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2" r:id="rId2"/>
  </p:sldMasterIdLst>
  <p:notesMasterIdLst>
    <p:notesMasterId r:id="rId290"/>
  </p:notesMasterIdLst>
  <p:handoutMasterIdLst>
    <p:handoutMasterId r:id="rId291"/>
  </p:handoutMasterIdLst>
  <p:sldIdLst>
    <p:sldId id="613" r:id="rId3"/>
    <p:sldId id="891" r:id="rId4"/>
    <p:sldId id="893" r:id="rId5"/>
    <p:sldId id="1171" r:id="rId6"/>
    <p:sldId id="1172" r:id="rId7"/>
    <p:sldId id="1173" r:id="rId8"/>
    <p:sldId id="1174" r:id="rId9"/>
    <p:sldId id="1175" r:id="rId10"/>
    <p:sldId id="1176" r:id="rId11"/>
    <p:sldId id="1185" r:id="rId12"/>
    <p:sldId id="1186" r:id="rId13"/>
    <p:sldId id="1187" r:id="rId14"/>
    <p:sldId id="1188" r:id="rId15"/>
    <p:sldId id="1160" r:id="rId16"/>
    <p:sldId id="1161" r:id="rId17"/>
    <p:sldId id="894" r:id="rId18"/>
    <p:sldId id="895" r:id="rId19"/>
    <p:sldId id="896" r:id="rId20"/>
    <p:sldId id="897" r:id="rId21"/>
    <p:sldId id="898" r:id="rId22"/>
    <p:sldId id="901" r:id="rId23"/>
    <p:sldId id="888" r:id="rId24"/>
    <p:sldId id="919" r:id="rId25"/>
    <p:sldId id="1145" r:id="rId26"/>
    <p:sldId id="875" r:id="rId27"/>
    <p:sldId id="876" r:id="rId28"/>
    <p:sldId id="877" r:id="rId29"/>
    <p:sldId id="878" r:id="rId30"/>
    <p:sldId id="879" r:id="rId31"/>
    <p:sldId id="881" r:id="rId32"/>
    <p:sldId id="880" r:id="rId33"/>
    <p:sldId id="715" r:id="rId34"/>
    <p:sldId id="716" r:id="rId35"/>
    <p:sldId id="717" r:id="rId36"/>
    <p:sldId id="711" r:id="rId37"/>
    <p:sldId id="712" r:id="rId38"/>
    <p:sldId id="718" r:id="rId39"/>
    <p:sldId id="719" r:id="rId40"/>
    <p:sldId id="902" r:id="rId41"/>
    <p:sldId id="922" r:id="rId42"/>
    <p:sldId id="788" r:id="rId43"/>
    <p:sldId id="882" r:id="rId44"/>
    <p:sldId id="883" r:id="rId45"/>
    <p:sldId id="793" r:id="rId46"/>
    <p:sldId id="724" r:id="rId47"/>
    <p:sldId id="790" r:id="rId48"/>
    <p:sldId id="791" r:id="rId49"/>
    <p:sldId id="792" r:id="rId50"/>
    <p:sldId id="723" r:id="rId51"/>
    <p:sldId id="722" r:id="rId52"/>
    <p:sldId id="830" r:id="rId53"/>
    <p:sldId id="873" r:id="rId54"/>
    <p:sldId id="720" r:id="rId55"/>
    <p:sldId id="903" r:id="rId56"/>
    <p:sldId id="884" r:id="rId57"/>
    <p:sldId id="885" r:id="rId58"/>
    <p:sldId id="886" r:id="rId59"/>
    <p:sldId id="726" r:id="rId60"/>
    <p:sldId id="727" r:id="rId61"/>
    <p:sldId id="728" r:id="rId62"/>
    <p:sldId id="725" r:id="rId63"/>
    <p:sldId id="763" r:id="rId64"/>
    <p:sldId id="834" r:id="rId65"/>
    <p:sldId id="756" r:id="rId66"/>
    <p:sldId id="757" r:id="rId67"/>
    <p:sldId id="758" r:id="rId68"/>
    <p:sldId id="759" r:id="rId69"/>
    <p:sldId id="843" r:id="rId70"/>
    <p:sldId id="844" r:id="rId71"/>
    <p:sldId id="845" r:id="rId72"/>
    <p:sldId id="1087" r:id="rId73"/>
    <p:sldId id="846" r:id="rId74"/>
    <p:sldId id="847" r:id="rId75"/>
    <p:sldId id="848" r:id="rId76"/>
    <p:sldId id="837" r:id="rId77"/>
    <p:sldId id="721" r:id="rId78"/>
    <p:sldId id="904" r:id="rId79"/>
    <p:sldId id="730" r:id="rId80"/>
    <p:sldId id="736" r:id="rId81"/>
    <p:sldId id="737" r:id="rId82"/>
    <p:sldId id="738" r:id="rId83"/>
    <p:sldId id="739" r:id="rId84"/>
    <p:sldId id="740" r:id="rId85"/>
    <p:sldId id="745" r:id="rId86"/>
    <p:sldId id="920" r:id="rId87"/>
    <p:sldId id="921" r:id="rId88"/>
    <p:sldId id="924" r:id="rId89"/>
    <p:sldId id="887" r:id="rId90"/>
    <p:sldId id="910" r:id="rId91"/>
    <p:sldId id="905" r:id="rId92"/>
    <p:sldId id="906" r:id="rId93"/>
    <p:sldId id="907" r:id="rId94"/>
    <p:sldId id="908" r:id="rId95"/>
    <p:sldId id="909" r:id="rId96"/>
    <p:sldId id="911" r:id="rId97"/>
    <p:sldId id="912" r:id="rId98"/>
    <p:sldId id="913" r:id="rId99"/>
    <p:sldId id="914" r:id="rId100"/>
    <p:sldId id="915" r:id="rId101"/>
    <p:sldId id="916" r:id="rId102"/>
    <p:sldId id="917" r:id="rId103"/>
    <p:sldId id="918" r:id="rId104"/>
    <p:sldId id="1095" r:id="rId105"/>
    <p:sldId id="1136" r:id="rId106"/>
    <p:sldId id="1096" r:id="rId107"/>
    <p:sldId id="1097" r:id="rId108"/>
    <p:sldId id="1098" r:id="rId109"/>
    <p:sldId id="1099" r:id="rId110"/>
    <p:sldId id="1100" r:id="rId111"/>
    <p:sldId id="1101" r:id="rId112"/>
    <p:sldId id="1102" r:id="rId113"/>
    <p:sldId id="1103" r:id="rId114"/>
    <p:sldId id="1104" r:id="rId115"/>
    <p:sldId id="1105" r:id="rId116"/>
    <p:sldId id="1106" r:id="rId117"/>
    <p:sldId id="1107" r:id="rId118"/>
    <p:sldId id="1108" r:id="rId119"/>
    <p:sldId id="1109" r:id="rId120"/>
    <p:sldId id="1110" r:id="rId121"/>
    <p:sldId id="1111" r:id="rId122"/>
    <p:sldId id="1112" r:id="rId123"/>
    <p:sldId id="1113" r:id="rId124"/>
    <p:sldId id="1114" r:id="rId125"/>
    <p:sldId id="1115" r:id="rId126"/>
    <p:sldId id="1116" r:id="rId127"/>
    <p:sldId id="1117" r:id="rId128"/>
    <p:sldId id="1137" r:id="rId129"/>
    <p:sldId id="1118" r:id="rId130"/>
    <p:sldId id="1120" r:id="rId131"/>
    <p:sldId id="1121" r:id="rId132"/>
    <p:sldId id="1122" r:id="rId133"/>
    <p:sldId id="1123" r:id="rId134"/>
    <p:sldId id="1124" r:id="rId135"/>
    <p:sldId id="1125" r:id="rId136"/>
    <p:sldId id="1126" r:id="rId137"/>
    <p:sldId id="1127" r:id="rId138"/>
    <p:sldId id="1128" r:id="rId139"/>
    <p:sldId id="1129" r:id="rId140"/>
    <p:sldId id="1130" r:id="rId141"/>
    <p:sldId id="1131" r:id="rId142"/>
    <p:sldId id="1133" r:id="rId143"/>
    <p:sldId id="1134" r:id="rId144"/>
    <p:sldId id="1135" r:id="rId145"/>
    <p:sldId id="953" r:id="rId146"/>
    <p:sldId id="954" r:id="rId147"/>
    <p:sldId id="955" r:id="rId148"/>
    <p:sldId id="956" r:id="rId149"/>
    <p:sldId id="957" r:id="rId150"/>
    <p:sldId id="958" r:id="rId151"/>
    <p:sldId id="959" r:id="rId152"/>
    <p:sldId id="960" r:id="rId153"/>
    <p:sldId id="961" r:id="rId154"/>
    <p:sldId id="962" r:id="rId155"/>
    <p:sldId id="963" r:id="rId156"/>
    <p:sldId id="964" r:id="rId157"/>
    <p:sldId id="965" r:id="rId158"/>
    <p:sldId id="966" r:id="rId159"/>
    <p:sldId id="952" r:id="rId160"/>
    <p:sldId id="925" r:id="rId161"/>
    <p:sldId id="931" r:id="rId162"/>
    <p:sldId id="934" r:id="rId163"/>
    <p:sldId id="935" r:id="rId164"/>
    <p:sldId id="936" r:id="rId165"/>
    <p:sldId id="937" r:id="rId166"/>
    <p:sldId id="939" r:id="rId167"/>
    <p:sldId id="940" r:id="rId168"/>
    <p:sldId id="1089" r:id="rId169"/>
    <p:sldId id="1090" r:id="rId170"/>
    <p:sldId id="1091" r:id="rId171"/>
    <p:sldId id="1092" r:id="rId172"/>
    <p:sldId id="1093" r:id="rId173"/>
    <p:sldId id="1094" r:id="rId174"/>
    <p:sldId id="950" r:id="rId175"/>
    <p:sldId id="951" r:id="rId176"/>
    <p:sldId id="947" r:id="rId177"/>
    <p:sldId id="949" r:id="rId178"/>
    <p:sldId id="890" r:id="rId179"/>
    <p:sldId id="1146" r:id="rId180"/>
    <p:sldId id="1147" r:id="rId181"/>
    <p:sldId id="1148" r:id="rId182"/>
    <p:sldId id="1159" r:id="rId183"/>
    <p:sldId id="1154" r:id="rId184"/>
    <p:sldId id="1157" r:id="rId185"/>
    <p:sldId id="1158" r:id="rId186"/>
    <p:sldId id="1156" r:id="rId187"/>
    <p:sldId id="1149" r:id="rId188"/>
    <p:sldId id="1151" r:id="rId189"/>
    <p:sldId id="1152" r:id="rId190"/>
    <p:sldId id="1153" r:id="rId191"/>
    <p:sldId id="1166" r:id="rId192"/>
    <p:sldId id="1167" r:id="rId193"/>
    <p:sldId id="1168" r:id="rId194"/>
    <p:sldId id="1169" r:id="rId195"/>
    <p:sldId id="1170" r:id="rId196"/>
    <p:sldId id="923" r:id="rId197"/>
    <p:sldId id="1086" r:id="rId198"/>
    <p:sldId id="967" r:id="rId199"/>
    <p:sldId id="968" r:id="rId200"/>
    <p:sldId id="969" r:id="rId201"/>
    <p:sldId id="970" r:id="rId202"/>
    <p:sldId id="971" r:id="rId203"/>
    <p:sldId id="972" r:id="rId204"/>
    <p:sldId id="973" r:id="rId205"/>
    <p:sldId id="974" r:id="rId206"/>
    <p:sldId id="975" r:id="rId207"/>
    <p:sldId id="976" r:id="rId208"/>
    <p:sldId id="977" r:id="rId209"/>
    <p:sldId id="978" r:id="rId210"/>
    <p:sldId id="979" r:id="rId211"/>
    <p:sldId id="980" r:id="rId212"/>
    <p:sldId id="981" r:id="rId213"/>
    <p:sldId id="982" r:id="rId214"/>
    <p:sldId id="983" r:id="rId215"/>
    <p:sldId id="984" r:id="rId216"/>
    <p:sldId id="985" r:id="rId217"/>
    <p:sldId id="986" r:id="rId218"/>
    <p:sldId id="987" r:id="rId219"/>
    <p:sldId id="990" r:id="rId220"/>
    <p:sldId id="991" r:id="rId221"/>
    <p:sldId id="992" r:id="rId222"/>
    <p:sldId id="993" r:id="rId223"/>
    <p:sldId id="994" r:id="rId224"/>
    <p:sldId id="995" r:id="rId225"/>
    <p:sldId id="996" r:id="rId226"/>
    <p:sldId id="998" r:id="rId227"/>
    <p:sldId id="999" r:id="rId228"/>
    <p:sldId id="1001" r:id="rId229"/>
    <p:sldId id="1002" r:id="rId230"/>
    <p:sldId id="1003" r:id="rId231"/>
    <p:sldId id="1010" r:id="rId232"/>
    <p:sldId id="1011" r:id="rId233"/>
    <p:sldId id="1012" r:id="rId234"/>
    <p:sldId id="1013" r:id="rId235"/>
    <p:sldId id="1014" r:id="rId236"/>
    <p:sldId id="1015" r:id="rId237"/>
    <p:sldId id="1016" r:id="rId238"/>
    <p:sldId id="1017" r:id="rId239"/>
    <p:sldId id="1018" r:id="rId240"/>
    <p:sldId id="1019" r:id="rId241"/>
    <p:sldId id="1020" r:id="rId242"/>
    <p:sldId id="1021" r:id="rId243"/>
    <p:sldId id="1022" r:id="rId244"/>
    <p:sldId id="1023" r:id="rId245"/>
    <p:sldId id="1024" r:id="rId246"/>
    <p:sldId id="1025" r:id="rId247"/>
    <p:sldId id="1026" r:id="rId248"/>
    <p:sldId id="1027" r:id="rId249"/>
    <p:sldId id="1028" r:id="rId250"/>
    <p:sldId id="1029" r:id="rId251"/>
    <p:sldId id="1030" r:id="rId252"/>
    <p:sldId id="1031" r:id="rId253"/>
    <p:sldId id="1150" r:id="rId254"/>
    <p:sldId id="1033" r:id="rId255"/>
    <p:sldId id="1034" r:id="rId256"/>
    <p:sldId id="1035" r:id="rId257"/>
    <p:sldId id="1041" r:id="rId258"/>
    <p:sldId id="1045" r:id="rId259"/>
    <p:sldId id="1046" r:id="rId260"/>
    <p:sldId id="1047" r:id="rId261"/>
    <p:sldId id="1048" r:id="rId262"/>
    <p:sldId id="1049" r:id="rId263"/>
    <p:sldId id="1050" r:id="rId264"/>
    <p:sldId id="1051" r:id="rId265"/>
    <p:sldId id="1052" r:id="rId266"/>
    <p:sldId id="1053" r:id="rId267"/>
    <p:sldId id="1054" r:id="rId268"/>
    <p:sldId id="1055" r:id="rId269"/>
    <p:sldId id="1056" r:id="rId270"/>
    <p:sldId id="1057" r:id="rId271"/>
    <p:sldId id="1058" r:id="rId272"/>
    <p:sldId id="1059" r:id="rId273"/>
    <p:sldId id="1060" r:id="rId274"/>
    <p:sldId id="1061" r:id="rId275"/>
    <p:sldId id="1062" r:id="rId276"/>
    <p:sldId id="1063" r:id="rId277"/>
    <p:sldId id="1064" r:id="rId278"/>
    <p:sldId id="1065" r:id="rId279"/>
    <p:sldId id="1066" r:id="rId280"/>
    <p:sldId id="1067" r:id="rId281"/>
    <p:sldId id="1068" r:id="rId282"/>
    <p:sldId id="1138" r:id="rId283"/>
    <p:sldId id="1139" r:id="rId284"/>
    <p:sldId id="1140" r:id="rId285"/>
    <p:sldId id="1141" r:id="rId286"/>
    <p:sldId id="1142" r:id="rId287"/>
    <p:sldId id="1143" r:id="rId288"/>
    <p:sldId id="1192" r:id="rId289"/>
  </p:sldIdLst>
  <p:sldSz cx="9144000" cy="6858000" type="screen4x3"/>
  <p:notesSz cx="6794500" cy="9931400"/>
  <p:defaultTextStyle>
    <a:defPPr>
      <a:defRPr lang="en-US"/>
    </a:defPPr>
    <a:lvl1pPr algn="ctr" rtl="0" fontAlgn="base">
      <a:spcBef>
        <a:spcPct val="0"/>
      </a:spcBef>
      <a:spcAft>
        <a:spcPct val="0"/>
      </a:spcAft>
      <a:defRPr sz="800" kern="1200">
        <a:solidFill>
          <a:schemeClr val="tx1"/>
        </a:solidFill>
        <a:latin typeface="Arial" pitchFamily="34" charset="0"/>
        <a:ea typeface="+mn-ea"/>
        <a:cs typeface="+mn-cs"/>
      </a:defRPr>
    </a:lvl1pPr>
    <a:lvl2pPr marL="457200" algn="ctr" rtl="0" fontAlgn="base">
      <a:spcBef>
        <a:spcPct val="0"/>
      </a:spcBef>
      <a:spcAft>
        <a:spcPct val="0"/>
      </a:spcAft>
      <a:defRPr sz="800" kern="1200">
        <a:solidFill>
          <a:schemeClr val="tx1"/>
        </a:solidFill>
        <a:latin typeface="Arial" pitchFamily="34" charset="0"/>
        <a:ea typeface="+mn-ea"/>
        <a:cs typeface="+mn-cs"/>
      </a:defRPr>
    </a:lvl2pPr>
    <a:lvl3pPr marL="914400" algn="ctr" rtl="0" fontAlgn="base">
      <a:spcBef>
        <a:spcPct val="0"/>
      </a:spcBef>
      <a:spcAft>
        <a:spcPct val="0"/>
      </a:spcAft>
      <a:defRPr sz="800" kern="1200">
        <a:solidFill>
          <a:schemeClr val="tx1"/>
        </a:solidFill>
        <a:latin typeface="Arial" pitchFamily="34" charset="0"/>
        <a:ea typeface="+mn-ea"/>
        <a:cs typeface="+mn-cs"/>
      </a:defRPr>
    </a:lvl3pPr>
    <a:lvl4pPr marL="1371600" algn="ctr" rtl="0" fontAlgn="base">
      <a:spcBef>
        <a:spcPct val="0"/>
      </a:spcBef>
      <a:spcAft>
        <a:spcPct val="0"/>
      </a:spcAft>
      <a:defRPr sz="800" kern="1200">
        <a:solidFill>
          <a:schemeClr val="tx1"/>
        </a:solidFill>
        <a:latin typeface="Arial" pitchFamily="34" charset="0"/>
        <a:ea typeface="+mn-ea"/>
        <a:cs typeface="+mn-cs"/>
      </a:defRPr>
    </a:lvl4pPr>
    <a:lvl5pPr marL="1828800" algn="ctr" rtl="0" fontAlgn="base">
      <a:spcBef>
        <a:spcPct val="0"/>
      </a:spcBef>
      <a:spcAft>
        <a:spcPct val="0"/>
      </a:spcAft>
      <a:defRPr sz="800" kern="1200">
        <a:solidFill>
          <a:schemeClr val="tx1"/>
        </a:solidFill>
        <a:latin typeface="Arial" pitchFamily="34" charset="0"/>
        <a:ea typeface="+mn-ea"/>
        <a:cs typeface="+mn-cs"/>
      </a:defRPr>
    </a:lvl5pPr>
    <a:lvl6pPr marL="2286000" algn="l" defTabSz="914400" rtl="0" eaLnBrk="1" latinLnBrk="0" hangingPunct="1">
      <a:defRPr sz="800" kern="1200">
        <a:solidFill>
          <a:schemeClr val="tx1"/>
        </a:solidFill>
        <a:latin typeface="Arial" pitchFamily="34" charset="0"/>
        <a:ea typeface="+mn-ea"/>
        <a:cs typeface="+mn-cs"/>
      </a:defRPr>
    </a:lvl6pPr>
    <a:lvl7pPr marL="2743200" algn="l" defTabSz="914400" rtl="0" eaLnBrk="1" latinLnBrk="0" hangingPunct="1">
      <a:defRPr sz="800" kern="1200">
        <a:solidFill>
          <a:schemeClr val="tx1"/>
        </a:solidFill>
        <a:latin typeface="Arial" pitchFamily="34" charset="0"/>
        <a:ea typeface="+mn-ea"/>
        <a:cs typeface="+mn-cs"/>
      </a:defRPr>
    </a:lvl7pPr>
    <a:lvl8pPr marL="3200400" algn="l" defTabSz="914400" rtl="0" eaLnBrk="1" latinLnBrk="0" hangingPunct="1">
      <a:defRPr sz="800" kern="1200">
        <a:solidFill>
          <a:schemeClr val="tx1"/>
        </a:solidFill>
        <a:latin typeface="Arial" pitchFamily="34" charset="0"/>
        <a:ea typeface="+mn-ea"/>
        <a:cs typeface="+mn-cs"/>
      </a:defRPr>
    </a:lvl8pPr>
    <a:lvl9pPr marL="3657600" algn="l" defTabSz="914400" rtl="0" eaLnBrk="1" latinLnBrk="0" hangingPunct="1">
      <a:defRPr sz="800" kern="1200">
        <a:solidFill>
          <a:schemeClr val="tx1"/>
        </a:solidFill>
        <a:latin typeface="Arial"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28">
          <p15:clr>
            <a:srgbClr val="A4A3A4"/>
          </p15:clr>
        </p15:guide>
        <p15:guide id="2" pos="214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993300"/>
    <a:srgbClr val="996633"/>
    <a:srgbClr val="FF9900"/>
    <a:srgbClr val="0066FF"/>
    <a:srgbClr val="7A89F8"/>
    <a:srgbClr val="FFFF66"/>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606" autoAdjust="0"/>
    <p:restoredTop sz="94660"/>
  </p:normalViewPr>
  <p:slideViewPr>
    <p:cSldViewPr>
      <p:cViewPr varScale="1">
        <p:scale>
          <a:sx n="119" d="100"/>
          <a:sy n="119" d="100"/>
        </p:scale>
        <p:origin x="1662" y="10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900"/>
    </p:cViewPr>
  </p:sorterViewPr>
  <p:notesViewPr>
    <p:cSldViewPr>
      <p:cViewPr varScale="1">
        <p:scale>
          <a:sx n="77" d="100"/>
          <a:sy n="77" d="100"/>
        </p:scale>
        <p:origin x="-2142" y="-102"/>
      </p:cViewPr>
      <p:guideLst>
        <p:guide orient="horz" pos="3128"/>
        <p:guide pos="214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170" Type="http://schemas.openxmlformats.org/officeDocument/2006/relationships/slide" Target="slides/slide168.xml"/><Relationship Id="rId226" Type="http://schemas.openxmlformats.org/officeDocument/2006/relationships/slide" Target="slides/slide224.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279" Type="http://schemas.openxmlformats.org/officeDocument/2006/relationships/slide" Target="slides/slide277.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notesMaster" Target="notesMasters/notesMaster1.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248" Type="http://schemas.openxmlformats.org/officeDocument/2006/relationships/slide" Target="slides/slide246.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280" Type="http://schemas.openxmlformats.org/officeDocument/2006/relationships/slide" Target="slides/slide278.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8" Type="http://schemas.openxmlformats.org/officeDocument/2006/relationships/slide" Target="slides/slide236.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291" Type="http://schemas.openxmlformats.org/officeDocument/2006/relationships/handoutMaster" Target="handoutMasters/handoutMaster1.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281" Type="http://schemas.openxmlformats.org/officeDocument/2006/relationships/slide" Target="slides/slide279.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slide" Target="slides/slide248.xml"/><Relationship Id="rId271" Type="http://schemas.openxmlformats.org/officeDocument/2006/relationships/slide" Target="slides/slide269.xml"/><Relationship Id="rId292" Type="http://schemas.openxmlformats.org/officeDocument/2006/relationships/presProps" Target="presProps.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261" Type="http://schemas.openxmlformats.org/officeDocument/2006/relationships/slide" Target="slides/slide259.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72" Type="http://schemas.openxmlformats.org/officeDocument/2006/relationships/slide" Target="slides/slide270.xml"/><Relationship Id="rId293" Type="http://schemas.openxmlformats.org/officeDocument/2006/relationships/viewProps" Target="viewProps.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slide" Target="slides/slide281.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theme" Target="theme/theme1.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slide" Target="slides/slide282.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tableStyles" Target="tableStyles.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slide" Target="slides/slide28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107" Type="http://schemas.openxmlformats.org/officeDocument/2006/relationships/slide" Target="slides/slide105.xml"/><Relationship Id="rId289" Type="http://schemas.openxmlformats.org/officeDocument/2006/relationships/slide" Target="slides/slide28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8450" name="Rectangle 2"/>
          <p:cNvSpPr>
            <a:spLocks noGrp="1" noChangeArrowheads="1"/>
          </p:cNvSpPr>
          <p:nvPr>
            <p:ph type="hdr" sz="quarter"/>
          </p:nvPr>
        </p:nvSpPr>
        <p:spPr bwMode="auto">
          <a:xfrm>
            <a:off x="0" y="0"/>
            <a:ext cx="2944813" cy="496888"/>
          </a:xfrm>
          <a:prstGeom prst="rect">
            <a:avLst/>
          </a:prstGeom>
          <a:noFill/>
          <a:ln w="9525">
            <a:noFill/>
            <a:miter lim="800000"/>
            <a:headEnd/>
            <a:tailEnd/>
          </a:ln>
          <a:effectLst/>
        </p:spPr>
        <p:txBody>
          <a:bodyPr vert="horz" wrap="square" lIns="91776" tIns="45889" rIns="91776" bIns="45889" numCol="1" anchor="t" anchorCtr="0" compatLnSpc="1">
            <a:prstTxWarp prst="textNoShape">
              <a:avLst/>
            </a:prstTxWarp>
          </a:bodyPr>
          <a:lstStyle>
            <a:lvl1pPr algn="l" defTabSz="917575">
              <a:defRPr sz="1200" smtClean="0"/>
            </a:lvl1pPr>
          </a:lstStyle>
          <a:p>
            <a:pPr>
              <a:defRPr/>
            </a:pPr>
            <a:endParaRPr lang="en-US"/>
          </a:p>
        </p:txBody>
      </p:sp>
      <p:sp>
        <p:nvSpPr>
          <p:cNvPr id="488451" name="Rectangle 3"/>
          <p:cNvSpPr>
            <a:spLocks noGrp="1" noChangeArrowheads="1"/>
          </p:cNvSpPr>
          <p:nvPr>
            <p:ph type="dt" sz="quarter" idx="1"/>
          </p:nvPr>
        </p:nvSpPr>
        <p:spPr bwMode="auto">
          <a:xfrm>
            <a:off x="3848100" y="0"/>
            <a:ext cx="2944813" cy="496888"/>
          </a:xfrm>
          <a:prstGeom prst="rect">
            <a:avLst/>
          </a:prstGeom>
          <a:noFill/>
          <a:ln w="9525">
            <a:noFill/>
            <a:miter lim="800000"/>
            <a:headEnd/>
            <a:tailEnd/>
          </a:ln>
          <a:effectLst/>
        </p:spPr>
        <p:txBody>
          <a:bodyPr vert="horz" wrap="square" lIns="91776" tIns="45889" rIns="91776" bIns="45889" numCol="1" anchor="t" anchorCtr="0" compatLnSpc="1">
            <a:prstTxWarp prst="textNoShape">
              <a:avLst/>
            </a:prstTxWarp>
          </a:bodyPr>
          <a:lstStyle>
            <a:lvl1pPr algn="r" defTabSz="917575">
              <a:defRPr sz="1200" smtClean="0"/>
            </a:lvl1pPr>
          </a:lstStyle>
          <a:p>
            <a:pPr>
              <a:defRPr/>
            </a:pPr>
            <a:endParaRPr lang="en-US"/>
          </a:p>
        </p:txBody>
      </p:sp>
      <p:sp>
        <p:nvSpPr>
          <p:cNvPr id="488452" name="Rectangle 4"/>
          <p:cNvSpPr>
            <a:spLocks noGrp="1" noChangeArrowheads="1"/>
          </p:cNvSpPr>
          <p:nvPr>
            <p:ph type="ftr" sz="quarter" idx="2"/>
          </p:nvPr>
        </p:nvSpPr>
        <p:spPr bwMode="auto">
          <a:xfrm>
            <a:off x="0" y="9432925"/>
            <a:ext cx="2944813" cy="496888"/>
          </a:xfrm>
          <a:prstGeom prst="rect">
            <a:avLst/>
          </a:prstGeom>
          <a:noFill/>
          <a:ln w="9525">
            <a:noFill/>
            <a:miter lim="800000"/>
            <a:headEnd/>
            <a:tailEnd/>
          </a:ln>
          <a:effectLst/>
        </p:spPr>
        <p:txBody>
          <a:bodyPr vert="horz" wrap="square" lIns="91776" tIns="45889" rIns="91776" bIns="45889" numCol="1" anchor="b" anchorCtr="0" compatLnSpc="1">
            <a:prstTxWarp prst="textNoShape">
              <a:avLst/>
            </a:prstTxWarp>
          </a:bodyPr>
          <a:lstStyle>
            <a:lvl1pPr algn="l" defTabSz="917575">
              <a:defRPr sz="1200" smtClean="0"/>
            </a:lvl1pPr>
          </a:lstStyle>
          <a:p>
            <a:pPr>
              <a:defRPr/>
            </a:pPr>
            <a:endParaRPr lang="en-US"/>
          </a:p>
        </p:txBody>
      </p:sp>
      <p:sp>
        <p:nvSpPr>
          <p:cNvPr id="488453" name="Rectangle 5"/>
          <p:cNvSpPr>
            <a:spLocks noGrp="1" noChangeArrowheads="1"/>
          </p:cNvSpPr>
          <p:nvPr>
            <p:ph type="sldNum" sz="quarter" idx="3"/>
          </p:nvPr>
        </p:nvSpPr>
        <p:spPr bwMode="auto">
          <a:xfrm>
            <a:off x="3848100" y="9432925"/>
            <a:ext cx="2944813" cy="496888"/>
          </a:xfrm>
          <a:prstGeom prst="rect">
            <a:avLst/>
          </a:prstGeom>
          <a:noFill/>
          <a:ln w="9525">
            <a:noFill/>
            <a:miter lim="800000"/>
            <a:headEnd/>
            <a:tailEnd/>
          </a:ln>
          <a:effectLst/>
        </p:spPr>
        <p:txBody>
          <a:bodyPr vert="horz" wrap="square" lIns="91776" tIns="45889" rIns="91776" bIns="45889" numCol="1" anchor="b" anchorCtr="0" compatLnSpc="1">
            <a:prstTxWarp prst="textNoShape">
              <a:avLst/>
            </a:prstTxWarp>
          </a:bodyPr>
          <a:lstStyle>
            <a:lvl1pPr algn="r" defTabSz="917575">
              <a:defRPr sz="1200" smtClean="0"/>
            </a:lvl1pPr>
          </a:lstStyle>
          <a:p>
            <a:pPr>
              <a:defRPr/>
            </a:pPr>
            <a:fld id="{0A0BF8F3-26FA-4C7B-B1CD-0B2B70A42348}" type="slidenum">
              <a:rPr lang="en-US"/>
              <a:pPr>
                <a:defRPr/>
              </a:pPr>
              <a:t>‹#›</a:t>
            </a:fld>
            <a:endParaRPr lang="en-US"/>
          </a:p>
        </p:txBody>
      </p:sp>
    </p:spTree>
    <p:extLst>
      <p:ext uri="{BB962C8B-B14F-4D97-AF65-F5344CB8AC3E}">
        <p14:creationId xmlns:p14="http://schemas.microsoft.com/office/powerpoint/2010/main" val="16670769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Rectangle 2"/>
          <p:cNvSpPr>
            <a:spLocks noGrp="1" noChangeArrowheads="1"/>
          </p:cNvSpPr>
          <p:nvPr>
            <p:ph type="hdr" sz="quarter"/>
          </p:nvPr>
        </p:nvSpPr>
        <p:spPr bwMode="auto">
          <a:xfrm>
            <a:off x="0" y="0"/>
            <a:ext cx="2944813" cy="495300"/>
          </a:xfrm>
          <a:prstGeom prst="rect">
            <a:avLst/>
          </a:prstGeom>
          <a:noFill/>
          <a:ln w="9525">
            <a:noFill/>
            <a:miter lim="800000"/>
            <a:headEnd/>
            <a:tailEnd/>
          </a:ln>
          <a:effectLst/>
        </p:spPr>
        <p:txBody>
          <a:bodyPr vert="horz" wrap="square" lIns="91418" tIns="45710" rIns="91418" bIns="45710" numCol="1" anchor="t" anchorCtr="0" compatLnSpc="1">
            <a:prstTxWarp prst="textNoShape">
              <a:avLst/>
            </a:prstTxWarp>
          </a:bodyPr>
          <a:lstStyle>
            <a:lvl1pPr algn="l">
              <a:defRPr sz="1200" smtClean="0"/>
            </a:lvl1pPr>
          </a:lstStyle>
          <a:p>
            <a:pPr>
              <a:defRPr/>
            </a:pPr>
            <a:endParaRPr lang="en-US"/>
          </a:p>
        </p:txBody>
      </p:sp>
      <p:sp>
        <p:nvSpPr>
          <p:cNvPr id="45059" name="Rectangle 3"/>
          <p:cNvSpPr>
            <a:spLocks noGrp="1" noChangeArrowheads="1"/>
          </p:cNvSpPr>
          <p:nvPr>
            <p:ph type="dt" idx="1"/>
          </p:nvPr>
        </p:nvSpPr>
        <p:spPr bwMode="auto">
          <a:xfrm>
            <a:off x="3848100" y="0"/>
            <a:ext cx="2944813" cy="495300"/>
          </a:xfrm>
          <a:prstGeom prst="rect">
            <a:avLst/>
          </a:prstGeom>
          <a:noFill/>
          <a:ln w="9525">
            <a:noFill/>
            <a:miter lim="800000"/>
            <a:headEnd/>
            <a:tailEnd/>
          </a:ln>
          <a:effectLst/>
        </p:spPr>
        <p:txBody>
          <a:bodyPr vert="horz" wrap="square" lIns="91418" tIns="45710" rIns="91418" bIns="45710" numCol="1" anchor="t" anchorCtr="0" compatLnSpc="1">
            <a:prstTxWarp prst="textNoShape">
              <a:avLst/>
            </a:prstTxWarp>
          </a:bodyPr>
          <a:lstStyle>
            <a:lvl1pPr algn="r">
              <a:defRPr sz="1200" smtClean="0"/>
            </a:lvl1pPr>
          </a:lstStyle>
          <a:p>
            <a:pPr>
              <a:defRPr/>
            </a:pPr>
            <a:endParaRPr lang="en-US"/>
          </a:p>
        </p:txBody>
      </p:sp>
      <p:sp>
        <p:nvSpPr>
          <p:cNvPr id="311300" name="Rectangle 4"/>
          <p:cNvSpPr>
            <a:spLocks noGrp="1" noRot="1" noChangeAspect="1" noChangeArrowheads="1" noTextEdit="1"/>
          </p:cNvSpPr>
          <p:nvPr>
            <p:ph type="sldImg" idx="2"/>
          </p:nvPr>
        </p:nvSpPr>
        <p:spPr bwMode="auto">
          <a:xfrm>
            <a:off x="914400" y="746125"/>
            <a:ext cx="4965700" cy="37242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1" name="Rectangle 5"/>
          <p:cNvSpPr>
            <a:spLocks noGrp="1" noChangeArrowheads="1"/>
          </p:cNvSpPr>
          <p:nvPr>
            <p:ph type="body" sz="quarter" idx="3"/>
          </p:nvPr>
        </p:nvSpPr>
        <p:spPr bwMode="auto">
          <a:xfrm>
            <a:off x="679450" y="4718050"/>
            <a:ext cx="5435600" cy="4467225"/>
          </a:xfrm>
          <a:prstGeom prst="rect">
            <a:avLst/>
          </a:prstGeom>
          <a:noFill/>
          <a:ln w="9525">
            <a:noFill/>
            <a:miter lim="800000"/>
            <a:headEnd/>
            <a:tailEnd/>
          </a:ln>
          <a:effectLst/>
        </p:spPr>
        <p:txBody>
          <a:bodyPr vert="horz" wrap="square" lIns="91418" tIns="45710" rIns="91418" bIns="4571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5062" name="Rectangle 6"/>
          <p:cNvSpPr>
            <a:spLocks noGrp="1" noChangeArrowheads="1"/>
          </p:cNvSpPr>
          <p:nvPr>
            <p:ph type="ftr" sz="quarter" idx="4"/>
          </p:nvPr>
        </p:nvSpPr>
        <p:spPr bwMode="auto">
          <a:xfrm>
            <a:off x="0" y="9434513"/>
            <a:ext cx="2944813" cy="495300"/>
          </a:xfrm>
          <a:prstGeom prst="rect">
            <a:avLst/>
          </a:prstGeom>
          <a:noFill/>
          <a:ln w="9525">
            <a:noFill/>
            <a:miter lim="800000"/>
            <a:headEnd/>
            <a:tailEnd/>
          </a:ln>
          <a:effectLst/>
        </p:spPr>
        <p:txBody>
          <a:bodyPr vert="horz" wrap="square" lIns="91418" tIns="45710" rIns="91418" bIns="45710" numCol="1" anchor="b" anchorCtr="0" compatLnSpc="1">
            <a:prstTxWarp prst="textNoShape">
              <a:avLst/>
            </a:prstTxWarp>
          </a:bodyPr>
          <a:lstStyle>
            <a:lvl1pPr algn="l">
              <a:defRPr sz="1200" smtClean="0"/>
            </a:lvl1pPr>
          </a:lstStyle>
          <a:p>
            <a:pPr>
              <a:defRPr/>
            </a:pPr>
            <a:endParaRPr lang="en-US"/>
          </a:p>
        </p:txBody>
      </p:sp>
      <p:sp>
        <p:nvSpPr>
          <p:cNvPr id="45063" name="Rectangle 7"/>
          <p:cNvSpPr>
            <a:spLocks noGrp="1" noChangeArrowheads="1"/>
          </p:cNvSpPr>
          <p:nvPr>
            <p:ph type="sldNum" sz="quarter" idx="5"/>
          </p:nvPr>
        </p:nvSpPr>
        <p:spPr bwMode="auto">
          <a:xfrm>
            <a:off x="3848100" y="9434513"/>
            <a:ext cx="2944813" cy="495300"/>
          </a:xfrm>
          <a:prstGeom prst="rect">
            <a:avLst/>
          </a:prstGeom>
          <a:noFill/>
          <a:ln w="9525">
            <a:noFill/>
            <a:miter lim="800000"/>
            <a:headEnd/>
            <a:tailEnd/>
          </a:ln>
          <a:effectLst/>
        </p:spPr>
        <p:txBody>
          <a:bodyPr vert="horz" wrap="square" lIns="91418" tIns="45710" rIns="91418" bIns="45710" numCol="1" anchor="b" anchorCtr="0" compatLnSpc="1">
            <a:prstTxWarp prst="textNoShape">
              <a:avLst/>
            </a:prstTxWarp>
          </a:bodyPr>
          <a:lstStyle>
            <a:lvl1pPr algn="r">
              <a:defRPr sz="1200" smtClean="0"/>
            </a:lvl1pPr>
          </a:lstStyle>
          <a:p>
            <a:pPr>
              <a:defRPr/>
            </a:pPr>
            <a:fld id="{9F408FF8-8487-4203-81CE-BEAAA6559ABB}" type="slidenum">
              <a:rPr lang="en-US"/>
              <a:pPr>
                <a:defRPr/>
              </a:pPr>
              <a:t>‹#›</a:t>
            </a:fld>
            <a:endParaRPr lang="en-US"/>
          </a:p>
        </p:txBody>
      </p:sp>
    </p:spTree>
    <p:extLst>
      <p:ext uri="{BB962C8B-B14F-4D97-AF65-F5344CB8AC3E}">
        <p14:creationId xmlns:p14="http://schemas.microsoft.com/office/powerpoint/2010/main" val="98701159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Arial"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Arial"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Arial"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8799E8CD-9713-48AF-9538-DE43611C6E95}" type="slidenum">
              <a:rPr lang="en-US" altLang="en-US" sz="1200"/>
              <a:pPr eaLnBrk="1" hangingPunct="1"/>
              <a:t>1</a:t>
            </a:fld>
            <a:endParaRPr lang="en-US" altLang="en-US" sz="1200"/>
          </a:p>
        </p:txBody>
      </p:sp>
      <p:sp>
        <p:nvSpPr>
          <p:cNvPr id="312323" name="Rectangle 2"/>
          <p:cNvSpPr>
            <a:spLocks noGrp="1" noRot="1" noChangeAspect="1" noChangeArrowheads="1" noTextEdit="1"/>
          </p:cNvSpPr>
          <p:nvPr>
            <p:ph type="sldImg"/>
          </p:nvPr>
        </p:nvSpPr>
        <p:spPr>
          <a:ln/>
        </p:spPr>
      </p:sp>
      <p:sp>
        <p:nvSpPr>
          <p:cNvPr id="312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0E4F93B0-E520-426D-BFDD-8E5EE911D6EB}" type="slidenum">
              <a:rPr lang="en-US" altLang="en-US" sz="1200"/>
              <a:pPr eaLnBrk="1" hangingPunct="1"/>
              <a:t>165</a:t>
            </a:fld>
            <a:endParaRPr lang="en-US" altLang="en-US" sz="1200"/>
          </a:p>
        </p:txBody>
      </p:sp>
      <p:sp>
        <p:nvSpPr>
          <p:cNvPr id="321539" name="Rectangle 2"/>
          <p:cNvSpPr>
            <a:spLocks noGrp="1" noRot="1" noChangeAspect="1" noChangeArrowheads="1" noTextEdit="1"/>
          </p:cNvSpPr>
          <p:nvPr>
            <p:ph type="sldImg"/>
          </p:nvPr>
        </p:nvSpPr>
        <p:spPr>
          <a:xfrm>
            <a:off x="914400" y="744538"/>
            <a:ext cx="4965700" cy="3724275"/>
          </a:xfrm>
          <a:ln/>
        </p:spPr>
      </p:sp>
      <p:sp>
        <p:nvSpPr>
          <p:cNvPr id="321540"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D1D7F7C6-AD8F-4EDE-A13D-78D357999FFF}" type="slidenum">
              <a:rPr lang="en-US" altLang="en-US" sz="1200"/>
              <a:pPr eaLnBrk="1" hangingPunct="1"/>
              <a:t>166</a:t>
            </a:fld>
            <a:endParaRPr lang="en-US" altLang="en-US" sz="1200"/>
          </a:p>
        </p:txBody>
      </p:sp>
      <p:sp>
        <p:nvSpPr>
          <p:cNvPr id="322563" name="Rectangle 2"/>
          <p:cNvSpPr>
            <a:spLocks noGrp="1" noRot="1" noChangeAspect="1" noChangeArrowheads="1" noTextEdit="1"/>
          </p:cNvSpPr>
          <p:nvPr>
            <p:ph type="sldImg"/>
          </p:nvPr>
        </p:nvSpPr>
        <p:spPr>
          <a:xfrm>
            <a:off x="914400" y="744538"/>
            <a:ext cx="4965700" cy="3724275"/>
          </a:xfrm>
          <a:ln/>
        </p:spPr>
      </p:sp>
      <p:sp>
        <p:nvSpPr>
          <p:cNvPr id="322564"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EBE63999-7DCF-46A2-8848-9972622479AC}" type="slidenum">
              <a:rPr lang="en-US" altLang="en-US" sz="1200"/>
              <a:pPr eaLnBrk="1" hangingPunct="1"/>
              <a:t>197</a:t>
            </a:fld>
            <a:endParaRPr lang="en-US" altLang="en-US" sz="1200"/>
          </a:p>
        </p:txBody>
      </p:sp>
      <p:sp>
        <p:nvSpPr>
          <p:cNvPr id="323587" name="Rectangle 2"/>
          <p:cNvSpPr>
            <a:spLocks noGrp="1" noRot="1" noChangeAspect="1" noChangeArrowheads="1" noTextEdit="1"/>
          </p:cNvSpPr>
          <p:nvPr>
            <p:ph type="sldImg"/>
          </p:nvPr>
        </p:nvSpPr>
        <p:spPr>
          <a:ln/>
        </p:spPr>
      </p:sp>
      <p:sp>
        <p:nvSpPr>
          <p:cNvPr id="323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E18BD9FE-4277-4072-A5C5-774BBD0F0695}" type="slidenum">
              <a:rPr lang="en-US" altLang="en-US" sz="1200"/>
              <a:pPr eaLnBrk="1" hangingPunct="1"/>
              <a:t>198</a:t>
            </a:fld>
            <a:endParaRPr lang="en-US" altLang="en-US" sz="1200"/>
          </a:p>
        </p:txBody>
      </p:sp>
      <p:sp>
        <p:nvSpPr>
          <p:cNvPr id="324611" name="Rectangle 2"/>
          <p:cNvSpPr>
            <a:spLocks noGrp="1" noRot="1" noChangeAspect="1" noChangeArrowheads="1" noTextEdit="1"/>
          </p:cNvSpPr>
          <p:nvPr>
            <p:ph type="sldImg"/>
          </p:nvPr>
        </p:nvSpPr>
        <p:spPr>
          <a:ln/>
        </p:spPr>
      </p:sp>
      <p:sp>
        <p:nvSpPr>
          <p:cNvPr id="324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AC9B4362-A740-45E5-9E04-B6E77835812D}" type="slidenum">
              <a:rPr lang="en-US" altLang="en-US" sz="1200"/>
              <a:pPr eaLnBrk="1" hangingPunct="1"/>
              <a:t>201</a:t>
            </a:fld>
            <a:endParaRPr lang="en-US" altLang="en-US" sz="1200"/>
          </a:p>
        </p:txBody>
      </p:sp>
      <p:sp>
        <p:nvSpPr>
          <p:cNvPr id="325635" name="Rectangle 2"/>
          <p:cNvSpPr>
            <a:spLocks noGrp="1" noRot="1" noChangeAspect="1" noChangeArrowheads="1" noTextEdit="1"/>
          </p:cNvSpPr>
          <p:nvPr>
            <p:ph type="sldImg"/>
          </p:nvPr>
        </p:nvSpPr>
        <p:spPr>
          <a:ln/>
        </p:spPr>
      </p:sp>
      <p:sp>
        <p:nvSpPr>
          <p:cNvPr id="325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397050FB-3B00-4A59-AF92-EF97BA2DCF9C}" type="slidenum">
              <a:rPr lang="en-US" altLang="en-US" sz="1200"/>
              <a:pPr eaLnBrk="1" hangingPunct="1"/>
              <a:t>213</a:t>
            </a:fld>
            <a:endParaRPr lang="en-US" altLang="en-US" sz="1200"/>
          </a:p>
        </p:txBody>
      </p:sp>
      <p:sp>
        <p:nvSpPr>
          <p:cNvPr id="326659" name="Rectangle 2"/>
          <p:cNvSpPr>
            <a:spLocks noGrp="1" noRot="1" noChangeAspect="1" noChangeArrowheads="1" noTextEdit="1"/>
          </p:cNvSpPr>
          <p:nvPr>
            <p:ph type="sldImg"/>
          </p:nvPr>
        </p:nvSpPr>
        <p:spPr>
          <a:ln/>
        </p:spPr>
      </p:sp>
      <p:sp>
        <p:nvSpPr>
          <p:cNvPr id="326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663AFAFA-23CA-470B-BCDD-C0B41963708F}" type="slidenum">
              <a:rPr lang="en-US" altLang="en-US" sz="1200"/>
              <a:pPr eaLnBrk="1" hangingPunct="1"/>
              <a:t>214</a:t>
            </a:fld>
            <a:endParaRPr lang="en-US" altLang="en-US" sz="1200"/>
          </a:p>
        </p:txBody>
      </p:sp>
      <p:sp>
        <p:nvSpPr>
          <p:cNvPr id="327683" name="Rectangle 2"/>
          <p:cNvSpPr>
            <a:spLocks noGrp="1" noRot="1" noChangeAspect="1" noChangeArrowheads="1" noTextEdit="1"/>
          </p:cNvSpPr>
          <p:nvPr>
            <p:ph type="sldImg"/>
          </p:nvPr>
        </p:nvSpPr>
        <p:spPr>
          <a:ln/>
        </p:spPr>
      </p:sp>
      <p:sp>
        <p:nvSpPr>
          <p:cNvPr id="327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6B279A8B-8E3E-4CD2-89F2-61133A4AE540}" type="slidenum">
              <a:rPr lang="en-US" altLang="en-US" sz="1200"/>
              <a:pPr eaLnBrk="1" hangingPunct="1"/>
              <a:t>215</a:t>
            </a:fld>
            <a:endParaRPr lang="en-US" altLang="en-US" sz="1200"/>
          </a:p>
        </p:txBody>
      </p:sp>
      <p:sp>
        <p:nvSpPr>
          <p:cNvPr id="328707" name="Rectangle 2"/>
          <p:cNvSpPr>
            <a:spLocks noGrp="1" noRot="1" noChangeAspect="1" noChangeArrowheads="1" noTextEdit="1"/>
          </p:cNvSpPr>
          <p:nvPr>
            <p:ph type="sldImg"/>
          </p:nvPr>
        </p:nvSpPr>
        <p:spPr>
          <a:ln/>
        </p:spPr>
      </p:sp>
      <p:sp>
        <p:nvSpPr>
          <p:cNvPr id="328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5E1A942F-7AC9-4274-BD95-11348DC95B36}" type="slidenum">
              <a:rPr lang="en-US" altLang="en-US" sz="1200"/>
              <a:pPr eaLnBrk="1" hangingPunct="1"/>
              <a:t>216</a:t>
            </a:fld>
            <a:endParaRPr lang="en-US" altLang="en-US" sz="1200"/>
          </a:p>
        </p:txBody>
      </p:sp>
      <p:sp>
        <p:nvSpPr>
          <p:cNvPr id="329731" name="Rectangle 2"/>
          <p:cNvSpPr>
            <a:spLocks noGrp="1" noRot="1" noChangeAspect="1" noChangeArrowheads="1" noTextEdit="1"/>
          </p:cNvSpPr>
          <p:nvPr>
            <p:ph type="sldImg"/>
          </p:nvPr>
        </p:nvSpPr>
        <p:spPr>
          <a:ln/>
        </p:spPr>
      </p:sp>
      <p:sp>
        <p:nvSpPr>
          <p:cNvPr id="329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830135B-F464-455D-85AE-BF9339DA86D9}" type="slidenum">
              <a:rPr lang="en-US" altLang="en-US" sz="1200"/>
              <a:pPr eaLnBrk="1" hangingPunct="1"/>
              <a:t>217</a:t>
            </a:fld>
            <a:endParaRPr lang="en-US" altLang="en-US" sz="1200"/>
          </a:p>
        </p:txBody>
      </p:sp>
      <p:sp>
        <p:nvSpPr>
          <p:cNvPr id="330755" name="Rectangle 2"/>
          <p:cNvSpPr>
            <a:spLocks noGrp="1" noRot="1" noChangeAspect="1" noChangeArrowheads="1" noTextEdit="1"/>
          </p:cNvSpPr>
          <p:nvPr>
            <p:ph type="sldImg"/>
          </p:nvPr>
        </p:nvSpPr>
        <p:spPr>
          <a:ln/>
        </p:spPr>
      </p:sp>
      <p:sp>
        <p:nvSpPr>
          <p:cNvPr id="330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E498C905-D990-411D-A877-93BEA97818FC}" type="slidenum">
              <a:rPr lang="en-US" altLang="en-US" sz="1200"/>
              <a:pPr eaLnBrk="1" hangingPunct="1"/>
              <a:t>50</a:t>
            </a:fld>
            <a:endParaRPr lang="en-US" altLang="en-US" sz="1200"/>
          </a:p>
        </p:txBody>
      </p:sp>
      <p:sp>
        <p:nvSpPr>
          <p:cNvPr id="313347" name="Rectangle 2"/>
          <p:cNvSpPr>
            <a:spLocks noGrp="1" noRot="1" noChangeAspect="1" noChangeArrowheads="1" noTextEdit="1"/>
          </p:cNvSpPr>
          <p:nvPr>
            <p:ph type="sldImg"/>
          </p:nvPr>
        </p:nvSpPr>
        <p:spPr>
          <a:ln/>
        </p:spPr>
      </p:sp>
      <p:sp>
        <p:nvSpPr>
          <p:cNvPr id="313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504928D5-EAEC-4BB9-8632-7E222367E314}" type="slidenum">
              <a:rPr lang="en-US" altLang="en-US" sz="1200"/>
              <a:pPr eaLnBrk="1" hangingPunct="1"/>
              <a:t>218</a:t>
            </a:fld>
            <a:endParaRPr lang="en-US" altLang="en-US" sz="1200"/>
          </a:p>
        </p:txBody>
      </p:sp>
      <p:sp>
        <p:nvSpPr>
          <p:cNvPr id="331779" name="Rectangle 2"/>
          <p:cNvSpPr>
            <a:spLocks noGrp="1" noRot="1" noChangeAspect="1" noChangeArrowheads="1" noTextEdit="1"/>
          </p:cNvSpPr>
          <p:nvPr>
            <p:ph type="sldImg"/>
          </p:nvPr>
        </p:nvSpPr>
        <p:spPr>
          <a:ln/>
        </p:spPr>
      </p:sp>
      <p:sp>
        <p:nvSpPr>
          <p:cNvPr id="331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536C2935-EC62-454F-9B64-0D18B32ECBA9}" type="slidenum">
              <a:rPr lang="en-US" altLang="en-US" sz="1200"/>
              <a:pPr eaLnBrk="1" hangingPunct="1"/>
              <a:t>219</a:t>
            </a:fld>
            <a:endParaRPr lang="en-US" altLang="en-US" sz="1200"/>
          </a:p>
        </p:txBody>
      </p:sp>
      <p:sp>
        <p:nvSpPr>
          <p:cNvPr id="332803" name="Rectangle 2"/>
          <p:cNvSpPr>
            <a:spLocks noGrp="1" noRot="1" noChangeAspect="1" noChangeArrowheads="1" noTextEdit="1"/>
          </p:cNvSpPr>
          <p:nvPr>
            <p:ph type="sldImg"/>
          </p:nvPr>
        </p:nvSpPr>
        <p:spPr>
          <a:ln/>
        </p:spPr>
      </p:sp>
      <p:sp>
        <p:nvSpPr>
          <p:cNvPr id="332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C60183E0-C460-4D51-B2AB-EABE27E8CD05}" type="slidenum">
              <a:rPr lang="en-US" altLang="en-US" sz="1200"/>
              <a:pPr eaLnBrk="1" hangingPunct="1"/>
              <a:t>220</a:t>
            </a:fld>
            <a:endParaRPr lang="en-US" altLang="en-US" sz="1200"/>
          </a:p>
        </p:txBody>
      </p:sp>
      <p:sp>
        <p:nvSpPr>
          <p:cNvPr id="333827" name="Rectangle 2"/>
          <p:cNvSpPr>
            <a:spLocks noGrp="1" noRot="1" noChangeAspect="1" noChangeArrowheads="1" noTextEdit="1"/>
          </p:cNvSpPr>
          <p:nvPr>
            <p:ph type="sldImg"/>
          </p:nvPr>
        </p:nvSpPr>
        <p:spPr>
          <a:ln/>
        </p:spPr>
      </p:sp>
      <p:sp>
        <p:nvSpPr>
          <p:cNvPr id="333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3A4FAC12-E7BF-4DB1-8C99-56590EFF8DAD}" type="slidenum">
              <a:rPr lang="en-US" altLang="en-US" sz="1200"/>
              <a:pPr eaLnBrk="1" hangingPunct="1"/>
              <a:t>221</a:t>
            </a:fld>
            <a:endParaRPr lang="en-US" altLang="en-US" sz="1200"/>
          </a:p>
        </p:txBody>
      </p:sp>
      <p:sp>
        <p:nvSpPr>
          <p:cNvPr id="334851" name="Rectangle 2"/>
          <p:cNvSpPr>
            <a:spLocks noGrp="1" noRot="1" noChangeAspect="1" noChangeArrowheads="1" noTextEdit="1"/>
          </p:cNvSpPr>
          <p:nvPr>
            <p:ph type="sldImg"/>
          </p:nvPr>
        </p:nvSpPr>
        <p:spPr>
          <a:ln/>
        </p:spPr>
      </p:sp>
      <p:sp>
        <p:nvSpPr>
          <p:cNvPr id="334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7548C60-9071-40AD-B11E-6F38ECFEE12E}" type="slidenum">
              <a:rPr lang="en-US" altLang="en-US" sz="1200"/>
              <a:pPr eaLnBrk="1" hangingPunct="1"/>
              <a:t>222</a:t>
            </a:fld>
            <a:endParaRPr lang="en-US" altLang="en-US" sz="1200"/>
          </a:p>
        </p:txBody>
      </p:sp>
      <p:sp>
        <p:nvSpPr>
          <p:cNvPr id="335875" name="Rectangle 2"/>
          <p:cNvSpPr>
            <a:spLocks noGrp="1" noRot="1" noChangeAspect="1" noChangeArrowheads="1" noTextEdit="1"/>
          </p:cNvSpPr>
          <p:nvPr>
            <p:ph type="sldImg"/>
          </p:nvPr>
        </p:nvSpPr>
        <p:spPr>
          <a:ln/>
        </p:spPr>
      </p:sp>
      <p:sp>
        <p:nvSpPr>
          <p:cNvPr id="335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BB6049C1-6721-4750-A0F1-55AED9DAE3F3}" type="slidenum">
              <a:rPr lang="en-US" altLang="en-US" sz="1200"/>
              <a:pPr eaLnBrk="1" hangingPunct="1"/>
              <a:t>223</a:t>
            </a:fld>
            <a:endParaRPr lang="en-US" altLang="en-US" sz="1200"/>
          </a:p>
        </p:txBody>
      </p:sp>
      <p:sp>
        <p:nvSpPr>
          <p:cNvPr id="336899" name="Rectangle 2"/>
          <p:cNvSpPr>
            <a:spLocks noGrp="1" noRot="1" noChangeAspect="1" noChangeArrowheads="1" noTextEdit="1"/>
          </p:cNvSpPr>
          <p:nvPr>
            <p:ph type="sldImg"/>
          </p:nvPr>
        </p:nvSpPr>
        <p:spPr>
          <a:ln/>
        </p:spPr>
      </p:sp>
      <p:sp>
        <p:nvSpPr>
          <p:cNvPr id="336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714C065-9ACD-4823-A6D3-80D8F802A410}" type="slidenum">
              <a:rPr lang="en-US" altLang="en-US" sz="1200"/>
              <a:pPr eaLnBrk="1" hangingPunct="1"/>
              <a:t>224</a:t>
            </a:fld>
            <a:endParaRPr lang="en-US" altLang="en-US" sz="1200"/>
          </a:p>
        </p:txBody>
      </p:sp>
      <p:sp>
        <p:nvSpPr>
          <p:cNvPr id="337923" name="Rectangle 2"/>
          <p:cNvSpPr>
            <a:spLocks noGrp="1" noRot="1" noChangeAspect="1" noChangeArrowheads="1" noTextEdit="1"/>
          </p:cNvSpPr>
          <p:nvPr>
            <p:ph type="sldImg"/>
          </p:nvPr>
        </p:nvSpPr>
        <p:spPr>
          <a:ln/>
        </p:spPr>
      </p:sp>
      <p:sp>
        <p:nvSpPr>
          <p:cNvPr id="337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DE2804FE-29F0-4A13-B545-E3B854A7BC8C}" type="slidenum">
              <a:rPr lang="en-US" altLang="en-US" sz="1200"/>
              <a:pPr eaLnBrk="1" hangingPunct="1"/>
              <a:t>225</a:t>
            </a:fld>
            <a:endParaRPr lang="en-US" altLang="en-US" sz="1200"/>
          </a:p>
        </p:txBody>
      </p:sp>
      <p:sp>
        <p:nvSpPr>
          <p:cNvPr id="338947" name="Rectangle 2"/>
          <p:cNvSpPr>
            <a:spLocks noGrp="1" noRot="1" noChangeAspect="1" noChangeArrowheads="1" noTextEdit="1"/>
          </p:cNvSpPr>
          <p:nvPr>
            <p:ph type="sldImg"/>
          </p:nvPr>
        </p:nvSpPr>
        <p:spPr>
          <a:ln/>
        </p:spPr>
      </p:sp>
      <p:sp>
        <p:nvSpPr>
          <p:cNvPr id="338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57360384-0E83-4BB1-888A-376AA02CBC46}" type="slidenum">
              <a:rPr lang="en-US" altLang="en-US" sz="1200"/>
              <a:pPr eaLnBrk="1" hangingPunct="1"/>
              <a:t>230</a:t>
            </a:fld>
            <a:endParaRPr lang="en-US" altLang="en-US" sz="1200"/>
          </a:p>
        </p:txBody>
      </p:sp>
      <p:sp>
        <p:nvSpPr>
          <p:cNvPr id="339971" name="Rectangle 2"/>
          <p:cNvSpPr>
            <a:spLocks noGrp="1" noRot="1" noChangeAspect="1" noChangeArrowheads="1" noTextEdit="1"/>
          </p:cNvSpPr>
          <p:nvPr>
            <p:ph type="sldImg"/>
          </p:nvPr>
        </p:nvSpPr>
        <p:spPr>
          <a:xfrm>
            <a:off x="914400" y="744538"/>
            <a:ext cx="4965700" cy="3724275"/>
          </a:xfrm>
          <a:ln/>
        </p:spPr>
      </p:sp>
      <p:sp>
        <p:nvSpPr>
          <p:cNvPr id="339972"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8FE374A9-4464-46AC-9AE7-5F19D09A0398}" type="slidenum">
              <a:rPr lang="en-US" altLang="en-US" sz="1200"/>
              <a:pPr eaLnBrk="1" hangingPunct="1"/>
              <a:t>237</a:t>
            </a:fld>
            <a:endParaRPr lang="en-US" altLang="en-US" sz="1200"/>
          </a:p>
        </p:txBody>
      </p:sp>
      <p:sp>
        <p:nvSpPr>
          <p:cNvPr id="340995" name="Rectangle 2"/>
          <p:cNvSpPr>
            <a:spLocks noGrp="1" noRot="1" noChangeAspect="1" noChangeArrowheads="1" noTextEdit="1"/>
          </p:cNvSpPr>
          <p:nvPr>
            <p:ph type="sldImg"/>
          </p:nvPr>
        </p:nvSpPr>
        <p:spPr>
          <a:xfrm>
            <a:off x="914400" y="744538"/>
            <a:ext cx="4965700" cy="3724275"/>
          </a:xfrm>
          <a:ln/>
        </p:spPr>
      </p:sp>
      <p:sp>
        <p:nvSpPr>
          <p:cNvPr id="340996"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GB" altLang="en-US"/>
              <a:t>How different resource are in many aspects: way of communication, standards, location, representation</a:t>
            </a:r>
            <a:endParaRPr lang="ru-RU"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06BF1F34-132D-49BE-BD37-7B730B021D82}" type="slidenum">
              <a:rPr lang="en-US" altLang="en-US" sz="1200"/>
              <a:pPr eaLnBrk="1" hangingPunct="1"/>
              <a:t>79</a:t>
            </a:fld>
            <a:endParaRPr lang="en-US" altLang="en-US" sz="1200"/>
          </a:p>
        </p:txBody>
      </p:sp>
      <p:sp>
        <p:nvSpPr>
          <p:cNvPr id="314371" name="Rectangle 2"/>
          <p:cNvSpPr>
            <a:spLocks noGrp="1" noRot="1" noChangeAspect="1" noChangeArrowheads="1" noTextEdit="1"/>
          </p:cNvSpPr>
          <p:nvPr>
            <p:ph type="sldImg"/>
          </p:nvPr>
        </p:nvSpPr>
        <p:spPr>
          <a:ln/>
        </p:spPr>
      </p:sp>
      <p:sp>
        <p:nvSpPr>
          <p:cNvPr id="314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4A05C8EC-A7F6-458C-B343-510BF4B14B6E}" type="slidenum">
              <a:rPr lang="en-US" altLang="en-US" sz="1200"/>
              <a:pPr eaLnBrk="1" hangingPunct="1"/>
              <a:t>239</a:t>
            </a:fld>
            <a:endParaRPr lang="en-US" altLang="en-US" sz="1200"/>
          </a:p>
        </p:txBody>
      </p:sp>
      <p:sp>
        <p:nvSpPr>
          <p:cNvPr id="342019" name="Rectangle 2"/>
          <p:cNvSpPr>
            <a:spLocks noGrp="1" noRot="1" noChangeAspect="1" noChangeArrowheads="1" noTextEdit="1"/>
          </p:cNvSpPr>
          <p:nvPr>
            <p:ph type="sldImg"/>
          </p:nvPr>
        </p:nvSpPr>
        <p:spPr>
          <a:xfrm>
            <a:off x="914400" y="744538"/>
            <a:ext cx="4965700" cy="3724275"/>
          </a:xfrm>
          <a:ln/>
        </p:spPr>
      </p:sp>
      <p:sp>
        <p:nvSpPr>
          <p:cNvPr id="342020"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i-FI" altLang="en-US" sz="2000"/>
              <a:t>TRANSLJACIJU MESSAGES ZDES NUZHNO SDELAT V VIDE ANIMACII</a:t>
            </a:r>
            <a:endParaRPr lang="en-GB" altLang="en-US" sz="200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978B2427-41F4-4377-8255-573E68CE2D4A}" type="slidenum">
              <a:rPr lang="en-US" altLang="en-US" sz="1200"/>
              <a:pPr eaLnBrk="1" hangingPunct="1"/>
              <a:t>281</a:t>
            </a:fld>
            <a:endParaRPr lang="en-US" altLang="en-US" sz="1200"/>
          </a:p>
        </p:txBody>
      </p:sp>
      <p:sp>
        <p:nvSpPr>
          <p:cNvPr id="343043" name="Rectangle 2"/>
          <p:cNvSpPr>
            <a:spLocks noGrp="1" noRot="1" noChangeAspect="1" noChangeArrowheads="1" noTextEdit="1"/>
          </p:cNvSpPr>
          <p:nvPr>
            <p:ph type="sldImg"/>
          </p:nvPr>
        </p:nvSpPr>
        <p:spPr>
          <a:xfrm>
            <a:off x="914400" y="744538"/>
            <a:ext cx="4965700" cy="3724275"/>
          </a:xfrm>
          <a:ln/>
        </p:spPr>
      </p:sp>
      <p:sp>
        <p:nvSpPr>
          <p:cNvPr id="343044"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FB40046F-7BAE-46BB-8A19-FB6201A2EE5B}" type="slidenum">
              <a:rPr lang="en-US" altLang="en-US" sz="1200"/>
              <a:pPr eaLnBrk="1" hangingPunct="1"/>
              <a:t>282</a:t>
            </a:fld>
            <a:endParaRPr lang="en-US" altLang="en-US" sz="1200"/>
          </a:p>
        </p:txBody>
      </p:sp>
      <p:sp>
        <p:nvSpPr>
          <p:cNvPr id="344067" name="Rectangle 2"/>
          <p:cNvSpPr>
            <a:spLocks noGrp="1" noRot="1" noChangeAspect="1" noChangeArrowheads="1" noTextEdit="1"/>
          </p:cNvSpPr>
          <p:nvPr>
            <p:ph type="sldImg"/>
          </p:nvPr>
        </p:nvSpPr>
        <p:spPr>
          <a:xfrm>
            <a:off x="914400" y="744538"/>
            <a:ext cx="4965700" cy="3724275"/>
          </a:xfrm>
          <a:ln/>
        </p:spPr>
      </p:sp>
      <p:sp>
        <p:nvSpPr>
          <p:cNvPr id="344068"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Every SOAP/XML message being sent in the maintenance environment is extended with an RDF-description which binds the message to common platform messaging ontology. This binding allows for accumulation of the messages in a structured way. The “Structured” way here means the common shared concepts and relationships which provide a basis for message annotation. RDF is the most appropriate format in this case because it allows for pure graph representation with rich semantic linkage.</a:t>
            </a:r>
          </a:p>
          <a:p>
            <a:pPr eaLnBrk="1" hangingPunct="1"/>
            <a:r>
              <a:rPr lang="en-US" altLang="en-US"/>
              <a:t>The beneficial aspect here is the way of history representation. RDF-based history quality strongly depends on the underlying ontology. RDF-history storage provides facilities for various querying. The outcome of the querying is also dependent on the ontological model which defines the structure of the history data. One possible outcome of the semantically enhanced system messaging history is an application of different data-mining techniques, which would produce a predictive maintenance model for different types of resources.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E0020A2B-B5D9-4017-BDC8-20F473368FA8}" type="slidenum">
              <a:rPr lang="en-US" altLang="en-US" sz="1200"/>
              <a:pPr eaLnBrk="1" hangingPunct="1"/>
              <a:t>283</a:t>
            </a:fld>
            <a:endParaRPr lang="en-US" altLang="en-US" sz="1200"/>
          </a:p>
        </p:txBody>
      </p:sp>
      <p:sp>
        <p:nvSpPr>
          <p:cNvPr id="345091" name="Rectangle 2"/>
          <p:cNvSpPr>
            <a:spLocks noGrp="1" noRot="1" noChangeAspect="1" noChangeArrowheads="1" noTextEdit="1"/>
          </p:cNvSpPr>
          <p:nvPr>
            <p:ph type="sldImg"/>
          </p:nvPr>
        </p:nvSpPr>
        <p:spPr>
          <a:xfrm>
            <a:off x="914400" y="744538"/>
            <a:ext cx="4965700" cy="3724275"/>
          </a:xfrm>
          <a:ln/>
        </p:spPr>
      </p:sp>
      <p:sp>
        <p:nvSpPr>
          <p:cNvPr id="345092"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A domain ontology provides common shared understanding of the domain representation. Each web service is semantically annotated according to this ontology by means of a WS Profile. Business Processes are modeled in a implementation-independent way (e.g. without hard binding to concrete service implementations) and can be stored in RgbDF or in another suitable process modeling language which allows for decoupling of business process logic from concrete activity implementation. Business process in this case represents rather logic of semantic data flow between semantically described service profiles. Real world web services can be considered as instances of the corresponding web service profiles (e.g. objects of a class in OOP). The flow enactment can be done dynamically by selecting Semantic Scenario Specification and automatically transforming it to ready-to-execute BPEL file. The transformation procedure lies in the selection of instances of appropriate web service profiles involved in a particular scenario (in MDA terms: Platform Independent to Platform Specific Model transformation).</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1C5444C-5EBF-4D69-AE6F-B0522D3D6CC0}" type="slidenum">
              <a:rPr lang="en-US" altLang="en-US" sz="1200"/>
              <a:pPr eaLnBrk="1" hangingPunct="1"/>
              <a:t>284</a:t>
            </a:fld>
            <a:endParaRPr lang="en-US" altLang="en-US" sz="1200"/>
          </a:p>
        </p:txBody>
      </p:sp>
      <p:sp>
        <p:nvSpPr>
          <p:cNvPr id="346115" name="Rectangle 2"/>
          <p:cNvSpPr>
            <a:spLocks noGrp="1" noRot="1" noChangeAspect="1" noChangeArrowheads="1" noTextEdit="1"/>
          </p:cNvSpPr>
          <p:nvPr>
            <p:ph type="sldImg"/>
          </p:nvPr>
        </p:nvSpPr>
        <p:spPr>
          <a:xfrm>
            <a:off x="914400" y="744538"/>
            <a:ext cx="4965700" cy="3724275"/>
          </a:xfrm>
          <a:ln/>
        </p:spPr>
      </p:sp>
      <p:sp>
        <p:nvSpPr>
          <p:cNvPr id="346116"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A domain ontology provides common shared understanding of the domain representation. Each web service is semantically annotated according to this ontology by means of a WS Profile. Annotation of every web service allows for extraction of business process patterns for the particular domain by analyzing existing BPEL documents which have hard bindings to concrete web services. These business process patterns can be further represented as a Semantic Scenario Specifications and systemized for further reuse and automated flow generation.</a:t>
            </a:r>
          </a:p>
          <a:p>
            <a:pPr eaLnBrk="1" hangingPunct="1"/>
            <a:endParaRPr lang="en-US"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BA6F7B0F-8EDA-4A3B-B1CE-B47E481A3505}" type="slidenum">
              <a:rPr lang="en-US" altLang="en-US" sz="1200"/>
              <a:pPr eaLnBrk="1" hangingPunct="1"/>
              <a:t>285</a:t>
            </a:fld>
            <a:endParaRPr lang="en-US" altLang="en-US" sz="1200"/>
          </a:p>
        </p:txBody>
      </p:sp>
      <p:sp>
        <p:nvSpPr>
          <p:cNvPr id="347139" name="Rectangle 2"/>
          <p:cNvSpPr>
            <a:spLocks noGrp="1" noRot="1" noChangeAspect="1" noChangeArrowheads="1" noTextEdit="1"/>
          </p:cNvSpPr>
          <p:nvPr>
            <p:ph type="sldImg"/>
          </p:nvPr>
        </p:nvSpPr>
        <p:spPr>
          <a:xfrm>
            <a:off x="914400" y="744538"/>
            <a:ext cx="4965700" cy="3724275"/>
          </a:xfrm>
          <a:ln/>
        </p:spPr>
      </p:sp>
      <p:sp>
        <p:nvSpPr>
          <p:cNvPr id="347140"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This case reflects the implementation of the research challenges of the 3rd year of a SmartResource project.</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4529C8C6-E2D2-428F-89F4-81774FD1F0CA}" type="slidenum">
              <a:rPr lang="en-US" altLang="en-US" sz="1200"/>
              <a:pPr eaLnBrk="1" hangingPunct="1"/>
              <a:t>286</a:t>
            </a:fld>
            <a:endParaRPr lang="en-US" altLang="en-US" sz="1200"/>
          </a:p>
        </p:txBody>
      </p:sp>
      <p:sp>
        <p:nvSpPr>
          <p:cNvPr id="348163" name="Rectangle 2"/>
          <p:cNvSpPr>
            <a:spLocks noGrp="1" noRot="1" noChangeAspect="1" noChangeArrowheads="1" noTextEdit="1"/>
          </p:cNvSpPr>
          <p:nvPr>
            <p:ph type="sldImg"/>
          </p:nvPr>
        </p:nvSpPr>
        <p:spPr>
          <a:xfrm>
            <a:off x="914400" y="744538"/>
            <a:ext cx="4965700" cy="3724275"/>
          </a:xfrm>
          <a:ln/>
        </p:spPr>
      </p:sp>
      <p:sp>
        <p:nvSpPr>
          <p:cNvPr id="348164"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t>This case explains service integration platform. Several services which pretend to provide the same functionality but implemented by different methods can be integrated so that together they can provide better functionality (better quality of service, accuracy, etc) than any of these services alone.</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61FFF91C-E8AE-48B1-A7A3-F8BAB194DDE0}" type="slidenum">
              <a:rPr lang="en-US" altLang="en-US" sz="1200"/>
              <a:pPr eaLnBrk="1" hangingPunct="1"/>
              <a:t>84</a:t>
            </a:fld>
            <a:endParaRPr lang="en-US" altLang="en-US" sz="1200"/>
          </a:p>
        </p:txBody>
      </p:sp>
      <p:sp>
        <p:nvSpPr>
          <p:cNvPr id="315395" name="Rectangle 2"/>
          <p:cNvSpPr>
            <a:spLocks noGrp="1" noRot="1" noChangeAspect="1" noChangeArrowheads="1" noTextEdit="1"/>
          </p:cNvSpPr>
          <p:nvPr>
            <p:ph type="sldImg"/>
          </p:nvPr>
        </p:nvSpPr>
        <p:spPr>
          <a:ln/>
        </p:spPr>
      </p:sp>
      <p:sp>
        <p:nvSpPr>
          <p:cNvPr id="315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C660C4C5-8280-4C42-911E-7002A85B1E46}" type="slidenum">
              <a:rPr lang="en-US" altLang="en-US" sz="1200"/>
              <a:pPr eaLnBrk="1" hangingPunct="1"/>
              <a:t>143</a:t>
            </a:fld>
            <a:endParaRPr lang="en-US" altLang="en-US" sz="1200"/>
          </a:p>
        </p:txBody>
      </p:sp>
      <p:sp>
        <p:nvSpPr>
          <p:cNvPr id="316419" name="Rectangle 2"/>
          <p:cNvSpPr>
            <a:spLocks noGrp="1" noRot="1" noChangeAspect="1" noChangeArrowheads="1" noTextEdit="1"/>
          </p:cNvSpPr>
          <p:nvPr>
            <p:ph type="sldImg"/>
          </p:nvPr>
        </p:nvSpPr>
        <p:spPr>
          <a:ln/>
        </p:spPr>
      </p:sp>
      <p:sp>
        <p:nvSpPr>
          <p:cNvPr id="316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209E43E-3BF1-4417-8D89-8951F1FDA2C4}" type="slidenum">
              <a:rPr lang="en-US" altLang="en-US" sz="1200"/>
              <a:pPr eaLnBrk="1" hangingPunct="1"/>
              <a:t>161</a:t>
            </a:fld>
            <a:endParaRPr lang="en-US" altLang="en-US" sz="1200"/>
          </a:p>
        </p:txBody>
      </p:sp>
      <p:sp>
        <p:nvSpPr>
          <p:cNvPr id="317443" name="Rectangle 2"/>
          <p:cNvSpPr>
            <a:spLocks noGrp="1" noRot="1" noChangeAspect="1" noChangeArrowheads="1" noTextEdit="1"/>
          </p:cNvSpPr>
          <p:nvPr>
            <p:ph type="sldImg"/>
          </p:nvPr>
        </p:nvSpPr>
        <p:spPr>
          <a:xfrm>
            <a:off x="914400" y="744538"/>
            <a:ext cx="4965700" cy="3724275"/>
          </a:xfrm>
          <a:ln/>
        </p:spPr>
      </p:sp>
      <p:sp>
        <p:nvSpPr>
          <p:cNvPr id="317444"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159B9197-D44B-4DD3-B5B4-10F45329892C}" type="slidenum">
              <a:rPr lang="en-US" altLang="en-US" sz="1200"/>
              <a:pPr eaLnBrk="1" hangingPunct="1"/>
              <a:t>162</a:t>
            </a:fld>
            <a:endParaRPr lang="en-US" altLang="en-US" sz="1200"/>
          </a:p>
        </p:txBody>
      </p:sp>
      <p:sp>
        <p:nvSpPr>
          <p:cNvPr id="318467" name="Rectangle 2"/>
          <p:cNvSpPr>
            <a:spLocks noGrp="1" noRot="1" noChangeAspect="1" noChangeArrowheads="1" noTextEdit="1"/>
          </p:cNvSpPr>
          <p:nvPr>
            <p:ph type="sldImg"/>
          </p:nvPr>
        </p:nvSpPr>
        <p:spPr>
          <a:xfrm>
            <a:off x="914400" y="744538"/>
            <a:ext cx="4965700" cy="3724275"/>
          </a:xfrm>
          <a:ln/>
        </p:spPr>
      </p:sp>
      <p:sp>
        <p:nvSpPr>
          <p:cNvPr id="318468"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226BDA69-74D1-43B4-8E43-9D2002D69AD6}" type="slidenum">
              <a:rPr lang="en-US" altLang="en-US" sz="1200"/>
              <a:pPr eaLnBrk="1" hangingPunct="1"/>
              <a:t>163</a:t>
            </a:fld>
            <a:endParaRPr lang="en-US" altLang="en-US" sz="1200"/>
          </a:p>
        </p:txBody>
      </p:sp>
      <p:sp>
        <p:nvSpPr>
          <p:cNvPr id="319491" name="Rectangle 2"/>
          <p:cNvSpPr>
            <a:spLocks noGrp="1" noRot="1" noChangeAspect="1" noChangeArrowheads="1" noTextEdit="1"/>
          </p:cNvSpPr>
          <p:nvPr>
            <p:ph type="sldImg"/>
          </p:nvPr>
        </p:nvSpPr>
        <p:spPr>
          <a:xfrm>
            <a:off x="914400" y="744538"/>
            <a:ext cx="4965700" cy="3724275"/>
          </a:xfrm>
          <a:ln/>
        </p:spPr>
      </p:sp>
      <p:sp>
        <p:nvSpPr>
          <p:cNvPr id="319492"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fld id="{8445401C-9B55-4E08-B98E-A884E2674F63}" type="slidenum">
              <a:rPr lang="en-US" altLang="en-US" sz="1200"/>
              <a:pPr eaLnBrk="1" hangingPunct="1"/>
              <a:t>164</a:t>
            </a:fld>
            <a:endParaRPr lang="en-US" altLang="en-US" sz="1200"/>
          </a:p>
        </p:txBody>
      </p:sp>
      <p:sp>
        <p:nvSpPr>
          <p:cNvPr id="320515" name="Rectangle 2"/>
          <p:cNvSpPr>
            <a:spLocks noGrp="1" noRot="1" noChangeAspect="1" noChangeArrowheads="1" noTextEdit="1"/>
          </p:cNvSpPr>
          <p:nvPr>
            <p:ph type="sldImg"/>
          </p:nvPr>
        </p:nvSpPr>
        <p:spPr>
          <a:xfrm>
            <a:off x="914400" y="744538"/>
            <a:ext cx="4965700" cy="3724275"/>
          </a:xfrm>
          <a:ln/>
        </p:spPr>
      </p:sp>
      <p:sp>
        <p:nvSpPr>
          <p:cNvPr id="320516" name="Rectangle 3"/>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89190895"/>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725919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50038" y="274638"/>
            <a:ext cx="2036762" cy="61785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9750" y="274638"/>
            <a:ext cx="5957888" cy="61785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304210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2" descr="bg-titul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3" name="Rectangle 3"/>
          <p:cNvSpPr>
            <a:spLocks noGrp="1" noChangeArrowheads="1"/>
          </p:cNvSpPr>
          <p:nvPr>
            <p:ph type="ctrTitle"/>
          </p:nvPr>
        </p:nvSpPr>
        <p:spPr>
          <a:xfrm>
            <a:off x="685800" y="2130425"/>
            <a:ext cx="7772400" cy="1470025"/>
          </a:xfrm>
          <a:effectLst/>
        </p:spPr>
        <p:txBody>
          <a:bodyPr/>
          <a:lstStyle>
            <a:lvl1pPr>
              <a:defRPr/>
            </a:lvl1pPr>
          </a:lstStyle>
          <a:p>
            <a:r>
              <a:rPr lang="ru-RU"/>
              <a:t>Click to edit Master title style</a:t>
            </a:r>
          </a:p>
        </p:txBody>
      </p:sp>
      <p:sp>
        <p:nvSpPr>
          <p:cNvPr id="71684" name="Rectangle 4"/>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ru-RU"/>
              <a:t>Click to edit Master subtitle style</a:t>
            </a:r>
          </a:p>
        </p:txBody>
      </p:sp>
    </p:spTree>
    <p:extLst>
      <p:ext uri="{BB962C8B-B14F-4D97-AF65-F5344CB8AC3E}">
        <p14:creationId xmlns:p14="http://schemas.microsoft.com/office/powerpoint/2010/main" val="147021193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endParaRPr lang="ru-RU"/>
          </a:p>
        </p:txBody>
      </p:sp>
      <p:sp>
        <p:nvSpPr>
          <p:cNvPr id="5" name="Footer Placeholder 4"/>
          <p:cNvSpPr>
            <a:spLocks noGrp="1"/>
          </p:cNvSpPr>
          <p:nvPr>
            <p:ph type="ftr" sz="quarter" idx="11"/>
          </p:nvPr>
        </p:nvSpPr>
        <p:spPr/>
        <p:txBody>
          <a:bodyPr/>
          <a:lstStyle>
            <a:lvl1pPr>
              <a:defRPr smtClean="0"/>
            </a:lvl1pPr>
          </a:lstStyle>
          <a:p>
            <a:pPr>
              <a:defRPr/>
            </a:pPr>
            <a:endParaRPr lang="ru-RU"/>
          </a:p>
        </p:txBody>
      </p:sp>
      <p:sp>
        <p:nvSpPr>
          <p:cNvPr id="6" name="Slide Number Placeholder 5"/>
          <p:cNvSpPr>
            <a:spLocks noGrp="1"/>
          </p:cNvSpPr>
          <p:nvPr>
            <p:ph type="sldNum" sz="quarter" idx="12"/>
          </p:nvPr>
        </p:nvSpPr>
        <p:spPr/>
        <p:txBody>
          <a:bodyPr/>
          <a:lstStyle>
            <a:lvl1pPr>
              <a:defRPr smtClean="0"/>
            </a:lvl1pPr>
          </a:lstStyle>
          <a:p>
            <a:pPr>
              <a:defRPr/>
            </a:pPr>
            <a:fld id="{7AAAA768-EDCF-4663-BAF8-EE913BBAC807}"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181373632"/>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smtClean="0"/>
            </a:lvl1pPr>
          </a:lstStyle>
          <a:p>
            <a:pPr>
              <a:defRPr/>
            </a:pPr>
            <a:endParaRPr lang="ru-RU"/>
          </a:p>
        </p:txBody>
      </p:sp>
      <p:sp>
        <p:nvSpPr>
          <p:cNvPr id="5" name="Footer Placeholder 4"/>
          <p:cNvSpPr>
            <a:spLocks noGrp="1"/>
          </p:cNvSpPr>
          <p:nvPr>
            <p:ph type="ftr" sz="quarter" idx="11"/>
          </p:nvPr>
        </p:nvSpPr>
        <p:spPr/>
        <p:txBody>
          <a:bodyPr/>
          <a:lstStyle>
            <a:lvl1pPr>
              <a:defRPr smtClean="0"/>
            </a:lvl1pPr>
          </a:lstStyle>
          <a:p>
            <a:pPr>
              <a:defRPr/>
            </a:pPr>
            <a:endParaRPr lang="ru-RU"/>
          </a:p>
        </p:txBody>
      </p:sp>
      <p:sp>
        <p:nvSpPr>
          <p:cNvPr id="6" name="Slide Number Placeholder 5"/>
          <p:cNvSpPr>
            <a:spLocks noGrp="1"/>
          </p:cNvSpPr>
          <p:nvPr>
            <p:ph type="sldNum" sz="quarter" idx="12"/>
          </p:nvPr>
        </p:nvSpPr>
        <p:spPr/>
        <p:txBody>
          <a:bodyPr/>
          <a:lstStyle>
            <a:lvl1pPr>
              <a:defRPr smtClean="0"/>
            </a:lvl1pPr>
          </a:lstStyle>
          <a:p>
            <a:pPr>
              <a:defRPr/>
            </a:pPr>
            <a:fld id="{19E4D154-62A8-4A08-8C3D-0B8A59EBF5D8}"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2255958535"/>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1188" y="1484313"/>
            <a:ext cx="3960812" cy="46418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24400" y="1484313"/>
            <a:ext cx="3962400" cy="46418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smtClean="0"/>
            </a:lvl1pPr>
          </a:lstStyle>
          <a:p>
            <a:pPr>
              <a:defRPr/>
            </a:pPr>
            <a:endParaRPr lang="ru-RU"/>
          </a:p>
        </p:txBody>
      </p:sp>
      <p:sp>
        <p:nvSpPr>
          <p:cNvPr id="6" name="Footer Placeholder 5"/>
          <p:cNvSpPr>
            <a:spLocks noGrp="1"/>
          </p:cNvSpPr>
          <p:nvPr>
            <p:ph type="ftr" sz="quarter" idx="11"/>
          </p:nvPr>
        </p:nvSpPr>
        <p:spPr/>
        <p:txBody>
          <a:bodyPr/>
          <a:lstStyle>
            <a:lvl1pPr>
              <a:defRPr smtClean="0"/>
            </a:lvl1pPr>
          </a:lstStyle>
          <a:p>
            <a:pPr>
              <a:defRPr/>
            </a:pPr>
            <a:endParaRPr lang="ru-RU"/>
          </a:p>
        </p:txBody>
      </p:sp>
      <p:sp>
        <p:nvSpPr>
          <p:cNvPr id="7" name="Slide Number Placeholder 6"/>
          <p:cNvSpPr>
            <a:spLocks noGrp="1"/>
          </p:cNvSpPr>
          <p:nvPr>
            <p:ph type="sldNum" sz="quarter" idx="12"/>
          </p:nvPr>
        </p:nvSpPr>
        <p:spPr/>
        <p:txBody>
          <a:bodyPr/>
          <a:lstStyle>
            <a:lvl1pPr>
              <a:defRPr smtClean="0"/>
            </a:lvl1pPr>
          </a:lstStyle>
          <a:p>
            <a:pPr>
              <a:defRPr/>
            </a:pPr>
            <a:fld id="{273E02DE-BA04-4722-A051-456E66493D2D}"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3768997581"/>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smtClean="0"/>
            </a:lvl1pPr>
          </a:lstStyle>
          <a:p>
            <a:pPr>
              <a:defRPr/>
            </a:pPr>
            <a:endParaRPr lang="ru-RU"/>
          </a:p>
        </p:txBody>
      </p:sp>
      <p:sp>
        <p:nvSpPr>
          <p:cNvPr id="8" name="Footer Placeholder 7"/>
          <p:cNvSpPr>
            <a:spLocks noGrp="1"/>
          </p:cNvSpPr>
          <p:nvPr>
            <p:ph type="ftr" sz="quarter" idx="11"/>
          </p:nvPr>
        </p:nvSpPr>
        <p:spPr/>
        <p:txBody>
          <a:bodyPr/>
          <a:lstStyle>
            <a:lvl1pPr>
              <a:defRPr smtClean="0"/>
            </a:lvl1pPr>
          </a:lstStyle>
          <a:p>
            <a:pPr>
              <a:defRPr/>
            </a:pPr>
            <a:endParaRPr lang="ru-RU"/>
          </a:p>
        </p:txBody>
      </p:sp>
      <p:sp>
        <p:nvSpPr>
          <p:cNvPr id="9" name="Slide Number Placeholder 8"/>
          <p:cNvSpPr>
            <a:spLocks noGrp="1"/>
          </p:cNvSpPr>
          <p:nvPr>
            <p:ph type="sldNum" sz="quarter" idx="12"/>
          </p:nvPr>
        </p:nvSpPr>
        <p:spPr/>
        <p:txBody>
          <a:bodyPr/>
          <a:lstStyle>
            <a:lvl1pPr>
              <a:defRPr smtClean="0"/>
            </a:lvl1pPr>
          </a:lstStyle>
          <a:p>
            <a:pPr>
              <a:defRPr/>
            </a:pPr>
            <a:fld id="{8A6A5414-8408-4556-A4DD-8BA438255DCE}"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297101805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smtClean="0"/>
            </a:lvl1pPr>
          </a:lstStyle>
          <a:p>
            <a:pPr>
              <a:defRPr/>
            </a:pPr>
            <a:endParaRPr lang="ru-RU"/>
          </a:p>
        </p:txBody>
      </p:sp>
      <p:sp>
        <p:nvSpPr>
          <p:cNvPr id="4" name="Footer Placeholder 3"/>
          <p:cNvSpPr>
            <a:spLocks noGrp="1"/>
          </p:cNvSpPr>
          <p:nvPr>
            <p:ph type="ftr" sz="quarter" idx="11"/>
          </p:nvPr>
        </p:nvSpPr>
        <p:spPr/>
        <p:txBody>
          <a:bodyPr/>
          <a:lstStyle>
            <a:lvl1pPr>
              <a:defRPr smtClean="0"/>
            </a:lvl1pPr>
          </a:lstStyle>
          <a:p>
            <a:pPr>
              <a:defRPr/>
            </a:pPr>
            <a:endParaRPr lang="ru-RU"/>
          </a:p>
        </p:txBody>
      </p:sp>
      <p:sp>
        <p:nvSpPr>
          <p:cNvPr id="5" name="Slide Number Placeholder 4"/>
          <p:cNvSpPr>
            <a:spLocks noGrp="1"/>
          </p:cNvSpPr>
          <p:nvPr>
            <p:ph type="sldNum" sz="quarter" idx="12"/>
          </p:nvPr>
        </p:nvSpPr>
        <p:spPr/>
        <p:txBody>
          <a:bodyPr/>
          <a:lstStyle>
            <a:lvl1pPr>
              <a:defRPr smtClean="0"/>
            </a:lvl1pPr>
          </a:lstStyle>
          <a:p>
            <a:pPr>
              <a:defRPr/>
            </a:pPr>
            <a:fld id="{76D281EF-F0A4-44A5-BD5A-A20009D1CB20}"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2839565595"/>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smtClean="0"/>
            </a:lvl1pPr>
          </a:lstStyle>
          <a:p>
            <a:pPr>
              <a:defRPr/>
            </a:pPr>
            <a:endParaRPr lang="ru-RU"/>
          </a:p>
        </p:txBody>
      </p:sp>
      <p:sp>
        <p:nvSpPr>
          <p:cNvPr id="3" name="Footer Placeholder 2"/>
          <p:cNvSpPr>
            <a:spLocks noGrp="1"/>
          </p:cNvSpPr>
          <p:nvPr>
            <p:ph type="ftr" sz="quarter" idx="11"/>
          </p:nvPr>
        </p:nvSpPr>
        <p:spPr/>
        <p:txBody>
          <a:bodyPr/>
          <a:lstStyle>
            <a:lvl1pPr>
              <a:defRPr smtClean="0"/>
            </a:lvl1pPr>
          </a:lstStyle>
          <a:p>
            <a:pPr>
              <a:defRPr/>
            </a:pPr>
            <a:endParaRPr lang="ru-RU"/>
          </a:p>
        </p:txBody>
      </p:sp>
      <p:sp>
        <p:nvSpPr>
          <p:cNvPr id="4" name="Slide Number Placeholder 3"/>
          <p:cNvSpPr>
            <a:spLocks noGrp="1"/>
          </p:cNvSpPr>
          <p:nvPr>
            <p:ph type="sldNum" sz="quarter" idx="12"/>
          </p:nvPr>
        </p:nvSpPr>
        <p:spPr/>
        <p:txBody>
          <a:bodyPr/>
          <a:lstStyle>
            <a:lvl1pPr>
              <a:defRPr smtClean="0"/>
            </a:lvl1pPr>
          </a:lstStyle>
          <a:p>
            <a:pPr>
              <a:defRPr/>
            </a:pPr>
            <a:fld id="{65E8B825-92C8-4F03-AF20-940211B2EE90}"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3829021052"/>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smtClean="0"/>
            </a:lvl1pPr>
          </a:lstStyle>
          <a:p>
            <a:pPr>
              <a:defRPr/>
            </a:pPr>
            <a:endParaRPr lang="ru-RU"/>
          </a:p>
        </p:txBody>
      </p:sp>
      <p:sp>
        <p:nvSpPr>
          <p:cNvPr id="6" name="Footer Placeholder 5"/>
          <p:cNvSpPr>
            <a:spLocks noGrp="1"/>
          </p:cNvSpPr>
          <p:nvPr>
            <p:ph type="ftr" sz="quarter" idx="11"/>
          </p:nvPr>
        </p:nvSpPr>
        <p:spPr/>
        <p:txBody>
          <a:bodyPr/>
          <a:lstStyle>
            <a:lvl1pPr>
              <a:defRPr smtClean="0"/>
            </a:lvl1pPr>
          </a:lstStyle>
          <a:p>
            <a:pPr>
              <a:defRPr/>
            </a:pPr>
            <a:endParaRPr lang="ru-RU"/>
          </a:p>
        </p:txBody>
      </p:sp>
      <p:sp>
        <p:nvSpPr>
          <p:cNvPr id="7" name="Slide Number Placeholder 6"/>
          <p:cNvSpPr>
            <a:spLocks noGrp="1"/>
          </p:cNvSpPr>
          <p:nvPr>
            <p:ph type="sldNum" sz="quarter" idx="12"/>
          </p:nvPr>
        </p:nvSpPr>
        <p:spPr/>
        <p:txBody>
          <a:bodyPr/>
          <a:lstStyle>
            <a:lvl1pPr>
              <a:defRPr smtClean="0"/>
            </a:lvl1pPr>
          </a:lstStyle>
          <a:p>
            <a:pPr>
              <a:defRPr/>
            </a:pPr>
            <a:fld id="{9851C837-E983-486F-BE75-4AC23CB4DE4B}"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2288578831"/>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8357331"/>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smtClean="0"/>
            </a:lvl1pPr>
          </a:lstStyle>
          <a:p>
            <a:pPr>
              <a:defRPr/>
            </a:pPr>
            <a:endParaRPr lang="ru-RU"/>
          </a:p>
        </p:txBody>
      </p:sp>
      <p:sp>
        <p:nvSpPr>
          <p:cNvPr id="6" name="Footer Placeholder 5"/>
          <p:cNvSpPr>
            <a:spLocks noGrp="1"/>
          </p:cNvSpPr>
          <p:nvPr>
            <p:ph type="ftr" sz="quarter" idx="11"/>
          </p:nvPr>
        </p:nvSpPr>
        <p:spPr/>
        <p:txBody>
          <a:bodyPr/>
          <a:lstStyle>
            <a:lvl1pPr>
              <a:defRPr smtClean="0"/>
            </a:lvl1pPr>
          </a:lstStyle>
          <a:p>
            <a:pPr>
              <a:defRPr/>
            </a:pPr>
            <a:endParaRPr lang="ru-RU"/>
          </a:p>
        </p:txBody>
      </p:sp>
      <p:sp>
        <p:nvSpPr>
          <p:cNvPr id="7" name="Slide Number Placeholder 6"/>
          <p:cNvSpPr>
            <a:spLocks noGrp="1"/>
          </p:cNvSpPr>
          <p:nvPr>
            <p:ph type="sldNum" sz="quarter" idx="12"/>
          </p:nvPr>
        </p:nvSpPr>
        <p:spPr/>
        <p:txBody>
          <a:bodyPr/>
          <a:lstStyle>
            <a:lvl1pPr>
              <a:defRPr smtClean="0"/>
            </a:lvl1pPr>
          </a:lstStyle>
          <a:p>
            <a:pPr>
              <a:defRPr/>
            </a:pPr>
            <a:fld id="{8B75D2FF-EF01-4014-95C2-F29DC6348D32}"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3786518589"/>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endParaRPr lang="ru-RU"/>
          </a:p>
        </p:txBody>
      </p:sp>
      <p:sp>
        <p:nvSpPr>
          <p:cNvPr id="5" name="Footer Placeholder 4"/>
          <p:cNvSpPr>
            <a:spLocks noGrp="1"/>
          </p:cNvSpPr>
          <p:nvPr>
            <p:ph type="ftr" sz="quarter" idx="11"/>
          </p:nvPr>
        </p:nvSpPr>
        <p:spPr/>
        <p:txBody>
          <a:bodyPr/>
          <a:lstStyle>
            <a:lvl1pPr>
              <a:defRPr smtClean="0"/>
            </a:lvl1pPr>
          </a:lstStyle>
          <a:p>
            <a:pPr>
              <a:defRPr/>
            </a:pPr>
            <a:endParaRPr lang="ru-RU"/>
          </a:p>
        </p:txBody>
      </p:sp>
      <p:sp>
        <p:nvSpPr>
          <p:cNvPr id="6" name="Slide Number Placeholder 5"/>
          <p:cNvSpPr>
            <a:spLocks noGrp="1"/>
          </p:cNvSpPr>
          <p:nvPr>
            <p:ph type="sldNum" sz="quarter" idx="12"/>
          </p:nvPr>
        </p:nvSpPr>
        <p:spPr/>
        <p:txBody>
          <a:bodyPr/>
          <a:lstStyle>
            <a:lvl1pPr>
              <a:defRPr smtClean="0"/>
            </a:lvl1pPr>
          </a:lstStyle>
          <a:p>
            <a:pPr>
              <a:defRPr/>
            </a:pPr>
            <a:fld id="{DE0DC445-7C9E-49B2-ACE8-973F29634F0F}"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3660580281"/>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48475" y="125413"/>
            <a:ext cx="2078038" cy="60007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1188" y="125413"/>
            <a:ext cx="6084887" cy="60007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endParaRPr lang="ru-RU"/>
          </a:p>
        </p:txBody>
      </p:sp>
      <p:sp>
        <p:nvSpPr>
          <p:cNvPr id="5" name="Footer Placeholder 4"/>
          <p:cNvSpPr>
            <a:spLocks noGrp="1"/>
          </p:cNvSpPr>
          <p:nvPr>
            <p:ph type="ftr" sz="quarter" idx="11"/>
          </p:nvPr>
        </p:nvSpPr>
        <p:spPr/>
        <p:txBody>
          <a:bodyPr/>
          <a:lstStyle>
            <a:lvl1pPr>
              <a:defRPr smtClean="0"/>
            </a:lvl1pPr>
          </a:lstStyle>
          <a:p>
            <a:pPr>
              <a:defRPr/>
            </a:pPr>
            <a:endParaRPr lang="ru-RU"/>
          </a:p>
        </p:txBody>
      </p:sp>
      <p:sp>
        <p:nvSpPr>
          <p:cNvPr id="6" name="Slide Number Placeholder 5"/>
          <p:cNvSpPr>
            <a:spLocks noGrp="1"/>
          </p:cNvSpPr>
          <p:nvPr>
            <p:ph type="sldNum" sz="quarter" idx="12"/>
          </p:nvPr>
        </p:nvSpPr>
        <p:spPr/>
        <p:txBody>
          <a:bodyPr/>
          <a:lstStyle>
            <a:lvl1pPr>
              <a:defRPr smtClean="0"/>
            </a:lvl1pPr>
          </a:lstStyle>
          <a:p>
            <a:pPr>
              <a:defRPr/>
            </a:pPr>
            <a:fld id="{B7976A6F-0D96-43C3-ADA0-E7F5A3B58B2E}"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2784668594"/>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2424113" y="125413"/>
            <a:ext cx="6502400" cy="503237"/>
          </a:xfrm>
        </p:spPr>
        <p:txBody>
          <a:bodyPr/>
          <a:lstStyle/>
          <a:p>
            <a:r>
              <a:rPr lang="en-US"/>
              <a:t>Click to edit Master title style</a:t>
            </a:r>
          </a:p>
        </p:txBody>
      </p:sp>
      <p:sp>
        <p:nvSpPr>
          <p:cNvPr id="3" name="Content Placeholder 2"/>
          <p:cNvSpPr>
            <a:spLocks noGrp="1"/>
          </p:cNvSpPr>
          <p:nvPr>
            <p:ph sz="quarter" idx="1"/>
          </p:nvPr>
        </p:nvSpPr>
        <p:spPr>
          <a:xfrm>
            <a:off x="611188" y="1484313"/>
            <a:ext cx="3960812" cy="2244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724400" y="1484313"/>
            <a:ext cx="3962400" cy="2244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1188" y="3881438"/>
            <a:ext cx="3960812" cy="2244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24400" y="3881438"/>
            <a:ext cx="3962400" cy="2244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smtClean="0"/>
            </a:lvl1pPr>
          </a:lstStyle>
          <a:p>
            <a:pPr>
              <a:defRPr/>
            </a:pPr>
            <a:endParaRPr lang="ru-RU"/>
          </a:p>
        </p:txBody>
      </p:sp>
      <p:sp>
        <p:nvSpPr>
          <p:cNvPr id="8" name="Footer Placeholder 7"/>
          <p:cNvSpPr>
            <a:spLocks noGrp="1"/>
          </p:cNvSpPr>
          <p:nvPr>
            <p:ph type="ftr" sz="quarter" idx="11"/>
          </p:nvPr>
        </p:nvSpPr>
        <p:spPr/>
        <p:txBody>
          <a:bodyPr/>
          <a:lstStyle>
            <a:lvl1pPr>
              <a:defRPr smtClean="0"/>
            </a:lvl1pPr>
          </a:lstStyle>
          <a:p>
            <a:pPr>
              <a:defRPr/>
            </a:pPr>
            <a:endParaRPr lang="ru-RU"/>
          </a:p>
        </p:txBody>
      </p:sp>
      <p:sp>
        <p:nvSpPr>
          <p:cNvPr id="9" name="Slide Number Placeholder 8"/>
          <p:cNvSpPr>
            <a:spLocks noGrp="1"/>
          </p:cNvSpPr>
          <p:nvPr>
            <p:ph type="sldNum" sz="quarter" idx="12"/>
          </p:nvPr>
        </p:nvSpPr>
        <p:spPr/>
        <p:txBody>
          <a:bodyPr/>
          <a:lstStyle>
            <a:lvl1pPr>
              <a:defRPr smtClean="0"/>
            </a:lvl1pPr>
          </a:lstStyle>
          <a:p>
            <a:pPr>
              <a:defRPr/>
            </a:pPr>
            <a:fld id="{F1B62E80-61A9-4525-9E9A-B64D9B54151B}" type="slidenum">
              <a:rPr lang="ru-RU"/>
              <a:pPr>
                <a:defRPr/>
              </a:pPr>
              <a:t>‹#›</a:t>
            </a:fld>
            <a:r>
              <a:rPr lang="en-US"/>
              <a:t>  of  55</a:t>
            </a:r>
            <a:r>
              <a:rPr lang="en-US" sz="1400" b="0"/>
              <a:t> </a:t>
            </a:r>
            <a:endParaRPr lang="ru-RU" sz="1400" b="0"/>
          </a:p>
        </p:txBody>
      </p:sp>
    </p:spTree>
    <p:extLst>
      <p:ext uri="{BB962C8B-B14F-4D97-AF65-F5344CB8AC3E}">
        <p14:creationId xmlns:p14="http://schemas.microsoft.com/office/powerpoint/2010/main" val="1281585382"/>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2159792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9750" y="1600200"/>
            <a:ext cx="3997325" cy="48529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9475" y="1600200"/>
            <a:ext cx="3997325" cy="48529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0323360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313110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41329839"/>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187864"/>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99402096"/>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2287603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539750" y="274638"/>
            <a:ext cx="81470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011" name="Rectangle 3"/>
          <p:cNvSpPr>
            <a:spLocks noGrp="1" noChangeArrowheads="1"/>
          </p:cNvSpPr>
          <p:nvPr>
            <p:ph type="body" idx="1"/>
          </p:nvPr>
        </p:nvSpPr>
        <p:spPr bwMode="auto">
          <a:xfrm>
            <a:off x="539750" y="1600200"/>
            <a:ext cx="8147050" cy="4852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p:transition/>
  <p:txStyles>
    <p:titleStyle>
      <a:lvl1pPr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mj-lt"/>
          <a:ea typeface="+mj-ea"/>
          <a:cs typeface="+mj-cs"/>
        </a:defRPr>
      </a:lvl1pPr>
      <a:lvl2pPr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2pPr>
      <a:lvl3pPr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3pPr>
      <a:lvl4pPr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4pPr>
      <a:lvl5pPr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5pPr>
      <a:lvl6pPr marL="457200"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6pPr>
      <a:lvl7pPr marL="914400"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7pPr>
      <a:lvl8pPr marL="1371600"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8pPr>
      <a:lvl9pPr marL="1828800" algn="ctr" rtl="0" eaLnBrk="1" fontAlgn="base" hangingPunct="1">
        <a:spcBef>
          <a:spcPct val="0"/>
        </a:spcBef>
        <a:spcAft>
          <a:spcPct val="0"/>
        </a:spcAft>
        <a:defRPr sz="3600" b="1">
          <a:solidFill>
            <a:srgbClr val="EC8C00"/>
          </a:solidFill>
          <a:effectLst>
            <a:outerShdw blurRad="38100" dist="38100" dir="2700000" algn="tl">
              <a:srgbClr val="C0C0C0"/>
            </a:outerShdw>
          </a:effectLst>
          <a:latin typeface="Arial" pitchFamily="34"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defRPr>
      </a:lvl2pPr>
      <a:lvl3pPr marL="1143000" indent="-228600" algn="l" rtl="0" eaLnBrk="1" fontAlgn="base" hangingPunct="1">
        <a:spcBef>
          <a:spcPct val="20000"/>
        </a:spcBef>
        <a:spcAft>
          <a:spcPct val="0"/>
        </a:spcAft>
        <a:buChar char="•"/>
        <a:defRPr sz="2400">
          <a:solidFill>
            <a:schemeClr val="tx1"/>
          </a:solidFill>
          <a:latin typeface="+mn-lt"/>
        </a:defRPr>
      </a:lvl3pPr>
      <a:lvl4pPr marL="1600200" indent="-228600" algn="l" rtl="0" eaLnBrk="1" fontAlgn="base" hangingPunct="1">
        <a:spcBef>
          <a:spcPct val="20000"/>
        </a:spcBef>
        <a:spcAft>
          <a:spcPct val="0"/>
        </a:spcAft>
        <a:buChar char="–"/>
        <a:defRPr sz="2000">
          <a:solidFill>
            <a:schemeClr val="tx1"/>
          </a:solidFill>
          <a:latin typeface="+mn-lt"/>
        </a:defRPr>
      </a:lvl4pPr>
      <a:lvl5pPr marL="2057400" indent="-228600" algn="l" rtl="0" eaLnBrk="1" fontAlgn="base" hangingPunct="1">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vert="horz" wrap="square" lIns="91440" tIns="45720" rIns="91440" bIns="45720" numCol="1" anchor="ctr" anchorCtr="0" compatLnSpc="1">
            <a:prstTxWarp prst="textNoShape">
              <a:avLst/>
            </a:prstTxWarp>
          </a:bodyPr>
          <a:lstStyle/>
          <a:p>
            <a:pPr lvl="0"/>
            <a:r>
              <a:rPr lang="ru-RU"/>
              <a:t>Click to edit Master title style</a:t>
            </a:r>
          </a:p>
        </p:txBody>
      </p:sp>
      <p:sp>
        <p:nvSpPr>
          <p:cNvPr id="44035" name="Rectangle 3"/>
          <p:cNvSpPr>
            <a:spLocks noGrp="1" noChangeArrowheads="1"/>
          </p:cNvSpPr>
          <p:nvPr>
            <p:ph type="body" idx="1"/>
          </p:nvPr>
        </p:nvSpPr>
        <p:spPr bwMode="auto">
          <a:xfrm>
            <a:off x="611188" y="1484313"/>
            <a:ext cx="8075612"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ru-RU" altLang="en-US"/>
              <a:t>Click to edit Master text styles</a:t>
            </a:r>
          </a:p>
          <a:p>
            <a:pPr lvl="1"/>
            <a:r>
              <a:rPr lang="ru-RU" altLang="en-US"/>
              <a:t>Second level</a:t>
            </a:r>
          </a:p>
          <a:p>
            <a:pPr lvl="2"/>
            <a:r>
              <a:rPr lang="ru-RU" altLang="en-US"/>
              <a:t>Third level</a:t>
            </a:r>
          </a:p>
          <a:p>
            <a:pPr lvl="3"/>
            <a:r>
              <a:rPr lang="ru-RU" altLang="en-US"/>
              <a:t>Fourth level</a:t>
            </a:r>
          </a:p>
          <a:p>
            <a:pPr lvl="4"/>
            <a:r>
              <a:rPr lang="ru-RU" altLang="en-US"/>
              <a:t>Fifth level</a:t>
            </a:r>
          </a:p>
        </p:txBody>
      </p:sp>
      <p:sp>
        <p:nvSpPr>
          <p:cNvPr id="70660" name="Rectangle 4"/>
          <p:cNvSpPr>
            <a:spLocks noGrp="1" noChangeArrowheads="1"/>
          </p:cNvSpPr>
          <p:nvPr>
            <p:ph type="dt" sz="half" idx="2"/>
          </p:nvPr>
        </p:nvSpPr>
        <p:spPr bwMode="auto">
          <a:xfrm>
            <a:off x="393700" y="6516688"/>
            <a:ext cx="3890963" cy="2682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1" smtClean="0"/>
            </a:lvl1pPr>
          </a:lstStyle>
          <a:p>
            <a:pPr>
              <a:defRPr/>
            </a:pPr>
            <a:endParaRPr lang="ru-RU"/>
          </a:p>
        </p:txBody>
      </p:sp>
      <p:sp>
        <p:nvSpPr>
          <p:cNvPr id="70661" name="Rectangle 5"/>
          <p:cNvSpPr>
            <a:spLocks noGrp="1" noChangeArrowheads="1"/>
          </p:cNvSpPr>
          <p:nvPr>
            <p:ph type="ftr" sz="quarter" idx="3"/>
          </p:nvPr>
        </p:nvSpPr>
        <p:spPr bwMode="auto">
          <a:xfrm>
            <a:off x="4787900" y="6516688"/>
            <a:ext cx="1231900" cy="2682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ru-RU"/>
          </a:p>
        </p:txBody>
      </p:sp>
      <p:sp>
        <p:nvSpPr>
          <p:cNvPr id="70662" name="Rectangle 6"/>
          <p:cNvSpPr>
            <a:spLocks noGrp="1" noChangeArrowheads="1"/>
          </p:cNvSpPr>
          <p:nvPr>
            <p:ph type="sldNum" sz="quarter" idx="4"/>
          </p:nvPr>
        </p:nvSpPr>
        <p:spPr bwMode="auto">
          <a:xfrm>
            <a:off x="8077200" y="6550025"/>
            <a:ext cx="1042988" cy="304800"/>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lvl1pPr>
              <a:defRPr sz="1200" b="1" smtClean="0"/>
            </a:lvl1pPr>
          </a:lstStyle>
          <a:p>
            <a:pPr>
              <a:defRPr/>
            </a:pPr>
            <a:fld id="{FA1D4490-55B5-4186-A7CB-3DC5A54B6DE1}" type="slidenum">
              <a:rPr lang="ru-RU"/>
              <a:pPr>
                <a:defRPr/>
              </a:pPr>
              <a:t>‹#›</a:t>
            </a:fld>
            <a:r>
              <a:rPr lang="en-US"/>
              <a:t>  of  55</a:t>
            </a:r>
            <a:r>
              <a:rPr lang="en-US" sz="1400"/>
              <a:t> </a:t>
            </a:r>
            <a:endParaRPr lang="ru-RU" sz="1400"/>
          </a:p>
        </p:txBody>
      </p:sp>
    </p:spTree>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Lst>
  <p:transition spd="med"/>
  <p:txStyles>
    <p:titleStyle>
      <a:lvl1pPr algn="ctr" rtl="0" eaLnBrk="0" fontAlgn="base" hangingPunct="0">
        <a:spcBef>
          <a:spcPct val="0"/>
        </a:spcBef>
        <a:spcAft>
          <a:spcPct val="0"/>
        </a:spcAft>
        <a:defRPr sz="3600" b="1">
          <a:solidFill>
            <a:srgbClr val="EC8C00"/>
          </a:solidFill>
          <a:effectLst>
            <a:outerShdw blurRad="38100" dist="38100" dir="2700000" algn="tl">
              <a:srgbClr val="C0C0C0"/>
            </a:outerShdw>
          </a:effectLst>
          <a:latin typeface="+mj-lt"/>
          <a:ea typeface="+mj-ea"/>
          <a:cs typeface="+mj-cs"/>
        </a:defRPr>
      </a:lvl1pPr>
      <a:lvl2pPr algn="ctr" rtl="0" eaLnBrk="0" fontAlgn="base" hangingPunct="0">
        <a:spcBef>
          <a:spcPct val="0"/>
        </a:spcBef>
        <a:spcAft>
          <a:spcPct val="0"/>
        </a:spcAft>
        <a:defRPr sz="3600" b="1">
          <a:solidFill>
            <a:srgbClr val="EC8C00"/>
          </a:solidFill>
          <a:effectLst>
            <a:outerShdw blurRad="38100" dist="38100" dir="2700000" algn="tl">
              <a:srgbClr val="C0C0C0"/>
            </a:outerShdw>
          </a:effectLst>
          <a:latin typeface="Arial" pitchFamily="34" charset="0"/>
        </a:defRPr>
      </a:lvl2pPr>
      <a:lvl3pPr algn="ctr" rtl="0" eaLnBrk="0" fontAlgn="base" hangingPunct="0">
        <a:spcBef>
          <a:spcPct val="0"/>
        </a:spcBef>
        <a:spcAft>
          <a:spcPct val="0"/>
        </a:spcAft>
        <a:defRPr sz="3600" b="1">
          <a:solidFill>
            <a:srgbClr val="EC8C00"/>
          </a:solidFill>
          <a:effectLst>
            <a:outerShdw blurRad="38100" dist="38100" dir="2700000" algn="tl">
              <a:srgbClr val="C0C0C0"/>
            </a:outerShdw>
          </a:effectLst>
          <a:latin typeface="Arial" pitchFamily="34" charset="0"/>
        </a:defRPr>
      </a:lvl3pPr>
      <a:lvl4pPr algn="ctr" rtl="0" eaLnBrk="0" fontAlgn="base" hangingPunct="0">
        <a:spcBef>
          <a:spcPct val="0"/>
        </a:spcBef>
        <a:spcAft>
          <a:spcPct val="0"/>
        </a:spcAft>
        <a:defRPr sz="3600" b="1">
          <a:solidFill>
            <a:srgbClr val="EC8C00"/>
          </a:solidFill>
          <a:effectLst>
            <a:outerShdw blurRad="38100" dist="38100" dir="2700000" algn="tl">
              <a:srgbClr val="C0C0C0"/>
            </a:outerShdw>
          </a:effectLst>
          <a:latin typeface="Arial" pitchFamily="34" charset="0"/>
        </a:defRPr>
      </a:lvl4pPr>
      <a:lvl5pPr algn="ctr" rtl="0" eaLnBrk="0" fontAlgn="base" hangingPunct="0">
        <a:spcBef>
          <a:spcPct val="0"/>
        </a:spcBef>
        <a:spcAft>
          <a:spcPct val="0"/>
        </a:spcAft>
        <a:defRPr sz="3600" b="1">
          <a:solidFill>
            <a:srgbClr val="EC8C00"/>
          </a:solidFill>
          <a:effectLst>
            <a:outerShdw blurRad="38100" dist="38100" dir="2700000" algn="tl">
              <a:srgbClr val="C0C0C0"/>
            </a:outerShdw>
          </a:effectLst>
          <a:latin typeface="Arial" pitchFamily="34" charset="0"/>
        </a:defRPr>
      </a:lvl5pPr>
      <a:lvl6pPr marL="457200" algn="ctr" rtl="0" fontAlgn="base">
        <a:spcBef>
          <a:spcPct val="0"/>
        </a:spcBef>
        <a:spcAft>
          <a:spcPct val="0"/>
        </a:spcAft>
        <a:defRPr sz="3600" b="1">
          <a:solidFill>
            <a:srgbClr val="EC8C00"/>
          </a:solidFill>
          <a:effectLst>
            <a:outerShdw blurRad="38100" dist="38100" dir="2700000" algn="tl">
              <a:srgbClr val="C0C0C0"/>
            </a:outerShdw>
          </a:effectLst>
          <a:latin typeface="Arial" pitchFamily="34" charset="0"/>
        </a:defRPr>
      </a:lvl6pPr>
      <a:lvl7pPr marL="914400" algn="ctr" rtl="0" fontAlgn="base">
        <a:spcBef>
          <a:spcPct val="0"/>
        </a:spcBef>
        <a:spcAft>
          <a:spcPct val="0"/>
        </a:spcAft>
        <a:defRPr sz="3600" b="1">
          <a:solidFill>
            <a:srgbClr val="EC8C00"/>
          </a:solidFill>
          <a:effectLst>
            <a:outerShdw blurRad="38100" dist="38100" dir="2700000" algn="tl">
              <a:srgbClr val="C0C0C0"/>
            </a:outerShdw>
          </a:effectLst>
          <a:latin typeface="Arial" pitchFamily="34" charset="0"/>
        </a:defRPr>
      </a:lvl7pPr>
      <a:lvl8pPr marL="1371600" algn="ctr" rtl="0" fontAlgn="base">
        <a:spcBef>
          <a:spcPct val="0"/>
        </a:spcBef>
        <a:spcAft>
          <a:spcPct val="0"/>
        </a:spcAft>
        <a:defRPr sz="3600" b="1">
          <a:solidFill>
            <a:srgbClr val="EC8C00"/>
          </a:solidFill>
          <a:effectLst>
            <a:outerShdw blurRad="38100" dist="38100" dir="2700000" algn="tl">
              <a:srgbClr val="C0C0C0"/>
            </a:outerShdw>
          </a:effectLst>
          <a:latin typeface="Arial" pitchFamily="34" charset="0"/>
        </a:defRPr>
      </a:lvl8pPr>
      <a:lvl9pPr marL="1828800" algn="ctr" rtl="0" fontAlgn="base">
        <a:spcBef>
          <a:spcPct val="0"/>
        </a:spcBef>
        <a:spcAft>
          <a:spcPct val="0"/>
        </a:spcAft>
        <a:defRPr sz="3600" b="1">
          <a:solidFill>
            <a:srgbClr val="EC8C00"/>
          </a:solidFill>
          <a:effectLst>
            <a:outerShdw blurRad="38100" dist="38100" dir="2700000" algn="tl">
              <a:srgbClr val="C0C0C0"/>
            </a:outerShdw>
          </a:effectLst>
          <a:latin typeface="Arial" pitchFamily="34" charset="0"/>
        </a:defRPr>
      </a:lvl9pPr>
    </p:titleStyle>
    <p:bodyStyle>
      <a:lvl1pPr marL="342900" indent="-342900" algn="l" rtl="0" eaLnBrk="0" fontAlgn="base" hangingPunct="0">
        <a:spcBef>
          <a:spcPct val="20000"/>
        </a:spcBef>
        <a:spcAft>
          <a:spcPct val="0"/>
        </a:spcAft>
        <a:buChar char="•"/>
        <a:defRPr sz="3200">
          <a:solidFill>
            <a:srgbClr val="003366"/>
          </a:solidFill>
          <a:latin typeface="+mn-lt"/>
          <a:ea typeface="+mn-ea"/>
          <a:cs typeface="+mn-cs"/>
        </a:defRPr>
      </a:lvl1pPr>
      <a:lvl2pPr marL="742950" indent="-285750" algn="l" rtl="0" eaLnBrk="0" fontAlgn="base" hangingPunct="0">
        <a:spcBef>
          <a:spcPct val="20000"/>
        </a:spcBef>
        <a:spcAft>
          <a:spcPct val="0"/>
        </a:spcAft>
        <a:buClr>
          <a:srgbClr val="003366"/>
        </a:buClr>
        <a:buSzPct val="80000"/>
        <a:buFont typeface="Wingdings" pitchFamily="2" charset="2"/>
        <a:buChar char="q"/>
        <a:defRPr sz="2800">
          <a:solidFill>
            <a:srgbClr val="003366"/>
          </a:solidFill>
          <a:latin typeface="+mn-lt"/>
        </a:defRPr>
      </a:lvl2pPr>
      <a:lvl3pPr marL="1143000" indent="-228600" algn="l" rtl="0" eaLnBrk="0" fontAlgn="base" hangingPunct="0">
        <a:spcBef>
          <a:spcPct val="20000"/>
        </a:spcBef>
        <a:spcAft>
          <a:spcPct val="0"/>
        </a:spcAft>
        <a:buChar char="•"/>
        <a:defRPr sz="2400">
          <a:solidFill>
            <a:srgbClr val="003366"/>
          </a:solidFill>
          <a:latin typeface="+mn-lt"/>
        </a:defRPr>
      </a:lvl3pPr>
      <a:lvl4pPr marL="1600200" indent="-228600" algn="l" rtl="0" eaLnBrk="0" fontAlgn="base" hangingPunct="0">
        <a:spcBef>
          <a:spcPct val="20000"/>
        </a:spcBef>
        <a:spcAft>
          <a:spcPct val="0"/>
        </a:spcAft>
        <a:buChar char="–"/>
        <a:defRPr sz="2000">
          <a:solidFill>
            <a:srgbClr val="003366"/>
          </a:solidFill>
          <a:latin typeface="+mn-lt"/>
        </a:defRPr>
      </a:lvl4pPr>
      <a:lvl5pPr marL="2057400" indent="-228600" algn="l" rtl="0" eaLnBrk="0" fontAlgn="base" hangingPunct="0">
        <a:spcBef>
          <a:spcPct val="20000"/>
        </a:spcBef>
        <a:spcAft>
          <a:spcPct val="0"/>
        </a:spcAft>
        <a:buChar char="»"/>
        <a:defRPr sz="2000">
          <a:solidFill>
            <a:srgbClr val="003366"/>
          </a:solidFill>
          <a:latin typeface="+mn-lt"/>
        </a:defRPr>
      </a:lvl5pPr>
      <a:lvl6pPr marL="2514600" indent="-228600" algn="l" rtl="0" fontAlgn="base">
        <a:spcBef>
          <a:spcPct val="20000"/>
        </a:spcBef>
        <a:spcAft>
          <a:spcPct val="0"/>
        </a:spcAft>
        <a:buChar char="»"/>
        <a:defRPr sz="2000">
          <a:solidFill>
            <a:srgbClr val="003366"/>
          </a:solidFill>
          <a:latin typeface="+mn-lt"/>
        </a:defRPr>
      </a:lvl6pPr>
      <a:lvl7pPr marL="2971800" indent="-228600" algn="l" rtl="0" fontAlgn="base">
        <a:spcBef>
          <a:spcPct val="20000"/>
        </a:spcBef>
        <a:spcAft>
          <a:spcPct val="0"/>
        </a:spcAft>
        <a:buChar char="»"/>
        <a:defRPr sz="2000">
          <a:solidFill>
            <a:srgbClr val="003366"/>
          </a:solidFill>
          <a:latin typeface="+mn-lt"/>
        </a:defRPr>
      </a:lvl7pPr>
      <a:lvl8pPr marL="3429000" indent="-228600" algn="l" rtl="0" fontAlgn="base">
        <a:spcBef>
          <a:spcPct val="20000"/>
        </a:spcBef>
        <a:spcAft>
          <a:spcPct val="0"/>
        </a:spcAft>
        <a:buChar char="»"/>
        <a:defRPr sz="2000">
          <a:solidFill>
            <a:srgbClr val="003366"/>
          </a:solidFill>
          <a:latin typeface="+mn-lt"/>
        </a:defRPr>
      </a:lvl8pPr>
      <a:lvl9pPr marL="3886200" indent="-228600" algn="l" rtl="0" fontAlgn="base">
        <a:spcBef>
          <a:spcPct val="20000"/>
        </a:spcBef>
        <a:spcAft>
          <a:spcPct val="0"/>
        </a:spcAft>
        <a:buChar char="»"/>
        <a:defRPr sz="2000">
          <a:solidFill>
            <a:srgbClr val="003366"/>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wmf"/><Relationship Id="rId18" Type="http://schemas.openxmlformats.org/officeDocument/2006/relationships/image" Target="../media/image17.jpeg"/><Relationship Id="rId3" Type="http://schemas.openxmlformats.org/officeDocument/2006/relationships/image" Target="../media/image4.png"/><Relationship Id="rId21" Type="http://schemas.openxmlformats.org/officeDocument/2006/relationships/image" Target="../media/image20.png"/><Relationship Id="rId7" Type="http://schemas.openxmlformats.org/officeDocument/2006/relationships/image" Target="../media/image7.png"/><Relationship Id="rId12" Type="http://schemas.openxmlformats.org/officeDocument/2006/relationships/image" Target="../media/image11.jpeg"/><Relationship Id="rId17" Type="http://schemas.openxmlformats.org/officeDocument/2006/relationships/image" Target="../media/image16.png"/><Relationship Id="rId25" Type="http://schemas.openxmlformats.org/officeDocument/2006/relationships/image" Target="../media/image23.jpeg"/><Relationship Id="rId2" Type="http://schemas.openxmlformats.org/officeDocument/2006/relationships/notesSlide" Target="../notesSlides/notesSlide1.xml"/><Relationship Id="rId16" Type="http://schemas.openxmlformats.org/officeDocument/2006/relationships/image" Target="../media/image15.jpeg"/><Relationship Id="rId20"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hyperlink" Target="http://www.metsoautomation.com/automation/home.nsf/FR?ReadForm" TargetMode="External"/><Relationship Id="rId11" Type="http://schemas.openxmlformats.org/officeDocument/2006/relationships/image" Target="../media/image10.jpeg"/><Relationship Id="rId24" Type="http://schemas.openxmlformats.org/officeDocument/2006/relationships/hyperlink" Target="https://ai.it.jyu.fi/vagan/SmartResource_Summary.ppt" TargetMode="External"/><Relationship Id="rId5" Type="http://schemas.openxmlformats.org/officeDocument/2006/relationships/image" Target="../media/image6.png"/><Relationship Id="rId15" Type="http://schemas.openxmlformats.org/officeDocument/2006/relationships/image" Target="../media/image14.jpeg"/><Relationship Id="rId23" Type="http://schemas.openxmlformats.org/officeDocument/2006/relationships/image" Target="../media/image22.png"/><Relationship Id="rId10" Type="http://schemas.openxmlformats.org/officeDocument/2006/relationships/image" Target="../media/image9.jpeg"/><Relationship Id="rId19" Type="http://schemas.openxmlformats.org/officeDocument/2006/relationships/image" Target="../media/image18.jpeg"/><Relationship Id="rId4" Type="http://schemas.openxmlformats.org/officeDocument/2006/relationships/image" Target="../media/image5.png"/><Relationship Id="rId9" Type="http://schemas.openxmlformats.org/officeDocument/2006/relationships/hyperlink" Target="http://www.jsp.fi/fi/000esitt.html" TargetMode="External"/><Relationship Id="rId14" Type="http://schemas.openxmlformats.org/officeDocument/2006/relationships/image" Target="../media/image13.jpeg"/><Relationship Id="rId22" Type="http://schemas.openxmlformats.org/officeDocument/2006/relationships/image" Target="../media/image21.jpeg"/></Relationships>
</file>

<file path=ppt/slides/_rels/slide10.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03.jpeg"/><Relationship Id="rId7" Type="http://schemas.openxmlformats.org/officeDocument/2006/relationships/image" Target="../media/image105.png"/><Relationship Id="rId2" Type="http://schemas.openxmlformats.org/officeDocument/2006/relationships/image" Target="../media/image91.jpeg"/><Relationship Id="rId1" Type="http://schemas.openxmlformats.org/officeDocument/2006/relationships/slideLayout" Target="../slideLayouts/slideLayout13.xml"/><Relationship Id="rId6" Type="http://schemas.openxmlformats.org/officeDocument/2006/relationships/image" Target="../media/image104.png"/><Relationship Id="rId5" Type="http://schemas.openxmlformats.org/officeDocument/2006/relationships/image" Target="../media/image72.png"/><Relationship Id="rId4" Type="http://schemas.openxmlformats.org/officeDocument/2006/relationships/image" Target="../media/image88.png"/></Relationships>
</file>

<file path=ppt/slides/_rels/slide100.xml.rels><?xml version="1.0" encoding="UTF-8" standalone="yes"?>
<Relationships xmlns="http://schemas.openxmlformats.org/package/2006/relationships"><Relationship Id="rId3"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2" Type="http://schemas.openxmlformats.org/officeDocument/2006/relationships/image" Target="../media/image91.jpeg"/><Relationship Id="rId1" Type="http://schemas.openxmlformats.org/officeDocument/2006/relationships/slideLayout" Target="../slideLayouts/slideLayout18.xml"/><Relationship Id="rId4" Type="http://schemas.openxmlformats.org/officeDocument/2006/relationships/image" Target="../media/image157.jpeg"/></Relationships>
</file>

<file path=ppt/slides/_rels/slide101.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8" Type="http://schemas.openxmlformats.org/officeDocument/2006/relationships/image" Target="../media/image464.jpeg"/><Relationship Id="rId13" Type="http://schemas.openxmlformats.org/officeDocument/2006/relationships/image" Target="../media/image468.png"/><Relationship Id="rId18" Type="http://schemas.openxmlformats.org/officeDocument/2006/relationships/image" Target="../media/image473.jpeg"/><Relationship Id="rId3" Type="http://schemas.openxmlformats.org/officeDocument/2006/relationships/image" Target="../media/image157.jpeg"/><Relationship Id="rId21" Type="http://schemas.openxmlformats.org/officeDocument/2006/relationships/image" Target="../media/image91.jpeg"/><Relationship Id="rId7" Type="http://schemas.openxmlformats.org/officeDocument/2006/relationships/image" Target="../media/image463.jpeg"/><Relationship Id="rId12" Type="http://schemas.openxmlformats.org/officeDocument/2006/relationships/image" Target="../media/image467.jpeg"/><Relationship Id="rId17" Type="http://schemas.openxmlformats.org/officeDocument/2006/relationships/image" Target="../media/image472.jpeg"/><Relationship Id="rId2"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6" Type="http://schemas.openxmlformats.org/officeDocument/2006/relationships/image" Target="../media/image471.jpeg"/><Relationship Id="rId20" Type="http://schemas.openxmlformats.org/officeDocument/2006/relationships/image" Target="../media/image475.jpeg"/><Relationship Id="rId1" Type="http://schemas.openxmlformats.org/officeDocument/2006/relationships/slideLayout" Target="../slideLayouts/slideLayout18.xml"/><Relationship Id="rId6" Type="http://schemas.openxmlformats.org/officeDocument/2006/relationships/image" Target="../media/image462.jpeg"/><Relationship Id="rId11" Type="http://schemas.openxmlformats.org/officeDocument/2006/relationships/image" Target="../media/image466.jpeg"/><Relationship Id="rId5" Type="http://schemas.openxmlformats.org/officeDocument/2006/relationships/image" Target="../media/image461.jpeg"/><Relationship Id="rId15" Type="http://schemas.openxmlformats.org/officeDocument/2006/relationships/image" Target="../media/image470.jpeg"/><Relationship Id="rId10" Type="http://schemas.openxmlformats.org/officeDocument/2006/relationships/image" Target="../media/image465.jpeg"/><Relationship Id="rId19" Type="http://schemas.openxmlformats.org/officeDocument/2006/relationships/image" Target="../media/image474.jpeg"/><Relationship Id="rId4" Type="http://schemas.openxmlformats.org/officeDocument/2006/relationships/image" Target="../media/image460.jpeg"/><Relationship Id="rId9" Type="http://schemas.openxmlformats.org/officeDocument/2006/relationships/hyperlink" Target="http://www.rainforestweb.org/images/cat/logtruck-big.jpg" TargetMode="External"/><Relationship Id="rId14" Type="http://schemas.openxmlformats.org/officeDocument/2006/relationships/image" Target="../media/image469.png"/><Relationship Id="rId22" Type="http://schemas.openxmlformats.org/officeDocument/2006/relationships/image" Target="../media/image38.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8" Type="http://schemas.openxmlformats.org/officeDocument/2006/relationships/image" Target="../media/image222.jpeg"/><Relationship Id="rId3" Type="http://schemas.openxmlformats.org/officeDocument/2006/relationships/image" Target="../media/image15.jpeg"/><Relationship Id="rId7" Type="http://schemas.openxmlformats.org/officeDocument/2006/relationships/image" Target="../media/image220.jpeg"/><Relationship Id="rId12" Type="http://schemas.openxmlformats.org/officeDocument/2006/relationships/image" Target="../media/image481.jpeg"/><Relationship Id="rId2" Type="http://schemas.openxmlformats.org/officeDocument/2006/relationships/image" Target="../media/image476.jpeg"/><Relationship Id="rId1" Type="http://schemas.openxmlformats.org/officeDocument/2006/relationships/slideLayout" Target="../slideLayouts/slideLayout18.xml"/><Relationship Id="rId6" Type="http://schemas.openxmlformats.org/officeDocument/2006/relationships/image" Target="../media/image380.png"/><Relationship Id="rId11" Type="http://schemas.openxmlformats.org/officeDocument/2006/relationships/image" Target="../media/image480.png"/><Relationship Id="rId5" Type="http://schemas.openxmlformats.org/officeDocument/2006/relationships/image" Target="../media/image16.png"/><Relationship Id="rId10" Type="http://schemas.openxmlformats.org/officeDocument/2006/relationships/image" Target="../media/image479.jpeg"/><Relationship Id="rId4" Type="http://schemas.openxmlformats.org/officeDocument/2006/relationships/image" Target="../media/image477.jpeg"/><Relationship Id="rId9" Type="http://schemas.openxmlformats.org/officeDocument/2006/relationships/image" Target="../media/image478.jpeg"/></Relationships>
</file>

<file path=ppt/slides/_rels/slide10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482.png"/><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8" Type="http://schemas.openxmlformats.org/officeDocument/2006/relationships/oleObject" Target="../embeddings/oleObject116.bin"/><Relationship Id="rId13" Type="http://schemas.openxmlformats.org/officeDocument/2006/relationships/image" Target="../media/image19.png"/><Relationship Id="rId3" Type="http://schemas.openxmlformats.org/officeDocument/2006/relationships/image" Target="../media/image483.wmf"/><Relationship Id="rId7" Type="http://schemas.openxmlformats.org/officeDocument/2006/relationships/image" Target="../media/image485.wmf"/><Relationship Id="rId12" Type="http://schemas.openxmlformats.org/officeDocument/2006/relationships/image" Target="../media/image488.png"/><Relationship Id="rId2" Type="http://schemas.openxmlformats.org/officeDocument/2006/relationships/oleObject" Target="../embeddings/oleObject113.bin"/><Relationship Id="rId1" Type="http://schemas.openxmlformats.org/officeDocument/2006/relationships/slideLayout" Target="../slideLayouts/slideLayout13.xml"/><Relationship Id="rId6" Type="http://schemas.openxmlformats.org/officeDocument/2006/relationships/oleObject" Target="../embeddings/oleObject115.bin"/><Relationship Id="rId11" Type="http://schemas.openxmlformats.org/officeDocument/2006/relationships/image" Target="../media/image487.wmf"/><Relationship Id="rId5" Type="http://schemas.openxmlformats.org/officeDocument/2006/relationships/image" Target="../media/image484.wmf"/><Relationship Id="rId10" Type="http://schemas.openxmlformats.org/officeDocument/2006/relationships/oleObject" Target="../embeddings/oleObject117.bin"/><Relationship Id="rId4" Type="http://schemas.openxmlformats.org/officeDocument/2006/relationships/oleObject" Target="../embeddings/oleObject114.bin"/><Relationship Id="rId9" Type="http://schemas.openxmlformats.org/officeDocument/2006/relationships/image" Target="../media/image486.wmf"/></Relationships>
</file>

<file path=ppt/slides/_rels/slide109.xml.rels><?xml version="1.0" encoding="UTF-8" standalone="yes"?>
<Relationships xmlns="http://schemas.openxmlformats.org/package/2006/relationships"><Relationship Id="rId2" Type="http://schemas.openxmlformats.org/officeDocument/2006/relationships/image" Target="../media/image489.png"/><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hyperlink" Target="http://bonk.nu/blog/images/matrix-post1.jpg" TargetMode="External"/><Relationship Id="rId2" Type="http://schemas.openxmlformats.org/officeDocument/2006/relationships/image" Target="../media/image107.jpeg"/><Relationship Id="rId1" Type="http://schemas.openxmlformats.org/officeDocument/2006/relationships/slideLayout" Target="../slideLayouts/slideLayout18.xml"/><Relationship Id="rId6" Type="http://schemas.openxmlformats.org/officeDocument/2006/relationships/hyperlink" Target="https://ai.it.jyu.fi/Industrial_Ontologies_Group_booklet_print.doc" TargetMode="External"/><Relationship Id="rId5" Type="http://schemas.openxmlformats.org/officeDocument/2006/relationships/hyperlink" Target="https://ai.it.jyu.fi/OntoGroup/projects.htm" TargetMode="External"/><Relationship Id="rId4" Type="http://schemas.openxmlformats.org/officeDocument/2006/relationships/image" Target="../media/image108.jpeg"/></Relationships>
</file>

<file path=ppt/slides/_rels/slide11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432.jpeg"/><Relationship Id="rId1" Type="http://schemas.openxmlformats.org/officeDocument/2006/relationships/slideLayout" Target="../slideLayouts/slideLayout17.xml"/><Relationship Id="rId5" Type="http://schemas.openxmlformats.org/officeDocument/2006/relationships/image" Target="../media/image491.png"/><Relationship Id="rId4" Type="http://schemas.openxmlformats.org/officeDocument/2006/relationships/image" Target="../media/image490.png"/></Relationships>
</file>

<file path=ppt/slides/_rels/slide11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432.jpeg"/><Relationship Id="rId1" Type="http://schemas.openxmlformats.org/officeDocument/2006/relationships/slideLayout" Target="../slideLayouts/slideLayout17.xml"/><Relationship Id="rId6" Type="http://schemas.openxmlformats.org/officeDocument/2006/relationships/image" Target="../media/image492.png"/><Relationship Id="rId5" Type="http://schemas.openxmlformats.org/officeDocument/2006/relationships/image" Target="../media/image491.png"/><Relationship Id="rId4" Type="http://schemas.openxmlformats.org/officeDocument/2006/relationships/image" Target="../media/image490.png"/></Relationships>
</file>

<file path=ppt/slides/_rels/slide112.xml.rels><?xml version="1.0" encoding="UTF-8" standalone="yes"?>
<Relationships xmlns="http://schemas.openxmlformats.org/package/2006/relationships"><Relationship Id="rId3" Type="http://schemas.openxmlformats.org/officeDocument/2006/relationships/image" Target="../media/image91.jpeg"/><Relationship Id="rId7" Type="http://schemas.openxmlformats.org/officeDocument/2006/relationships/image" Target="../media/image495.png"/><Relationship Id="rId2" Type="http://schemas.openxmlformats.org/officeDocument/2006/relationships/image" Target="../media/image432.jpeg"/><Relationship Id="rId1" Type="http://schemas.openxmlformats.org/officeDocument/2006/relationships/slideLayout" Target="../slideLayouts/slideLayout17.xml"/><Relationship Id="rId6" Type="http://schemas.openxmlformats.org/officeDocument/2006/relationships/image" Target="../media/image494.png"/><Relationship Id="rId5" Type="http://schemas.openxmlformats.org/officeDocument/2006/relationships/image" Target="../media/image493.png"/><Relationship Id="rId4" Type="http://schemas.openxmlformats.org/officeDocument/2006/relationships/image" Target="../media/image490.png"/></Relationships>
</file>

<file path=ppt/slides/_rels/slide11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432.jpeg"/><Relationship Id="rId1" Type="http://schemas.openxmlformats.org/officeDocument/2006/relationships/slideLayout" Target="../slideLayouts/slideLayout17.xml"/><Relationship Id="rId5" Type="http://schemas.openxmlformats.org/officeDocument/2006/relationships/image" Target="../media/image496.png"/><Relationship Id="rId4" Type="http://schemas.openxmlformats.org/officeDocument/2006/relationships/image" Target="../media/image490.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3" Type="http://schemas.openxmlformats.org/officeDocument/2006/relationships/image" Target="../media/image498.png"/><Relationship Id="rId2" Type="http://schemas.openxmlformats.org/officeDocument/2006/relationships/image" Target="../media/image497.png"/><Relationship Id="rId1" Type="http://schemas.openxmlformats.org/officeDocument/2006/relationships/slideLayout" Target="../slideLayouts/slideLayout17.xml"/><Relationship Id="rId6" Type="http://schemas.openxmlformats.org/officeDocument/2006/relationships/image" Target="../media/image12.wmf"/><Relationship Id="rId5" Type="http://schemas.openxmlformats.org/officeDocument/2006/relationships/image" Target="../media/image91.jpeg"/><Relationship Id="rId4" Type="http://schemas.openxmlformats.org/officeDocument/2006/relationships/image" Target="../media/image432.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7.xml.rels><?xml version="1.0" encoding="UTF-8" standalone="yes"?>
<Relationships xmlns="http://schemas.openxmlformats.org/package/2006/relationships"><Relationship Id="rId8" Type="http://schemas.openxmlformats.org/officeDocument/2006/relationships/image" Target="../media/image252.jpeg"/><Relationship Id="rId13" Type="http://schemas.openxmlformats.org/officeDocument/2006/relationships/image" Target="../media/image185.png"/><Relationship Id="rId3" Type="http://schemas.openxmlformats.org/officeDocument/2006/relationships/image" Target="../media/image91.jpeg"/><Relationship Id="rId7" Type="http://schemas.openxmlformats.org/officeDocument/2006/relationships/image" Target="../media/image251.jpeg"/><Relationship Id="rId12" Type="http://schemas.openxmlformats.org/officeDocument/2006/relationships/image" Target="../media/image501.png"/><Relationship Id="rId2" Type="http://schemas.openxmlformats.org/officeDocument/2006/relationships/image" Target="../media/image499.png"/><Relationship Id="rId1" Type="http://schemas.openxmlformats.org/officeDocument/2006/relationships/slideLayout" Target="../slideLayouts/slideLayout17.xml"/><Relationship Id="rId6" Type="http://schemas.openxmlformats.org/officeDocument/2006/relationships/image" Target="../media/image250.jpeg"/><Relationship Id="rId11" Type="http://schemas.openxmlformats.org/officeDocument/2006/relationships/image" Target="../media/image255.png"/><Relationship Id="rId5" Type="http://schemas.openxmlformats.org/officeDocument/2006/relationships/image" Target="../media/image240.jpeg"/><Relationship Id="rId10" Type="http://schemas.openxmlformats.org/officeDocument/2006/relationships/image" Target="../media/image254.jpeg"/><Relationship Id="rId4" Type="http://schemas.openxmlformats.org/officeDocument/2006/relationships/image" Target="../media/image500.jpeg"/><Relationship Id="rId9" Type="http://schemas.openxmlformats.org/officeDocument/2006/relationships/image" Target="../media/image253.jpeg"/></Relationships>
</file>

<file path=ppt/slides/_rels/slide118.xml.rels><?xml version="1.0" encoding="UTF-8" standalone="yes"?>
<Relationships xmlns="http://schemas.openxmlformats.org/package/2006/relationships"><Relationship Id="rId3" Type="http://schemas.openxmlformats.org/officeDocument/2006/relationships/image" Target="../media/image91.jpeg"/><Relationship Id="rId7" Type="http://schemas.openxmlformats.org/officeDocument/2006/relationships/image" Target="../media/image185.png"/><Relationship Id="rId2" Type="http://schemas.openxmlformats.org/officeDocument/2006/relationships/image" Target="../media/image499.png"/><Relationship Id="rId1" Type="http://schemas.openxmlformats.org/officeDocument/2006/relationships/slideLayout" Target="../slideLayouts/slideLayout17.xml"/><Relationship Id="rId6" Type="http://schemas.openxmlformats.org/officeDocument/2006/relationships/image" Target="../media/image502.png"/><Relationship Id="rId5" Type="http://schemas.openxmlformats.org/officeDocument/2006/relationships/image" Target="../media/image432.jpeg"/><Relationship Id="rId4" Type="http://schemas.openxmlformats.org/officeDocument/2006/relationships/image" Target="../media/image497.png"/></Relationships>
</file>

<file path=ppt/slides/_rels/slide119.xml.rels><?xml version="1.0" encoding="UTF-8" standalone="yes"?>
<Relationships xmlns="http://schemas.openxmlformats.org/package/2006/relationships"><Relationship Id="rId8" Type="http://schemas.openxmlformats.org/officeDocument/2006/relationships/image" Target="../media/image185.png"/><Relationship Id="rId3" Type="http://schemas.openxmlformats.org/officeDocument/2006/relationships/image" Target="../media/image91.jpeg"/><Relationship Id="rId7" Type="http://schemas.openxmlformats.org/officeDocument/2006/relationships/image" Target="../media/image503.png"/><Relationship Id="rId2" Type="http://schemas.openxmlformats.org/officeDocument/2006/relationships/image" Target="../media/image499.png"/><Relationship Id="rId1" Type="http://schemas.openxmlformats.org/officeDocument/2006/relationships/slideLayout" Target="../slideLayouts/slideLayout17.xml"/><Relationship Id="rId6" Type="http://schemas.openxmlformats.org/officeDocument/2006/relationships/image" Target="../media/image432.jpeg"/><Relationship Id="rId5" Type="http://schemas.openxmlformats.org/officeDocument/2006/relationships/image" Target="../media/image498.png"/><Relationship Id="rId4" Type="http://schemas.openxmlformats.org/officeDocument/2006/relationships/image" Target="../media/image497.png"/></Relationships>
</file>

<file path=ppt/slides/_rels/slide12.xml.rels><?xml version="1.0" encoding="UTF-8" standalone="yes"?>
<Relationships xmlns="http://schemas.openxmlformats.org/package/2006/relationships"><Relationship Id="rId8" Type="http://schemas.openxmlformats.org/officeDocument/2006/relationships/image" Target="../media/image113.jpeg"/><Relationship Id="rId13" Type="http://schemas.openxmlformats.org/officeDocument/2006/relationships/image" Target="../media/image117.jpeg"/><Relationship Id="rId3" Type="http://schemas.openxmlformats.org/officeDocument/2006/relationships/hyperlink" Target="http://images.google.com/imgres?imgurl=http://www.software.rockwell.com/images/HomePageImages/rsifeaturegraphic-right.jpg&amp;imgrefurl=http://www.software.rockwell.com/&amp;h=155&amp;w=230&amp;sz=10&amp;hl=en&amp;start=9&amp;tbnid=DWJlTi35pvHgJM:&amp;tbnh=73&amp;tbnw=108&amp;prev=/images?q%3Dautomation%2Bsoftware%26svnum%3D10%26hl%3Den%26lr%3D" TargetMode="External"/><Relationship Id="rId7" Type="http://schemas.openxmlformats.org/officeDocument/2006/relationships/image" Target="../media/image112.jpeg"/><Relationship Id="rId12" Type="http://schemas.openxmlformats.org/officeDocument/2006/relationships/hyperlink" Target="http://www.dmsautocentre.co.uk/images/dms1.jpg" TargetMode="External"/><Relationship Id="rId17" Type="http://schemas.openxmlformats.org/officeDocument/2006/relationships/image" Target="../media/image91.jpeg"/><Relationship Id="rId2" Type="http://schemas.openxmlformats.org/officeDocument/2006/relationships/image" Target="../media/image109.jpeg"/><Relationship Id="rId16" Type="http://schemas.openxmlformats.org/officeDocument/2006/relationships/image" Target="../media/image120.jpeg"/><Relationship Id="rId1" Type="http://schemas.openxmlformats.org/officeDocument/2006/relationships/slideLayout" Target="../slideLayouts/slideLayout18.xml"/><Relationship Id="rId6" Type="http://schemas.openxmlformats.org/officeDocument/2006/relationships/image" Target="../media/image111.jpeg"/><Relationship Id="rId11" Type="http://schemas.openxmlformats.org/officeDocument/2006/relationships/image" Target="../media/image116.jpeg"/><Relationship Id="rId5" Type="http://schemas.openxmlformats.org/officeDocument/2006/relationships/hyperlink" Target="http://images.google.com/imgres?imgurl=http://www.engr.utexas.edu/itg/servicedesk/custsupp.jpg&amp;imgrefurl=http://www.engr.utexas.edu/itg/servicedesk/index.cfm&amp;h=230&amp;w=250&amp;sz=13&amp;hl=en&amp;start=1&amp;tbnid=kH-YE00ZIaZn0M:&amp;tbnh=102&amp;tbnw=111&amp;prev=/images?q%3Dservice%2Bdesk%26svnum%3D10%26hl%3Den%26lr%3D" TargetMode="External"/><Relationship Id="rId15" Type="http://schemas.openxmlformats.org/officeDocument/2006/relationships/image" Target="../media/image119.jpeg"/><Relationship Id="rId10" Type="http://schemas.openxmlformats.org/officeDocument/2006/relationships/image" Target="../media/image115.jpeg"/><Relationship Id="rId4" Type="http://schemas.openxmlformats.org/officeDocument/2006/relationships/image" Target="../media/image110.jpeg"/><Relationship Id="rId9" Type="http://schemas.openxmlformats.org/officeDocument/2006/relationships/image" Target="../media/image114.jpeg"/><Relationship Id="rId14" Type="http://schemas.openxmlformats.org/officeDocument/2006/relationships/image" Target="../media/image118.png"/></Relationships>
</file>

<file path=ppt/slides/_rels/slide12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499.png"/><Relationship Id="rId1" Type="http://schemas.openxmlformats.org/officeDocument/2006/relationships/slideLayout" Target="../slideLayouts/slideLayout17.xml"/><Relationship Id="rId6" Type="http://schemas.openxmlformats.org/officeDocument/2006/relationships/image" Target="../media/image432.jpeg"/><Relationship Id="rId5" Type="http://schemas.openxmlformats.org/officeDocument/2006/relationships/image" Target="../media/image505.png"/><Relationship Id="rId4" Type="http://schemas.openxmlformats.org/officeDocument/2006/relationships/image" Target="../media/image504.png"/></Relationships>
</file>

<file path=ppt/slides/_rels/slide121.xml.rels><?xml version="1.0" encoding="UTF-8" standalone="yes"?>
<Relationships xmlns="http://schemas.openxmlformats.org/package/2006/relationships"><Relationship Id="rId8" Type="http://schemas.openxmlformats.org/officeDocument/2006/relationships/image" Target="../media/image508.jpeg"/><Relationship Id="rId13" Type="http://schemas.openxmlformats.org/officeDocument/2006/relationships/image" Target="../media/image504.png"/><Relationship Id="rId3" Type="http://schemas.openxmlformats.org/officeDocument/2006/relationships/image" Target="../media/image91.jpeg"/><Relationship Id="rId7" Type="http://schemas.openxmlformats.org/officeDocument/2006/relationships/image" Target="../media/image507.jpeg"/><Relationship Id="rId12" Type="http://schemas.openxmlformats.org/officeDocument/2006/relationships/image" Target="../media/image432.jpeg"/><Relationship Id="rId2" Type="http://schemas.openxmlformats.org/officeDocument/2006/relationships/image" Target="../media/image499.png"/><Relationship Id="rId1" Type="http://schemas.openxmlformats.org/officeDocument/2006/relationships/slideLayout" Target="../slideLayouts/slideLayout17.xml"/><Relationship Id="rId6" Type="http://schemas.openxmlformats.org/officeDocument/2006/relationships/image" Target="../media/image506.jpeg"/><Relationship Id="rId11" Type="http://schemas.openxmlformats.org/officeDocument/2006/relationships/image" Target="../media/image511.png"/><Relationship Id="rId5" Type="http://schemas.openxmlformats.org/officeDocument/2006/relationships/image" Target="../media/image240.jpeg"/><Relationship Id="rId10" Type="http://schemas.openxmlformats.org/officeDocument/2006/relationships/image" Target="../media/image510.jpeg"/><Relationship Id="rId4" Type="http://schemas.openxmlformats.org/officeDocument/2006/relationships/image" Target="../media/image500.jpeg"/><Relationship Id="rId9" Type="http://schemas.openxmlformats.org/officeDocument/2006/relationships/image" Target="../media/image509.jpeg"/><Relationship Id="rId14" Type="http://schemas.openxmlformats.org/officeDocument/2006/relationships/image" Target="../media/image505.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3.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2" Type="http://schemas.openxmlformats.org/officeDocument/2006/relationships/image" Target="../media/image512.jpeg"/><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2" Type="http://schemas.openxmlformats.org/officeDocument/2006/relationships/image" Target="../media/image513.jpeg"/><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8" Type="http://schemas.openxmlformats.org/officeDocument/2006/relationships/oleObject" Target="../embeddings/oleObject119.bin"/><Relationship Id="rId3" Type="http://schemas.openxmlformats.org/officeDocument/2006/relationships/image" Target="../media/image515.wmf"/><Relationship Id="rId7" Type="http://schemas.openxmlformats.org/officeDocument/2006/relationships/image" Target="../media/image518.png"/><Relationship Id="rId2" Type="http://schemas.openxmlformats.org/officeDocument/2006/relationships/image" Target="../media/image514.wmf"/><Relationship Id="rId1" Type="http://schemas.openxmlformats.org/officeDocument/2006/relationships/slideLayout" Target="../slideLayouts/slideLayout18.xml"/><Relationship Id="rId6" Type="http://schemas.openxmlformats.org/officeDocument/2006/relationships/oleObject" Target="../embeddings/oleObject118.bin"/><Relationship Id="rId5" Type="http://schemas.openxmlformats.org/officeDocument/2006/relationships/image" Target="../media/image517.wmf"/><Relationship Id="rId4" Type="http://schemas.openxmlformats.org/officeDocument/2006/relationships/image" Target="../media/image516.wmf"/><Relationship Id="rId9" Type="http://schemas.openxmlformats.org/officeDocument/2006/relationships/image" Target="../media/image519.png"/></Relationships>
</file>

<file path=ppt/slides/_rels/slide127.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8" Type="http://schemas.openxmlformats.org/officeDocument/2006/relationships/image" Target="../media/image220.jpeg"/><Relationship Id="rId3" Type="http://schemas.openxmlformats.org/officeDocument/2006/relationships/image" Target="../media/image520.jpeg"/><Relationship Id="rId7"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12" Type="http://schemas.openxmlformats.org/officeDocument/2006/relationships/image" Target="../media/image522.jpeg"/><Relationship Id="rId2" Type="http://schemas.openxmlformats.org/officeDocument/2006/relationships/hyperlink" Target="http://images.google.com/imgres?imgurl=library.med.nyu.edu/library/libinfo/classes/house/Certificate.jpg&amp;imgrefurl=http://library.med.nyu.edu/library/libinfo/classes/house/HouseStaffFinal_index.html&amp;h=565&amp;w=616&amp;prev=/images?q%3Dcertificate%26start%3D40%26svnum%3D50%26hl%3Den%26lr%3Dlang_en|lang_fi|lang_ru%26ie%3DUTF-8%26oe%3DUTF-8%26newwindow%3D1%26sa%3DN" TargetMode="External"/><Relationship Id="rId1" Type="http://schemas.openxmlformats.org/officeDocument/2006/relationships/slideLayout" Target="../slideLayouts/slideLayout18.xml"/><Relationship Id="rId6" Type="http://schemas.openxmlformats.org/officeDocument/2006/relationships/image" Target="../media/image521.png"/><Relationship Id="rId11" Type="http://schemas.openxmlformats.org/officeDocument/2006/relationships/hyperlink" Target="http://images.google.com/imgres?imgurl=www.state.ma.us/itd/spg/publications/bulletins/ITBulletinSummer2002/html/certificate.jpg&amp;imgrefurl=http://www.state.ma.us/itd/spg/publications/bulletins/ITBulletinSummer2002/html/corpdiv.html&amp;h=211&amp;w=190&amp;prev=/images?q%3Dcertificate%26start%3D120%26svnum%3D50%26hl%3Den%26lr%3Dlang_en|lang_fi|lang_ru%26ie%3DUTF-8%26oe%3DUTF-8%26newwindow%3D1%26sa%3DN" TargetMode="External"/><Relationship Id="rId5" Type="http://schemas.openxmlformats.org/officeDocument/2006/relationships/oleObject" Target="../embeddings/oleObject120.bin"/><Relationship Id="rId10" Type="http://schemas.openxmlformats.org/officeDocument/2006/relationships/image" Target="../media/image221.jpeg"/><Relationship Id="rId4" Type="http://schemas.openxmlformats.org/officeDocument/2006/relationships/image" Target="../media/image15.jpeg"/><Relationship Id="rId9"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8.xml"/></Relationships>
</file>

<file path=ppt/slides/_rels/slide13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1" Type="http://schemas.openxmlformats.org/officeDocument/2006/relationships/slideLayout" Target="../slideLayouts/slideLayout18.xml"/><Relationship Id="rId6" Type="http://schemas.openxmlformats.org/officeDocument/2006/relationships/image" Target="../media/image296.png"/><Relationship Id="rId5" Type="http://schemas.openxmlformats.org/officeDocument/2006/relationships/image" Target="../media/image221.jpeg"/><Relationship Id="rId4"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500.jpeg"/><Relationship Id="rId1" Type="http://schemas.openxmlformats.org/officeDocument/2006/relationships/slideLayout" Target="../slideLayouts/slideLayout17.xml"/><Relationship Id="rId6" Type="http://schemas.openxmlformats.org/officeDocument/2006/relationships/image" Target="../media/image523.jpeg"/><Relationship Id="rId5" Type="http://schemas.openxmlformats.org/officeDocument/2006/relationships/image" Target="../media/image91.jpeg"/><Relationship Id="rId4" Type="http://schemas.openxmlformats.org/officeDocument/2006/relationships/image" Target="../media/image432.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8" Type="http://schemas.openxmlformats.org/officeDocument/2006/relationships/image" Target="../media/image265.jpeg"/><Relationship Id="rId3" Type="http://schemas.openxmlformats.org/officeDocument/2006/relationships/image" Target="../media/image250.jpeg"/><Relationship Id="rId7" Type="http://schemas.openxmlformats.org/officeDocument/2006/relationships/image" Target="../media/image264.jpeg"/><Relationship Id="rId2" Type="http://schemas.openxmlformats.org/officeDocument/2006/relationships/image" Target="../media/image262.jpeg"/><Relationship Id="rId1" Type="http://schemas.openxmlformats.org/officeDocument/2006/relationships/slideLayout" Target="../slideLayouts/slideLayout18.xml"/><Relationship Id="rId6" Type="http://schemas.openxmlformats.org/officeDocument/2006/relationships/image" Target="../media/image263.jpeg"/><Relationship Id="rId5" Type="http://schemas.openxmlformats.org/officeDocument/2006/relationships/image" Target="../media/image172.jpeg"/><Relationship Id="rId4" Type="http://schemas.openxmlformats.org/officeDocument/2006/relationships/image" Target="../media/image251.jpeg"/><Relationship Id="rId9" Type="http://schemas.openxmlformats.org/officeDocument/2006/relationships/image" Target="../media/image266.jpeg"/></Relationships>
</file>

<file path=ppt/slides/_rels/slide135.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528.jpeg"/><Relationship Id="rId2" Type="http://schemas.openxmlformats.org/officeDocument/2006/relationships/image" Target="../media/image524.jpeg"/><Relationship Id="rId1" Type="http://schemas.openxmlformats.org/officeDocument/2006/relationships/slideLayout" Target="../slideLayouts/slideLayout18.xml"/><Relationship Id="rId6" Type="http://schemas.openxmlformats.org/officeDocument/2006/relationships/image" Target="../media/image527.jpeg"/><Relationship Id="rId5" Type="http://schemas.openxmlformats.org/officeDocument/2006/relationships/image" Target="../media/image526.jpeg"/><Relationship Id="rId4" Type="http://schemas.openxmlformats.org/officeDocument/2006/relationships/image" Target="../media/image525.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oleObject" Target="../embeddings/oleObject2.bin"/><Relationship Id="rId1" Type="http://schemas.openxmlformats.org/officeDocument/2006/relationships/slideLayout" Target="../slideLayouts/slideLayout1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284.wmf"/><Relationship Id="rId18" Type="http://schemas.openxmlformats.org/officeDocument/2006/relationships/image" Target="../media/image194.png"/><Relationship Id="rId3" Type="http://schemas.openxmlformats.org/officeDocument/2006/relationships/image" Target="../media/image281.wmf"/><Relationship Id="rId7" Type="http://schemas.openxmlformats.org/officeDocument/2006/relationships/image" Target="../media/image157.jpeg"/><Relationship Id="rId12" Type="http://schemas.openxmlformats.org/officeDocument/2006/relationships/image" Target="../media/image283.jpeg"/><Relationship Id="rId17" Type="http://schemas.openxmlformats.org/officeDocument/2006/relationships/image" Target="../media/image243.jpeg"/><Relationship Id="rId2" Type="http://schemas.openxmlformats.org/officeDocument/2006/relationships/image" Target="../media/image315.jpeg"/><Relationship Id="rId16" Type="http://schemas.openxmlformats.org/officeDocument/2006/relationships/image" Target="../media/image286.wmf"/><Relationship Id="rId1" Type="http://schemas.openxmlformats.org/officeDocument/2006/relationships/slideLayout" Target="../slideLayouts/slideLayout18.xml"/><Relationship Id="rId6"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1" Type="http://schemas.openxmlformats.org/officeDocument/2006/relationships/hyperlink" Target="http://images.google.fi/imgres?imgurl=http://www.pliniusaudio.com/secimages/photos/remote.jpg&amp;imgrefurl=http://www.pliniusaudio.com/pro/pro09.htm&amp;h=265&amp;w=155&amp;sz=10&amp;tbnid=kyzTpgYMuPUJ:&amp;tbnh=107&amp;tbnw=63&amp;start=60&amp;prev=/images?q%3Dcontrol%26start%3D40%26hl%3Dfi%26lr%3D%26sa%3DN" TargetMode="External"/><Relationship Id="rId5" Type="http://schemas.openxmlformats.org/officeDocument/2006/relationships/image" Target="../media/image288.png"/><Relationship Id="rId15" Type="http://schemas.openxmlformats.org/officeDocument/2006/relationships/image" Target="../media/image285.jpeg"/><Relationship Id="rId10" Type="http://schemas.openxmlformats.org/officeDocument/2006/relationships/image" Target="../media/image282.jpeg"/><Relationship Id="rId19" Type="http://schemas.openxmlformats.org/officeDocument/2006/relationships/image" Target="../media/image529.png"/><Relationship Id="rId4" Type="http://schemas.openxmlformats.org/officeDocument/2006/relationships/image" Target="../media/image287.png"/><Relationship Id="rId9" Type="http://schemas.openxmlformats.org/officeDocument/2006/relationships/image" Target="../media/image242.jpeg"/><Relationship Id="rId14" Type="http://schemas.openxmlformats.org/officeDocument/2006/relationships/hyperlink" Target="http://images.google.fi/imgres?imgurl=http://shop.asia1.com.sg/acd/mall/main/start/explorer.browser.help.version.jpg&amp;imgrefurl=http://shop.asia1.com.sg/acd/mall/main/start/minreq.html&amp;h=337&amp;w=407&amp;sz=21&amp;tbnid=GZhQCGFmPjAJ:&amp;tbnh=100&amp;tbnw=120&amp;start=130&amp;prev=/images?q%3Dbrowser%26start%3D120%26hl%3Dfi%26lr%3D%26sa%3DN" TargetMode="External"/></Relationships>
</file>

<file path=ppt/slides/_rels/slide143.xml.rels><?xml version="1.0" encoding="UTF-8" standalone="yes"?>
<Relationships xmlns="http://schemas.openxmlformats.org/package/2006/relationships"><Relationship Id="rId8" Type="http://schemas.openxmlformats.org/officeDocument/2006/relationships/image" Target="../media/image531.jpeg"/><Relationship Id="rId13" Type="http://schemas.openxmlformats.org/officeDocument/2006/relationships/image" Target="../media/image288.png"/><Relationship Id="rId18" Type="http://schemas.openxmlformats.org/officeDocument/2006/relationships/image" Target="../media/image194.png"/><Relationship Id="rId3" Type="http://schemas.openxmlformats.org/officeDocument/2006/relationships/hyperlink" Target="http://images.google.com/imgres?imgurl=http://www.net.intap.or.jp/INTAP/s-web/data/TR/owl-abstract-syntax-and-semantics.files/image002.jpg&amp;imgrefurl=http://www.net.intap.or.jp/INTAP/s-web/data/TR/owl-abstract-syntax-and-semantics.html&amp;h=48&amp;w=72&amp;sz=2&amp;tbnid=SfBonvHzOywJ:&amp;tbnh=44&amp;tbnw=66&amp;start=29&amp;prev=/images?q%3Dweb%2Bontology%2Blanguage%2B%26start%3D20%26hl%3Den%26lr%3D%26sa%3DN" TargetMode="External"/><Relationship Id="rId7" Type="http://schemas.openxmlformats.org/officeDocument/2006/relationships/hyperlink" Target="http://images.google.com/imgres?imgurl=http://www.cs.vu.nl/~guus/public/2004-webont-zeist/owl-variants.png&amp;imgrefurl=http://www.cs.vu.nl/~guus/public/2004-webont-zeist/all.htm&amp;h=540&amp;w=720&amp;sz=21&amp;tbnid=hONL-IdFQBkJ:&amp;tbnh=104&amp;tbnw=139&amp;start=5&amp;prev=/images?q%3Dweb%2Bontology%2Blanguage%2B%26hl%3Den%26lr%3D" TargetMode="External"/><Relationship Id="rId12" Type="http://schemas.openxmlformats.org/officeDocument/2006/relationships/image" Target="../media/image287.png"/><Relationship Id="rId17" Type="http://schemas.openxmlformats.org/officeDocument/2006/relationships/image" Target="../media/image91.jpeg"/><Relationship Id="rId2" Type="http://schemas.openxmlformats.org/officeDocument/2006/relationships/notesSlide" Target="../notesSlides/notesSlide5.xml"/><Relationship Id="rId16" Type="http://schemas.openxmlformats.org/officeDocument/2006/relationships/image" Target="../media/image289.png"/><Relationship Id="rId1" Type="http://schemas.openxmlformats.org/officeDocument/2006/relationships/slideLayout" Target="../slideLayouts/slideLayout18.xml"/><Relationship Id="rId6" Type="http://schemas.openxmlformats.org/officeDocument/2006/relationships/image" Target="../media/image234.png"/><Relationship Id="rId11" Type="http://schemas.openxmlformats.org/officeDocument/2006/relationships/image" Target="../media/image281.wmf"/><Relationship Id="rId5" Type="http://schemas.openxmlformats.org/officeDocument/2006/relationships/hyperlink" Target="http://www.w3.org/2001/sw/" TargetMode="External"/><Relationship Id="rId15" Type="http://schemas.openxmlformats.org/officeDocument/2006/relationships/image" Target="../media/image157.jpeg"/><Relationship Id="rId10" Type="http://schemas.openxmlformats.org/officeDocument/2006/relationships/image" Target="../media/image315.jpeg"/><Relationship Id="rId19" Type="http://schemas.openxmlformats.org/officeDocument/2006/relationships/image" Target="../media/image533.png"/><Relationship Id="rId4" Type="http://schemas.openxmlformats.org/officeDocument/2006/relationships/image" Target="../media/image530.jpeg"/><Relationship Id="rId9" Type="http://schemas.openxmlformats.org/officeDocument/2006/relationships/image" Target="../media/image532.png"/><Relationship Id="rId1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535.png"/><Relationship Id="rId2" Type="http://schemas.openxmlformats.org/officeDocument/2006/relationships/image" Target="../media/image534.png"/><Relationship Id="rId1" Type="http://schemas.openxmlformats.org/officeDocument/2006/relationships/slideLayout" Target="../slideLayouts/slideLayout13.xml"/><Relationship Id="rId6" Type="http://schemas.openxmlformats.org/officeDocument/2006/relationships/image" Target="../media/image538.jpeg"/><Relationship Id="rId5" Type="http://schemas.openxmlformats.org/officeDocument/2006/relationships/image" Target="../media/image537.png"/><Relationship Id="rId4" Type="http://schemas.openxmlformats.org/officeDocument/2006/relationships/image" Target="../media/image536.png"/></Relationships>
</file>

<file path=ppt/slides/_rels/slide148.xml.rels><?xml version="1.0" encoding="UTF-8" standalone="yes"?>
<Relationships xmlns="http://schemas.openxmlformats.org/package/2006/relationships"><Relationship Id="rId3" Type="http://schemas.openxmlformats.org/officeDocument/2006/relationships/image" Target="../media/image535.png"/><Relationship Id="rId2" Type="http://schemas.openxmlformats.org/officeDocument/2006/relationships/image" Target="../media/image534.png"/><Relationship Id="rId1" Type="http://schemas.openxmlformats.org/officeDocument/2006/relationships/slideLayout" Target="../slideLayouts/slideLayout13.xml"/><Relationship Id="rId5" Type="http://schemas.openxmlformats.org/officeDocument/2006/relationships/image" Target="../media/image540.png"/><Relationship Id="rId4" Type="http://schemas.openxmlformats.org/officeDocument/2006/relationships/image" Target="../media/image539.png"/></Relationships>
</file>

<file path=ppt/slides/_rels/slide149.xml.rels><?xml version="1.0" encoding="UTF-8" standalone="yes"?>
<Relationships xmlns="http://schemas.openxmlformats.org/package/2006/relationships"><Relationship Id="rId8" Type="http://schemas.openxmlformats.org/officeDocument/2006/relationships/image" Target="../media/image544.png"/><Relationship Id="rId13" Type="http://schemas.openxmlformats.org/officeDocument/2006/relationships/image" Target="../media/image549.png"/><Relationship Id="rId3" Type="http://schemas.openxmlformats.org/officeDocument/2006/relationships/image" Target="../media/image541.png"/><Relationship Id="rId7" Type="http://schemas.openxmlformats.org/officeDocument/2006/relationships/image" Target="../media/image536.png"/><Relationship Id="rId12" Type="http://schemas.openxmlformats.org/officeDocument/2006/relationships/image" Target="../media/image548.jpeg"/><Relationship Id="rId2" Type="http://schemas.openxmlformats.org/officeDocument/2006/relationships/image" Target="../media/image534.png"/><Relationship Id="rId1" Type="http://schemas.openxmlformats.org/officeDocument/2006/relationships/slideLayout" Target="../slideLayouts/slideLayout13.xml"/><Relationship Id="rId6" Type="http://schemas.openxmlformats.org/officeDocument/2006/relationships/image" Target="../media/image539.png"/><Relationship Id="rId11" Type="http://schemas.openxmlformats.org/officeDocument/2006/relationships/image" Target="../media/image547.jpeg"/><Relationship Id="rId5" Type="http://schemas.openxmlformats.org/officeDocument/2006/relationships/image" Target="../media/image543.png"/><Relationship Id="rId15" Type="http://schemas.openxmlformats.org/officeDocument/2006/relationships/image" Target="../media/image551.png"/><Relationship Id="rId10" Type="http://schemas.openxmlformats.org/officeDocument/2006/relationships/image" Target="../media/image546.jpeg"/><Relationship Id="rId4" Type="http://schemas.openxmlformats.org/officeDocument/2006/relationships/image" Target="../media/image542.png"/><Relationship Id="rId9" Type="http://schemas.openxmlformats.org/officeDocument/2006/relationships/image" Target="../media/image545.jpeg"/><Relationship Id="rId14" Type="http://schemas.openxmlformats.org/officeDocument/2006/relationships/image" Target="../media/image550.png"/></Relationships>
</file>

<file path=ppt/slides/_rels/slide15.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124.png"/><Relationship Id="rId7" Type="http://schemas.openxmlformats.org/officeDocument/2006/relationships/image" Target="../media/image126.png"/><Relationship Id="rId2" Type="http://schemas.openxmlformats.org/officeDocument/2006/relationships/oleObject" Target="../embeddings/oleObject3.bin"/><Relationship Id="rId1" Type="http://schemas.openxmlformats.org/officeDocument/2006/relationships/slideLayout" Target="../slideLayouts/slideLayout18.xml"/><Relationship Id="rId6" Type="http://schemas.openxmlformats.org/officeDocument/2006/relationships/oleObject" Target="../embeddings/oleObject5.bin"/><Relationship Id="rId5" Type="http://schemas.openxmlformats.org/officeDocument/2006/relationships/image" Target="../media/image125.wmf"/><Relationship Id="rId10" Type="http://schemas.openxmlformats.org/officeDocument/2006/relationships/oleObject" Target="../embeddings/oleObject8.bin"/><Relationship Id="rId4" Type="http://schemas.openxmlformats.org/officeDocument/2006/relationships/oleObject" Target="../embeddings/oleObject4.bin"/><Relationship Id="rId9" Type="http://schemas.openxmlformats.org/officeDocument/2006/relationships/oleObject" Target="../embeddings/oleObject7.bin"/></Relationships>
</file>

<file path=ppt/slides/_rels/slide150.xml.rels><?xml version="1.0" encoding="UTF-8" standalone="yes"?>
<Relationships xmlns="http://schemas.openxmlformats.org/package/2006/relationships"><Relationship Id="rId3" Type="http://schemas.openxmlformats.org/officeDocument/2006/relationships/image" Target="../media/image547.jpeg"/><Relationship Id="rId2" Type="http://schemas.openxmlformats.org/officeDocument/2006/relationships/image" Target="../media/image552.png"/><Relationship Id="rId1" Type="http://schemas.openxmlformats.org/officeDocument/2006/relationships/slideLayout" Target="../slideLayouts/slideLayout13.xml"/><Relationship Id="rId4" Type="http://schemas.openxmlformats.org/officeDocument/2006/relationships/image" Target="../media/image539.png"/></Relationships>
</file>

<file path=ppt/slides/_rels/slide151.xml.rels><?xml version="1.0" encoding="UTF-8" standalone="yes"?>
<Relationships xmlns="http://schemas.openxmlformats.org/package/2006/relationships"><Relationship Id="rId3" Type="http://schemas.openxmlformats.org/officeDocument/2006/relationships/image" Target="../media/image539.png"/><Relationship Id="rId2" Type="http://schemas.openxmlformats.org/officeDocument/2006/relationships/image" Target="../media/image553.jpeg"/><Relationship Id="rId1" Type="http://schemas.openxmlformats.org/officeDocument/2006/relationships/slideLayout" Target="../slideLayouts/slideLayout13.xml"/><Relationship Id="rId4" Type="http://schemas.openxmlformats.org/officeDocument/2006/relationships/image" Target="../media/image554.png"/></Relationships>
</file>

<file path=ppt/slides/_rels/slide152.xml.rels><?xml version="1.0" encoding="UTF-8" standalone="yes"?>
<Relationships xmlns="http://schemas.openxmlformats.org/package/2006/relationships"><Relationship Id="rId8" Type="http://schemas.openxmlformats.org/officeDocument/2006/relationships/image" Target="../media/image546.jpeg"/><Relationship Id="rId13" Type="http://schemas.openxmlformats.org/officeDocument/2006/relationships/image" Target="../media/image548.jpeg"/><Relationship Id="rId18" Type="http://schemas.openxmlformats.org/officeDocument/2006/relationships/image" Target="../media/image536.png"/><Relationship Id="rId3" Type="http://schemas.openxmlformats.org/officeDocument/2006/relationships/image" Target="../media/image544.png"/><Relationship Id="rId7" Type="http://schemas.openxmlformats.org/officeDocument/2006/relationships/image" Target="../media/image545.jpeg"/><Relationship Id="rId12" Type="http://schemas.openxmlformats.org/officeDocument/2006/relationships/image" Target="../media/image315.jpeg"/><Relationship Id="rId17" Type="http://schemas.openxmlformats.org/officeDocument/2006/relationships/image" Target="../media/image539.png"/><Relationship Id="rId2" Type="http://schemas.openxmlformats.org/officeDocument/2006/relationships/image" Target="../media/image534.png"/><Relationship Id="rId16" Type="http://schemas.openxmlformats.org/officeDocument/2006/relationships/image" Target="../media/image551.png"/><Relationship Id="rId1" Type="http://schemas.openxmlformats.org/officeDocument/2006/relationships/slideLayout" Target="../slideLayouts/slideLayout13.xml"/><Relationship Id="rId6" Type="http://schemas.openxmlformats.org/officeDocument/2006/relationships/image" Target="../media/image543.png"/><Relationship Id="rId11" Type="http://schemas.openxmlformats.org/officeDocument/2006/relationships/image" Target="../media/image555.jpeg"/><Relationship Id="rId5" Type="http://schemas.openxmlformats.org/officeDocument/2006/relationships/image" Target="../media/image542.png"/><Relationship Id="rId15" Type="http://schemas.openxmlformats.org/officeDocument/2006/relationships/image" Target="../media/image550.png"/><Relationship Id="rId10" Type="http://schemas.openxmlformats.org/officeDocument/2006/relationships/image" Target="../media/image91.jpeg"/><Relationship Id="rId4" Type="http://schemas.openxmlformats.org/officeDocument/2006/relationships/image" Target="../media/image541.png"/><Relationship Id="rId9" Type="http://schemas.openxmlformats.org/officeDocument/2006/relationships/image" Target="../media/image547.jpeg"/><Relationship Id="rId14" Type="http://schemas.openxmlformats.org/officeDocument/2006/relationships/image" Target="../media/image549.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4.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167.wmf"/><Relationship Id="rId7" Type="http://schemas.openxmlformats.org/officeDocument/2006/relationships/image" Target="../media/image559.jpeg"/><Relationship Id="rId2" Type="http://schemas.openxmlformats.org/officeDocument/2006/relationships/image" Target="../media/image556.jpeg"/><Relationship Id="rId1" Type="http://schemas.openxmlformats.org/officeDocument/2006/relationships/slideLayout" Target="../slideLayouts/slideLayout18.xml"/><Relationship Id="rId6" Type="http://schemas.openxmlformats.org/officeDocument/2006/relationships/image" Target="../media/image558.png"/><Relationship Id="rId5" Type="http://schemas.openxmlformats.org/officeDocument/2006/relationships/image" Target="../media/image536.png"/><Relationship Id="rId10" Type="http://schemas.openxmlformats.org/officeDocument/2006/relationships/image" Target="../media/image315.jpeg"/><Relationship Id="rId4" Type="http://schemas.openxmlformats.org/officeDocument/2006/relationships/image" Target="../media/image557.png"/><Relationship Id="rId9" Type="http://schemas.openxmlformats.org/officeDocument/2006/relationships/image" Target="../media/image220.jpe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8" Type="http://schemas.openxmlformats.org/officeDocument/2006/relationships/image" Target="../media/image561.jpeg"/><Relationship Id="rId13" Type="http://schemas.openxmlformats.org/officeDocument/2006/relationships/slide" Target="slide26.xml"/><Relationship Id="rId3" Type="http://schemas.openxmlformats.org/officeDocument/2006/relationships/image" Target="../media/image557.png"/><Relationship Id="rId7" Type="http://schemas.openxmlformats.org/officeDocument/2006/relationships/image" Target="../media/image560.jpeg"/><Relationship Id="rId12" Type="http://schemas.openxmlformats.org/officeDocument/2006/relationships/image" Target="../media/image563.png"/><Relationship Id="rId2" Type="http://schemas.openxmlformats.org/officeDocument/2006/relationships/image" Target="../media/image91.jpeg"/><Relationship Id="rId1" Type="http://schemas.openxmlformats.org/officeDocument/2006/relationships/slideLayout" Target="../slideLayouts/slideLayout13.xml"/><Relationship Id="rId6" Type="http://schemas.openxmlformats.org/officeDocument/2006/relationships/image" Target="../media/image157.jpeg"/><Relationship Id="rId11" Type="http://schemas.openxmlformats.org/officeDocument/2006/relationships/oleObject" Target="../embeddings/oleObject121.bin"/><Relationship Id="rId5"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0" Type="http://schemas.openxmlformats.org/officeDocument/2006/relationships/image" Target="../media/image315.jpeg"/><Relationship Id="rId4" Type="http://schemas.openxmlformats.org/officeDocument/2006/relationships/image" Target="../media/image220.jpeg"/><Relationship Id="rId9" Type="http://schemas.openxmlformats.org/officeDocument/2006/relationships/image" Target="../media/image562.png"/></Relationships>
</file>

<file path=ppt/slides/_rels/slide157.xml.rels><?xml version="1.0" encoding="UTF-8" standalone="yes"?>
<Relationships xmlns="http://schemas.openxmlformats.org/package/2006/relationships"><Relationship Id="rId2" Type="http://schemas.openxmlformats.org/officeDocument/2006/relationships/image" Target="../media/image564.jpeg"/><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26" Type="http://schemas.openxmlformats.org/officeDocument/2006/relationships/oleObject" Target="../embeddings/oleObject125.bin"/><Relationship Id="rId21" Type="http://schemas.openxmlformats.org/officeDocument/2006/relationships/image" Target="../media/image566.jpeg"/><Relationship Id="rId42" Type="http://schemas.openxmlformats.org/officeDocument/2006/relationships/image" Target="../media/image578.jpeg"/><Relationship Id="rId47" Type="http://schemas.openxmlformats.org/officeDocument/2006/relationships/image" Target="../media/image582.png"/><Relationship Id="rId63" Type="http://schemas.openxmlformats.org/officeDocument/2006/relationships/image" Target="../media/image598.jpeg"/><Relationship Id="rId68" Type="http://schemas.openxmlformats.org/officeDocument/2006/relationships/image" Target="../media/image603.jpeg"/><Relationship Id="rId84" Type="http://schemas.openxmlformats.org/officeDocument/2006/relationships/image" Target="../media/image619.jpeg"/><Relationship Id="rId89" Type="http://schemas.openxmlformats.org/officeDocument/2006/relationships/image" Target="../media/image624.jpeg"/><Relationship Id="rId16"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11" Type="http://schemas.openxmlformats.org/officeDocument/2006/relationships/image" Target="../media/image219.png"/><Relationship Id="rId32" Type="http://schemas.openxmlformats.org/officeDocument/2006/relationships/oleObject" Target="../embeddings/oleObject127.bin"/><Relationship Id="rId37" Type="http://schemas.openxmlformats.org/officeDocument/2006/relationships/oleObject" Target="../embeddings/oleObject131.bin"/><Relationship Id="rId53" Type="http://schemas.openxmlformats.org/officeDocument/2006/relationships/image" Target="../media/image588.jpeg"/><Relationship Id="rId58" Type="http://schemas.openxmlformats.org/officeDocument/2006/relationships/image" Target="../media/image593.jpeg"/><Relationship Id="rId74" Type="http://schemas.openxmlformats.org/officeDocument/2006/relationships/image" Target="../media/image609.jpeg"/><Relationship Id="rId79" Type="http://schemas.openxmlformats.org/officeDocument/2006/relationships/image" Target="../media/image614.jpeg"/><Relationship Id="rId5" Type="http://schemas.openxmlformats.org/officeDocument/2006/relationships/image" Target="../media/image12.wmf"/><Relationship Id="rId90" Type="http://schemas.openxmlformats.org/officeDocument/2006/relationships/image" Target="../media/image625.jpeg"/><Relationship Id="rId95" Type="http://schemas.openxmlformats.org/officeDocument/2006/relationships/image" Target="../media/image630.png"/><Relationship Id="rId22" Type="http://schemas.openxmlformats.org/officeDocument/2006/relationships/oleObject" Target="../embeddings/oleObject123.bin"/><Relationship Id="rId27" Type="http://schemas.openxmlformats.org/officeDocument/2006/relationships/image" Target="../media/image569.png"/><Relationship Id="rId43" Type="http://schemas.openxmlformats.org/officeDocument/2006/relationships/image" Target="../media/image579.jpeg"/><Relationship Id="rId48" Type="http://schemas.openxmlformats.org/officeDocument/2006/relationships/image" Target="../media/image583.jpeg"/><Relationship Id="rId64" Type="http://schemas.openxmlformats.org/officeDocument/2006/relationships/image" Target="../media/image599.jpeg"/><Relationship Id="rId69" Type="http://schemas.openxmlformats.org/officeDocument/2006/relationships/image" Target="../media/image604.jpeg"/><Relationship Id="rId80" Type="http://schemas.openxmlformats.org/officeDocument/2006/relationships/image" Target="../media/image615.jpeg"/><Relationship Id="rId85" Type="http://schemas.openxmlformats.org/officeDocument/2006/relationships/image" Target="../media/image620.jpeg"/><Relationship Id="rId3" Type="http://schemas.openxmlformats.org/officeDocument/2006/relationships/image" Target="../media/image214.png"/><Relationship Id="rId12" Type="http://schemas.openxmlformats.org/officeDocument/2006/relationships/image" Target="../media/image13.jpeg"/><Relationship Id="rId17" Type="http://schemas.openxmlformats.org/officeDocument/2006/relationships/image" Target="../media/image220.jpeg"/><Relationship Id="rId25" Type="http://schemas.openxmlformats.org/officeDocument/2006/relationships/image" Target="../media/image568.png"/><Relationship Id="rId33" Type="http://schemas.openxmlformats.org/officeDocument/2006/relationships/oleObject" Target="../embeddings/oleObject128.bin"/><Relationship Id="rId38" Type="http://schemas.openxmlformats.org/officeDocument/2006/relationships/image" Target="../media/image574.jpeg"/><Relationship Id="rId46" Type="http://schemas.openxmlformats.org/officeDocument/2006/relationships/image" Target="../media/image581.jpeg"/><Relationship Id="rId59" Type="http://schemas.openxmlformats.org/officeDocument/2006/relationships/image" Target="../media/image594.jpeg"/><Relationship Id="rId67" Type="http://schemas.openxmlformats.org/officeDocument/2006/relationships/image" Target="../media/image602.jpeg"/><Relationship Id="rId20" Type="http://schemas.openxmlformats.org/officeDocument/2006/relationships/image" Target="../media/image221.jpeg"/><Relationship Id="rId41" Type="http://schemas.openxmlformats.org/officeDocument/2006/relationships/image" Target="../media/image577.jpeg"/><Relationship Id="rId54" Type="http://schemas.openxmlformats.org/officeDocument/2006/relationships/image" Target="../media/image589.jpeg"/><Relationship Id="rId62" Type="http://schemas.openxmlformats.org/officeDocument/2006/relationships/image" Target="../media/image597.jpeg"/><Relationship Id="rId70" Type="http://schemas.openxmlformats.org/officeDocument/2006/relationships/image" Target="../media/image605.jpeg"/><Relationship Id="rId75" Type="http://schemas.openxmlformats.org/officeDocument/2006/relationships/image" Target="../media/image610.jpeg"/><Relationship Id="rId83" Type="http://schemas.openxmlformats.org/officeDocument/2006/relationships/image" Target="../media/image618.jpeg"/><Relationship Id="rId88" Type="http://schemas.openxmlformats.org/officeDocument/2006/relationships/image" Target="../media/image623.jpeg"/><Relationship Id="rId91" Type="http://schemas.openxmlformats.org/officeDocument/2006/relationships/image" Target="../media/image626.jpeg"/><Relationship Id="rId96" Type="http://schemas.openxmlformats.org/officeDocument/2006/relationships/image" Target="../media/image631.jpeg"/><Relationship Id="rId1" Type="http://schemas.openxmlformats.org/officeDocument/2006/relationships/slideLayout" Target="../slideLayouts/slideLayout18.xml"/><Relationship Id="rId6" Type="http://schemas.openxmlformats.org/officeDocument/2006/relationships/image" Target="../media/image184.jpeg"/><Relationship Id="rId15" Type="http://schemas.openxmlformats.org/officeDocument/2006/relationships/image" Target="../media/image223.jpeg"/><Relationship Id="rId23" Type="http://schemas.openxmlformats.org/officeDocument/2006/relationships/image" Target="../media/image567.png"/><Relationship Id="rId28" Type="http://schemas.openxmlformats.org/officeDocument/2006/relationships/image" Target="../media/image570.jpeg"/><Relationship Id="rId36" Type="http://schemas.openxmlformats.org/officeDocument/2006/relationships/oleObject" Target="../embeddings/oleObject130.bin"/><Relationship Id="rId49" Type="http://schemas.openxmlformats.org/officeDocument/2006/relationships/image" Target="../media/image584.jpeg"/><Relationship Id="rId57" Type="http://schemas.openxmlformats.org/officeDocument/2006/relationships/image" Target="../media/image592.jpeg"/><Relationship Id="rId10" Type="http://schemas.openxmlformats.org/officeDocument/2006/relationships/oleObject" Target="../embeddings/oleObject122.bin"/><Relationship Id="rId31" Type="http://schemas.openxmlformats.org/officeDocument/2006/relationships/oleObject" Target="../embeddings/oleObject126.bin"/><Relationship Id="rId44" Type="http://schemas.openxmlformats.org/officeDocument/2006/relationships/oleObject" Target="../embeddings/oleObject132.bin"/><Relationship Id="rId52" Type="http://schemas.openxmlformats.org/officeDocument/2006/relationships/image" Target="../media/image587.jpeg"/><Relationship Id="rId60" Type="http://schemas.openxmlformats.org/officeDocument/2006/relationships/image" Target="../media/image595.jpeg"/><Relationship Id="rId65" Type="http://schemas.openxmlformats.org/officeDocument/2006/relationships/image" Target="../media/image600.jpeg"/><Relationship Id="rId73" Type="http://schemas.openxmlformats.org/officeDocument/2006/relationships/image" Target="../media/image608.jpeg"/><Relationship Id="rId78" Type="http://schemas.openxmlformats.org/officeDocument/2006/relationships/image" Target="../media/image613.jpeg"/><Relationship Id="rId81" Type="http://schemas.openxmlformats.org/officeDocument/2006/relationships/image" Target="../media/image616.jpeg"/><Relationship Id="rId86" Type="http://schemas.openxmlformats.org/officeDocument/2006/relationships/image" Target="../media/image621.jpeg"/><Relationship Id="rId94" Type="http://schemas.openxmlformats.org/officeDocument/2006/relationships/image" Target="../media/image629.jpeg"/><Relationship Id="rId4" Type="http://schemas.openxmlformats.org/officeDocument/2006/relationships/image" Target="../media/image215.png"/><Relationship Id="rId9" Type="http://schemas.openxmlformats.org/officeDocument/2006/relationships/image" Target="../media/image218.jpeg"/><Relationship Id="rId13" Type="http://schemas.openxmlformats.org/officeDocument/2006/relationships/image" Target="../media/image15.jpeg"/><Relationship Id="rId18" Type="http://schemas.openxmlformats.org/officeDocument/2006/relationships/image" Target="../media/image222.jpeg"/><Relationship Id="rId39" Type="http://schemas.openxmlformats.org/officeDocument/2006/relationships/image" Target="../media/image575.jpeg"/><Relationship Id="rId34" Type="http://schemas.openxmlformats.org/officeDocument/2006/relationships/image" Target="../media/image573.jpeg"/><Relationship Id="rId50" Type="http://schemas.openxmlformats.org/officeDocument/2006/relationships/image" Target="../media/image585.jpeg"/><Relationship Id="rId55" Type="http://schemas.openxmlformats.org/officeDocument/2006/relationships/image" Target="../media/image590.jpeg"/><Relationship Id="rId76" Type="http://schemas.openxmlformats.org/officeDocument/2006/relationships/image" Target="../media/image611.jpeg"/><Relationship Id="rId97" Type="http://schemas.openxmlformats.org/officeDocument/2006/relationships/image" Target="../media/image632.png"/><Relationship Id="rId7" Type="http://schemas.openxmlformats.org/officeDocument/2006/relationships/image" Target="../media/image216.png"/><Relationship Id="rId71" Type="http://schemas.openxmlformats.org/officeDocument/2006/relationships/image" Target="../media/image606.jpeg"/><Relationship Id="rId92" Type="http://schemas.openxmlformats.org/officeDocument/2006/relationships/image" Target="../media/image627.jpeg"/><Relationship Id="rId2" Type="http://schemas.openxmlformats.org/officeDocument/2006/relationships/image" Target="../media/image565.png"/><Relationship Id="rId29" Type="http://schemas.openxmlformats.org/officeDocument/2006/relationships/image" Target="../media/image571.jpeg"/><Relationship Id="rId24" Type="http://schemas.openxmlformats.org/officeDocument/2006/relationships/oleObject" Target="../embeddings/oleObject124.bin"/><Relationship Id="rId40" Type="http://schemas.openxmlformats.org/officeDocument/2006/relationships/image" Target="../media/image576.jpeg"/><Relationship Id="rId45" Type="http://schemas.openxmlformats.org/officeDocument/2006/relationships/image" Target="../media/image580.png"/><Relationship Id="rId66" Type="http://schemas.openxmlformats.org/officeDocument/2006/relationships/image" Target="../media/image601.jpeg"/><Relationship Id="rId87" Type="http://schemas.openxmlformats.org/officeDocument/2006/relationships/image" Target="../media/image622.png"/><Relationship Id="rId61" Type="http://schemas.openxmlformats.org/officeDocument/2006/relationships/image" Target="../media/image596.jpeg"/><Relationship Id="rId82" Type="http://schemas.openxmlformats.org/officeDocument/2006/relationships/image" Target="../media/image617.jpeg"/><Relationship Id="rId19"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 Id="rId14" Type="http://schemas.openxmlformats.org/officeDocument/2006/relationships/image" Target="../media/image16.png"/><Relationship Id="rId30" Type="http://schemas.openxmlformats.org/officeDocument/2006/relationships/image" Target="../media/image572.jpeg"/><Relationship Id="rId35" Type="http://schemas.openxmlformats.org/officeDocument/2006/relationships/oleObject" Target="../embeddings/oleObject129.bin"/><Relationship Id="rId56" Type="http://schemas.openxmlformats.org/officeDocument/2006/relationships/image" Target="../media/image591.jpeg"/><Relationship Id="rId77" Type="http://schemas.openxmlformats.org/officeDocument/2006/relationships/image" Target="../media/image612.jpeg"/><Relationship Id="rId8" Type="http://schemas.openxmlformats.org/officeDocument/2006/relationships/image" Target="../media/image217.jpeg"/><Relationship Id="rId51" Type="http://schemas.openxmlformats.org/officeDocument/2006/relationships/image" Target="../media/image586.jpeg"/><Relationship Id="rId72" Type="http://schemas.openxmlformats.org/officeDocument/2006/relationships/image" Target="../media/image607.jpeg"/><Relationship Id="rId93" Type="http://schemas.openxmlformats.org/officeDocument/2006/relationships/image" Target="../media/image628.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8" Type="http://schemas.openxmlformats.org/officeDocument/2006/relationships/hyperlink" Target="http://europa.eu.int/" TargetMode="External"/><Relationship Id="rId13" Type="http://schemas.openxmlformats.org/officeDocument/2006/relationships/image" Target="../media/image135.png"/><Relationship Id="rId18" Type="http://schemas.openxmlformats.org/officeDocument/2006/relationships/image" Target="../media/image139.png"/><Relationship Id="rId3" Type="http://schemas.openxmlformats.org/officeDocument/2006/relationships/image" Target="../media/image128.wmf"/><Relationship Id="rId21" Type="http://schemas.openxmlformats.org/officeDocument/2006/relationships/image" Target="../media/image141.jpeg"/><Relationship Id="rId7" Type="http://schemas.openxmlformats.org/officeDocument/2006/relationships/image" Target="../media/image132.wmf"/><Relationship Id="rId12" Type="http://schemas.openxmlformats.org/officeDocument/2006/relationships/hyperlink" Target="http://www.cordis.lu/ist/" TargetMode="External"/><Relationship Id="rId17" Type="http://schemas.openxmlformats.org/officeDocument/2006/relationships/image" Target="../media/image109.jpeg"/><Relationship Id="rId2" Type="http://schemas.openxmlformats.org/officeDocument/2006/relationships/image" Target="../media/image127.wmf"/><Relationship Id="rId16" Type="http://schemas.openxmlformats.org/officeDocument/2006/relationships/image" Target="../media/image138.jpeg"/><Relationship Id="rId20" Type="http://schemas.openxmlformats.org/officeDocument/2006/relationships/hyperlink" Target="http://images.google.com/imgres?imgurl=http://upload.wikimedia.org/wikipedia/en/c/ce/NUI,_Galway.png&amp;imgrefurl=http://en.wikipedia.org/wiki/National_University_of_Ireland,_Galway&amp;h=163&amp;w=151&amp;sz=6&amp;tbnid=Fy22-G8jwH0NiM:&amp;tbnh=92&amp;tbnw=85&amp;hl=en&amp;start=42&amp;prev=/images?q%3Direland%2Bgalway%26start%3D40%26svnum%3D10%26hl%3Den%26lr%3D%26sa%3DN" TargetMode="External"/><Relationship Id="rId1" Type="http://schemas.openxmlformats.org/officeDocument/2006/relationships/slideLayout" Target="../slideLayouts/slideLayout18.xml"/><Relationship Id="rId6" Type="http://schemas.openxmlformats.org/officeDocument/2006/relationships/image" Target="../media/image131.wmf"/><Relationship Id="rId11" Type="http://schemas.openxmlformats.org/officeDocument/2006/relationships/image" Target="../media/image134.jpeg"/><Relationship Id="rId5" Type="http://schemas.openxmlformats.org/officeDocument/2006/relationships/image" Target="../media/image130.jpeg"/><Relationship Id="rId15" Type="http://schemas.openxmlformats.org/officeDocument/2006/relationships/image" Target="../media/image137.wmf"/><Relationship Id="rId10" Type="http://schemas.openxmlformats.org/officeDocument/2006/relationships/hyperlink" Target="http://www.epda.eu.com/images/logos/6th%20Framework%20Logo.jpg" TargetMode="External"/><Relationship Id="rId19" Type="http://schemas.openxmlformats.org/officeDocument/2006/relationships/image" Target="../media/image140.png"/><Relationship Id="rId4" Type="http://schemas.openxmlformats.org/officeDocument/2006/relationships/image" Target="../media/image129.wmf"/><Relationship Id="rId9" Type="http://schemas.openxmlformats.org/officeDocument/2006/relationships/image" Target="../media/image133.jpeg"/><Relationship Id="rId14" Type="http://schemas.openxmlformats.org/officeDocument/2006/relationships/image" Target="../media/image136.jpe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3" Type="http://schemas.openxmlformats.org/officeDocument/2006/relationships/hyperlink" Target="http://www.ist-cascom.org/" TargetMode="External"/><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633.jpeg"/></Relationships>
</file>

<file path=ppt/slides/_rels/slide162.xml.rels><?xml version="1.0" encoding="UTF-8" standalone="yes"?>
<Relationships xmlns="http://schemas.openxmlformats.org/package/2006/relationships"><Relationship Id="rId3" Type="http://schemas.openxmlformats.org/officeDocument/2006/relationships/hyperlink" Target="http://www.it.jyu.fi/comas/" TargetMode="External"/><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634.jpeg"/></Relationships>
</file>

<file path=ppt/slides/_rels/slide163.xml.rels><?xml version="1.0" encoding="UTF-8" standalone="yes"?>
<Relationships xmlns="http://schemas.openxmlformats.org/package/2006/relationships"><Relationship Id="rId3" Type="http://schemas.openxmlformats.org/officeDocument/2006/relationships/hyperlink" Target="http://asg-platform.org/cgi-bin/twiki/view/Public" TargetMode="External"/><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image" Target="../media/image27.jpeg"/><Relationship Id="rId5" Type="http://schemas.openxmlformats.org/officeDocument/2006/relationships/image" Target="../media/image28.jpeg"/><Relationship Id="rId4" Type="http://schemas.openxmlformats.org/officeDocument/2006/relationships/image" Target="../media/image635.png"/></Relationships>
</file>

<file path=ppt/slides/_rels/slide164.xml.rels><?xml version="1.0" encoding="UTF-8" standalone="yes"?>
<Relationships xmlns="http://schemas.openxmlformats.org/package/2006/relationships"><Relationship Id="rId3" Type="http://schemas.openxmlformats.org/officeDocument/2006/relationships/hyperlink" Target="http://www.titu.jyu.fi/modpa/index.htm" TargetMode="External"/><Relationship Id="rId2" Type="http://schemas.openxmlformats.org/officeDocument/2006/relationships/notesSlide" Target="../notesSlides/notesSlide9.xml"/><Relationship Id="rId1" Type="http://schemas.openxmlformats.org/officeDocument/2006/relationships/slideLayout" Target="../slideLayouts/slideLayout13.xml"/><Relationship Id="rId5" Type="http://schemas.openxmlformats.org/officeDocument/2006/relationships/image" Target="../media/image636.png"/><Relationship Id="rId4" Type="http://schemas.openxmlformats.org/officeDocument/2006/relationships/image" Target="../media/image28.jpeg"/></Relationships>
</file>

<file path=ppt/slides/_rels/slide16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3" Type="http://schemas.openxmlformats.org/officeDocument/2006/relationships/hyperlink" Target="http://www.jyu.fi/agora-center/en/research/scoma.shtml" TargetMode="External"/><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637.png"/></Relationships>
</file>

<file path=ppt/slides/_rels/slide167.xml.rels><?xml version="1.0" encoding="UTF-8" standalone="yes"?>
<Relationships xmlns="http://schemas.openxmlformats.org/package/2006/relationships"><Relationship Id="rId3" Type="http://schemas.openxmlformats.org/officeDocument/2006/relationships/image" Target="../media/image639.wmf"/><Relationship Id="rId2" Type="http://schemas.openxmlformats.org/officeDocument/2006/relationships/image" Target="../media/image638.jpeg"/><Relationship Id="rId1" Type="http://schemas.openxmlformats.org/officeDocument/2006/relationships/slideLayout" Target="../slideLayouts/slideLayout18.xml"/><Relationship Id="rId5" Type="http://schemas.openxmlformats.org/officeDocument/2006/relationships/image" Target="../media/image641.png"/><Relationship Id="rId4" Type="http://schemas.openxmlformats.org/officeDocument/2006/relationships/image" Target="../media/image640.png"/></Relationships>
</file>

<file path=ppt/slides/_rels/slide168.xml.rels><?xml version="1.0" encoding="UTF-8" standalone="yes"?>
<Relationships xmlns="http://schemas.openxmlformats.org/package/2006/relationships"><Relationship Id="rId3" Type="http://schemas.openxmlformats.org/officeDocument/2006/relationships/image" Target="../media/image643.jpeg"/><Relationship Id="rId2" Type="http://schemas.openxmlformats.org/officeDocument/2006/relationships/image" Target="../media/image642.jpeg"/><Relationship Id="rId1" Type="http://schemas.openxmlformats.org/officeDocument/2006/relationships/slideLayout" Target="../slideLayouts/slideLayout18.xml"/></Relationships>
</file>

<file path=ppt/slides/_rels/slide169.xml.rels><?xml version="1.0" encoding="UTF-8" standalone="yes"?>
<Relationships xmlns="http://schemas.openxmlformats.org/package/2006/relationships"><Relationship Id="rId3" Type="http://schemas.openxmlformats.org/officeDocument/2006/relationships/hyperlink" Target="http://www.cs.vu.nl/~frankh" TargetMode="External"/><Relationship Id="rId2" Type="http://schemas.openxmlformats.org/officeDocument/2006/relationships/image" Target="../media/image644.jpeg"/><Relationship Id="rId1" Type="http://schemas.openxmlformats.org/officeDocument/2006/relationships/slideLayout" Target="../slideLayouts/slideLayout18.xml"/><Relationship Id="rId6" Type="http://schemas.openxmlformats.org/officeDocument/2006/relationships/image" Target="../media/image647.png"/><Relationship Id="rId5" Type="http://schemas.openxmlformats.org/officeDocument/2006/relationships/image" Target="../media/image646.jpeg"/><Relationship Id="rId4" Type="http://schemas.openxmlformats.org/officeDocument/2006/relationships/image" Target="../media/image645.jpeg"/></Relationships>
</file>

<file path=ppt/slides/_rels/slide17.xml.rels><?xml version="1.0" encoding="UTF-8" standalone="yes"?>
<Relationships xmlns="http://schemas.openxmlformats.org/package/2006/relationships"><Relationship Id="rId8" Type="http://schemas.openxmlformats.org/officeDocument/2006/relationships/image" Target="../media/image141.jpeg"/><Relationship Id="rId3" Type="http://schemas.openxmlformats.org/officeDocument/2006/relationships/image" Target="../media/image128.wmf"/><Relationship Id="rId7" Type="http://schemas.openxmlformats.org/officeDocument/2006/relationships/hyperlink" Target="http://images.google.com/imgres?imgurl=http://upload.wikimedia.org/wikipedia/en/c/ce/NUI,_Galway.png&amp;imgrefurl=http://en.wikipedia.org/wiki/National_University_of_Ireland,_Galway&amp;h=163&amp;w=151&amp;sz=6&amp;tbnid=Fy22-G8jwH0NiM:&amp;tbnh=92&amp;tbnw=85&amp;hl=en&amp;start=42&amp;prev=/images?q%3Direland%2Bgalway%26start%3D40%26svnum%3D10%26hl%3Den%26lr%3D%26sa%3DN" TargetMode="External"/><Relationship Id="rId2" Type="http://schemas.openxmlformats.org/officeDocument/2006/relationships/image" Target="../media/image127.wmf"/><Relationship Id="rId1" Type="http://schemas.openxmlformats.org/officeDocument/2006/relationships/slideLayout" Target="../slideLayouts/slideLayout18.xml"/><Relationship Id="rId6" Type="http://schemas.openxmlformats.org/officeDocument/2006/relationships/image" Target="../media/image142.wmf"/><Relationship Id="rId5" Type="http://schemas.openxmlformats.org/officeDocument/2006/relationships/image" Target="../media/image109.jpeg"/><Relationship Id="rId10" Type="http://schemas.openxmlformats.org/officeDocument/2006/relationships/image" Target="../media/image140.png"/><Relationship Id="rId4" Type="http://schemas.openxmlformats.org/officeDocument/2006/relationships/image" Target="../media/image138.jpeg"/><Relationship Id="rId9" Type="http://schemas.openxmlformats.org/officeDocument/2006/relationships/image" Target="../media/image143.jpeg"/></Relationships>
</file>

<file path=ppt/slides/_rels/slide170.xml.rels><?xml version="1.0" encoding="UTF-8" standalone="yes"?>
<Relationships xmlns="http://schemas.openxmlformats.org/package/2006/relationships"><Relationship Id="rId8" Type="http://schemas.openxmlformats.org/officeDocument/2006/relationships/image" Target="../media/image651.jpeg"/><Relationship Id="rId3" Type="http://schemas.openxmlformats.org/officeDocument/2006/relationships/image" Target="../media/image648.png"/><Relationship Id="rId7" Type="http://schemas.openxmlformats.org/officeDocument/2006/relationships/image" Target="../media/image650.png"/><Relationship Id="rId2" Type="http://schemas.openxmlformats.org/officeDocument/2006/relationships/oleObject" Target="../embeddings/oleObject133.bin"/><Relationship Id="rId1" Type="http://schemas.openxmlformats.org/officeDocument/2006/relationships/slideLayout" Target="../slideLayouts/slideLayout18.xml"/><Relationship Id="rId6" Type="http://schemas.openxmlformats.org/officeDocument/2006/relationships/image" Target="../media/image24.png"/><Relationship Id="rId5" Type="http://schemas.openxmlformats.org/officeDocument/2006/relationships/image" Target="../media/image649.png"/><Relationship Id="rId4" Type="http://schemas.openxmlformats.org/officeDocument/2006/relationships/oleObject" Target="../embeddings/oleObject134.bin"/></Relationships>
</file>

<file path=ppt/slides/_rels/slide171.xml.rels><?xml version="1.0" encoding="UTF-8" standalone="yes"?>
<Relationships xmlns="http://schemas.openxmlformats.org/package/2006/relationships"><Relationship Id="rId3" Type="http://schemas.openxmlformats.org/officeDocument/2006/relationships/image" Target="../media/image653.jpeg"/><Relationship Id="rId2" Type="http://schemas.openxmlformats.org/officeDocument/2006/relationships/image" Target="../media/image652.jpeg"/><Relationship Id="rId1" Type="http://schemas.openxmlformats.org/officeDocument/2006/relationships/slideLayout" Target="../slideLayouts/slideLayout18.xml"/></Relationships>
</file>

<file path=ppt/slides/_rels/slide172.xml.rels><?xml version="1.0" encoding="UTF-8" standalone="yes"?>
<Relationships xmlns="http://schemas.openxmlformats.org/package/2006/relationships"><Relationship Id="rId3" Type="http://schemas.openxmlformats.org/officeDocument/2006/relationships/image" Target="../media/image655.jpeg"/><Relationship Id="rId2" Type="http://schemas.openxmlformats.org/officeDocument/2006/relationships/image" Target="../media/image654.jpeg"/><Relationship Id="rId1" Type="http://schemas.openxmlformats.org/officeDocument/2006/relationships/slideLayout" Target="../slideLayouts/slideLayout18.xml"/><Relationship Id="rId5" Type="http://schemas.openxmlformats.org/officeDocument/2006/relationships/hyperlink" Target="mailto:edmund_w@mit.edu" TargetMode="External"/><Relationship Id="rId4" Type="http://schemas.openxmlformats.org/officeDocument/2006/relationships/hyperlink" Target="mailto:dlb@mit.edu" TargetMode="External"/></Relationships>
</file>

<file path=ppt/slides/_rels/slide173.xml.rels><?xml version="1.0" encoding="UTF-8" standalone="yes"?>
<Relationships xmlns="http://schemas.openxmlformats.org/package/2006/relationships"><Relationship Id="rId3" Type="http://schemas.openxmlformats.org/officeDocument/2006/relationships/hyperlink" Target="http://www.ifiptc12.org/" TargetMode="External"/><Relationship Id="rId2" Type="http://schemas.openxmlformats.org/officeDocument/2006/relationships/image" Target="../media/image656.jpeg"/><Relationship Id="rId1" Type="http://schemas.openxmlformats.org/officeDocument/2006/relationships/slideLayout" Target="../slideLayouts/slideLayout18.xml"/><Relationship Id="rId6" Type="http://schemas.openxmlformats.org/officeDocument/2006/relationships/hyperlink" Target="https://ai.it.jyu.fi/OntoGroup/IASW-2005/main.html" TargetMode="External"/><Relationship Id="rId5" Type="http://schemas.openxmlformats.org/officeDocument/2006/relationships/image" Target="../media/image658.jpeg"/><Relationship Id="rId4" Type="http://schemas.openxmlformats.org/officeDocument/2006/relationships/image" Target="../media/image657.jpeg"/></Relationships>
</file>

<file path=ppt/slides/_rels/slide174.xml.rels><?xml version="1.0" encoding="UTF-8" standalone="yes"?>
<Relationships xmlns="http://schemas.openxmlformats.org/package/2006/relationships"><Relationship Id="rId2" Type="http://schemas.openxmlformats.org/officeDocument/2006/relationships/image" Target="../media/image659.png"/><Relationship Id="rId1" Type="http://schemas.openxmlformats.org/officeDocument/2006/relationships/slideLayout" Target="../slideLayouts/slideLayout18.xml"/></Relationships>
</file>

<file path=ppt/slides/_rels/slide175.xml.rels><?xml version="1.0" encoding="UTF-8" standalone="yes"?>
<Relationships xmlns="http://schemas.openxmlformats.org/package/2006/relationships"><Relationship Id="rId8" Type="http://schemas.openxmlformats.org/officeDocument/2006/relationships/image" Target="../media/image662.jpeg"/><Relationship Id="rId3" Type="http://schemas.openxmlformats.org/officeDocument/2006/relationships/image" Target="../media/image27.jpeg"/><Relationship Id="rId7" Type="http://schemas.openxmlformats.org/officeDocument/2006/relationships/image" Target="../media/image661.jpeg"/><Relationship Id="rId2" Type="http://schemas.openxmlformats.org/officeDocument/2006/relationships/image" Target="../media/image660.jpeg"/><Relationship Id="rId1" Type="http://schemas.openxmlformats.org/officeDocument/2006/relationships/slideLayout" Target="../slideLayouts/slideLayout13.xml"/><Relationship Id="rId6" Type="http://schemas.openxmlformats.org/officeDocument/2006/relationships/image" Target="../media/image35.jpeg"/><Relationship Id="rId5" Type="http://schemas.openxmlformats.org/officeDocument/2006/relationships/image" Target="../media/image28.jpeg"/><Relationship Id="rId10" Type="http://schemas.openxmlformats.org/officeDocument/2006/relationships/image" Target="../media/image663.jpeg"/><Relationship Id="rId4" Type="http://schemas.openxmlformats.org/officeDocument/2006/relationships/image" Target="../media/image31.jpeg"/><Relationship Id="rId9" Type="http://schemas.openxmlformats.org/officeDocument/2006/relationships/image" Target="../media/image34.jpeg"/></Relationships>
</file>

<file path=ppt/slides/_rels/slide176.xml.rels><?xml version="1.0" encoding="UTF-8" standalone="yes"?>
<Relationships xmlns="http://schemas.openxmlformats.org/package/2006/relationships"><Relationship Id="rId2" Type="http://schemas.openxmlformats.org/officeDocument/2006/relationships/image" Target="../media/image664.png"/><Relationship Id="rId1" Type="http://schemas.openxmlformats.org/officeDocument/2006/relationships/slideLayout" Target="../slideLayouts/slideLayout18.xml"/></Relationships>
</file>

<file path=ppt/slides/_rels/slide177.xml.rels><?xml version="1.0" encoding="UTF-8" standalone="yes"?>
<Relationships xmlns="http://schemas.openxmlformats.org/package/2006/relationships"><Relationship Id="rId2" Type="http://schemas.openxmlformats.org/officeDocument/2006/relationships/hyperlink" Target="https://ai.it.jyu.fi/OntoGroup/projects.htm" TargetMode="External"/><Relationship Id="rId1" Type="http://schemas.openxmlformats.org/officeDocument/2006/relationships/slideLayout" Target="../slideLayouts/slideLayout18.xml"/></Relationships>
</file>

<file path=ppt/slides/_rels/slide178.xml.rels><?xml version="1.0" encoding="UTF-8" standalone="yes"?>
<Relationships xmlns="http://schemas.openxmlformats.org/package/2006/relationships"><Relationship Id="rId2" Type="http://schemas.openxmlformats.org/officeDocument/2006/relationships/image" Target="../media/image665.png"/><Relationship Id="rId1" Type="http://schemas.openxmlformats.org/officeDocument/2006/relationships/slideLayout" Target="../slideLayouts/slideLayout12.xml"/></Relationships>
</file>

<file path=ppt/slides/_rels/slide179.xml.rels><?xml version="1.0" encoding="UTF-8" standalone="yes"?>
<Relationships xmlns="http://schemas.openxmlformats.org/package/2006/relationships"><Relationship Id="rId2" Type="http://schemas.openxmlformats.org/officeDocument/2006/relationships/hyperlink" Target="https://ai.it.jyu.fi/OntoGroup/UBIWARE_details.htm" TargetMode="Externa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jpeg"/><Relationship Id="rId1" Type="http://schemas.openxmlformats.org/officeDocument/2006/relationships/slideLayout" Target="../slideLayouts/slideLayout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1.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hyperlink" Target="http://images.google.fi/imgres?imgurl=http://joedale.typepad.com/photos/uncategorized/hand_dialing_cel_phone_hg_wht_16632_1.gif&amp;imgrefurl=http://nlcommunities.com/communities/lhenkelman/archive/2006/10.aspx&amp;h=332&amp;w=350&amp;sz=257&amp;hl=fi&amp;start=717&amp;um=1&amp;tbnid=mSCdc_OPmYptVM:&amp;tbnh=114&amp;tbnw=120&amp;prev=/images?q%3Dphone%26start%3D702%26ndsp%3D18%26svnum%3D10%26um%3D1%26hl%3Dfi%26sa%3DN" TargetMode="External"/><Relationship Id="rId7" Type="http://schemas.openxmlformats.org/officeDocument/2006/relationships/image" Target="../media/image670.jpeg"/><Relationship Id="rId12" Type="http://schemas.openxmlformats.org/officeDocument/2006/relationships/image" Target="../media/image673.png"/><Relationship Id="rId2" Type="http://schemas.openxmlformats.org/officeDocument/2006/relationships/image" Target="../media/image666.png"/><Relationship Id="rId1" Type="http://schemas.openxmlformats.org/officeDocument/2006/relationships/slideLayout" Target="../slideLayouts/slideLayout18.xml"/><Relationship Id="rId6" Type="http://schemas.openxmlformats.org/officeDocument/2006/relationships/image" Target="../media/image669.jpeg"/><Relationship Id="rId11" Type="http://schemas.openxmlformats.org/officeDocument/2006/relationships/image" Target="../media/image672.png"/><Relationship Id="rId5" Type="http://schemas.openxmlformats.org/officeDocument/2006/relationships/image" Target="../media/image668.png"/><Relationship Id="rId10" Type="http://schemas.openxmlformats.org/officeDocument/2006/relationships/image" Target="../media/image671.jpeg"/><Relationship Id="rId4" Type="http://schemas.openxmlformats.org/officeDocument/2006/relationships/image" Target="../media/image667.jpeg"/><Relationship Id="rId9" Type="http://schemas.openxmlformats.org/officeDocument/2006/relationships/image" Target="../media/image63.png"/></Relationships>
</file>

<file path=ppt/slides/_rels/slide182.xml.rels><?xml version="1.0" encoding="UTF-8" standalone="yes"?>
<Relationships xmlns="http://schemas.openxmlformats.org/package/2006/relationships"><Relationship Id="rId8" Type="http://schemas.openxmlformats.org/officeDocument/2006/relationships/image" Target="../media/image678.jpeg"/><Relationship Id="rId13" Type="http://schemas.openxmlformats.org/officeDocument/2006/relationships/image" Target="../media/image683.jpeg"/><Relationship Id="rId18" Type="http://schemas.openxmlformats.org/officeDocument/2006/relationships/image" Target="../media/image91.jpeg"/><Relationship Id="rId3" Type="http://schemas.openxmlformats.org/officeDocument/2006/relationships/image" Target="../media/image178.jpeg"/><Relationship Id="rId7" Type="http://schemas.openxmlformats.org/officeDocument/2006/relationships/image" Target="../media/image677.jpeg"/><Relationship Id="rId12" Type="http://schemas.openxmlformats.org/officeDocument/2006/relationships/image" Target="../media/image682.jpeg"/><Relationship Id="rId17" Type="http://schemas.openxmlformats.org/officeDocument/2006/relationships/image" Target="../media/image157.jpeg"/><Relationship Id="rId2" Type="http://schemas.openxmlformats.org/officeDocument/2006/relationships/hyperlink" Target="http://images.google.com/imgres?imgurl=http://www.ooga.org/images/Worker's-Comp-Group-Rating-326.jpg&amp;imgrefurl=http://www.ooga.org/membserv/workerscomp.htm&amp;h=638&amp;w=326&amp;sz=47&amp;tbnid=jCXoA09VPhoWaM:&amp;tbnh=135&amp;tbnw=68&amp;hl=en&amp;start=2&amp;prev=/images?q%3Dworker%26svnum%3D10%26hl%3Den%26lr%3D" TargetMode="External"/><Relationship Id="rId16"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 Type="http://schemas.openxmlformats.org/officeDocument/2006/relationships/slideLayout" Target="../slideLayouts/slideLayout17.xml"/><Relationship Id="rId6" Type="http://schemas.openxmlformats.org/officeDocument/2006/relationships/image" Target="../media/image676.png"/><Relationship Id="rId11" Type="http://schemas.openxmlformats.org/officeDocument/2006/relationships/image" Target="../media/image681.jpeg"/><Relationship Id="rId5" Type="http://schemas.openxmlformats.org/officeDocument/2006/relationships/image" Target="../media/image675.wmf"/><Relationship Id="rId15" Type="http://schemas.openxmlformats.org/officeDocument/2006/relationships/image" Target="../media/image685.jpeg"/><Relationship Id="rId10" Type="http://schemas.openxmlformats.org/officeDocument/2006/relationships/image" Target="../media/image680.jpeg"/><Relationship Id="rId4" Type="http://schemas.openxmlformats.org/officeDocument/2006/relationships/image" Target="../media/image674.jpeg"/><Relationship Id="rId9" Type="http://schemas.openxmlformats.org/officeDocument/2006/relationships/image" Target="../media/image679.jpeg"/><Relationship Id="rId14" Type="http://schemas.openxmlformats.org/officeDocument/2006/relationships/image" Target="../media/image684.jpeg"/></Relationships>
</file>

<file path=ppt/slides/_rels/slide183.xml.rels><?xml version="1.0" encoding="UTF-8" standalone="yes"?>
<Relationships xmlns="http://schemas.openxmlformats.org/package/2006/relationships"><Relationship Id="rId8" Type="http://schemas.openxmlformats.org/officeDocument/2006/relationships/image" Target="../media/image178.jpeg"/><Relationship Id="rId3" Type="http://schemas.openxmlformats.org/officeDocument/2006/relationships/image" Target="../media/image91.jpeg"/><Relationship Id="rId7" Type="http://schemas.openxmlformats.org/officeDocument/2006/relationships/hyperlink" Target="http://images.google.com/imgres?imgurl=http://www.ooga.org/images/Worker's-Comp-Group-Rating-326.jpg&amp;imgrefurl=http://www.ooga.org/membserv/workerscomp.htm&amp;h=638&amp;w=326&amp;sz=47&amp;tbnid=jCXoA09VPhoWaM:&amp;tbnh=135&amp;tbnw=68&amp;hl=en&amp;start=2&amp;prev=/images?q%3Dworker%26svnum%3D10%26hl%3Den%26lr%3D" TargetMode="External"/><Relationship Id="rId2" Type="http://schemas.openxmlformats.org/officeDocument/2006/relationships/image" Target="../media/image192.jpeg"/><Relationship Id="rId1" Type="http://schemas.openxmlformats.org/officeDocument/2006/relationships/slideLayout" Target="../slideLayouts/slideLayout18.xml"/><Relationship Id="rId6" Type="http://schemas.openxmlformats.org/officeDocument/2006/relationships/image" Target="../media/image686.jpeg"/><Relationship Id="rId11" Type="http://schemas.openxmlformats.org/officeDocument/2006/relationships/image" Target="../media/image687.jpeg"/><Relationship Id="rId5" Type="http://schemas.openxmlformats.org/officeDocument/2006/relationships/image" Target="../media/image157.jpeg"/><Relationship Id="rId10" Type="http://schemas.openxmlformats.org/officeDocument/2006/relationships/image" Target="../media/image676.png"/><Relationship Id="rId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9" Type="http://schemas.openxmlformats.org/officeDocument/2006/relationships/image" Target="../media/image675.wmf"/></Relationships>
</file>

<file path=ppt/slides/_rels/slide184.xml.rels><?xml version="1.0" encoding="UTF-8" standalone="yes"?>
<Relationships xmlns="http://schemas.openxmlformats.org/package/2006/relationships"><Relationship Id="rId8" Type="http://schemas.openxmlformats.org/officeDocument/2006/relationships/hyperlink" Target="http://images.google.com/imgres?imgurl=http://www.ooga.org/images/Worker's-Comp-Group-Rating-326.jpg&amp;imgrefurl=http://www.ooga.org/membserv/workerscomp.htm&amp;h=638&amp;w=326&amp;sz=47&amp;tbnid=jCXoA09VPhoWaM:&amp;tbnh=135&amp;tbnw=68&amp;hl=en&amp;start=2&amp;prev=/images?q%3Dworker%26svnum%3D10%26hl%3Den%26lr%3D" TargetMode="External"/><Relationship Id="rId13" Type="http://schemas.openxmlformats.org/officeDocument/2006/relationships/image" Target="../media/image91.jpeg"/><Relationship Id="rId3"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7" Type="http://schemas.openxmlformats.org/officeDocument/2006/relationships/image" Target="../media/image689.jpeg"/><Relationship Id="rId12" Type="http://schemas.openxmlformats.org/officeDocument/2006/relationships/image" Target="../media/image691.png"/><Relationship Id="rId2" Type="http://schemas.openxmlformats.org/officeDocument/2006/relationships/image" Target="../media/image192.jpeg"/><Relationship Id="rId1" Type="http://schemas.openxmlformats.org/officeDocument/2006/relationships/slideLayout" Target="../slideLayouts/slideLayout18.xml"/><Relationship Id="rId6" Type="http://schemas.openxmlformats.org/officeDocument/2006/relationships/image" Target="../media/image688.jpeg"/><Relationship Id="rId11" Type="http://schemas.openxmlformats.org/officeDocument/2006/relationships/image" Target="../media/image690.png"/><Relationship Id="rId5" Type="http://schemas.openxmlformats.org/officeDocument/2006/relationships/image" Target="../media/image686.jpeg"/><Relationship Id="rId10" Type="http://schemas.openxmlformats.org/officeDocument/2006/relationships/image" Target="../media/image158.wmf"/><Relationship Id="rId4" Type="http://schemas.openxmlformats.org/officeDocument/2006/relationships/image" Target="../media/image157.jpeg"/><Relationship Id="rId9" Type="http://schemas.openxmlformats.org/officeDocument/2006/relationships/image" Target="../media/image178.jpeg"/></Relationships>
</file>

<file path=ppt/slides/_rels/slide185.xml.rels><?xml version="1.0" encoding="UTF-8" standalone="yes"?>
<Relationships xmlns="http://schemas.openxmlformats.org/package/2006/relationships"><Relationship Id="rId3" Type="http://schemas.openxmlformats.org/officeDocument/2006/relationships/image" Target="../media/image693.png"/><Relationship Id="rId2" Type="http://schemas.openxmlformats.org/officeDocument/2006/relationships/image" Target="../media/image692.png"/><Relationship Id="rId1" Type="http://schemas.openxmlformats.org/officeDocument/2006/relationships/slideLayout" Target="../slideLayouts/slideLayout17.xml"/></Relationships>
</file>

<file path=ppt/slides/_rels/slide186.xml.rels><?xml version="1.0" encoding="UTF-8" standalone="yes"?>
<Relationships xmlns="http://schemas.openxmlformats.org/package/2006/relationships"><Relationship Id="rId3" Type="http://schemas.openxmlformats.org/officeDocument/2006/relationships/image" Target="../media/image695.png"/><Relationship Id="rId2" Type="http://schemas.openxmlformats.org/officeDocument/2006/relationships/image" Target="../media/image694.png"/><Relationship Id="rId1" Type="http://schemas.openxmlformats.org/officeDocument/2006/relationships/slideLayout" Target="../slideLayouts/slideLayout18.xml"/><Relationship Id="rId5" Type="http://schemas.openxmlformats.org/officeDocument/2006/relationships/image" Target="../media/image697.png"/><Relationship Id="rId4" Type="http://schemas.openxmlformats.org/officeDocument/2006/relationships/image" Target="../media/image696.png"/></Relationships>
</file>

<file path=ppt/slides/_rels/slide187.xml.rels><?xml version="1.0" encoding="UTF-8" standalone="yes"?>
<Relationships xmlns="http://schemas.openxmlformats.org/package/2006/relationships"><Relationship Id="rId8" Type="http://schemas.openxmlformats.org/officeDocument/2006/relationships/image" Target="../media/image700.png"/><Relationship Id="rId13" Type="http://schemas.openxmlformats.org/officeDocument/2006/relationships/image" Target="../media/image705.jpeg"/><Relationship Id="rId18" Type="http://schemas.openxmlformats.org/officeDocument/2006/relationships/image" Target="../media/image709.jpeg"/><Relationship Id="rId3" Type="http://schemas.openxmlformats.org/officeDocument/2006/relationships/image" Target="../media/image91.jpeg"/><Relationship Id="rId7" Type="http://schemas.openxmlformats.org/officeDocument/2006/relationships/image" Target="../media/image690.png"/><Relationship Id="rId12" Type="http://schemas.openxmlformats.org/officeDocument/2006/relationships/image" Target="../media/image704.jpeg"/><Relationship Id="rId17" Type="http://schemas.openxmlformats.org/officeDocument/2006/relationships/image" Target="../media/image708.jpeg"/><Relationship Id="rId2" Type="http://schemas.openxmlformats.org/officeDocument/2006/relationships/image" Target="../media/image698.jpeg"/><Relationship Id="rId16" Type="http://schemas.openxmlformats.org/officeDocument/2006/relationships/image" Target="../media/image707.jpeg"/><Relationship Id="rId20" Type="http://schemas.openxmlformats.org/officeDocument/2006/relationships/image" Target="../media/image711.jpeg"/><Relationship Id="rId1" Type="http://schemas.openxmlformats.org/officeDocument/2006/relationships/slideLayout" Target="../slideLayouts/slideLayout18.xml"/><Relationship Id="rId6" Type="http://schemas.openxmlformats.org/officeDocument/2006/relationships/image" Target="../media/image699.jpeg"/><Relationship Id="rId11" Type="http://schemas.openxmlformats.org/officeDocument/2006/relationships/image" Target="../media/image703.jpeg"/><Relationship Id="rId5" Type="http://schemas.openxmlformats.org/officeDocument/2006/relationships/image" Target="../media/image88.png"/><Relationship Id="rId15" Type="http://schemas.openxmlformats.org/officeDocument/2006/relationships/hyperlink" Target="http://www.northseasfleet.co.uk/LA.htm" TargetMode="External"/><Relationship Id="rId10" Type="http://schemas.openxmlformats.org/officeDocument/2006/relationships/image" Target="../media/image702.jpeg"/><Relationship Id="rId19" Type="http://schemas.openxmlformats.org/officeDocument/2006/relationships/image" Target="../media/image710.jpeg"/><Relationship Id="rId4" Type="http://schemas.openxmlformats.org/officeDocument/2006/relationships/image" Target="../media/image38.jpeg"/><Relationship Id="rId9" Type="http://schemas.openxmlformats.org/officeDocument/2006/relationships/image" Target="../media/image701.jpeg"/><Relationship Id="rId14" Type="http://schemas.openxmlformats.org/officeDocument/2006/relationships/image" Target="../media/image706.jpeg"/></Relationships>
</file>

<file path=ppt/slides/_rels/slide188.xml.rels><?xml version="1.0" encoding="UTF-8" standalone="yes"?>
<Relationships xmlns="http://schemas.openxmlformats.org/package/2006/relationships"><Relationship Id="rId8" Type="http://schemas.openxmlformats.org/officeDocument/2006/relationships/image" Target="../media/image464.jpeg"/><Relationship Id="rId13" Type="http://schemas.openxmlformats.org/officeDocument/2006/relationships/image" Target="../media/image468.png"/><Relationship Id="rId18" Type="http://schemas.openxmlformats.org/officeDocument/2006/relationships/image" Target="../media/image473.jpeg"/><Relationship Id="rId3" Type="http://schemas.openxmlformats.org/officeDocument/2006/relationships/image" Target="../media/image157.jpeg"/><Relationship Id="rId21" Type="http://schemas.openxmlformats.org/officeDocument/2006/relationships/image" Target="../media/image91.jpeg"/><Relationship Id="rId7" Type="http://schemas.openxmlformats.org/officeDocument/2006/relationships/image" Target="../media/image463.jpeg"/><Relationship Id="rId12" Type="http://schemas.openxmlformats.org/officeDocument/2006/relationships/image" Target="../media/image467.jpeg"/><Relationship Id="rId17" Type="http://schemas.openxmlformats.org/officeDocument/2006/relationships/image" Target="../media/image472.jpeg"/><Relationship Id="rId2"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6" Type="http://schemas.openxmlformats.org/officeDocument/2006/relationships/image" Target="../media/image471.jpeg"/><Relationship Id="rId20" Type="http://schemas.openxmlformats.org/officeDocument/2006/relationships/image" Target="../media/image475.jpeg"/><Relationship Id="rId1" Type="http://schemas.openxmlformats.org/officeDocument/2006/relationships/slideLayout" Target="../slideLayouts/slideLayout18.xml"/><Relationship Id="rId6" Type="http://schemas.openxmlformats.org/officeDocument/2006/relationships/image" Target="../media/image462.jpeg"/><Relationship Id="rId11" Type="http://schemas.openxmlformats.org/officeDocument/2006/relationships/image" Target="../media/image712.jpeg"/><Relationship Id="rId5" Type="http://schemas.openxmlformats.org/officeDocument/2006/relationships/image" Target="../media/image461.jpeg"/><Relationship Id="rId15" Type="http://schemas.openxmlformats.org/officeDocument/2006/relationships/image" Target="../media/image470.jpeg"/><Relationship Id="rId10" Type="http://schemas.openxmlformats.org/officeDocument/2006/relationships/image" Target="../media/image465.jpeg"/><Relationship Id="rId19" Type="http://schemas.openxmlformats.org/officeDocument/2006/relationships/image" Target="../media/image474.jpeg"/><Relationship Id="rId4" Type="http://schemas.openxmlformats.org/officeDocument/2006/relationships/image" Target="../media/image460.jpeg"/><Relationship Id="rId9" Type="http://schemas.openxmlformats.org/officeDocument/2006/relationships/hyperlink" Target="http://www.rainforestweb.org/images/cat/logtruck-big.jpg" TargetMode="External"/><Relationship Id="rId14" Type="http://schemas.openxmlformats.org/officeDocument/2006/relationships/image" Target="../media/image469.png"/><Relationship Id="rId22" Type="http://schemas.openxmlformats.org/officeDocument/2006/relationships/image" Target="../media/image38.jpeg"/></Relationships>
</file>

<file path=ppt/slides/_rels/slide189.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722.png"/><Relationship Id="rId18" Type="http://schemas.openxmlformats.org/officeDocument/2006/relationships/image" Target="../media/image727.jpeg"/><Relationship Id="rId3" Type="http://schemas.openxmlformats.org/officeDocument/2006/relationships/image" Target="../media/image714.jpeg"/><Relationship Id="rId7" Type="http://schemas.openxmlformats.org/officeDocument/2006/relationships/image" Target="../media/image718.jpeg"/><Relationship Id="rId12" Type="http://schemas.openxmlformats.org/officeDocument/2006/relationships/image" Target="../media/image721.png"/><Relationship Id="rId17" Type="http://schemas.openxmlformats.org/officeDocument/2006/relationships/image" Target="../media/image726.png"/><Relationship Id="rId2" Type="http://schemas.openxmlformats.org/officeDocument/2006/relationships/image" Target="../media/image713.jpeg"/><Relationship Id="rId16" Type="http://schemas.openxmlformats.org/officeDocument/2006/relationships/image" Target="../media/image725.jpeg"/><Relationship Id="rId1" Type="http://schemas.openxmlformats.org/officeDocument/2006/relationships/slideLayout" Target="../slideLayouts/slideLayout18.xml"/><Relationship Id="rId6" Type="http://schemas.openxmlformats.org/officeDocument/2006/relationships/image" Target="../media/image717.jpeg"/><Relationship Id="rId11" Type="http://schemas.openxmlformats.org/officeDocument/2006/relationships/image" Target="../media/image720.png"/><Relationship Id="rId5" Type="http://schemas.openxmlformats.org/officeDocument/2006/relationships/image" Target="../media/image716.jpeg"/><Relationship Id="rId15" Type="http://schemas.openxmlformats.org/officeDocument/2006/relationships/image" Target="../media/image724.jpeg"/><Relationship Id="rId10" Type="http://schemas.openxmlformats.org/officeDocument/2006/relationships/image" Target="../media/image719.png"/><Relationship Id="rId19" Type="http://schemas.openxmlformats.org/officeDocument/2006/relationships/image" Target="../media/image728.jpeg"/><Relationship Id="rId4" Type="http://schemas.openxmlformats.org/officeDocument/2006/relationships/image" Target="../media/image715.jpeg"/><Relationship Id="rId9" Type="http://schemas.openxmlformats.org/officeDocument/2006/relationships/image" Target="../media/image38.jpeg"/><Relationship Id="rId14" Type="http://schemas.openxmlformats.org/officeDocument/2006/relationships/image" Target="../media/image723.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0.xml.rels><?xml version="1.0" encoding="UTF-8" standalone="yes"?>
<Relationships xmlns="http://schemas.openxmlformats.org/package/2006/relationships"><Relationship Id="rId8" Type="http://schemas.openxmlformats.org/officeDocument/2006/relationships/image" Target="../media/image733.jpeg"/><Relationship Id="rId3" Type="http://schemas.openxmlformats.org/officeDocument/2006/relationships/image" Target="../media/image730.jpeg"/><Relationship Id="rId7" Type="http://schemas.openxmlformats.org/officeDocument/2006/relationships/image" Target="../media/image732.jpeg"/><Relationship Id="rId2" Type="http://schemas.openxmlformats.org/officeDocument/2006/relationships/image" Target="../media/image729.png"/><Relationship Id="rId1" Type="http://schemas.openxmlformats.org/officeDocument/2006/relationships/slideLayout" Target="../slideLayouts/slideLayout18.xml"/><Relationship Id="rId6" Type="http://schemas.openxmlformats.org/officeDocument/2006/relationships/image" Target="../media/image731.jpeg"/><Relationship Id="rId5" Type="http://schemas.openxmlformats.org/officeDocument/2006/relationships/image" Target="../media/image38.jpeg"/><Relationship Id="rId4" Type="http://schemas.openxmlformats.org/officeDocument/2006/relationships/image" Target="../media/image91.jpeg"/></Relationships>
</file>

<file path=ppt/slides/_rels/slide19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734.png"/><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8" Type="http://schemas.openxmlformats.org/officeDocument/2006/relationships/image" Target="../media/image234.png"/><Relationship Id="rId13" Type="http://schemas.openxmlformats.org/officeDocument/2006/relationships/image" Target="../media/image738.jpeg"/><Relationship Id="rId3" Type="http://schemas.openxmlformats.org/officeDocument/2006/relationships/image" Target="../media/image38.jpeg"/><Relationship Id="rId7" Type="http://schemas.openxmlformats.org/officeDocument/2006/relationships/hyperlink" Target="http://www.w3.org/2001/sw/" TargetMode="External"/><Relationship Id="rId12" Type="http://schemas.openxmlformats.org/officeDocument/2006/relationships/image" Target="../media/image737.png"/><Relationship Id="rId2" Type="http://schemas.openxmlformats.org/officeDocument/2006/relationships/image" Target="../media/image735.jpeg"/><Relationship Id="rId1" Type="http://schemas.openxmlformats.org/officeDocument/2006/relationships/slideLayout" Target="../slideLayouts/slideLayout18.xml"/><Relationship Id="rId6" Type="http://schemas.openxmlformats.org/officeDocument/2006/relationships/image" Target="../media/image233.png"/><Relationship Id="rId11" Type="http://schemas.openxmlformats.org/officeDocument/2006/relationships/image" Target="../media/image736.jpeg"/><Relationship Id="rId5" Type="http://schemas.openxmlformats.org/officeDocument/2006/relationships/image" Target="../media/image198.png"/><Relationship Id="rId10" Type="http://schemas.openxmlformats.org/officeDocument/2006/relationships/image" Target="../media/image235.png"/><Relationship Id="rId4" Type="http://schemas.openxmlformats.org/officeDocument/2006/relationships/image" Target="../media/image205.jpeg"/><Relationship Id="rId9" Type="http://schemas.openxmlformats.org/officeDocument/2006/relationships/hyperlink" Target="http://www.w3.org/RDF/icons/" TargetMode="External"/><Relationship Id="rId14" Type="http://schemas.openxmlformats.org/officeDocument/2006/relationships/image" Target="../media/image739.jpeg"/></Relationships>
</file>

<file path=ppt/slides/_rels/slide193.xml.rels><?xml version="1.0" encoding="UTF-8" standalone="yes"?>
<Relationships xmlns="http://schemas.openxmlformats.org/package/2006/relationships"><Relationship Id="rId8" Type="http://schemas.openxmlformats.org/officeDocument/2006/relationships/image" Target="../media/image235.png"/><Relationship Id="rId13" Type="http://schemas.openxmlformats.org/officeDocument/2006/relationships/image" Target="../media/image743.jpeg"/><Relationship Id="rId3" Type="http://schemas.openxmlformats.org/officeDocument/2006/relationships/image" Target="../media/image198.png"/><Relationship Id="rId7" Type="http://schemas.openxmlformats.org/officeDocument/2006/relationships/hyperlink" Target="http://www.w3.org/RDF/icons/" TargetMode="External"/><Relationship Id="rId12" Type="http://schemas.openxmlformats.org/officeDocument/2006/relationships/image" Target="../media/image742.jpeg"/><Relationship Id="rId2" Type="http://schemas.openxmlformats.org/officeDocument/2006/relationships/image" Target="../media/image38.jpeg"/><Relationship Id="rId1" Type="http://schemas.openxmlformats.org/officeDocument/2006/relationships/slideLayout" Target="../slideLayouts/slideLayout18.xml"/><Relationship Id="rId6" Type="http://schemas.openxmlformats.org/officeDocument/2006/relationships/image" Target="../media/image234.png"/><Relationship Id="rId11" Type="http://schemas.openxmlformats.org/officeDocument/2006/relationships/image" Target="../media/image741.png"/><Relationship Id="rId5" Type="http://schemas.openxmlformats.org/officeDocument/2006/relationships/hyperlink" Target="http://www.w3.org/2001/sw/" TargetMode="External"/><Relationship Id="rId10" Type="http://schemas.openxmlformats.org/officeDocument/2006/relationships/image" Target="../media/image740.jpeg"/><Relationship Id="rId4" Type="http://schemas.openxmlformats.org/officeDocument/2006/relationships/image" Target="../media/image233.png"/><Relationship Id="rId9" Type="http://schemas.openxmlformats.org/officeDocument/2006/relationships/image" Target="../media/image91.jpeg"/></Relationships>
</file>

<file path=ppt/slides/_rels/slide194.xml.rels><?xml version="1.0" encoding="UTF-8" standalone="yes"?>
<Relationships xmlns="http://schemas.openxmlformats.org/package/2006/relationships"><Relationship Id="rId8" Type="http://schemas.openxmlformats.org/officeDocument/2006/relationships/image" Target="../media/image235.png"/><Relationship Id="rId3" Type="http://schemas.openxmlformats.org/officeDocument/2006/relationships/image" Target="../media/image198.png"/><Relationship Id="rId7" Type="http://schemas.openxmlformats.org/officeDocument/2006/relationships/hyperlink" Target="http://www.w3.org/RDF/icons/" TargetMode="External"/><Relationship Id="rId2" Type="http://schemas.openxmlformats.org/officeDocument/2006/relationships/image" Target="../media/image38.jpeg"/><Relationship Id="rId1" Type="http://schemas.openxmlformats.org/officeDocument/2006/relationships/slideLayout" Target="../slideLayouts/slideLayout18.xml"/><Relationship Id="rId6" Type="http://schemas.openxmlformats.org/officeDocument/2006/relationships/image" Target="../media/image234.png"/><Relationship Id="rId11" Type="http://schemas.openxmlformats.org/officeDocument/2006/relationships/image" Target="../media/image745.png"/><Relationship Id="rId5" Type="http://schemas.openxmlformats.org/officeDocument/2006/relationships/hyperlink" Target="http://www.w3.org/2001/sw/" TargetMode="External"/><Relationship Id="rId10" Type="http://schemas.openxmlformats.org/officeDocument/2006/relationships/image" Target="../media/image91.jpeg"/><Relationship Id="rId4" Type="http://schemas.openxmlformats.org/officeDocument/2006/relationships/image" Target="../media/image233.png"/><Relationship Id="rId9" Type="http://schemas.openxmlformats.org/officeDocument/2006/relationships/image" Target="../media/image744.png"/></Relationships>
</file>

<file path=ppt/slides/_rels/slide195.xml.rels><?xml version="1.0" encoding="UTF-8" standalone="yes"?>
<Relationships xmlns="http://schemas.openxmlformats.org/package/2006/relationships"><Relationship Id="rId8" Type="http://schemas.openxmlformats.org/officeDocument/2006/relationships/hyperlink" Target="mailto:vagan@cc.jyu.fi" TargetMode="External"/><Relationship Id="rId3" Type="http://schemas.openxmlformats.org/officeDocument/2006/relationships/image" Target="../media/image746.png"/><Relationship Id="rId7" Type="http://schemas.openxmlformats.org/officeDocument/2006/relationships/hyperlink" Target="mailto:tiihonen@it.jyu.fi" TargetMode="External"/><Relationship Id="rId2" Type="http://schemas.openxmlformats.org/officeDocument/2006/relationships/oleObject" Target="../embeddings/oleObject135.bin"/><Relationship Id="rId1" Type="http://schemas.openxmlformats.org/officeDocument/2006/relationships/slideLayout" Target="../slideLayouts/slideLayout18.xml"/><Relationship Id="rId6" Type="http://schemas.openxmlformats.org/officeDocument/2006/relationships/hyperlink" Target="mailto:Jouni.Pyotsia@metso.com" TargetMode="External"/><Relationship Id="rId5" Type="http://schemas.openxmlformats.org/officeDocument/2006/relationships/image" Target="../media/image26.jpeg"/><Relationship Id="rId4" Type="http://schemas.openxmlformats.org/officeDocument/2006/relationships/image" Target="../media/image30.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748.png"/><Relationship Id="rId4" Type="http://schemas.openxmlformats.org/officeDocument/2006/relationships/image" Target="../media/image747.png"/></Relationships>
</file>

<file path=ppt/slides/_rels/slide19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748.png"/><Relationship Id="rId4" Type="http://schemas.openxmlformats.org/officeDocument/2006/relationships/image" Target="../media/image747.png"/></Relationships>
</file>

<file path=ppt/slides/_rels/slide199.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image" Target="../media/image29.jpeg"/><Relationship Id="rId13" Type="http://schemas.openxmlformats.org/officeDocument/2006/relationships/image" Target="../media/image8.png"/><Relationship Id="rId18" Type="http://schemas.openxmlformats.org/officeDocument/2006/relationships/image" Target="../media/image36.wmf"/><Relationship Id="rId3" Type="http://schemas.openxmlformats.org/officeDocument/2006/relationships/image" Target="../media/image24.png"/><Relationship Id="rId7" Type="http://schemas.openxmlformats.org/officeDocument/2006/relationships/image" Target="../media/image28.jpeg"/><Relationship Id="rId12" Type="http://schemas.openxmlformats.org/officeDocument/2006/relationships/image" Target="../media/image32.png"/><Relationship Id="rId17" Type="http://schemas.openxmlformats.org/officeDocument/2006/relationships/oleObject" Target="../embeddings/oleObject1.bin"/><Relationship Id="rId2" Type="http://schemas.openxmlformats.org/officeDocument/2006/relationships/image" Target="../media/image4.png"/><Relationship Id="rId16" Type="http://schemas.openxmlformats.org/officeDocument/2006/relationships/image" Target="../media/image35.jpeg"/><Relationship Id="rId1" Type="http://schemas.openxmlformats.org/officeDocument/2006/relationships/slideLayout" Target="../slideLayouts/slideLayout18.xml"/><Relationship Id="rId6" Type="http://schemas.openxmlformats.org/officeDocument/2006/relationships/image" Target="../media/image27.jpeg"/><Relationship Id="rId11" Type="http://schemas.openxmlformats.org/officeDocument/2006/relationships/hyperlink" Target="https://ai.it.jyu.fi/OntoGroup/" TargetMode="External"/><Relationship Id="rId5" Type="http://schemas.openxmlformats.org/officeDocument/2006/relationships/image" Target="../media/image26.jpeg"/><Relationship Id="rId15" Type="http://schemas.openxmlformats.org/officeDocument/2006/relationships/image" Target="../media/image34.jpeg"/><Relationship Id="rId10" Type="http://schemas.openxmlformats.org/officeDocument/2006/relationships/image" Target="../media/image31.jpeg"/><Relationship Id="rId19" Type="http://schemas.openxmlformats.org/officeDocument/2006/relationships/image" Target="../media/image37.jpeg"/><Relationship Id="rId4" Type="http://schemas.openxmlformats.org/officeDocument/2006/relationships/image" Target="../media/image25.png"/><Relationship Id="rId9" Type="http://schemas.openxmlformats.org/officeDocument/2006/relationships/image" Target="../media/image30.jpeg"/><Relationship Id="rId14" Type="http://schemas.openxmlformats.org/officeDocument/2006/relationships/image" Target="../media/image33.jpeg"/></Relationships>
</file>

<file path=ppt/slides/_rels/slide20.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8.xml"/></Relationships>
</file>

<file path=ppt/slides/_rels/slide200.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750.png"/><Relationship Id="rId2" Type="http://schemas.openxmlformats.org/officeDocument/2006/relationships/notesSlide" Target="../notesSlides/notesSlide14.xml"/><Relationship Id="rId1" Type="http://schemas.openxmlformats.org/officeDocument/2006/relationships/slideLayout" Target="../slideLayouts/slideLayout13.xml"/><Relationship Id="rId6" Type="http://schemas.openxmlformats.org/officeDocument/2006/relationships/image" Target="../media/image749.png"/><Relationship Id="rId5" Type="http://schemas.openxmlformats.org/officeDocument/2006/relationships/image" Target="../media/image16.png"/><Relationship Id="rId4" Type="http://schemas.openxmlformats.org/officeDocument/2006/relationships/image" Target="../media/image15.jpeg"/></Relationships>
</file>

<file path=ppt/slides/_rels/slide202.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5.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17.xml"/></Relationships>
</file>

<file path=ppt/slides/_rels/slide206.xml.rels><?xml version="1.0" encoding="UTF-8" standalone="yes"?>
<Relationships xmlns="http://schemas.openxmlformats.org/package/2006/relationships"><Relationship Id="rId2" Type="http://schemas.openxmlformats.org/officeDocument/2006/relationships/image" Target="../media/image512.jpeg"/><Relationship Id="rId1" Type="http://schemas.openxmlformats.org/officeDocument/2006/relationships/slideLayout" Target="../slideLayouts/slideLayout17.xml"/></Relationships>
</file>

<file path=ppt/slides/_rels/slide207.xml.rels><?xml version="1.0" encoding="UTF-8" standalone="yes"?>
<Relationships xmlns="http://schemas.openxmlformats.org/package/2006/relationships"><Relationship Id="rId2" Type="http://schemas.openxmlformats.org/officeDocument/2006/relationships/image" Target="../media/image751.jpeg"/><Relationship Id="rId1" Type="http://schemas.openxmlformats.org/officeDocument/2006/relationships/slideLayout" Target="../slideLayouts/slideLayout17.xml"/></Relationships>
</file>

<file path=ppt/slides/_rels/slide208.xml.rels><?xml version="1.0" encoding="UTF-8" standalone="yes"?>
<Relationships xmlns="http://schemas.openxmlformats.org/package/2006/relationships"><Relationship Id="rId2" Type="http://schemas.openxmlformats.org/officeDocument/2006/relationships/image" Target="../media/image752.jpeg"/><Relationship Id="rId1" Type="http://schemas.openxmlformats.org/officeDocument/2006/relationships/slideLayout" Target="../slideLayouts/slideLayout17.xml"/></Relationships>
</file>

<file path=ppt/slides/_rels/slide209.xml.rels><?xml version="1.0" encoding="UTF-8" standalone="yes"?>
<Relationships xmlns="http://schemas.openxmlformats.org/package/2006/relationships"><Relationship Id="rId2" Type="http://schemas.openxmlformats.org/officeDocument/2006/relationships/image" Target="../media/image753.jpe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0.xml.rels><?xml version="1.0" encoding="UTF-8" standalone="yes"?>
<Relationships xmlns="http://schemas.openxmlformats.org/package/2006/relationships"><Relationship Id="rId2" Type="http://schemas.openxmlformats.org/officeDocument/2006/relationships/image" Target="../media/image754.jpeg"/><Relationship Id="rId1" Type="http://schemas.openxmlformats.org/officeDocument/2006/relationships/slideLayout" Target="../slideLayouts/slideLayout17.xml"/></Relationships>
</file>

<file path=ppt/slides/_rels/slide211.xml.rels><?xml version="1.0" encoding="UTF-8" standalone="yes"?>
<Relationships xmlns="http://schemas.openxmlformats.org/package/2006/relationships"><Relationship Id="rId2" Type="http://schemas.openxmlformats.org/officeDocument/2006/relationships/image" Target="../media/image513.jpeg"/><Relationship Id="rId1" Type="http://schemas.openxmlformats.org/officeDocument/2006/relationships/slideLayout" Target="../slideLayouts/slideLayout17.xml"/></Relationships>
</file>

<file path=ppt/slides/_rels/slide212.xml.rels><?xml version="1.0" encoding="UTF-8" standalone="yes"?>
<Relationships xmlns="http://schemas.openxmlformats.org/package/2006/relationships"><Relationship Id="rId2" Type="http://schemas.openxmlformats.org/officeDocument/2006/relationships/image" Target="../media/image755.jpeg"/><Relationship Id="rId1" Type="http://schemas.openxmlformats.org/officeDocument/2006/relationships/slideLayout" Target="../slideLayouts/slideLayout1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1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7.xml"/><Relationship Id="rId1" Type="http://schemas.openxmlformats.org/officeDocument/2006/relationships/slideLayout" Target="../slideLayouts/slideLayout15.xml"/><Relationship Id="rId4" Type="http://schemas.openxmlformats.org/officeDocument/2006/relationships/image" Target="../media/image12.wmf"/></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18.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image" Target="../media/image274.wmf"/><Relationship Id="rId7" Type="http://schemas.openxmlformats.org/officeDocument/2006/relationships/image" Target="../media/image185.png"/><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image" Target="../media/image276.wmf"/><Relationship Id="rId5" Type="http://schemas.openxmlformats.org/officeDocument/2006/relationships/image" Target="../media/image237.wmf"/><Relationship Id="rId10" Type="http://schemas.openxmlformats.org/officeDocument/2006/relationships/image" Target="../media/image279.png"/><Relationship Id="rId4" Type="http://schemas.openxmlformats.org/officeDocument/2006/relationships/image" Target="../media/image275.wmf"/><Relationship Id="rId9" Type="http://schemas.openxmlformats.org/officeDocument/2006/relationships/image" Target="../media/image278.png"/></Relationships>
</file>

<file path=ppt/slides/_rels/slide219.xml.rels><?xml version="1.0" encoding="UTF-8" standalone="yes"?>
<Relationships xmlns="http://schemas.openxmlformats.org/package/2006/relationships"><Relationship Id="rId8" Type="http://schemas.openxmlformats.org/officeDocument/2006/relationships/image" Target="../media/image760.png"/><Relationship Id="rId13" Type="http://schemas.openxmlformats.org/officeDocument/2006/relationships/image" Target="../media/image765.png"/><Relationship Id="rId3" Type="http://schemas.openxmlformats.org/officeDocument/2006/relationships/image" Target="../media/image756.png"/><Relationship Id="rId7" Type="http://schemas.openxmlformats.org/officeDocument/2006/relationships/image" Target="../media/image759.png"/><Relationship Id="rId12" Type="http://schemas.openxmlformats.org/officeDocument/2006/relationships/image" Target="../media/image764.png"/><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openxmlformats.org/officeDocument/2006/relationships/image" Target="../media/image758.png"/><Relationship Id="rId11" Type="http://schemas.openxmlformats.org/officeDocument/2006/relationships/image" Target="../media/image763.png"/><Relationship Id="rId5" Type="http://schemas.openxmlformats.org/officeDocument/2006/relationships/image" Target="../media/image185.png"/><Relationship Id="rId10" Type="http://schemas.openxmlformats.org/officeDocument/2006/relationships/image" Target="../media/image762.png"/><Relationship Id="rId4" Type="http://schemas.openxmlformats.org/officeDocument/2006/relationships/image" Target="../media/image757.png"/><Relationship Id="rId9" Type="http://schemas.openxmlformats.org/officeDocument/2006/relationships/image" Target="../media/image761.png"/></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12.bin"/><Relationship Id="rId13" Type="http://schemas.openxmlformats.org/officeDocument/2006/relationships/oleObject" Target="../embeddings/oleObject15.bin"/><Relationship Id="rId18" Type="http://schemas.openxmlformats.org/officeDocument/2006/relationships/image" Target="../media/image149.wmf"/><Relationship Id="rId26"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3" Type="http://schemas.openxmlformats.org/officeDocument/2006/relationships/image" Target="../media/image124.png"/><Relationship Id="rId21" Type="http://schemas.openxmlformats.org/officeDocument/2006/relationships/oleObject" Target="../embeddings/oleObject19.bin"/><Relationship Id="rId7" Type="http://schemas.openxmlformats.org/officeDocument/2006/relationships/image" Target="../media/image147.wmf"/><Relationship Id="rId12" Type="http://schemas.openxmlformats.org/officeDocument/2006/relationships/oleObject" Target="../embeddings/oleObject14.bin"/><Relationship Id="rId17" Type="http://schemas.openxmlformats.org/officeDocument/2006/relationships/oleObject" Target="../embeddings/oleObject18.bin"/><Relationship Id="rId25" Type="http://schemas.openxmlformats.org/officeDocument/2006/relationships/image" Target="../media/image152.jpeg"/><Relationship Id="rId2" Type="http://schemas.openxmlformats.org/officeDocument/2006/relationships/oleObject" Target="../embeddings/oleObject9.bin"/><Relationship Id="rId16" Type="http://schemas.openxmlformats.org/officeDocument/2006/relationships/image" Target="../media/image12.wmf"/><Relationship Id="rId20" Type="http://schemas.openxmlformats.org/officeDocument/2006/relationships/image" Target="../media/image151.wmf"/><Relationship Id="rId1" Type="http://schemas.openxmlformats.org/officeDocument/2006/relationships/slideLayout" Target="../slideLayouts/slideLayout18.xml"/><Relationship Id="rId6" Type="http://schemas.openxmlformats.org/officeDocument/2006/relationships/oleObject" Target="../embeddings/oleObject11.bin"/><Relationship Id="rId11" Type="http://schemas.openxmlformats.org/officeDocument/2006/relationships/image" Target="../media/image126.png"/><Relationship Id="rId24" Type="http://schemas.openxmlformats.org/officeDocument/2006/relationships/image" Target="../media/image39.wmf"/><Relationship Id="rId5" Type="http://schemas.openxmlformats.org/officeDocument/2006/relationships/image" Target="../media/image125.wmf"/><Relationship Id="rId15" Type="http://schemas.openxmlformats.org/officeDocument/2006/relationships/oleObject" Target="../embeddings/oleObject17.bin"/><Relationship Id="rId23" Type="http://schemas.openxmlformats.org/officeDocument/2006/relationships/image" Target="../media/image38.jpeg"/><Relationship Id="rId28" Type="http://schemas.openxmlformats.org/officeDocument/2006/relationships/image" Target="../media/image153.jpeg"/><Relationship Id="rId10" Type="http://schemas.openxmlformats.org/officeDocument/2006/relationships/oleObject" Target="../embeddings/oleObject13.bin"/><Relationship Id="rId19" Type="http://schemas.openxmlformats.org/officeDocument/2006/relationships/image" Target="../media/image150.gif"/><Relationship Id="rId4" Type="http://schemas.openxmlformats.org/officeDocument/2006/relationships/oleObject" Target="../embeddings/oleObject10.bin"/><Relationship Id="rId9" Type="http://schemas.openxmlformats.org/officeDocument/2006/relationships/image" Target="../media/image148.png"/><Relationship Id="rId14" Type="http://schemas.openxmlformats.org/officeDocument/2006/relationships/oleObject" Target="../embeddings/oleObject16.bin"/><Relationship Id="rId22" Type="http://schemas.openxmlformats.org/officeDocument/2006/relationships/oleObject" Target="../embeddings/oleObject20.bin"/><Relationship Id="rId27" Type="http://schemas.openxmlformats.org/officeDocument/2006/relationships/image" Target="../media/image41.jpeg"/></Relationships>
</file>

<file path=ppt/slides/_rels/slide220.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3" Type="http://schemas.openxmlformats.org/officeDocument/2006/relationships/image" Target="../media/image766.pn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22.xml.rels><?xml version="1.0" encoding="UTF-8" standalone="yes"?>
<Relationships xmlns="http://schemas.openxmlformats.org/package/2006/relationships"><Relationship Id="rId3" Type="http://schemas.openxmlformats.org/officeDocument/2006/relationships/oleObject" Target="../embeddings/oleObject136.bin"/><Relationship Id="rId2" Type="http://schemas.openxmlformats.org/officeDocument/2006/relationships/notesSlide" Target="../notesSlides/notesSlide24.xml"/><Relationship Id="rId1" Type="http://schemas.openxmlformats.org/officeDocument/2006/relationships/slideLayout" Target="../slideLayouts/slideLayout18.xml"/><Relationship Id="rId4" Type="http://schemas.openxmlformats.org/officeDocument/2006/relationships/image" Target="../media/image767.png"/></Relationships>
</file>

<file path=ppt/slides/_rels/slide223.xml.rels><?xml version="1.0" encoding="UTF-8" standalone="yes"?>
<Relationships xmlns="http://schemas.openxmlformats.org/package/2006/relationships"><Relationship Id="rId3" Type="http://schemas.openxmlformats.org/officeDocument/2006/relationships/oleObject" Target="../embeddings/oleObject137.bin"/><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image" Target="../media/image769.png"/><Relationship Id="rId5" Type="http://schemas.openxmlformats.org/officeDocument/2006/relationships/oleObject" Target="../embeddings/oleObject138.bin"/><Relationship Id="rId4" Type="http://schemas.openxmlformats.org/officeDocument/2006/relationships/image" Target="../media/image768.png"/></Relationships>
</file>

<file path=ppt/slides/_rels/slide224.xml.rels><?xml version="1.0" encoding="UTF-8" standalone="yes"?>
<Relationships xmlns="http://schemas.openxmlformats.org/package/2006/relationships"><Relationship Id="rId3" Type="http://schemas.openxmlformats.org/officeDocument/2006/relationships/oleObject" Target="../embeddings/oleObject139.bin"/><Relationship Id="rId2" Type="http://schemas.openxmlformats.org/officeDocument/2006/relationships/notesSlide" Target="../notesSlides/notesSlide26.xml"/><Relationship Id="rId1" Type="http://schemas.openxmlformats.org/officeDocument/2006/relationships/slideLayout" Target="../slideLayouts/slideLayout18.xml"/><Relationship Id="rId4" Type="http://schemas.openxmlformats.org/officeDocument/2006/relationships/image" Target="../media/image770.png"/></Relationships>
</file>

<file path=ppt/slides/_rels/slide22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296.png"/><Relationship Id="rId7" Type="http://schemas.openxmlformats.org/officeDocument/2006/relationships/image" Target="../media/image771.wmf"/><Relationship Id="rId2" Type="http://schemas.openxmlformats.org/officeDocument/2006/relationships/notesSlide" Target="../notesSlides/notesSlide27.xml"/><Relationship Id="rId1" Type="http://schemas.openxmlformats.org/officeDocument/2006/relationships/slideLayout" Target="../slideLayouts/slideLayout13.xml"/><Relationship Id="rId6" Type="http://schemas.openxmlformats.org/officeDocument/2006/relationships/image" Target="../media/image15.jpeg"/><Relationship Id="rId5" Type="http://schemas.openxmlformats.org/officeDocument/2006/relationships/image" Target="../media/image316.jpeg"/><Relationship Id="rId4" Type="http://schemas.openxmlformats.org/officeDocument/2006/relationships/image" Target="../media/image13.jpeg"/></Relationships>
</file>

<file path=ppt/slides/_rels/slide226.xml.rels><?xml version="1.0" encoding="UTF-8" standalone="yes"?>
<Relationships xmlns="http://schemas.openxmlformats.org/package/2006/relationships"><Relationship Id="rId2" Type="http://schemas.openxmlformats.org/officeDocument/2006/relationships/image" Target="../media/image772.jpeg"/><Relationship Id="rId1" Type="http://schemas.openxmlformats.org/officeDocument/2006/relationships/slideLayout" Target="../slideLayouts/slideLayout18.xml"/></Relationships>
</file>

<file path=ppt/slides/_rels/slide227.xml.rels><?xml version="1.0" encoding="UTF-8" standalone="yes"?>
<Relationships xmlns="http://schemas.openxmlformats.org/package/2006/relationships"><Relationship Id="rId3" Type="http://schemas.openxmlformats.org/officeDocument/2006/relationships/image" Target="../media/image774.png"/><Relationship Id="rId2" Type="http://schemas.openxmlformats.org/officeDocument/2006/relationships/image" Target="../media/image773.jpeg"/><Relationship Id="rId1" Type="http://schemas.openxmlformats.org/officeDocument/2006/relationships/slideLayout" Target="../slideLayouts/slideLayout18.xml"/><Relationship Id="rId6" Type="http://schemas.openxmlformats.org/officeDocument/2006/relationships/image" Target="../media/image776.jpeg"/><Relationship Id="rId5" Type="http://schemas.openxmlformats.org/officeDocument/2006/relationships/hyperlink" Target="http://images.google.fi/imgres?imgurl=http://classes.kumc.edu/general/wbmodule/images/hierarchy.gif&amp;imgrefurl=http://classes.kumc.edu/general/wbmodule/anatomy_hp.htm&amp;h=333&amp;w=491&amp;sz=12&amp;tbnid=17_lumNEWOQJ:&amp;tbnh=86&amp;tbnw=126&amp;start=67&amp;prev=/images?q%3Dhierarchy%26start%3D60%26hl%3Dfi%26lr%3D%26sa%3DN" TargetMode="External"/><Relationship Id="rId4" Type="http://schemas.openxmlformats.org/officeDocument/2006/relationships/image" Target="../media/image775.png"/></Relationships>
</file>

<file path=ppt/slides/_rels/slide228.xml.rels><?xml version="1.0" encoding="UTF-8" standalone="yes"?>
<Relationships xmlns="http://schemas.openxmlformats.org/package/2006/relationships"><Relationship Id="rId8" Type="http://schemas.openxmlformats.org/officeDocument/2006/relationships/hyperlink" Target="http://ws.apache.org/axis/" TargetMode="External"/><Relationship Id="rId3" Type="http://schemas.openxmlformats.org/officeDocument/2006/relationships/image" Target="../media/image281.wmf"/><Relationship Id="rId7" Type="http://schemas.openxmlformats.org/officeDocument/2006/relationships/image" Target="../media/image349.png"/><Relationship Id="rId12" Type="http://schemas.openxmlformats.org/officeDocument/2006/relationships/image" Target="../media/image360.png"/><Relationship Id="rId2" Type="http://schemas.openxmlformats.org/officeDocument/2006/relationships/image" Target="../media/image341.jpeg"/><Relationship Id="rId1" Type="http://schemas.openxmlformats.org/officeDocument/2006/relationships/slideLayout" Target="../slideLayouts/slideLayout18.xml"/><Relationship Id="rId6" Type="http://schemas.openxmlformats.org/officeDocument/2006/relationships/image" Target="../media/image348.wmf"/><Relationship Id="rId11" Type="http://schemas.openxmlformats.org/officeDocument/2006/relationships/image" Target="../media/image342.png"/><Relationship Id="rId5" Type="http://schemas.openxmlformats.org/officeDocument/2006/relationships/image" Target="../media/image347.png"/><Relationship Id="rId10" Type="http://schemas.openxmlformats.org/officeDocument/2006/relationships/image" Target="../media/image351.jpeg"/><Relationship Id="rId4" Type="http://schemas.openxmlformats.org/officeDocument/2006/relationships/image" Target="../media/image242.jpeg"/><Relationship Id="rId9" Type="http://schemas.openxmlformats.org/officeDocument/2006/relationships/image" Target="../media/image350.jpeg"/></Relationships>
</file>

<file path=ppt/slides/_rels/slide229.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286.wmf"/><Relationship Id="rId3" Type="http://schemas.openxmlformats.org/officeDocument/2006/relationships/image" Target="../media/image242.jpeg"/><Relationship Id="rId7" Type="http://schemas.openxmlformats.org/officeDocument/2006/relationships/image" Target="../media/image342.png"/><Relationship Id="rId12" Type="http://schemas.openxmlformats.org/officeDocument/2006/relationships/image" Target="../media/image285.jpeg"/><Relationship Id="rId2" Type="http://schemas.openxmlformats.org/officeDocument/2006/relationships/image" Target="../media/image281.wmf"/><Relationship Id="rId1" Type="http://schemas.openxmlformats.org/officeDocument/2006/relationships/slideLayout" Target="../slideLayouts/slideLayout18.xml"/><Relationship Id="rId6" Type="http://schemas.openxmlformats.org/officeDocument/2006/relationships/image" Target="../media/image341.jpeg"/><Relationship Id="rId11" Type="http://schemas.openxmlformats.org/officeDocument/2006/relationships/hyperlink" Target="http://images.google.fi/imgres?imgurl=http://shop.asia1.com.sg/acd/mall/main/start/explorer.browser.help.version.jpg&amp;imgrefurl=http://shop.asia1.com.sg/acd/mall/main/start/minreq.html&amp;h=337&amp;w=407&amp;sz=21&amp;tbnid=GZhQCGFmPjAJ:&amp;tbnh=100&amp;tbnw=120&amp;start=130&amp;prev=/images?q%3Dbrowser%26start%3D120%26hl%3Dfi%26lr%3D%26sa%3DN" TargetMode="External"/><Relationship Id="rId5" Type="http://schemas.openxmlformats.org/officeDocument/2006/relationships/image" Target="../media/image17.jpeg"/><Relationship Id="rId15" Type="http://schemas.openxmlformats.org/officeDocument/2006/relationships/image" Target="../media/image360.png"/><Relationship Id="rId10" Type="http://schemas.openxmlformats.org/officeDocument/2006/relationships/image" Target="../media/image343.wmf"/><Relationship Id="rId4" Type="http://schemas.openxmlformats.org/officeDocument/2006/relationships/image" Target="../media/image295.jpeg"/><Relationship Id="rId9" Type="http://schemas.openxmlformats.org/officeDocument/2006/relationships/image" Target="../media/image344.jpeg"/><Relationship Id="rId14" Type="http://schemas.openxmlformats.org/officeDocument/2006/relationships/image" Target="../media/image289.png"/></Relationships>
</file>

<file path=ppt/slides/_rels/slide23.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18.xml"/></Relationships>
</file>

<file path=ppt/slides/_rels/slide230.xml.rels><?xml version="1.0" encoding="UTF-8" standalone="yes"?>
<Relationships xmlns="http://schemas.openxmlformats.org/package/2006/relationships"><Relationship Id="rId3" Type="http://schemas.openxmlformats.org/officeDocument/2006/relationships/image" Target="../media/image777.pn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31.xml.rels><?xml version="1.0" encoding="UTF-8" standalone="yes"?>
<Relationships xmlns="http://schemas.openxmlformats.org/package/2006/relationships"><Relationship Id="rId2" Type="http://schemas.openxmlformats.org/officeDocument/2006/relationships/image" Target="../media/image380.png"/><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2" Type="http://schemas.openxmlformats.org/officeDocument/2006/relationships/image" Target="../media/image778.png"/><Relationship Id="rId1" Type="http://schemas.openxmlformats.org/officeDocument/2006/relationships/slideLayout" Target="../slideLayouts/slideLayout1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3" Type="http://schemas.openxmlformats.org/officeDocument/2006/relationships/image" Target="../media/image780.wmf"/><Relationship Id="rId2" Type="http://schemas.openxmlformats.org/officeDocument/2006/relationships/image" Target="../media/image779.png"/><Relationship Id="rId1" Type="http://schemas.openxmlformats.org/officeDocument/2006/relationships/slideLayout" Target="../slideLayouts/slideLayout13.xml"/><Relationship Id="rId6" Type="http://schemas.openxmlformats.org/officeDocument/2006/relationships/image" Target="../media/image782.png"/><Relationship Id="rId5" Type="http://schemas.openxmlformats.org/officeDocument/2006/relationships/image" Target="../media/image380.png"/><Relationship Id="rId4" Type="http://schemas.openxmlformats.org/officeDocument/2006/relationships/image" Target="../media/image781.wmf"/></Relationships>
</file>

<file path=ppt/slides/_rels/slide235.xml.rels><?xml version="1.0" encoding="UTF-8" standalone="yes"?>
<Relationships xmlns="http://schemas.openxmlformats.org/package/2006/relationships"><Relationship Id="rId3" Type="http://schemas.openxmlformats.org/officeDocument/2006/relationships/image" Target="../media/image784.wmf"/><Relationship Id="rId2" Type="http://schemas.openxmlformats.org/officeDocument/2006/relationships/image" Target="../media/image783.wmf"/><Relationship Id="rId1" Type="http://schemas.openxmlformats.org/officeDocument/2006/relationships/slideLayout" Target="../slideLayouts/slideLayout15.xml"/></Relationships>
</file>

<file path=ppt/slides/_rels/slide236.xml.rels><?xml version="1.0" encoding="UTF-8" standalone="yes"?>
<Relationships xmlns="http://schemas.openxmlformats.org/package/2006/relationships"><Relationship Id="rId8" Type="http://schemas.openxmlformats.org/officeDocument/2006/relationships/image" Target="../media/image787.jpeg"/><Relationship Id="rId13" Type="http://schemas.openxmlformats.org/officeDocument/2006/relationships/image" Target="../media/image671.jpeg"/><Relationship Id="rId3" Type="http://schemas.openxmlformats.org/officeDocument/2006/relationships/image" Target="../media/image399.jpeg"/><Relationship Id="rId7" Type="http://schemas.openxmlformats.org/officeDocument/2006/relationships/image" Target="../media/image786.png"/><Relationship Id="rId12" Type="http://schemas.openxmlformats.org/officeDocument/2006/relationships/image" Target="../media/image790.jpeg"/><Relationship Id="rId2" Type="http://schemas.openxmlformats.org/officeDocument/2006/relationships/image" Target="../media/image380.png"/><Relationship Id="rId1" Type="http://schemas.openxmlformats.org/officeDocument/2006/relationships/slideLayout" Target="../slideLayouts/slideLayout13.xml"/><Relationship Id="rId6" Type="http://schemas.openxmlformats.org/officeDocument/2006/relationships/hyperlink" Target="http://www.phpbb.com/mods/" TargetMode="External"/><Relationship Id="rId11" Type="http://schemas.openxmlformats.org/officeDocument/2006/relationships/image" Target="../media/image789.jpeg"/><Relationship Id="rId5" Type="http://schemas.openxmlformats.org/officeDocument/2006/relationships/image" Target="../media/image785.jpeg"/><Relationship Id="rId10" Type="http://schemas.openxmlformats.org/officeDocument/2006/relationships/hyperlink" Target="http://images.google.com/imgres?imgurl=www.mincom.cz/images/maintenance.jpg&amp;imgrefurl=http://www.mincom.cz/maintenance.html&amp;h=189&amp;w=200&amp;prev=/images?q%3Dmaintenance%26start%3D40%26svnum%3D100%26hl%3Dru%26lr%3D%26ie%3DUTF-8%26oe%3DUTF-8%26newwindow%3D1%26sa%3DN" TargetMode="External"/><Relationship Id="rId4" Type="http://schemas.openxmlformats.org/officeDocument/2006/relationships/image" Target="../media/image12.wmf"/><Relationship Id="rId9" Type="http://schemas.openxmlformats.org/officeDocument/2006/relationships/image" Target="../media/image788.jpeg"/></Relationships>
</file>

<file path=ppt/slides/_rels/slide237.xml.rels><?xml version="1.0" encoding="UTF-8" standalone="yes"?>
<Relationships xmlns="http://schemas.openxmlformats.org/package/2006/relationships"><Relationship Id="rId8" Type="http://schemas.openxmlformats.org/officeDocument/2006/relationships/image" Target="../media/image793.wmf"/><Relationship Id="rId3" Type="http://schemas.openxmlformats.org/officeDocument/2006/relationships/image" Target="../media/image791.jpeg"/><Relationship Id="rId7" Type="http://schemas.openxmlformats.org/officeDocument/2006/relationships/image" Target="../media/image780.wmf"/><Relationship Id="rId12" Type="http://schemas.openxmlformats.org/officeDocument/2006/relationships/image" Target="../media/image795.wmf"/><Relationship Id="rId2" Type="http://schemas.openxmlformats.org/officeDocument/2006/relationships/notesSlide" Target="../notesSlides/notesSlide29.xml"/><Relationship Id="rId1" Type="http://schemas.openxmlformats.org/officeDocument/2006/relationships/slideLayout" Target="../slideLayouts/slideLayout13.xml"/><Relationship Id="rId6" Type="http://schemas.openxmlformats.org/officeDocument/2006/relationships/image" Target="../media/image788.jpeg"/><Relationship Id="rId11" Type="http://schemas.openxmlformats.org/officeDocument/2006/relationships/image" Target="../media/image781.wmf"/><Relationship Id="rId5" Type="http://schemas.openxmlformats.org/officeDocument/2006/relationships/image" Target="../media/image792.png"/><Relationship Id="rId10" Type="http://schemas.openxmlformats.org/officeDocument/2006/relationships/image" Target="../media/image675.wmf"/><Relationship Id="rId4" Type="http://schemas.openxmlformats.org/officeDocument/2006/relationships/image" Target="../media/image380.png"/><Relationship Id="rId9" Type="http://schemas.openxmlformats.org/officeDocument/2006/relationships/image" Target="../media/image794.wmf"/></Relationships>
</file>

<file path=ppt/slides/_rels/slide238.xml.rels><?xml version="1.0" encoding="UTF-8" standalone="yes"?>
<Relationships xmlns="http://schemas.openxmlformats.org/package/2006/relationships"><Relationship Id="rId3" Type="http://schemas.openxmlformats.org/officeDocument/2006/relationships/image" Target="../media/image792.png"/><Relationship Id="rId2" Type="http://schemas.openxmlformats.org/officeDocument/2006/relationships/image" Target="../media/image380.png"/><Relationship Id="rId1" Type="http://schemas.openxmlformats.org/officeDocument/2006/relationships/slideLayout" Target="../slideLayouts/slideLayout13.xml"/></Relationships>
</file>

<file path=ppt/slides/_rels/slide239.xml.rels><?xml version="1.0" encoding="UTF-8" standalone="yes"?>
<Relationships xmlns="http://schemas.openxmlformats.org/package/2006/relationships"><Relationship Id="rId8" Type="http://schemas.openxmlformats.org/officeDocument/2006/relationships/image" Target="../media/image798.jpeg"/><Relationship Id="rId3" Type="http://schemas.openxmlformats.org/officeDocument/2006/relationships/image" Target="../media/image788.jpeg"/><Relationship Id="rId7" Type="http://schemas.openxmlformats.org/officeDocument/2006/relationships/image" Target="../media/image380.png"/><Relationship Id="rId2" Type="http://schemas.openxmlformats.org/officeDocument/2006/relationships/notesSlide" Target="../notesSlides/notesSlide30.xml"/><Relationship Id="rId1" Type="http://schemas.openxmlformats.org/officeDocument/2006/relationships/slideLayout" Target="../slideLayouts/slideLayout13.xml"/><Relationship Id="rId6" Type="http://schemas.openxmlformats.org/officeDocument/2006/relationships/image" Target="../media/image256.jpeg"/><Relationship Id="rId5" Type="http://schemas.openxmlformats.org/officeDocument/2006/relationships/image" Target="../media/image797.jpeg"/><Relationship Id="rId4" Type="http://schemas.openxmlformats.org/officeDocument/2006/relationships/image" Target="../media/image796.jpeg"/><Relationship Id="rId9" Type="http://schemas.openxmlformats.org/officeDocument/2006/relationships/image" Target="../media/image12.w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3" Type="http://schemas.openxmlformats.org/officeDocument/2006/relationships/image" Target="../media/image799.png"/><Relationship Id="rId7" Type="http://schemas.openxmlformats.org/officeDocument/2006/relationships/image" Target="../media/image480.png"/><Relationship Id="rId2" Type="http://schemas.openxmlformats.org/officeDocument/2006/relationships/image" Target="../media/image380.png"/><Relationship Id="rId1" Type="http://schemas.openxmlformats.org/officeDocument/2006/relationships/slideLayout" Target="../slideLayouts/slideLayout13.xml"/><Relationship Id="rId6" Type="http://schemas.openxmlformats.org/officeDocument/2006/relationships/image" Target="../media/image220.jpeg"/><Relationship Id="rId5"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4" Type="http://schemas.openxmlformats.org/officeDocument/2006/relationships/image" Target="../media/image800.jpeg"/></Relationships>
</file>

<file path=ppt/slides/_rels/slide241.xml.rels><?xml version="1.0" encoding="UTF-8" standalone="yes"?>
<Relationships xmlns="http://schemas.openxmlformats.org/package/2006/relationships"><Relationship Id="rId3" Type="http://schemas.openxmlformats.org/officeDocument/2006/relationships/image" Target="../media/image785.jpeg"/><Relationship Id="rId2" Type="http://schemas.openxmlformats.org/officeDocument/2006/relationships/image" Target="../media/image380.png"/><Relationship Id="rId1" Type="http://schemas.openxmlformats.org/officeDocument/2006/relationships/slideLayout" Target="../slideLayouts/slideLayout13.xml"/><Relationship Id="rId5" Type="http://schemas.openxmlformats.org/officeDocument/2006/relationships/image" Target="../media/image792.png"/><Relationship Id="rId4" Type="http://schemas.openxmlformats.org/officeDocument/2006/relationships/image" Target="../media/image787.jpeg"/></Relationships>
</file>

<file path=ppt/slides/_rels/slide242.xml.rels><?xml version="1.0" encoding="UTF-8" standalone="yes"?>
<Relationships xmlns="http://schemas.openxmlformats.org/package/2006/relationships"><Relationship Id="rId8" Type="http://schemas.openxmlformats.org/officeDocument/2006/relationships/image" Target="../media/image298.png"/><Relationship Id="rId3" Type="http://schemas.openxmlformats.org/officeDocument/2006/relationships/hyperlink" Target="http://images.google.com/imgres?imgurl=www.worldcom.com/us/resources/library/dig_library.jpg&amp;imgrefurl=http://www.worldcom.com/us/resources/library/&amp;h=189&amp;w=210&amp;prev=/images?q%3Dlibrary%26start%3D40%26svnum%3D10%26hl%3Dfi%26lr%3D%26ie%3DUTF-8%26sa%3DN" TargetMode="External"/><Relationship Id="rId7" Type="http://schemas.openxmlformats.org/officeDocument/2006/relationships/oleObject" Target="../embeddings/oleObject140.bin"/><Relationship Id="rId2" Type="http://schemas.openxmlformats.org/officeDocument/2006/relationships/image" Target="../media/image12.wmf"/><Relationship Id="rId1" Type="http://schemas.openxmlformats.org/officeDocument/2006/relationships/slideLayout" Target="../slideLayouts/slideLayout13.xml"/><Relationship Id="rId6" Type="http://schemas.openxmlformats.org/officeDocument/2006/relationships/image" Target="../media/image221.jpeg"/><Relationship Id="rId5"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 Id="rId4" Type="http://schemas.openxmlformats.org/officeDocument/2006/relationships/image" Target="../media/image184.jpeg"/></Relationships>
</file>

<file path=ppt/slides/_rels/slide243.xml.rels><?xml version="1.0" encoding="UTF-8" standalone="yes"?>
<Relationships xmlns="http://schemas.openxmlformats.org/package/2006/relationships"><Relationship Id="rId8" Type="http://schemas.openxmlformats.org/officeDocument/2006/relationships/image" Target="../media/image317.jpeg"/><Relationship Id="rId3" Type="http://schemas.openxmlformats.org/officeDocument/2006/relationships/image" Target="../media/image16.png"/><Relationship Id="rId7" Type="http://schemas.openxmlformats.org/officeDocument/2006/relationships/hyperlink" Target="http://images.google.com/imgres?imgurl=www.acornstairlifts.com/images/tick.jpg&amp;imgrefurl=http://www.acornstairlifts.com/de/features.htm&amp;h=144&amp;w=144&amp;prev=/images?q%3Dtick%26start%3D60%26svnum%3D10%26hl%3Dfi%26lr%3D%26ie%3DUTF-8%26sa%3DN" TargetMode="External"/><Relationship Id="rId2" Type="http://schemas.openxmlformats.org/officeDocument/2006/relationships/image" Target="../media/image15.jpeg"/><Relationship Id="rId1" Type="http://schemas.openxmlformats.org/officeDocument/2006/relationships/slideLayout" Target="../slideLayouts/slideLayout13.xml"/><Relationship Id="rId6" Type="http://schemas.openxmlformats.org/officeDocument/2006/relationships/image" Target="../media/image184.jpeg"/><Relationship Id="rId5" Type="http://schemas.openxmlformats.org/officeDocument/2006/relationships/hyperlink" Target="http://images.google.com/imgres?imgurl=www.worldcom.com/us/resources/library/dig_library.jpg&amp;imgrefurl=http://www.worldcom.com/us/resources/library/&amp;h=189&amp;w=210&amp;prev=/images?q%3Dlibrary%26start%3D40%26svnum%3D10%26hl%3Dfi%26lr%3D%26ie%3DUTF-8%26sa%3DN" TargetMode="External"/><Relationship Id="rId4" Type="http://schemas.openxmlformats.org/officeDocument/2006/relationships/image" Target="../media/image801.jpeg"/></Relationships>
</file>

<file path=ppt/slides/_rels/slide244.xml.rels><?xml version="1.0" encoding="UTF-8" standalone="yes"?>
<Relationships xmlns="http://schemas.openxmlformats.org/package/2006/relationships"><Relationship Id="rId8" Type="http://schemas.openxmlformats.org/officeDocument/2006/relationships/image" Target="../media/image802.jpeg"/><Relationship Id="rId13" Type="http://schemas.openxmlformats.org/officeDocument/2006/relationships/image" Target="../media/image801.jpeg"/><Relationship Id="rId3" Type="http://schemas.openxmlformats.org/officeDocument/2006/relationships/image" Target="../media/image401.jpeg"/><Relationship Id="rId7" Type="http://schemas.openxmlformats.org/officeDocument/2006/relationships/image" Target="../media/image298.png"/><Relationship Id="rId12" Type="http://schemas.openxmlformats.org/officeDocument/2006/relationships/image" Target="../media/image317.jpeg"/><Relationship Id="rId2" Type="http://schemas.openxmlformats.org/officeDocument/2006/relationships/image" Target="../media/image13.jpeg"/><Relationship Id="rId1" Type="http://schemas.openxmlformats.org/officeDocument/2006/relationships/slideLayout" Target="../slideLayouts/slideLayout13.xml"/><Relationship Id="rId6" Type="http://schemas.openxmlformats.org/officeDocument/2006/relationships/oleObject" Target="../embeddings/oleObject141.bin"/><Relationship Id="rId11" Type="http://schemas.openxmlformats.org/officeDocument/2006/relationships/image" Target="../media/image184.jpeg"/><Relationship Id="rId5" Type="http://schemas.openxmlformats.org/officeDocument/2006/relationships/image" Target="../media/image221.jpeg"/><Relationship Id="rId10" Type="http://schemas.openxmlformats.org/officeDocument/2006/relationships/image" Target="../media/image804.jpeg"/><Relationship Id="rId4" Type="http://schemas.openxmlformats.org/officeDocument/2006/relationships/image" Target="../media/image12.wmf"/><Relationship Id="rId9" Type="http://schemas.openxmlformats.org/officeDocument/2006/relationships/image" Target="../media/image803.jpeg"/><Relationship Id="rId14" Type="http://schemas.openxmlformats.org/officeDocument/2006/relationships/image" Target="../media/image380.pn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6.xml.rels><?xml version="1.0" encoding="UTF-8" standalone="yes"?>
<Relationships xmlns="http://schemas.openxmlformats.org/package/2006/relationships"><Relationship Id="rId8" Type="http://schemas.openxmlformats.org/officeDocument/2006/relationships/image" Target="../media/image801.jpeg"/><Relationship Id="rId3" Type="http://schemas.openxmlformats.org/officeDocument/2006/relationships/image" Target="../media/image15.jpeg"/><Relationship Id="rId7" Type="http://schemas.openxmlformats.org/officeDocument/2006/relationships/image" Target="../media/image184.jpeg"/><Relationship Id="rId2" Type="http://schemas.openxmlformats.org/officeDocument/2006/relationships/image" Target="../media/image12.wmf"/><Relationship Id="rId1" Type="http://schemas.openxmlformats.org/officeDocument/2006/relationships/slideLayout" Target="../slideLayouts/slideLayout13.xml"/><Relationship Id="rId6" Type="http://schemas.openxmlformats.org/officeDocument/2006/relationships/image" Target="../media/image317.jpeg"/><Relationship Id="rId5" Type="http://schemas.openxmlformats.org/officeDocument/2006/relationships/image" Target="../media/image802.jpeg"/><Relationship Id="rId4" Type="http://schemas.openxmlformats.org/officeDocument/2006/relationships/image" Target="../media/image16.png"/></Relationships>
</file>

<file path=ppt/slides/_rels/slide247.xml.rels><?xml version="1.0" encoding="UTF-8" standalone="yes"?>
<Relationships xmlns="http://schemas.openxmlformats.org/package/2006/relationships"><Relationship Id="rId8" Type="http://schemas.openxmlformats.org/officeDocument/2006/relationships/image" Target="../media/image804.jpeg"/><Relationship Id="rId13" Type="http://schemas.openxmlformats.org/officeDocument/2006/relationships/image" Target="../media/image801.jpeg"/><Relationship Id="rId3" Type="http://schemas.openxmlformats.org/officeDocument/2006/relationships/image" Target="../media/image221.jpeg"/><Relationship Id="rId7" Type="http://schemas.openxmlformats.org/officeDocument/2006/relationships/image" Target="../media/image803.jpeg"/><Relationship Id="rId12" Type="http://schemas.openxmlformats.org/officeDocument/2006/relationships/image" Target="../media/image317.jpeg"/><Relationship Id="rId2" Type="http://schemas.openxmlformats.org/officeDocument/2006/relationships/image" Target="../media/image12.wmf"/><Relationship Id="rId1" Type="http://schemas.openxmlformats.org/officeDocument/2006/relationships/slideLayout" Target="../slideLayouts/slideLayout13.xml"/><Relationship Id="rId6" Type="http://schemas.openxmlformats.org/officeDocument/2006/relationships/image" Target="../media/image802.jpeg"/><Relationship Id="rId11" Type="http://schemas.openxmlformats.org/officeDocument/2006/relationships/image" Target="../media/image184.jpeg"/><Relationship Id="rId5" Type="http://schemas.openxmlformats.org/officeDocument/2006/relationships/image" Target="../media/image298.png"/><Relationship Id="rId10" Type="http://schemas.openxmlformats.org/officeDocument/2006/relationships/image" Target="../media/image16.png"/><Relationship Id="rId4" Type="http://schemas.openxmlformats.org/officeDocument/2006/relationships/oleObject" Target="../embeddings/oleObject142.bin"/><Relationship Id="rId9" Type="http://schemas.openxmlformats.org/officeDocument/2006/relationships/image" Target="../media/image15.jpeg"/><Relationship Id="rId14" Type="http://schemas.openxmlformats.org/officeDocument/2006/relationships/image" Target="../media/image319.jpeg"/></Relationships>
</file>

<file path=ppt/slides/_rels/slide248.xml.rels><?xml version="1.0" encoding="UTF-8" standalone="yes"?>
<Relationships xmlns="http://schemas.openxmlformats.org/package/2006/relationships"><Relationship Id="rId3" Type="http://schemas.openxmlformats.org/officeDocument/2006/relationships/image" Target="../media/image805.wmf"/><Relationship Id="rId2" Type="http://schemas.openxmlformats.org/officeDocument/2006/relationships/oleObject" Target="../embeddings/oleObject143.bin"/><Relationship Id="rId1" Type="http://schemas.openxmlformats.org/officeDocument/2006/relationships/slideLayout" Target="../slideLayouts/slideLayout18.xml"/></Relationships>
</file>

<file path=ppt/slides/_rels/slide249.xml.rels><?xml version="1.0" encoding="UTF-8" standalone="yes"?>
<Relationships xmlns="http://schemas.openxmlformats.org/package/2006/relationships"><Relationship Id="rId3" Type="http://schemas.openxmlformats.org/officeDocument/2006/relationships/image" Target="../media/image806.wmf"/><Relationship Id="rId2" Type="http://schemas.openxmlformats.org/officeDocument/2006/relationships/oleObject" Target="../embeddings/oleObject144.bin"/><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3" Type="http://schemas.openxmlformats.org/officeDocument/2006/relationships/hyperlink" Target="http://www.mvregio.de/nachrichten_europa/7596.htm?pic=0" TargetMode="External"/><Relationship Id="rId18" Type="http://schemas.openxmlformats.org/officeDocument/2006/relationships/image" Target="../media/image166.wmf"/><Relationship Id="rId26" Type="http://schemas.openxmlformats.org/officeDocument/2006/relationships/image" Target="../media/image174.jpeg"/><Relationship Id="rId21" Type="http://schemas.openxmlformats.org/officeDocument/2006/relationships/image" Target="../media/image169.wmf"/><Relationship Id="rId34" Type="http://schemas.openxmlformats.org/officeDocument/2006/relationships/hyperlink" Target="http://images.google.com/imgres?imgurl=http://www.wacom.com/pressinfo/photography/21UX_IndustrialDesign_lg.jpg&amp;imgrefurl=http://www.wacom.com/pressinfo/photos.cfm&amp;h=2104&amp;w=2846&amp;sz=2109&amp;tbnid=D0BqoJBNDZ_7MM:&amp;tbnh=110&amp;tbnw=150&amp;hl=en&amp;start=1&amp;prev=/images?q%3Dindustrial%2Bdesign%26svnum%3D10%26hl%3Den%26lr%3D" TargetMode="External"/><Relationship Id="rId7"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2" Type="http://schemas.openxmlformats.org/officeDocument/2006/relationships/image" Target="../media/image161.jpeg"/><Relationship Id="rId17" Type="http://schemas.openxmlformats.org/officeDocument/2006/relationships/image" Target="../media/image165.jpeg"/><Relationship Id="rId25" Type="http://schemas.openxmlformats.org/officeDocument/2006/relationships/image" Target="../media/image173.jpeg"/><Relationship Id="rId33" Type="http://schemas.openxmlformats.org/officeDocument/2006/relationships/image" Target="../media/image180.jpeg"/><Relationship Id="rId2" Type="http://schemas.openxmlformats.org/officeDocument/2006/relationships/image" Target="../media/image138.jpeg"/><Relationship Id="rId16" Type="http://schemas.openxmlformats.org/officeDocument/2006/relationships/image" Target="../media/image164.jpeg"/><Relationship Id="rId20" Type="http://schemas.openxmlformats.org/officeDocument/2006/relationships/image" Target="../media/image168.jpeg"/><Relationship Id="rId29" Type="http://schemas.openxmlformats.org/officeDocument/2006/relationships/image" Target="../media/image177.png"/><Relationship Id="rId1" Type="http://schemas.openxmlformats.org/officeDocument/2006/relationships/slideLayout" Target="../slideLayouts/slideLayout18.xml"/><Relationship Id="rId6" Type="http://schemas.openxmlformats.org/officeDocument/2006/relationships/image" Target="../media/image156.jpeg"/><Relationship Id="rId11" Type="http://schemas.openxmlformats.org/officeDocument/2006/relationships/image" Target="../media/image160.jpeg"/><Relationship Id="rId24" Type="http://schemas.openxmlformats.org/officeDocument/2006/relationships/image" Target="../media/image172.jpeg"/><Relationship Id="rId32" Type="http://schemas.openxmlformats.org/officeDocument/2006/relationships/image" Target="../media/image179.jpeg"/><Relationship Id="rId37" Type="http://schemas.openxmlformats.org/officeDocument/2006/relationships/image" Target="../media/image183.jpeg"/><Relationship Id="rId5" Type="http://schemas.openxmlformats.org/officeDocument/2006/relationships/image" Target="../media/image15.jpeg"/><Relationship Id="rId15" Type="http://schemas.openxmlformats.org/officeDocument/2006/relationships/image" Target="../media/image163.jpeg"/><Relationship Id="rId23" Type="http://schemas.openxmlformats.org/officeDocument/2006/relationships/image" Target="../media/image171.wmf"/><Relationship Id="rId28" Type="http://schemas.openxmlformats.org/officeDocument/2006/relationships/image" Target="../media/image176.jpeg"/><Relationship Id="rId36" Type="http://schemas.openxmlformats.org/officeDocument/2006/relationships/image" Target="../media/image182.wmf"/><Relationship Id="rId10" Type="http://schemas.openxmlformats.org/officeDocument/2006/relationships/image" Target="../media/image159.wmf"/><Relationship Id="rId19" Type="http://schemas.openxmlformats.org/officeDocument/2006/relationships/image" Target="../media/image167.wmf"/><Relationship Id="rId31" Type="http://schemas.openxmlformats.org/officeDocument/2006/relationships/image" Target="../media/image178.jpeg"/><Relationship Id="rId4" Type="http://schemas.openxmlformats.org/officeDocument/2006/relationships/image" Target="../media/image155.jpeg"/><Relationship Id="rId9" Type="http://schemas.openxmlformats.org/officeDocument/2006/relationships/image" Target="../media/image158.wmf"/><Relationship Id="rId14" Type="http://schemas.openxmlformats.org/officeDocument/2006/relationships/image" Target="../media/image162.jpeg"/><Relationship Id="rId22" Type="http://schemas.openxmlformats.org/officeDocument/2006/relationships/image" Target="../media/image170.wmf"/><Relationship Id="rId27" Type="http://schemas.openxmlformats.org/officeDocument/2006/relationships/image" Target="../media/image175.png"/><Relationship Id="rId30" Type="http://schemas.openxmlformats.org/officeDocument/2006/relationships/hyperlink" Target="http://images.google.com/imgres?imgurl=http://www.ooga.org/images/Worker's-Comp-Group-Rating-326.jpg&amp;imgrefurl=http://www.ooga.org/membserv/workerscomp.htm&amp;h=638&amp;w=326&amp;sz=47&amp;tbnid=jCXoA09VPhoWaM:&amp;tbnh=135&amp;tbnw=68&amp;hl=en&amp;start=2&amp;prev=/images?q%3Dworker%26svnum%3D10%26hl%3Den%26lr%3D" TargetMode="External"/><Relationship Id="rId35" Type="http://schemas.openxmlformats.org/officeDocument/2006/relationships/image" Target="../media/image181.jpeg"/><Relationship Id="rId8" Type="http://schemas.openxmlformats.org/officeDocument/2006/relationships/image" Target="../media/image157.jpeg"/><Relationship Id="rId3" Type="http://schemas.openxmlformats.org/officeDocument/2006/relationships/image" Target="../media/image109.jpeg"/></Relationships>
</file>

<file path=ppt/slides/_rels/slide250.xml.rels><?xml version="1.0" encoding="UTF-8" standalone="yes"?>
<Relationships xmlns="http://schemas.openxmlformats.org/package/2006/relationships"><Relationship Id="rId3" Type="http://schemas.openxmlformats.org/officeDocument/2006/relationships/image" Target="../media/image807.wmf"/><Relationship Id="rId2" Type="http://schemas.openxmlformats.org/officeDocument/2006/relationships/oleObject" Target="../embeddings/oleObject145.bin"/><Relationship Id="rId1" Type="http://schemas.openxmlformats.org/officeDocument/2006/relationships/slideLayout" Target="../slideLayouts/slideLayout18.xml"/></Relationships>
</file>

<file path=ppt/slides/_rels/slide251.xml.rels><?xml version="1.0" encoding="UTF-8" standalone="yes"?>
<Relationships xmlns="http://schemas.openxmlformats.org/package/2006/relationships"><Relationship Id="rId3" Type="http://schemas.openxmlformats.org/officeDocument/2006/relationships/image" Target="../media/image809.png"/><Relationship Id="rId2" Type="http://schemas.openxmlformats.org/officeDocument/2006/relationships/image" Target="../media/image808.jpeg"/><Relationship Id="rId1" Type="http://schemas.openxmlformats.org/officeDocument/2006/relationships/slideLayout" Target="../slideLayouts/slideLayout18.xml"/><Relationship Id="rId6" Type="http://schemas.openxmlformats.org/officeDocument/2006/relationships/image" Target="../media/image789.jpeg"/><Relationship Id="rId5" Type="http://schemas.openxmlformats.org/officeDocument/2006/relationships/image" Target="../media/image811.jpeg"/><Relationship Id="rId4" Type="http://schemas.openxmlformats.org/officeDocument/2006/relationships/image" Target="../media/image810.png"/></Relationships>
</file>

<file path=ppt/slides/_rels/slide252.xml.rels><?xml version="1.0" encoding="UTF-8" standalone="yes"?>
<Relationships xmlns="http://schemas.openxmlformats.org/package/2006/relationships"><Relationship Id="rId8" Type="http://schemas.openxmlformats.org/officeDocument/2006/relationships/oleObject" Target="../embeddings/oleObject148.bin"/><Relationship Id="rId13" Type="http://schemas.openxmlformats.org/officeDocument/2006/relationships/oleObject" Target="../embeddings/oleObject152.bin"/><Relationship Id="rId3" Type="http://schemas.openxmlformats.org/officeDocument/2006/relationships/image" Target="../media/image812.wmf"/><Relationship Id="rId7" Type="http://schemas.openxmlformats.org/officeDocument/2006/relationships/image" Target="../media/image814.wmf"/><Relationship Id="rId12" Type="http://schemas.openxmlformats.org/officeDocument/2006/relationships/oleObject" Target="../embeddings/oleObject151.bin"/><Relationship Id="rId17" Type="http://schemas.openxmlformats.org/officeDocument/2006/relationships/image" Target="../media/image816.emf"/><Relationship Id="rId2" Type="http://schemas.openxmlformats.org/officeDocument/2006/relationships/image" Target="../media/image12.wmf"/><Relationship Id="rId16" Type="http://schemas.openxmlformats.org/officeDocument/2006/relationships/oleObject" Target="../embeddings/oleObject155.bin"/><Relationship Id="rId1" Type="http://schemas.openxmlformats.org/officeDocument/2006/relationships/slideLayout" Target="../slideLayouts/slideLayout18.xml"/><Relationship Id="rId6" Type="http://schemas.openxmlformats.org/officeDocument/2006/relationships/oleObject" Target="../embeddings/oleObject147.bin"/><Relationship Id="rId11" Type="http://schemas.openxmlformats.org/officeDocument/2006/relationships/image" Target="../media/image815.emf"/><Relationship Id="rId5" Type="http://schemas.openxmlformats.org/officeDocument/2006/relationships/image" Target="../media/image813.wmf"/><Relationship Id="rId15" Type="http://schemas.openxmlformats.org/officeDocument/2006/relationships/oleObject" Target="../embeddings/oleObject154.bin"/><Relationship Id="rId10" Type="http://schemas.openxmlformats.org/officeDocument/2006/relationships/oleObject" Target="../embeddings/oleObject150.bin"/><Relationship Id="rId4" Type="http://schemas.openxmlformats.org/officeDocument/2006/relationships/oleObject" Target="../embeddings/oleObject146.bin"/><Relationship Id="rId9" Type="http://schemas.openxmlformats.org/officeDocument/2006/relationships/oleObject" Target="../embeddings/oleObject149.bin"/><Relationship Id="rId14" Type="http://schemas.openxmlformats.org/officeDocument/2006/relationships/oleObject" Target="../embeddings/oleObject153.bin"/></Relationships>
</file>

<file path=ppt/slides/_rels/slide253.xml.rels><?xml version="1.0" encoding="UTF-8" standalone="yes"?>
<Relationships xmlns="http://schemas.openxmlformats.org/package/2006/relationships"><Relationship Id="rId26" Type="http://schemas.openxmlformats.org/officeDocument/2006/relationships/oleObject" Target="../embeddings/oleObject164.bin"/><Relationship Id="rId21" Type="http://schemas.openxmlformats.org/officeDocument/2006/relationships/hyperlink" Target="http://images.google.com/imgres?imgurl=www.redbirdstudio.com/AWOL/machine.gif&amp;imgrefurl=http://www.redbirdstudio.com/AWOL/AWOLSearchForm.html&amp;h=216&amp;w=234&amp;prev=/images?q%3Dmachine%26svnum%3D100%26hl%3Dru%26lr%3D%26ie%3DUTF-8%26oe%3DUTF-8%26newwindow%3D1" TargetMode="External"/><Relationship Id="rId42" Type="http://schemas.openxmlformats.org/officeDocument/2006/relationships/oleObject" Target="../embeddings/oleObject173.bin"/><Relationship Id="rId47" Type="http://schemas.openxmlformats.org/officeDocument/2006/relationships/image" Target="../media/image832.emf"/><Relationship Id="rId63" Type="http://schemas.openxmlformats.org/officeDocument/2006/relationships/image" Target="../media/image837.emf"/><Relationship Id="rId68" Type="http://schemas.openxmlformats.org/officeDocument/2006/relationships/oleObject" Target="../embeddings/oleObject190.bin"/><Relationship Id="rId16" Type="http://schemas.openxmlformats.org/officeDocument/2006/relationships/oleObject" Target="../embeddings/oleObject159.bin"/><Relationship Id="rId11" Type="http://schemas.openxmlformats.org/officeDocument/2006/relationships/image" Target="../media/image819.jpeg"/><Relationship Id="rId32" Type="http://schemas.openxmlformats.org/officeDocument/2006/relationships/oleObject" Target="../embeddings/oleObject168.bin"/><Relationship Id="rId37" Type="http://schemas.openxmlformats.org/officeDocument/2006/relationships/oleObject" Target="../embeddings/oleObject170.bin"/><Relationship Id="rId53" Type="http://schemas.openxmlformats.org/officeDocument/2006/relationships/oleObject" Target="../embeddings/oleObject181.bin"/><Relationship Id="rId58" Type="http://schemas.openxmlformats.org/officeDocument/2006/relationships/image" Target="../media/image836.emf"/><Relationship Id="rId74" Type="http://schemas.openxmlformats.org/officeDocument/2006/relationships/image" Target="../media/image841.emf"/><Relationship Id="rId79" Type="http://schemas.openxmlformats.org/officeDocument/2006/relationships/oleObject" Target="../embeddings/oleObject197.bin"/><Relationship Id="rId5" Type="http://schemas.openxmlformats.org/officeDocument/2006/relationships/image" Target="../media/image817.jpeg"/><Relationship Id="rId61" Type="http://schemas.openxmlformats.org/officeDocument/2006/relationships/oleObject" Target="../embeddings/oleObject186.bin"/><Relationship Id="rId19" Type="http://schemas.openxmlformats.org/officeDocument/2006/relationships/oleObject" Target="../embeddings/oleObject161.bin"/><Relationship Id="rId14" Type="http://schemas.openxmlformats.org/officeDocument/2006/relationships/oleObject" Target="../embeddings/oleObject158.bin"/><Relationship Id="rId22" Type="http://schemas.openxmlformats.org/officeDocument/2006/relationships/image" Target="../media/image808.jpeg"/><Relationship Id="rId27" Type="http://schemas.openxmlformats.org/officeDocument/2006/relationships/image" Target="../media/image825.emf"/><Relationship Id="rId30" Type="http://schemas.openxmlformats.org/officeDocument/2006/relationships/oleObject" Target="../embeddings/oleObject166.bin"/><Relationship Id="rId35" Type="http://schemas.openxmlformats.org/officeDocument/2006/relationships/oleObject" Target="../embeddings/oleObject169.bin"/><Relationship Id="rId43" Type="http://schemas.openxmlformats.org/officeDocument/2006/relationships/oleObject" Target="../embeddings/oleObject174.bin"/><Relationship Id="rId48" Type="http://schemas.openxmlformats.org/officeDocument/2006/relationships/oleObject" Target="../embeddings/oleObject177.bin"/><Relationship Id="rId56" Type="http://schemas.openxmlformats.org/officeDocument/2006/relationships/image" Target="../media/image835.emf"/><Relationship Id="rId64" Type="http://schemas.openxmlformats.org/officeDocument/2006/relationships/oleObject" Target="../embeddings/oleObject188.bin"/><Relationship Id="rId69" Type="http://schemas.openxmlformats.org/officeDocument/2006/relationships/image" Target="../media/image840.emf"/><Relationship Id="rId77" Type="http://schemas.openxmlformats.org/officeDocument/2006/relationships/oleObject" Target="../embeddings/oleObject196.bin"/><Relationship Id="rId8" Type="http://schemas.openxmlformats.org/officeDocument/2006/relationships/oleObject" Target="../embeddings/oleObject156.bin"/><Relationship Id="rId51" Type="http://schemas.openxmlformats.org/officeDocument/2006/relationships/oleObject" Target="../embeddings/oleObject179.bin"/><Relationship Id="rId72" Type="http://schemas.openxmlformats.org/officeDocument/2006/relationships/oleObject" Target="../embeddings/oleObject193.bin"/><Relationship Id="rId80" Type="http://schemas.openxmlformats.org/officeDocument/2006/relationships/oleObject" Target="../embeddings/oleObject198.bin"/><Relationship Id="rId3" Type="http://schemas.openxmlformats.org/officeDocument/2006/relationships/image" Target="../media/image811.jpeg"/><Relationship Id="rId12" Type="http://schemas.openxmlformats.org/officeDocument/2006/relationships/oleObject" Target="../embeddings/oleObject157.bin"/><Relationship Id="rId17" Type="http://schemas.openxmlformats.org/officeDocument/2006/relationships/image" Target="../media/image822.emf"/><Relationship Id="rId25" Type="http://schemas.openxmlformats.org/officeDocument/2006/relationships/image" Target="../media/image824.emf"/><Relationship Id="rId33" Type="http://schemas.openxmlformats.org/officeDocument/2006/relationships/hyperlink" Target="http://images.google.fi/imgres?imgurl=www.eastriding.gov.uk/yourcouncil/collectables/images/case.gif&amp;imgrefurl=http://www.eastriding.gov.uk/yourcouncil/collectables/&amp;h=148&amp;w=180&amp;prev=/images?q%3Dcase%26start%3D360%26svnum%3D10%26hl%3Dfi%26lr%3D%26ie%3DUTF-8%26oe%3DUTF-8%26sa%3DN" TargetMode="External"/><Relationship Id="rId38" Type="http://schemas.openxmlformats.org/officeDocument/2006/relationships/image" Target="../media/image829.emf"/><Relationship Id="rId46" Type="http://schemas.openxmlformats.org/officeDocument/2006/relationships/oleObject" Target="../embeddings/oleObject176.bin"/><Relationship Id="rId59" Type="http://schemas.openxmlformats.org/officeDocument/2006/relationships/oleObject" Target="../embeddings/oleObject184.bin"/><Relationship Id="rId67" Type="http://schemas.openxmlformats.org/officeDocument/2006/relationships/image" Target="../media/image839.emf"/><Relationship Id="rId20" Type="http://schemas.openxmlformats.org/officeDocument/2006/relationships/oleObject" Target="../embeddings/oleObject162.bin"/><Relationship Id="rId41" Type="http://schemas.openxmlformats.org/officeDocument/2006/relationships/oleObject" Target="../embeddings/oleObject172.bin"/><Relationship Id="rId54" Type="http://schemas.openxmlformats.org/officeDocument/2006/relationships/image" Target="../media/image834.emf"/><Relationship Id="rId62" Type="http://schemas.openxmlformats.org/officeDocument/2006/relationships/oleObject" Target="../embeddings/oleObject187.bin"/><Relationship Id="rId70" Type="http://schemas.openxmlformats.org/officeDocument/2006/relationships/oleObject" Target="../embeddings/oleObject191.bin"/><Relationship Id="rId75" Type="http://schemas.openxmlformats.org/officeDocument/2006/relationships/oleObject" Target="../embeddings/oleObject195.bin"/><Relationship Id="rId1" Type="http://schemas.openxmlformats.org/officeDocument/2006/relationships/slideLayout" Target="../slideLayouts/slideLayout18.xml"/><Relationship Id="rId6" Type="http://schemas.openxmlformats.org/officeDocument/2006/relationships/hyperlink" Target="http://images.google.fi/imgres?imgurl=medianetcom.com/otter/images/5500-case.jpg&amp;imgrefurl=http://medianetcom.com/otter/&amp;h=165&amp;w=200&amp;prev=/images?q%3Dcase%26start%3D180%26svnum%3D10%26hl%3Dfi%26lr%3D%26ie%3DUTF-8%26oe%3DUTF-8%26sa%3DN" TargetMode="External"/><Relationship Id="rId15" Type="http://schemas.openxmlformats.org/officeDocument/2006/relationships/image" Target="../media/image821.emf"/><Relationship Id="rId23" Type="http://schemas.openxmlformats.org/officeDocument/2006/relationships/image" Target="../media/image823.jpeg"/><Relationship Id="rId28" Type="http://schemas.openxmlformats.org/officeDocument/2006/relationships/oleObject" Target="../embeddings/oleObject165.bin"/><Relationship Id="rId36" Type="http://schemas.openxmlformats.org/officeDocument/2006/relationships/image" Target="../media/image828.emf"/><Relationship Id="rId49" Type="http://schemas.openxmlformats.org/officeDocument/2006/relationships/image" Target="../media/image833.emf"/><Relationship Id="rId57" Type="http://schemas.openxmlformats.org/officeDocument/2006/relationships/oleObject" Target="../embeddings/oleObject183.bin"/><Relationship Id="rId10" Type="http://schemas.openxmlformats.org/officeDocument/2006/relationships/hyperlink" Target="http://images.google.fi/imgres?imgurl=www.kaidan.com/products/images/360/Case.jpg&amp;imgrefurl=http://www.kaidan.com/products/360_One-RE.html&amp;h=160&amp;w=189&amp;prev=/images?q%3Dcase%26start%3D200%26svnum%3D10%26hl%3Dfi%26lr%3D%26ie%3DUTF-8%26oe%3DUTF-8%26sa%3DN" TargetMode="External"/><Relationship Id="rId31" Type="http://schemas.openxmlformats.org/officeDocument/2006/relationships/oleObject" Target="../embeddings/oleObject167.bin"/><Relationship Id="rId44" Type="http://schemas.openxmlformats.org/officeDocument/2006/relationships/oleObject" Target="../embeddings/oleObject175.bin"/><Relationship Id="rId52" Type="http://schemas.openxmlformats.org/officeDocument/2006/relationships/oleObject" Target="../embeddings/oleObject180.bin"/><Relationship Id="rId60" Type="http://schemas.openxmlformats.org/officeDocument/2006/relationships/oleObject" Target="../embeddings/oleObject185.bin"/><Relationship Id="rId65" Type="http://schemas.openxmlformats.org/officeDocument/2006/relationships/image" Target="../media/image838.emf"/><Relationship Id="rId73" Type="http://schemas.openxmlformats.org/officeDocument/2006/relationships/oleObject" Target="../embeddings/oleObject194.bin"/><Relationship Id="rId78" Type="http://schemas.openxmlformats.org/officeDocument/2006/relationships/image" Target="../media/image843.emf"/><Relationship Id="rId81" Type="http://schemas.openxmlformats.org/officeDocument/2006/relationships/oleObject" Target="../embeddings/oleObject199.bin"/><Relationship Id="rId4" Type="http://schemas.openxmlformats.org/officeDocument/2006/relationships/hyperlink" Target="http://images.google.com/imgres?imgurl=www.mincom.cz/images/maintenance.jpg&amp;imgrefurl=http://www.mincom.cz/maintenance.html&amp;h=189&amp;w=200&amp;prev=/images?q%3Dmaintenance%26start%3D40%26svnum%3D100%26hl%3Dru%26lr%3D%26ie%3DUTF-8%26oe%3DUTF-8%26newwindow%3D1%26sa%3DN" TargetMode="External"/><Relationship Id="rId9" Type="http://schemas.openxmlformats.org/officeDocument/2006/relationships/image" Target="../media/image126.png"/><Relationship Id="rId13" Type="http://schemas.openxmlformats.org/officeDocument/2006/relationships/image" Target="../media/image820.emf"/><Relationship Id="rId18" Type="http://schemas.openxmlformats.org/officeDocument/2006/relationships/oleObject" Target="../embeddings/oleObject160.bin"/><Relationship Id="rId39" Type="http://schemas.openxmlformats.org/officeDocument/2006/relationships/oleObject" Target="../embeddings/oleObject171.bin"/><Relationship Id="rId34" Type="http://schemas.openxmlformats.org/officeDocument/2006/relationships/image" Target="../media/image827.jpeg"/><Relationship Id="rId50" Type="http://schemas.openxmlformats.org/officeDocument/2006/relationships/oleObject" Target="../embeddings/oleObject178.bin"/><Relationship Id="rId55" Type="http://schemas.openxmlformats.org/officeDocument/2006/relationships/oleObject" Target="../embeddings/oleObject182.bin"/><Relationship Id="rId76" Type="http://schemas.openxmlformats.org/officeDocument/2006/relationships/image" Target="../media/image842.emf"/><Relationship Id="rId7" Type="http://schemas.openxmlformats.org/officeDocument/2006/relationships/image" Target="../media/image818.jpeg"/><Relationship Id="rId71" Type="http://schemas.openxmlformats.org/officeDocument/2006/relationships/oleObject" Target="../embeddings/oleObject192.bin"/><Relationship Id="rId2" Type="http://schemas.openxmlformats.org/officeDocument/2006/relationships/hyperlink" Target="http://images.google.com/imgres?imgurl=www.sun.de/Produkte/Promo/b4b/images/server.jpg&amp;imgrefurl=http://www.sun.de/Produkte/Promo/b4b/voraussetzungen.html&amp;h=195&amp;w=140&amp;prev=/images?q%3Dserver%26start%3D60%26svnum%3D100%26hl%3Dru%26lr%3D%26ie%3DUTF-8%26oe%3DUTF-8%26newwindow%3D1%26sa%3DN" TargetMode="External"/><Relationship Id="rId29" Type="http://schemas.openxmlformats.org/officeDocument/2006/relationships/image" Target="../media/image826.emf"/><Relationship Id="rId24" Type="http://schemas.openxmlformats.org/officeDocument/2006/relationships/oleObject" Target="../embeddings/oleObject163.bin"/><Relationship Id="rId40" Type="http://schemas.openxmlformats.org/officeDocument/2006/relationships/image" Target="../media/image830.emf"/><Relationship Id="rId45" Type="http://schemas.openxmlformats.org/officeDocument/2006/relationships/image" Target="../media/image831.emf"/><Relationship Id="rId66" Type="http://schemas.openxmlformats.org/officeDocument/2006/relationships/oleObject" Target="../embeddings/oleObject189.bin"/></Relationships>
</file>

<file path=ppt/slides/_rels/slide254.xml.rels><?xml version="1.0" encoding="UTF-8" standalone="yes"?>
<Relationships xmlns="http://schemas.openxmlformats.org/package/2006/relationships"><Relationship Id="rId8" Type="http://schemas.openxmlformats.org/officeDocument/2006/relationships/image" Target="../media/image379.jpeg"/><Relationship Id="rId3" Type="http://schemas.openxmlformats.org/officeDocument/2006/relationships/image" Target="../media/image521.png"/><Relationship Id="rId7" Type="http://schemas.openxmlformats.org/officeDocument/2006/relationships/image" Target="../media/image522.jpeg"/><Relationship Id="rId2" Type="http://schemas.openxmlformats.org/officeDocument/2006/relationships/oleObject" Target="../embeddings/oleObject200.bin"/><Relationship Id="rId1" Type="http://schemas.openxmlformats.org/officeDocument/2006/relationships/slideLayout" Target="../slideLayouts/slideLayout13.xml"/><Relationship Id="rId6" Type="http://schemas.openxmlformats.org/officeDocument/2006/relationships/hyperlink" Target="http://images.google.com/imgres?imgurl=www.state.ma.us/itd/spg/publications/bulletins/ITBulletinSummer2002/html/certificate.jpg&amp;imgrefurl=http://www.state.ma.us/itd/spg/publications/bulletins/ITBulletinSummer2002/html/corpdiv.html&amp;h=211&amp;w=190&amp;prev=/images?q%3Dcertificate%26start%3D120%26svnum%3D50%26hl%3Den%26lr%3Dlang_en|lang_fi|lang_ru%26ie%3DUTF-8%26oe%3DUTF-8%26newwindow%3D1%26sa%3DN" TargetMode="External"/><Relationship Id="rId5" Type="http://schemas.openxmlformats.org/officeDocument/2006/relationships/image" Target="../media/image220.jpeg"/><Relationship Id="rId4"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9" Type="http://schemas.openxmlformats.org/officeDocument/2006/relationships/image" Target="../media/image844.jpe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6.xml.rels><?xml version="1.0" encoding="UTF-8" standalone="yes"?>
<Relationships xmlns="http://schemas.openxmlformats.org/package/2006/relationships"><Relationship Id="rId2" Type="http://schemas.openxmlformats.org/officeDocument/2006/relationships/image" Target="../media/image340.png"/><Relationship Id="rId1" Type="http://schemas.openxmlformats.org/officeDocument/2006/relationships/slideLayout" Target="../slideLayouts/slideLayout13.xml"/></Relationships>
</file>

<file path=ppt/slides/_rels/slide25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52.png"/><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353.png"/><Relationship Id="rId1" Type="http://schemas.openxmlformats.org/officeDocument/2006/relationships/slideLayout" Target="../slideLayouts/slideLayout13.xml"/></Relationships>
</file>

<file path=ppt/slides/_rels/slide259.xml.rels><?xml version="1.0" encoding="UTF-8" standalone="yes"?>
<Relationships xmlns="http://schemas.openxmlformats.org/package/2006/relationships"><Relationship Id="rId3" Type="http://schemas.openxmlformats.org/officeDocument/2006/relationships/image" Target="../media/image343.wmf"/><Relationship Id="rId2" Type="http://schemas.openxmlformats.org/officeDocument/2006/relationships/image" Target="../media/image845.png"/><Relationship Id="rId1" Type="http://schemas.openxmlformats.org/officeDocument/2006/relationships/slideLayout" Target="../slideLayouts/slideLayout13.xml"/><Relationship Id="rId6" Type="http://schemas.openxmlformats.org/officeDocument/2006/relationships/image" Target="../media/image281.wmf"/><Relationship Id="rId5" Type="http://schemas.openxmlformats.org/officeDocument/2006/relationships/image" Target="../media/image315.jpeg"/><Relationship Id="rId4" Type="http://schemas.openxmlformats.org/officeDocument/2006/relationships/image" Target="../media/image17.jpeg"/></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21.bin"/><Relationship Id="rId13" Type="http://schemas.openxmlformats.org/officeDocument/2006/relationships/image" Target="../media/image188.jpeg"/><Relationship Id="rId18" Type="http://schemas.openxmlformats.org/officeDocument/2006/relationships/hyperlink" Target="http://www.neteconomie.com/dbphoto/Entreprises/W/20020422205305-350.gif" TargetMode="External"/><Relationship Id="rId26" Type="http://schemas.openxmlformats.org/officeDocument/2006/relationships/image" Target="../media/image199.wmf"/><Relationship Id="rId3"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21" Type="http://schemas.openxmlformats.org/officeDocument/2006/relationships/image" Target="../media/image194.png"/><Relationship Id="rId7" Type="http://schemas.openxmlformats.org/officeDocument/2006/relationships/image" Target="../media/image91.jpeg"/><Relationship Id="rId12" Type="http://schemas.openxmlformats.org/officeDocument/2006/relationships/image" Target="../media/image19.png"/><Relationship Id="rId17" Type="http://schemas.openxmlformats.org/officeDocument/2006/relationships/image" Target="../media/image192.jpeg"/><Relationship Id="rId25" Type="http://schemas.openxmlformats.org/officeDocument/2006/relationships/image" Target="../media/image198.png"/><Relationship Id="rId2" Type="http://schemas.openxmlformats.org/officeDocument/2006/relationships/image" Target="../media/image156.jpeg"/><Relationship Id="rId16" Type="http://schemas.openxmlformats.org/officeDocument/2006/relationships/image" Target="../media/image191.jpeg"/><Relationship Id="rId20" Type="http://schemas.openxmlformats.org/officeDocument/2006/relationships/hyperlink" Target="http://www.fipa.org/index.html" TargetMode="External"/><Relationship Id="rId1" Type="http://schemas.openxmlformats.org/officeDocument/2006/relationships/slideLayout" Target="../slideLayouts/slideLayout18.xml"/><Relationship Id="rId6" Type="http://schemas.openxmlformats.org/officeDocument/2006/relationships/image" Target="../media/image185.png"/><Relationship Id="rId11" Type="http://schemas.openxmlformats.org/officeDocument/2006/relationships/image" Target="../media/image187.jpeg"/><Relationship Id="rId24" Type="http://schemas.openxmlformats.org/officeDocument/2006/relationships/image" Target="../media/image197.jpeg"/><Relationship Id="rId5" Type="http://schemas.openxmlformats.org/officeDocument/2006/relationships/image" Target="../media/image184.jpeg"/><Relationship Id="rId15" Type="http://schemas.openxmlformats.org/officeDocument/2006/relationships/image" Target="../media/image190.jpeg"/><Relationship Id="rId23" Type="http://schemas.openxmlformats.org/officeDocument/2006/relationships/image" Target="../media/image196.jpeg"/><Relationship Id="rId28" Type="http://schemas.openxmlformats.org/officeDocument/2006/relationships/image" Target="../media/image201.wmf"/><Relationship Id="rId10" Type="http://schemas.openxmlformats.org/officeDocument/2006/relationships/image" Target="../media/image103.jpeg"/><Relationship Id="rId19" Type="http://schemas.openxmlformats.org/officeDocument/2006/relationships/image" Target="../media/image193.jpeg"/><Relationship Id="rId4" Type="http://schemas.openxmlformats.org/officeDocument/2006/relationships/image" Target="../media/image157.jpeg"/><Relationship Id="rId9" Type="http://schemas.openxmlformats.org/officeDocument/2006/relationships/image" Target="../media/image186.wmf"/><Relationship Id="rId14" Type="http://schemas.openxmlformats.org/officeDocument/2006/relationships/image" Target="../media/image189.png"/><Relationship Id="rId22" Type="http://schemas.openxmlformats.org/officeDocument/2006/relationships/image" Target="../media/image195.png"/><Relationship Id="rId27" Type="http://schemas.openxmlformats.org/officeDocument/2006/relationships/image" Target="../media/image200.wmf"/></Relationships>
</file>

<file path=ppt/slides/_rels/slide260.xml.rels><?xml version="1.0" encoding="UTF-8" standalone="yes"?>
<Relationships xmlns="http://schemas.openxmlformats.org/package/2006/relationships"><Relationship Id="rId3" Type="http://schemas.openxmlformats.org/officeDocument/2006/relationships/image" Target="../media/image17.jpeg"/><Relationship Id="rId7" Type="http://schemas.openxmlformats.org/officeDocument/2006/relationships/image" Target="../media/image847.png"/><Relationship Id="rId2" Type="http://schemas.openxmlformats.org/officeDocument/2006/relationships/image" Target="../media/image343.wmf"/><Relationship Id="rId1" Type="http://schemas.openxmlformats.org/officeDocument/2006/relationships/slideLayout" Target="../slideLayouts/slideLayout13.xml"/><Relationship Id="rId6" Type="http://schemas.openxmlformats.org/officeDocument/2006/relationships/image" Target="../media/image846.png"/><Relationship Id="rId5" Type="http://schemas.openxmlformats.org/officeDocument/2006/relationships/image" Target="../media/image281.wmf"/><Relationship Id="rId4" Type="http://schemas.openxmlformats.org/officeDocument/2006/relationships/image" Target="../media/image315.jpeg"/></Relationships>
</file>

<file path=ppt/slides/_rels/slide261.xml.rels><?xml version="1.0" encoding="UTF-8" standalone="yes"?>
<Relationships xmlns="http://schemas.openxmlformats.org/package/2006/relationships"><Relationship Id="rId3" Type="http://schemas.openxmlformats.org/officeDocument/2006/relationships/image" Target="../media/image849.jpeg"/><Relationship Id="rId2" Type="http://schemas.openxmlformats.org/officeDocument/2006/relationships/image" Target="../media/image848.jpeg"/><Relationship Id="rId1" Type="http://schemas.openxmlformats.org/officeDocument/2006/relationships/slideLayout" Target="../slideLayouts/slideLayout13.xml"/></Relationships>
</file>

<file path=ppt/slides/_rels/slide262.xml.rels><?xml version="1.0" encoding="UTF-8" standalone="yes"?>
<Relationships xmlns="http://schemas.openxmlformats.org/package/2006/relationships"><Relationship Id="rId3" Type="http://schemas.openxmlformats.org/officeDocument/2006/relationships/image" Target="../media/image850.png"/><Relationship Id="rId2" Type="http://schemas.openxmlformats.org/officeDocument/2006/relationships/image" Target="../media/image845.png"/><Relationship Id="rId1" Type="http://schemas.openxmlformats.org/officeDocument/2006/relationships/slideLayout" Target="../slideLayouts/slideLayout13.xml"/></Relationships>
</file>

<file path=ppt/slides/_rels/slide263.xml.rels><?xml version="1.0" encoding="UTF-8" standalone="yes"?>
<Relationships xmlns="http://schemas.openxmlformats.org/package/2006/relationships"><Relationship Id="rId3" Type="http://schemas.openxmlformats.org/officeDocument/2006/relationships/image" Target="../media/image851.png"/><Relationship Id="rId2" Type="http://schemas.openxmlformats.org/officeDocument/2006/relationships/image" Target="../media/image845.png"/><Relationship Id="rId1" Type="http://schemas.openxmlformats.org/officeDocument/2006/relationships/slideLayout" Target="../slideLayouts/slideLayout13.xml"/></Relationships>
</file>

<file path=ppt/slides/_rels/slide264.xml.rels><?xml version="1.0" encoding="UTF-8" standalone="yes"?>
<Relationships xmlns="http://schemas.openxmlformats.org/package/2006/relationships"><Relationship Id="rId2" Type="http://schemas.openxmlformats.org/officeDocument/2006/relationships/image" Target="../media/image852.png"/><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2" Type="http://schemas.openxmlformats.org/officeDocument/2006/relationships/image" Target="../media/image853.png"/><Relationship Id="rId1" Type="http://schemas.openxmlformats.org/officeDocument/2006/relationships/slideLayout" Target="../slideLayouts/slideLayout18.xml"/></Relationships>
</file>

<file path=ppt/slides/_rels/slide2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845.png"/><Relationship Id="rId1" Type="http://schemas.openxmlformats.org/officeDocument/2006/relationships/slideLayout" Target="../slideLayouts/slideLayout13.xml"/><Relationship Id="rId4" Type="http://schemas.openxmlformats.org/officeDocument/2006/relationships/image" Target="../media/image854.png"/></Relationships>
</file>

<file path=ppt/slides/_rels/slide26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845.png"/><Relationship Id="rId1" Type="http://schemas.openxmlformats.org/officeDocument/2006/relationships/slideLayout" Target="../slideLayouts/slideLayout13.xml"/><Relationship Id="rId4" Type="http://schemas.openxmlformats.org/officeDocument/2006/relationships/image" Target="../media/image855.png"/></Relationships>
</file>

<file path=ppt/slides/_rels/slide268.xml.rels><?xml version="1.0" encoding="UTF-8" standalone="yes"?>
<Relationships xmlns="http://schemas.openxmlformats.org/package/2006/relationships"><Relationship Id="rId8" Type="http://schemas.openxmlformats.org/officeDocument/2006/relationships/image" Target="../media/image287.png"/><Relationship Id="rId3" Type="http://schemas.openxmlformats.org/officeDocument/2006/relationships/image" Target="../media/image242.jpeg"/><Relationship Id="rId7" Type="http://schemas.openxmlformats.org/officeDocument/2006/relationships/image" Target="../media/image285.jpeg"/><Relationship Id="rId12" Type="http://schemas.openxmlformats.org/officeDocument/2006/relationships/image" Target="../media/image856.png"/><Relationship Id="rId2" Type="http://schemas.openxmlformats.org/officeDocument/2006/relationships/image" Target="../media/image281.wmf"/><Relationship Id="rId1" Type="http://schemas.openxmlformats.org/officeDocument/2006/relationships/slideLayout" Target="../slideLayouts/slideLayout18.xml"/><Relationship Id="rId6" Type="http://schemas.openxmlformats.org/officeDocument/2006/relationships/hyperlink" Target="http://images.google.fi/imgres?imgurl=http://shop.asia1.com.sg/acd/mall/main/start/explorer.browser.help.version.jpg&amp;imgrefurl=http://shop.asia1.com.sg/acd/mall/main/start/minreq.html&amp;h=337&amp;w=407&amp;sz=21&amp;tbnid=GZhQCGFmPjAJ:&amp;tbnh=100&amp;tbnw=120&amp;start=130&amp;prev=/images?q%3Dbrowser%26start%3D120%26hl%3Dfi%26lr%3D%26sa%3DN" TargetMode="External"/><Relationship Id="rId11" Type="http://schemas.openxmlformats.org/officeDocument/2006/relationships/image" Target="../media/image343.wmf"/><Relationship Id="rId5" Type="http://schemas.openxmlformats.org/officeDocument/2006/relationships/image" Target="../media/image344.jpeg"/><Relationship Id="rId10" Type="http://schemas.openxmlformats.org/officeDocument/2006/relationships/image" Target="../media/image315.jpeg"/><Relationship Id="rId4" Type="http://schemas.openxmlformats.org/officeDocument/2006/relationships/image" Target="../media/image13.jpeg"/><Relationship Id="rId9" Type="http://schemas.openxmlformats.org/officeDocument/2006/relationships/image" Target="../media/image17.jpeg"/></Relationships>
</file>

<file path=ppt/slides/_rels/slide26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45.png"/><Relationship Id="rId1" Type="http://schemas.openxmlformats.org/officeDocument/2006/relationships/slideLayout" Target="../slideLayouts/slideLayout13.xml"/><Relationship Id="rId4" Type="http://schemas.openxmlformats.org/officeDocument/2006/relationships/image" Target="../media/image346.png"/></Relationships>
</file>

<file path=ppt/slides/_rels/slide2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91.jpeg"/><Relationship Id="rId1" Type="http://schemas.openxmlformats.org/officeDocument/2006/relationships/slideLayout" Target="../slideLayouts/slideLayout18.xml"/></Relationships>
</file>

<file path=ppt/slides/_rels/slide27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45.png"/><Relationship Id="rId1" Type="http://schemas.openxmlformats.org/officeDocument/2006/relationships/slideLayout" Target="../slideLayouts/slideLayout13.xml"/><Relationship Id="rId4" Type="http://schemas.openxmlformats.org/officeDocument/2006/relationships/image" Target="../media/image857.png"/></Relationships>
</file>

<file path=ppt/slides/_rels/slide271.xml.rels><?xml version="1.0" encoding="UTF-8" standalone="yes"?>
<Relationships xmlns="http://schemas.openxmlformats.org/package/2006/relationships"><Relationship Id="rId2" Type="http://schemas.openxmlformats.org/officeDocument/2006/relationships/image" Target="../media/image858.pn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45.png"/><Relationship Id="rId1" Type="http://schemas.openxmlformats.org/officeDocument/2006/relationships/slideLayout" Target="../slideLayouts/slideLayout13.xml"/><Relationship Id="rId4" Type="http://schemas.openxmlformats.org/officeDocument/2006/relationships/image" Target="../media/image859.png"/></Relationships>
</file>

<file path=ppt/slides/_rels/slide273.xml.rels><?xml version="1.0" encoding="UTF-8" standalone="yes"?>
<Relationships xmlns="http://schemas.openxmlformats.org/package/2006/relationships"><Relationship Id="rId3" Type="http://schemas.openxmlformats.org/officeDocument/2006/relationships/image" Target="../media/image861.png"/><Relationship Id="rId2" Type="http://schemas.openxmlformats.org/officeDocument/2006/relationships/image" Target="../media/image860.png"/><Relationship Id="rId1" Type="http://schemas.openxmlformats.org/officeDocument/2006/relationships/slideLayout" Target="../slideLayouts/slideLayout13.xml"/><Relationship Id="rId5" Type="http://schemas.openxmlformats.org/officeDocument/2006/relationships/image" Target="../media/image863.png"/><Relationship Id="rId4" Type="http://schemas.openxmlformats.org/officeDocument/2006/relationships/image" Target="../media/image862.png"/></Relationships>
</file>

<file path=ppt/slides/_rels/slide274.xml.rels><?xml version="1.0" encoding="UTF-8" standalone="yes"?>
<Relationships xmlns="http://schemas.openxmlformats.org/package/2006/relationships"><Relationship Id="rId3" Type="http://schemas.openxmlformats.org/officeDocument/2006/relationships/image" Target="../media/image864.png"/><Relationship Id="rId2" Type="http://schemas.openxmlformats.org/officeDocument/2006/relationships/image" Target="../media/image860.png"/><Relationship Id="rId1" Type="http://schemas.openxmlformats.org/officeDocument/2006/relationships/slideLayout" Target="../slideLayouts/slideLayout13.xml"/><Relationship Id="rId4" Type="http://schemas.openxmlformats.org/officeDocument/2006/relationships/image" Target="../media/image865.png"/></Relationships>
</file>

<file path=ppt/slides/_rels/slide27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43.wmf"/><Relationship Id="rId1" Type="http://schemas.openxmlformats.org/officeDocument/2006/relationships/slideLayout" Target="../slideLayouts/slideLayout13.xml"/><Relationship Id="rId6" Type="http://schemas.openxmlformats.org/officeDocument/2006/relationships/image" Target="../media/image866.png"/><Relationship Id="rId5" Type="http://schemas.openxmlformats.org/officeDocument/2006/relationships/image" Target="../media/image281.wmf"/><Relationship Id="rId4" Type="http://schemas.openxmlformats.org/officeDocument/2006/relationships/image" Target="../media/image315.jpeg"/></Relationships>
</file>

<file path=ppt/slides/_rels/slide276.xml.rels><?xml version="1.0" encoding="UTF-8" standalone="yes"?>
<Relationships xmlns="http://schemas.openxmlformats.org/package/2006/relationships"><Relationship Id="rId3" Type="http://schemas.openxmlformats.org/officeDocument/2006/relationships/image" Target="../media/image868.png"/><Relationship Id="rId2" Type="http://schemas.openxmlformats.org/officeDocument/2006/relationships/image" Target="../media/image867.png"/><Relationship Id="rId1" Type="http://schemas.openxmlformats.org/officeDocument/2006/relationships/slideLayout" Target="../slideLayouts/slideLayout13.xml"/></Relationships>
</file>

<file path=ppt/slides/_rels/slide277.xml.rels><?xml version="1.0" encoding="UTF-8" standalone="yes"?>
<Relationships xmlns="http://schemas.openxmlformats.org/package/2006/relationships"><Relationship Id="rId3" Type="http://schemas.openxmlformats.org/officeDocument/2006/relationships/image" Target="../media/image870.png"/><Relationship Id="rId2" Type="http://schemas.openxmlformats.org/officeDocument/2006/relationships/image" Target="../media/image869.png"/><Relationship Id="rId1" Type="http://schemas.openxmlformats.org/officeDocument/2006/relationships/slideLayout" Target="../slideLayouts/slideLayout13.xml"/></Relationships>
</file>

<file path=ppt/slides/_rels/slide278.xml.rels><?xml version="1.0" encoding="UTF-8" standalone="yes"?>
<Relationships xmlns="http://schemas.openxmlformats.org/package/2006/relationships"><Relationship Id="rId3" Type="http://schemas.openxmlformats.org/officeDocument/2006/relationships/image" Target="../media/image871.png"/><Relationship Id="rId2" Type="http://schemas.openxmlformats.org/officeDocument/2006/relationships/image" Target="../media/image869.png"/><Relationship Id="rId1" Type="http://schemas.openxmlformats.org/officeDocument/2006/relationships/slideLayout" Target="../slideLayouts/slideLayout13.xml"/></Relationships>
</file>

<file path=ppt/slides/_rels/slide279.xml.rels><?xml version="1.0" encoding="UTF-8" standalone="yes"?>
<Relationships xmlns="http://schemas.openxmlformats.org/package/2006/relationships"><Relationship Id="rId3" Type="http://schemas.openxmlformats.org/officeDocument/2006/relationships/image" Target="../media/image872.png"/><Relationship Id="rId2" Type="http://schemas.openxmlformats.org/officeDocument/2006/relationships/image" Target="../media/image869.pn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91.jpeg"/><Relationship Id="rId7" Type="http://schemas.openxmlformats.org/officeDocument/2006/relationships/image" Target="../media/image157.jpeg"/><Relationship Id="rId2" Type="http://schemas.openxmlformats.org/officeDocument/2006/relationships/image" Target="../media/image202.jpeg"/><Relationship Id="rId1" Type="http://schemas.openxmlformats.org/officeDocument/2006/relationships/slideLayout" Target="../slideLayouts/slideLayout18.xml"/><Relationship Id="rId6"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5" Type="http://schemas.openxmlformats.org/officeDocument/2006/relationships/image" Target="../media/image203.png"/><Relationship Id="rId4" Type="http://schemas.openxmlformats.org/officeDocument/2006/relationships/image" Target="../media/image15.jpeg"/></Relationships>
</file>

<file path=ppt/slides/_rels/slide280.xml.rels><?xml version="1.0" encoding="UTF-8" standalone="yes"?>
<Relationships xmlns="http://schemas.openxmlformats.org/package/2006/relationships"><Relationship Id="rId2" Type="http://schemas.openxmlformats.org/officeDocument/2006/relationships/image" Target="../media/image873.png"/><Relationship Id="rId1" Type="http://schemas.openxmlformats.org/officeDocument/2006/relationships/slideLayout" Target="../slideLayouts/slideLayout13.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282.xml.rels><?xml version="1.0" encoding="UTF-8" standalone="yes"?>
<Relationships xmlns="http://schemas.openxmlformats.org/package/2006/relationships"><Relationship Id="rId8" Type="http://schemas.openxmlformats.org/officeDocument/2006/relationships/image" Target="../media/image879.png"/><Relationship Id="rId3" Type="http://schemas.openxmlformats.org/officeDocument/2006/relationships/image" Target="../media/image874.png"/><Relationship Id="rId7" Type="http://schemas.openxmlformats.org/officeDocument/2006/relationships/image" Target="../media/image878.png"/><Relationship Id="rId2" Type="http://schemas.openxmlformats.org/officeDocument/2006/relationships/notesSlide" Target="../notesSlides/notesSlide32.xml"/><Relationship Id="rId1" Type="http://schemas.openxmlformats.org/officeDocument/2006/relationships/slideLayout" Target="../slideLayouts/slideLayout18.xml"/><Relationship Id="rId6" Type="http://schemas.openxmlformats.org/officeDocument/2006/relationships/image" Target="../media/image877.png"/><Relationship Id="rId5" Type="http://schemas.openxmlformats.org/officeDocument/2006/relationships/image" Target="../media/image876.png"/><Relationship Id="rId4" Type="http://schemas.openxmlformats.org/officeDocument/2006/relationships/image" Target="../media/image875.png"/></Relationships>
</file>

<file path=ppt/slides/_rels/slide283.xml.rels><?xml version="1.0" encoding="UTF-8" standalone="yes"?>
<Relationships xmlns="http://schemas.openxmlformats.org/package/2006/relationships"><Relationship Id="rId3" Type="http://schemas.openxmlformats.org/officeDocument/2006/relationships/image" Target="../media/image878.png"/><Relationship Id="rId2" Type="http://schemas.openxmlformats.org/officeDocument/2006/relationships/notesSlide" Target="../notesSlides/notesSlide33.xml"/><Relationship Id="rId1" Type="http://schemas.openxmlformats.org/officeDocument/2006/relationships/slideLayout" Target="../slideLayouts/slideLayout18.xml"/><Relationship Id="rId5" Type="http://schemas.openxmlformats.org/officeDocument/2006/relationships/image" Target="../media/image880.png"/><Relationship Id="rId4" Type="http://schemas.openxmlformats.org/officeDocument/2006/relationships/image" Target="../media/image879.png"/></Relationships>
</file>

<file path=ppt/slides/_rels/slide284.xml.rels><?xml version="1.0" encoding="UTF-8" standalone="yes"?>
<Relationships xmlns="http://schemas.openxmlformats.org/package/2006/relationships"><Relationship Id="rId3" Type="http://schemas.openxmlformats.org/officeDocument/2006/relationships/image" Target="../media/image878.png"/><Relationship Id="rId2" Type="http://schemas.openxmlformats.org/officeDocument/2006/relationships/notesSlide" Target="../notesSlides/notesSlide34.xml"/><Relationship Id="rId1" Type="http://schemas.openxmlformats.org/officeDocument/2006/relationships/slideLayout" Target="../slideLayouts/slideLayout18.xml"/><Relationship Id="rId5" Type="http://schemas.openxmlformats.org/officeDocument/2006/relationships/image" Target="../media/image880.png"/><Relationship Id="rId4" Type="http://schemas.openxmlformats.org/officeDocument/2006/relationships/image" Target="../media/image879.png"/></Relationships>
</file>

<file path=ppt/slides/_rels/slide28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238.jpeg"/><Relationship Id="rId7" Type="http://schemas.openxmlformats.org/officeDocument/2006/relationships/image" Target="../media/image315.jpe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openxmlformats.org/officeDocument/2006/relationships/image" Target="../media/image875.png"/><Relationship Id="rId5" Type="http://schemas.openxmlformats.org/officeDocument/2006/relationships/image" Target="../media/image879.png"/><Relationship Id="rId4" Type="http://schemas.openxmlformats.org/officeDocument/2006/relationships/image" Target="../media/image878.png"/><Relationship Id="rId9" Type="http://schemas.openxmlformats.org/officeDocument/2006/relationships/image" Target="../media/image881.jpeg"/></Relationships>
</file>

<file path=ppt/slides/_rels/slide28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287.xml.rels><?xml version="1.0" encoding="UTF-8" standalone="yes"?>
<Relationships xmlns="http://schemas.openxmlformats.org/package/2006/relationships"><Relationship Id="rId2" Type="http://schemas.openxmlformats.org/officeDocument/2006/relationships/image" Target="../media/image882.jpeg"/><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186.wmf"/><Relationship Id="rId2" Type="http://schemas.openxmlformats.org/officeDocument/2006/relationships/oleObject" Target="../embeddings/oleObject22.bin"/><Relationship Id="rId1" Type="http://schemas.openxmlformats.org/officeDocument/2006/relationships/slideLayout" Target="../slideLayouts/slideLayout18.xml"/><Relationship Id="rId4" Type="http://schemas.openxmlformats.org/officeDocument/2006/relationships/image" Target="../media/image204.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8" Type="http://schemas.openxmlformats.org/officeDocument/2006/relationships/image" Target="../media/image157.jpeg"/><Relationship Id="rId13" Type="http://schemas.openxmlformats.org/officeDocument/2006/relationships/oleObject" Target="../embeddings/oleObject26.bin"/><Relationship Id="rId3" Type="http://schemas.openxmlformats.org/officeDocument/2006/relationships/image" Target="../media/image186.wmf"/><Relationship Id="rId7"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2" Type="http://schemas.openxmlformats.org/officeDocument/2006/relationships/oleObject" Target="../embeddings/oleObject25.bin"/><Relationship Id="rId2" Type="http://schemas.openxmlformats.org/officeDocument/2006/relationships/oleObject" Target="../embeddings/oleObject23.bin"/><Relationship Id="rId1" Type="http://schemas.openxmlformats.org/officeDocument/2006/relationships/slideLayout" Target="../slideLayouts/slideLayout18.xml"/><Relationship Id="rId6" Type="http://schemas.openxmlformats.org/officeDocument/2006/relationships/image" Target="../media/image156.jpeg"/><Relationship Id="rId11" Type="http://schemas.openxmlformats.org/officeDocument/2006/relationships/oleObject" Target="../embeddings/oleObject24.bin"/><Relationship Id="rId5" Type="http://schemas.openxmlformats.org/officeDocument/2006/relationships/image" Target="../media/image205.jpeg"/><Relationship Id="rId10" Type="http://schemas.openxmlformats.org/officeDocument/2006/relationships/image" Target="../media/image185.png"/><Relationship Id="rId4" Type="http://schemas.openxmlformats.org/officeDocument/2006/relationships/image" Target="../media/image103.jpeg"/><Relationship Id="rId9" Type="http://schemas.openxmlformats.org/officeDocument/2006/relationships/image" Target="../media/image184.jpeg"/></Relationships>
</file>

<file path=ppt/slides/_rels/slide31.xml.rels><?xml version="1.0" encoding="UTF-8" standalone="yes"?>
<Relationships xmlns="http://schemas.openxmlformats.org/package/2006/relationships"><Relationship Id="rId8" Type="http://schemas.openxmlformats.org/officeDocument/2006/relationships/image" Target="../media/image211.png"/><Relationship Id="rId3" Type="http://schemas.openxmlformats.org/officeDocument/2006/relationships/image" Target="../media/image207.jpeg"/><Relationship Id="rId7" Type="http://schemas.openxmlformats.org/officeDocument/2006/relationships/image" Target="../media/image210.png"/><Relationship Id="rId2" Type="http://schemas.openxmlformats.org/officeDocument/2006/relationships/image" Target="../media/image206.png"/><Relationship Id="rId1" Type="http://schemas.openxmlformats.org/officeDocument/2006/relationships/slideLayout" Target="../slideLayouts/slideLayout18.xml"/><Relationship Id="rId6" Type="http://schemas.openxmlformats.org/officeDocument/2006/relationships/oleObject" Target="../embeddings/oleObject27.bin"/><Relationship Id="rId5" Type="http://schemas.openxmlformats.org/officeDocument/2006/relationships/image" Target="../media/image209.jpeg"/><Relationship Id="rId4" Type="http://schemas.openxmlformats.org/officeDocument/2006/relationships/image" Target="../media/image208.jpeg"/><Relationship Id="rId9" Type="http://schemas.openxmlformats.org/officeDocument/2006/relationships/image" Target="../media/image212.png"/></Relationships>
</file>

<file path=ppt/slides/_rels/slide32.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hyperlink" Target="https://ai.it.jyu.fi/OntoGroup/SmartResource.htm" TargetMode="Externa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8" Type="http://schemas.openxmlformats.org/officeDocument/2006/relationships/image" Target="../media/image218.jpeg"/><Relationship Id="rId13" Type="http://schemas.openxmlformats.org/officeDocument/2006/relationships/image" Target="../media/image16.png"/><Relationship Id="rId18" Type="http://schemas.openxmlformats.org/officeDocument/2006/relationships/image" Target="../media/image222.jpeg"/><Relationship Id="rId3" Type="http://schemas.openxmlformats.org/officeDocument/2006/relationships/image" Target="../media/image215.png"/><Relationship Id="rId7" Type="http://schemas.openxmlformats.org/officeDocument/2006/relationships/image" Target="../media/image217.jpeg"/><Relationship Id="rId12" Type="http://schemas.openxmlformats.org/officeDocument/2006/relationships/image" Target="../media/image15.jpeg"/><Relationship Id="rId17" Type="http://schemas.openxmlformats.org/officeDocument/2006/relationships/image" Target="../media/image221.jpeg"/><Relationship Id="rId2" Type="http://schemas.openxmlformats.org/officeDocument/2006/relationships/image" Target="../media/image214.png"/><Relationship Id="rId16"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 Id="rId1" Type="http://schemas.openxmlformats.org/officeDocument/2006/relationships/slideLayout" Target="../slideLayouts/slideLayout18.xml"/><Relationship Id="rId6" Type="http://schemas.openxmlformats.org/officeDocument/2006/relationships/image" Target="../media/image216.png"/><Relationship Id="rId11" Type="http://schemas.openxmlformats.org/officeDocument/2006/relationships/image" Target="../media/image13.jpeg"/><Relationship Id="rId5" Type="http://schemas.openxmlformats.org/officeDocument/2006/relationships/image" Target="../media/image184.jpeg"/><Relationship Id="rId15" Type="http://schemas.openxmlformats.org/officeDocument/2006/relationships/image" Target="../media/image220.jpeg"/><Relationship Id="rId10" Type="http://schemas.openxmlformats.org/officeDocument/2006/relationships/image" Target="../media/image219.png"/><Relationship Id="rId19" Type="http://schemas.openxmlformats.org/officeDocument/2006/relationships/image" Target="../media/image223.jpeg"/><Relationship Id="rId4" Type="http://schemas.openxmlformats.org/officeDocument/2006/relationships/image" Target="../media/image12.wmf"/><Relationship Id="rId9" Type="http://schemas.openxmlformats.org/officeDocument/2006/relationships/oleObject" Target="../embeddings/oleObject28.bin"/><Relationship Id="rId14"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8" Type="http://schemas.openxmlformats.org/officeDocument/2006/relationships/image" Target="../media/image226.jpeg"/><Relationship Id="rId3" Type="http://schemas.openxmlformats.org/officeDocument/2006/relationships/image" Target="../media/image224.png"/><Relationship Id="rId7" Type="http://schemas.openxmlformats.org/officeDocument/2006/relationships/image" Target="../media/image13.jpeg"/><Relationship Id="rId2" Type="http://schemas.openxmlformats.org/officeDocument/2006/relationships/image" Target="../media/image185.png"/><Relationship Id="rId1" Type="http://schemas.openxmlformats.org/officeDocument/2006/relationships/slideLayout" Target="../slideLayouts/slideLayout18.xml"/><Relationship Id="rId6" Type="http://schemas.openxmlformats.org/officeDocument/2006/relationships/image" Target="../media/image12.wmf"/><Relationship Id="rId5" Type="http://schemas.openxmlformats.org/officeDocument/2006/relationships/image" Target="../media/image225.png"/><Relationship Id="rId10" Type="http://schemas.openxmlformats.org/officeDocument/2006/relationships/image" Target="../media/image16.png"/><Relationship Id="rId4" Type="http://schemas.openxmlformats.org/officeDocument/2006/relationships/oleObject" Target="../embeddings/oleObject29.bin"/><Relationship Id="rId9" Type="http://schemas.openxmlformats.org/officeDocument/2006/relationships/image" Target="../media/image15.jpeg"/></Relationships>
</file>

<file path=ppt/slides/_rels/slide39.xml.rels><?xml version="1.0" encoding="UTF-8" standalone="yes"?>
<Relationships xmlns="http://schemas.openxmlformats.org/package/2006/relationships"><Relationship Id="rId8" Type="http://schemas.openxmlformats.org/officeDocument/2006/relationships/image" Target="../media/image228.jpeg"/><Relationship Id="rId13" Type="http://schemas.openxmlformats.org/officeDocument/2006/relationships/image" Target="../media/image167.wmf"/><Relationship Id="rId18" Type="http://schemas.openxmlformats.org/officeDocument/2006/relationships/hyperlink" Target="http://www.w3.org/RDF/icons/" TargetMode="External"/><Relationship Id="rId3" Type="http://schemas.openxmlformats.org/officeDocument/2006/relationships/image" Target="../media/image205.jpeg"/><Relationship Id="rId7" Type="http://schemas.openxmlformats.org/officeDocument/2006/relationships/image" Target="../media/image171.wmf"/><Relationship Id="rId12" Type="http://schemas.openxmlformats.org/officeDocument/2006/relationships/image" Target="../media/image232.jpeg"/><Relationship Id="rId17" Type="http://schemas.openxmlformats.org/officeDocument/2006/relationships/image" Target="../media/image234.png"/><Relationship Id="rId2" Type="http://schemas.openxmlformats.org/officeDocument/2006/relationships/image" Target="../media/image38.jpeg"/><Relationship Id="rId16" Type="http://schemas.openxmlformats.org/officeDocument/2006/relationships/hyperlink" Target="http://www.w3.org/2001/sw/" TargetMode="External"/><Relationship Id="rId1" Type="http://schemas.openxmlformats.org/officeDocument/2006/relationships/slideLayout" Target="../slideLayouts/slideLayout18.xml"/><Relationship Id="rId6" Type="http://schemas.openxmlformats.org/officeDocument/2006/relationships/image" Target="../media/image170.wmf"/><Relationship Id="rId11" Type="http://schemas.openxmlformats.org/officeDocument/2006/relationships/image" Target="../media/image231.jpeg"/><Relationship Id="rId5" Type="http://schemas.openxmlformats.org/officeDocument/2006/relationships/image" Target="../media/image169.wmf"/><Relationship Id="rId15" Type="http://schemas.openxmlformats.org/officeDocument/2006/relationships/image" Target="../media/image233.png"/><Relationship Id="rId10" Type="http://schemas.openxmlformats.org/officeDocument/2006/relationships/image" Target="../media/image230.jpeg"/><Relationship Id="rId19" Type="http://schemas.openxmlformats.org/officeDocument/2006/relationships/image" Target="../media/image235.png"/><Relationship Id="rId4" Type="http://schemas.openxmlformats.org/officeDocument/2006/relationships/image" Target="../media/image227.jpeg"/><Relationship Id="rId9" Type="http://schemas.openxmlformats.org/officeDocument/2006/relationships/image" Target="../media/image229.png"/><Relationship Id="rId14" Type="http://schemas.openxmlformats.org/officeDocument/2006/relationships/image" Target="../media/image198.png"/></Relationships>
</file>

<file path=ppt/slides/_rels/slide4.xml.rels><?xml version="1.0" encoding="UTF-8" standalone="yes"?>
<Relationships xmlns="http://schemas.openxmlformats.org/package/2006/relationships"><Relationship Id="rId8" Type="http://schemas.openxmlformats.org/officeDocument/2006/relationships/image" Target="../media/image43.wmf"/><Relationship Id="rId13" Type="http://schemas.openxmlformats.org/officeDocument/2006/relationships/image" Target="../media/image48.png"/><Relationship Id="rId3" Type="http://schemas.openxmlformats.org/officeDocument/2006/relationships/image" Target="../media/image39.wmf"/><Relationship Id="rId7" Type="http://schemas.openxmlformats.org/officeDocument/2006/relationships/image" Target="../media/image42.jpeg"/><Relationship Id="rId12" Type="http://schemas.openxmlformats.org/officeDocument/2006/relationships/image" Target="../media/image47.png"/><Relationship Id="rId17" Type="http://schemas.openxmlformats.org/officeDocument/2006/relationships/image" Target="../media/image52.png"/><Relationship Id="rId2" Type="http://schemas.openxmlformats.org/officeDocument/2006/relationships/image" Target="../media/image38.jpeg"/><Relationship Id="rId16" Type="http://schemas.openxmlformats.org/officeDocument/2006/relationships/image" Target="../media/image51.png"/><Relationship Id="rId1" Type="http://schemas.openxmlformats.org/officeDocument/2006/relationships/slideLayout" Target="../slideLayouts/slideLayout18.xml"/><Relationship Id="rId6" Type="http://schemas.openxmlformats.org/officeDocument/2006/relationships/image" Target="../media/image41.jpeg"/><Relationship Id="rId11" Type="http://schemas.openxmlformats.org/officeDocument/2006/relationships/image" Target="../media/image46.png"/><Relationship Id="rId5"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15" Type="http://schemas.openxmlformats.org/officeDocument/2006/relationships/image" Target="../media/image50.png"/><Relationship Id="rId10" Type="http://schemas.openxmlformats.org/officeDocument/2006/relationships/image" Target="../media/image45.png"/><Relationship Id="rId4" Type="http://schemas.openxmlformats.org/officeDocument/2006/relationships/image" Target="../media/image40.jpeg"/><Relationship Id="rId9" Type="http://schemas.openxmlformats.org/officeDocument/2006/relationships/image" Target="../media/image44.wmf"/><Relationship Id="rId14" Type="http://schemas.openxmlformats.org/officeDocument/2006/relationships/image" Target="../media/image49.png"/></Relationships>
</file>

<file path=ppt/slides/_rels/slide40.xml.rels><?xml version="1.0" encoding="UTF-8" standalone="yes"?>
<Relationships xmlns="http://schemas.openxmlformats.org/package/2006/relationships"><Relationship Id="rId3" Type="http://schemas.openxmlformats.org/officeDocument/2006/relationships/image" Target="../media/image236.wmf"/><Relationship Id="rId2" Type="http://schemas.openxmlformats.org/officeDocument/2006/relationships/image" Target="../media/image185.png"/><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3" Type="http://schemas.openxmlformats.org/officeDocument/2006/relationships/image" Target="../media/image241.jpeg"/><Relationship Id="rId18" Type="http://schemas.openxmlformats.org/officeDocument/2006/relationships/image" Target="../media/image244.png"/><Relationship Id="rId26" Type="http://schemas.openxmlformats.org/officeDocument/2006/relationships/image" Target="../media/image252.jpeg"/><Relationship Id="rId3" Type="http://schemas.openxmlformats.org/officeDocument/2006/relationships/image" Target="../media/image238.jpeg"/><Relationship Id="rId21" Type="http://schemas.openxmlformats.org/officeDocument/2006/relationships/image" Target="../media/image247.jpeg"/><Relationship Id="rId7" Type="http://schemas.openxmlformats.org/officeDocument/2006/relationships/image" Target="../media/image91.jpeg"/><Relationship Id="rId12" Type="http://schemas.openxmlformats.org/officeDocument/2006/relationships/image" Target="../media/image240.jpeg"/><Relationship Id="rId17" Type="http://schemas.openxmlformats.org/officeDocument/2006/relationships/image" Target="../media/image243.jpeg"/><Relationship Id="rId25" Type="http://schemas.openxmlformats.org/officeDocument/2006/relationships/image" Target="../media/image251.jpeg"/><Relationship Id="rId33" Type="http://schemas.openxmlformats.org/officeDocument/2006/relationships/image" Target="../media/image185.png"/><Relationship Id="rId2" Type="http://schemas.openxmlformats.org/officeDocument/2006/relationships/image" Target="../media/image237.wmf"/><Relationship Id="rId16" Type="http://schemas.openxmlformats.org/officeDocument/2006/relationships/image" Target="../media/image242.jpeg"/><Relationship Id="rId20" Type="http://schemas.openxmlformats.org/officeDocument/2006/relationships/image" Target="../media/image246.png"/><Relationship Id="rId29" Type="http://schemas.openxmlformats.org/officeDocument/2006/relationships/image" Target="../media/image255.png"/><Relationship Id="rId1" Type="http://schemas.openxmlformats.org/officeDocument/2006/relationships/slideLayout" Target="../slideLayouts/slideLayout18.xml"/><Relationship Id="rId6" Type="http://schemas.openxmlformats.org/officeDocument/2006/relationships/image" Target="../media/image16.png"/><Relationship Id="rId11" Type="http://schemas.openxmlformats.org/officeDocument/2006/relationships/image" Target="../media/image239.jpeg"/><Relationship Id="rId24" Type="http://schemas.openxmlformats.org/officeDocument/2006/relationships/image" Target="../media/image250.jpeg"/><Relationship Id="rId32" Type="http://schemas.openxmlformats.org/officeDocument/2006/relationships/image" Target="../media/image258.wmf"/><Relationship Id="rId5" Type="http://schemas.openxmlformats.org/officeDocument/2006/relationships/image" Target="../media/image220.jpeg"/><Relationship Id="rId15" Type="http://schemas.openxmlformats.org/officeDocument/2006/relationships/image" Target="../media/image157.jpeg"/><Relationship Id="rId23" Type="http://schemas.openxmlformats.org/officeDocument/2006/relationships/image" Target="../media/image249.png"/><Relationship Id="rId28" Type="http://schemas.openxmlformats.org/officeDocument/2006/relationships/image" Target="../media/image254.jpeg"/><Relationship Id="rId10" Type="http://schemas.openxmlformats.org/officeDocument/2006/relationships/image" Target="../media/image221.jpeg"/><Relationship Id="rId19" Type="http://schemas.openxmlformats.org/officeDocument/2006/relationships/image" Target="../media/image245.png"/><Relationship Id="rId31" Type="http://schemas.openxmlformats.org/officeDocument/2006/relationships/image" Target="../media/image257.wmf"/><Relationship Id="rId4"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9"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 Id="rId1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22" Type="http://schemas.openxmlformats.org/officeDocument/2006/relationships/image" Target="../media/image248.png"/><Relationship Id="rId27" Type="http://schemas.openxmlformats.org/officeDocument/2006/relationships/image" Target="../media/image253.jpeg"/><Relationship Id="rId30" Type="http://schemas.openxmlformats.org/officeDocument/2006/relationships/image" Target="../media/image256.jpeg"/><Relationship Id="rId8" Type="http://schemas.openxmlformats.org/officeDocument/2006/relationships/image" Target="../media/image15.jpeg"/></Relationships>
</file>

<file path=ppt/slides/_rels/slide42.xml.rels><?xml version="1.0" encoding="UTF-8" standalone="yes"?>
<Relationships xmlns="http://schemas.openxmlformats.org/package/2006/relationships"><Relationship Id="rId8" Type="http://schemas.openxmlformats.org/officeDocument/2006/relationships/image" Target="../media/image240.jpeg"/><Relationship Id="rId3" Type="http://schemas.openxmlformats.org/officeDocument/2006/relationships/image" Target="../media/image259.jpeg"/><Relationship Id="rId7" Type="http://schemas.openxmlformats.org/officeDocument/2006/relationships/image" Target="../media/image186.wmf"/><Relationship Id="rId2" Type="http://schemas.openxmlformats.org/officeDocument/2006/relationships/image" Target="../media/image109.jpeg"/><Relationship Id="rId1" Type="http://schemas.openxmlformats.org/officeDocument/2006/relationships/slideLayout" Target="../slideLayouts/slideLayout18.xml"/><Relationship Id="rId6" Type="http://schemas.openxmlformats.org/officeDocument/2006/relationships/oleObject" Target="../embeddings/oleObject30.bin"/><Relationship Id="rId11" Type="http://schemas.openxmlformats.org/officeDocument/2006/relationships/image" Target="../media/image261.jpeg"/><Relationship Id="rId5" Type="http://schemas.openxmlformats.org/officeDocument/2006/relationships/image" Target="../media/image91.jpeg"/><Relationship Id="rId10" Type="http://schemas.openxmlformats.org/officeDocument/2006/relationships/oleObject" Target="../embeddings/oleObject31.bin"/><Relationship Id="rId4" Type="http://schemas.openxmlformats.org/officeDocument/2006/relationships/image" Target="../media/image172.jpeg"/><Relationship Id="rId9" Type="http://schemas.openxmlformats.org/officeDocument/2006/relationships/image" Target="../media/image260.jpeg"/></Relationships>
</file>

<file path=ppt/slides/_rels/slide43.xml.rels><?xml version="1.0" encoding="UTF-8" standalone="yes"?>
<Relationships xmlns="http://schemas.openxmlformats.org/package/2006/relationships"><Relationship Id="rId8" Type="http://schemas.openxmlformats.org/officeDocument/2006/relationships/oleObject" Target="../embeddings/oleObject32.bin"/><Relationship Id="rId3" Type="http://schemas.openxmlformats.org/officeDocument/2006/relationships/image" Target="../media/image185.png"/><Relationship Id="rId7" Type="http://schemas.openxmlformats.org/officeDocument/2006/relationships/image" Target="../media/image157.jpeg"/><Relationship Id="rId2" Type="http://schemas.openxmlformats.org/officeDocument/2006/relationships/image" Target="../media/image184.jpeg"/><Relationship Id="rId1" Type="http://schemas.openxmlformats.org/officeDocument/2006/relationships/slideLayout" Target="../slideLayouts/slideLayout18.xml"/><Relationship Id="rId6"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5" Type="http://schemas.openxmlformats.org/officeDocument/2006/relationships/image" Target="../media/image109.jpeg"/><Relationship Id="rId10" Type="http://schemas.openxmlformats.org/officeDocument/2006/relationships/oleObject" Target="../embeddings/oleObject33.bin"/><Relationship Id="rId4" Type="http://schemas.openxmlformats.org/officeDocument/2006/relationships/image" Target="../media/image91.jpeg"/><Relationship Id="rId9" Type="http://schemas.openxmlformats.org/officeDocument/2006/relationships/image" Target="../media/image186.wmf"/></Relationships>
</file>

<file path=ppt/slides/_rels/slide44.xml.rels><?xml version="1.0" encoding="UTF-8" standalone="yes"?>
<Relationships xmlns="http://schemas.openxmlformats.org/package/2006/relationships"><Relationship Id="rId8" Type="http://schemas.openxmlformats.org/officeDocument/2006/relationships/image" Target="../media/image265.jpeg"/><Relationship Id="rId3" Type="http://schemas.openxmlformats.org/officeDocument/2006/relationships/image" Target="../media/image250.jpeg"/><Relationship Id="rId7" Type="http://schemas.openxmlformats.org/officeDocument/2006/relationships/image" Target="../media/image264.jpeg"/><Relationship Id="rId2" Type="http://schemas.openxmlformats.org/officeDocument/2006/relationships/image" Target="../media/image262.jpeg"/><Relationship Id="rId1" Type="http://schemas.openxmlformats.org/officeDocument/2006/relationships/slideLayout" Target="../slideLayouts/slideLayout18.xml"/><Relationship Id="rId6" Type="http://schemas.openxmlformats.org/officeDocument/2006/relationships/image" Target="../media/image263.jpeg"/><Relationship Id="rId5" Type="http://schemas.openxmlformats.org/officeDocument/2006/relationships/image" Target="../media/image172.jpeg"/><Relationship Id="rId4" Type="http://schemas.openxmlformats.org/officeDocument/2006/relationships/image" Target="../media/image251.jpeg"/><Relationship Id="rId9" Type="http://schemas.openxmlformats.org/officeDocument/2006/relationships/image" Target="../media/image266.jpeg"/></Relationships>
</file>

<file path=ppt/slides/_rels/slide45.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269.png"/><Relationship Id="rId7" Type="http://schemas.openxmlformats.org/officeDocument/2006/relationships/image" Target="../media/image272.png"/><Relationship Id="rId2" Type="http://schemas.openxmlformats.org/officeDocument/2006/relationships/image" Target="../media/image268.png"/><Relationship Id="rId1" Type="http://schemas.openxmlformats.org/officeDocument/2006/relationships/slideLayout" Target="../slideLayouts/slideLayout18.xml"/><Relationship Id="rId6" Type="http://schemas.openxmlformats.org/officeDocument/2006/relationships/image" Target="../media/image271.png"/><Relationship Id="rId5" Type="http://schemas.openxmlformats.org/officeDocument/2006/relationships/image" Target="../media/image270.jpeg"/><Relationship Id="rId4" Type="http://schemas.openxmlformats.org/officeDocument/2006/relationships/image" Target="../media/image185.png"/><Relationship Id="rId9" Type="http://schemas.openxmlformats.org/officeDocument/2006/relationships/image" Target="../media/image273.png"/></Relationships>
</file>

<file path=ppt/slides/_rels/slide48.xml.rels><?xml version="1.0" encoding="UTF-8" standalone="yes"?>
<Relationships xmlns="http://schemas.openxmlformats.org/package/2006/relationships"><Relationship Id="rId8" Type="http://schemas.openxmlformats.org/officeDocument/2006/relationships/image" Target="../media/image278.png"/><Relationship Id="rId3" Type="http://schemas.openxmlformats.org/officeDocument/2006/relationships/image" Target="../media/image275.wmf"/><Relationship Id="rId7" Type="http://schemas.openxmlformats.org/officeDocument/2006/relationships/image" Target="../media/image277.png"/><Relationship Id="rId2" Type="http://schemas.openxmlformats.org/officeDocument/2006/relationships/image" Target="../media/image274.wmf"/><Relationship Id="rId1" Type="http://schemas.openxmlformats.org/officeDocument/2006/relationships/slideLayout" Target="../slideLayouts/slideLayout18.xml"/><Relationship Id="rId6" Type="http://schemas.openxmlformats.org/officeDocument/2006/relationships/image" Target="../media/image185.png"/><Relationship Id="rId5" Type="http://schemas.openxmlformats.org/officeDocument/2006/relationships/image" Target="../media/image276.wmf"/><Relationship Id="rId4" Type="http://schemas.openxmlformats.org/officeDocument/2006/relationships/image" Target="../media/image237.wmf"/><Relationship Id="rId9" Type="http://schemas.openxmlformats.org/officeDocument/2006/relationships/image" Target="../media/image279.png"/></Relationships>
</file>

<file path=ppt/slides/_rels/slide49.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7.png"/><Relationship Id="rId18" Type="http://schemas.openxmlformats.org/officeDocument/2006/relationships/image" Target="../media/image62.png"/><Relationship Id="rId3" Type="http://schemas.openxmlformats.org/officeDocument/2006/relationships/image" Target="../media/image39.wmf"/><Relationship Id="rId7" Type="http://schemas.openxmlformats.org/officeDocument/2006/relationships/image" Target="../media/image42.jpeg"/><Relationship Id="rId12" Type="http://schemas.openxmlformats.org/officeDocument/2006/relationships/image" Target="../media/image56.png"/><Relationship Id="rId17" Type="http://schemas.openxmlformats.org/officeDocument/2006/relationships/image" Target="../media/image61.png"/><Relationship Id="rId2" Type="http://schemas.openxmlformats.org/officeDocument/2006/relationships/image" Target="../media/image38.jpeg"/><Relationship Id="rId16" Type="http://schemas.openxmlformats.org/officeDocument/2006/relationships/image" Target="../media/image60.png"/><Relationship Id="rId1" Type="http://schemas.openxmlformats.org/officeDocument/2006/relationships/slideLayout" Target="../slideLayouts/slideLayout18.xml"/><Relationship Id="rId6" Type="http://schemas.openxmlformats.org/officeDocument/2006/relationships/image" Target="../media/image41.jpeg"/><Relationship Id="rId11" Type="http://schemas.openxmlformats.org/officeDocument/2006/relationships/image" Target="../media/image55.png"/><Relationship Id="rId5"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15" Type="http://schemas.openxmlformats.org/officeDocument/2006/relationships/image" Target="../media/image59.jpeg"/><Relationship Id="rId10" Type="http://schemas.openxmlformats.org/officeDocument/2006/relationships/image" Target="../media/image54.png"/><Relationship Id="rId19" Type="http://schemas.openxmlformats.org/officeDocument/2006/relationships/image" Target="../media/image63.png"/><Relationship Id="rId4" Type="http://schemas.openxmlformats.org/officeDocument/2006/relationships/image" Target="../media/image40.jpeg"/><Relationship Id="rId9" Type="http://schemas.openxmlformats.org/officeDocument/2006/relationships/image" Target="../media/image53.png"/><Relationship Id="rId14" Type="http://schemas.openxmlformats.org/officeDocument/2006/relationships/image" Target="../media/image58.png"/></Relationships>
</file>

<file path=ppt/slides/_rels/slide50.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87.png"/><Relationship Id="rId18" Type="http://schemas.openxmlformats.org/officeDocument/2006/relationships/image" Target="../media/image289.png"/><Relationship Id="rId3" Type="http://schemas.openxmlformats.org/officeDocument/2006/relationships/image" Target="../media/image281.wmf"/><Relationship Id="rId7" Type="http://schemas.openxmlformats.org/officeDocument/2006/relationships/image" Target="../media/image283.jpeg"/><Relationship Id="rId12" Type="http://schemas.openxmlformats.org/officeDocument/2006/relationships/image" Target="../media/image286.wmf"/><Relationship Id="rId17" Type="http://schemas.openxmlformats.org/officeDocument/2006/relationships/image" Target="../media/image243.jpeg"/><Relationship Id="rId2" Type="http://schemas.openxmlformats.org/officeDocument/2006/relationships/notesSlide" Target="../notesSlides/notesSlide2.xml"/><Relationship Id="rId16" Type="http://schemas.openxmlformats.org/officeDocument/2006/relationships/image" Target="../media/image157.jpeg"/><Relationship Id="rId1" Type="http://schemas.openxmlformats.org/officeDocument/2006/relationships/slideLayout" Target="../slideLayouts/slideLayout18.xml"/><Relationship Id="rId6" Type="http://schemas.openxmlformats.org/officeDocument/2006/relationships/hyperlink" Target="http://images.google.fi/imgres?imgurl=http://www.pliniusaudio.com/secimages/photos/remote.jpg&amp;imgrefurl=http://www.pliniusaudio.com/pro/pro09.htm&amp;h=265&amp;w=155&amp;sz=10&amp;tbnid=kyzTpgYMuPUJ:&amp;tbnh=107&amp;tbnw=63&amp;start=60&amp;prev=/images?q%3Dcontrol%26start%3D40%26hl%3Dfi%26lr%3D%26sa%3DN" TargetMode="External"/><Relationship Id="rId11" Type="http://schemas.openxmlformats.org/officeDocument/2006/relationships/image" Target="../media/image285.jpeg"/><Relationship Id="rId5" Type="http://schemas.openxmlformats.org/officeDocument/2006/relationships/image" Target="../media/image282.jpeg"/><Relationship Id="rId15"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0" Type="http://schemas.openxmlformats.org/officeDocument/2006/relationships/hyperlink" Target="http://images.google.fi/imgres?imgurl=http://shop.asia1.com.sg/acd/mall/main/start/explorer.browser.help.version.jpg&amp;imgrefurl=http://shop.asia1.com.sg/acd/mall/main/start/minreq.html&amp;h=337&amp;w=407&amp;sz=21&amp;tbnid=GZhQCGFmPjAJ:&amp;tbnh=100&amp;tbnw=120&amp;start=130&amp;prev=/images?q%3Dbrowser%26start%3D120%26hl%3Dfi%26lr%3D%26sa%3DN" TargetMode="External"/><Relationship Id="rId19" Type="http://schemas.openxmlformats.org/officeDocument/2006/relationships/image" Target="../media/image290.png"/><Relationship Id="rId4" Type="http://schemas.openxmlformats.org/officeDocument/2006/relationships/image" Target="../media/image242.jpeg"/><Relationship Id="rId9" Type="http://schemas.openxmlformats.org/officeDocument/2006/relationships/image" Target="../media/image284.wmf"/><Relationship Id="rId14" Type="http://schemas.openxmlformats.org/officeDocument/2006/relationships/image" Target="../media/image288.png"/></Relationships>
</file>

<file path=ppt/slides/_rels/slide51.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17.jpeg"/><Relationship Id="rId13" Type="http://schemas.openxmlformats.org/officeDocument/2006/relationships/image" Target="../media/image297.jpeg"/><Relationship Id="rId3" Type="http://schemas.openxmlformats.org/officeDocument/2006/relationships/image" Target="../media/image13.jpeg"/><Relationship Id="rId7" Type="http://schemas.openxmlformats.org/officeDocument/2006/relationships/image" Target="../media/image12.wmf"/><Relationship Id="rId12" Type="http://schemas.openxmlformats.org/officeDocument/2006/relationships/image" Target="../media/image296.png"/><Relationship Id="rId17" Type="http://schemas.openxmlformats.org/officeDocument/2006/relationships/image" Target="../media/image19.png"/><Relationship Id="rId2" Type="http://schemas.openxmlformats.org/officeDocument/2006/relationships/image" Target="../media/image293.jpeg"/><Relationship Id="rId16" Type="http://schemas.openxmlformats.org/officeDocument/2006/relationships/image" Target="../media/image299.jpeg"/><Relationship Id="rId1" Type="http://schemas.openxmlformats.org/officeDocument/2006/relationships/slideLayout" Target="../slideLayouts/slideLayout18.xml"/><Relationship Id="rId6" Type="http://schemas.openxmlformats.org/officeDocument/2006/relationships/image" Target="../media/image16.png"/><Relationship Id="rId11" Type="http://schemas.openxmlformats.org/officeDocument/2006/relationships/image" Target="../media/image295.jpeg"/><Relationship Id="rId5" Type="http://schemas.openxmlformats.org/officeDocument/2006/relationships/image" Target="../media/image15.jpeg"/><Relationship Id="rId15" Type="http://schemas.openxmlformats.org/officeDocument/2006/relationships/image" Target="../media/image298.png"/><Relationship Id="rId10" Type="http://schemas.openxmlformats.org/officeDocument/2006/relationships/image" Target="../media/image20.png"/><Relationship Id="rId4" Type="http://schemas.openxmlformats.org/officeDocument/2006/relationships/image" Target="../media/image294.jpeg"/><Relationship Id="rId9" Type="http://schemas.openxmlformats.org/officeDocument/2006/relationships/image" Target="../media/image18.jpeg"/><Relationship Id="rId14" Type="http://schemas.openxmlformats.org/officeDocument/2006/relationships/oleObject" Target="../embeddings/oleObject34.bin"/></Relationships>
</file>

<file path=ppt/slides/_rels/slide54.xml.rels><?xml version="1.0" encoding="UTF-8" standalone="yes"?>
<Relationships xmlns="http://schemas.openxmlformats.org/package/2006/relationships"><Relationship Id="rId8" Type="http://schemas.openxmlformats.org/officeDocument/2006/relationships/image" Target="../media/image235.png"/><Relationship Id="rId13" Type="http://schemas.openxmlformats.org/officeDocument/2006/relationships/image" Target="../media/image169.wmf"/><Relationship Id="rId18" Type="http://schemas.openxmlformats.org/officeDocument/2006/relationships/image" Target="../media/image302.jpeg"/><Relationship Id="rId3" Type="http://schemas.openxmlformats.org/officeDocument/2006/relationships/image" Target="../media/image198.png"/><Relationship Id="rId7" Type="http://schemas.openxmlformats.org/officeDocument/2006/relationships/hyperlink" Target="http://www.w3.org/RDF/icons/" TargetMode="External"/><Relationship Id="rId12" Type="http://schemas.openxmlformats.org/officeDocument/2006/relationships/image" Target="../media/image301.jpeg"/><Relationship Id="rId17" Type="http://schemas.openxmlformats.org/officeDocument/2006/relationships/image" Target="../media/image228.jpeg"/><Relationship Id="rId2" Type="http://schemas.openxmlformats.org/officeDocument/2006/relationships/image" Target="../media/image38.jpeg"/><Relationship Id="rId16" Type="http://schemas.openxmlformats.org/officeDocument/2006/relationships/image" Target="../media/image167.wmf"/><Relationship Id="rId1" Type="http://schemas.openxmlformats.org/officeDocument/2006/relationships/slideLayout" Target="../slideLayouts/slideLayout18.xml"/><Relationship Id="rId6" Type="http://schemas.openxmlformats.org/officeDocument/2006/relationships/image" Target="../media/image234.png"/><Relationship Id="rId11" Type="http://schemas.openxmlformats.org/officeDocument/2006/relationships/image" Target="../media/image91.jpeg"/><Relationship Id="rId5" Type="http://schemas.openxmlformats.org/officeDocument/2006/relationships/hyperlink" Target="http://www.w3.org/2001/sw/" TargetMode="External"/><Relationship Id="rId15" Type="http://schemas.openxmlformats.org/officeDocument/2006/relationships/image" Target="../media/image171.wmf"/><Relationship Id="rId10" Type="http://schemas.openxmlformats.org/officeDocument/2006/relationships/image" Target="../media/image230.jpeg"/><Relationship Id="rId19" Type="http://schemas.openxmlformats.org/officeDocument/2006/relationships/image" Target="../media/image303.jpeg"/><Relationship Id="rId4" Type="http://schemas.openxmlformats.org/officeDocument/2006/relationships/image" Target="../media/image233.png"/><Relationship Id="rId9" Type="http://schemas.openxmlformats.org/officeDocument/2006/relationships/image" Target="../media/image300.png"/><Relationship Id="rId14" Type="http://schemas.openxmlformats.org/officeDocument/2006/relationships/image" Target="../media/image170.wmf"/></Relationships>
</file>

<file path=ppt/slides/_rels/slide55.xml.rels><?xml version="1.0" encoding="UTF-8" standalone="yes"?>
<Relationships xmlns="http://schemas.openxmlformats.org/package/2006/relationships"><Relationship Id="rId8" Type="http://schemas.openxmlformats.org/officeDocument/2006/relationships/oleObject" Target="../embeddings/oleObject36.bin"/><Relationship Id="rId3" Type="http://schemas.openxmlformats.org/officeDocument/2006/relationships/image" Target="../media/image109.jpeg"/><Relationship Id="rId7" Type="http://schemas.openxmlformats.org/officeDocument/2006/relationships/image" Target="../media/image186.wmf"/><Relationship Id="rId2" Type="http://schemas.openxmlformats.org/officeDocument/2006/relationships/image" Target="../media/image91.jpeg"/><Relationship Id="rId1" Type="http://schemas.openxmlformats.org/officeDocument/2006/relationships/slideLayout" Target="../slideLayouts/slideLayout18.xml"/><Relationship Id="rId6" Type="http://schemas.openxmlformats.org/officeDocument/2006/relationships/oleObject" Target="../embeddings/oleObject35.bin"/><Relationship Id="rId11" Type="http://schemas.openxmlformats.org/officeDocument/2006/relationships/image" Target="../media/image305.jpeg"/><Relationship Id="rId5" Type="http://schemas.openxmlformats.org/officeDocument/2006/relationships/image" Target="../media/image157.jpeg"/><Relationship Id="rId10" Type="http://schemas.openxmlformats.org/officeDocument/2006/relationships/image" Target="../media/image19.png"/><Relationship Id="rId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9" Type="http://schemas.openxmlformats.org/officeDocument/2006/relationships/image" Target="../media/image304.jpeg"/></Relationships>
</file>

<file path=ppt/slides/_rels/slide56.xml.rels><?xml version="1.0" encoding="UTF-8" standalone="yes"?>
<Relationships xmlns="http://schemas.openxmlformats.org/package/2006/relationships"><Relationship Id="rId8" Type="http://schemas.openxmlformats.org/officeDocument/2006/relationships/image" Target="../media/image309.jpeg"/><Relationship Id="rId13" Type="http://schemas.openxmlformats.org/officeDocument/2006/relationships/oleObject" Target="../embeddings/oleObject37.bin"/><Relationship Id="rId18" Type="http://schemas.openxmlformats.org/officeDocument/2006/relationships/image" Target="../media/image310.jpeg"/><Relationship Id="rId3" Type="http://schemas.openxmlformats.org/officeDocument/2006/relationships/image" Target="../media/image307.jpeg"/><Relationship Id="rId7" Type="http://schemas.openxmlformats.org/officeDocument/2006/relationships/image" Target="../media/image157.jpeg"/><Relationship Id="rId12" Type="http://schemas.openxmlformats.org/officeDocument/2006/relationships/image" Target="../media/image185.png"/><Relationship Id="rId17" Type="http://schemas.openxmlformats.org/officeDocument/2006/relationships/oleObject" Target="../embeddings/oleObject40.bin"/><Relationship Id="rId2" Type="http://schemas.openxmlformats.org/officeDocument/2006/relationships/image" Target="../media/image306.jpeg"/><Relationship Id="rId16" Type="http://schemas.openxmlformats.org/officeDocument/2006/relationships/oleObject" Target="../embeddings/oleObject39.bin"/><Relationship Id="rId20" Type="http://schemas.openxmlformats.org/officeDocument/2006/relationships/image" Target="../media/image311.jpeg"/><Relationship Id="rId1" Type="http://schemas.openxmlformats.org/officeDocument/2006/relationships/slideLayout" Target="../slideLayouts/slideLayout18.xml"/><Relationship Id="rId6"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1" Type="http://schemas.openxmlformats.org/officeDocument/2006/relationships/image" Target="../media/image184.jpeg"/><Relationship Id="rId5" Type="http://schemas.openxmlformats.org/officeDocument/2006/relationships/image" Target="../media/image308.jpeg"/><Relationship Id="rId15" Type="http://schemas.openxmlformats.org/officeDocument/2006/relationships/oleObject" Target="../embeddings/oleObject38.bin"/><Relationship Id="rId10" Type="http://schemas.openxmlformats.org/officeDocument/2006/relationships/image" Target="../media/image109.jpeg"/><Relationship Id="rId19" Type="http://schemas.openxmlformats.org/officeDocument/2006/relationships/image" Target="../media/image19.png"/><Relationship Id="rId4" Type="http://schemas.openxmlformats.org/officeDocument/2006/relationships/image" Target="../media/image240.jpeg"/><Relationship Id="rId9" Type="http://schemas.openxmlformats.org/officeDocument/2006/relationships/image" Target="../media/image91.jpeg"/><Relationship Id="rId14" Type="http://schemas.openxmlformats.org/officeDocument/2006/relationships/image" Target="../media/image186.wmf"/></Relationships>
</file>

<file path=ppt/slides/_rels/slide57.xml.rels><?xml version="1.0" encoding="UTF-8" standalone="yes"?>
<Relationships xmlns="http://schemas.openxmlformats.org/package/2006/relationships"><Relationship Id="rId8" Type="http://schemas.openxmlformats.org/officeDocument/2006/relationships/image" Target="../media/image185.png"/><Relationship Id="rId3" Type="http://schemas.openxmlformats.org/officeDocument/2006/relationships/image" Target="../media/image312.jpeg"/><Relationship Id="rId7" Type="http://schemas.openxmlformats.org/officeDocument/2006/relationships/image" Target="../media/image184.jpeg"/><Relationship Id="rId2" Type="http://schemas.openxmlformats.org/officeDocument/2006/relationships/image" Target="../media/image240.jpeg"/><Relationship Id="rId1" Type="http://schemas.openxmlformats.org/officeDocument/2006/relationships/slideLayout" Target="../slideLayouts/slideLayout18.xml"/><Relationship Id="rId6" Type="http://schemas.openxmlformats.org/officeDocument/2006/relationships/image" Target="../media/image314.jpeg"/><Relationship Id="rId11" Type="http://schemas.openxmlformats.org/officeDocument/2006/relationships/image" Target="../media/image315.jpeg"/><Relationship Id="rId5" Type="http://schemas.openxmlformats.org/officeDocument/2006/relationships/image" Target="../media/image313.jpeg"/><Relationship Id="rId10" Type="http://schemas.openxmlformats.org/officeDocument/2006/relationships/image" Target="../media/image157.jpeg"/><Relationship Id="rId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9" Type="http://schemas.openxmlformats.org/officeDocument/2006/relationships/image" Target="../media/image91.jpeg"/></Relationships>
</file>

<file path=ppt/slides/_rels/slide58.xml.rels><?xml version="1.0" encoding="UTF-8" standalone="yes"?>
<Relationships xmlns="http://schemas.openxmlformats.org/package/2006/relationships"><Relationship Id="rId8" Type="http://schemas.openxmlformats.org/officeDocument/2006/relationships/image" Target="../media/image318.jpeg"/><Relationship Id="rId13" Type="http://schemas.openxmlformats.org/officeDocument/2006/relationships/image" Target="../media/image296.png"/><Relationship Id="rId3" Type="http://schemas.openxmlformats.org/officeDocument/2006/relationships/image" Target="../media/image316.jpeg"/><Relationship Id="rId7" Type="http://schemas.openxmlformats.org/officeDocument/2006/relationships/image" Target="../media/image317.jpeg"/><Relationship Id="rId12" Type="http://schemas.openxmlformats.org/officeDocument/2006/relationships/image" Target="../media/image319.jpeg"/><Relationship Id="rId2" Type="http://schemas.openxmlformats.org/officeDocument/2006/relationships/image" Target="../media/image13.jpeg"/><Relationship Id="rId1" Type="http://schemas.openxmlformats.org/officeDocument/2006/relationships/slideLayout" Target="../slideLayouts/slideLayout18.xml"/><Relationship Id="rId6" Type="http://schemas.openxmlformats.org/officeDocument/2006/relationships/image" Target="../media/image184.jpeg"/><Relationship Id="rId11" Type="http://schemas.openxmlformats.org/officeDocument/2006/relationships/image" Target="../media/image298.png"/><Relationship Id="rId5" Type="http://schemas.openxmlformats.org/officeDocument/2006/relationships/image" Target="../media/image16.png"/><Relationship Id="rId10" Type="http://schemas.openxmlformats.org/officeDocument/2006/relationships/oleObject" Target="../embeddings/oleObject41.bin"/><Relationship Id="rId4" Type="http://schemas.openxmlformats.org/officeDocument/2006/relationships/image" Target="../media/image15.jpeg"/><Relationship Id="rId9" Type="http://schemas.openxmlformats.org/officeDocument/2006/relationships/image" Target="../media/image221.jpeg"/><Relationship Id="rId14" Type="http://schemas.openxmlformats.org/officeDocument/2006/relationships/image" Target="../media/image91.jpeg"/></Relationships>
</file>

<file path=ppt/slides/_rels/slide59.xml.rels><?xml version="1.0" encoding="UTF-8" standalone="yes"?>
<Relationships xmlns="http://schemas.openxmlformats.org/package/2006/relationships"><Relationship Id="rId3" Type="http://schemas.openxmlformats.org/officeDocument/2006/relationships/hyperlink" Target="http://www.dfki.de/~klusch/cia2003.html" TargetMode="External"/><Relationship Id="rId2" Type="http://schemas.openxmlformats.org/officeDocument/2006/relationships/hyperlink" Target="http://www.cs.jyu.fi/ai/papers/CIA-2003-2.pdf" TargetMode="Externa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68.png"/><Relationship Id="rId3" Type="http://schemas.openxmlformats.org/officeDocument/2006/relationships/image" Target="../media/image39.wmf"/><Relationship Id="rId7" Type="http://schemas.openxmlformats.org/officeDocument/2006/relationships/image" Target="../media/image42.jpeg"/><Relationship Id="rId12" Type="http://schemas.openxmlformats.org/officeDocument/2006/relationships/image" Target="../media/image67.png"/><Relationship Id="rId17" Type="http://schemas.openxmlformats.org/officeDocument/2006/relationships/image" Target="../media/image72.png"/><Relationship Id="rId2" Type="http://schemas.openxmlformats.org/officeDocument/2006/relationships/image" Target="../media/image38.jpeg"/><Relationship Id="rId16" Type="http://schemas.openxmlformats.org/officeDocument/2006/relationships/image" Target="../media/image71.jpeg"/><Relationship Id="rId1" Type="http://schemas.openxmlformats.org/officeDocument/2006/relationships/slideLayout" Target="../slideLayouts/slideLayout18.xml"/><Relationship Id="rId6" Type="http://schemas.openxmlformats.org/officeDocument/2006/relationships/image" Target="../media/image41.jpeg"/><Relationship Id="rId11" Type="http://schemas.openxmlformats.org/officeDocument/2006/relationships/image" Target="../media/image66.png"/><Relationship Id="rId5"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15" Type="http://schemas.openxmlformats.org/officeDocument/2006/relationships/image" Target="../media/image70.png"/><Relationship Id="rId10" Type="http://schemas.openxmlformats.org/officeDocument/2006/relationships/image" Target="../media/image65.jpeg"/><Relationship Id="rId4" Type="http://schemas.openxmlformats.org/officeDocument/2006/relationships/image" Target="../media/image40.jpeg"/><Relationship Id="rId9" Type="http://schemas.openxmlformats.org/officeDocument/2006/relationships/image" Target="../media/image45.png"/><Relationship Id="rId14" Type="http://schemas.openxmlformats.org/officeDocument/2006/relationships/image" Target="../media/image69.png"/></Relationships>
</file>

<file path=ppt/slides/_rels/slide60.xml.rels><?xml version="1.0" encoding="UTF-8" standalone="yes"?>
<Relationships xmlns="http://schemas.openxmlformats.org/package/2006/relationships"><Relationship Id="rId3" Type="http://schemas.openxmlformats.org/officeDocument/2006/relationships/image" Target="../media/image321.wmf"/><Relationship Id="rId7" Type="http://schemas.openxmlformats.org/officeDocument/2006/relationships/image" Target="../media/image325.wmf"/><Relationship Id="rId2" Type="http://schemas.openxmlformats.org/officeDocument/2006/relationships/image" Target="../media/image320.wmf"/><Relationship Id="rId1" Type="http://schemas.openxmlformats.org/officeDocument/2006/relationships/slideLayout" Target="../slideLayouts/slideLayout17.xml"/><Relationship Id="rId6" Type="http://schemas.openxmlformats.org/officeDocument/2006/relationships/image" Target="../media/image324.wmf"/><Relationship Id="rId5" Type="http://schemas.openxmlformats.org/officeDocument/2006/relationships/image" Target="../media/image323.wmf"/><Relationship Id="rId4" Type="http://schemas.openxmlformats.org/officeDocument/2006/relationships/image" Target="../media/image322.wmf"/></Relationships>
</file>

<file path=ppt/slides/_rels/slide61.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327.jpeg"/><Relationship Id="rId7" Type="http://schemas.openxmlformats.org/officeDocument/2006/relationships/image" Target="../media/image331.jpeg"/><Relationship Id="rId2" Type="http://schemas.openxmlformats.org/officeDocument/2006/relationships/image" Target="../media/image326.jpeg"/><Relationship Id="rId1" Type="http://schemas.openxmlformats.org/officeDocument/2006/relationships/slideLayout" Target="../slideLayouts/slideLayout18.xml"/><Relationship Id="rId6" Type="http://schemas.openxmlformats.org/officeDocument/2006/relationships/image" Target="../media/image330.jpeg"/><Relationship Id="rId5" Type="http://schemas.openxmlformats.org/officeDocument/2006/relationships/image" Target="../media/image329.png"/><Relationship Id="rId10" Type="http://schemas.openxmlformats.org/officeDocument/2006/relationships/image" Target="../media/image103.jpeg"/><Relationship Id="rId4" Type="http://schemas.openxmlformats.org/officeDocument/2006/relationships/image" Target="../media/image328.jpeg"/><Relationship Id="rId9" Type="http://schemas.openxmlformats.org/officeDocument/2006/relationships/image" Target="../media/image332.png"/></Relationships>
</file>

<file path=ppt/slides/_rels/slide6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33.jpe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image" Target="../media/image334.png"/><Relationship Id="rId1" Type="http://schemas.openxmlformats.org/officeDocument/2006/relationships/slideLayout" Target="../slideLayouts/slideLayout18.xml"/><Relationship Id="rId5" Type="http://schemas.openxmlformats.org/officeDocument/2006/relationships/image" Target="../media/image336.png"/><Relationship Id="rId4" Type="http://schemas.openxmlformats.org/officeDocument/2006/relationships/image" Target="../media/image315.jpeg"/></Relationships>
</file>

<file path=ppt/slides/_rels/slide65.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image" Target="../media/image315.jpeg"/><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image" Target="../media/image315.jpeg"/><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image" Target="../media/image339.jpeg"/><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2" Type="http://schemas.openxmlformats.org/officeDocument/2006/relationships/image" Target="../media/image340.pn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242.jpeg"/><Relationship Id="rId7" Type="http://schemas.openxmlformats.org/officeDocument/2006/relationships/image" Target="../media/image287.png"/><Relationship Id="rId2" Type="http://schemas.openxmlformats.org/officeDocument/2006/relationships/image" Target="../media/image281.wmf"/><Relationship Id="rId1" Type="http://schemas.openxmlformats.org/officeDocument/2006/relationships/slideLayout" Target="../slideLayouts/slideLayout13.xml"/><Relationship Id="rId6" Type="http://schemas.openxmlformats.org/officeDocument/2006/relationships/image" Target="../media/image343.wmf"/><Relationship Id="rId5" Type="http://schemas.openxmlformats.org/officeDocument/2006/relationships/image" Target="../media/image342.png"/><Relationship Id="rId4" Type="http://schemas.openxmlformats.org/officeDocument/2006/relationships/image" Target="../media/image341.jpeg"/><Relationship Id="rId9" Type="http://schemas.openxmlformats.org/officeDocument/2006/relationships/image" Target="../media/image315.jpeg"/></Relationships>
</file>

<file path=ppt/slides/_rels/slide7.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77.png"/><Relationship Id="rId18" Type="http://schemas.openxmlformats.org/officeDocument/2006/relationships/image" Target="../media/image82.jpeg"/><Relationship Id="rId3" Type="http://schemas.openxmlformats.org/officeDocument/2006/relationships/image" Target="../media/image39.wmf"/><Relationship Id="rId7" Type="http://schemas.openxmlformats.org/officeDocument/2006/relationships/image" Target="../media/image42.jpeg"/><Relationship Id="rId12" Type="http://schemas.openxmlformats.org/officeDocument/2006/relationships/image" Target="../media/image76.png"/><Relationship Id="rId17" Type="http://schemas.openxmlformats.org/officeDocument/2006/relationships/image" Target="../media/image81.png"/><Relationship Id="rId2" Type="http://schemas.openxmlformats.org/officeDocument/2006/relationships/image" Target="../media/image38.jpeg"/><Relationship Id="rId16" Type="http://schemas.openxmlformats.org/officeDocument/2006/relationships/image" Target="../media/image80.png"/><Relationship Id="rId20" Type="http://schemas.openxmlformats.org/officeDocument/2006/relationships/image" Target="../media/image64.png"/><Relationship Id="rId1" Type="http://schemas.openxmlformats.org/officeDocument/2006/relationships/slideLayout" Target="../slideLayouts/slideLayout18.xml"/><Relationship Id="rId6" Type="http://schemas.openxmlformats.org/officeDocument/2006/relationships/image" Target="../media/image41.jpeg"/><Relationship Id="rId11" Type="http://schemas.openxmlformats.org/officeDocument/2006/relationships/image" Target="../media/image75.png"/><Relationship Id="rId5"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15" Type="http://schemas.openxmlformats.org/officeDocument/2006/relationships/image" Target="../media/image79.png"/><Relationship Id="rId10" Type="http://schemas.openxmlformats.org/officeDocument/2006/relationships/image" Target="../media/image74.png"/><Relationship Id="rId19" Type="http://schemas.openxmlformats.org/officeDocument/2006/relationships/image" Target="../media/image83.png"/><Relationship Id="rId4" Type="http://schemas.openxmlformats.org/officeDocument/2006/relationships/image" Target="../media/image40.jpeg"/><Relationship Id="rId9" Type="http://schemas.openxmlformats.org/officeDocument/2006/relationships/image" Target="../media/image73.jpeg"/><Relationship Id="rId14" Type="http://schemas.openxmlformats.org/officeDocument/2006/relationships/image" Target="../media/image78.png"/></Relationships>
</file>

<file path=ppt/slides/_rels/slide70.xml.rels><?xml version="1.0" encoding="UTF-8" standalone="yes"?>
<Relationships xmlns="http://schemas.openxmlformats.org/package/2006/relationships"><Relationship Id="rId8" Type="http://schemas.openxmlformats.org/officeDocument/2006/relationships/image" Target="../media/image343.wmf"/><Relationship Id="rId13" Type="http://schemas.openxmlformats.org/officeDocument/2006/relationships/image" Target="../media/image287.png"/><Relationship Id="rId3" Type="http://schemas.openxmlformats.org/officeDocument/2006/relationships/image" Target="../media/image242.jpeg"/><Relationship Id="rId7" Type="http://schemas.openxmlformats.org/officeDocument/2006/relationships/image" Target="../media/image344.jpeg"/><Relationship Id="rId12" Type="http://schemas.openxmlformats.org/officeDocument/2006/relationships/image" Target="../media/image289.png"/><Relationship Id="rId2" Type="http://schemas.openxmlformats.org/officeDocument/2006/relationships/image" Target="../media/image281.wmf"/><Relationship Id="rId1" Type="http://schemas.openxmlformats.org/officeDocument/2006/relationships/slideLayout" Target="../slideLayouts/slideLayout18.xml"/><Relationship Id="rId6" Type="http://schemas.openxmlformats.org/officeDocument/2006/relationships/image" Target="../media/image13.jpeg"/><Relationship Id="rId11" Type="http://schemas.openxmlformats.org/officeDocument/2006/relationships/image" Target="../media/image286.wmf"/><Relationship Id="rId5" Type="http://schemas.openxmlformats.org/officeDocument/2006/relationships/image" Target="../media/image342.png"/><Relationship Id="rId15" Type="http://schemas.openxmlformats.org/officeDocument/2006/relationships/image" Target="../media/image315.jpeg"/><Relationship Id="rId10" Type="http://schemas.openxmlformats.org/officeDocument/2006/relationships/image" Target="../media/image285.jpeg"/><Relationship Id="rId4" Type="http://schemas.openxmlformats.org/officeDocument/2006/relationships/image" Target="../media/image341.jpeg"/><Relationship Id="rId9" Type="http://schemas.openxmlformats.org/officeDocument/2006/relationships/hyperlink" Target="http://images.google.fi/imgres?imgurl=http://shop.asia1.com.sg/acd/mall/main/start/explorer.browser.help.version.jpg&amp;imgrefurl=http://shop.asia1.com.sg/acd/mall/main/start/minreq.html&amp;h=337&amp;w=407&amp;sz=21&amp;tbnid=GZhQCGFmPjAJ:&amp;tbnh=100&amp;tbnw=120&amp;start=130&amp;prev=/images?q%3Dbrowser%26start%3D120%26hl%3Dfi%26lr%3D%26sa%3DN" TargetMode="External"/><Relationship Id="rId14" Type="http://schemas.openxmlformats.org/officeDocument/2006/relationships/image" Target="../media/image17.jpeg"/></Relationships>
</file>

<file path=ppt/slides/_rels/slide7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45.png"/><Relationship Id="rId1" Type="http://schemas.openxmlformats.org/officeDocument/2006/relationships/slideLayout" Target="../slideLayouts/slideLayout18.xml"/><Relationship Id="rId4" Type="http://schemas.openxmlformats.org/officeDocument/2006/relationships/image" Target="../media/image346.png"/></Relationships>
</file>

<file path=ppt/slides/_rels/slide72.xml.rels><?xml version="1.0" encoding="UTF-8" standalone="yes"?>
<Relationships xmlns="http://schemas.openxmlformats.org/package/2006/relationships"><Relationship Id="rId8" Type="http://schemas.openxmlformats.org/officeDocument/2006/relationships/image" Target="../media/image350.jpeg"/><Relationship Id="rId13" Type="http://schemas.openxmlformats.org/officeDocument/2006/relationships/image" Target="../media/image315.jpeg"/><Relationship Id="rId3" Type="http://schemas.openxmlformats.org/officeDocument/2006/relationships/image" Target="../media/image242.jpeg"/><Relationship Id="rId7" Type="http://schemas.openxmlformats.org/officeDocument/2006/relationships/hyperlink" Target="http://ws.apache.org/axis/" TargetMode="External"/><Relationship Id="rId12" Type="http://schemas.openxmlformats.org/officeDocument/2006/relationships/image" Target="../media/image17.jpeg"/><Relationship Id="rId2" Type="http://schemas.openxmlformats.org/officeDocument/2006/relationships/image" Target="../media/image281.wmf"/><Relationship Id="rId1" Type="http://schemas.openxmlformats.org/officeDocument/2006/relationships/slideLayout" Target="../slideLayouts/slideLayout18.xml"/><Relationship Id="rId6" Type="http://schemas.openxmlformats.org/officeDocument/2006/relationships/image" Target="../media/image349.png"/><Relationship Id="rId11" Type="http://schemas.openxmlformats.org/officeDocument/2006/relationships/image" Target="../media/image287.png"/><Relationship Id="rId5" Type="http://schemas.openxmlformats.org/officeDocument/2006/relationships/image" Target="../media/image348.wmf"/><Relationship Id="rId15" Type="http://schemas.openxmlformats.org/officeDocument/2006/relationships/image" Target="../media/image342.png"/><Relationship Id="rId10" Type="http://schemas.openxmlformats.org/officeDocument/2006/relationships/image" Target="../media/image343.wmf"/><Relationship Id="rId4" Type="http://schemas.openxmlformats.org/officeDocument/2006/relationships/image" Target="../media/image347.png"/><Relationship Id="rId9" Type="http://schemas.openxmlformats.org/officeDocument/2006/relationships/image" Target="../media/image351.jpeg"/><Relationship Id="rId14" Type="http://schemas.openxmlformats.org/officeDocument/2006/relationships/image" Target="../media/image341.jpeg"/></Relationships>
</file>

<file path=ppt/slides/_rels/slide7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352.png"/><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2" Type="http://schemas.openxmlformats.org/officeDocument/2006/relationships/image" Target="../media/image353.png"/><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8" Type="http://schemas.openxmlformats.org/officeDocument/2006/relationships/image" Target="../media/image243.jpeg"/><Relationship Id="rId13" Type="http://schemas.openxmlformats.org/officeDocument/2006/relationships/image" Target="../media/image288.png"/><Relationship Id="rId18" Type="http://schemas.openxmlformats.org/officeDocument/2006/relationships/hyperlink" Target="http://www.saxonica.com/index.html" TargetMode="External"/><Relationship Id="rId26" Type="http://schemas.openxmlformats.org/officeDocument/2006/relationships/image" Target="../media/image366.png"/><Relationship Id="rId3" Type="http://schemas.openxmlformats.org/officeDocument/2006/relationships/image" Target="../media/image289.png"/><Relationship Id="rId21" Type="http://schemas.openxmlformats.org/officeDocument/2006/relationships/image" Target="../media/image363.jpeg"/><Relationship Id="rId7" Type="http://schemas.openxmlformats.org/officeDocument/2006/relationships/image" Target="../media/image356.png"/><Relationship Id="rId12" Type="http://schemas.openxmlformats.org/officeDocument/2006/relationships/image" Target="../media/image359.png"/><Relationship Id="rId17" Type="http://schemas.openxmlformats.org/officeDocument/2006/relationships/image" Target="../media/image350.jpeg"/><Relationship Id="rId25" Type="http://schemas.openxmlformats.org/officeDocument/2006/relationships/hyperlink" Target="http://www.cvshome.org/" TargetMode="External"/><Relationship Id="rId2" Type="http://schemas.openxmlformats.org/officeDocument/2006/relationships/image" Target="../media/image354.jpeg"/><Relationship Id="rId16" Type="http://schemas.openxmlformats.org/officeDocument/2006/relationships/hyperlink" Target="http://ws.apache.org/axis/" TargetMode="External"/><Relationship Id="rId20" Type="http://schemas.openxmlformats.org/officeDocument/2006/relationships/image" Target="../media/image362.png"/><Relationship Id="rId1" Type="http://schemas.openxmlformats.org/officeDocument/2006/relationships/slideLayout" Target="../slideLayouts/slideLayout18.xml"/><Relationship Id="rId6" Type="http://schemas.openxmlformats.org/officeDocument/2006/relationships/image" Target="../media/image242.jpeg"/><Relationship Id="rId11" Type="http://schemas.openxmlformats.org/officeDocument/2006/relationships/image" Target="../media/image194.png"/><Relationship Id="rId24" Type="http://schemas.openxmlformats.org/officeDocument/2006/relationships/image" Target="../media/image365.png"/><Relationship Id="rId5" Type="http://schemas.openxmlformats.org/officeDocument/2006/relationships/image" Target="../media/image355.png"/><Relationship Id="rId15" Type="http://schemas.openxmlformats.org/officeDocument/2006/relationships/image" Target="../media/image77.png"/><Relationship Id="rId23" Type="http://schemas.openxmlformats.org/officeDocument/2006/relationships/image" Target="../media/image364.jpeg"/><Relationship Id="rId10" Type="http://schemas.openxmlformats.org/officeDocument/2006/relationships/image" Target="../media/image358.jpeg"/><Relationship Id="rId19" Type="http://schemas.openxmlformats.org/officeDocument/2006/relationships/image" Target="../media/image361.png"/><Relationship Id="rId4" Type="http://schemas.openxmlformats.org/officeDocument/2006/relationships/image" Target="../media/image315.jpeg"/><Relationship Id="rId9" Type="http://schemas.openxmlformats.org/officeDocument/2006/relationships/image" Target="../media/image357.jpeg"/><Relationship Id="rId14" Type="http://schemas.openxmlformats.org/officeDocument/2006/relationships/image" Target="../media/image360.png"/><Relationship Id="rId22" Type="http://schemas.openxmlformats.org/officeDocument/2006/relationships/hyperlink" Target="http://www.omondo.com/" TargetMode="External"/></Relationships>
</file>

<file path=ppt/slides/_rels/slide76.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8" Type="http://schemas.openxmlformats.org/officeDocument/2006/relationships/image" Target="../media/image235.png"/><Relationship Id="rId13" Type="http://schemas.openxmlformats.org/officeDocument/2006/relationships/image" Target="../media/image169.wmf"/><Relationship Id="rId18" Type="http://schemas.openxmlformats.org/officeDocument/2006/relationships/image" Target="../media/image371.jpeg"/><Relationship Id="rId3" Type="http://schemas.openxmlformats.org/officeDocument/2006/relationships/image" Target="../media/image198.png"/><Relationship Id="rId7" Type="http://schemas.openxmlformats.org/officeDocument/2006/relationships/hyperlink" Target="http://www.w3.org/RDF/icons/" TargetMode="External"/><Relationship Id="rId12" Type="http://schemas.openxmlformats.org/officeDocument/2006/relationships/image" Target="../media/image370.jpeg"/><Relationship Id="rId17" Type="http://schemas.openxmlformats.org/officeDocument/2006/relationships/image" Target="../media/image91.jpeg"/><Relationship Id="rId2" Type="http://schemas.openxmlformats.org/officeDocument/2006/relationships/image" Target="../media/image38.jpeg"/><Relationship Id="rId16" Type="http://schemas.openxmlformats.org/officeDocument/2006/relationships/image" Target="../media/image167.wmf"/><Relationship Id="rId20" Type="http://schemas.openxmlformats.org/officeDocument/2006/relationships/image" Target="../media/image373.jpeg"/><Relationship Id="rId1" Type="http://schemas.openxmlformats.org/officeDocument/2006/relationships/slideLayout" Target="../slideLayouts/slideLayout18.xml"/><Relationship Id="rId6" Type="http://schemas.openxmlformats.org/officeDocument/2006/relationships/image" Target="../media/image234.png"/><Relationship Id="rId11" Type="http://schemas.openxmlformats.org/officeDocument/2006/relationships/image" Target="../media/image369.jpeg"/><Relationship Id="rId5" Type="http://schemas.openxmlformats.org/officeDocument/2006/relationships/hyperlink" Target="http://www.w3.org/2001/sw/" TargetMode="External"/><Relationship Id="rId15" Type="http://schemas.openxmlformats.org/officeDocument/2006/relationships/image" Target="../media/image171.wmf"/><Relationship Id="rId10" Type="http://schemas.openxmlformats.org/officeDocument/2006/relationships/image" Target="../media/image368.jpeg"/><Relationship Id="rId19" Type="http://schemas.openxmlformats.org/officeDocument/2006/relationships/image" Target="../media/image372.jpeg"/><Relationship Id="rId4" Type="http://schemas.openxmlformats.org/officeDocument/2006/relationships/image" Target="../media/image233.png"/><Relationship Id="rId9" Type="http://schemas.openxmlformats.org/officeDocument/2006/relationships/image" Target="../media/image367.png"/><Relationship Id="rId14" Type="http://schemas.openxmlformats.org/officeDocument/2006/relationships/image" Target="../media/image170.wmf"/></Relationships>
</file>

<file path=ppt/slides/_rels/slide78.xml.rels><?xml version="1.0" encoding="UTF-8" standalone="yes"?>
<Relationships xmlns="http://schemas.openxmlformats.org/package/2006/relationships"><Relationship Id="rId3" Type="http://schemas.openxmlformats.org/officeDocument/2006/relationships/image" Target="../media/image375.wmf"/><Relationship Id="rId2" Type="http://schemas.openxmlformats.org/officeDocument/2006/relationships/image" Target="../media/image374.wmf"/><Relationship Id="rId1" Type="http://schemas.openxmlformats.org/officeDocument/2006/relationships/slideLayout" Target="../slideLayouts/slideLayout17.xml"/><Relationship Id="rId5" Type="http://schemas.openxmlformats.org/officeDocument/2006/relationships/image" Target="../media/image377.wmf"/><Relationship Id="rId4" Type="http://schemas.openxmlformats.org/officeDocument/2006/relationships/image" Target="../media/image376.wmf"/></Relationships>
</file>

<file path=ppt/slides/_rels/slide79.xml.rels><?xml version="1.0" encoding="UTF-8" standalone="yes"?>
<Relationships xmlns="http://schemas.openxmlformats.org/package/2006/relationships"><Relationship Id="rId3" Type="http://schemas.openxmlformats.org/officeDocument/2006/relationships/image" Target="../media/image378.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88.png"/><Relationship Id="rId18" Type="http://schemas.openxmlformats.org/officeDocument/2006/relationships/image" Target="../media/image93.png"/><Relationship Id="rId3" Type="http://schemas.openxmlformats.org/officeDocument/2006/relationships/image" Target="../media/image39.wmf"/><Relationship Id="rId7" Type="http://schemas.openxmlformats.org/officeDocument/2006/relationships/image" Target="../media/image42.jpeg"/><Relationship Id="rId12" Type="http://schemas.openxmlformats.org/officeDocument/2006/relationships/image" Target="../media/image87.png"/><Relationship Id="rId17" Type="http://schemas.openxmlformats.org/officeDocument/2006/relationships/image" Target="../media/image92.png"/><Relationship Id="rId2" Type="http://schemas.openxmlformats.org/officeDocument/2006/relationships/image" Target="../media/image38.jpeg"/><Relationship Id="rId16" Type="http://schemas.openxmlformats.org/officeDocument/2006/relationships/image" Target="../media/image91.jpeg"/><Relationship Id="rId20" Type="http://schemas.openxmlformats.org/officeDocument/2006/relationships/image" Target="../media/image95.jpeg"/><Relationship Id="rId1" Type="http://schemas.openxmlformats.org/officeDocument/2006/relationships/slideLayout" Target="../slideLayouts/slideLayout18.xml"/><Relationship Id="rId6" Type="http://schemas.openxmlformats.org/officeDocument/2006/relationships/image" Target="../media/image41.jpeg"/><Relationship Id="rId11" Type="http://schemas.openxmlformats.org/officeDocument/2006/relationships/image" Target="../media/image86.jpeg"/><Relationship Id="rId5" Type="http://schemas.openxmlformats.org/officeDocument/2006/relationships/hyperlink" Target="http://images.google.com/imgres?imgurl=http://www.bestsyndication.com/2005/Dan-WILSON/Whats_NEW/08/images/internet-explorer-vulnerable.jpg&amp;imgrefurl=http://www.bestsyndication.com/MAINpages/whatsNEW.htm&amp;h=159&amp;w=150&amp;sz=9&amp;tbnid=aD2lN0tYSHjNKM:&amp;tbnh=92&amp;tbnw=86&amp;hl=en&amp;start=1&amp;prev=/images?q%3D%22internet%2Bexplorer%22%26svnum%3D10%26hl%3Den%26lr%3D%26sa%3DN" TargetMode="External"/><Relationship Id="rId15" Type="http://schemas.openxmlformats.org/officeDocument/2006/relationships/image" Target="../media/image90.png"/><Relationship Id="rId10" Type="http://schemas.openxmlformats.org/officeDocument/2006/relationships/image" Target="../media/image85.jpeg"/><Relationship Id="rId19" Type="http://schemas.openxmlformats.org/officeDocument/2006/relationships/image" Target="../media/image94.png"/><Relationship Id="rId4" Type="http://schemas.openxmlformats.org/officeDocument/2006/relationships/image" Target="../media/image40.jpeg"/><Relationship Id="rId9" Type="http://schemas.openxmlformats.org/officeDocument/2006/relationships/image" Target="../media/image84.jpeg"/><Relationship Id="rId14" Type="http://schemas.openxmlformats.org/officeDocument/2006/relationships/image" Target="../media/image89.png"/></Relationships>
</file>

<file path=ppt/slides/_rels/slide80.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8" Type="http://schemas.openxmlformats.org/officeDocument/2006/relationships/image" Target="../media/image383.jpeg"/><Relationship Id="rId13" Type="http://schemas.openxmlformats.org/officeDocument/2006/relationships/image" Target="../media/image384.jpeg"/><Relationship Id="rId3" Type="http://schemas.openxmlformats.org/officeDocument/2006/relationships/image" Target="../media/image15.jpeg"/><Relationship Id="rId7" Type="http://schemas.openxmlformats.org/officeDocument/2006/relationships/image" Target="../media/image382.jpeg"/><Relationship Id="rId12" Type="http://schemas.openxmlformats.org/officeDocument/2006/relationships/image" Target="../media/image270.jpeg"/><Relationship Id="rId2" Type="http://schemas.openxmlformats.org/officeDocument/2006/relationships/image" Target="../media/image380.png"/><Relationship Id="rId1" Type="http://schemas.openxmlformats.org/officeDocument/2006/relationships/slideLayout" Target="../slideLayouts/slideLayout13.xml"/><Relationship Id="rId6" Type="http://schemas.openxmlformats.org/officeDocument/2006/relationships/image" Target="../media/image381.jpeg"/><Relationship Id="rId11" Type="http://schemas.openxmlformats.org/officeDocument/2006/relationships/image" Target="../media/image222.jpeg"/><Relationship Id="rId5" Type="http://schemas.openxmlformats.org/officeDocument/2006/relationships/image" Target="../media/image12.wmf"/><Relationship Id="rId10" Type="http://schemas.openxmlformats.org/officeDocument/2006/relationships/image" Target="../media/image16.png"/><Relationship Id="rId4" Type="http://schemas.openxmlformats.org/officeDocument/2006/relationships/image" Target="../media/image184.jpeg"/><Relationship Id="rId9" Type="http://schemas.openxmlformats.org/officeDocument/2006/relationships/image" Target="../media/image220.jpeg"/></Relationships>
</file>

<file path=ppt/slides/_rels/slide83.xml.rels><?xml version="1.0" encoding="UTF-8" standalone="yes"?>
<Relationships xmlns="http://schemas.openxmlformats.org/package/2006/relationships"><Relationship Id="rId8" Type="http://schemas.openxmlformats.org/officeDocument/2006/relationships/image" Target="../media/image217.jpeg"/><Relationship Id="rId3" Type="http://schemas.openxmlformats.org/officeDocument/2006/relationships/image" Target="../media/image16.png"/><Relationship Id="rId7" Type="http://schemas.openxmlformats.org/officeDocument/2006/relationships/image" Target="../media/image385.png"/><Relationship Id="rId2" Type="http://schemas.openxmlformats.org/officeDocument/2006/relationships/image" Target="../media/image15.jpeg"/><Relationship Id="rId1" Type="http://schemas.openxmlformats.org/officeDocument/2006/relationships/slideLayout" Target="../slideLayouts/slideLayout13.xml"/><Relationship Id="rId6" Type="http://schemas.openxmlformats.org/officeDocument/2006/relationships/oleObject" Target="../embeddings/oleObject42.bin"/><Relationship Id="rId11" Type="http://schemas.openxmlformats.org/officeDocument/2006/relationships/image" Target="../media/image380.png"/><Relationship Id="rId5" Type="http://schemas.openxmlformats.org/officeDocument/2006/relationships/image" Target="../media/image184.jpeg"/><Relationship Id="rId10" Type="http://schemas.openxmlformats.org/officeDocument/2006/relationships/oleObject" Target="../embeddings/oleObject44.bin"/><Relationship Id="rId4" Type="http://schemas.openxmlformats.org/officeDocument/2006/relationships/image" Target="../media/image12.wmf"/><Relationship Id="rId9" Type="http://schemas.openxmlformats.org/officeDocument/2006/relationships/oleObject" Target="../embeddings/oleObject43.bin"/></Relationships>
</file>

<file path=ppt/slides/_rels/slide84.xml.rels><?xml version="1.0" encoding="UTF-8" standalone="yes"?>
<Relationships xmlns="http://schemas.openxmlformats.org/package/2006/relationships"><Relationship Id="rId13" Type="http://schemas.openxmlformats.org/officeDocument/2006/relationships/image" Target="../media/image15.jpeg"/><Relationship Id="rId18" Type="http://schemas.openxmlformats.org/officeDocument/2006/relationships/image" Target="../media/image391.jpeg"/><Relationship Id="rId26" Type="http://schemas.openxmlformats.org/officeDocument/2006/relationships/image" Target="../media/image216.png"/><Relationship Id="rId39" Type="http://schemas.openxmlformats.org/officeDocument/2006/relationships/oleObject" Target="../embeddings/oleObject48.bin"/><Relationship Id="rId21" Type="http://schemas.openxmlformats.org/officeDocument/2006/relationships/image" Target="../media/image393.jpeg"/><Relationship Id="rId34" Type="http://schemas.openxmlformats.org/officeDocument/2006/relationships/oleObject" Target="../embeddings/oleObject46.bin"/><Relationship Id="rId42" Type="http://schemas.openxmlformats.org/officeDocument/2006/relationships/image" Target="../media/image293.jpeg"/><Relationship Id="rId47" Type="http://schemas.openxmlformats.org/officeDocument/2006/relationships/image" Target="../media/image17.jpeg"/><Relationship Id="rId7" Type="http://schemas.openxmlformats.org/officeDocument/2006/relationships/image" Target="../media/image386.jpeg"/><Relationship Id="rId2" Type="http://schemas.openxmlformats.org/officeDocument/2006/relationships/notesSlide" Target="../notesSlides/notesSlide4.xml"/><Relationship Id="rId16" Type="http://schemas.openxmlformats.org/officeDocument/2006/relationships/image" Target="../media/image184.jpeg"/><Relationship Id="rId29" Type="http://schemas.openxmlformats.org/officeDocument/2006/relationships/image" Target="../media/image220.jpeg"/><Relationship Id="rId1" Type="http://schemas.openxmlformats.org/officeDocument/2006/relationships/slideLayout" Target="../slideLayouts/slideLayout13.xml"/><Relationship Id="rId6" Type="http://schemas.openxmlformats.org/officeDocument/2006/relationships/image" Target="../media/image219.png"/><Relationship Id="rId11" Type="http://schemas.openxmlformats.org/officeDocument/2006/relationships/image" Target="../media/image218.jpeg"/><Relationship Id="rId24" Type="http://schemas.openxmlformats.org/officeDocument/2006/relationships/image" Target="../media/image396.jpeg"/><Relationship Id="rId32" Type="http://schemas.openxmlformats.org/officeDocument/2006/relationships/image" Target="../media/image398.jpeg"/><Relationship Id="rId37" Type="http://schemas.openxmlformats.org/officeDocument/2006/relationships/oleObject" Target="../embeddings/oleObject47.bin"/><Relationship Id="rId40" Type="http://schemas.openxmlformats.org/officeDocument/2006/relationships/oleObject" Target="../embeddings/oleObject49.bin"/><Relationship Id="rId45" Type="http://schemas.openxmlformats.org/officeDocument/2006/relationships/oleObject" Target="../embeddings/oleObject51.bin"/><Relationship Id="rId5" Type="http://schemas.openxmlformats.org/officeDocument/2006/relationships/oleObject" Target="../embeddings/oleObject45.bin"/><Relationship Id="rId15" Type="http://schemas.openxmlformats.org/officeDocument/2006/relationships/image" Target="../media/image389.jpeg"/><Relationship Id="rId23" Type="http://schemas.openxmlformats.org/officeDocument/2006/relationships/image" Target="../media/image395.jpeg"/><Relationship Id="rId28" Type="http://schemas.openxmlformats.org/officeDocument/2006/relationships/hyperlink" Target="http://images.google.com/imgres?imgurl=www.usenix.org/publications/library/proceedings/es99/full_papers/lee/lee_html/img44.gif&amp;imgrefurl=http://www.usenix.org/publications/library/proceedings/es99/full_papers/lee/lee_html/node11.html&amp;h=134&amp;w=207&amp;prev=/images?q%3Dlearning%2Balgorithm%26start%3D160%26svnum%3D10%26hl%3Dfi%26lr%3D%26ie%3DUTF-8%26sa%3DN" TargetMode="External"/><Relationship Id="rId36" Type="http://schemas.openxmlformats.org/officeDocument/2006/relationships/image" Target="../media/image400.jpeg"/><Relationship Id="rId10" Type="http://schemas.openxmlformats.org/officeDocument/2006/relationships/image" Target="../media/image388.jpeg"/><Relationship Id="rId19" Type="http://schemas.openxmlformats.org/officeDocument/2006/relationships/image" Target="../media/image317.jpeg"/><Relationship Id="rId31" Type="http://schemas.openxmlformats.org/officeDocument/2006/relationships/image" Target="../media/image221.jpeg"/><Relationship Id="rId44" Type="http://schemas.openxmlformats.org/officeDocument/2006/relationships/image" Target="../media/image402.jpeg"/><Relationship Id="rId4" Type="http://schemas.openxmlformats.org/officeDocument/2006/relationships/image" Target="../media/image238.jpeg"/><Relationship Id="rId9" Type="http://schemas.openxmlformats.org/officeDocument/2006/relationships/image" Target="../media/image13.jpeg"/><Relationship Id="rId14" Type="http://schemas.openxmlformats.org/officeDocument/2006/relationships/image" Target="../media/image16.png"/><Relationship Id="rId22" Type="http://schemas.openxmlformats.org/officeDocument/2006/relationships/image" Target="../media/image394.jpeg"/><Relationship Id="rId27" Type="http://schemas.openxmlformats.org/officeDocument/2006/relationships/image" Target="../media/image217.jpeg"/><Relationship Id="rId30" Type="http://schemas.openxmlformats.org/officeDocument/2006/relationships/hyperlink" Target="http://images.google.com/imgres?imgurl=www.pvtech.org/images/hyperprimergraph.gif&amp;imgrefurl=http://www.pvtech.org/technology2.htm&amp;h=153&amp;w=216&amp;prev=/images?q%3Ddata%2Bgraph%26start%3D40%26svnum%3D10%26hl%3Dfi%26lr%3D%26ie%3DUTF-8%26sa%3DN" TargetMode="External"/><Relationship Id="rId35" Type="http://schemas.openxmlformats.org/officeDocument/2006/relationships/image" Target="../media/image298.png"/><Relationship Id="rId43" Type="http://schemas.openxmlformats.org/officeDocument/2006/relationships/oleObject" Target="../embeddings/oleObject50.bin"/><Relationship Id="rId8" Type="http://schemas.openxmlformats.org/officeDocument/2006/relationships/image" Target="../media/image387.jpeg"/><Relationship Id="rId3" Type="http://schemas.openxmlformats.org/officeDocument/2006/relationships/image" Target="../media/image214.png"/><Relationship Id="rId12" Type="http://schemas.openxmlformats.org/officeDocument/2006/relationships/image" Target="../media/image12.wmf"/><Relationship Id="rId17" Type="http://schemas.openxmlformats.org/officeDocument/2006/relationships/image" Target="../media/image390.jpeg"/><Relationship Id="rId25" Type="http://schemas.openxmlformats.org/officeDocument/2006/relationships/image" Target="../media/image397.jpeg"/><Relationship Id="rId33" Type="http://schemas.openxmlformats.org/officeDocument/2006/relationships/image" Target="../media/image399.jpeg"/><Relationship Id="rId38" Type="http://schemas.openxmlformats.org/officeDocument/2006/relationships/image" Target="../media/image126.png"/><Relationship Id="rId46" Type="http://schemas.openxmlformats.org/officeDocument/2006/relationships/image" Target="../media/image91.jpeg"/><Relationship Id="rId20" Type="http://schemas.openxmlformats.org/officeDocument/2006/relationships/image" Target="../media/image392.jpeg"/><Relationship Id="rId41" Type="http://schemas.openxmlformats.org/officeDocument/2006/relationships/image" Target="../media/image401.jpeg"/></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56.bin"/><Relationship Id="rId13" Type="http://schemas.openxmlformats.org/officeDocument/2006/relationships/image" Target="../media/image19.png"/><Relationship Id="rId18" Type="http://schemas.openxmlformats.org/officeDocument/2006/relationships/image" Target="../media/image198.png"/><Relationship Id="rId3" Type="http://schemas.openxmlformats.org/officeDocument/2006/relationships/oleObject" Target="../embeddings/oleObject52.bin"/><Relationship Id="rId21" Type="http://schemas.openxmlformats.org/officeDocument/2006/relationships/oleObject" Target="../embeddings/oleObject58.bin"/><Relationship Id="rId7" Type="http://schemas.openxmlformats.org/officeDocument/2006/relationships/oleObject" Target="../embeddings/oleObject55.bin"/><Relationship Id="rId12" Type="http://schemas.openxmlformats.org/officeDocument/2006/relationships/image" Target="../media/image405.jpeg"/><Relationship Id="rId17" Type="http://schemas.openxmlformats.org/officeDocument/2006/relationships/image" Target="../media/image200.wmf"/><Relationship Id="rId2" Type="http://schemas.openxmlformats.org/officeDocument/2006/relationships/image" Target="../media/image91.jpeg"/><Relationship Id="rId16" Type="http://schemas.openxmlformats.org/officeDocument/2006/relationships/image" Target="../media/image185.png"/><Relationship Id="rId20" Type="http://schemas.openxmlformats.org/officeDocument/2006/relationships/oleObject" Target="../embeddings/oleObject57.bin"/><Relationship Id="rId1" Type="http://schemas.openxmlformats.org/officeDocument/2006/relationships/slideLayout" Target="../slideLayouts/slideLayout18.xml"/><Relationship Id="rId6" Type="http://schemas.openxmlformats.org/officeDocument/2006/relationships/oleObject" Target="../embeddings/oleObject54.bin"/><Relationship Id="rId11" Type="http://schemas.openxmlformats.org/officeDocument/2006/relationships/image" Target="../media/image404.jpeg"/><Relationship Id="rId24" Type="http://schemas.openxmlformats.org/officeDocument/2006/relationships/image" Target="../media/image157.jpeg"/><Relationship Id="rId5" Type="http://schemas.openxmlformats.org/officeDocument/2006/relationships/oleObject" Target="../embeddings/oleObject53.bin"/><Relationship Id="rId15" Type="http://schemas.openxmlformats.org/officeDocument/2006/relationships/image" Target="../media/image184.jpeg"/><Relationship Id="rId23"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10" Type="http://schemas.openxmlformats.org/officeDocument/2006/relationships/image" Target="../media/image103.jpeg"/><Relationship Id="rId19" Type="http://schemas.openxmlformats.org/officeDocument/2006/relationships/image" Target="../media/image195.png"/><Relationship Id="rId4" Type="http://schemas.openxmlformats.org/officeDocument/2006/relationships/image" Target="../media/image186.wmf"/><Relationship Id="rId9" Type="http://schemas.openxmlformats.org/officeDocument/2006/relationships/image" Target="../media/image403.jpeg"/><Relationship Id="rId14" Type="http://schemas.openxmlformats.org/officeDocument/2006/relationships/image" Target="../media/image406.jpeg"/><Relationship Id="rId22" Type="http://schemas.openxmlformats.org/officeDocument/2006/relationships/oleObject" Target="../embeddings/oleObject59.bin"/></Relationships>
</file>

<file path=ppt/slides/_rels/slide86.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slide" Target="slide2.xml"/><Relationship Id="rId2" Type="http://schemas.openxmlformats.org/officeDocument/2006/relationships/image" Target="../media/image91.jpeg"/><Relationship Id="rId1" Type="http://schemas.openxmlformats.org/officeDocument/2006/relationships/slideLayout" Target="../slideLayouts/slideLayout18.xml"/><Relationship Id="rId6" Type="http://schemas.openxmlformats.org/officeDocument/2006/relationships/image" Target="../media/image157.jpeg"/><Relationship Id="rId5"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4" Type="http://schemas.openxmlformats.org/officeDocument/2006/relationships/image" Target="../media/image19.png"/></Relationships>
</file>

<file path=ppt/slides/_rels/slide8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slide" Target="slide2.xml"/><Relationship Id="rId1" Type="http://schemas.openxmlformats.org/officeDocument/2006/relationships/slideLayout" Target="../slideLayouts/slideLayout18.xml"/><Relationship Id="rId6" Type="http://schemas.openxmlformats.org/officeDocument/2006/relationships/image" Target="../media/image315.jpeg"/><Relationship Id="rId5" Type="http://schemas.openxmlformats.org/officeDocument/2006/relationships/image" Target="../media/image157.jpeg"/><Relationship Id="rId4"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s>
</file>

<file path=ppt/slides/_rels/slide88.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image" Target="../media/image185.png"/><Relationship Id="rId1" Type="http://schemas.openxmlformats.org/officeDocument/2006/relationships/slideLayout" Target="../slideLayouts/slideLayout18.xml"/><Relationship Id="rId6" Type="http://schemas.openxmlformats.org/officeDocument/2006/relationships/image" Target="../media/image407.png"/><Relationship Id="rId5" Type="http://schemas.openxmlformats.org/officeDocument/2006/relationships/image" Target="../media/image198.png"/><Relationship Id="rId4" Type="http://schemas.openxmlformats.org/officeDocument/2006/relationships/image" Target="../media/image224.png"/></Relationships>
</file>

<file path=ppt/slides/_rels/slide89.xml.rels><?xml version="1.0" encoding="UTF-8" standalone="yes"?>
<Relationships xmlns="http://schemas.openxmlformats.org/package/2006/relationships"><Relationship Id="rId3" Type="http://schemas.openxmlformats.org/officeDocument/2006/relationships/image" Target="../media/image172.jpeg"/><Relationship Id="rId7" Type="http://schemas.openxmlformats.org/officeDocument/2006/relationships/image" Target="../media/image91.jpeg"/><Relationship Id="rId2" Type="http://schemas.openxmlformats.org/officeDocument/2006/relationships/image" Target="../media/image109.jpeg"/><Relationship Id="rId1" Type="http://schemas.openxmlformats.org/officeDocument/2006/relationships/slideLayout" Target="../slideLayouts/slideLayout18.xml"/><Relationship Id="rId6" Type="http://schemas.openxmlformats.org/officeDocument/2006/relationships/image" Target="../media/image198.png"/><Relationship Id="rId5" Type="http://schemas.openxmlformats.org/officeDocument/2006/relationships/image" Target="../media/image408.jpeg"/><Relationship Id="rId4" Type="http://schemas.openxmlformats.org/officeDocument/2006/relationships/image" Target="../media/image240.jpeg"/></Relationships>
</file>

<file path=ppt/slides/_rels/slide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85.jpeg"/><Relationship Id="rId7" Type="http://schemas.openxmlformats.org/officeDocument/2006/relationships/image" Target="../media/image72.png"/><Relationship Id="rId12" Type="http://schemas.openxmlformats.org/officeDocument/2006/relationships/image" Target="../media/image102.png"/><Relationship Id="rId2" Type="http://schemas.openxmlformats.org/officeDocument/2006/relationships/image" Target="../media/image96.jpeg"/><Relationship Id="rId1" Type="http://schemas.openxmlformats.org/officeDocument/2006/relationships/slideLayout" Target="../slideLayouts/slideLayout13.xml"/><Relationship Id="rId6" Type="http://schemas.openxmlformats.org/officeDocument/2006/relationships/image" Target="../media/image97.png"/><Relationship Id="rId11" Type="http://schemas.openxmlformats.org/officeDocument/2006/relationships/image" Target="../media/image101.png"/><Relationship Id="rId5" Type="http://schemas.openxmlformats.org/officeDocument/2006/relationships/image" Target="../media/image79.png"/><Relationship Id="rId10" Type="http://schemas.openxmlformats.org/officeDocument/2006/relationships/image" Target="../media/image100.png"/><Relationship Id="rId4" Type="http://schemas.openxmlformats.org/officeDocument/2006/relationships/image" Target="../media/image88.png"/><Relationship Id="rId9" Type="http://schemas.openxmlformats.org/officeDocument/2006/relationships/image" Target="../media/image99.png"/></Relationships>
</file>

<file path=ppt/slides/_rels/slide90.xml.rels><?xml version="1.0" encoding="UTF-8" standalone="yes"?>
<Relationships xmlns="http://schemas.openxmlformats.org/package/2006/relationships"><Relationship Id="rId8" Type="http://schemas.openxmlformats.org/officeDocument/2006/relationships/hyperlink" Target="http://rd.ss.yahoo.com/SIG=176qvejcv/M=500023549.0.0.0/D=shp/P=/S=85596842:GRID/G=.25/I=11/A=1/R=0/J=1145779216448367.e3255fca3/cid=95939940/lnt=1;_ylt=ArYkDy_RIlDbwIirwkeRDHWqGhoF;_ylu=X3oDMTBvMzZzZGtlBF9zAzc4NDcwNjA2NgRsdAMyBHNlYwNzcg--/**http:/www.autopartswarehouse.com/apw_parts/bmw~3-dot-0cs~wheel_bearing~r-mmp~apw43beddfab2e07.html" TargetMode="External"/><Relationship Id="rId13" Type="http://schemas.openxmlformats.org/officeDocument/2006/relationships/image" Target="../media/image418.jpeg"/><Relationship Id="rId3" Type="http://schemas.openxmlformats.org/officeDocument/2006/relationships/image" Target="../media/image410.jpeg"/><Relationship Id="rId7" Type="http://schemas.openxmlformats.org/officeDocument/2006/relationships/image" Target="../media/image413.png"/><Relationship Id="rId12" Type="http://schemas.openxmlformats.org/officeDocument/2006/relationships/image" Target="../media/image417.png"/><Relationship Id="rId2" Type="http://schemas.openxmlformats.org/officeDocument/2006/relationships/image" Target="../media/image409.jpeg"/><Relationship Id="rId1" Type="http://schemas.openxmlformats.org/officeDocument/2006/relationships/slideLayout" Target="../slideLayouts/slideLayout18.xml"/><Relationship Id="rId6" Type="http://schemas.openxmlformats.org/officeDocument/2006/relationships/image" Target="../media/image412.jpeg"/><Relationship Id="rId11" Type="http://schemas.openxmlformats.org/officeDocument/2006/relationships/image" Target="../media/image416.png"/><Relationship Id="rId5" Type="http://schemas.openxmlformats.org/officeDocument/2006/relationships/hyperlink" Target="http://www.autoteile-owl.de/shop/catalog/product_info.php?products_id=10863&amp;osCsid=b99343372c2ed6d2e130f41b5651404f" TargetMode="External"/><Relationship Id="rId10" Type="http://schemas.openxmlformats.org/officeDocument/2006/relationships/image" Target="../media/image415.png"/><Relationship Id="rId4" Type="http://schemas.openxmlformats.org/officeDocument/2006/relationships/image" Target="../media/image411.jpeg"/><Relationship Id="rId9" Type="http://schemas.openxmlformats.org/officeDocument/2006/relationships/image" Target="../media/image414.jpeg"/><Relationship Id="rId14" Type="http://schemas.openxmlformats.org/officeDocument/2006/relationships/image" Target="../media/image91.jpeg"/></Relationships>
</file>

<file path=ppt/slides/_rels/slide91.xml.rels><?xml version="1.0" encoding="UTF-8" standalone="yes"?>
<Relationships xmlns="http://schemas.openxmlformats.org/package/2006/relationships"><Relationship Id="rId8" Type="http://schemas.openxmlformats.org/officeDocument/2006/relationships/hyperlink" Target="http://rd.ss.yahoo.com/SIG=176qvejcv/M=500023549.0.0.0/D=shp/P=/S=85596842:GRID/G=.25/I=11/A=1/R=0/J=1145779216448367.e3255fca3/cid=95939940/lnt=1;_ylt=ArYkDy_RIlDbwIirwkeRDHWqGhoF;_ylu=X3oDMTBvMzZzZGtlBF9zAzc4NDcwNjA2NgRsdAMyBHNlYwNzcg--/**http:/www.autopartswarehouse.com/apw_parts/bmw~3-dot-0cs~wheel_bearing~r-mmp~apw43beddfab2e07.html" TargetMode="External"/><Relationship Id="rId13" Type="http://schemas.openxmlformats.org/officeDocument/2006/relationships/image" Target="../media/image91.jpeg"/><Relationship Id="rId3" Type="http://schemas.openxmlformats.org/officeDocument/2006/relationships/image" Target="../media/image420.jpeg"/><Relationship Id="rId7" Type="http://schemas.openxmlformats.org/officeDocument/2006/relationships/image" Target="../media/image423.jpeg"/><Relationship Id="rId12" Type="http://schemas.openxmlformats.org/officeDocument/2006/relationships/image" Target="../media/image426.png"/><Relationship Id="rId2" Type="http://schemas.openxmlformats.org/officeDocument/2006/relationships/image" Target="../media/image419.jpeg"/><Relationship Id="rId1" Type="http://schemas.openxmlformats.org/officeDocument/2006/relationships/slideLayout" Target="../slideLayouts/slideLayout18.xml"/><Relationship Id="rId6" Type="http://schemas.openxmlformats.org/officeDocument/2006/relationships/image" Target="../media/image422.jpeg"/><Relationship Id="rId11" Type="http://schemas.openxmlformats.org/officeDocument/2006/relationships/image" Target="../media/image425.png"/><Relationship Id="rId5" Type="http://schemas.openxmlformats.org/officeDocument/2006/relationships/hyperlink" Target="http://www.autoteile-owl.de/shop/catalog/product_info.php?products_id=10863&amp;osCsid=b99343372c2ed6d2e130f41b5651404f" TargetMode="External"/><Relationship Id="rId10" Type="http://schemas.openxmlformats.org/officeDocument/2006/relationships/image" Target="../media/image424.png"/><Relationship Id="rId4" Type="http://schemas.openxmlformats.org/officeDocument/2006/relationships/image" Target="../media/image421.jpeg"/><Relationship Id="rId9" Type="http://schemas.openxmlformats.org/officeDocument/2006/relationships/image" Target="../media/image414.jpeg"/></Relationships>
</file>

<file path=ppt/slides/_rels/slide92.xml.rels><?xml version="1.0" encoding="UTF-8" standalone="yes"?>
<Relationships xmlns="http://schemas.openxmlformats.org/package/2006/relationships"><Relationship Id="rId8" Type="http://schemas.openxmlformats.org/officeDocument/2006/relationships/image" Target="../media/image432.jpeg"/><Relationship Id="rId3" Type="http://schemas.openxmlformats.org/officeDocument/2006/relationships/image" Target="../media/image427.jpeg"/><Relationship Id="rId7" Type="http://schemas.openxmlformats.org/officeDocument/2006/relationships/image" Target="../media/image431.jpeg"/><Relationship Id="rId2" Type="http://schemas.openxmlformats.org/officeDocument/2006/relationships/image" Target="../media/image91.jpeg"/><Relationship Id="rId1" Type="http://schemas.openxmlformats.org/officeDocument/2006/relationships/slideLayout" Target="../slideLayouts/slideLayout18.xml"/><Relationship Id="rId6" Type="http://schemas.openxmlformats.org/officeDocument/2006/relationships/image" Target="../media/image430.jpeg"/><Relationship Id="rId5" Type="http://schemas.openxmlformats.org/officeDocument/2006/relationships/image" Target="../media/image429.jpeg"/><Relationship Id="rId4" Type="http://schemas.openxmlformats.org/officeDocument/2006/relationships/image" Target="../media/image428.jpeg"/></Relationships>
</file>

<file path=ppt/slides/_rels/slide93.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image" Target="../media/image433.jpeg"/><Relationship Id="rId1" Type="http://schemas.openxmlformats.org/officeDocument/2006/relationships/slideLayout" Target="../slideLayouts/slideLayout18.xml"/><Relationship Id="rId5" Type="http://schemas.openxmlformats.org/officeDocument/2006/relationships/image" Target="../media/image91.jpeg"/><Relationship Id="rId4" Type="http://schemas.openxmlformats.org/officeDocument/2006/relationships/image" Target="../media/image434.wmf"/></Relationships>
</file>

<file path=ppt/slides/_rels/slide94.xml.rels><?xml version="1.0" encoding="UTF-8" standalone="yes"?>
<Relationships xmlns="http://schemas.openxmlformats.org/package/2006/relationships"><Relationship Id="rId8" Type="http://schemas.openxmlformats.org/officeDocument/2006/relationships/oleObject" Target="../embeddings/oleObject63.bin"/><Relationship Id="rId13" Type="http://schemas.openxmlformats.org/officeDocument/2006/relationships/image" Target="../media/image440.wmf"/><Relationship Id="rId18" Type="http://schemas.openxmlformats.org/officeDocument/2006/relationships/oleObject" Target="../embeddings/oleObject68.bin"/><Relationship Id="rId26" Type="http://schemas.openxmlformats.org/officeDocument/2006/relationships/oleObject" Target="../embeddings/oleObject72.bin"/><Relationship Id="rId3" Type="http://schemas.openxmlformats.org/officeDocument/2006/relationships/image" Target="../media/image435.wmf"/><Relationship Id="rId21" Type="http://schemas.openxmlformats.org/officeDocument/2006/relationships/image" Target="../media/image444.wmf"/><Relationship Id="rId7" Type="http://schemas.openxmlformats.org/officeDocument/2006/relationships/image" Target="../media/image437.wmf"/><Relationship Id="rId12" Type="http://schemas.openxmlformats.org/officeDocument/2006/relationships/oleObject" Target="../embeddings/oleObject65.bin"/><Relationship Id="rId17" Type="http://schemas.openxmlformats.org/officeDocument/2006/relationships/image" Target="../media/image442.wmf"/><Relationship Id="rId25" Type="http://schemas.openxmlformats.org/officeDocument/2006/relationships/image" Target="../media/image446.wmf"/><Relationship Id="rId2" Type="http://schemas.openxmlformats.org/officeDocument/2006/relationships/oleObject" Target="../embeddings/oleObject60.bin"/><Relationship Id="rId16" Type="http://schemas.openxmlformats.org/officeDocument/2006/relationships/oleObject" Target="../embeddings/oleObject67.bin"/><Relationship Id="rId20" Type="http://schemas.openxmlformats.org/officeDocument/2006/relationships/oleObject" Target="../embeddings/oleObject69.bin"/><Relationship Id="rId29" Type="http://schemas.openxmlformats.org/officeDocument/2006/relationships/image" Target="../media/image448.wmf"/><Relationship Id="rId1" Type="http://schemas.openxmlformats.org/officeDocument/2006/relationships/slideLayout" Target="../slideLayouts/slideLayout18.xml"/><Relationship Id="rId6" Type="http://schemas.openxmlformats.org/officeDocument/2006/relationships/oleObject" Target="../embeddings/oleObject62.bin"/><Relationship Id="rId11" Type="http://schemas.openxmlformats.org/officeDocument/2006/relationships/image" Target="../media/image439.wmf"/><Relationship Id="rId24" Type="http://schemas.openxmlformats.org/officeDocument/2006/relationships/oleObject" Target="../embeddings/oleObject71.bin"/><Relationship Id="rId32" Type="http://schemas.openxmlformats.org/officeDocument/2006/relationships/image" Target="../media/image91.jpeg"/><Relationship Id="rId5" Type="http://schemas.openxmlformats.org/officeDocument/2006/relationships/image" Target="../media/image436.wmf"/><Relationship Id="rId15" Type="http://schemas.openxmlformats.org/officeDocument/2006/relationships/image" Target="../media/image441.wmf"/><Relationship Id="rId23" Type="http://schemas.openxmlformats.org/officeDocument/2006/relationships/image" Target="../media/image445.wmf"/><Relationship Id="rId28" Type="http://schemas.openxmlformats.org/officeDocument/2006/relationships/oleObject" Target="../embeddings/oleObject73.bin"/><Relationship Id="rId10" Type="http://schemas.openxmlformats.org/officeDocument/2006/relationships/oleObject" Target="../embeddings/oleObject64.bin"/><Relationship Id="rId19" Type="http://schemas.openxmlformats.org/officeDocument/2006/relationships/image" Target="../media/image443.wmf"/><Relationship Id="rId31" Type="http://schemas.openxmlformats.org/officeDocument/2006/relationships/image" Target="../media/image449.wmf"/><Relationship Id="rId4" Type="http://schemas.openxmlformats.org/officeDocument/2006/relationships/oleObject" Target="../embeddings/oleObject61.bin"/><Relationship Id="rId9" Type="http://schemas.openxmlformats.org/officeDocument/2006/relationships/image" Target="../media/image438.wmf"/><Relationship Id="rId14" Type="http://schemas.openxmlformats.org/officeDocument/2006/relationships/oleObject" Target="../embeddings/oleObject66.bin"/><Relationship Id="rId22" Type="http://schemas.openxmlformats.org/officeDocument/2006/relationships/oleObject" Target="../embeddings/oleObject70.bin"/><Relationship Id="rId27" Type="http://schemas.openxmlformats.org/officeDocument/2006/relationships/image" Target="../media/image447.wmf"/><Relationship Id="rId30" Type="http://schemas.openxmlformats.org/officeDocument/2006/relationships/oleObject" Target="../embeddings/oleObject74.bin"/></Relationships>
</file>

<file path=ppt/slides/_rels/slide95.xml.rels><?xml version="1.0" encoding="UTF-8" standalone="yes"?>
<Relationships xmlns="http://schemas.openxmlformats.org/package/2006/relationships"><Relationship Id="rId13" Type="http://schemas.openxmlformats.org/officeDocument/2006/relationships/image" Target="../media/image453.wmf"/><Relationship Id="rId18" Type="http://schemas.openxmlformats.org/officeDocument/2006/relationships/oleObject" Target="../embeddings/oleObject83.bin"/><Relationship Id="rId26" Type="http://schemas.openxmlformats.org/officeDocument/2006/relationships/oleObject" Target="../embeddings/oleObject87.bin"/><Relationship Id="rId39" Type="http://schemas.openxmlformats.org/officeDocument/2006/relationships/image" Target="../media/image437.wmf"/><Relationship Id="rId21" Type="http://schemas.openxmlformats.org/officeDocument/2006/relationships/image" Target="../media/image455.wmf"/><Relationship Id="rId34" Type="http://schemas.openxmlformats.org/officeDocument/2006/relationships/image" Target="../media/image91.jpeg"/><Relationship Id="rId42" Type="http://schemas.openxmlformats.org/officeDocument/2006/relationships/image" Target="../media/image440.wmf"/><Relationship Id="rId47" Type="http://schemas.openxmlformats.org/officeDocument/2006/relationships/oleObject" Target="../embeddings/oleObject99.bin"/><Relationship Id="rId50" Type="http://schemas.openxmlformats.org/officeDocument/2006/relationships/image" Target="../media/image446.wmf"/><Relationship Id="rId55" Type="http://schemas.openxmlformats.org/officeDocument/2006/relationships/oleObject" Target="../embeddings/oleObject104.bin"/><Relationship Id="rId7" Type="http://schemas.openxmlformats.org/officeDocument/2006/relationships/image" Target="../media/image451.wmf"/><Relationship Id="rId2" Type="http://schemas.openxmlformats.org/officeDocument/2006/relationships/oleObject" Target="../embeddings/oleObject75.bin"/><Relationship Id="rId16" Type="http://schemas.openxmlformats.org/officeDocument/2006/relationships/oleObject" Target="../embeddings/oleObject82.bin"/><Relationship Id="rId29" Type="http://schemas.openxmlformats.org/officeDocument/2006/relationships/image" Target="../media/image457.wmf"/><Relationship Id="rId11" Type="http://schemas.openxmlformats.org/officeDocument/2006/relationships/image" Target="../media/image438.wmf"/><Relationship Id="rId24" Type="http://schemas.openxmlformats.org/officeDocument/2006/relationships/oleObject" Target="../embeddings/oleObject86.bin"/><Relationship Id="rId32" Type="http://schemas.openxmlformats.org/officeDocument/2006/relationships/oleObject" Target="../embeddings/oleObject90.bin"/><Relationship Id="rId37" Type="http://schemas.openxmlformats.org/officeDocument/2006/relationships/image" Target="../media/image436.wmf"/><Relationship Id="rId40" Type="http://schemas.openxmlformats.org/officeDocument/2006/relationships/oleObject" Target="../embeddings/oleObject94.bin"/><Relationship Id="rId45" Type="http://schemas.openxmlformats.org/officeDocument/2006/relationships/oleObject" Target="../embeddings/oleObject98.bin"/><Relationship Id="rId53" Type="http://schemas.openxmlformats.org/officeDocument/2006/relationships/oleObject" Target="../embeddings/oleObject103.bin"/><Relationship Id="rId5" Type="http://schemas.openxmlformats.org/officeDocument/2006/relationships/image" Target="../media/image435.wmf"/><Relationship Id="rId10" Type="http://schemas.openxmlformats.org/officeDocument/2006/relationships/oleObject" Target="../embeddings/oleObject79.bin"/><Relationship Id="rId19" Type="http://schemas.openxmlformats.org/officeDocument/2006/relationships/image" Target="../media/image442.wmf"/><Relationship Id="rId31" Type="http://schemas.openxmlformats.org/officeDocument/2006/relationships/image" Target="../media/image448.wmf"/><Relationship Id="rId44" Type="http://schemas.openxmlformats.org/officeDocument/2006/relationships/oleObject" Target="../embeddings/oleObject97.bin"/><Relationship Id="rId52" Type="http://schemas.openxmlformats.org/officeDocument/2006/relationships/image" Target="../media/image447.wmf"/><Relationship Id="rId4" Type="http://schemas.openxmlformats.org/officeDocument/2006/relationships/oleObject" Target="../embeddings/oleObject76.bin"/><Relationship Id="rId9" Type="http://schemas.openxmlformats.org/officeDocument/2006/relationships/image" Target="../media/image452.wmf"/><Relationship Id="rId14" Type="http://schemas.openxmlformats.org/officeDocument/2006/relationships/oleObject" Target="../embeddings/oleObject81.bin"/><Relationship Id="rId22" Type="http://schemas.openxmlformats.org/officeDocument/2006/relationships/oleObject" Target="../embeddings/oleObject85.bin"/><Relationship Id="rId27" Type="http://schemas.openxmlformats.org/officeDocument/2006/relationships/image" Target="../media/image456.wmf"/><Relationship Id="rId30" Type="http://schemas.openxmlformats.org/officeDocument/2006/relationships/oleObject" Target="../embeddings/oleObject89.bin"/><Relationship Id="rId35" Type="http://schemas.openxmlformats.org/officeDocument/2006/relationships/oleObject" Target="../embeddings/oleObject91.bin"/><Relationship Id="rId43" Type="http://schemas.openxmlformats.org/officeDocument/2006/relationships/oleObject" Target="../embeddings/oleObject96.bin"/><Relationship Id="rId48" Type="http://schemas.openxmlformats.org/officeDocument/2006/relationships/oleObject" Target="../embeddings/oleObject100.bin"/><Relationship Id="rId8" Type="http://schemas.openxmlformats.org/officeDocument/2006/relationships/oleObject" Target="../embeddings/oleObject78.bin"/><Relationship Id="rId51" Type="http://schemas.openxmlformats.org/officeDocument/2006/relationships/oleObject" Target="../embeddings/oleObject102.bin"/><Relationship Id="rId3" Type="http://schemas.openxmlformats.org/officeDocument/2006/relationships/image" Target="../media/image450.wmf"/><Relationship Id="rId12" Type="http://schemas.openxmlformats.org/officeDocument/2006/relationships/oleObject" Target="../embeddings/oleObject80.bin"/><Relationship Id="rId17" Type="http://schemas.openxmlformats.org/officeDocument/2006/relationships/image" Target="../media/image441.wmf"/><Relationship Id="rId25" Type="http://schemas.openxmlformats.org/officeDocument/2006/relationships/image" Target="../media/image445.wmf"/><Relationship Id="rId33" Type="http://schemas.openxmlformats.org/officeDocument/2006/relationships/image" Target="../media/image449.wmf"/><Relationship Id="rId38" Type="http://schemas.openxmlformats.org/officeDocument/2006/relationships/oleObject" Target="../embeddings/oleObject93.bin"/><Relationship Id="rId46" Type="http://schemas.openxmlformats.org/officeDocument/2006/relationships/image" Target="../media/image443.wmf"/><Relationship Id="rId20" Type="http://schemas.openxmlformats.org/officeDocument/2006/relationships/oleObject" Target="../embeddings/oleObject84.bin"/><Relationship Id="rId41" Type="http://schemas.openxmlformats.org/officeDocument/2006/relationships/oleObject" Target="../embeddings/oleObject95.bin"/><Relationship Id="rId54" Type="http://schemas.openxmlformats.org/officeDocument/2006/relationships/image" Target="../media/image458.wmf"/><Relationship Id="rId1" Type="http://schemas.openxmlformats.org/officeDocument/2006/relationships/slideLayout" Target="../slideLayouts/slideLayout18.xml"/><Relationship Id="rId6" Type="http://schemas.openxmlformats.org/officeDocument/2006/relationships/oleObject" Target="../embeddings/oleObject77.bin"/><Relationship Id="rId15" Type="http://schemas.openxmlformats.org/officeDocument/2006/relationships/image" Target="../media/image454.wmf"/><Relationship Id="rId23" Type="http://schemas.openxmlformats.org/officeDocument/2006/relationships/image" Target="../media/image444.wmf"/><Relationship Id="rId28" Type="http://schemas.openxmlformats.org/officeDocument/2006/relationships/oleObject" Target="../embeddings/oleObject88.bin"/><Relationship Id="rId36" Type="http://schemas.openxmlformats.org/officeDocument/2006/relationships/oleObject" Target="../embeddings/oleObject92.bin"/><Relationship Id="rId49" Type="http://schemas.openxmlformats.org/officeDocument/2006/relationships/oleObject" Target="../embeddings/oleObject101.bin"/></Relationships>
</file>

<file path=ppt/slides/_rels/slide96.xml.rels><?xml version="1.0" encoding="UTF-8" standalone="yes"?>
<Relationships xmlns="http://schemas.openxmlformats.org/package/2006/relationships"><Relationship Id="rId8" Type="http://schemas.openxmlformats.org/officeDocument/2006/relationships/oleObject" Target="../embeddings/oleObject110.bin"/><Relationship Id="rId3" Type="http://schemas.openxmlformats.org/officeDocument/2006/relationships/image" Target="../media/image459.png"/><Relationship Id="rId7" Type="http://schemas.openxmlformats.org/officeDocument/2006/relationships/oleObject" Target="../embeddings/oleObject109.bin"/><Relationship Id="rId12" Type="http://schemas.openxmlformats.org/officeDocument/2006/relationships/image" Target="../media/image13.jpeg"/><Relationship Id="rId2" Type="http://schemas.openxmlformats.org/officeDocument/2006/relationships/oleObject" Target="../embeddings/oleObject105.bin"/><Relationship Id="rId1" Type="http://schemas.openxmlformats.org/officeDocument/2006/relationships/slideLayout" Target="../slideLayouts/slideLayout18.xml"/><Relationship Id="rId6" Type="http://schemas.openxmlformats.org/officeDocument/2006/relationships/oleObject" Target="../embeddings/oleObject108.bin"/><Relationship Id="rId11" Type="http://schemas.openxmlformats.org/officeDocument/2006/relationships/oleObject" Target="../embeddings/oleObject112.bin"/><Relationship Id="rId5" Type="http://schemas.openxmlformats.org/officeDocument/2006/relationships/oleObject" Target="../embeddings/oleObject107.bin"/><Relationship Id="rId10" Type="http://schemas.openxmlformats.org/officeDocument/2006/relationships/image" Target="../media/image91.jpeg"/><Relationship Id="rId4" Type="http://schemas.openxmlformats.org/officeDocument/2006/relationships/oleObject" Target="../embeddings/oleObject106.bin"/><Relationship Id="rId9" Type="http://schemas.openxmlformats.org/officeDocument/2006/relationships/oleObject" Target="../embeddings/oleObject111.bin"/></Relationships>
</file>

<file path=ppt/slides/_rels/slide97.xml.rels><?xml version="1.0" encoding="UTF-8" standalone="yes"?>
<Relationships xmlns="http://schemas.openxmlformats.org/package/2006/relationships"><Relationship Id="rId3" Type="http://schemas.openxmlformats.org/officeDocument/2006/relationships/hyperlink" Target="http://images.google.fi/imgres?imgurl=http://www.fis.puc-rio.br/fisem1/images/molecula.gif&amp;imgrefurl=http://www.fis.puc-rio.br/fisem1/aprov.html&amp;h=204&amp;w=278&amp;sz=9&amp;tbnid=uRwZl_ZRlfoJ:&amp;tbnh=79&amp;tbnw=107&amp;start=2&amp;prev=/images?q%3Dmolecula%26hl%3Dfi%26lr%3D" TargetMode="External"/><Relationship Id="rId2" Type="http://schemas.openxmlformats.org/officeDocument/2006/relationships/image" Target="../media/image91.jpeg"/><Relationship Id="rId1" Type="http://schemas.openxmlformats.org/officeDocument/2006/relationships/slideLayout" Target="../slideLayouts/slideLayout18.xml"/><Relationship Id="rId4" Type="http://schemas.openxmlformats.org/officeDocument/2006/relationships/image" Target="../media/image157.jpeg"/></Relationships>
</file>

<file path=ppt/slides/_rels/slide98.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5965825"/>
            <a:ext cx="3276600" cy="892175"/>
            <a:chOff x="0" y="3758"/>
            <a:chExt cx="2064" cy="562"/>
          </a:xfrm>
        </p:grpSpPr>
        <p:sp>
          <p:nvSpPr>
            <p:cNvPr id="57425" name="Text Box 3"/>
            <p:cNvSpPr txBox="1">
              <a:spLocks noChangeArrowheads="1"/>
            </p:cNvSpPr>
            <p:nvPr/>
          </p:nvSpPr>
          <p:spPr bwMode="auto">
            <a:xfrm>
              <a:off x="111" y="4062"/>
              <a:ext cx="195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b="1" i="1">
                  <a:solidFill>
                    <a:schemeClr val="accent2"/>
                  </a:solidFill>
                </a:rPr>
                <a:t>Industrial Ontologies Group</a:t>
              </a:r>
              <a:r>
                <a:rPr lang="en-US" altLang="en-US" sz="2000" b="1" i="1">
                  <a:solidFill>
                    <a:schemeClr val="accent2"/>
                  </a:solidFill>
                </a:rPr>
                <a:t>  </a:t>
              </a:r>
              <a:r>
                <a:rPr lang="en-US" altLang="en-US" sz="1800" b="1" i="1">
                  <a:solidFill>
                    <a:schemeClr val="accent2"/>
                  </a:solidFill>
                </a:rPr>
                <a:t>                  </a:t>
              </a:r>
              <a:endParaRPr lang="en-US" altLang="en-US" sz="2000" b="1" i="1">
                <a:solidFill>
                  <a:schemeClr val="accent2"/>
                </a:solidFill>
              </a:endParaRPr>
            </a:p>
          </p:txBody>
        </p:sp>
        <p:pic>
          <p:nvPicPr>
            <p:cNvPr id="57426" name="Picture 4" descr="IOg-shadow"/>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58"/>
              <a:ext cx="703" cy="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7347" name="Picture 5" descr="logo"/>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48488" y="3802063"/>
            <a:ext cx="18002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48" name="Picture 6" descr="Building the Information Societ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80288" y="3101975"/>
            <a:ext cx="1655762"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49" name="Picture 7" descr="homebase_logo">
            <a:hlinkClick r:id="rId6"/>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4365625"/>
            <a:ext cx="1944688"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350" name="Group 8"/>
          <p:cNvGrpSpPr>
            <a:grpSpLocks/>
          </p:cNvGrpSpPr>
          <p:nvPr/>
        </p:nvGrpSpPr>
        <p:grpSpPr bwMode="auto">
          <a:xfrm>
            <a:off x="3492500" y="5661025"/>
            <a:ext cx="1892300" cy="863600"/>
            <a:chOff x="4425" y="3612"/>
            <a:chExt cx="1192" cy="544"/>
          </a:xfrm>
        </p:grpSpPr>
        <p:pic>
          <p:nvPicPr>
            <p:cNvPr id="57423" name="Picture 9" descr="jyu_torch_bi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25" y="3612"/>
              <a:ext cx="31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4698" name="Text Box 10"/>
            <p:cNvSpPr txBox="1">
              <a:spLocks noChangeArrowheads="1"/>
            </p:cNvSpPr>
            <p:nvPr/>
          </p:nvSpPr>
          <p:spPr bwMode="auto">
            <a:xfrm>
              <a:off x="4596" y="3988"/>
              <a:ext cx="1021" cy="154"/>
            </a:xfrm>
            <a:prstGeom prst="rect">
              <a:avLst/>
            </a:prstGeom>
            <a:noFill/>
            <a:ln w="9525">
              <a:noFill/>
              <a:miter lim="800000"/>
              <a:headEnd/>
              <a:tailEnd/>
            </a:ln>
            <a:effectLst/>
          </p:spPr>
          <p:txBody>
            <a:bodyPr>
              <a:spAutoFit/>
            </a:bodyPr>
            <a:lstStyle/>
            <a:p>
              <a:pPr algn="l">
                <a:spcBef>
                  <a:spcPct val="50000"/>
                </a:spcBef>
                <a:defRPr/>
              </a:pPr>
              <a:r>
                <a:rPr lang="en-US" sz="1000" b="1" i="1">
                  <a:solidFill>
                    <a:schemeClr val="hlink"/>
                  </a:solidFill>
                  <a:effectLst>
                    <a:outerShdw blurRad="38100" dist="38100" dir="2700000" algn="tl">
                      <a:srgbClr val="C0C0C0"/>
                    </a:outerShdw>
                  </a:effectLst>
                </a:rPr>
                <a:t>University of Jyväskylä</a:t>
              </a:r>
            </a:p>
          </p:txBody>
        </p:sp>
      </p:grpSp>
      <p:pic>
        <p:nvPicPr>
          <p:cNvPr id="57351" name="Picture 11" descr=" Jyväskylän Teknologiakeskus Oy ">
            <a:hlinkClick r:id="rId9"/>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59338" y="5229225"/>
            <a:ext cx="1655762"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Freeform 12"/>
          <p:cNvSpPr>
            <a:spLocks/>
          </p:cNvSpPr>
          <p:nvPr/>
        </p:nvSpPr>
        <p:spPr bwMode="auto">
          <a:xfrm>
            <a:off x="-757238" y="2286000"/>
            <a:ext cx="10106026" cy="4572000"/>
          </a:xfrm>
          <a:custGeom>
            <a:avLst/>
            <a:gdLst>
              <a:gd name="T0" fmla="*/ 5141 w 6366"/>
              <a:gd name="T1" fmla="*/ 0 h 2880"/>
              <a:gd name="T2" fmla="*/ 4552 w 6366"/>
              <a:gd name="T3" fmla="*/ 952 h 2880"/>
              <a:gd name="T4" fmla="*/ 3690 w 6366"/>
              <a:gd name="T5" fmla="*/ 1633 h 2880"/>
              <a:gd name="T6" fmla="*/ 2284 w 6366"/>
              <a:gd name="T7" fmla="*/ 1950 h 2880"/>
              <a:gd name="T8" fmla="*/ 333 w 6366"/>
              <a:gd name="T9" fmla="*/ 2041 h 2880"/>
              <a:gd name="T10" fmla="*/ 288 w 6366"/>
              <a:gd name="T11" fmla="*/ 2132 h 2880"/>
              <a:gd name="T12" fmla="*/ 333 w 6366"/>
              <a:gd name="T13" fmla="*/ 2449 h 2880"/>
              <a:gd name="T14" fmla="*/ 424 w 6366"/>
              <a:gd name="T15" fmla="*/ 2812 h 2880"/>
              <a:gd name="T16" fmla="*/ 878 w 6366"/>
              <a:gd name="T17" fmla="*/ 2857 h 2880"/>
              <a:gd name="T18" fmla="*/ 2601 w 6366"/>
              <a:gd name="T19" fmla="*/ 2812 h 2880"/>
              <a:gd name="T20" fmla="*/ 4143 w 6366"/>
              <a:gd name="T21" fmla="*/ 2631 h 2880"/>
              <a:gd name="T22" fmla="*/ 5550 w 6366"/>
              <a:gd name="T23" fmla="*/ 1633 h 2880"/>
              <a:gd name="T24" fmla="*/ 6366 w 6366"/>
              <a:gd name="T25" fmla="*/ 0 h 28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66"/>
              <a:gd name="T40" fmla="*/ 0 h 2880"/>
              <a:gd name="T41" fmla="*/ 6366 w 6366"/>
              <a:gd name="T42" fmla="*/ 2880 h 28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66" h="2880">
                <a:moveTo>
                  <a:pt x="5141" y="0"/>
                </a:moveTo>
                <a:cubicBezTo>
                  <a:pt x="4967" y="340"/>
                  <a:pt x="4794" y="680"/>
                  <a:pt x="4552" y="952"/>
                </a:cubicBezTo>
                <a:cubicBezTo>
                  <a:pt x="4310" y="1224"/>
                  <a:pt x="4068" y="1467"/>
                  <a:pt x="3690" y="1633"/>
                </a:cubicBezTo>
                <a:cubicBezTo>
                  <a:pt x="3312" y="1799"/>
                  <a:pt x="2843" y="1882"/>
                  <a:pt x="2284" y="1950"/>
                </a:cubicBezTo>
                <a:cubicBezTo>
                  <a:pt x="1725" y="2018"/>
                  <a:pt x="666" y="2011"/>
                  <a:pt x="333" y="2041"/>
                </a:cubicBezTo>
                <a:cubicBezTo>
                  <a:pt x="0" y="2071"/>
                  <a:pt x="288" y="2064"/>
                  <a:pt x="288" y="2132"/>
                </a:cubicBezTo>
                <a:cubicBezTo>
                  <a:pt x="288" y="2200"/>
                  <a:pt x="310" y="2336"/>
                  <a:pt x="333" y="2449"/>
                </a:cubicBezTo>
                <a:cubicBezTo>
                  <a:pt x="356" y="2562"/>
                  <a:pt x="333" y="2744"/>
                  <a:pt x="424" y="2812"/>
                </a:cubicBezTo>
                <a:cubicBezTo>
                  <a:pt x="515" y="2880"/>
                  <a:pt x="515" y="2857"/>
                  <a:pt x="878" y="2857"/>
                </a:cubicBezTo>
                <a:cubicBezTo>
                  <a:pt x="1241" y="2857"/>
                  <a:pt x="2057" y="2850"/>
                  <a:pt x="2601" y="2812"/>
                </a:cubicBezTo>
                <a:cubicBezTo>
                  <a:pt x="3145" y="2774"/>
                  <a:pt x="3652" y="2827"/>
                  <a:pt x="4143" y="2631"/>
                </a:cubicBezTo>
                <a:cubicBezTo>
                  <a:pt x="4634" y="2435"/>
                  <a:pt x="5180" y="2071"/>
                  <a:pt x="5550" y="1633"/>
                </a:cubicBezTo>
                <a:cubicBezTo>
                  <a:pt x="5920" y="1195"/>
                  <a:pt x="6143" y="597"/>
                  <a:pt x="6366" y="0"/>
                </a:cubicBezTo>
              </a:path>
            </a:pathLst>
          </a:custGeom>
          <a:solidFill>
            <a:srgbClr val="FFFFCC">
              <a:alpha val="34901"/>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3" name="Rectangle 13"/>
          <p:cNvSpPr>
            <a:spLocks noChangeArrowheads="1"/>
          </p:cNvSpPr>
          <p:nvPr/>
        </p:nvSpPr>
        <p:spPr bwMode="auto">
          <a:xfrm>
            <a:off x="1116013" y="865188"/>
            <a:ext cx="7985125" cy="1439862"/>
          </a:xfrm>
          <a:prstGeom prst="rect">
            <a:avLst/>
          </a:prstGeom>
          <a:solidFill>
            <a:srgbClr val="FFFFCC">
              <a:alpha val="3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54702" name="Rectangle 14"/>
          <p:cNvSpPr>
            <a:spLocks noGrp="1" noChangeArrowheads="1"/>
          </p:cNvSpPr>
          <p:nvPr>
            <p:ph type="ctrTitle"/>
          </p:nvPr>
        </p:nvSpPr>
        <p:spPr>
          <a:xfrm>
            <a:off x="977900" y="723900"/>
            <a:ext cx="7772400" cy="1470025"/>
          </a:xfrm>
        </p:spPr>
        <p:txBody>
          <a:bodyPr/>
          <a:lstStyle/>
          <a:p>
            <a:pPr algn="r" eaLnBrk="1" hangingPunct="1">
              <a:defRPr/>
            </a:pPr>
            <a:r>
              <a:rPr lang="en-US" sz="4800" b="0" i="1">
                <a:solidFill>
                  <a:srgbClr val="660033"/>
                </a:solidFill>
              </a:rPr>
              <a:t>SmartResource Project:</a:t>
            </a:r>
            <a:br>
              <a:rPr lang="en-US" sz="5400" b="0" i="1">
                <a:solidFill>
                  <a:srgbClr val="660033"/>
                </a:solidFill>
              </a:rPr>
            </a:br>
            <a:r>
              <a:rPr lang="en-US" sz="2400" b="0" i="1">
                <a:solidFill>
                  <a:srgbClr val="660033"/>
                </a:solidFill>
              </a:rPr>
              <a:t>Proactive Self-Maintained Resources in Semantic Web</a:t>
            </a:r>
            <a:br>
              <a:rPr lang="en-US" sz="5400" b="0" i="1">
                <a:solidFill>
                  <a:srgbClr val="660033"/>
                </a:solidFill>
              </a:rPr>
            </a:br>
            <a:r>
              <a:rPr lang="en-US" sz="1000" b="0">
                <a:solidFill>
                  <a:schemeClr val="tx1"/>
                </a:solidFill>
              </a:rPr>
              <a:t> </a:t>
            </a:r>
            <a:r>
              <a:rPr lang="en-US" sz="2000" i="1">
                <a:solidFill>
                  <a:schemeClr val="tx1"/>
                </a:solidFill>
              </a:rPr>
              <a:t>(industrial case for Semantic Web and Agent Technologies)</a:t>
            </a:r>
          </a:p>
        </p:txBody>
      </p:sp>
      <p:sp>
        <p:nvSpPr>
          <p:cNvPr id="57355" name="Rectangle 15"/>
          <p:cNvSpPr>
            <a:spLocks noGrp="1" noChangeArrowheads="1"/>
          </p:cNvSpPr>
          <p:nvPr>
            <p:ph type="subTitle" idx="1"/>
          </p:nvPr>
        </p:nvSpPr>
        <p:spPr/>
        <p:txBody>
          <a:bodyPr/>
          <a:lstStyle/>
          <a:p>
            <a:pPr eaLnBrk="1" hangingPunct="1"/>
            <a:r>
              <a:rPr lang="en-US" altLang="en-US"/>
              <a:t> </a:t>
            </a:r>
          </a:p>
        </p:txBody>
      </p:sp>
      <p:pic>
        <p:nvPicPr>
          <p:cNvPr id="57356" name="Picture 17" descr="tekes"/>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67713" y="144463"/>
            <a:ext cx="741362"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357" name="Group 109"/>
          <p:cNvGrpSpPr>
            <a:grpSpLocks/>
          </p:cNvGrpSpPr>
          <p:nvPr/>
        </p:nvGrpSpPr>
        <p:grpSpPr bwMode="auto">
          <a:xfrm>
            <a:off x="88900" y="2593975"/>
            <a:ext cx="5738813" cy="2698750"/>
            <a:chOff x="56" y="1634"/>
            <a:chExt cx="3615" cy="1700"/>
          </a:xfrm>
        </p:grpSpPr>
        <p:pic>
          <p:nvPicPr>
            <p:cNvPr id="57360" name="Picture 46" descr="triangleH"/>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489756" flipH="1">
              <a:off x="489" y="2271"/>
              <a:ext cx="2586" cy="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361" name="Group 47"/>
            <p:cNvGrpSpPr>
              <a:grpSpLocks/>
            </p:cNvGrpSpPr>
            <p:nvPr/>
          </p:nvGrpSpPr>
          <p:grpSpPr bwMode="auto">
            <a:xfrm>
              <a:off x="168" y="2176"/>
              <a:ext cx="433" cy="455"/>
              <a:chOff x="2629" y="660"/>
              <a:chExt cx="611" cy="584"/>
            </a:xfrm>
          </p:grpSpPr>
          <p:sp>
            <p:nvSpPr>
              <p:cNvPr id="57421" name="AutoShape 48"/>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22" name="Picture 49" descr="bd05172_"/>
              <p:cNvPicPr>
                <a:picLocks noChangeAspect="1" noChangeArrowheads="1"/>
              </p:cNvPicPr>
              <p:nvPr/>
            </p:nvPicPr>
            <p:blipFill>
              <a:blip r:embed="rId13" cstate="print">
                <a:lum bright="24000" contrast="-42000"/>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54738" name="Text Box 50"/>
            <p:cNvSpPr txBox="1">
              <a:spLocks noChangeArrowheads="1"/>
            </p:cNvSpPr>
            <p:nvPr/>
          </p:nvSpPr>
          <p:spPr bwMode="auto">
            <a:xfrm>
              <a:off x="56" y="2054"/>
              <a:ext cx="599" cy="154"/>
            </a:xfrm>
            <a:prstGeom prst="rect">
              <a:avLst/>
            </a:prstGeom>
            <a:noFill/>
            <a:ln w="9525">
              <a:noFill/>
              <a:miter lim="800000"/>
              <a:headEnd/>
              <a:tailEnd/>
            </a:ln>
            <a:effectLst/>
          </p:spPr>
          <p:txBody>
            <a:bodyPr>
              <a:spAutoFit/>
            </a:bodyPr>
            <a:lstStyle/>
            <a:p>
              <a:pPr algn="l">
                <a:spcBef>
                  <a:spcPct val="50000"/>
                </a:spcBef>
                <a:defRPr/>
              </a:pPr>
              <a:r>
                <a:rPr lang="en-GB" sz="1000" b="1" i="1">
                  <a:solidFill>
                    <a:srgbClr val="993300"/>
                  </a:solidFill>
                  <a:effectLst>
                    <a:outerShdw blurRad="38100" dist="38100" dir="2700000" algn="tl">
                      <a:srgbClr val="C0C0C0"/>
                    </a:outerShdw>
                  </a:effectLst>
                </a:rPr>
                <a:t>“Device”</a:t>
              </a:r>
            </a:p>
          </p:txBody>
        </p:sp>
        <p:grpSp>
          <p:nvGrpSpPr>
            <p:cNvPr id="57363" name="Group 51"/>
            <p:cNvGrpSpPr>
              <a:grpSpLocks/>
            </p:cNvGrpSpPr>
            <p:nvPr/>
          </p:nvGrpSpPr>
          <p:grpSpPr bwMode="auto">
            <a:xfrm>
              <a:off x="1647" y="1750"/>
              <a:ext cx="429" cy="438"/>
              <a:chOff x="3379" y="1150"/>
              <a:chExt cx="955" cy="929"/>
            </a:xfrm>
          </p:grpSpPr>
          <p:sp>
            <p:nvSpPr>
              <p:cNvPr id="57418" name="AutoShape 52"/>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19" name="Picture 53" descr="CA8C68LO"/>
              <p:cNvPicPr>
                <a:picLocks noChangeAspect="1" noChangeArrowheads="1"/>
              </p:cNvPicPr>
              <p:nvPr/>
            </p:nvPicPr>
            <p:blipFill>
              <a:blip r:embed="rId14">
                <a:lum bright="24000" contrast="-42000"/>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420" name="Picture 54" descr="009pic00-full"/>
              <p:cNvPicPr>
                <a:picLocks noChangeAspect="1" noChangeArrowheads="1"/>
              </p:cNvPicPr>
              <p:nvPr/>
            </p:nvPicPr>
            <p:blipFill>
              <a:blip r:embed="rId15" cstate="print">
                <a:lum bright="24000" contrast="-42000"/>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754743" name="Text Box 55"/>
            <p:cNvSpPr txBox="1">
              <a:spLocks noChangeArrowheads="1"/>
            </p:cNvSpPr>
            <p:nvPr/>
          </p:nvSpPr>
          <p:spPr bwMode="auto">
            <a:xfrm>
              <a:off x="1803" y="1634"/>
              <a:ext cx="623" cy="135"/>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sp>
          <p:nvSpPr>
            <p:cNvPr id="57365" name="Text Box 56"/>
            <p:cNvSpPr txBox="1">
              <a:spLocks noChangeArrowheads="1"/>
            </p:cNvSpPr>
            <p:nvPr/>
          </p:nvSpPr>
          <p:spPr bwMode="auto">
            <a:xfrm>
              <a:off x="2642" y="2154"/>
              <a:ext cx="532"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endParaRPr lang="en-US" altLang="en-US" sz="1400" i="1"/>
            </a:p>
          </p:txBody>
        </p:sp>
        <p:grpSp>
          <p:nvGrpSpPr>
            <p:cNvPr id="57366" name="Group 57"/>
            <p:cNvGrpSpPr>
              <a:grpSpLocks/>
            </p:cNvGrpSpPr>
            <p:nvPr/>
          </p:nvGrpSpPr>
          <p:grpSpPr bwMode="auto">
            <a:xfrm>
              <a:off x="2826" y="2465"/>
              <a:ext cx="494" cy="493"/>
              <a:chOff x="432" y="1296"/>
              <a:chExt cx="611" cy="584"/>
            </a:xfrm>
          </p:grpSpPr>
          <p:sp>
            <p:nvSpPr>
              <p:cNvPr id="57416" name="AutoShape 58"/>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17" name="Picture 59" descr="CA8XIZST"/>
              <p:cNvPicPr>
                <a:picLocks noChangeAspect="1" noChangeArrowheads="1"/>
              </p:cNvPicPr>
              <p:nvPr/>
            </p:nvPicPr>
            <p:blipFill>
              <a:blip r:embed="rId16">
                <a:lum bright="24000" contrast="-42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7367" name="Picture 60" descr="untitled"/>
            <p:cNvPicPr>
              <a:picLocks noChangeAspect="1" noChangeArrowheads="1"/>
            </p:cNvPicPr>
            <p:nvPr/>
          </p:nvPicPr>
          <p:blipFill>
            <a:blip r:embed="rId17" cstate="print">
              <a:clrChange>
                <a:clrFrom>
                  <a:srgbClr val="FEFAFE"/>
                </a:clrFrom>
                <a:clrTo>
                  <a:srgbClr val="FEFAFE">
                    <a:alpha val="0"/>
                  </a:srgbClr>
                </a:clrTo>
              </a:clrChange>
              <a:lum bright="24000" contrast="-42000"/>
              <a:extLst>
                <a:ext uri="{28A0092B-C50C-407E-A947-70E740481C1C}">
                  <a14:useLocalDpi xmlns:a14="http://schemas.microsoft.com/office/drawing/2010/main" val="0"/>
                </a:ext>
              </a:extLst>
            </a:blip>
            <a:srcRect/>
            <a:stretch>
              <a:fillRect/>
            </a:stretch>
          </p:blipFill>
          <p:spPr bwMode="auto">
            <a:xfrm>
              <a:off x="3172" y="2856"/>
              <a:ext cx="225"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4749" name="Text Box 61"/>
            <p:cNvSpPr txBox="1">
              <a:spLocks noChangeArrowheads="1"/>
            </p:cNvSpPr>
            <p:nvPr/>
          </p:nvSpPr>
          <p:spPr bwMode="auto">
            <a:xfrm>
              <a:off x="3034" y="2332"/>
              <a:ext cx="637" cy="154"/>
            </a:xfrm>
            <a:prstGeom prst="rect">
              <a:avLst/>
            </a:prstGeom>
            <a:noFill/>
            <a:ln w="9525">
              <a:noFill/>
              <a:miter lim="800000"/>
              <a:headEnd/>
              <a:tailEnd/>
            </a:ln>
            <a:effectLst/>
          </p:spPr>
          <p:txBody>
            <a:bodyPr>
              <a:spAutoFit/>
            </a:bodyPr>
            <a:lstStyle/>
            <a:p>
              <a:pPr algn="l">
                <a:spcBef>
                  <a:spcPct val="50000"/>
                </a:spcBef>
                <a:defRPr/>
              </a:pPr>
              <a:r>
                <a:rPr lang="en-GB" sz="1000" b="1" i="1">
                  <a:solidFill>
                    <a:srgbClr val="993300"/>
                  </a:solidFill>
                  <a:effectLst>
                    <a:outerShdw blurRad="38100" dist="38100" dir="2700000" algn="tl">
                      <a:srgbClr val="C0C0C0"/>
                    </a:outerShdw>
                  </a:effectLst>
                </a:rPr>
                <a:t>“Service”</a:t>
              </a:r>
            </a:p>
          </p:txBody>
        </p:sp>
        <p:sp>
          <p:nvSpPr>
            <p:cNvPr id="57369" name="Text Box 62"/>
            <p:cNvSpPr txBox="1">
              <a:spLocks noChangeArrowheads="1"/>
            </p:cNvSpPr>
            <p:nvPr/>
          </p:nvSpPr>
          <p:spPr bwMode="auto">
            <a:xfrm>
              <a:off x="3018" y="2784"/>
              <a:ext cx="4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endParaRPr lang="en-US" altLang="en-US" sz="1400" i="1"/>
            </a:p>
          </p:txBody>
        </p:sp>
        <p:grpSp>
          <p:nvGrpSpPr>
            <p:cNvPr id="57370" name="Group 63"/>
            <p:cNvGrpSpPr>
              <a:grpSpLocks/>
            </p:cNvGrpSpPr>
            <p:nvPr/>
          </p:nvGrpSpPr>
          <p:grpSpPr bwMode="auto">
            <a:xfrm>
              <a:off x="1389" y="1688"/>
              <a:ext cx="414" cy="545"/>
              <a:chOff x="4014" y="1888"/>
              <a:chExt cx="499" cy="726"/>
            </a:xfrm>
          </p:grpSpPr>
          <p:grpSp>
            <p:nvGrpSpPr>
              <p:cNvPr id="57410" name="Group 64"/>
              <p:cNvGrpSpPr>
                <a:grpSpLocks/>
              </p:cNvGrpSpPr>
              <p:nvPr/>
            </p:nvGrpSpPr>
            <p:grpSpPr bwMode="auto">
              <a:xfrm>
                <a:off x="4014" y="1888"/>
                <a:ext cx="499" cy="726"/>
                <a:chOff x="3821" y="1207"/>
                <a:chExt cx="499" cy="726"/>
              </a:xfrm>
            </p:grpSpPr>
            <p:grpSp>
              <p:nvGrpSpPr>
                <p:cNvPr id="57412" name="Group 65"/>
                <p:cNvGrpSpPr>
                  <a:grpSpLocks/>
                </p:cNvGrpSpPr>
                <p:nvPr/>
              </p:nvGrpSpPr>
              <p:grpSpPr bwMode="auto">
                <a:xfrm>
                  <a:off x="3878" y="1429"/>
                  <a:ext cx="363" cy="504"/>
                  <a:chOff x="3775" y="1344"/>
                  <a:chExt cx="363" cy="504"/>
                </a:xfrm>
              </p:grpSpPr>
              <p:sp>
                <p:nvSpPr>
                  <p:cNvPr id="57414" name="Oval 6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15" name="Picture 67"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54756" name="Rectangle 68"/>
                <p:cNvSpPr>
                  <a:spLocks noChangeArrowheads="1"/>
                </p:cNvSpPr>
                <p:nvPr/>
              </p:nvSpPr>
              <p:spPr bwMode="auto">
                <a:xfrm>
                  <a:off x="3821" y="1207"/>
                  <a:ext cx="499" cy="282"/>
                </a:xfrm>
                <a:prstGeom prst="rect">
                  <a:avLst/>
                </a:prstGeom>
                <a:noFill/>
                <a:ln w="9525">
                  <a:noFill/>
                  <a:miter lim="800000"/>
                  <a:headEnd/>
                  <a:tailEnd/>
                </a:ln>
                <a:effectLst/>
              </p:spPr>
              <p:txBody>
                <a:bodyPr>
                  <a:spAutoFit/>
                </a:bodyPr>
                <a:lstStyle/>
                <a:p>
                  <a:pPr>
                    <a:defRPr/>
                  </a:pPr>
                  <a:r>
                    <a:rPr lang="en-US" b="1" i="1">
                      <a:solidFill>
                        <a:srgbClr val="993300"/>
                      </a:solidFill>
                      <a:effectLst>
                        <a:outerShdw blurRad="38100" dist="38100" dir="2700000" algn="tl">
                          <a:srgbClr val="C0C0C0"/>
                        </a:outerShdw>
                      </a:effectLst>
                    </a:rPr>
                    <a:t>Resource Agent</a:t>
                  </a:r>
                </a:p>
              </p:txBody>
            </p:sp>
          </p:grpSp>
          <p:pic>
            <p:nvPicPr>
              <p:cNvPr id="57411" name="Picture 69" descr="CAU70HA3"/>
              <p:cNvPicPr>
                <a:picLocks noChangeAspect="1" noChangeArrowheads="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2" y="2341"/>
                <a:ext cx="14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71" name="Group 70"/>
            <p:cNvGrpSpPr>
              <a:grpSpLocks/>
            </p:cNvGrpSpPr>
            <p:nvPr/>
          </p:nvGrpSpPr>
          <p:grpSpPr bwMode="auto">
            <a:xfrm>
              <a:off x="2486" y="2205"/>
              <a:ext cx="499" cy="726"/>
              <a:chOff x="4014" y="1888"/>
              <a:chExt cx="499" cy="726"/>
            </a:xfrm>
          </p:grpSpPr>
          <p:grpSp>
            <p:nvGrpSpPr>
              <p:cNvPr id="57404" name="Group 71"/>
              <p:cNvGrpSpPr>
                <a:grpSpLocks/>
              </p:cNvGrpSpPr>
              <p:nvPr/>
            </p:nvGrpSpPr>
            <p:grpSpPr bwMode="auto">
              <a:xfrm>
                <a:off x="4014" y="1888"/>
                <a:ext cx="499" cy="726"/>
                <a:chOff x="3821" y="1207"/>
                <a:chExt cx="499" cy="726"/>
              </a:xfrm>
            </p:grpSpPr>
            <p:grpSp>
              <p:nvGrpSpPr>
                <p:cNvPr id="57406" name="Group 72"/>
                <p:cNvGrpSpPr>
                  <a:grpSpLocks/>
                </p:cNvGrpSpPr>
                <p:nvPr/>
              </p:nvGrpSpPr>
              <p:grpSpPr bwMode="auto">
                <a:xfrm>
                  <a:off x="3878" y="1429"/>
                  <a:ext cx="363" cy="504"/>
                  <a:chOff x="3775" y="1344"/>
                  <a:chExt cx="363" cy="504"/>
                </a:xfrm>
              </p:grpSpPr>
              <p:sp>
                <p:nvSpPr>
                  <p:cNvPr id="57408" name="Oval 7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09" name="Picture 74"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54763" name="Rectangle 75"/>
                <p:cNvSpPr>
                  <a:spLocks noChangeArrowheads="1"/>
                </p:cNvSpPr>
                <p:nvPr/>
              </p:nvSpPr>
              <p:spPr bwMode="auto">
                <a:xfrm>
                  <a:off x="3821" y="1207"/>
                  <a:ext cx="499" cy="250"/>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pic>
            <p:nvPicPr>
              <p:cNvPr id="57405" name="Picture 76" descr="CAU70HA3"/>
              <p:cNvPicPr>
                <a:picLocks noChangeAspect="1" noChangeArrowheads="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2" y="2341"/>
                <a:ext cx="14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72" name="Group 77"/>
            <p:cNvGrpSpPr>
              <a:grpSpLocks/>
            </p:cNvGrpSpPr>
            <p:nvPr/>
          </p:nvGrpSpPr>
          <p:grpSpPr bwMode="auto">
            <a:xfrm flipH="1">
              <a:off x="465" y="2042"/>
              <a:ext cx="497" cy="635"/>
              <a:chOff x="4015" y="1888"/>
              <a:chExt cx="499" cy="726"/>
            </a:xfrm>
          </p:grpSpPr>
          <p:grpSp>
            <p:nvGrpSpPr>
              <p:cNvPr id="57398" name="Group 78"/>
              <p:cNvGrpSpPr>
                <a:grpSpLocks/>
              </p:cNvGrpSpPr>
              <p:nvPr/>
            </p:nvGrpSpPr>
            <p:grpSpPr bwMode="auto">
              <a:xfrm>
                <a:off x="4015" y="1888"/>
                <a:ext cx="499" cy="726"/>
                <a:chOff x="3822" y="1207"/>
                <a:chExt cx="499" cy="726"/>
              </a:xfrm>
            </p:grpSpPr>
            <p:grpSp>
              <p:nvGrpSpPr>
                <p:cNvPr id="57400" name="Group 79"/>
                <p:cNvGrpSpPr>
                  <a:grpSpLocks/>
                </p:cNvGrpSpPr>
                <p:nvPr/>
              </p:nvGrpSpPr>
              <p:grpSpPr bwMode="auto">
                <a:xfrm>
                  <a:off x="3878" y="1429"/>
                  <a:ext cx="363" cy="504"/>
                  <a:chOff x="3775" y="1344"/>
                  <a:chExt cx="363" cy="504"/>
                </a:xfrm>
              </p:grpSpPr>
              <p:sp>
                <p:nvSpPr>
                  <p:cNvPr id="57402" name="Oval 80"/>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403" name="Picture 81"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54770" name="Rectangle 82"/>
                <p:cNvSpPr>
                  <a:spLocks noChangeArrowheads="1"/>
                </p:cNvSpPr>
                <p:nvPr/>
              </p:nvSpPr>
              <p:spPr bwMode="auto">
                <a:xfrm>
                  <a:off x="3822" y="1207"/>
                  <a:ext cx="499" cy="286"/>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pic>
            <p:nvPicPr>
              <p:cNvPr id="57399" name="Picture 83" descr="CAU70HA3"/>
              <p:cNvPicPr>
                <a:picLocks noChangeAspect="1" noChangeArrowheads="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2" y="2341"/>
                <a:ext cx="14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73" name="Group 84"/>
            <p:cNvGrpSpPr>
              <a:grpSpLocks/>
            </p:cNvGrpSpPr>
            <p:nvPr/>
          </p:nvGrpSpPr>
          <p:grpSpPr bwMode="auto">
            <a:xfrm>
              <a:off x="1392" y="2284"/>
              <a:ext cx="589" cy="375"/>
              <a:chOff x="1392" y="2284"/>
              <a:chExt cx="589" cy="375"/>
            </a:xfrm>
          </p:grpSpPr>
          <p:pic>
            <p:nvPicPr>
              <p:cNvPr id="57383" name="Picture 85" descr="rgbdf-powered"/>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392" y="2478"/>
                <a:ext cx="58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384" name="Group 86"/>
              <p:cNvGrpSpPr>
                <a:grpSpLocks/>
              </p:cNvGrpSpPr>
              <p:nvPr/>
            </p:nvGrpSpPr>
            <p:grpSpPr bwMode="auto">
              <a:xfrm>
                <a:off x="1431" y="2284"/>
                <a:ext cx="469" cy="227"/>
                <a:chOff x="3115" y="2132"/>
                <a:chExt cx="570" cy="340"/>
              </a:xfrm>
            </p:grpSpPr>
            <p:pic>
              <p:nvPicPr>
                <p:cNvPr id="57385" name="Picture 8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137" y="2286"/>
                  <a:ext cx="544"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386" name="Group 88"/>
                <p:cNvGrpSpPr>
                  <a:grpSpLocks/>
                </p:cNvGrpSpPr>
                <p:nvPr/>
              </p:nvGrpSpPr>
              <p:grpSpPr bwMode="auto">
                <a:xfrm>
                  <a:off x="3115" y="2137"/>
                  <a:ext cx="121" cy="183"/>
                  <a:chOff x="3775" y="1344"/>
                  <a:chExt cx="363" cy="504"/>
                </a:xfrm>
              </p:grpSpPr>
              <p:sp>
                <p:nvSpPr>
                  <p:cNvPr id="57396" name="Oval 8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97" name="Picture 90" descr="CA0NW12D"/>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87" name="Group 91"/>
                <p:cNvGrpSpPr>
                  <a:grpSpLocks/>
                </p:cNvGrpSpPr>
                <p:nvPr/>
              </p:nvGrpSpPr>
              <p:grpSpPr bwMode="auto">
                <a:xfrm>
                  <a:off x="3426" y="2132"/>
                  <a:ext cx="121" cy="183"/>
                  <a:chOff x="3775" y="1344"/>
                  <a:chExt cx="363" cy="504"/>
                </a:xfrm>
              </p:grpSpPr>
              <p:sp>
                <p:nvSpPr>
                  <p:cNvPr id="57394" name="Oval 92"/>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95" name="Picture 93" descr="CA0NW12D"/>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88" name="Group 94"/>
                <p:cNvGrpSpPr>
                  <a:grpSpLocks/>
                </p:cNvGrpSpPr>
                <p:nvPr/>
              </p:nvGrpSpPr>
              <p:grpSpPr bwMode="auto">
                <a:xfrm>
                  <a:off x="3258" y="2158"/>
                  <a:ext cx="121" cy="183"/>
                  <a:chOff x="3775" y="1344"/>
                  <a:chExt cx="363" cy="504"/>
                </a:xfrm>
              </p:grpSpPr>
              <p:sp>
                <p:nvSpPr>
                  <p:cNvPr id="57392" name="Oval 95"/>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93" name="Picture 96" descr="CA0NW12D"/>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89" name="Group 97"/>
                <p:cNvGrpSpPr>
                  <a:grpSpLocks/>
                </p:cNvGrpSpPr>
                <p:nvPr/>
              </p:nvGrpSpPr>
              <p:grpSpPr bwMode="auto">
                <a:xfrm>
                  <a:off x="3564" y="2158"/>
                  <a:ext cx="121" cy="183"/>
                  <a:chOff x="3775" y="1344"/>
                  <a:chExt cx="363" cy="504"/>
                </a:xfrm>
              </p:grpSpPr>
              <p:sp>
                <p:nvSpPr>
                  <p:cNvPr id="57390" name="Oval 98"/>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91" name="Picture 99" descr="CA0NW12D"/>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57374" name="Group 100"/>
            <p:cNvGrpSpPr>
              <a:grpSpLocks/>
            </p:cNvGrpSpPr>
            <p:nvPr/>
          </p:nvGrpSpPr>
          <p:grpSpPr bwMode="auto">
            <a:xfrm>
              <a:off x="1701" y="2069"/>
              <a:ext cx="272" cy="136"/>
              <a:chOff x="2472" y="2478"/>
              <a:chExt cx="544" cy="317"/>
            </a:xfrm>
          </p:grpSpPr>
          <p:sp>
            <p:nvSpPr>
              <p:cNvPr id="57381" name="AutoShape 101"/>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82" name="Picture 102" descr="jena logo"/>
              <p:cNvPicPr>
                <a:picLocks noChangeAspect="1" noChangeArrowheads="1"/>
              </p:cNvPicPr>
              <p:nvPr/>
            </p:nvPicPr>
            <p:blipFill>
              <a:blip r:embed="rId2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75" name="Group 103"/>
            <p:cNvGrpSpPr>
              <a:grpSpLocks/>
            </p:cNvGrpSpPr>
            <p:nvPr/>
          </p:nvGrpSpPr>
          <p:grpSpPr bwMode="auto">
            <a:xfrm>
              <a:off x="340" y="2523"/>
              <a:ext cx="272" cy="136"/>
              <a:chOff x="2472" y="2478"/>
              <a:chExt cx="544" cy="317"/>
            </a:xfrm>
          </p:grpSpPr>
          <p:sp>
            <p:nvSpPr>
              <p:cNvPr id="57379" name="AutoShape 104"/>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80" name="Picture 105" descr="jena logo"/>
              <p:cNvPicPr>
                <a:picLocks noChangeAspect="1" noChangeArrowheads="1"/>
              </p:cNvPicPr>
              <p:nvPr/>
            </p:nvPicPr>
            <p:blipFill>
              <a:blip r:embed="rId2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7376" name="Group 106"/>
            <p:cNvGrpSpPr>
              <a:grpSpLocks/>
            </p:cNvGrpSpPr>
            <p:nvPr/>
          </p:nvGrpSpPr>
          <p:grpSpPr bwMode="auto">
            <a:xfrm>
              <a:off x="2835" y="2840"/>
              <a:ext cx="272" cy="136"/>
              <a:chOff x="2472" y="2478"/>
              <a:chExt cx="544" cy="317"/>
            </a:xfrm>
          </p:grpSpPr>
          <p:sp>
            <p:nvSpPr>
              <p:cNvPr id="57377" name="AutoShape 107"/>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7378" name="Picture 108" descr="jena logo"/>
              <p:cNvPicPr>
                <a:picLocks noChangeAspect="1" noChangeArrowheads="1"/>
              </p:cNvPicPr>
              <p:nvPr/>
            </p:nvPicPr>
            <p:blipFill>
              <a:blip r:embed="rId2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754798" name="Rectangle 110"/>
          <p:cNvSpPr>
            <a:spLocks noChangeArrowheads="1"/>
          </p:cNvSpPr>
          <p:nvPr/>
        </p:nvSpPr>
        <p:spPr bwMode="auto">
          <a:xfrm>
            <a:off x="1352550" y="171450"/>
            <a:ext cx="6696075" cy="336550"/>
          </a:xfrm>
          <a:prstGeom prst="rect">
            <a:avLst/>
          </a:prstGeom>
          <a:noFill/>
          <a:ln w="9525" algn="ctr">
            <a:noFill/>
            <a:miter lim="800000"/>
            <a:headEnd/>
            <a:tailEnd/>
          </a:ln>
          <a:effectLst/>
        </p:spPr>
        <p:txBody>
          <a:bodyPr>
            <a:spAutoFit/>
          </a:bodyPr>
          <a:lstStyle/>
          <a:p>
            <a:pPr>
              <a:defRPr/>
            </a:pPr>
            <a:r>
              <a:rPr lang="en-US" sz="1600" b="1" dirty="0">
                <a:solidFill>
                  <a:srgbClr val="EC8C00"/>
                </a:solidFill>
                <a:effectLst>
                  <a:outerShdw blurRad="38100" dist="38100" dir="2700000" algn="tl">
                    <a:srgbClr val="C0C0C0"/>
                  </a:outerShdw>
                </a:effectLst>
                <a:hlinkClick r:id="rId24"/>
              </a:rPr>
              <a:t>https://ai.it.jyu.fi/vagan/SmartResource_Summary.ppt</a:t>
            </a:r>
            <a:r>
              <a:rPr lang="en-US" sz="1600" b="1" dirty="0">
                <a:solidFill>
                  <a:srgbClr val="EC8C00"/>
                </a:solidFill>
                <a:effectLst>
                  <a:outerShdw blurRad="38100" dist="38100" dir="2700000" algn="tl">
                    <a:srgbClr val="C0C0C0"/>
                  </a:outerShdw>
                </a:effectLst>
              </a:rPr>
              <a:t> </a:t>
            </a:r>
          </a:p>
        </p:txBody>
      </p:sp>
      <p:pic>
        <p:nvPicPr>
          <p:cNvPr id="57359" name="Picture 111" descr="logoAbb"/>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40650" y="2276475"/>
            <a:ext cx="1146175"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4366528" y="2346623"/>
            <a:ext cx="1646636" cy="461665"/>
          </a:xfrm>
          <a:prstGeom prst="rect">
            <a:avLst/>
          </a:prstGeom>
          <a:noFill/>
        </p:spPr>
        <p:txBody>
          <a:bodyPr wrap="square" rtlCol="0">
            <a:spAutoFit/>
          </a:bodyPr>
          <a:lstStyle/>
          <a:p>
            <a:r>
              <a:rPr lang="en-US" sz="2400" b="1" dirty="0">
                <a:solidFill>
                  <a:srgbClr val="FF0000"/>
                </a:solidFill>
              </a:rPr>
              <a:t>2004-2006</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91970" name="Rectangle 2"/>
          <p:cNvSpPr>
            <a:spLocks noGrp="1" noChangeArrowheads="1"/>
          </p:cNvSpPr>
          <p:nvPr>
            <p:ph type="title"/>
          </p:nvPr>
        </p:nvSpPr>
        <p:spPr/>
        <p:txBody>
          <a:bodyPr/>
          <a:lstStyle/>
          <a:p>
            <a:pPr eaLnBrk="1" hangingPunct="1">
              <a:defRPr/>
            </a:pPr>
            <a:r>
              <a:rPr lang="en-US"/>
              <a:t>Agents are needed !</a:t>
            </a:r>
          </a:p>
        </p:txBody>
      </p:sp>
      <p:grpSp>
        <p:nvGrpSpPr>
          <p:cNvPr id="65539" name="Group 3"/>
          <p:cNvGrpSpPr>
            <a:grpSpLocks/>
          </p:cNvGrpSpPr>
          <p:nvPr/>
        </p:nvGrpSpPr>
        <p:grpSpPr bwMode="auto">
          <a:xfrm>
            <a:off x="1258888" y="2636838"/>
            <a:ext cx="6769100" cy="3987800"/>
            <a:chOff x="521" y="1005"/>
            <a:chExt cx="4996" cy="3105"/>
          </a:xfrm>
        </p:grpSpPr>
        <p:grpSp>
          <p:nvGrpSpPr>
            <p:cNvPr id="65542" name="Group 4"/>
            <p:cNvGrpSpPr>
              <a:grpSpLocks/>
            </p:cNvGrpSpPr>
            <p:nvPr/>
          </p:nvGrpSpPr>
          <p:grpSpPr bwMode="auto">
            <a:xfrm flipH="1">
              <a:off x="4242" y="2940"/>
              <a:ext cx="499" cy="767"/>
              <a:chOff x="1803" y="1661"/>
              <a:chExt cx="363" cy="505"/>
            </a:xfrm>
          </p:grpSpPr>
          <p:sp>
            <p:nvSpPr>
              <p:cNvPr id="65574" name="Oval 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5575" name="Picture 6"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3" name="Group 7"/>
            <p:cNvGrpSpPr>
              <a:grpSpLocks/>
            </p:cNvGrpSpPr>
            <p:nvPr/>
          </p:nvGrpSpPr>
          <p:grpSpPr bwMode="auto">
            <a:xfrm>
              <a:off x="558" y="1096"/>
              <a:ext cx="635" cy="907"/>
              <a:chOff x="4444" y="936"/>
              <a:chExt cx="469" cy="811"/>
            </a:xfrm>
          </p:grpSpPr>
          <p:pic>
            <p:nvPicPr>
              <p:cNvPr id="65572" name="Picture 8" descr="blo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68" y="1434"/>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73" name="Picture 9" descr="Mathematical Model"/>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44" y="936"/>
                <a:ext cx="469" cy="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4" name="Group 10"/>
            <p:cNvGrpSpPr>
              <a:grpSpLocks/>
            </p:cNvGrpSpPr>
            <p:nvPr/>
          </p:nvGrpSpPr>
          <p:grpSpPr bwMode="auto">
            <a:xfrm>
              <a:off x="521" y="3203"/>
              <a:ext cx="681" cy="907"/>
              <a:chOff x="3959" y="3122"/>
              <a:chExt cx="491" cy="803"/>
            </a:xfrm>
          </p:grpSpPr>
          <p:pic>
            <p:nvPicPr>
              <p:cNvPr id="65570" name="Picture 11" descr="blo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69" y="3612"/>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71" name="Picture 1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59" y="3122"/>
                <a:ext cx="491" cy="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5" name="Group 13"/>
            <p:cNvGrpSpPr>
              <a:grpSpLocks/>
            </p:cNvGrpSpPr>
            <p:nvPr/>
          </p:nvGrpSpPr>
          <p:grpSpPr bwMode="auto">
            <a:xfrm>
              <a:off x="4929" y="3066"/>
              <a:ext cx="588" cy="997"/>
              <a:chOff x="2653" y="1544"/>
              <a:chExt cx="409" cy="838"/>
            </a:xfrm>
          </p:grpSpPr>
          <p:pic>
            <p:nvPicPr>
              <p:cNvPr id="65568" name="Picture 14" descr="blo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53" y="2069"/>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69" name="Picture 15"/>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4" y="1544"/>
                <a:ext cx="397"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6" name="Group 16"/>
            <p:cNvGrpSpPr>
              <a:grpSpLocks/>
            </p:cNvGrpSpPr>
            <p:nvPr/>
          </p:nvGrpSpPr>
          <p:grpSpPr bwMode="auto">
            <a:xfrm>
              <a:off x="4912" y="1005"/>
              <a:ext cx="588" cy="998"/>
              <a:chOff x="975" y="1752"/>
              <a:chExt cx="409" cy="857"/>
            </a:xfrm>
          </p:grpSpPr>
          <p:pic>
            <p:nvPicPr>
              <p:cNvPr id="65566" name="Picture 17"/>
              <p:cNvPicPr>
                <a:picLocks noChangeAspect="1" noChangeArrowheads="1"/>
              </p:cNvPicPr>
              <p:nvPr/>
            </p:nvPicPr>
            <p:blipFill>
              <a:blip r:embed="rId7">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005" y="1752"/>
                <a:ext cx="320" cy="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67" name="Picture 18" descr="blo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5" y="2296"/>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7" name="Group 19"/>
            <p:cNvGrpSpPr>
              <a:grpSpLocks/>
            </p:cNvGrpSpPr>
            <p:nvPr/>
          </p:nvGrpSpPr>
          <p:grpSpPr bwMode="auto">
            <a:xfrm flipH="1">
              <a:off x="4251" y="1576"/>
              <a:ext cx="499" cy="767"/>
              <a:chOff x="1803" y="1661"/>
              <a:chExt cx="363" cy="505"/>
            </a:xfrm>
          </p:grpSpPr>
          <p:sp>
            <p:nvSpPr>
              <p:cNvPr id="65564"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5565" name="Picture 2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8" name="Group 22"/>
            <p:cNvGrpSpPr>
              <a:grpSpLocks/>
            </p:cNvGrpSpPr>
            <p:nvPr/>
          </p:nvGrpSpPr>
          <p:grpSpPr bwMode="auto">
            <a:xfrm>
              <a:off x="1315" y="2984"/>
              <a:ext cx="526" cy="767"/>
              <a:chOff x="1803" y="1661"/>
              <a:chExt cx="363" cy="505"/>
            </a:xfrm>
          </p:grpSpPr>
          <p:sp>
            <p:nvSpPr>
              <p:cNvPr id="65562" name="Oval 2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5563" name="Picture 2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5549" name="Group 25"/>
            <p:cNvGrpSpPr>
              <a:grpSpLocks/>
            </p:cNvGrpSpPr>
            <p:nvPr/>
          </p:nvGrpSpPr>
          <p:grpSpPr bwMode="auto">
            <a:xfrm>
              <a:off x="1324" y="1620"/>
              <a:ext cx="526" cy="767"/>
              <a:chOff x="1803" y="1661"/>
              <a:chExt cx="363" cy="505"/>
            </a:xfrm>
          </p:grpSpPr>
          <p:sp>
            <p:nvSpPr>
              <p:cNvPr id="65560" name="Oval 2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5561" name="Picture 2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5550" name="Line 28"/>
            <p:cNvSpPr>
              <a:spLocks noChangeShapeType="1"/>
            </p:cNvSpPr>
            <p:nvPr/>
          </p:nvSpPr>
          <p:spPr bwMode="auto">
            <a:xfrm>
              <a:off x="1782" y="3312"/>
              <a:ext cx="2495" cy="0"/>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1" name="Line 29"/>
            <p:cNvSpPr>
              <a:spLocks noChangeShapeType="1"/>
            </p:cNvSpPr>
            <p:nvPr/>
          </p:nvSpPr>
          <p:spPr bwMode="auto">
            <a:xfrm>
              <a:off x="1900" y="2043"/>
              <a:ext cx="2377" cy="5"/>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2" name="Line 30"/>
            <p:cNvSpPr>
              <a:spLocks noChangeShapeType="1"/>
            </p:cNvSpPr>
            <p:nvPr/>
          </p:nvSpPr>
          <p:spPr bwMode="auto">
            <a:xfrm flipV="1">
              <a:off x="1837" y="2296"/>
              <a:ext cx="2358" cy="862"/>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3" name="Line 31"/>
            <p:cNvSpPr>
              <a:spLocks noChangeShapeType="1"/>
            </p:cNvSpPr>
            <p:nvPr/>
          </p:nvSpPr>
          <p:spPr bwMode="auto">
            <a:xfrm>
              <a:off x="1882" y="2160"/>
              <a:ext cx="2450" cy="1089"/>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4" name="Line 32"/>
            <p:cNvSpPr>
              <a:spLocks noChangeShapeType="1"/>
            </p:cNvSpPr>
            <p:nvPr/>
          </p:nvSpPr>
          <p:spPr bwMode="auto">
            <a:xfrm>
              <a:off x="1610" y="2432"/>
              <a:ext cx="0" cy="499"/>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5" name="Line 33"/>
            <p:cNvSpPr>
              <a:spLocks noChangeShapeType="1"/>
            </p:cNvSpPr>
            <p:nvPr/>
          </p:nvSpPr>
          <p:spPr bwMode="auto">
            <a:xfrm>
              <a:off x="4486" y="2414"/>
              <a:ext cx="0" cy="499"/>
            </a:xfrm>
            <a:prstGeom prst="line">
              <a:avLst/>
            </a:prstGeom>
            <a:noFill/>
            <a:ln w="50800">
              <a:solidFill>
                <a:srgbClr val="0000FF"/>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5556" name="Line 34"/>
            <p:cNvSpPr>
              <a:spLocks noChangeShapeType="1"/>
            </p:cNvSpPr>
            <p:nvPr/>
          </p:nvSpPr>
          <p:spPr bwMode="auto">
            <a:xfrm flipV="1">
              <a:off x="4694" y="1525"/>
              <a:ext cx="273" cy="181"/>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65557" name="Line 35"/>
            <p:cNvSpPr>
              <a:spLocks noChangeShapeType="1"/>
            </p:cNvSpPr>
            <p:nvPr/>
          </p:nvSpPr>
          <p:spPr bwMode="auto">
            <a:xfrm>
              <a:off x="1156" y="1480"/>
              <a:ext cx="318" cy="272"/>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65558" name="Line 36"/>
            <p:cNvSpPr>
              <a:spLocks noChangeShapeType="1"/>
            </p:cNvSpPr>
            <p:nvPr/>
          </p:nvSpPr>
          <p:spPr bwMode="auto">
            <a:xfrm flipV="1">
              <a:off x="1066" y="3249"/>
              <a:ext cx="272" cy="136"/>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65559" name="Line 37"/>
            <p:cNvSpPr>
              <a:spLocks noChangeShapeType="1"/>
            </p:cNvSpPr>
            <p:nvPr/>
          </p:nvSpPr>
          <p:spPr bwMode="auto">
            <a:xfrm flipV="1">
              <a:off x="4740" y="3294"/>
              <a:ext cx="363" cy="45"/>
            </a:xfrm>
            <a:prstGeom prst="line">
              <a:avLst/>
            </a:prstGeom>
            <a:noFill/>
            <a:ln w="57150">
              <a:solidFill>
                <a:srgbClr val="FF0000"/>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65540" name="Text Box 38"/>
          <p:cNvSpPr txBox="1">
            <a:spLocks noChangeArrowheads="1"/>
          </p:cNvSpPr>
          <p:nvPr/>
        </p:nvSpPr>
        <p:spPr bwMode="auto">
          <a:xfrm>
            <a:off x="492125" y="1055688"/>
            <a:ext cx="8408988" cy="1016000"/>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000"/>
              <a:t>Adding a </a:t>
            </a:r>
            <a:r>
              <a:rPr lang="en-US" altLang="en-US" sz="2000" b="1" i="1">
                <a:solidFill>
                  <a:srgbClr val="EA0000"/>
                </a:solidFill>
              </a:rPr>
              <a:t>“virtual representative”</a:t>
            </a:r>
            <a:r>
              <a:rPr lang="en-US" altLang="en-US" sz="2000"/>
              <a:t> for every resource solves the global interoperability problem. Intelligent </a:t>
            </a:r>
            <a:r>
              <a:rPr lang="en-US" altLang="en-US" sz="2000" b="1">
                <a:solidFill>
                  <a:srgbClr val="EA0000"/>
                </a:solidFill>
              </a:rPr>
              <a:t>agent</a:t>
            </a:r>
            <a:r>
              <a:rPr lang="en-US" altLang="en-US" sz="2000"/>
              <a:t> (a kind of “software robot”) will act, communicate and collaborate on behalf of each Web resource</a:t>
            </a:r>
          </a:p>
        </p:txBody>
      </p:sp>
      <p:pic>
        <p:nvPicPr>
          <p:cNvPr id="65541" name="Picture 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46550" y="4357688"/>
            <a:ext cx="1058863" cy="90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0196" name="Rectangle 4"/>
          <p:cNvSpPr>
            <a:spLocks noChangeArrowheads="1"/>
          </p:cNvSpPr>
          <p:nvPr/>
        </p:nvSpPr>
        <p:spPr bwMode="auto">
          <a:xfrm>
            <a:off x="1125538" y="315913"/>
            <a:ext cx="69850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Integration scenario as a complex resource (1)</a:t>
            </a:r>
          </a:p>
        </p:txBody>
      </p:sp>
      <p:grpSp>
        <p:nvGrpSpPr>
          <p:cNvPr id="136195" name="Group 5"/>
          <p:cNvGrpSpPr>
            <a:grpSpLocks/>
          </p:cNvGrpSpPr>
          <p:nvPr/>
        </p:nvGrpSpPr>
        <p:grpSpPr bwMode="auto">
          <a:xfrm flipH="1">
            <a:off x="407988" y="3216275"/>
            <a:ext cx="1223962" cy="1944688"/>
            <a:chOff x="1803" y="1661"/>
            <a:chExt cx="363" cy="505"/>
          </a:xfrm>
        </p:grpSpPr>
        <p:sp>
          <p:nvSpPr>
            <p:cNvPr id="136228" name="Oval 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6229" name="Picture 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6196" name="Group 8"/>
          <p:cNvGrpSpPr>
            <a:grpSpLocks/>
          </p:cNvGrpSpPr>
          <p:nvPr/>
        </p:nvGrpSpPr>
        <p:grpSpPr bwMode="auto">
          <a:xfrm flipH="1">
            <a:off x="6816725" y="1125538"/>
            <a:ext cx="576263" cy="863600"/>
            <a:chOff x="1803" y="1661"/>
            <a:chExt cx="363" cy="505"/>
          </a:xfrm>
        </p:grpSpPr>
        <p:sp>
          <p:nvSpPr>
            <p:cNvPr id="136226" name="Oval 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6227" name="Picture 1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6197" name="Group 11"/>
          <p:cNvGrpSpPr>
            <a:grpSpLocks/>
          </p:cNvGrpSpPr>
          <p:nvPr/>
        </p:nvGrpSpPr>
        <p:grpSpPr bwMode="auto">
          <a:xfrm flipH="1">
            <a:off x="7392988" y="2420938"/>
            <a:ext cx="576262" cy="863600"/>
            <a:chOff x="1803" y="1661"/>
            <a:chExt cx="363" cy="505"/>
          </a:xfrm>
        </p:grpSpPr>
        <p:sp>
          <p:nvSpPr>
            <p:cNvPr id="136224" name="Oval 1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6225" name="Picture 1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6198" name="Group 14"/>
          <p:cNvGrpSpPr>
            <a:grpSpLocks/>
          </p:cNvGrpSpPr>
          <p:nvPr/>
        </p:nvGrpSpPr>
        <p:grpSpPr bwMode="auto">
          <a:xfrm flipH="1">
            <a:off x="7464425" y="4005263"/>
            <a:ext cx="576263" cy="863600"/>
            <a:chOff x="1803" y="1661"/>
            <a:chExt cx="363" cy="505"/>
          </a:xfrm>
        </p:grpSpPr>
        <p:sp>
          <p:nvSpPr>
            <p:cNvPr id="136222" name="Oval 1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6223" name="Picture 16"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6199" name="Group 17"/>
          <p:cNvGrpSpPr>
            <a:grpSpLocks/>
          </p:cNvGrpSpPr>
          <p:nvPr/>
        </p:nvGrpSpPr>
        <p:grpSpPr bwMode="auto">
          <a:xfrm flipH="1">
            <a:off x="4113213" y="3644900"/>
            <a:ext cx="792162" cy="1223963"/>
            <a:chOff x="1803" y="1661"/>
            <a:chExt cx="363" cy="505"/>
          </a:xfrm>
        </p:grpSpPr>
        <p:sp>
          <p:nvSpPr>
            <p:cNvPr id="136220" name="Oval 1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6221" name="Picture 19"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6200" name="Picture 20" descr="molecula">
            <a:hlinkClick r:id="rId3"/>
          </p:cNvPr>
          <p:cNvPicPr>
            <a:picLocks noChangeAspect="1" noChangeArrowheads="1"/>
          </p:cNvPicPr>
          <p:nvPr/>
        </p:nvPicPr>
        <p:blipFill>
          <a:blip r:embed="rId4">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622800" y="3279775"/>
            <a:ext cx="1512888"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21"/>
          <p:cNvSpPr txBox="1">
            <a:spLocks noChangeArrowheads="1"/>
          </p:cNvSpPr>
          <p:nvPr/>
        </p:nvSpPr>
        <p:spPr bwMode="auto">
          <a:xfrm>
            <a:off x="5692775" y="4076700"/>
            <a:ext cx="908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b="1"/>
              <a:t>Doctors</a:t>
            </a:r>
          </a:p>
        </p:txBody>
      </p:sp>
      <p:sp>
        <p:nvSpPr>
          <p:cNvPr id="136202" name="Line 22"/>
          <p:cNvSpPr>
            <a:spLocks noChangeShapeType="1"/>
          </p:cNvSpPr>
          <p:nvPr/>
        </p:nvSpPr>
        <p:spPr bwMode="auto">
          <a:xfrm flipV="1">
            <a:off x="6024563" y="1989138"/>
            <a:ext cx="936625" cy="2016125"/>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6203" name="Line 23"/>
          <p:cNvSpPr>
            <a:spLocks noChangeShapeType="1"/>
          </p:cNvSpPr>
          <p:nvPr/>
        </p:nvSpPr>
        <p:spPr bwMode="auto">
          <a:xfrm flipV="1">
            <a:off x="6024563" y="3141663"/>
            <a:ext cx="1439862" cy="863600"/>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6204" name="Line 24"/>
          <p:cNvSpPr>
            <a:spLocks noChangeShapeType="1"/>
          </p:cNvSpPr>
          <p:nvPr/>
        </p:nvSpPr>
        <p:spPr bwMode="auto">
          <a:xfrm>
            <a:off x="6024563" y="4005263"/>
            <a:ext cx="1512887" cy="360362"/>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6205" name="WordArt 25"/>
          <p:cNvSpPr>
            <a:spLocks noChangeArrowheads="1" noChangeShapeType="1" noTextEdit="1"/>
          </p:cNvSpPr>
          <p:nvPr/>
        </p:nvSpPr>
        <p:spPr bwMode="auto">
          <a:xfrm>
            <a:off x="552450" y="5303838"/>
            <a:ext cx="12239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6206" name="WordArt 26"/>
          <p:cNvSpPr>
            <a:spLocks noChangeArrowheads="1" noChangeShapeType="1" noTextEdit="1"/>
          </p:cNvSpPr>
          <p:nvPr/>
        </p:nvSpPr>
        <p:spPr bwMode="auto">
          <a:xfrm>
            <a:off x="3949700" y="4941888"/>
            <a:ext cx="12239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 Registry</a:t>
            </a:r>
          </a:p>
        </p:txBody>
      </p:sp>
      <p:sp>
        <p:nvSpPr>
          <p:cNvPr id="136207" name="Text Box 27"/>
          <p:cNvSpPr txBox="1">
            <a:spLocks noChangeArrowheads="1"/>
          </p:cNvSpPr>
          <p:nvPr/>
        </p:nvSpPr>
        <p:spPr bwMode="auto">
          <a:xfrm>
            <a:off x="7248525" y="98107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1</a:t>
            </a:r>
          </a:p>
        </p:txBody>
      </p:sp>
      <p:sp>
        <p:nvSpPr>
          <p:cNvPr id="136208" name="Text Box 28"/>
          <p:cNvSpPr txBox="1">
            <a:spLocks noChangeArrowheads="1"/>
          </p:cNvSpPr>
          <p:nvPr/>
        </p:nvSpPr>
        <p:spPr bwMode="auto">
          <a:xfrm>
            <a:off x="7896225" y="227647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2</a:t>
            </a:r>
          </a:p>
        </p:txBody>
      </p:sp>
      <p:sp>
        <p:nvSpPr>
          <p:cNvPr id="136209" name="Text Box 29"/>
          <p:cNvSpPr txBox="1">
            <a:spLocks noChangeArrowheads="1"/>
          </p:cNvSpPr>
          <p:nvPr/>
        </p:nvSpPr>
        <p:spPr bwMode="auto">
          <a:xfrm>
            <a:off x="7824788" y="3789363"/>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grpSp>
        <p:nvGrpSpPr>
          <p:cNvPr id="136210" name="Group 30"/>
          <p:cNvGrpSpPr>
            <a:grpSpLocks/>
          </p:cNvGrpSpPr>
          <p:nvPr/>
        </p:nvGrpSpPr>
        <p:grpSpPr bwMode="auto">
          <a:xfrm>
            <a:off x="1284288" y="1844675"/>
            <a:ext cx="1295400" cy="1800225"/>
            <a:chOff x="839" y="1162"/>
            <a:chExt cx="816" cy="1134"/>
          </a:xfrm>
        </p:grpSpPr>
        <p:sp>
          <p:nvSpPr>
            <p:cNvPr id="136212" name="AutoShape 31"/>
            <p:cNvSpPr>
              <a:spLocks noChangeArrowheads="1"/>
            </p:cNvSpPr>
            <p:nvPr/>
          </p:nvSpPr>
          <p:spPr bwMode="auto">
            <a:xfrm>
              <a:off x="839" y="1162"/>
              <a:ext cx="816" cy="1134"/>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0224" name="Text Box 32"/>
            <p:cNvSpPr txBox="1">
              <a:spLocks noChangeArrowheads="1"/>
            </p:cNvSpPr>
            <p:nvPr/>
          </p:nvSpPr>
          <p:spPr bwMode="auto">
            <a:xfrm>
              <a:off x="975" y="1208"/>
              <a:ext cx="544" cy="173"/>
            </a:xfrm>
            <a:prstGeom prst="rect">
              <a:avLst/>
            </a:prstGeom>
            <a:noFill/>
            <a:ln w="9525">
              <a:noFill/>
              <a:miter lim="800000"/>
              <a:headEnd/>
              <a:tailEnd/>
            </a:ln>
            <a:effectLst/>
          </p:spPr>
          <p:txBody>
            <a:bodyPr>
              <a:spAutoFit/>
            </a:bodyPr>
            <a:lstStyle/>
            <a:p>
              <a:pPr>
                <a:spcBef>
                  <a:spcPct val="50000"/>
                </a:spcBef>
                <a:defRPr/>
              </a:pPr>
              <a:r>
                <a:rPr lang="en-US" sz="1200" b="1">
                  <a:effectLst>
                    <a:outerShdw blurRad="38100" dist="38100" dir="2700000" algn="tl">
                      <a:srgbClr val="C0C0C0"/>
                    </a:outerShdw>
                  </a:effectLst>
                </a:rPr>
                <a:t>Behavior</a:t>
              </a:r>
            </a:p>
          </p:txBody>
        </p:sp>
        <p:sp>
          <p:nvSpPr>
            <p:cNvPr id="136214" name="Line 33"/>
            <p:cNvSpPr>
              <a:spLocks noChangeShapeType="1"/>
            </p:cNvSpPr>
            <p:nvPr/>
          </p:nvSpPr>
          <p:spPr bwMode="auto">
            <a:xfrm>
              <a:off x="1006" y="143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5" name="Line 34"/>
            <p:cNvSpPr>
              <a:spLocks noChangeShapeType="1"/>
            </p:cNvSpPr>
            <p:nvPr/>
          </p:nvSpPr>
          <p:spPr bwMode="auto">
            <a:xfrm>
              <a:off x="1020" y="1571"/>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6" name="Line 35"/>
            <p:cNvSpPr>
              <a:spLocks noChangeShapeType="1"/>
            </p:cNvSpPr>
            <p:nvPr/>
          </p:nvSpPr>
          <p:spPr bwMode="auto">
            <a:xfrm>
              <a:off x="1020" y="1707"/>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7" name="Line 36"/>
            <p:cNvSpPr>
              <a:spLocks noChangeShapeType="1"/>
            </p:cNvSpPr>
            <p:nvPr/>
          </p:nvSpPr>
          <p:spPr bwMode="auto">
            <a:xfrm>
              <a:off x="1020" y="1843"/>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8" name="Text Box 37"/>
            <p:cNvSpPr txBox="1">
              <a:spLocks noChangeArrowheads="1"/>
            </p:cNvSpPr>
            <p:nvPr/>
          </p:nvSpPr>
          <p:spPr bwMode="auto">
            <a:xfrm>
              <a:off x="839" y="1861"/>
              <a:ext cx="81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000"/>
                <a:t>Outsource service with role</a:t>
              </a:r>
              <a:r>
                <a:rPr lang="en-US" altLang="en-US" sz="1200"/>
                <a:t> </a:t>
              </a:r>
              <a:r>
                <a:rPr lang="en-US" altLang="en-US" sz="1000" b="1" i="1"/>
                <a:t>”Doctor”</a:t>
              </a:r>
            </a:p>
          </p:txBody>
        </p:sp>
        <p:sp>
          <p:nvSpPr>
            <p:cNvPr id="136219" name="Line 38"/>
            <p:cNvSpPr>
              <a:spLocks noChangeShapeType="1"/>
            </p:cNvSpPr>
            <p:nvPr/>
          </p:nvSpPr>
          <p:spPr bwMode="auto">
            <a:xfrm>
              <a:off x="1020" y="220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6211" name="AutoShape 39"/>
          <p:cNvSpPr>
            <a:spLocks noChangeArrowheads="1"/>
          </p:cNvSpPr>
          <p:nvPr/>
        </p:nvSpPr>
        <p:spPr bwMode="auto">
          <a:xfrm>
            <a:off x="1560513" y="4076700"/>
            <a:ext cx="2735262" cy="215900"/>
          </a:xfrm>
          <a:prstGeom prst="leftRightArrow">
            <a:avLst>
              <a:gd name="adj1" fmla="val 50000"/>
              <a:gd name="adj2" fmla="val 1351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7218" name="Oval 4"/>
          <p:cNvSpPr>
            <a:spLocks noChangeArrowheads="1"/>
          </p:cNvSpPr>
          <p:nvPr/>
        </p:nvSpPr>
        <p:spPr bwMode="auto">
          <a:xfrm>
            <a:off x="754063" y="1125538"/>
            <a:ext cx="5905500" cy="5472112"/>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1221" name="Rectangle 5"/>
          <p:cNvSpPr>
            <a:spLocks noChangeArrowheads="1"/>
          </p:cNvSpPr>
          <p:nvPr/>
        </p:nvSpPr>
        <p:spPr bwMode="auto">
          <a:xfrm>
            <a:off x="522288" y="2397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Integration scenario as a complex resource (2)</a:t>
            </a:r>
          </a:p>
        </p:txBody>
      </p:sp>
      <p:grpSp>
        <p:nvGrpSpPr>
          <p:cNvPr id="137220" name="Group 6"/>
          <p:cNvGrpSpPr>
            <a:grpSpLocks/>
          </p:cNvGrpSpPr>
          <p:nvPr/>
        </p:nvGrpSpPr>
        <p:grpSpPr bwMode="auto">
          <a:xfrm flipH="1">
            <a:off x="1258888" y="3141663"/>
            <a:ext cx="1223962" cy="1944687"/>
            <a:chOff x="1803" y="1661"/>
            <a:chExt cx="363" cy="505"/>
          </a:xfrm>
        </p:grpSpPr>
        <p:sp>
          <p:nvSpPr>
            <p:cNvPr id="137256" name="Oval 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7257" name="Picture 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7221" name="Group 9"/>
          <p:cNvGrpSpPr>
            <a:grpSpLocks/>
          </p:cNvGrpSpPr>
          <p:nvPr/>
        </p:nvGrpSpPr>
        <p:grpSpPr bwMode="auto">
          <a:xfrm flipH="1">
            <a:off x="4640263" y="1917700"/>
            <a:ext cx="576262" cy="863600"/>
            <a:chOff x="1803" y="1661"/>
            <a:chExt cx="363" cy="505"/>
          </a:xfrm>
        </p:grpSpPr>
        <p:sp>
          <p:nvSpPr>
            <p:cNvPr id="137254" name="Oval 1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7255" name="Picture 1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7222" name="Group 12"/>
          <p:cNvGrpSpPr>
            <a:grpSpLocks/>
          </p:cNvGrpSpPr>
          <p:nvPr/>
        </p:nvGrpSpPr>
        <p:grpSpPr bwMode="auto">
          <a:xfrm flipH="1">
            <a:off x="5302250" y="3422650"/>
            <a:ext cx="576263" cy="863600"/>
            <a:chOff x="1803" y="1661"/>
            <a:chExt cx="363" cy="505"/>
          </a:xfrm>
        </p:grpSpPr>
        <p:sp>
          <p:nvSpPr>
            <p:cNvPr id="137252" name="Oval 1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7253" name="Picture 1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7223" name="Group 15"/>
          <p:cNvGrpSpPr>
            <a:grpSpLocks/>
          </p:cNvGrpSpPr>
          <p:nvPr/>
        </p:nvGrpSpPr>
        <p:grpSpPr bwMode="auto">
          <a:xfrm flipH="1">
            <a:off x="4926013" y="4845050"/>
            <a:ext cx="576262" cy="863600"/>
            <a:chOff x="1803" y="1661"/>
            <a:chExt cx="363" cy="505"/>
          </a:xfrm>
        </p:grpSpPr>
        <p:sp>
          <p:nvSpPr>
            <p:cNvPr id="137250" name="Oval 1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7251" name="Picture 1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7224" name="WordArt 18"/>
          <p:cNvSpPr>
            <a:spLocks noChangeArrowheads="1" noChangeShapeType="1" noTextEdit="1"/>
          </p:cNvSpPr>
          <p:nvPr/>
        </p:nvSpPr>
        <p:spPr bwMode="auto">
          <a:xfrm>
            <a:off x="1331913" y="5084763"/>
            <a:ext cx="1223962"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7225" name="Text Box 19"/>
          <p:cNvSpPr txBox="1">
            <a:spLocks noChangeArrowheads="1"/>
          </p:cNvSpPr>
          <p:nvPr/>
        </p:nvSpPr>
        <p:spPr bwMode="auto">
          <a:xfrm>
            <a:off x="4948238" y="1792288"/>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1</a:t>
            </a:r>
          </a:p>
        </p:txBody>
      </p:sp>
      <p:sp>
        <p:nvSpPr>
          <p:cNvPr id="137226" name="Text Box 20"/>
          <p:cNvSpPr txBox="1">
            <a:spLocks noChangeArrowheads="1"/>
          </p:cNvSpPr>
          <p:nvPr/>
        </p:nvSpPr>
        <p:spPr bwMode="auto">
          <a:xfrm>
            <a:off x="5586413" y="3316288"/>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2</a:t>
            </a:r>
          </a:p>
        </p:txBody>
      </p:sp>
      <p:sp>
        <p:nvSpPr>
          <p:cNvPr id="137227" name="Text Box 21"/>
          <p:cNvSpPr txBox="1">
            <a:spLocks noChangeArrowheads="1"/>
          </p:cNvSpPr>
          <p:nvPr/>
        </p:nvSpPr>
        <p:spPr bwMode="auto">
          <a:xfrm>
            <a:off x="5219700" y="469582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sp>
        <p:nvSpPr>
          <p:cNvPr id="137228" name="AutoShape 22"/>
          <p:cNvSpPr>
            <a:spLocks noChangeArrowheads="1"/>
          </p:cNvSpPr>
          <p:nvPr/>
        </p:nvSpPr>
        <p:spPr bwMode="auto">
          <a:xfrm rot="-2090779">
            <a:off x="2124075" y="3357563"/>
            <a:ext cx="2735263" cy="142875"/>
          </a:xfrm>
          <a:prstGeom prst="leftRightArrow">
            <a:avLst>
              <a:gd name="adj1" fmla="val 50000"/>
              <a:gd name="adj2" fmla="val 2042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7229" name="AutoShape 23"/>
          <p:cNvSpPr>
            <a:spLocks noChangeArrowheads="1"/>
          </p:cNvSpPr>
          <p:nvPr/>
        </p:nvSpPr>
        <p:spPr bwMode="auto">
          <a:xfrm rot="-624701">
            <a:off x="2312988" y="4024313"/>
            <a:ext cx="3095625" cy="142875"/>
          </a:xfrm>
          <a:prstGeom prst="leftRightArrow">
            <a:avLst>
              <a:gd name="adj1" fmla="val 50000"/>
              <a:gd name="adj2" fmla="val 23121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7230" name="AutoShape 24"/>
          <p:cNvSpPr>
            <a:spLocks noChangeArrowheads="1"/>
          </p:cNvSpPr>
          <p:nvPr/>
        </p:nvSpPr>
        <p:spPr bwMode="auto">
          <a:xfrm rot="1006952">
            <a:off x="2339975" y="4797425"/>
            <a:ext cx="2735263" cy="142875"/>
          </a:xfrm>
          <a:prstGeom prst="leftRightArrow">
            <a:avLst>
              <a:gd name="adj1" fmla="val 50000"/>
              <a:gd name="adj2" fmla="val 2042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7231" name="AutoShape 25"/>
          <p:cNvSpPr>
            <a:spLocks noChangeArrowheads="1"/>
          </p:cNvSpPr>
          <p:nvPr/>
        </p:nvSpPr>
        <p:spPr bwMode="auto">
          <a:xfrm>
            <a:off x="1042988" y="263683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1</a:t>
            </a:r>
          </a:p>
        </p:txBody>
      </p:sp>
      <p:sp>
        <p:nvSpPr>
          <p:cNvPr id="137232" name="AutoShape 26"/>
          <p:cNvSpPr>
            <a:spLocks noChangeArrowheads="1"/>
          </p:cNvSpPr>
          <p:nvPr/>
        </p:nvSpPr>
        <p:spPr bwMode="auto">
          <a:xfrm>
            <a:off x="1763713" y="263683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2</a:t>
            </a:r>
          </a:p>
        </p:txBody>
      </p:sp>
      <p:sp>
        <p:nvSpPr>
          <p:cNvPr id="137233" name="AutoShape 27"/>
          <p:cNvSpPr>
            <a:spLocks noChangeArrowheads="1"/>
          </p:cNvSpPr>
          <p:nvPr/>
        </p:nvSpPr>
        <p:spPr bwMode="auto">
          <a:xfrm>
            <a:off x="2484438" y="263683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3</a:t>
            </a:r>
          </a:p>
        </p:txBody>
      </p:sp>
      <p:grpSp>
        <p:nvGrpSpPr>
          <p:cNvPr id="137234" name="Group 28"/>
          <p:cNvGrpSpPr>
            <a:grpSpLocks/>
          </p:cNvGrpSpPr>
          <p:nvPr/>
        </p:nvGrpSpPr>
        <p:grpSpPr bwMode="auto">
          <a:xfrm flipH="1">
            <a:off x="6156325" y="804863"/>
            <a:ext cx="1584325" cy="2232025"/>
            <a:chOff x="1803" y="1661"/>
            <a:chExt cx="363" cy="505"/>
          </a:xfrm>
        </p:grpSpPr>
        <p:sp>
          <p:nvSpPr>
            <p:cNvPr id="137248" name="Oval 2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7249" name="Picture 3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7235" name="WordArt 31"/>
          <p:cNvSpPr>
            <a:spLocks noChangeArrowheads="1" noChangeShapeType="1" noTextEdit="1"/>
          </p:cNvSpPr>
          <p:nvPr/>
        </p:nvSpPr>
        <p:spPr bwMode="auto">
          <a:xfrm>
            <a:off x="6926263" y="3132138"/>
            <a:ext cx="1241425" cy="7810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Integration</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 Scenario</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a:t>
            </a:r>
          </a:p>
        </p:txBody>
      </p:sp>
      <p:sp>
        <p:nvSpPr>
          <p:cNvPr id="137236" name="Line 32"/>
          <p:cNvSpPr>
            <a:spLocks noChangeShapeType="1"/>
          </p:cNvSpPr>
          <p:nvPr/>
        </p:nvSpPr>
        <p:spPr bwMode="auto">
          <a:xfrm flipV="1">
            <a:off x="3132138" y="2924175"/>
            <a:ext cx="792162" cy="576263"/>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7237" name="Text Box 33"/>
          <p:cNvSpPr txBox="1">
            <a:spLocks noChangeArrowheads="1"/>
          </p:cNvSpPr>
          <p:nvPr/>
        </p:nvSpPr>
        <p:spPr bwMode="auto">
          <a:xfrm rot="-2269588">
            <a:off x="3136900" y="2867025"/>
            <a:ext cx="86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Data</a:t>
            </a:r>
          </a:p>
        </p:txBody>
      </p:sp>
      <p:sp>
        <p:nvSpPr>
          <p:cNvPr id="137238" name="Text Box 34"/>
          <p:cNvSpPr txBox="1">
            <a:spLocks noChangeArrowheads="1"/>
          </p:cNvSpPr>
          <p:nvPr/>
        </p:nvSpPr>
        <p:spPr bwMode="auto">
          <a:xfrm rot="-2119880">
            <a:off x="3236913" y="329565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Diagnosis</a:t>
            </a:r>
            <a:r>
              <a:rPr lang="en-US" altLang="en-US" sz="1400" baseline="-25000"/>
              <a:t>1</a:t>
            </a:r>
          </a:p>
        </p:txBody>
      </p:sp>
      <p:sp>
        <p:nvSpPr>
          <p:cNvPr id="137239" name="Text Box 35"/>
          <p:cNvSpPr txBox="1">
            <a:spLocks noChangeArrowheads="1"/>
          </p:cNvSpPr>
          <p:nvPr/>
        </p:nvSpPr>
        <p:spPr bwMode="auto">
          <a:xfrm rot="-867022">
            <a:off x="3597275" y="3636963"/>
            <a:ext cx="86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Data</a:t>
            </a:r>
          </a:p>
        </p:txBody>
      </p:sp>
      <p:sp>
        <p:nvSpPr>
          <p:cNvPr id="137240" name="Text Box 36"/>
          <p:cNvSpPr txBox="1">
            <a:spLocks noChangeArrowheads="1"/>
          </p:cNvSpPr>
          <p:nvPr/>
        </p:nvSpPr>
        <p:spPr bwMode="auto">
          <a:xfrm rot="1000544">
            <a:off x="2952750" y="492125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Diagnosis</a:t>
            </a:r>
            <a:r>
              <a:rPr lang="en-US" altLang="en-US" sz="1400" baseline="-25000"/>
              <a:t>3</a:t>
            </a:r>
          </a:p>
        </p:txBody>
      </p:sp>
      <p:sp>
        <p:nvSpPr>
          <p:cNvPr id="137241" name="Line 37"/>
          <p:cNvSpPr>
            <a:spLocks noChangeShapeType="1"/>
          </p:cNvSpPr>
          <p:nvPr/>
        </p:nvSpPr>
        <p:spPr bwMode="auto">
          <a:xfrm flipH="1">
            <a:off x="3068638" y="3117850"/>
            <a:ext cx="1079500" cy="792163"/>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7242" name="Line 38"/>
          <p:cNvSpPr>
            <a:spLocks noChangeShapeType="1"/>
          </p:cNvSpPr>
          <p:nvPr/>
        </p:nvSpPr>
        <p:spPr bwMode="auto">
          <a:xfrm flipV="1">
            <a:off x="3348038" y="3789363"/>
            <a:ext cx="1223962" cy="288925"/>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7243" name="Text Box 39"/>
          <p:cNvSpPr txBox="1">
            <a:spLocks noChangeArrowheads="1"/>
          </p:cNvSpPr>
          <p:nvPr/>
        </p:nvSpPr>
        <p:spPr bwMode="auto">
          <a:xfrm rot="956254">
            <a:off x="3530600" y="4546600"/>
            <a:ext cx="86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Data</a:t>
            </a:r>
          </a:p>
        </p:txBody>
      </p:sp>
      <p:sp>
        <p:nvSpPr>
          <p:cNvPr id="137244" name="Line 40"/>
          <p:cNvSpPr>
            <a:spLocks noChangeShapeType="1"/>
          </p:cNvSpPr>
          <p:nvPr/>
        </p:nvSpPr>
        <p:spPr bwMode="auto">
          <a:xfrm flipH="1">
            <a:off x="3348038" y="4076700"/>
            <a:ext cx="1368425" cy="288925"/>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7245" name="Text Box 41"/>
          <p:cNvSpPr txBox="1">
            <a:spLocks noChangeArrowheads="1"/>
          </p:cNvSpPr>
          <p:nvPr/>
        </p:nvSpPr>
        <p:spPr bwMode="auto">
          <a:xfrm rot="-753333">
            <a:off x="3624263" y="4125913"/>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Diagnosis</a:t>
            </a:r>
            <a:r>
              <a:rPr lang="en-US" altLang="en-US" sz="1400" baseline="-25000"/>
              <a:t>2</a:t>
            </a:r>
          </a:p>
        </p:txBody>
      </p:sp>
      <p:sp>
        <p:nvSpPr>
          <p:cNvPr id="137246" name="Line 42"/>
          <p:cNvSpPr>
            <a:spLocks noChangeShapeType="1"/>
          </p:cNvSpPr>
          <p:nvPr/>
        </p:nvSpPr>
        <p:spPr bwMode="auto">
          <a:xfrm>
            <a:off x="3132138" y="4581525"/>
            <a:ext cx="1223962" cy="360363"/>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7247" name="Line 43"/>
          <p:cNvSpPr>
            <a:spLocks noChangeShapeType="1"/>
          </p:cNvSpPr>
          <p:nvPr/>
        </p:nvSpPr>
        <p:spPr bwMode="auto">
          <a:xfrm flipH="1" flipV="1">
            <a:off x="2843213" y="4724400"/>
            <a:ext cx="1296987" cy="438150"/>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242" name="Oval 4"/>
          <p:cNvSpPr>
            <a:spLocks noChangeArrowheads="1"/>
          </p:cNvSpPr>
          <p:nvPr/>
        </p:nvSpPr>
        <p:spPr bwMode="auto">
          <a:xfrm>
            <a:off x="755650" y="1125538"/>
            <a:ext cx="7416800" cy="5472112"/>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2245" name="Rectangle 5"/>
          <p:cNvSpPr>
            <a:spLocks noChangeArrowheads="1"/>
          </p:cNvSpPr>
          <p:nvPr/>
        </p:nvSpPr>
        <p:spPr bwMode="auto">
          <a:xfrm>
            <a:off x="522288" y="2397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Integration scenario as a complex resource (3)</a:t>
            </a:r>
          </a:p>
        </p:txBody>
      </p:sp>
      <p:grpSp>
        <p:nvGrpSpPr>
          <p:cNvPr id="138244" name="Group 6"/>
          <p:cNvGrpSpPr>
            <a:grpSpLocks/>
          </p:cNvGrpSpPr>
          <p:nvPr/>
        </p:nvGrpSpPr>
        <p:grpSpPr bwMode="auto">
          <a:xfrm flipH="1">
            <a:off x="971550" y="2852738"/>
            <a:ext cx="1223963" cy="1944687"/>
            <a:chOff x="1803" y="1661"/>
            <a:chExt cx="363" cy="505"/>
          </a:xfrm>
        </p:grpSpPr>
        <p:sp>
          <p:nvSpPr>
            <p:cNvPr id="138274" name="Oval 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8275" name="Picture 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8245" name="Group 9"/>
          <p:cNvGrpSpPr>
            <a:grpSpLocks/>
          </p:cNvGrpSpPr>
          <p:nvPr/>
        </p:nvGrpSpPr>
        <p:grpSpPr bwMode="auto">
          <a:xfrm flipH="1">
            <a:off x="3635375" y="5445125"/>
            <a:ext cx="576263" cy="863600"/>
            <a:chOff x="1803" y="1661"/>
            <a:chExt cx="363" cy="505"/>
          </a:xfrm>
        </p:grpSpPr>
        <p:sp>
          <p:nvSpPr>
            <p:cNvPr id="138272" name="Oval 1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8273" name="Picture 1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8246" name="Group 12"/>
          <p:cNvGrpSpPr>
            <a:grpSpLocks/>
          </p:cNvGrpSpPr>
          <p:nvPr/>
        </p:nvGrpSpPr>
        <p:grpSpPr bwMode="auto">
          <a:xfrm flipH="1">
            <a:off x="4643438" y="5516563"/>
            <a:ext cx="576262" cy="863600"/>
            <a:chOff x="1803" y="1661"/>
            <a:chExt cx="363" cy="505"/>
          </a:xfrm>
        </p:grpSpPr>
        <p:sp>
          <p:nvSpPr>
            <p:cNvPr id="138270" name="Oval 1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8271" name="Picture 1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8247" name="Group 15"/>
          <p:cNvGrpSpPr>
            <a:grpSpLocks/>
          </p:cNvGrpSpPr>
          <p:nvPr/>
        </p:nvGrpSpPr>
        <p:grpSpPr bwMode="auto">
          <a:xfrm flipH="1">
            <a:off x="5861050" y="5067300"/>
            <a:ext cx="576263" cy="863600"/>
            <a:chOff x="1803" y="1661"/>
            <a:chExt cx="363" cy="505"/>
          </a:xfrm>
        </p:grpSpPr>
        <p:sp>
          <p:nvSpPr>
            <p:cNvPr id="138268" name="Oval 1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8269" name="Picture 1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8248" name="WordArt 18"/>
          <p:cNvSpPr>
            <a:spLocks noChangeArrowheads="1" noChangeShapeType="1" noTextEdit="1"/>
          </p:cNvSpPr>
          <p:nvPr/>
        </p:nvSpPr>
        <p:spPr bwMode="auto">
          <a:xfrm>
            <a:off x="1068388" y="4762500"/>
            <a:ext cx="1223962"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8249" name="Text Box 19"/>
          <p:cNvSpPr txBox="1">
            <a:spLocks noChangeArrowheads="1"/>
          </p:cNvSpPr>
          <p:nvPr/>
        </p:nvSpPr>
        <p:spPr bwMode="auto">
          <a:xfrm>
            <a:off x="3943350" y="5319713"/>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1</a:t>
            </a:r>
          </a:p>
        </p:txBody>
      </p:sp>
      <p:sp>
        <p:nvSpPr>
          <p:cNvPr id="138250" name="Text Box 20"/>
          <p:cNvSpPr txBox="1">
            <a:spLocks noChangeArrowheads="1"/>
          </p:cNvSpPr>
          <p:nvPr/>
        </p:nvSpPr>
        <p:spPr bwMode="auto">
          <a:xfrm>
            <a:off x="4870450" y="5276850"/>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2</a:t>
            </a:r>
          </a:p>
        </p:txBody>
      </p:sp>
      <p:sp>
        <p:nvSpPr>
          <p:cNvPr id="138251" name="Text Box 21"/>
          <p:cNvSpPr txBox="1">
            <a:spLocks noChangeArrowheads="1"/>
          </p:cNvSpPr>
          <p:nvPr/>
        </p:nvSpPr>
        <p:spPr bwMode="auto">
          <a:xfrm>
            <a:off x="6145213" y="5041900"/>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sp>
        <p:nvSpPr>
          <p:cNvPr id="138252" name="AutoShape 22"/>
          <p:cNvSpPr>
            <a:spLocks noChangeArrowheads="1"/>
          </p:cNvSpPr>
          <p:nvPr/>
        </p:nvSpPr>
        <p:spPr bwMode="auto">
          <a:xfrm>
            <a:off x="2051050" y="3716338"/>
            <a:ext cx="3960813" cy="144462"/>
          </a:xfrm>
          <a:prstGeom prst="leftArrow">
            <a:avLst>
              <a:gd name="adj1" fmla="val 50000"/>
              <a:gd name="adj2" fmla="val 35389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8253" name="Text Box 23"/>
          <p:cNvSpPr txBox="1">
            <a:spLocks noChangeArrowheads="1"/>
          </p:cNvSpPr>
          <p:nvPr/>
        </p:nvSpPr>
        <p:spPr bwMode="auto">
          <a:xfrm>
            <a:off x="2700338" y="2060575"/>
            <a:ext cx="2233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a:t>Integrated Diagnosis =</a:t>
            </a:r>
          </a:p>
        </p:txBody>
      </p:sp>
      <p:grpSp>
        <p:nvGrpSpPr>
          <p:cNvPr id="138254" name="Group 24"/>
          <p:cNvGrpSpPr>
            <a:grpSpLocks/>
          </p:cNvGrpSpPr>
          <p:nvPr/>
        </p:nvGrpSpPr>
        <p:grpSpPr bwMode="auto">
          <a:xfrm>
            <a:off x="3419475" y="2498725"/>
            <a:ext cx="2087563" cy="1228725"/>
            <a:chOff x="4241" y="845"/>
            <a:chExt cx="1315" cy="774"/>
          </a:xfrm>
        </p:grpSpPr>
        <p:sp>
          <p:nvSpPr>
            <p:cNvPr id="138262" name="AutoShape 25"/>
            <p:cNvSpPr>
              <a:spLocks noChangeArrowheads="1"/>
            </p:cNvSpPr>
            <p:nvPr/>
          </p:nvSpPr>
          <p:spPr bwMode="auto">
            <a:xfrm>
              <a:off x="4241" y="869"/>
              <a:ext cx="454" cy="181"/>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1</a:t>
              </a:r>
            </a:p>
          </p:txBody>
        </p:sp>
        <p:sp>
          <p:nvSpPr>
            <p:cNvPr id="138263" name="AutoShape 26"/>
            <p:cNvSpPr>
              <a:spLocks noChangeArrowheads="1"/>
            </p:cNvSpPr>
            <p:nvPr/>
          </p:nvSpPr>
          <p:spPr bwMode="auto">
            <a:xfrm>
              <a:off x="4241" y="1147"/>
              <a:ext cx="454" cy="181"/>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2</a:t>
              </a:r>
            </a:p>
          </p:txBody>
        </p:sp>
        <p:sp>
          <p:nvSpPr>
            <p:cNvPr id="138264" name="AutoShape 27"/>
            <p:cNvSpPr>
              <a:spLocks noChangeArrowheads="1"/>
            </p:cNvSpPr>
            <p:nvPr/>
          </p:nvSpPr>
          <p:spPr bwMode="auto">
            <a:xfrm>
              <a:off x="4247" y="1423"/>
              <a:ext cx="454" cy="181"/>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Trust</a:t>
              </a:r>
              <a:r>
                <a:rPr lang="en-US" altLang="en-US" sz="1400" baseline="-25000"/>
                <a:t>3</a:t>
              </a:r>
            </a:p>
          </p:txBody>
        </p:sp>
        <p:sp>
          <p:nvSpPr>
            <p:cNvPr id="138265" name="Text Box 28"/>
            <p:cNvSpPr txBox="1">
              <a:spLocks noChangeArrowheads="1"/>
            </p:cNvSpPr>
            <p:nvPr/>
          </p:nvSpPr>
          <p:spPr bwMode="auto">
            <a:xfrm>
              <a:off x="4740" y="845"/>
              <a:ext cx="816" cy="218"/>
            </a:xfrm>
            <a:prstGeom prst="rect">
              <a:avLst/>
            </a:prstGeom>
            <a:solidFill>
              <a:srgbClr val="FF99CC"/>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Diagnosis</a:t>
              </a:r>
              <a:r>
                <a:rPr lang="en-US" altLang="en-US" sz="1600" baseline="-25000"/>
                <a:t>1</a:t>
              </a:r>
            </a:p>
          </p:txBody>
        </p:sp>
        <p:sp>
          <p:nvSpPr>
            <p:cNvPr id="138266" name="Text Box 29"/>
            <p:cNvSpPr txBox="1">
              <a:spLocks noChangeArrowheads="1"/>
            </p:cNvSpPr>
            <p:nvPr/>
          </p:nvSpPr>
          <p:spPr bwMode="auto">
            <a:xfrm>
              <a:off x="4740" y="1117"/>
              <a:ext cx="816" cy="218"/>
            </a:xfrm>
            <a:prstGeom prst="rect">
              <a:avLst/>
            </a:prstGeom>
            <a:solidFill>
              <a:srgbClr val="FF99CC"/>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Diagnosis</a:t>
              </a:r>
              <a:r>
                <a:rPr lang="en-US" altLang="en-US" sz="1600" baseline="-25000"/>
                <a:t>2</a:t>
              </a:r>
            </a:p>
          </p:txBody>
        </p:sp>
        <p:sp>
          <p:nvSpPr>
            <p:cNvPr id="138267" name="Text Box 30"/>
            <p:cNvSpPr txBox="1">
              <a:spLocks noChangeArrowheads="1"/>
            </p:cNvSpPr>
            <p:nvPr/>
          </p:nvSpPr>
          <p:spPr bwMode="auto">
            <a:xfrm>
              <a:off x="4740" y="1401"/>
              <a:ext cx="816" cy="218"/>
            </a:xfrm>
            <a:prstGeom prst="rect">
              <a:avLst/>
            </a:prstGeom>
            <a:solidFill>
              <a:srgbClr val="FF99CC"/>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Diagnosis</a:t>
              </a:r>
              <a:r>
                <a:rPr lang="en-US" altLang="en-US" sz="1600" baseline="-25000"/>
                <a:t>3</a:t>
              </a:r>
            </a:p>
          </p:txBody>
        </p:sp>
      </p:grpSp>
      <p:sp>
        <p:nvSpPr>
          <p:cNvPr id="138255" name="Text Box 31"/>
          <p:cNvSpPr txBox="1">
            <a:spLocks noChangeArrowheads="1"/>
          </p:cNvSpPr>
          <p:nvPr/>
        </p:nvSpPr>
        <p:spPr bwMode="auto">
          <a:xfrm>
            <a:off x="2187575" y="2228850"/>
            <a:ext cx="1582738"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9600"/>
              <a:t>F(</a:t>
            </a:r>
          </a:p>
        </p:txBody>
      </p:sp>
      <p:sp>
        <p:nvSpPr>
          <p:cNvPr id="138256" name="Text Box 32"/>
          <p:cNvSpPr txBox="1">
            <a:spLocks noChangeArrowheads="1"/>
          </p:cNvSpPr>
          <p:nvPr/>
        </p:nvSpPr>
        <p:spPr bwMode="auto">
          <a:xfrm>
            <a:off x="5386388" y="2205038"/>
            <a:ext cx="720725"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9600"/>
              <a:t>)</a:t>
            </a:r>
          </a:p>
        </p:txBody>
      </p:sp>
      <p:sp>
        <p:nvSpPr>
          <p:cNvPr id="138257" name="Text Box 33"/>
          <p:cNvSpPr txBox="1">
            <a:spLocks noChangeArrowheads="1"/>
          </p:cNvSpPr>
          <p:nvPr/>
        </p:nvSpPr>
        <p:spPr bwMode="auto">
          <a:xfrm>
            <a:off x="1936750" y="2847975"/>
            <a:ext cx="288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a:t>=</a:t>
            </a:r>
          </a:p>
        </p:txBody>
      </p:sp>
      <p:grpSp>
        <p:nvGrpSpPr>
          <p:cNvPr id="138258" name="Group 34"/>
          <p:cNvGrpSpPr>
            <a:grpSpLocks/>
          </p:cNvGrpSpPr>
          <p:nvPr/>
        </p:nvGrpSpPr>
        <p:grpSpPr bwMode="auto">
          <a:xfrm flipH="1">
            <a:off x="6230938" y="2438400"/>
            <a:ext cx="1584325" cy="2232025"/>
            <a:chOff x="1803" y="1661"/>
            <a:chExt cx="363" cy="505"/>
          </a:xfrm>
        </p:grpSpPr>
        <p:sp>
          <p:nvSpPr>
            <p:cNvPr id="138260" name="Oval 3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8261" name="Picture 36"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8259" name="WordArt 37"/>
          <p:cNvSpPr>
            <a:spLocks noChangeArrowheads="1" noChangeShapeType="1" noTextEdit="1"/>
          </p:cNvSpPr>
          <p:nvPr/>
        </p:nvSpPr>
        <p:spPr bwMode="auto">
          <a:xfrm>
            <a:off x="7735888" y="3379788"/>
            <a:ext cx="1241425" cy="7810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Integration</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 Scenario</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a:t>
            </a:r>
          </a:p>
        </p:txBody>
      </p:sp>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4452" name="Rectangle 4"/>
          <p:cNvSpPr>
            <a:spLocks noGrp="1" noChangeArrowheads="1"/>
          </p:cNvSpPr>
          <p:nvPr>
            <p:ph type="ctrTitle"/>
          </p:nvPr>
        </p:nvSpPr>
        <p:spPr/>
        <p:txBody>
          <a:bodyPr/>
          <a:lstStyle/>
          <a:p>
            <a:pPr eaLnBrk="1" hangingPunct="1">
              <a:defRPr/>
            </a:pPr>
            <a:r>
              <a:rPr lang="en-US"/>
              <a:t>More GUN challenges</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290" name="AutoShape 4"/>
          <p:cNvSpPr>
            <a:spLocks noChangeArrowheads="1"/>
          </p:cNvSpPr>
          <p:nvPr/>
        </p:nvSpPr>
        <p:spPr bwMode="auto">
          <a:xfrm>
            <a:off x="5148263" y="465455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0291" name="AutoShape 5"/>
          <p:cNvSpPr>
            <a:spLocks noChangeArrowheads="1"/>
          </p:cNvSpPr>
          <p:nvPr/>
        </p:nvSpPr>
        <p:spPr bwMode="auto">
          <a:xfrm>
            <a:off x="5173663" y="3000375"/>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0292" name="AutoShape 6"/>
          <p:cNvSpPr>
            <a:spLocks noChangeArrowheads="1"/>
          </p:cNvSpPr>
          <p:nvPr/>
        </p:nvSpPr>
        <p:spPr bwMode="auto">
          <a:xfrm>
            <a:off x="1789113" y="302260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8487" name="Rectangle 7"/>
          <p:cNvSpPr>
            <a:spLocks noChangeArrowheads="1"/>
          </p:cNvSpPr>
          <p:nvPr/>
        </p:nvSpPr>
        <p:spPr bwMode="auto">
          <a:xfrm>
            <a:off x="1042988" y="125413"/>
            <a:ext cx="78835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400" b="1">
                <a:solidFill>
                  <a:srgbClr val="EC8C00"/>
                </a:solidFill>
                <a:effectLst>
                  <a:outerShdw blurRad="38100" dist="38100" dir="2700000" algn="tl">
                    <a:srgbClr val="C0C0C0"/>
                  </a:outerShdw>
                </a:effectLst>
              </a:rPr>
              <a:t>GUN challenges (1): Ontologies as Smart Resources</a:t>
            </a:r>
          </a:p>
        </p:txBody>
      </p:sp>
      <p:pic>
        <p:nvPicPr>
          <p:cNvPr id="140294" name="Picture 8"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005013" y="2230438"/>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5" name="Picture 9" descr="image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88" y="2492375"/>
            <a:ext cx="1008062" cy="7556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296" name="Picture 10" descr="/personal/pindo_deli/pulp_storag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3350" y="981075"/>
            <a:ext cx="1150938" cy="8286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297" name="Picture 11" descr="/personal/pindo_deli/big_roll_01.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488" y="3370263"/>
            <a:ext cx="1655762" cy="7508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298" name="Picture 12" descr="/personal/pindo_deli/roll_wrapper.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71775" y="981075"/>
            <a:ext cx="1296988" cy="8699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299" name="Picture 13" descr="/personal/pindo_deli/clamp_truck_0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50825" y="908050"/>
            <a:ext cx="984250" cy="1441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300" name="Picture 14"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5821363" y="2209800"/>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1" name="Picture 15" descr="Wood and Paper">
            <a:hlinkClick r:id="rId9"/>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443663" y="836613"/>
            <a:ext cx="1638300" cy="97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2" name="Picture 16" descr="kwf_a"/>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10488" y="1412875"/>
            <a:ext cx="135255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3" name="Picture 17" descr="trees"/>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59338" y="836613"/>
            <a:ext cx="1368425"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4" name="Picture 18" descr="logge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058150" y="2924175"/>
            <a:ext cx="882650" cy="10810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305" name="Picture 19" descr="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596188" y="5762625"/>
            <a:ext cx="1330325" cy="933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306" name="Picture 20" descr="Paper-Products"/>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867400" y="5792788"/>
            <a:ext cx="1296988" cy="8953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0307" name="Picture 21" descr="Paper products"/>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956550" y="4437063"/>
            <a:ext cx="995363"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8" name="Picture 22" descr="Sterling Paper carries a wide assortment of paper products."/>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284663" y="5768975"/>
            <a:ext cx="1423987" cy="89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9" name="Picture 23"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5867400" y="3789363"/>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0" name="Picture 24" descr="mix"/>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79388" y="4292600"/>
            <a:ext cx="1079500" cy="135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1" name="Picture 25" descr="product2"/>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484438" y="5734050"/>
            <a:ext cx="1512887"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2" name="Picture 26" descr="112883518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5357813"/>
            <a:ext cx="2376488" cy="150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313" name="Group 27"/>
          <p:cNvGrpSpPr>
            <a:grpSpLocks/>
          </p:cNvGrpSpPr>
          <p:nvPr/>
        </p:nvGrpSpPr>
        <p:grpSpPr bwMode="auto">
          <a:xfrm flipH="1">
            <a:off x="3556000" y="2217738"/>
            <a:ext cx="576263" cy="936625"/>
            <a:chOff x="1803" y="1661"/>
            <a:chExt cx="363" cy="505"/>
          </a:xfrm>
        </p:grpSpPr>
        <p:sp>
          <p:nvSpPr>
            <p:cNvPr id="140346" name="Oval 2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0347" name="Picture 29"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0314" name="AutoShape 30"/>
          <p:cNvSpPr>
            <a:spLocks noChangeArrowheads="1"/>
          </p:cNvSpPr>
          <p:nvPr/>
        </p:nvSpPr>
        <p:spPr bwMode="auto">
          <a:xfrm>
            <a:off x="1862138" y="4751388"/>
            <a:ext cx="2520950" cy="287337"/>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0315" name="Picture 31"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078038" y="3959225"/>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316" name="Group 32"/>
          <p:cNvGrpSpPr>
            <a:grpSpLocks/>
          </p:cNvGrpSpPr>
          <p:nvPr/>
        </p:nvGrpSpPr>
        <p:grpSpPr bwMode="auto">
          <a:xfrm flipH="1">
            <a:off x="3629025" y="3946525"/>
            <a:ext cx="576263" cy="936625"/>
            <a:chOff x="1803" y="1661"/>
            <a:chExt cx="363" cy="505"/>
          </a:xfrm>
        </p:grpSpPr>
        <p:sp>
          <p:nvSpPr>
            <p:cNvPr id="140344" name="Oval 3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0345" name="Picture 34"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0317" name="Group 35"/>
          <p:cNvGrpSpPr>
            <a:grpSpLocks/>
          </p:cNvGrpSpPr>
          <p:nvPr/>
        </p:nvGrpSpPr>
        <p:grpSpPr bwMode="auto">
          <a:xfrm flipH="1">
            <a:off x="5318125" y="2281238"/>
            <a:ext cx="576263" cy="936625"/>
            <a:chOff x="1803" y="1661"/>
            <a:chExt cx="363" cy="505"/>
          </a:xfrm>
        </p:grpSpPr>
        <p:sp>
          <p:nvSpPr>
            <p:cNvPr id="140342" name="Oval 3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0343" name="Picture 37"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0318" name="Group 38"/>
          <p:cNvGrpSpPr>
            <a:grpSpLocks/>
          </p:cNvGrpSpPr>
          <p:nvPr/>
        </p:nvGrpSpPr>
        <p:grpSpPr bwMode="auto">
          <a:xfrm flipH="1">
            <a:off x="5418138" y="3929063"/>
            <a:ext cx="576262" cy="936625"/>
            <a:chOff x="1803" y="1661"/>
            <a:chExt cx="363" cy="505"/>
          </a:xfrm>
        </p:grpSpPr>
        <p:sp>
          <p:nvSpPr>
            <p:cNvPr id="140340" name="Oval 3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0341" name="Picture 40"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0319" name="Picture 41" descr="web"/>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4663" y="3357563"/>
            <a:ext cx="1008062"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320" name="Line 42"/>
          <p:cNvSpPr>
            <a:spLocks noChangeShapeType="1"/>
          </p:cNvSpPr>
          <p:nvPr/>
        </p:nvSpPr>
        <p:spPr bwMode="auto">
          <a:xfrm flipV="1">
            <a:off x="3889375" y="3309938"/>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1" name="Line 43"/>
          <p:cNvSpPr>
            <a:spLocks noChangeShapeType="1"/>
          </p:cNvSpPr>
          <p:nvPr/>
        </p:nvSpPr>
        <p:spPr bwMode="auto">
          <a:xfrm>
            <a:off x="4211638" y="2636838"/>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2" name="Line 44"/>
          <p:cNvSpPr>
            <a:spLocks noChangeShapeType="1"/>
          </p:cNvSpPr>
          <p:nvPr/>
        </p:nvSpPr>
        <p:spPr bwMode="auto">
          <a:xfrm>
            <a:off x="4284663" y="4437063"/>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3" name="Line 45"/>
          <p:cNvSpPr>
            <a:spLocks noChangeShapeType="1"/>
          </p:cNvSpPr>
          <p:nvPr/>
        </p:nvSpPr>
        <p:spPr bwMode="auto">
          <a:xfrm flipV="1">
            <a:off x="5651500" y="3357563"/>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4" name="Line 46"/>
          <p:cNvSpPr>
            <a:spLocks noChangeShapeType="1"/>
          </p:cNvSpPr>
          <p:nvPr/>
        </p:nvSpPr>
        <p:spPr bwMode="auto">
          <a:xfrm flipH="1">
            <a:off x="6681788" y="4822825"/>
            <a:ext cx="1444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5" name="Line 47"/>
          <p:cNvSpPr>
            <a:spLocks noChangeShapeType="1"/>
          </p:cNvSpPr>
          <p:nvPr/>
        </p:nvSpPr>
        <p:spPr bwMode="auto">
          <a:xfrm flipH="1">
            <a:off x="5580063" y="4797425"/>
            <a:ext cx="12239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6" name="Line 48"/>
          <p:cNvSpPr>
            <a:spLocks noChangeShapeType="1"/>
          </p:cNvSpPr>
          <p:nvPr/>
        </p:nvSpPr>
        <p:spPr bwMode="auto">
          <a:xfrm>
            <a:off x="6877050" y="4797425"/>
            <a:ext cx="792163"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7" name="Line 49"/>
          <p:cNvSpPr>
            <a:spLocks noChangeShapeType="1"/>
          </p:cNvSpPr>
          <p:nvPr/>
        </p:nvSpPr>
        <p:spPr bwMode="auto">
          <a:xfrm>
            <a:off x="7308850" y="4724400"/>
            <a:ext cx="576263" cy="3603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8" name="Line 50"/>
          <p:cNvSpPr>
            <a:spLocks noChangeShapeType="1"/>
          </p:cNvSpPr>
          <p:nvPr/>
        </p:nvSpPr>
        <p:spPr bwMode="auto">
          <a:xfrm flipV="1">
            <a:off x="2916238" y="1916113"/>
            <a:ext cx="215900" cy="4333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29" name="Line 51"/>
          <p:cNvSpPr>
            <a:spLocks noChangeShapeType="1"/>
          </p:cNvSpPr>
          <p:nvPr/>
        </p:nvSpPr>
        <p:spPr bwMode="auto">
          <a:xfrm>
            <a:off x="2555875" y="4941888"/>
            <a:ext cx="863600" cy="7191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0" name="Line 52"/>
          <p:cNvSpPr>
            <a:spLocks noChangeShapeType="1"/>
          </p:cNvSpPr>
          <p:nvPr/>
        </p:nvSpPr>
        <p:spPr bwMode="auto">
          <a:xfrm flipH="1">
            <a:off x="1835150" y="4581525"/>
            <a:ext cx="720725" cy="7921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1" name="Line 53"/>
          <p:cNvSpPr>
            <a:spLocks noChangeShapeType="1"/>
          </p:cNvSpPr>
          <p:nvPr/>
        </p:nvSpPr>
        <p:spPr bwMode="auto">
          <a:xfrm flipH="1">
            <a:off x="1258888" y="4508500"/>
            <a:ext cx="792162"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2" name="Line 54"/>
          <p:cNvSpPr>
            <a:spLocks noChangeShapeType="1"/>
          </p:cNvSpPr>
          <p:nvPr/>
        </p:nvSpPr>
        <p:spPr bwMode="auto">
          <a:xfrm flipH="1">
            <a:off x="1835150" y="3213100"/>
            <a:ext cx="649288" cy="3603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3" name="Line 55"/>
          <p:cNvSpPr>
            <a:spLocks noChangeShapeType="1"/>
          </p:cNvSpPr>
          <p:nvPr/>
        </p:nvSpPr>
        <p:spPr bwMode="auto">
          <a:xfrm flipH="1">
            <a:off x="1331913" y="2781300"/>
            <a:ext cx="649287" cy="7143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4" name="Line 56"/>
          <p:cNvSpPr>
            <a:spLocks noChangeShapeType="1"/>
          </p:cNvSpPr>
          <p:nvPr/>
        </p:nvSpPr>
        <p:spPr bwMode="auto">
          <a:xfrm flipH="1" flipV="1">
            <a:off x="1258888" y="2205038"/>
            <a:ext cx="936625" cy="2873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5" name="Line 57"/>
          <p:cNvSpPr>
            <a:spLocks noChangeShapeType="1"/>
          </p:cNvSpPr>
          <p:nvPr/>
        </p:nvSpPr>
        <p:spPr bwMode="auto">
          <a:xfrm flipH="1" flipV="1">
            <a:off x="2051050" y="1916113"/>
            <a:ext cx="792163"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6" name="Line 58"/>
          <p:cNvSpPr>
            <a:spLocks noChangeShapeType="1"/>
          </p:cNvSpPr>
          <p:nvPr/>
        </p:nvSpPr>
        <p:spPr bwMode="auto">
          <a:xfrm flipH="1" flipV="1">
            <a:off x="5651500" y="1916113"/>
            <a:ext cx="433388"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7" name="Line 59"/>
          <p:cNvSpPr>
            <a:spLocks noChangeShapeType="1"/>
          </p:cNvSpPr>
          <p:nvPr/>
        </p:nvSpPr>
        <p:spPr bwMode="auto">
          <a:xfrm flipV="1">
            <a:off x="6732588" y="1916113"/>
            <a:ext cx="215900" cy="4333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8" name="Line 60"/>
          <p:cNvSpPr>
            <a:spLocks noChangeShapeType="1"/>
          </p:cNvSpPr>
          <p:nvPr/>
        </p:nvSpPr>
        <p:spPr bwMode="auto">
          <a:xfrm flipV="1">
            <a:off x="6877050" y="2060575"/>
            <a:ext cx="790575" cy="2889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40339" name="Line 61"/>
          <p:cNvSpPr>
            <a:spLocks noChangeShapeType="1"/>
          </p:cNvSpPr>
          <p:nvPr/>
        </p:nvSpPr>
        <p:spPr bwMode="auto">
          <a:xfrm>
            <a:off x="7308850" y="3068638"/>
            <a:ext cx="647700"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6498" name="Rectangle 2"/>
          <p:cNvSpPr>
            <a:spLocks noGrp="1" noChangeArrowheads="1"/>
          </p:cNvSpPr>
          <p:nvPr>
            <p:ph type="title"/>
          </p:nvPr>
        </p:nvSpPr>
        <p:spPr/>
        <p:txBody>
          <a:bodyPr/>
          <a:lstStyle/>
          <a:p>
            <a:pPr eaLnBrk="1" hangingPunct="1">
              <a:defRPr/>
            </a:pPr>
            <a:r>
              <a:rPr lang="en-US" sz="3200"/>
              <a:t>GUN Challenges (2)</a:t>
            </a:r>
          </a:p>
        </p:txBody>
      </p:sp>
      <p:sp>
        <p:nvSpPr>
          <p:cNvPr id="141315" name="Rectangle 3"/>
          <p:cNvSpPr>
            <a:spLocks noGrp="1" noChangeArrowheads="1"/>
          </p:cNvSpPr>
          <p:nvPr>
            <p:ph type="body" idx="1"/>
          </p:nvPr>
        </p:nvSpPr>
        <p:spPr>
          <a:xfrm>
            <a:off x="323850" y="1052513"/>
            <a:ext cx="8362950" cy="5073650"/>
          </a:xfrm>
        </p:spPr>
        <p:txBody>
          <a:bodyPr/>
          <a:lstStyle/>
          <a:p>
            <a:pPr eaLnBrk="1" hangingPunct="1"/>
            <a:r>
              <a:rPr lang="en-US" altLang="en-US"/>
              <a:t>Ontology and Markup for Learning Algorithms</a:t>
            </a:r>
          </a:p>
          <a:p>
            <a:pPr lvl="1" eaLnBrk="1" hangingPunct="1"/>
            <a:r>
              <a:rPr lang="en-US" altLang="en-US"/>
              <a:t>To enable automated algorithms discovery, sharing, reuse, interoperability, invocation, integration and composition</a:t>
            </a:r>
          </a:p>
          <a:p>
            <a:pPr eaLnBrk="1" hangingPunct="1"/>
            <a:r>
              <a:rPr lang="en-US" altLang="en-US"/>
              <a:t>Ontology and Markup for Learning Models</a:t>
            </a:r>
          </a:p>
          <a:p>
            <a:pPr lvl="1" eaLnBrk="1" hangingPunct="1"/>
            <a:r>
              <a:rPr lang="en-US" altLang="en-US"/>
              <a:t>To enable automated models discovery, sharing, reuse, interoperability, invocation, integration and composition</a:t>
            </a:r>
          </a:p>
        </p:txBody>
      </p:sp>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Freeform 2"/>
          <p:cNvSpPr>
            <a:spLocks/>
          </p:cNvSpPr>
          <p:nvPr/>
        </p:nvSpPr>
        <p:spPr bwMode="auto">
          <a:xfrm>
            <a:off x="4953000" y="3568700"/>
            <a:ext cx="2768600" cy="1701800"/>
          </a:xfrm>
          <a:custGeom>
            <a:avLst/>
            <a:gdLst>
              <a:gd name="T0" fmla="*/ 1104 w 1744"/>
              <a:gd name="T1" fmla="*/ 1016 h 1072"/>
              <a:gd name="T2" fmla="*/ 1056 w 1744"/>
              <a:gd name="T3" fmla="*/ 1016 h 1072"/>
              <a:gd name="T4" fmla="*/ 576 w 1744"/>
              <a:gd name="T5" fmla="*/ 824 h 1072"/>
              <a:gd name="T6" fmla="*/ 144 w 1744"/>
              <a:gd name="T7" fmla="*/ 152 h 1072"/>
              <a:gd name="T8" fmla="*/ 0 w 1744"/>
              <a:gd name="T9" fmla="*/ 152 h 1072"/>
              <a:gd name="T10" fmla="*/ 144 w 1744"/>
              <a:gd name="T11" fmla="*/ 8 h 1072"/>
              <a:gd name="T12" fmla="*/ 384 w 1744"/>
              <a:gd name="T13" fmla="*/ 104 h 1072"/>
              <a:gd name="T14" fmla="*/ 288 w 1744"/>
              <a:gd name="T15" fmla="*/ 104 h 1072"/>
              <a:gd name="T16" fmla="*/ 480 w 1744"/>
              <a:gd name="T17" fmla="*/ 392 h 1072"/>
              <a:gd name="T18" fmla="*/ 912 w 1744"/>
              <a:gd name="T19" fmla="*/ 728 h 1072"/>
              <a:gd name="T20" fmla="*/ 1584 w 1744"/>
              <a:gd name="T21" fmla="*/ 920 h 1072"/>
              <a:gd name="T22" fmla="*/ 1728 w 1744"/>
              <a:gd name="T23" fmla="*/ 968 h 1072"/>
              <a:gd name="T24" fmla="*/ 1488 w 1744"/>
              <a:gd name="T25" fmla="*/ 1064 h 1072"/>
              <a:gd name="T26" fmla="*/ 1104 w 1744"/>
              <a:gd name="T27" fmla="*/ 1016 h 10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44"/>
              <a:gd name="T43" fmla="*/ 0 h 1072"/>
              <a:gd name="T44" fmla="*/ 1744 w 1744"/>
              <a:gd name="T45" fmla="*/ 1072 h 107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44" h="1072">
                <a:moveTo>
                  <a:pt x="1104" y="1016"/>
                </a:moveTo>
                <a:cubicBezTo>
                  <a:pt x="1032" y="1008"/>
                  <a:pt x="1144" y="1048"/>
                  <a:pt x="1056" y="1016"/>
                </a:cubicBezTo>
                <a:cubicBezTo>
                  <a:pt x="968" y="984"/>
                  <a:pt x="728" y="968"/>
                  <a:pt x="576" y="824"/>
                </a:cubicBezTo>
                <a:cubicBezTo>
                  <a:pt x="424" y="680"/>
                  <a:pt x="240" y="264"/>
                  <a:pt x="144" y="152"/>
                </a:cubicBezTo>
                <a:cubicBezTo>
                  <a:pt x="48" y="40"/>
                  <a:pt x="0" y="176"/>
                  <a:pt x="0" y="152"/>
                </a:cubicBezTo>
                <a:cubicBezTo>
                  <a:pt x="0" y="128"/>
                  <a:pt x="80" y="16"/>
                  <a:pt x="144" y="8"/>
                </a:cubicBezTo>
                <a:cubicBezTo>
                  <a:pt x="208" y="0"/>
                  <a:pt x="360" y="88"/>
                  <a:pt x="384" y="104"/>
                </a:cubicBezTo>
                <a:cubicBezTo>
                  <a:pt x="408" y="120"/>
                  <a:pt x="272" y="56"/>
                  <a:pt x="288" y="104"/>
                </a:cubicBezTo>
                <a:cubicBezTo>
                  <a:pt x="304" y="152"/>
                  <a:pt x="376" y="288"/>
                  <a:pt x="480" y="392"/>
                </a:cubicBezTo>
                <a:cubicBezTo>
                  <a:pt x="584" y="496"/>
                  <a:pt x="728" y="640"/>
                  <a:pt x="912" y="728"/>
                </a:cubicBezTo>
                <a:cubicBezTo>
                  <a:pt x="1096" y="816"/>
                  <a:pt x="1448" y="880"/>
                  <a:pt x="1584" y="920"/>
                </a:cubicBezTo>
                <a:cubicBezTo>
                  <a:pt x="1720" y="960"/>
                  <a:pt x="1744" y="944"/>
                  <a:pt x="1728" y="968"/>
                </a:cubicBezTo>
                <a:cubicBezTo>
                  <a:pt x="1712" y="992"/>
                  <a:pt x="1592" y="1056"/>
                  <a:pt x="1488" y="1064"/>
                </a:cubicBezTo>
                <a:cubicBezTo>
                  <a:pt x="1384" y="1072"/>
                  <a:pt x="1176" y="1024"/>
                  <a:pt x="1104" y="1016"/>
                </a:cubicBezTo>
                <a:close/>
              </a:path>
            </a:pathLst>
          </a:custGeom>
          <a:solidFill>
            <a:schemeClr val="accent1"/>
          </a:solidFill>
          <a:ln w="9525">
            <a:solidFill>
              <a:schemeClr val="bg2"/>
            </a:solidFill>
            <a:round/>
            <a:headEnd/>
            <a:tailEnd/>
          </a:ln>
        </p:spPr>
        <p:txBody>
          <a:bodyPr/>
          <a:lstStyle/>
          <a:p>
            <a:endParaRPr lang="en-US"/>
          </a:p>
        </p:txBody>
      </p:sp>
      <p:sp>
        <p:nvSpPr>
          <p:cNvPr id="142339" name="Freeform 3"/>
          <p:cNvSpPr>
            <a:spLocks/>
          </p:cNvSpPr>
          <p:nvPr/>
        </p:nvSpPr>
        <p:spPr bwMode="auto">
          <a:xfrm>
            <a:off x="3251200" y="3429000"/>
            <a:ext cx="1473200" cy="1397000"/>
          </a:xfrm>
          <a:custGeom>
            <a:avLst/>
            <a:gdLst>
              <a:gd name="T0" fmla="*/ 448 w 928"/>
              <a:gd name="T1" fmla="*/ 864 h 880"/>
              <a:gd name="T2" fmla="*/ 640 w 928"/>
              <a:gd name="T3" fmla="*/ 624 h 880"/>
              <a:gd name="T4" fmla="*/ 784 w 928"/>
              <a:gd name="T5" fmla="*/ 240 h 880"/>
              <a:gd name="T6" fmla="*/ 832 w 928"/>
              <a:gd name="T7" fmla="*/ 96 h 880"/>
              <a:gd name="T8" fmla="*/ 928 w 928"/>
              <a:gd name="T9" fmla="*/ 96 h 880"/>
              <a:gd name="T10" fmla="*/ 832 w 928"/>
              <a:gd name="T11" fmla="*/ 0 h 880"/>
              <a:gd name="T12" fmla="*/ 592 w 928"/>
              <a:gd name="T13" fmla="*/ 96 h 880"/>
              <a:gd name="T14" fmla="*/ 688 w 928"/>
              <a:gd name="T15" fmla="*/ 96 h 880"/>
              <a:gd name="T16" fmla="*/ 640 w 928"/>
              <a:gd name="T17" fmla="*/ 240 h 880"/>
              <a:gd name="T18" fmla="*/ 544 w 928"/>
              <a:gd name="T19" fmla="*/ 384 h 880"/>
              <a:gd name="T20" fmla="*/ 352 w 928"/>
              <a:gd name="T21" fmla="*/ 528 h 880"/>
              <a:gd name="T22" fmla="*/ 64 w 928"/>
              <a:gd name="T23" fmla="*/ 624 h 880"/>
              <a:gd name="T24" fmla="*/ 64 w 928"/>
              <a:gd name="T25" fmla="*/ 720 h 880"/>
              <a:gd name="T26" fmla="*/ 448 w 928"/>
              <a:gd name="T27" fmla="*/ 864 h 8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28"/>
              <a:gd name="T43" fmla="*/ 0 h 880"/>
              <a:gd name="T44" fmla="*/ 928 w 928"/>
              <a:gd name="T45" fmla="*/ 880 h 8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28" h="880">
                <a:moveTo>
                  <a:pt x="448" y="864"/>
                </a:moveTo>
                <a:cubicBezTo>
                  <a:pt x="544" y="848"/>
                  <a:pt x="584" y="728"/>
                  <a:pt x="640" y="624"/>
                </a:cubicBezTo>
                <a:cubicBezTo>
                  <a:pt x="696" y="520"/>
                  <a:pt x="752" y="328"/>
                  <a:pt x="784" y="240"/>
                </a:cubicBezTo>
                <a:cubicBezTo>
                  <a:pt x="816" y="152"/>
                  <a:pt x="808" y="120"/>
                  <a:pt x="832" y="96"/>
                </a:cubicBezTo>
                <a:cubicBezTo>
                  <a:pt x="856" y="72"/>
                  <a:pt x="928" y="112"/>
                  <a:pt x="928" y="96"/>
                </a:cubicBezTo>
                <a:cubicBezTo>
                  <a:pt x="928" y="80"/>
                  <a:pt x="888" y="0"/>
                  <a:pt x="832" y="0"/>
                </a:cubicBezTo>
                <a:cubicBezTo>
                  <a:pt x="776" y="0"/>
                  <a:pt x="616" y="80"/>
                  <a:pt x="592" y="96"/>
                </a:cubicBezTo>
                <a:cubicBezTo>
                  <a:pt x="568" y="112"/>
                  <a:pt x="680" y="72"/>
                  <a:pt x="688" y="96"/>
                </a:cubicBezTo>
                <a:cubicBezTo>
                  <a:pt x="696" y="120"/>
                  <a:pt x="664" y="192"/>
                  <a:pt x="640" y="240"/>
                </a:cubicBezTo>
                <a:cubicBezTo>
                  <a:pt x="616" y="288"/>
                  <a:pt x="592" y="336"/>
                  <a:pt x="544" y="384"/>
                </a:cubicBezTo>
                <a:cubicBezTo>
                  <a:pt x="496" y="432"/>
                  <a:pt x="432" y="488"/>
                  <a:pt x="352" y="528"/>
                </a:cubicBezTo>
                <a:cubicBezTo>
                  <a:pt x="272" y="568"/>
                  <a:pt x="112" y="592"/>
                  <a:pt x="64" y="624"/>
                </a:cubicBezTo>
                <a:cubicBezTo>
                  <a:pt x="16" y="656"/>
                  <a:pt x="0" y="680"/>
                  <a:pt x="64" y="720"/>
                </a:cubicBezTo>
                <a:cubicBezTo>
                  <a:pt x="128" y="760"/>
                  <a:pt x="352" y="880"/>
                  <a:pt x="448" y="864"/>
                </a:cubicBezTo>
                <a:close/>
              </a:path>
            </a:pathLst>
          </a:custGeom>
          <a:solidFill>
            <a:schemeClr val="accent1"/>
          </a:solidFill>
          <a:ln w="9525">
            <a:solidFill>
              <a:schemeClr val="bg2"/>
            </a:solidFill>
            <a:round/>
            <a:headEnd/>
            <a:tailEnd/>
          </a:ln>
        </p:spPr>
        <p:txBody>
          <a:bodyPr/>
          <a:lstStyle/>
          <a:p>
            <a:endParaRPr lang="en-US"/>
          </a:p>
        </p:txBody>
      </p:sp>
      <p:sp>
        <p:nvSpPr>
          <p:cNvPr id="142340" name="Freeform 4"/>
          <p:cNvSpPr>
            <a:spLocks/>
          </p:cNvSpPr>
          <p:nvPr/>
        </p:nvSpPr>
        <p:spPr bwMode="auto">
          <a:xfrm>
            <a:off x="5867400" y="3352800"/>
            <a:ext cx="908050" cy="476250"/>
          </a:xfrm>
          <a:custGeom>
            <a:avLst/>
            <a:gdLst>
              <a:gd name="T0" fmla="*/ 528 w 728"/>
              <a:gd name="T1" fmla="*/ 408 h 424"/>
              <a:gd name="T2" fmla="*/ 288 w 728"/>
              <a:gd name="T3" fmla="*/ 312 h 424"/>
              <a:gd name="T4" fmla="*/ 96 w 728"/>
              <a:gd name="T5" fmla="*/ 120 h 424"/>
              <a:gd name="T6" fmla="*/ 48 w 728"/>
              <a:gd name="T7" fmla="*/ 168 h 424"/>
              <a:gd name="T8" fmla="*/ 48 w 728"/>
              <a:gd name="T9" fmla="*/ 24 h 424"/>
              <a:gd name="T10" fmla="*/ 336 w 728"/>
              <a:gd name="T11" fmla="*/ 24 h 424"/>
              <a:gd name="T12" fmla="*/ 240 w 728"/>
              <a:gd name="T13" fmla="*/ 72 h 424"/>
              <a:gd name="T14" fmla="*/ 384 w 728"/>
              <a:gd name="T15" fmla="*/ 168 h 424"/>
              <a:gd name="T16" fmla="*/ 576 w 728"/>
              <a:gd name="T17" fmla="*/ 216 h 424"/>
              <a:gd name="T18" fmla="*/ 720 w 728"/>
              <a:gd name="T19" fmla="*/ 216 h 424"/>
              <a:gd name="T20" fmla="*/ 624 w 728"/>
              <a:gd name="T21" fmla="*/ 312 h 424"/>
              <a:gd name="T22" fmla="*/ 576 w 728"/>
              <a:gd name="T23" fmla="*/ 408 h 424"/>
              <a:gd name="T24" fmla="*/ 528 w 728"/>
              <a:gd name="T25" fmla="*/ 408 h 4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8"/>
              <a:gd name="T40" fmla="*/ 0 h 424"/>
              <a:gd name="T41" fmla="*/ 728 w 728"/>
              <a:gd name="T42" fmla="*/ 424 h 4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8" h="424">
                <a:moveTo>
                  <a:pt x="528" y="408"/>
                </a:moveTo>
                <a:cubicBezTo>
                  <a:pt x="480" y="392"/>
                  <a:pt x="360" y="360"/>
                  <a:pt x="288" y="312"/>
                </a:cubicBezTo>
                <a:cubicBezTo>
                  <a:pt x="216" y="264"/>
                  <a:pt x="136" y="144"/>
                  <a:pt x="96" y="120"/>
                </a:cubicBezTo>
                <a:cubicBezTo>
                  <a:pt x="56" y="96"/>
                  <a:pt x="56" y="184"/>
                  <a:pt x="48" y="168"/>
                </a:cubicBezTo>
                <a:cubicBezTo>
                  <a:pt x="40" y="152"/>
                  <a:pt x="0" y="48"/>
                  <a:pt x="48" y="24"/>
                </a:cubicBezTo>
                <a:cubicBezTo>
                  <a:pt x="96" y="0"/>
                  <a:pt x="304" y="16"/>
                  <a:pt x="336" y="24"/>
                </a:cubicBezTo>
                <a:cubicBezTo>
                  <a:pt x="368" y="32"/>
                  <a:pt x="232" y="48"/>
                  <a:pt x="240" y="72"/>
                </a:cubicBezTo>
                <a:cubicBezTo>
                  <a:pt x="248" y="96"/>
                  <a:pt x="328" y="144"/>
                  <a:pt x="384" y="168"/>
                </a:cubicBezTo>
                <a:cubicBezTo>
                  <a:pt x="440" y="192"/>
                  <a:pt x="520" y="208"/>
                  <a:pt x="576" y="216"/>
                </a:cubicBezTo>
                <a:cubicBezTo>
                  <a:pt x="632" y="224"/>
                  <a:pt x="712" y="200"/>
                  <a:pt x="720" y="216"/>
                </a:cubicBezTo>
                <a:cubicBezTo>
                  <a:pt x="728" y="232"/>
                  <a:pt x="648" y="280"/>
                  <a:pt x="624" y="312"/>
                </a:cubicBezTo>
                <a:cubicBezTo>
                  <a:pt x="600" y="344"/>
                  <a:pt x="592" y="392"/>
                  <a:pt x="576" y="408"/>
                </a:cubicBezTo>
                <a:cubicBezTo>
                  <a:pt x="560" y="424"/>
                  <a:pt x="576" y="424"/>
                  <a:pt x="528" y="408"/>
                </a:cubicBezTo>
                <a:close/>
              </a:path>
            </a:pathLst>
          </a:custGeom>
          <a:solidFill>
            <a:schemeClr val="accent1"/>
          </a:solidFill>
          <a:ln w="9525">
            <a:solidFill>
              <a:schemeClr val="bg2"/>
            </a:solidFill>
            <a:round/>
            <a:headEnd/>
            <a:tailEnd/>
          </a:ln>
        </p:spPr>
        <p:txBody>
          <a:bodyPr/>
          <a:lstStyle/>
          <a:p>
            <a:endParaRPr lang="en-US"/>
          </a:p>
        </p:txBody>
      </p:sp>
      <p:sp>
        <p:nvSpPr>
          <p:cNvPr id="142341" name="AutoShape 5"/>
          <p:cNvSpPr>
            <a:spLocks noChangeArrowheads="1"/>
          </p:cNvSpPr>
          <p:nvPr/>
        </p:nvSpPr>
        <p:spPr bwMode="auto">
          <a:xfrm rot="346701">
            <a:off x="6553200" y="3405188"/>
            <a:ext cx="1828800" cy="842962"/>
          </a:xfrm>
          <a:prstGeom prst="cloudCallout">
            <a:avLst>
              <a:gd name="adj1" fmla="val -30569"/>
              <a:gd name="adj2" fmla="val -398"/>
            </a:avLst>
          </a:prstGeom>
          <a:solidFill>
            <a:srgbClr val="5C8BCA">
              <a:alpha val="50195"/>
            </a:srgbClr>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142342" name="Group 6"/>
          <p:cNvGrpSpPr>
            <a:grpSpLocks/>
          </p:cNvGrpSpPr>
          <p:nvPr/>
        </p:nvGrpSpPr>
        <p:grpSpPr bwMode="auto">
          <a:xfrm>
            <a:off x="6697663" y="3349625"/>
            <a:ext cx="407987" cy="412750"/>
            <a:chOff x="432" y="1296"/>
            <a:chExt cx="611" cy="584"/>
          </a:xfrm>
        </p:grpSpPr>
        <p:sp>
          <p:nvSpPr>
            <p:cNvPr id="142444" name="AutoShape 7"/>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45" name="Picture 8" descr="CA8XIZS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3" name="Group 9"/>
          <p:cNvGrpSpPr>
            <a:grpSpLocks/>
          </p:cNvGrpSpPr>
          <p:nvPr/>
        </p:nvGrpSpPr>
        <p:grpSpPr bwMode="auto">
          <a:xfrm>
            <a:off x="7291388" y="3687763"/>
            <a:ext cx="481012" cy="447675"/>
            <a:chOff x="432" y="1296"/>
            <a:chExt cx="611" cy="584"/>
          </a:xfrm>
        </p:grpSpPr>
        <p:sp>
          <p:nvSpPr>
            <p:cNvPr id="142442" name="AutoShape 10"/>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43" name="Picture 11" descr="CA8XIZS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4" name="Group 12"/>
          <p:cNvGrpSpPr>
            <a:grpSpLocks/>
          </p:cNvGrpSpPr>
          <p:nvPr/>
        </p:nvGrpSpPr>
        <p:grpSpPr bwMode="auto">
          <a:xfrm>
            <a:off x="7699375" y="3200400"/>
            <a:ext cx="369888" cy="374650"/>
            <a:chOff x="432" y="1296"/>
            <a:chExt cx="611" cy="584"/>
          </a:xfrm>
        </p:grpSpPr>
        <p:sp>
          <p:nvSpPr>
            <p:cNvPr id="142440" name="AutoShape 13"/>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41" name="Picture 14" descr="CA8XIZST"/>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5" name="Group 15"/>
          <p:cNvGrpSpPr>
            <a:grpSpLocks/>
          </p:cNvGrpSpPr>
          <p:nvPr/>
        </p:nvGrpSpPr>
        <p:grpSpPr bwMode="auto">
          <a:xfrm>
            <a:off x="7661275" y="4024313"/>
            <a:ext cx="277813" cy="242887"/>
            <a:chOff x="1920" y="3360"/>
            <a:chExt cx="360" cy="312"/>
          </a:xfrm>
        </p:grpSpPr>
        <p:pic>
          <p:nvPicPr>
            <p:cNvPr id="142437" name="Picture 1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8" name="Picture 17"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9" name="Picture 1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6" name="Group 19"/>
          <p:cNvGrpSpPr>
            <a:grpSpLocks/>
          </p:cNvGrpSpPr>
          <p:nvPr/>
        </p:nvGrpSpPr>
        <p:grpSpPr bwMode="auto">
          <a:xfrm>
            <a:off x="7977188" y="3500438"/>
            <a:ext cx="203200" cy="187325"/>
            <a:chOff x="1920" y="3360"/>
            <a:chExt cx="360" cy="312"/>
          </a:xfrm>
        </p:grpSpPr>
        <p:pic>
          <p:nvPicPr>
            <p:cNvPr id="142434" name="Picture 20"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5" name="Picture 21"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6" name="Picture 22"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7" name="Group 23"/>
          <p:cNvGrpSpPr>
            <a:grpSpLocks/>
          </p:cNvGrpSpPr>
          <p:nvPr/>
        </p:nvGrpSpPr>
        <p:grpSpPr bwMode="auto">
          <a:xfrm>
            <a:off x="6994525" y="3649663"/>
            <a:ext cx="222250" cy="223837"/>
            <a:chOff x="1920" y="3360"/>
            <a:chExt cx="360" cy="312"/>
          </a:xfrm>
        </p:grpSpPr>
        <p:pic>
          <p:nvPicPr>
            <p:cNvPr id="142431" name="Picture 24"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2" name="Picture 25"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33" name="Picture 2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48" name="Group 27"/>
          <p:cNvGrpSpPr>
            <a:grpSpLocks/>
          </p:cNvGrpSpPr>
          <p:nvPr/>
        </p:nvGrpSpPr>
        <p:grpSpPr bwMode="auto">
          <a:xfrm>
            <a:off x="7953375" y="3649663"/>
            <a:ext cx="227013" cy="449262"/>
            <a:chOff x="2298" y="2880"/>
            <a:chExt cx="294" cy="576"/>
          </a:xfrm>
        </p:grpSpPr>
        <p:sp>
          <p:nvSpPr>
            <p:cNvPr id="142429" name="AutoShape 28"/>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30" name="AutoShape 29"/>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49" name="Group 30"/>
          <p:cNvGrpSpPr>
            <a:grpSpLocks/>
          </p:cNvGrpSpPr>
          <p:nvPr/>
        </p:nvGrpSpPr>
        <p:grpSpPr bwMode="auto">
          <a:xfrm rot="-8074832">
            <a:off x="7323931" y="3317082"/>
            <a:ext cx="230187" cy="444500"/>
            <a:chOff x="2298" y="2880"/>
            <a:chExt cx="294" cy="576"/>
          </a:xfrm>
        </p:grpSpPr>
        <p:sp>
          <p:nvSpPr>
            <p:cNvPr id="142427" name="AutoShape 31"/>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28" name="AutoShape 32"/>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50" name="Group 33"/>
          <p:cNvGrpSpPr>
            <a:grpSpLocks/>
          </p:cNvGrpSpPr>
          <p:nvPr/>
        </p:nvGrpSpPr>
        <p:grpSpPr bwMode="auto">
          <a:xfrm rot="5879524">
            <a:off x="6917532" y="3728244"/>
            <a:ext cx="228600" cy="446087"/>
            <a:chOff x="2298" y="2880"/>
            <a:chExt cx="294" cy="576"/>
          </a:xfrm>
        </p:grpSpPr>
        <p:sp>
          <p:nvSpPr>
            <p:cNvPr id="142425" name="AutoShape 34"/>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26" name="AutoShape 35"/>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42351" name="Picture 3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8105775" y="3873500"/>
            <a:ext cx="111125"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52" name="Picture 37"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7366000" y="3387725"/>
            <a:ext cx="111125"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53" name="Picture 3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6919913" y="3986213"/>
            <a:ext cx="111125"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54" name="AutoShape 39"/>
          <p:cNvSpPr>
            <a:spLocks noChangeArrowheads="1"/>
          </p:cNvSpPr>
          <p:nvPr/>
        </p:nvSpPr>
        <p:spPr bwMode="auto">
          <a:xfrm rot="346701">
            <a:off x="5400675" y="5029200"/>
            <a:ext cx="3575050" cy="1336675"/>
          </a:xfrm>
          <a:prstGeom prst="cloudCallout">
            <a:avLst>
              <a:gd name="adj1" fmla="val -33884"/>
              <a:gd name="adj2" fmla="val -17704"/>
            </a:avLst>
          </a:prstGeom>
          <a:solidFill>
            <a:srgbClr val="5C8BCA">
              <a:alpha val="50195"/>
            </a:srgbClr>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42355" name="AutoShape 40"/>
          <p:cNvSpPr>
            <a:spLocks noChangeArrowheads="1"/>
          </p:cNvSpPr>
          <p:nvPr/>
        </p:nvSpPr>
        <p:spPr bwMode="auto">
          <a:xfrm rot="346701">
            <a:off x="760413" y="4343400"/>
            <a:ext cx="3429000" cy="1489075"/>
          </a:xfrm>
          <a:prstGeom prst="cloudCallout">
            <a:avLst>
              <a:gd name="adj1" fmla="val -14722"/>
              <a:gd name="adj2" fmla="val -21764"/>
            </a:avLst>
          </a:prstGeom>
          <a:solidFill>
            <a:srgbClr val="5C8BCA">
              <a:alpha val="50195"/>
            </a:srgbClr>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pic>
        <p:nvPicPr>
          <p:cNvPr id="142356" name="Picture 41" descr="noteb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400" y="1524000"/>
            <a:ext cx="5791200" cy="9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7562" name="Rectangle 42"/>
          <p:cNvSpPr>
            <a:spLocks noChangeArrowheads="1"/>
          </p:cNvSpPr>
          <p:nvPr/>
        </p:nvSpPr>
        <p:spPr bwMode="auto">
          <a:xfrm>
            <a:off x="2424113" y="125413"/>
            <a:ext cx="6502400" cy="1071562"/>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Service-to- Service “model” exchange and integration</a:t>
            </a:r>
          </a:p>
        </p:txBody>
      </p:sp>
      <p:grpSp>
        <p:nvGrpSpPr>
          <p:cNvPr id="142358" name="Group 43"/>
          <p:cNvGrpSpPr>
            <a:grpSpLocks/>
          </p:cNvGrpSpPr>
          <p:nvPr/>
        </p:nvGrpSpPr>
        <p:grpSpPr bwMode="auto">
          <a:xfrm>
            <a:off x="2362200" y="5915025"/>
            <a:ext cx="3429000" cy="434975"/>
            <a:chOff x="1008" y="3758"/>
            <a:chExt cx="2160" cy="274"/>
          </a:xfrm>
        </p:grpSpPr>
        <p:pic>
          <p:nvPicPr>
            <p:cNvPr id="142423" name="Picture 44" descr="noteb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8" y="3792"/>
              <a:ext cx="2160"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424" name="Text Box 45"/>
            <p:cNvSpPr txBox="1">
              <a:spLocks noChangeArrowheads="1"/>
            </p:cNvSpPr>
            <p:nvPr/>
          </p:nvSpPr>
          <p:spPr bwMode="auto">
            <a:xfrm>
              <a:off x="1110" y="3758"/>
              <a:ext cx="192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400" b="1" i="1">
                  <a:solidFill>
                    <a:srgbClr val="003366"/>
                  </a:solidFill>
                </a:rPr>
                <a:t>Diagnostic models </a:t>
              </a:r>
              <a:r>
                <a:rPr lang="en-GB" altLang="en-US" sz="2000" b="1" i="1">
                  <a:solidFill>
                    <a:srgbClr val="003366"/>
                  </a:solidFill>
                </a:rPr>
                <a:t>exchange</a:t>
              </a:r>
            </a:p>
          </p:txBody>
        </p:sp>
      </p:grpSp>
      <p:grpSp>
        <p:nvGrpSpPr>
          <p:cNvPr id="142359" name="Group 46"/>
          <p:cNvGrpSpPr>
            <a:grpSpLocks/>
          </p:cNvGrpSpPr>
          <p:nvPr/>
        </p:nvGrpSpPr>
        <p:grpSpPr bwMode="auto">
          <a:xfrm>
            <a:off x="1033463" y="4229100"/>
            <a:ext cx="765175" cy="736600"/>
            <a:chOff x="432" y="1296"/>
            <a:chExt cx="611" cy="584"/>
          </a:xfrm>
        </p:grpSpPr>
        <p:sp>
          <p:nvSpPr>
            <p:cNvPr id="142421" name="AutoShape 47"/>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22" name="Picture 48" descr="CA8XIZ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0" name="Group 49"/>
          <p:cNvGrpSpPr>
            <a:grpSpLocks/>
          </p:cNvGrpSpPr>
          <p:nvPr/>
        </p:nvGrpSpPr>
        <p:grpSpPr bwMode="auto">
          <a:xfrm>
            <a:off x="2146300" y="4830763"/>
            <a:ext cx="903288" cy="803275"/>
            <a:chOff x="432" y="1296"/>
            <a:chExt cx="611" cy="584"/>
          </a:xfrm>
        </p:grpSpPr>
        <p:sp>
          <p:nvSpPr>
            <p:cNvPr id="142419" name="AutoShape 50"/>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20" name="Picture 51" descr="CA8XIZ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1" name="Group 52"/>
          <p:cNvGrpSpPr>
            <a:grpSpLocks/>
          </p:cNvGrpSpPr>
          <p:nvPr/>
        </p:nvGrpSpPr>
        <p:grpSpPr bwMode="auto">
          <a:xfrm>
            <a:off x="2909888" y="3962400"/>
            <a:ext cx="695325" cy="668338"/>
            <a:chOff x="432" y="1296"/>
            <a:chExt cx="611" cy="584"/>
          </a:xfrm>
        </p:grpSpPr>
        <p:sp>
          <p:nvSpPr>
            <p:cNvPr id="142417" name="AutoShape 53"/>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418" name="Picture 54" descr="CA8XIZ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2" name="Group 55"/>
          <p:cNvGrpSpPr>
            <a:grpSpLocks/>
          </p:cNvGrpSpPr>
          <p:nvPr/>
        </p:nvGrpSpPr>
        <p:grpSpPr bwMode="auto">
          <a:xfrm>
            <a:off x="2840038" y="5432425"/>
            <a:ext cx="522287" cy="434975"/>
            <a:chOff x="1920" y="3360"/>
            <a:chExt cx="360" cy="312"/>
          </a:xfrm>
        </p:grpSpPr>
        <p:pic>
          <p:nvPicPr>
            <p:cNvPr id="142414" name="Picture 5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15" name="Picture 57"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16" name="Picture 5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3" name="Group 59"/>
          <p:cNvGrpSpPr>
            <a:grpSpLocks/>
          </p:cNvGrpSpPr>
          <p:nvPr/>
        </p:nvGrpSpPr>
        <p:grpSpPr bwMode="auto">
          <a:xfrm>
            <a:off x="3430588" y="4497388"/>
            <a:ext cx="382587" cy="333375"/>
            <a:chOff x="1920" y="3360"/>
            <a:chExt cx="360" cy="312"/>
          </a:xfrm>
        </p:grpSpPr>
        <p:pic>
          <p:nvPicPr>
            <p:cNvPr id="142411" name="Picture 60"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12" name="Picture 61"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13" name="Picture 62"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4" name="Group 63"/>
          <p:cNvGrpSpPr>
            <a:grpSpLocks/>
          </p:cNvGrpSpPr>
          <p:nvPr/>
        </p:nvGrpSpPr>
        <p:grpSpPr bwMode="auto">
          <a:xfrm>
            <a:off x="1590675" y="4764088"/>
            <a:ext cx="415925" cy="401637"/>
            <a:chOff x="1920" y="3360"/>
            <a:chExt cx="360" cy="312"/>
          </a:xfrm>
        </p:grpSpPr>
        <p:pic>
          <p:nvPicPr>
            <p:cNvPr id="142408" name="Picture 64"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336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09" name="Picture 65"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50" y="3394"/>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410" name="Picture 6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92" y="3430"/>
              <a:ext cx="28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5" name="Group 67"/>
          <p:cNvGrpSpPr>
            <a:grpSpLocks/>
          </p:cNvGrpSpPr>
          <p:nvPr/>
        </p:nvGrpSpPr>
        <p:grpSpPr bwMode="auto">
          <a:xfrm>
            <a:off x="3387725" y="4764088"/>
            <a:ext cx="425450" cy="803275"/>
            <a:chOff x="2298" y="2880"/>
            <a:chExt cx="294" cy="576"/>
          </a:xfrm>
        </p:grpSpPr>
        <p:sp>
          <p:nvSpPr>
            <p:cNvPr id="142406" name="AutoShape 68"/>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07" name="AutoShape 69"/>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66" name="Group 70"/>
          <p:cNvGrpSpPr>
            <a:grpSpLocks/>
          </p:cNvGrpSpPr>
          <p:nvPr/>
        </p:nvGrpSpPr>
        <p:grpSpPr bwMode="auto">
          <a:xfrm rot="-8074832">
            <a:off x="2218531" y="4152107"/>
            <a:ext cx="409575" cy="833438"/>
            <a:chOff x="2298" y="2880"/>
            <a:chExt cx="294" cy="576"/>
          </a:xfrm>
        </p:grpSpPr>
        <p:sp>
          <p:nvSpPr>
            <p:cNvPr id="142404" name="AutoShape 71"/>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05" name="AutoShape 72"/>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67" name="Group 73"/>
          <p:cNvGrpSpPr>
            <a:grpSpLocks/>
          </p:cNvGrpSpPr>
          <p:nvPr/>
        </p:nvGrpSpPr>
        <p:grpSpPr bwMode="auto">
          <a:xfrm rot="5879524">
            <a:off x="1454944" y="4887119"/>
            <a:ext cx="409575" cy="833437"/>
            <a:chOff x="2298" y="2880"/>
            <a:chExt cx="294" cy="576"/>
          </a:xfrm>
        </p:grpSpPr>
        <p:sp>
          <p:nvSpPr>
            <p:cNvPr id="142402" name="AutoShape 74"/>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03" name="AutoShape 75"/>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42368" name="Picture 76"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3673475" y="5165725"/>
            <a:ext cx="20955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69" name="Picture 77"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2284413" y="4297363"/>
            <a:ext cx="20796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70" name="Picture 7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450975" y="5365750"/>
            <a:ext cx="207963"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2371" name="Group 79"/>
          <p:cNvGrpSpPr>
            <a:grpSpLocks/>
          </p:cNvGrpSpPr>
          <p:nvPr/>
        </p:nvGrpSpPr>
        <p:grpSpPr bwMode="auto">
          <a:xfrm>
            <a:off x="8147050" y="5297488"/>
            <a:ext cx="444500" cy="803275"/>
            <a:chOff x="2298" y="2880"/>
            <a:chExt cx="294" cy="576"/>
          </a:xfrm>
        </p:grpSpPr>
        <p:sp>
          <p:nvSpPr>
            <p:cNvPr id="142400" name="AutoShape 80"/>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401" name="AutoShape 81"/>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72" name="Group 82"/>
          <p:cNvGrpSpPr>
            <a:grpSpLocks/>
          </p:cNvGrpSpPr>
          <p:nvPr/>
        </p:nvGrpSpPr>
        <p:grpSpPr bwMode="auto">
          <a:xfrm rot="-8074832">
            <a:off x="6938169" y="4668044"/>
            <a:ext cx="409575" cy="868363"/>
            <a:chOff x="2298" y="2880"/>
            <a:chExt cx="294" cy="576"/>
          </a:xfrm>
        </p:grpSpPr>
        <p:sp>
          <p:nvSpPr>
            <p:cNvPr id="142398" name="AutoShape 83"/>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399" name="AutoShape 84"/>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42373" name="Group 85"/>
          <p:cNvGrpSpPr>
            <a:grpSpLocks/>
          </p:cNvGrpSpPr>
          <p:nvPr/>
        </p:nvGrpSpPr>
        <p:grpSpPr bwMode="auto">
          <a:xfrm rot="5879524">
            <a:off x="6141244" y="5403056"/>
            <a:ext cx="409575" cy="868363"/>
            <a:chOff x="2298" y="2880"/>
            <a:chExt cx="294" cy="576"/>
          </a:xfrm>
        </p:grpSpPr>
        <p:sp>
          <p:nvSpPr>
            <p:cNvPr id="142396" name="AutoShape 86"/>
            <p:cNvSpPr>
              <a:spLocks noChangeArrowheads="1"/>
            </p:cNvSpPr>
            <p:nvPr/>
          </p:nvSpPr>
          <p:spPr bwMode="auto">
            <a:xfrm rot="-3411373">
              <a:off x="2232" y="3096"/>
              <a:ext cx="576" cy="144"/>
            </a:xfrm>
            <a:prstGeom prst="curvedUpArrow">
              <a:avLst>
                <a:gd name="adj1" fmla="val 80000"/>
                <a:gd name="adj2" fmla="val 160000"/>
                <a:gd name="adj3" fmla="val 33333"/>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397" name="AutoShape 87"/>
            <p:cNvSpPr>
              <a:spLocks noChangeArrowheads="1"/>
            </p:cNvSpPr>
            <p:nvPr/>
          </p:nvSpPr>
          <p:spPr bwMode="auto">
            <a:xfrm rot="1740049">
              <a:off x="2298" y="3192"/>
              <a:ext cx="48" cy="240"/>
            </a:xfrm>
            <a:prstGeom prst="leftArrow">
              <a:avLst>
                <a:gd name="adj1" fmla="val 69167"/>
                <a:gd name="adj2" fmla="val 100000"/>
              </a:avLst>
            </a:prstGeom>
            <a:solidFill>
              <a:srgbClr val="D45B08"/>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42374" name="AutoShape 88"/>
          <p:cNvSpPr>
            <a:spLocks noChangeArrowheads="1"/>
          </p:cNvSpPr>
          <p:nvPr/>
        </p:nvSpPr>
        <p:spPr bwMode="auto">
          <a:xfrm>
            <a:off x="5715000" y="4800600"/>
            <a:ext cx="685800" cy="6858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375" name="Picture 89" descr="img4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02313" y="4887913"/>
            <a:ext cx="5191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76" name="AutoShape 90"/>
          <p:cNvSpPr>
            <a:spLocks noChangeArrowheads="1"/>
          </p:cNvSpPr>
          <p:nvPr/>
        </p:nvSpPr>
        <p:spPr bwMode="auto">
          <a:xfrm>
            <a:off x="7677150" y="4648200"/>
            <a:ext cx="609600" cy="6096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377" name="Picture 91" descr="img4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54938" y="4725988"/>
            <a:ext cx="4603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78" name="AutoShape 92"/>
          <p:cNvSpPr>
            <a:spLocks noChangeArrowheads="1"/>
          </p:cNvSpPr>
          <p:nvPr/>
        </p:nvSpPr>
        <p:spPr bwMode="auto">
          <a:xfrm>
            <a:off x="6934200" y="5334000"/>
            <a:ext cx="914400" cy="9144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379" name="Picture 93" descr="img4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51675" y="5449888"/>
            <a:ext cx="690563"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0" name="Picture 94" descr="cluster"/>
          <p:cNvPicPr>
            <a:picLocks noChangeAspect="1" noChangeArrowheads="1"/>
          </p:cNvPicPr>
          <p:nvPr/>
        </p:nvPicPr>
        <p:blipFill>
          <a:blip r:embed="rId8">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7543800" y="5943600"/>
            <a:ext cx="5524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1" name="Picture 95" descr="cluster"/>
          <p:cNvPicPr>
            <a:picLocks noChangeAspect="1" noChangeArrowheads="1"/>
          </p:cNvPicPr>
          <p:nvPr/>
        </p:nvPicPr>
        <p:blipFill>
          <a:blip r:embed="rId8">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6172200" y="5257800"/>
            <a:ext cx="45720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2" name="Picture 96" descr="cluster"/>
          <p:cNvPicPr>
            <a:picLocks noChangeAspect="1" noChangeArrowheads="1"/>
          </p:cNvPicPr>
          <p:nvPr/>
        </p:nvPicPr>
        <p:blipFill>
          <a:blip r:embed="rId8" cstate="print">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8134350" y="5105400"/>
            <a:ext cx="381000"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3" name="Picture 97" descr="cluster"/>
          <p:cNvPicPr>
            <a:picLocks noChangeAspect="1" noChangeArrowheads="1"/>
          </p:cNvPicPr>
          <p:nvPr/>
        </p:nvPicPr>
        <p:blipFill>
          <a:blip r:embed="rId9">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8382000" y="5638800"/>
            <a:ext cx="30480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4" name="Picture 98" descr="cluster"/>
          <p:cNvPicPr>
            <a:picLocks noChangeAspect="1" noChangeArrowheads="1"/>
          </p:cNvPicPr>
          <p:nvPr/>
        </p:nvPicPr>
        <p:blipFill>
          <a:blip r:embed="rId9">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6934200" y="4800600"/>
            <a:ext cx="30480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5" name="Picture 99" descr="cluster"/>
          <p:cNvPicPr>
            <a:picLocks noChangeAspect="1" noChangeArrowheads="1"/>
          </p:cNvPicPr>
          <p:nvPr/>
        </p:nvPicPr>
        <p:blipFill>
          <a:blip r:embed="rId9">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6096000" y="5867400"/>
            <a:ext cx="30480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6" name="Picture 100"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3886200" y="3810000"/>
            <a:ext cx="457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7" name="Picture 101" descr="cluster"/>
          <p:cNvPicPr>
            <a:picLocks noChangeAspect="1" noChangeArrowheads="1"/>
          </p:cNvPicPr>
          <p:nvPr/>
        </p:nvPicPr>
        <p:blipFill>
          <a:blip r:embed="rId8">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5486400" y="4038600"/>
            <a:ext cx="6096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88" name="Picture 102"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6172200" y="3487738"/>
            <a:ext cx="3048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89" name="Text Box 103"/>
          <p:cNvSpPr txBox="1">
            <a:spLocks noChangeArrowheads="1"/>
          </p:cNvSpPr>
          <p:nvPr/>
        </p:nvSpPr>
        <p:spPr bwMode="auto">
          <a:xfrm>
            <a:off x="609600" y="1600200"/>
            <a:ext cx="5410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50000"/>
              </a:spcBef>
            </a:pPr>
            <a:r>
              <a:rPr lang="en-GB" altLang="en-US" sz="1400" b="1" i="1">
                <a:solidFill>
                  <a:srgbClr val="003366"/>
                </a:solidFill>
              </a:rPr>
              <a:t>Diagnostic models </a:t>
            </a:r>
            <a:r>
              <a:rPr lang="en-GB" altLang="en-US" sz="2000" b="1" i="1">
                <a:solidFill>
                  <a:srgbClr val="003366"/>
                </a:solidFill>
              </a:rPr>
              <a:t>integration </a:t>
            </a:r>
            <a:r>
              <a:rPr lang="en-GB" altLang="en-US" sz="1400" b="1" i="1">
                <a:solidFill>
                  <a:srgbClr val="003366"/>
                </a:solidFill>
              </a:rPr>
              <a:t>entails</a:t>
            </a:r>
            <a:r>
              <a:rPr lang="en-GB" altLang="en-US" sz="2000" b="1" i="1">
                <a:solidFill>
                  <a:srgbClr val="003366"/>
                </a:solidFill>
              </a:rPr>
              <a:t> </a:t>
            </a:r>
            <a:r>
              <a:rPr lang="en-GB" altLang="en-US" sz="1400" b="1" i="1">
                <a:solidFill>
                  <a:srgbClr val="003366"/>
                </a:solidFill>
              </a:rPr>
              <a:t>creation of a more complex model extension or a service with new diagnostic model  </a:t>
            </a:r>
          </a:p>
        </p:txBody>
      </p:sp>
      <p:sp>
        <p:nvSpPr>
          <p:cNvPr id="142390" name="AutoShape 104"/>
          <p:cNvSpPr>
            <a:spLocks noChangeArrowheads="1"/>
          </p:cNvSpPr>
          <p:nvPr/>
        </p:nvSpPr>
        <p:spPr bwMode="auto">
          <a:xfrm rot="346701">
            <a:off x="4044950" y="2647950"/>
            <a:ext cx="2305050" cy="704850"/>
          </a:xfrm>
          <a:prstGeom prst="cloudCallout">
            <a:avLst>
              <a:gd name="adj1" fmla="val -26440"/>
              <a:gd name="adj2" fmla="val -14306"/>
            </a:avLst>
          </a:prstGeom>
          <a:solidFill>
            <a:srgbClr val="CCFF66"/>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42391" name="AutoShape 105"/>
          <p:cNvSpPr>
            <a:spLocks noChangeArrowheads="1"/>
          </p:cNvSpPr>
          <p:nvPr/>
        </p:nvSpPr>
        <p:spPr bwMode="auto">
          <a:xfrm>
            <a:off x="4691063" y="2295525"/>
            <a:ext cx="900112" cy="8382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392" name="Rectangle 106"/>
          <p:cNvSpPr>
            <a:spLocks noChangeArrowheads="1"/>
          </p:cNvSpPr>
          <p:nvPr/>
        </p:nvSpPr>
        <p:spPr bwMode="auto">
          <a:xfrm>
            <a:off x="4781550" y="2400300"/>
            <a:ext cx="704850" cy="633413"/>
          </a:xfrm>
          <a:prstGeom prst="rect">
            <a:avLst/>
          </a:prstGeom>
          <a:solidFill>
            <a:srgbClr val="C0C0C0"/>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2393" name="Picture 107" descr="integration"/>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38700" y="24003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94" name="Picture 108" descr="service components"/>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743450" y="234315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95" name="Picture 109" descr="Integration"/>
          <p:cNvPicPr>
            <a:picLocks noChangeAspect="1" noChangeArrowheads="1"/>
          </p:cNvPicPr>
          <p:nvPr/>
        </p:nvPicPr>
        <p:blipFill>
          <a:blip r:embed="rId12">
            <a:clrChange>
              <a:clrFrom>
                <a:srgbClr val="EFF2EF"/>
              </a:clrFrom>
              <a:clrTo>
                <a:srgbClr val="EFF2EF">
                  <a:alpha val="0"/>
                </a:srgbClr>
              </a:clrTo>
            </a:clrChange>
            <a:extLst>
              <a:ext uri="{28A0092B-C50C-407E-A947-70E740481C1C}">
                <a14:useLocalDpi xmlns:a14="http://schemas.microsoft.com/office/drawing/2010/main" val="0"/>
              </a:ext>
            </a:extLst>
          </a:blip>
          <a:srcRect/>
          <a:stretch>
            <a:fillRect/>
          </a:stretch>
        </p:blipFill>
        <p:spPr bwMode="auto">
          <a:xfrm>
            <a:off x="5210175" y="2886075"/>
            <a:ext cx="762000"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AutoShape 2"/>
          <p:cNvSpPr>
            <a:spLocks noChangeArrowheads="1"/>
          </p:cNvSpPr>
          <p:nvPr/>
        </p:nvSpPr>
        <p:spPr bwMode="auto">
          <a:xfrm>
            <a:off x="136525" y="2205038"/>
            <a:ext cx="3311525" cy="4176712"/>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63" name="Rectangle 3"/>
          <p:cNvSpPr>
            <a:spLocks noChangeArrowheads="1"/>
          </p:cNvSpPr>
          <p:nvPr/>
        </p:nvSpPr>
        <p:spPr bwMode="auto">
          <a:xfrm>
            <a:off x="4083050" y="1052513"/>
            <a:ext cx="2073275" cy="5564187"/>
          </a:xfrm>
          <a:prstGeom prst="rect">
            <a:avLst/>
          </a:prstGeom>
          <a:solidFill>
            <a:srgbClr val="C0C0C0"/>
          </a:solidFill>
          <a:ln w="2540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64" name="Oval 4"/>
          <p:cNvSpPr>
            <a:spLocks noChangeArrowheads="1"/>
          </p:cNvSpPr>
          <p:nvPr/>
        </p:nvSpPr>
        <p:spPr bwMode="auto">
          <a:xfrm>
            <a:off x="247650" y="2881313"/>
            <a:ext cx="576263" cy="287337"/>
          </a:xfrm>
          <a:prstGeom prst="ellipse">
            <a:avLst/>
          </a:prstGeom>
          <a:noFill/>
          <a:ln w="2857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88549" name="Rectangle 5"/>
          <p:cNvSpPr>
            <a:spLocks noGrp="1" noChangeArrowheads="1"/>
          </p:cNvSpPr>
          <p:nvPr>
            <p:ph type="title"/>
          </p:nvPr>
        </p:nvSpPr>
        <p:spPr>
          <a:xfrm>
            <a:off x="1908175" y="125413"/>
            <a:ext cx="7018338" cy="503237"/>
          </a:xfrm>
        </p:spPr>
        <p:txBody>
          <a:bodyPr/>
          <a:lstStyle/>
          <a:p>
            <a:pPr eaLnBrk="1" hangingPunct="1">
              <a:defRPr/>
            </a:pPr>
            <a:r>
              <a:rPr lang="en-US" sz="3200"/>
              <a:t>Semantic Annotation of Models (1)</a:t>
            </a:r>
          </a:p>
        </p:txBody>
      </p:sp>
      <p:sp>
        <p:nvSpPr>
          <p:cNvPr id="143366" name="Oval 6"/>
          <p:cNvSpPr>
            <a:spLocks noChangeArrowheads="1"/>
          </p:cNvSpPr>
          <p:nvPr/>
        </p:nvSpPr>
        <p:spPr bwMode="auto">
          <a:xfrm>
            <a:off x="179388" y="4437063"/>
            <a:ext cx="1514475" cy="401637"/>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Symptom 1</a:t>
            </a:r>
          </a:p>
        </p:txBody>
      </p:sp>
      <p:sp>
        <p:nvSpPr>
          <p:cNvPr id="143367" name="Oval 7"/>
          <p:cNvSpPr>
            <a:spLocks noChangeArrowheads="1"/>
          </p:cNvSpPr>
          <p:nvPr/>
        </p:nvSpPr>
        <p:spPr bwMode="auto">
          <a:xfrm>
            <a:off x="1817688" y="4432300"/>
            <a:ext cx="1474787" cy="401638"/>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Symptom 2</a:t>
            </a:r>
          </a:p>
        </p:txBody>
      </p:sp>
      <p:sp>
        <p:nvSpPr>
          <p:cNvPr id="143368" name="Oval 8"/>
          <p:cNvSpPr>
            <a:spLocks noChangeArrowheads="1"/>
          </p:cNvSpPr>
          <p:nvPr/>
        </p:nvSpPr>
        <p:spPr bwMode="auto">
          <a:xfrm>
            <a:off x="268288" y="5734050"/>
            <a:ext cx="1495425" cy="401638"/>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Symptom 3</a:t>
            </a:r>
          </a:p>
        </p:txBody>
      </p:sp>
      <p:sp>
        <p:nvSpPr>
          <p:cNvPr id="143369" name="Oval 9"/>
          <p:cNvSpPr>
            <a:spLocks noChangeArrowheads="1"/>
          </p:cNvSpPr>
          <p:nvPr/>
        </p:nvSpPr>
        <p:spPr bwMode="auto">
          <a:xfrm>
            <a:off x="1912938" y="5734050"/>
            <a:ext cx="1474787" cy="401638"/>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Symptom 4</a:t>
            </a:r>
          </a:p>
        </p:txBody>
      </p:sp>
      <p:sp>
        <p:nvSpPr>
          <p:cNvPr id="143370" name="Oval 10"/>
          <p:cNvSpPr>
            <a:spLocks noChangeArrowheads="1"/>
          </p:cNvSpPr>
          <p:nvPr/>
        </p:nvSpPr>
        <p:spPr bwMode="auto">
          <a:xfrm>
            <a:off x="268288" y="3068638"/>
            <a:ext cx="1655762" cy="401637"/>
          </a:xfrm>
          <a:prstGeom prst="ellipse">
            <a:avLst/>
          </a:prstGeom>
          <a:solidFill>
            <a:srgbClr val="FF99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Diagnosis</a:t>
            </a:r>
          </a:p>
        </p:txBody>
      </p:sp>
      <p:sp>
        <p:nvSpPr>
          <p:cNvPr id="143371" name="Line 11"/>
          <p:cNvSpPr>
            <a:spLocks noChangeShapeType="1"/>
          </p:cNvSpPr>
          <p:nvPr/>
        </p:nvSpPr>
        <p:spPr bwMode="auto">
          <a:xfrm>
            <a:off x="1409700" y="3481388"/>
            <a:ext cx="785813" cy="95567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3372" name="Line 12"/>
          <p:cNvSpPr>
            <a:spLocks noChangeShapeType="1"/>
          </p:cNvSpPr>
          <p:nvPr/>
        </p:nvSpPr>
        <p:spPr bwMode="auto">
          <a:xfrm>
            <a:off x="1058863" y="4868863"/>
            <a:ext cx="0" cy="865187"/>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3373" name="Line 13"/>
          <p:cNvSpPr>
            <a:spLocks noChangeShapeType="1"/>
          </p:cNvSpPr>
          <p:nvPr/>
        </p:nvSpPr>
        <p:spPr bwMode="auto">
          <a:xfrm>
            <a:off x="1295400" y="4859338"/>
            <a:ext cx="1044575" cy="874712"/>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3374" name="Line 14"/>
          <p:cNvSpPr>
            <a:spLocks noChangeShapeType="1"/>
          </p:cNvSpPr>
          <p:nvPr/>
        </p:nvSpPr>
        <p:spPr bwMode="auto">
          <a:xfrm flipH="1">
            <a:off x="1058863" y="3500438"/>
            <a:ext cx="0" cy="93662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3375" name="Text Box 15"/>
          <p:cNvSpPr txBox="1">
            <a:spLocks noChangeArrowheads="1"/>
          </p:cNvSpPr>
          <p:nvPr/>
        </p:nvSpPr>
        <p:spPr bwMode="auto">
          <a:xfrm>
            <a:off x="4349750" y="24638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N | D = OK ) = 0.68</a:t>
            </a:r>
          </a:p>
        </p:txBody>
      </p:sp>
      <p:sp>
        <p:nvSpPr>
          <p:cNvPr id="143376" name="Text Box 16"/>
          <p:cNvSpPr txBox="1">
            <a:spLocks noChangeArrowheads="1"/>
          </p:cNvSpPr>
          <p:nvPr/>
        </p:nvSpPr>
        <p:spPr bwMode="auto">
          <a:xfrm>
            <a:off x="4316413" y="266065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N | D = d1 ) = 0.07</a:t>
            </a:r>
          </a:p>
        </p:txBody>
      </p:sp>
      <p:sp>
        <p:nvSpPr>
          <p:cNvPr id="143377" name="Text Box 17"/>
          <p:cNvSpPr txBox="1">
            <a:spLocks noChangeArrowheads="1"/>
          </p:cNvSpPr>
          <p:nvPr/>
        </p:nvSpPr>
        <p:spPr bwMode="auto">
          <a:xfrm>
            <a:off x="4089400" y="1855788"/>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P(D = OK ) = 0.85</a:t>
            </a:r>
          </a:p>
        </p:txBody>
      </p:sp>
      <p:sp>
        <p:nvSpPr>
          <p:cNvPr id="143378" name="Text Box 18"/>
          <p:cNvSpPr txBox="1">
            <a:spLocks noChangeArrowheads="1"/>
          </p:cNvSpPr>
          <p:nvPr/>
        </p:nvSpPr>
        <p:spPr bwMode="auto">
          <a:xfrm>
            <a:off x="4051300" y="2043113"/>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P(D = d1 ) = 0.13</a:t>
            </a:r>
          </a:p>
        </p:txBody>
      </p:sp>
      <p:sp>
        <p:nvSpPr>
          <p:cNvPr id="143379" name="Text Box 19"/>
          <p:cNvSpPr txBox="1">
            <a:spLocks noChangeArrowheads="1"/>
          </p:cNvSpPr>
          <p:nvPr/>
        </p:nvSpPr>
        <p:spPr bwMode="auto">
          <a:xfrm>
            <a:off x="4051300" y="223202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P(D = d2 ) = 0.02</a:t>
            </a:r>
          </a:p>
        </p:txBody>
      </p:sp>
      <p:sp>
        <p:nvSpPr>
          <p:cNvPr id="143380" name="Text Box 20"/>
          <p:cNvSpPr txBox="1">
            <a:spLocks noChangeArrowheads="1"/>
          </p:cNvSpPr>
          <p:nvPr/>
        </p:nvSpPr>
        <p:spPr bwMode="auto">
          <a:xfrm>
            <a:off x="4316413" y="28575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N | D = d2 ) = 0.11</a:t>
            </a:r>
          </a:p>
        </p:txBody>
      </p:sp>
      <p:sp>
        <p:nvSpPr>
          <p:cNvPr id="143381" name="Text Box 21"/>
          <p:cNvSpPr txBox="1">
            <a:spLocks noChangeArrowheads="1"/>
          </p:cNvSpPr>
          <p:nvPr/>
        </p:nvSpPr>
        <p:spPr bwMode="auto">
          <a:xfrm>
            <a:off x="4325938" y="303212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Y | D = OK ) = 0.32</a:t>
            </a:r>
          </a:p>
        </p:txBody>
      </p:sp>
      <p:sp>
        <p:nvSpPr>
          <p:cNvPr id="143382" name="Text Box 22"/>
          <p:cNvSpPr txBox="1">
            <a:spLocks noChangeArrowheads="1"/>
          </p:cNvSpPr>
          <p:nvPr/>
        </p:nvSpPr>
        <p:spPr bwMode="auto">
          <a:xfrm>
            <a:off x="4292600" y="321945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Y | D = d1 ) = 0.93</a:t>
            </a:r>
          </a:p>
        </p:txBody>
      </p:sp>
      <p:sp>
        <p:nvSpPr>
          <p:cNvPr id="143383" name="Text Box 23"/>
          <p:cNvSpPr txBox="1">
            <a:spLocks noChangeArrowheads="1"/>
          </p:cNvSpPr>
          <p:nvPr/>
        </p:nvSpPr>
        <p:spPr bwMode="auto">
          <a:xfrm>
            <a:off x="4283075" y="342582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S1 = Y | D = d2 ) = 0.89</a:t>
            </a:r>
          </a:p>
        </p:txBody>
      </p:sp>
      <p:sp>
        <p:nvSpPr>
          <p:cNvPr id="143384" name="Text Box 24"/>
          <p:cNvSpPr txBox="1">
            <a:spLocks noChangeArrowheads="1"/>
          </p:cNvSpPr>
          <p:nvPr/>
        </p:nvSpPr>
        <p:spPr bwMode="auto">
          <a:xfrm>
            <a:off x="4314825" y="368935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N | D = OK ) = 0.75</a:t>
            </a:r>
          </a:p>
        </p:txBody>
      </p:sp>
      <p:sp>
        <p:nvSpPr>
          <p:cNvPr id="143385" name="Text Box 25"/>
          <p:cNvSpPr txBox="1">
            <a:spLocks noChangeArrowheads="1"/>
          </p:cNvSpPr>
          <p:nvPr/>
        </p:nvSpPr>
        <p:spPr bwMode="auto">
          <a:xfrm>
            <a:off x="4281488" y="387667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N | D = d1 ) = 0.02</a:t>
            </a:r>
          </a:p>
        </p:txBody>
      </p:sp>
      <p:sp>
        <p:nvSpPr>
          <p:cNvPr id="143386" name="Text Box 26"/>
          <p:cNvSpPr txBox="1">
            <a:spLocks noChangeArrowheads="1"/>
          </p:cNvSpPr>
          <p:nvPr/>
        </p:nvSpPr>
        <p:spPr bwMode="auto">
          <a:xfrm>
            <a:off x="4281488" y="40640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N | D = d2 ) = 0.14</a:t>
            </a:r>
          </a:p>
        </p:txBody>
      </p:sp>
      <p:sp>
        <p:nvSpPr>
          <p:cNvPr id="143387" name="Text Box 27"/>
          <p:cNvSpPr txBox="1">
            <a:spLocks noChangeArrowheads="1"/>
          </p:cNvSpPr>
          <p:nvPr/>
        </p:nvSpPr>
        <p:spPr bwMode="auto">
          <a:xfrm>
            <a:off x="4295775" y="425132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Y | D = OK ) = 0.25</a:t>
            </a:r>
          </a:p>
        </p:txBody>
      </p:sp>
      <p:sp>
        <p:nvSpPr>
          <p:cNvPr id="143388" name="Text Box 28"/>
          <p:cNvSpPr txBox="1">
            <a:spLocks noChangeArrowheads="1"/>
          </p:cNvSpPr>
          <p:nvPr/>
        </p:nvSpPr>
        <p:spPr bwMode="auto">
          <a:xfrm>
            <a:off x="4281488" y="443865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Y | D = d1 ) = 0.98</a:t>
            </a:r>
          </a:p>
        </p:txBody>
      </p:sp>
      <p:sp>
        <p:nvSpPr>
          <p:cNvPr id="143389" name="Text Box 29"/>
          <p:cNvSpPr txBox="1">
            <a:spLocks noChangeArrowheads="1"/>
          </p:cNvSpPr>
          <p:nvPr/>
        </p:nvSpPr>
        <p:spPr bwMode="auto">
          <a:xfrm>
            <a:off x="4271963" y="46355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S2 = Y | D = d2 ) = 0.86</a:t>
            </a:r>
          </a:p>
        </p:txBody>
      </p:sp>
      <p:sp>
        <p:nvSpPr>
          <p:cNvPr id="143390" name="Line 30"/>
          <p:cNvSpPr>
            <a:spLocks noChangeShapeType="1"/>
          </p:cNvSpPr>
          <p:nvPr/>
        </p:nvSpPr>
        <p:spPr bwMode="auto">
          <a:xfrm>
            <a:off x="330200" y="3030538"/>
            <a:ext cx="73025" cy="1428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391" name="Line 31"/>
          <p:cNvSpPr>
            <a:spLocks noChangeShapeType="1"/>
          </p:cNvSpPr>
          <p:nvPr/>
        </p:nvSpPr>
        <p:spPr bwMode="auto">
          <a:xfrm flipV="1">
            <a:off x="195263" y="3159125"/>
            <a:ext cx="215900" cy="158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392" name="Oval 32"/>
          <p:cNvSpPr>
            <a:spLocks noChangeArrowheads="1"/>
          </p:cNvSpPr>
          <p:nvPr/>
        </p:nvSpPr>
        <p:spPr bwMode="auto">
          <a:xfrm>
            <a:off x="700088" y="3644900"/>
            <a:ext cx="312737" cy="360363"/>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t>2</a:t>
            </a:r>
          </a:p>
        </p:txBody>
      </p:sp>
      <p:sp>
        <p:nvSpPr>
          <p:cNvPr id="143393" name="Oval 33"/>
          <p:cNvSpPr>
            <a:spLocks noChangeArrowheads="1"/>
          </p:cNvSpPr>
          <p:nvPr/>
        </p:nvSpPr>
        <p:spPr bwMode="auto">
          <a:xfrm>
            <a:off x="382588" y="2487613"/>
            <a:ext cx="312737" cy="360362"/>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t>1</a:t>
            </a:r>
          </a:p>
        </p:txBody>
      </p:sp>
      <p:sp>
        <p:nvSpPr>
          <p:cNvPr id="143394" name="Oval 34"/>
          <p:cNvSpPr>
            <a:spLocks noChangeArrowheads="1"/>
          </p:cNvSpPr>
          <p:nvPr/>
        </p:nvSpPr>
        <p:spPr bwMode="auto">
          <a:xfrm>
            <a:off x="1785938" y="3621088"/>
            <a:ext cx="312737" cy="360362"/>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t>3</a:t>
            </a:r>
          </a:p>
        </p:txBody>
      </p:sp>
      <p:sp>
        <p:nvSpPr>
          <p:cNvPr id="143395" name="Oval 35"/>
          <p:cNvSpPr>
            <a:spLocks noChangeArrowheads="1"/>
          </p:cNvSpPr>
          <p:nvPr/>
        </p:nvSpPr>
        <p:spPr bwMode="auto">
          <a:xfrm>
            <a:off x="700088" y="5084763"/>
            <a:ext cx="312737" cy="360362"/>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t>4</a:t>
            </a:r>
          </a:p>
        </p:txBody>
      </p:sp>
      <p:sp>
        <p:nvSpPr>
          <p:cNvPr id="143396" name="Oval 36"/>
          <p:cNvSpPr>
            <a:spLocks noChangeArrowheads="1"/>
          </p:cNvSpPr>
          <p:nvPr/>
        </p:nvSpPr>
        <p:spPr bwMode="auto">
          <a:xfrm>
            <a:off x="2139950" y="4941888"/>
            <a:ext cx="312738" cy="360362"/>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t>5</a:t>
            </a:r>
          </a:p>
        </p:txBody>
      </p:sp>
      <p:sp>
        <p:nvSpPr>
          <p:cNvPr id="143397" name="Line 37"/>
          <p:cNvSpPr>
            <a:spLocks noChangeShapeType="1"/>
          </p:cNvSpPr>
          <p:nvPr/>
        </p:nvSpPr>
        <p:spPr bwMode="auto">
          <a:xfrm>
            <a:off x="4429125" y="2511425"/>
            <a:ext cx="0" cy="1081088"/>
          </a:xfrm>
          <a:prstGeom prst="line">
            <a:avLst/>
          </a:prstGeom>
          <a:noFill/>
          <a:ln w="50800">
            <a:solidFill>
              <a:srgbClr val="00FF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398" name="Line 38"/>
          <p:cNvSpPr>
            <a:spLocks noChangeShapeType="1"/>
          </p:cNvSpPr>
          <p:nvPr/>
        </p:nvSpPr>
        <p:spPr bwMode="auto">
          <a:xfrm>
            <a:off x="4429125" y="1863725"/>
            <a:ext cx="0" cy="576263"/>
          </a:xfrm>
          <a:prstGeom prst="line">
            <a:avLst/>
          </a:prstGeom>
          <a:noFill/>
          <a:ln w="50800">
            <a:solidFill>
              <a:srgbClr val="00FF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399" name="Text Box 39"/>
          <p:cNvSpPr txBox="1">
            <a:spLocks noChangeArrowheads="1"/>
          </p:cNvSpPr>
          <p:nvPr/>
        </p:nvSpPr>
        <p:spPr bwMode="auto">
          <a:xfrm>
            <a:off x="4295775" y="4913313"/>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S3 = N | S1 = N ) = 0.55</a:t>
            </a:r>
          </a:p>
        </p:txBody>
      </p:sp>
      <p:sp>
        <p:nvSpPr>
          <p:cNvPr id="143400" name="Text Box 40"/>
          <p:cNvSpPr txBox="1">
            <a:spLocks noChangeArrowheads="1"/>
          </p:cNvSpPr>
          <p:nvPr/>
        </p:nvSpPr>
        <p:spPr bwMode="auto">
          <a:xfrm>
            <a:off x="4291013" y="5100638"/>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S3 = N | S1 = Y ) = 0.60</a:t>
            </a:r>
          </a:p>
        </p:txBody>
      </p:sp>
      <p:sp>
        <p:nvSpPr>
          <p:cNvPr id="143401" name="Text Box 41"/>
          <p:cNvSpPr txBox="1">
            <a:spLocks noChangeArrowheads="1"/>
          </p:cNvSpPr>
          <p:nvPr/>
        </p:nvSpPr>
        <p:spPr bwMode="auto">
          <a:xfrm>
            <a:off x="4291013" y="5287963"/>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S3 = Y | S1 = N ) = 0.45</a:t>
            </a:r>
          </a:p>
        </p:txBody>
      </p:sp>
      <p:sp>
        <p:nvSpPr>
          <p:cNvPr id="143402" name="Text Box 42"/>
          <p:cNvSpPr txBox="1">
            <a:spLocks noChangeArrowheads="1"/>
          </p:cNvSpPr>
          <p:nvPr/>
        </p:nvSpPr>
        <p:spPr bwMode="auto">
          <a:xfrm>
            <a:off x="4281488" y="5462588"/>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S3 = Y | S1 = Y ) = 0.40</a:t>
            </a:r>
          </a:p>
        </p:txBody>
      </p:sp>
      <p:sp>
        <p:nvSpPr>
          <p:cNvPr id="143403" name="Text Box 43"/>
          <p:cNvSpPr txBox="1">
            <a:spLocks noChangeArrowheads="1"/>
          </p:cNvSpPr>
          <p:nvPr/>
        </p:nvSpPr>
        <p:spPr bwMode="auto">
          <a:xfrm>
            <a:off x="4286250" y="570547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S4 = N | S1 = N ) = 0.33</a:t>
            </a:r>
          </a:p>
        </p:txBody>
      </p:sp>
      <p:sp>
        <p:nvSpPr>
          <p:cNvPr id="143404" name="Text Box 44"/>
          <p:cNvSpPr txBox="1">
            <a:spLocks noChangeArrowheads="1"/>
          </p:cNvSpPr>
          <p:nvPr/>
        </p:nvSpPr>
        <p:spPr bwMode="auto">
          <a:xfrm>
            <a:off x="4281488" y="58928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S4 = N | S1 = Y ) = 0.80</a:t>
            </a:r>
          </a:p>
        </p:txBody>
      </p:sp>
      <p:sp>
        <p:nvSpPr>
          <p:cNvPr id="143405" name="Text Box 45"/>
          <p:cNvSpPr txBox="1">
            <a:spLocks noChangeArrowheads="1"/>
          </p:cNvSpPr>
          <p:nvPr/>
        </p:nvSpPr>
        <p:spPr bwMode="auto">
          <a:xfrm>
            <a:off x="4271963" y="608012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S4 = Y | S1 = N ) = 0.67</a:t>
            </a:r>
          </a:p>
        </p:txBody>
      </p:sp>
      <p:sp>
        <p:nvSpPr>
          <p:cNvPr id="143406" name="Text Box 46"/>
          <p:cNvSpPr txBox="1">
            <a:spLocks noChangeArrowheads="1"/>
          </p:cNvSpPr>
          <p:nvPr/>
        </p:nvSpPr>
        <p:spPr bwMode="auto">
          <a:xfrm>
            <a:off x="4262438" y="625475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a:t>P( S4 = Y | S1 = Y ) = 0.20</a:t>
            </a:r>
          </a:p>
        </p:txBody>
      </p:sp>
      <p:sp>
        <p:nvSpPr>
          <p:cNvPr id="143407" name="Line 47"/>
          <p:cNvSpPr>
            <a:spLocks noChangeShapeType="1"/>
          </p:cNvSpPr>
          <p:nvPr/>
        </p:nvSpPr>
        <p:spPr bwMode="auto">
          <a:xfrm>
            <a:off x="4429125" y="3735388"/>
            <a:ext cx="0" cy="1081087"/>
          </a:xfrm>
          <a:prstGeom prst="line">
            <a:avLst/>
          </a:prstGeom>
          <a:noFill/>
          <a:ln w="50800">
            <a:solidFill>
              <a:srgbClr val="00FF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408" name="Line 48"/>
          <p:cNvSpPr>
            <a:spLocks noChangeShapeType="1"/>
          </p:cNvSpPr>
          <p:nvPr/>
        </p:nvSpPr>
        <p:spPr bwMode="auto">
          <a:xfrm>
            <a:off x="4429125" y="4960938"/>
            <a:ext cx="0" cy="719137"/>
          </a:xfrm>
          <a:prstGeom prst="line">
            <a:avLst/>
          </a:prstGeom>
          <a:noFill/>
          <a:ln w="50800">
            <a:solidFill>
              <a:srgbClr val="00FF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409" name="Line 49"/>
          <p:cNvSpPr>
            <a:spLocks noChangeShapeType="1"/>
          </p:cNvSpPr>
          <p:nvPr/>
        </p:nvSpPr>
        <p:spPr bwMode="auto">
          <a:xfrm>
            <a:off x="4429125" y="5753100"/>
            <a:ext cx="0" cy="719138"/>
          </a:xfrm>
          <a:prstGeom prst="line">
            <a:avLst/>
          </a:prstGeom>
          <a:noFill/>
          <a:ln w="50800">
            <a:solidFill>
              <a:srgbClr val="00FF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3410" name="Oval 50"/>
          <p:cNvSpPr>
            <a:spLocks noChangeArrowheads="1"/>
          </p:cNvSpPr>
          <p:nvPr/>
        </p:nvSpPr>
        <p:spPr bwMode="auto">
          <a:xfrm>
            <a:off x="4140200" y="2049463"/>
            <a:ext cx="241300" cy="274637"/>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t>1</a:t>
            </a:r>
          </a:p>
        </p:txBody>
      </p:sp>
      <p:sp>
        <p:nvSpPr>
          <p:cNvPr id="143411" name="Oval 51"/>
          <p:cNvSpPr>
            <a:spLocks noChangeArrowheads="1"/>
          </p:cNvSpPr>
          <p:nvPr/>
        </p:nvSpPr>
        <p:spPr bwMode="auto">
          <a:xfrm>
            <a:off x="4140200" y="2841625"/>
            <a:ext cx="241300" cy="274638"/>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t>2</a:t>
            </a:r>
          </a:p>
        </p:txBody>
      </p:sp>
      <p:sp>
        <p:nvSpPr>
          <p:cNvPr id="143412" name="Oval 52"/>
          <p:cNvSpPr>
            <a:spLocks noChangeArrowheads="1"/>
          </p:cNvSpPr>
          <p:nvPr/>
        </p:nvSpPr>
        <p:spPr bwMode="auto">
          <a:xfrm>
            <a:off x="4140200" y="4137025"/>
            <a:ext cx="241300" cy="274638"/>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t>3</a:t>
            </a:r>
          </a:p>
        </p:txBody>
      </p:sp>
      <p:sp>
        <p:nvSpPr>
          <p:cNvPr id="143413" name="Oval 53"/>
          <p:cNvSpPr>
            <a:spLocks noChangeArrowheads="1"/>
          </p:cNvSpPr>
          <p:nvPr/>
        </p:nvSpPr>
        <p:spPr bwMode="auto">
          <a:xfrm>
            <a:off x="4140200" y="5145088"/>
            <a:ext cx="241300" cy="274637"/>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t>4</a:t>
            </a:r>
          </a:p>
        </p:txBody>
      </p:sp>
      <p:sp>
        <p:nvSpPr>
          <p:cNvPr id="143414" name="Oval 54"/>
          <p:cNvSpPr>
            <a:spLocks noChangeArrowheads="1"/>
          </p:cNvSpPr>
          <p:nvPr/>
        </p:nvSpPr>
        <p:spPr bwMode="auto">
          <a:xfrm>
            <a:off x="4140200" y="5937250"/>
            <a:ext cx="241300" cy="274638"/>
          </a:xfrm>
          <a:prstGeom prst="ellipse">
            <a:avLst/>
          </a:prstGeom>
          <a:solidFill>
            <a:srgbClr val="00FF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t>5</a:t>
            </a:r>
          </a:p>
        </p:txBody>
      </p:sp>
      <p:pic>
        <p:nvPicPr>
          <p:cNvPr id="143415" name="Picture 5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32600" y="2349500"/>
            <a:ext cx="2233613" cy="362902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3416" name="Text Box 56"/>
          <p:cNvSpPr txBox="1">
            <a:spLocks noChangeArrowheads="1"/>
          </p:cNvSpPr>
          <p:nvPr/>
        </p:nvSpPr>
        <p:spPr bwMode="auto">
          <a:xfrm>
            <a:off x="1042988" y="2349500"/>
            <a:ext cx="22336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Bayesian Network</a:t>
            </a:r>
          </a:p>
        </p:txBody>
      </p:sp>
      <p:sp>
        <p:nvSpPr>
          <p:cNvPr id="143417" name="Text Box 57"/>
          <p:cNvSpPr txBox="1">
            <a:spLocks noChangeArrowheads="1"/>
          </p:cNvSpPr>
          <p:nvPr/>
        </p:nvSpPr>
        <p:spPr bwMode="auto">
          <a:xfrm>
            <a:off x="4100513" y="1057275"/>
            <a:ext cx="2016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BN Internal Representation</a:t>
            </a:r>
          </a:p>
        </p:txBody>
      </p:sp>
      <p:sp>
        <p:nvSpPr>
          <p:cNvPr id="143418" name="Text Box 58"/>
          <p:cNvSpPr txBox="1">
            <a:spLocks noChangeArrowheads="1"/>
          </p:cNvSpPr>
          <p:nvPr/>
        </p:nvSpPr>
        <p:spPr bwMode="auto">
          <a:xfrm>
            <a:off x="6877050" y="1681163"/>
            <a:ext cx="2016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BN Semantic Representation</a:t>
            </a:r>
          </a:p>
        </p:txBody>
      </p:sp>
      <p:sp>
        <p:nvSpPr>
          <p:cNvPr id="143419" name="AutoShape 59"/>
          <p:cNvSpPr>
            <a:spLocks noChangeArrowheads="1"/>
          </p:cNvSpPr>
          <p:nvPr/>
        </p:nvSpPr>
        <p:spPr bwMode="auto">
          <a:xfrm>
            <a:off x="3563938" y="3716338"/>
            <a:ext cx="431800" cy="576262"/>
          </a:xfrm>
          <a:prstGeom prst="rightArrow">
            <a:avLst>
              <a:gd name="adj1" fmla="val 49861"/>
              <a:gd name="adj2" fmla="val 44852"/>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420" name="AutoShape 60"/>
          <p:cNvSpPr>
            <a:spLocks noChangeArrowheads="1"/>
          </p:cNvSpPr>
          <p:nvPr/>
        </p:nvSpPr>
        <p:spPr bwMode="auto">
          <a:xfrm>
            <a:off x="6300788" y="3789363"/>
            <a:ext cx="431800" cy="576262"/>
          </a:xfrm>
          <a:prstGeom prst="rightArrow">
            <a:avLst>
              <a:gd name="adj1" fmla="val 49861"/>
              <a:gd name="adj2" fmla="val 44852"/>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421" name="Text Box 61"/>
          <p:cNvSpPr txBox="1">
            <a:spLocks noChangeArrowheads="1"/>
          </p:cNvSpPr>
          <p:nvPr/>
        </p:nvSpPr>
        <p:spPr bwMode="auto">
          <a:xfrm>
            <a:off x="8532813" y="2420938"/>
            <a:ext cx="3603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3200" b="1">
                <a:cs typeface="Arial" pitchFamily="34" charset="0"/>
              </a:rPr>
              <a:t>θ</a:t>
            </a:r>
          </a:p>
        </p:txBody>
      </p:sp>
      <p:pic>
        <p:nvPicPr>
          <p:cNvPr id="143422" name="Picture 62" descr="rsc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40650" y="5805488"/>
            <a:ext cx="14033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9" name="Rectangle 2"/>
          <p:cNvSpPr>
            <a:spLocks noChangeArrowheads="1"/>
          </p:cNvSpPr>
          <p:nvPr/>
        </p:nvSpPr>
        <p:spPr bwMode="auto">
          <a:xfrm>
            <a:off x="3048000" y="1560513"/>
            <a:ext cx="3816350" cy="5202237"/>
          </a:xfrm>
          <a:prstGeom prst="rect">
            <a:avLst/>
          </a:prstGeom>
          <a:solidFill>
            <a:srgbClr val="C0C0C0"/>
          </a:solidFill>
          <a:ln w="2540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89571" name="Rectangle 3"/>
          <p:cNvSpPr>
            <a:spLocks noGrp="1" noChangeArrowheads="1"/>
          </p:cNvSpPr>
          <p:nvPr>
            <p:ph type="title"/>
          </p:nvPr>
        </p:nvSpPr>
        <p:spPr>
          <a:xfrm>
            <a:off x="1093788" y="392113"/>
            <a:ext cx="6769100" cy="503237"/>
          </a:xfrm>
        </p:spPr>
        <p:txBody>
          <a:bodyPr/>
          <a:lstStyle/>
          <a:p>
            <a:pPr eaLnBrk="1" hangingPunct="1">
              <a:defRPr/>
            </a:pPr>
            <a:r>
              <a:rPr lang="en-US" sz="3200"/>
              <a:t>Semantic Annotation of Engines for Models</a:t>
            </a:r>
          </a:p>
        </p:txBody>
      </p:sp>
      <p:sp>
        <p:nvSpPr>
          <p:cNvPr id="23561" name="AutoShape 4"/>
          <p:cNvSpPr>
            <a:spLocks noChangeArrowheads="1"/>
          </p:cNvSpPr>
          <p:nvPr/>
        </p:nvSpPr>
        <p:spPr bwMode="auto">
          <a:xfrm>
            <a:off x="2644775" y="3213100"/>
            <a:ext cx="342900" cy="576263"/>
          </a:xfrm>
          <a:prstGeom prst="rightArrow">
            <a:avLst>
              <a:gd name="adj1" fmla="val 49861"/>
              <a:gd name="adj2" fmla="val 65440"/>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562" name="Text Box 5"/>
          <p:cNvSpPr txBox="1">
            <a:spLocks noChangeArrowheads="1"/>
          </p:cNvSpPr>
          <p:nvPr/>
        </p:nvSpPr>
        <p:spPr bwMode="auto">
          <a:xfrm>
            <a:off x="3182938" y="5592763"/>
            <a:ext cx="33956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b="1"/>
              <a:t>P (Diagnosis, S1, S2, S3, S4) =</a:t>
            </a:r>
          </a:p>
          <a:p>
            <a:pPr algn="l" eaLnBrk="1" hangingPunct="1">
              <a:spcBef>
                <a:spcPct val="50000"/>
              </a:spcBef>
            </a:pPr>
            <a:r>
              <a:rPr lang="en-US" altLang="en-US" sz="1200"/>
              <a:t>= P(D | S1,S2) * P(S1 | S3,S4) * P(S3) * P(S4)</a:t>
            </a:r>
          </a:p>
        </p:txBody>
      </p:sp>
      <p:sp>
        <p:nvSpPr>
          <p:cNvPr id="23563" name="Text Box 6"/>
          <p:cNvSpPr txBox="1">
            <a:spLocks noChangeArrowheads="1"/>
          </p:cNvSpPr>
          <p:nvPr/>
        </p:nvSpPr>
        <p:spPr bwMode="auto">
          <a:xfrm>
            <a:off x="3048000" y="1611313"/>
            <a:ext cx="36718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BN Engine Internal Representation</a:t>
            </a:r>
          </a:p>
        </p:txBody>
      </p:sp>
      <p:sp>
        <p:nvSpPr>
          <p:cNvPr id="23564" name="Rectangle 7"/>
          <p:cNvSpPr>
            <a:spLocks noChangeArrowheads="1"/>
          </p:cNvSpPr>
          <p:nvPr/>
        </p:nvSpPr>
        <p:spPr bwMode="auto">
          <a:xfrm>
            <a:off x="0" y="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3554" name="Object 8"/>
          <p:cNvGraphicFramePr>
            <a:graphicFrameLocks noChangeAspect="1"/>
          </p:cNvGraphicFramePr>
          <p:nvPr/>
        </p:nvGraphicFramePr>
        <p:xfrm>
          <a:off x="3233738" y="2271713"/>
          <a:ext cx="3529012" cy="574675"/>
        </p:xfrm>
        <a:graphic>
          <a:graphicData uri="http://schemas.openxmlformats.org/presentationml/2006/ole">
            <mc:AlternateContent xmlns:mc="http://schemas.openxmlformats.org/markup-compatibility/2006">
              <mc:Choice xmlns:v="urn:schemas-microsoft-com:vml" Requires="v">
                <p:oleObj name="Equation" r:id="rId2" imgW="2667000" imgH="431800" progId="Equation.3">
                  <p:embed/>
                </p:oleObj>
              </mc:Choice>
              <mc:Fallback>
                <p:oleObj name="Equation" r:id="rId2" imgW="2667000" imgH="431800" progId="Equation.3">
                  <p:embed/>
                  <p:pic>
                    <p:nvPicPr>
                      <p:cNvPr id="0" name="Object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3738" y="2271713"/>
                        <a:ext cx="3529012" cy="57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65" name="Text Box 9"/>
          <p:cNvSpPr txBox="1">
            <a:spLocks noChangeArrowheads="1"/>
          </p:cNvSpPr>
          <p:nvPr/>
        </p:nvSpPr>
        <p:spPr bwMode="auto">
          <a:xfrm>
            <a:off x="3162300" y="2065338"/>
            <a:ext cx="2520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Conditional Independence</a:t>
            </a:r>
          </a:p>
        </p:txBody>
      </p:sp>
      <p:sp>
        <p:nvSpPr>
          <p:cNvPr id="23566" name="Rectangle 10"/>
          <p:cNvSpPr>
            <a:spLocks noChangeArrowheads="1"/>
          </p:cNvSpPr>
          <p:nvPr/>
        </p:nvSpPr>
        <p:spPr bwMode="auto">
          <a:xfrm>
            <a:off x="0" y="328612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3555" name="Object 11"/>
          <p:cNvGraphicFramePr>
            <a:graphicFrameLocks noChangeAspect="1"/>
          </p:cNvGraphicFramePr>
          <p:nvPr/>
        </p:nvGraphicFramePr>
        <p:xfrm>
          <a:off x="3216275" y="3228975"/>
          <a:ext cx="3648075" cy="273050"/>
        </p:xfrm>
        <a:graphic>
          <a:graphicData uri="http://schemas.openxmlformats.org/presentationml/2006/ole">
            <mc:AlternateContent xmlns:mc="http://schemas.openxmlformats.org/markup-compatibility/2006">
              <mc:Choice xmlns:v="urn:schemas-microsoft-com:vml" Requires="v">
                <p:oleObj name="Equation" r:id="rId4" imgW="3124200" imgH="241300" progId="Equation.3">
                  <p:embed/>
                </p:oleObj>
              </mc:Choice>
              <mc:Fallback>
                <p:oleObj name="Equation" r:id="rId4" imgW="3124200" imgH="241300" progId="Equation.3">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275" y="3228975"/>
                        <a:ext cx="3648075" cy="273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67" name="Text Box 12"/>
          <p:cNvSpPr txBox="1">
            <a:spLocks noChangeArrowheads="1"/>
          </p:cNvSpPr>
          <p:nvPr/>
        </p:nvSpPr>
        <p:spPr bwMode="auto">
          <a:xfrm>
            <a:off x="3089275" y="2797175"/>
            <a:ext cx="1800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Joint Probability</a:t>
            </a:r>
          </a:p>
        </p:txBody>
      </p:sp>
      <p:sp>
        <p:nvSpPr>
          <p:cNvPr id="23568" name="Text Box 13"/>
          <p:cNvSpPr txBox="1">
            <a:spLocks noChangeArrowheads="1"/>
          </p:cNvSpPr>
          <p:nvPr/>
        </p:nvSpPr>
        <p:spPr bwMode="auto">
          <a:xfrm>
            <a:off x="3038475" y="3589338"/>
            <a:ext cx="1800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Marginalization</a:t>
            </a:r>
          </a:p>
        </p:txBody>
      </p:sp>
      <p:graphicFrame>
        <p:nvGraphicFramePr>
          <p:cNvPr id="23556" name="Object 14"/>
          <p:cNvGraphicFramePr>
            <a:graphicFrameLocks noChangeAspect="1"/>
          </p:cNvGraphicFramePr>
          <p:nvPr/>
        </p:nvGraphicFramePr>
        <p:xfrm>
          <a:off x="3213100" y="3932238"/>
          <a:ext cx="3651250" cy="436562"/>
        </p:xfrm>
        <a:graphic>
          <a:graphicData uri="http://schemas.openxmlformats.org/presentationml/2006/ole">
            <mc:AlternateContent xmlns:mc="http://schemas.openxmlformats.org/markup-compatibility/2006">
              <mc:Choice xmlns:v="urn:schemas-microsoft-com:vml" Requires="v">
                <p:oleObj name="Equation" r:id="rId6" imgW="2806700" imgH="342900" progId="Equation.3">
                  <p:embed/>
                </p:oleObj>
              </mc:Choice>
              <mc:Fallback>
                <p:oleObj name="Equation" r:id="rId6" imgW="2806700" imgH="342900" progId="Equation.3">
                  <p:embed/>
                  <p:pic>
                    <p:nvPicPr>
                      <p:cNvPr id="0" name="Object 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13100" y="3932238"/>
                        <a:ext cx="3651250" cy="4365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69" name="Text Box 15"/>
          <p:cNvSpPr txBox="1">
            <a:spLocks noChangeArrowheads="1"/>
          </p:cNvSpPr>
          <p:nvPr/>
        </p:nvSpPr>
        <p:spPr bwMode="auto">
          <a:xfrm>
            <a:off x="3060700" y="4398963"/>
            <a:ext cx="1800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Bayes Theorem</a:t>
            </a:r>
          </a:p>
        </p:txBody>
      </p:sp>
      <p:sp>
        <p:nvSpPr>
          <p:cNvPr id="23570" name="Rectangle 16"/>
          <p:cNvSpPr>
            <a:spLocks noChangeArrowheads="1"/>
          </p:cNvSpPr>
          <p:nvPr/>
        </p:nvSpPr>
        <p:spPr bwMode="auto">
          <a:xfrm>
            <a:off x="0" y="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3557" name="Object 17"/>
          <p:cNvGraphicFramePr>
            <a:graphicFrameLocks noChangeAspect="1"/>
          </p:cNvGraphicFramePr>
          <p:nvPr/>
        </p:nvGraphicFramePr>
        <p:xfrm>
          <a:off x="3157538" y="4718050"/>
          <a:ext cx="3633787" cy="525463"/>
        </p:xfrm>
        <a:graphic>
          <a:graphicData uri="http://schemas.openxmlformats.org/presentationml/2006/ole">
            <mc:AlternateContent xmlns:mc="http://schemas.openxmlformats.org/markup-compatibility/2006">
              <mc:Choice xmlns:v="urn:schemas-microsoft-com:vml" Requires="v">
                <p:oleObj name="Equation" r:id="rId8" imgW="3187700" imgH="469900" progId="Equation.3">
                  <p:embed/>
                </p:oleObj>
              </mc:Choice>
              <mc:Fallback>
                <p:oleObj name="Equation" r:id="rId8" imgW="3187700" imgH="469900" progId="Equation.3">
                  <p:embed/>
                  <p:pic>
                    <p:nvPicPr>
                      <p:cNvPr id="0" name="Object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57538" y="4718050"/>
                        <a:ext cx="3633787" cy="5254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71" name="Line 18"/>
          <p:cNvSpPr>
            <a:spLocks noChangeShapeType="1"/>
          </p:cNvSpPr>
          <p:nvPr/>
        </p:nvSpPr>
        <p:spPr bwMode="auto">
          <a:xfrm>
            <a:off x="3119438" y="5449888"/>
            <a:ext cx="3671887"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23558" name="Object 19"/>
          <p:cNvGraphicFramePr>
            <a:graphicFrameLocks noGrp="1" noChangeAspect="1"/>
          </p:cNvGraphicFramePr>
          <p:nvPr>
            <p:ph idx="1"/>
          </p:nvPr>
        </p:nvGraphicFramePr>
        <p:xfrm>
          <a:off x="3186113" y="6242050"/>
          <a:ext cx="3462337" cy="506413"/>
        </p:xfrm>
        <a:graphic>
          <a:graphicData uri="http://schemas.openxmlformats.org/presentationml/2006/ole">
            <mc:AlternateContent xmlns:mc="http://schemas.openxmlformats.org/markup-compatibility/2006">
              <mc:Choice xmlns:v="urn:schemas-microsoft-com:vml" Requires="v">
                <p:oleObj name="Equation" r:id="rId10" imgW="2514600" imgH="368280" progId="Equation.3">
                  <p:embed/>
                </p:oleObj>
              </mc:Choice>
              <mc:Fallback>
                <p:oleObj name="Equation" r:id="rId10" imgW="2514600" imgH="368280" progId="Equation.3">
                  <p:embed/>
                  <p:pic>
                    <p:nvPicPr>
                      <p:cNvPr id="0" name="Object 1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186113" y="6242050"/>
                        <a:ext cx="3462337" cy="506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572" name="Group 20"/>
          <p:cNvGrpSpPr>
            <a:grpSpLocks/>
          </p:cNvGrpSpPr>
          <p:nvPr/>
        </p:nvGrpSpPr>
        <p:grpSpPr bwMode="auto">
          <a:xfrm>
            <a:off x="63500" y="2420938"/>
            <a:ext cx="2520950" cy="2233612"/>
            <a:chOff x="1837" y="1570"/>
            <a:chExt cx="2086" cy="2268"/>
          </a:xfrm>
        </p:grpSpPr>
        <p:sp>
          <p:nvSpPr>
            <p:cNvPr id="23580" name="AutoShape 21"/>
            <p:cNvSpPr>
              <a:spLocks noChangeArrowheads="1"/>
            </p:cNvSpPr>
            <p:nvPr/>
          </p:nvSpPr>
          <p:spPr bwMode="auto">
            <a:xfrm>
              <a:off x="1837" y="1570"/>
              <a:ext cx="2086" cy="2268"/>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581" name="Oval 22"/>
            <p:cNvSpPr>
              <a:spLocks noChangeArrowheads="1"/>
            </p:cNvSpPr>
            <p:nvPr/>
          </p:nvSpPr>
          <p:spPr bwMode="auto">
            <a:xfrm>
              <a:off x="1866" y="2584"/>
              <a:ext cx="954" cy="32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a:t>Symptom 1</a:t>
              </a:r>
            </a:p>
          </p:txBody>
        </p:sp>
        <p:sp>
          <p:nvSpPr>
            <p:cNvPr id="23582" name="Oval 23"/>
            <p:cNvSpPr>
              <a:spLocks noChangeArrowheads="1"/>
            </p:cNvSpPr>
            <p:nvPr/>
          </p:nvSpPr>
          <p:spPr bwMode="auto">
            <a:xfrm>
              <a:off x="2896" y="2581"/>
              <a:ext cx="928" cy="325"/>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a:t>Symptom 2</a:t>
              </a:r>
            </a:p>
          </p:txBody>
        </p:sp>
        <p:sp>
          <p:nvSpPr>
            <p:cNvPr id="23583" name="Oval 24"/>
            <p:cNvSpPr>
              <a:spLocks noChangeArrowheads="1"/>
            </p:cNvSpPr>
            <p:nvPr/>
          </p:nvSpPr>
          <p:spPr bwMode="auto">
            <a:xfrm>
              <a:off x="1922" y="3400"/>
              <a:ext cx="940" cy="325"/>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a:t>Symptom 3</a:t>
              </a:r>
            </a:p>
          </p:txBody>
        </p:sp>
        <p:sp>
          <p:nvSpPr>
            <p:cNvPr id="23584" name="Oval 25"/>
            <p:cNvSpPr>
              <a:spLocks noChangeArrowheads="1"/>
            </p:cNvSpPr>
            <p:nvPr/>
          </p:nvSpPr>
          <p:spPr bwMode="auto">
            <a:xfrm>
              <a:off x="2955" y="3400"/>
              <a:ext cx="929" cy="325"/>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a:t>Symptom 4</a:t>
              </a:r>
            </a:p>
          </p:txBody>
        </p:sp>
        <p:sp>
          <p:nvSpPr>
            <p:cNvPr id="23585" name="Oval 26"/>
            <p:cNvSpPr>
              <a:spLocks noChangeArrowheads="1"/>
            </p:cNvSpPr>
            <p:nvPr/>
          </p:nvSpPr>
          <p:spPr bwMode="auto">
            <a:xfrm>
              <a:off x="1918" y="1722"/>
              <a:ext cx="1046" cy="325"/>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a:t>Diagnosis</a:t>
              </a:r>
            </a:p>
          </p:txBody>
        </p:sp>
        <p:sp>
          <p:nvSpPr>
            <p:cNvPr id="23586" name="Line 27"/>
            <p:cNvSpPr>
              <a:spLocks noChangeShapeType="1"/>
            </p:cNvSpPr>
            <p:nvPr/>
          </p:nvSpPr>
          <p:spPr bwMode="auto">
            <a:xfrm>
              <a:off x="2639" y="2011"/>
              <a:ext cx="495" cy="60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3587" name="Line 28"/>
            <p:cNvSpPr>
              <a:spLocks noChangeShapeType="1"/>
            </p:cNvSpPr>
            <p:nvPr/>
          </p:nvSpPr>
          <p:spPr bwMode="auto">
            <a:xfrm>
              <a:off x="2418" y="2885"/>
              <a:ext cx="0"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3588" name="Line 29"/>
            <p:cNvSpPr>
              <a:spLocks noChangeShapeType="1"/>
            </p:cNvSpPr>
            <p:nvPr/>
          </p:nvSpPr>
          <p:spPr bwMode="auto">
            <a:xfrm>
              <a:off x="2567" y="2879"/>
              <a:ext cx="658" cy="55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3589" name="Line 30"/>
            <p:cNvSpPr>
              <a:spLocks noChangeShapeType="1"/>
            </p:cNvSpPr>
            <p:nvPr/>
          </p:nvSpPr>
          <p:spPr bwMode="auto">
            <a:xfrm flipH="1">
              <a:off x="2418" y="2023"/>
              <a:ext cx="0" cy="59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3590" name="Text Box 31"/>
            <p:cNvSpPr txBox="1">
              <a:spLocks noChangeArrowheads="1"/>
            </p:cNvSpPr>
            <p:nvPr/>
          </p:nvSpPr>
          <p:spPr bwMode="auto">
            <a:xfrm>
              <a:off x="3017" y="1797"/>
              <a:ext cx="725"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t>Bayesian Network</a:t>
              </a:r>
            </a:p>
          </p:txBody>
        </p:sp>
      </p:grpSp>
      <p:sp>
        <p:nvSpPr>
          <p:cNvPr id="23573" name="AutoShape 32"/>
          <p:cNvSpPr>
            <a:spLocks noChangeArrowheads="1"/>
          </p:cNvSpPr>
          <p:nvPr/>
        </p:nvSpPr>
        <p:spPr bwMode="auto">
          <a:xfrm>
            <a:off x="6923088" y="3284538"/>
            <a:ext cx="342900" cy="576262"/>
          </a:xfrm>
          <a:prstGeom prst="rightArrow">
            <a:avLst>
              <a:gd name="adj1" fmla="val 49861"/>
              <a:gd name="adj2" fmla="val 65440"/>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574" name="Text Box 33"/>
          <p:cNvSpPr txBox="1">
            <a:spLocks noChangeArrowheads="1"/>
          </p:cNvSpPr>
          <p:nvPr/>
        </p:nvSpPr>
        <p:spPr bwMode="auto">
          <a:xfrm>
            <a:off x="7227888" y="1598613"/>
            <a:ext cx="180022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BN Engine Semantic Representation</a:t>
            </a:r>
          </a:p>
        </p:txBody>
      </p:sp>
      <p:grpSp>
        <p:nvGrpSpPr>
          <p:cNvPr id="23575" name="Group 34"/>
          <p:cNvGrpSpPr>
            <a:grpSpLocks/>
          </p:cNvGrpSpPr>
          <p:nvPr/>
        </p:nvGrpSpPr>
        <p:grpSpPr bwMode="auto">
          <a:xfrm>
            <a:off x="7308850" y="2344738"/>
            <a:ext cx="1762125" cy="2844800"/>
            <a:chOff x="4604" y="1477"/>
            <a:chExt cx="1110" cy="1792"/>
          </a:xfrm>
        </p:grpSpPr>
        <p:sp>
          <p:nvSpPr>
            <p:cNvPr id="23577" name="Rectangle 35"/>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3578" name="Picture 36"/>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3579" name="Text Box 37"/>
            <p:cNvSpPr txBox="1">
              <a:spLocks noChangeArrowheads="1"/>
            </p:cNvSpPr>
            <p:nvPr/>
          </p:nvSpPr>
          <p:spPr bwMode="auto">
            <a:xfrm>
              <a:off x="5239" y="1477"/>
              <a:ext cx="40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3200" b="1">
                  <a:cs typeface="Arial" pitchFamily="34" charset="0"/>
                </a:rPr>
                <a:t>Ω</a:t>
              </a:r>
            </a:p>
          </p:txBody>
        </p:sp>
      </p:grpSp>
      <p:pic>
        <p:nvPicPr>
          <p:cNvPr id="23576" name="Picture 38" descr="rgbdf-power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48600" y="5084763"/>
            <a:ext cx="12954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AutoShape 2"/>
          <p:cNvSpPr>
            <a:spLocks noChangeArrowheads="1"/>
          </p:cNvSpPr>
          <p:nvPr/>
        </p:nvSpPr>
        <p:spPr bwMode="auto">
          <a:xfrm>
            <a:off x="4327525" y="2205038"/>
            <a:ext cx="2160588" cy="4176712"/>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387" name="AutoShape 3"/>
          <p:cNvSpPr>
            <a:spLocks noChangeArrowheads="1"/>
          </p:cNvSpPr>
          <p:nvPr/>
        </p:nvSpPr>
        <p:spPr bwMode="auto">
          <a:xfrm>
            <a:off x="107950" y="2205038"/>
            <a:ext cx="3776663" cy="4176712"/>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90596" name="Rectangle 4"/>
          <p:cNvSpPr>
            <a:spLocks noGrp="1" noChangeArrowheads="1"/>
          </p:cNvSpPr>
          <p:nvPr>
            <p:ph type="title"/>
          </p:nvPr>
        </p:nvSpPr>
        <p:spPr>
          <a:xfrm>
            <a:off x="1979613" y="125413"/>
            <a:ext cx="6946900" cy="503237"/>
          </a:xfrm>
        </p:spPr>
        <p:txBody>
          <a:bodyPr/>
          <a:lstStyle/>
          <a:p>
            <a:pPr eaLnBrk="1" hangingPunct="1">
              <a:defRPr/>
            </a:pPr>
            <a:r>
              <a:rPr lang="en-US" sz="3200"/>
              <a:t>Semantic Annotation of Models (2)</a:t>
            </a:r>
          </a:p>
        </p:txBody>
      </p:sp>
      <p:graphicFrame>
        <p:nvGraphicFramePr>
          <p:cNvPr id="1390597" name="Group 5"/>
          <p:cNvGraphicFramePr>
            <a:graphicFrameLocks noGrp="1"/>
          </p:cNvGraphicFramePr>
          <p:nvPr>
            <p:ph sz="half" idx="1"/>
          </p:nvPr>
        </p:nvGraphicFramePr>
        <p:xfrm>
          <a:off x="4427538" y="2852738"/>
          <a:ext cx="1944687" cy="1800227"/>
        </p:xfrm>
        <a:graphic>
          <a:graphicData uri="http://schemas.openxmlformats.org/drawingml/2006/table">
            <a:tbl>
              <a:tblPr/>
              <a:tblGrid>
                <a:gridCol w="488950">
                  <a:extLst>
                    <a:ext uri="{9D8B030D-6E8A-4147-A177-3AD203B41FA5}">
                      <a16:colId xmlns:a16="http://schemas.microsoft.com/office/drawing/2014/main" val="20000"/>
                    </a:ext>
                  </a:extLst>
                </a:gridCol>
                <a:gridCol w="484187">
                  <a:extLst>
                    <a:ext uri="{9D8B030D-6E8A-4147-A177-3AD203B41FA5}">
                      <a16:colId xmlns:a16="http://schemas.microsoft.com/office/drawing/2014/main" val="20001"/>
                    </a:ext>
                  </a:extLst>
                </a:gridCol>
                <a:gridCol w="487363">
                  <a:extLst>
                    <a:ext uri="{9D8B030D-6E8A-4147-A177-3AD203B41FA5}">
                      <a16:colId xmlns:a16="http://schemas.microsoft.com/office/drawing/2014/main" val="20002"/>
                    </a:ext>
                  </a:extLst>
                </a:gridCol>
                <a:gridCol w="484187">
                  <a:extLst>
                    <a:ext uri="{9D8B030D-6E8A-4147-A177-3AD203B41FA5}">
                      <a16:colId xmlns:a16="http://schemas.microsoft.com/office/drawing/2014/main" val="20003"/>
                    </a:ext>
                  </a:extLst>
                </a:gridCol>
              </a:tblGrid>
              <a:tr h="360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a:ln>
                            <a:noFill/>
                          </a:ln>
                          <a:solidFill>
                            <a:srgbClr val="003366"/>
                          </a:solidFill>
                          <a:effectLst/>
                          <a:latin typeface="Arial" pitchFamily="34" charset="0"/>
                        </a:rPr>
                        <a:t>In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extLst>
                  <a:ext uri="{0D108BD9-81ED-4DB2-BD59-A6C34878D82A}">
                    <a16:rowId xmlns:a16="http://schemas.microsoft.com/office/drawing/2014/main" val="10000"/>
                  </a:ext>
                </a:extLst>
              </a:tr>
              <a:tr h="360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S1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8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S2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0.53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0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S3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0.39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0.44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0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S4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0.67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0.21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44421" name="Oval 37"/>
          <p:cNvSpPr>
            <a:spLocks noChangeArrowheads="1"/>
          </p:cNvSpPr>
          <p:nvPr/>
        </p:nvSpPr>
        <p:spPr bwMode="auto">
          <a:xfrm>
            <a:off x="295275" y="2744788"/>
            <a:ext cx="1295400" cy="360362"/>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Symptom 1</a:t>
            </a:r>
          </a:p>
        </p:txBody>
      </p:sp>
      <p:sp>
        <p:nvSpPr>
          <p:cNvPr id="144422" name="Oval 38"/>
          <p:cNvSpPr>
            <a:spLocks noChangeArrowheads="1"/>
          </p:cNvSpPr>
          <p:nvPr/>
        </p:nvSpPr>
        <p:spPr bwMode="auto">
          <a:xfrm>
            <a:off x="2373313" y="4941888"/>
            <a:ext cx="1366837" cy="360362"/>
          </a:xfrm>
          <a:prstGeom prst="ellipse">
            <a:avLst/>
          </a:prstGeom>
          <a:solidFill>
            <a:srgbClr val="FF99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Diagn = d2</a:t>
            </a:r>
          </a:p>
        </p:txBody>
      </p:sp>
      <p:sp>
        <p:nvSpPr>
          <p:cNvPr id="144423" name="Line 39"/>
          <p:cNvSpPr>
            <a:spLocks noChangeShapeType="1"/>
          </p:cNvSpPr>
          <p:nvPr/>
        </p:nvSpPr>
        <p:spPr bwMode="auto">
          <a:xfrm flipV="1">
            <a:off x="1147763" y="4005263"/>
            <a:ext cx="649287" cy="1728787"/>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24" name="Line 40"/>
          <p:cNvSpPr>
            <a:spLocks noChangeShapeType="1"/>
          </p:cNvSpPr>
          <p:nvPr/>
        </p:nvSpPr>
        <p:spPr bwMode="auto">
          <a:xfrm>
            <a:off x="1363663" y="3068638"/>
            <a:ext cx="433387" cy="6477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25" name="Line 41"/>
          <p:cNvSpPr>
            <a:spLocks noChangeShapeType="1"/>
          </p:cNvSpPr>
          <p:nvPr/>
        </p:nvSpPr>
        <p:spPr bwMode="auto">
          <a:xfrm flipV="1">
            <a:off x="1220788" y="3933825"/>
            <a:ext cx="503237" cy="8636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26" name="Line 42"/>
          <p:cNvSpPr>
            <a:spLocks noChangeShapeType="1"/>
          </p:cNvSpPr>
          <p:nvPr/>
        </p:nvSpPr>
        <p:spPr bwMode="auto">
          <a:xfrm flipV="1">
            <a:off x="1436688" y="3860800"/>
            <a:ext cx="360362" cy="7302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27" name="Text Box 43"/>
          <p:cNvSpPr txBox="1">
            <a:spLocks noChangeArrowheads="1"/>
          </p:cNvSpPr>
          <p:nvPr/>
        </p:nvSpPr>
        <p:spPr bwMode="auto">
          <a:xfrm>
            <a:off x="1016000" y="2270125"/>
            <a:ext cx="2016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Neural Network</a:t>
            </a:r>
          </a:p>
        </p:txBody>
      </p:sp>
      <p:sp>
        <p:nvSpPr>
          <p:cNvPr id="144428" name="Oval 44"/>
          <p:cNvSpPr>
            <a:spLocks noChangeArrowheads="1"/>
          </p:cNvSpPr>
          <p:nvPr/>
        </p:nvSpPr>
        <p:spPr bwMode="auto">
          <a:xfrm>
            <a:off x="2371725" y="3500438"/>
            <a:ext cx="1368425" cy="360362"/>
          </a:xfrm>
          <a:prstGeom prst="ellipse">
            <a:avLst/>
          </a:prstGeom>
          <a:solidFill>
            <a:srgbClr val="FF99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Diagn = OK</a:t>
            </a:r>
          </a:p>
        </p:txBody>
      </p:sp>
      <p:sp>
        <p:nvSpPr>
          <p:cNvPr id="144429" name="Oval 45"/>
          <p:cNvSpPr>
            <a:spLocks noChangeArrowheads="1"/>
          </p:cNvSpPr>
          <p:nvPr/>
        </p:nvSpPr>
        <p:spPr bwMode="auto">
          <a:xfrm>
            <a:off x="2501900" y="4249738"/>
            <a:ext cx="1311275" cy="360362"/>
          </a:xfrm>
          <a:prstGeom prst="ellipse">
            <a:avLst/>
          </a:prstGeom>
          <a:solidFill>
            <a:srgbClr val="FF99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Diagn = d1</a:t>
            </a:r>
          </a:p>
        </p:txBody>
      </p:sp>
      <p:sp>
        <p:nvSpPr>
          <p:cNvPr id="144430" name="Oval 46"/>
          <p:cNvSpPr>
            <a:spLocks noChangeArrowheads="1"/>
          </p:cNvSpPr>
          <p:nvPr/>
        </p:nvSpPr>
        <p:spPr bwMode="auto">
          <a:xfrm>
            <a:off x="152400" y="3767138"/>
            <a:ext cx="1295400" cy="360362"/>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Symptom 2</a:t>
            </a:r>
          </a:p>
        </p:txBody>
      </p:sp>
      <p:sp>
        <p:nvSpPr>
          <p:cNvPr id="144431" name="Oval 47"/>
          <p:cNvSpPr>
            <a:spLocks noChangeArrowheads="1"/>
          </p:cNvSpPr>
          <p:nvPr/>
        </p:nvSpPr>
        <p:spPr bwMode="auto">
          <a:xfrm>
            <a:off x="190500" y="4756150"/>
            <a:ext cx="1295400" cy="360363"/>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Symptom 3</a:t>
            </a:r>
          </a:p>
        </p:txBody>
      </p:sp>
      <p:sp>
        <p:nvSpPr>
          <p:cNvPr id="144432" name="Oval 48"/>
          <p:cNvSpPr>
            <a:spLocks noChangeArrowheads="1"/>
          </p:cNvSpPr>
          <p:nvPr/>
        </p:nvSpPr>
        <p:spPr bwMode="auto">
          <a:xfrm>
            <a:off x="204788" y="5734050"/>
            <a:ext cx="1295400" cy="360363"/>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Symptom 4</a:t>
            </a:r>
          </a:p>
        </p:txBody>
      </p:sp>
      <p:sp>
        <p:nvSpPr>
          <p:cNvPr id="144433" name="Rectangle 49"/>
          <p:cNvSpPr>
            <a:spLocks noChangeArrowheads="1"/>
          </p:cNvSpPr>
          <p:nvPr/>
        </p:nvSpPr>
        <p:spPr bwMode="auto">
          <a:xfrm>
            <a:off x="1797050" y="3789363"/>
            <a:ext cx="287338" cy="215900"/>
          </a:xfrm>
          <a:prstGeom prst="rect">
            <a:avLst/>
          </a:prstGeom>
          <a:solidFill>
            <a:srgbClr val="996633"/>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434" name="Rectangle 50"/>
          <p:cNvSpPr>
            <a:spLocks noChangeArrowheads="1"/>
          </p:cNvSpPr>
          <p:nvPr/>
        </p:nvSpPr>
        <p:spPr bwMode="auto">
          <a:xfrm>
            <a:off x="1797050" y="4365625"/>
            <a:ext cx="287338" cy="215900"/>
          </a:xfrm>
          <a:prstGeom prst="rect">
            <a:avLst/>
          </a:prstGeom>
          <a:solidFill>
            <a:srgbClr val="996633"/>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435" name="Rectangle 51"/>
          <p:cNvSpPr>
            <a:spLocks noChangeArrowheads="1"/>
          </p:cNvSpPr>
          <p:nvPr/>
        </p:nvSpPr>
        <p:spPr bwMode="auto">
          <a:xfrm>
            <a:off x="1797050" y="4941888"/>
            <a:ext cx="287338" cy="215900"/>
          </a:xfrm>
          <a:prstGeom prst="rect">
            <a:avLst/>
          </a:prstGeom>
          <a:solidFill>
            <a:srgbClr val="996633"/>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436" name="Line 52"/>
          <p:cNvSpPr>
            <a:spLocks noChangeShapeType="1"/>
          </p:cNvSpPr>
          <p:nvPr/>
        </p:nvSpPr>
        <p:spPr bwMode="auto">
          <a:xfrm>
            <a:off x="1292225" y="3068638"/>
            <a:ext cx="576263" cy="12954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37" name="Line 53"/>
          <p:cNvSpPr>
            <a:spLocks noChangeShapeType="1"/>
          </p:cNvSpPr>
          <p:nvPr/>
        </p:nvSpPr>
        <p:spPr bwMode="auto">
          <a:xfrm>
            <a:off x="1220788" y="3068638"/>
            <a:ext cx="576262" cy="1944687"/>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38" name="Line 54"/>
          <p:cNvSpPr>
            <a:spLocks noChangeShapeType="1"/>
          </p:cNvSpPr>
          <p:nvPr/>
        </p:nvSpPr>
        <p:spPr bwMode="auto">
          <a:xfrm>
            <a:off x="1363663" y="4005263"/>
            <a:ext cx="433387" cy="4318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39" name="Line 55"/>
          <p:cNvSpPr>
            <a:spLocks noChangeShapeType="1"/>
          </p:cNvSpPr>
          <p:nvPr/>
        </p:nvSpPr>
        <p:spPr bwMode="auto">
          <a:xfrm>
            <a:off x="1292225" y="4076700"/>
            <a:ext cx="431800" cy="865188"/>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0" name="Line 56"/>
          <p:cNvSpPr>
            <a:spLocks noChangeShapeType="1"/>
          </p:cNvSpPr>
          <p:nvPr/>
        </p:nvSpPr>
        <p:spPr bwMode="auto">
          <a:xfrm>
            <a:off x="1508125" y="4941888"/>
            <a:ext cx="288925" cy="71437"/>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1" name="Line 57"/>
          <p:cNvSpPr>
            <a:spLocks noChangeShapeType="1"/>
          </p:cNvSpPr>
          <p:nvPr/>
        </p:nvSpPr>
        <p:spPr bwMode="auto">
          <a:xfrm flipV="1">
            <a:off x="1363663" y="4437063"/>
            <a:ext cx="433387" cy="360362"/>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2" name="Line 58"/>
          <p:cNvSpPr>
            <a:spLocks noChangeShapeType="1"/>
          </p:cNvSpPr>
          <p:nvPr/>
        </p:nvSpPr>
        <p:spPr bwMode="auto">
          <a:xfrm flipV="1">
            <a:off x="1292225" y="4581525"/>
            <a:ext cx="504825" cy="115252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3" name="Line 59"/>
          <p:cNvSpPr>
            <a:spLocks noChangeShapeType="1"/>
          </p:cNvSpPr>
          <p:nvPr/>
        </p:nvSpPr>
        <p:spPr bwMode="auto">
          <a:xfrm flipV="1">
            <a:off x="1363663" y="5157788"/>
            <a:ext cx="360362" cy="6477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4" name="Line 60"/>
          <p:cNvSpPr>
            <a:spLocks noChangeShapeType="1"/>
          </p:cNvSpPr>
          <p:nvPr/>
        </p:nvSpPr>
        <p:spPr bwMode="auto">
          <a:xfrm flipV="1">
            <a:off x="2084388" y="3716338"/>
            <a:ext cx="360362" cy="144462"/>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5" name="Line 61"/>
          <p:cNvSpPr>
            <a:spLocks noChangeShapeType="1"/>
          </p:cNvSpPr>
          <p:nvPr/>
        </p:nvSpPr>
        <p:spPr bwMode="auto">
          <a:xfrm flipV="1">
            <a:off x="2012950" y="3789363"/>
            <a:ext cx="503238" cy="115252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6" name="Line 62"/>
          <p:cNvSpPr>
            <a:spLocks noChangeShapeType="1"/>
          </p:cNvSpPr>
          <p:nvPr/>
        </p:nvSpPr>
        <p:spPr bwMode="auto">
          <a:xfrm flipV="1">
            <a:off x="2012950" y="3789363"/>
            <a:ext cx="431800" cy="576262"/>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7" name="Line 63"/>
          <p:cNvSpPr>
            <a:spLocks noChangeShapeType="1"/>
          </p:cNvSpPr>
          <p:nvPr/>
        </p:nvSpPr>
        <p:spPr bwMode="auto">
          <a:xfrm flipV="1">
            <a:off x="2084388" y="4437063"/>
            <a:ext cx="431800" cy="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8" name="Line 64"/>
          <p:cNvSpPr>
            <a:spLocks noChangeShapeType="1"/>
          </p:cNvSpPr>
          <p:nvPr/>
        </p:nvSpPr>
        <p:spPr bwMode="auto">
          <a:xfrm>
            <a:off x="2084388" y="4508500"/>
            <a:ext cx="576262" cy="504825"/>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49" name="Line 65"/>
          <p:cNvSpPr>
            <a:spLocks noChangeShapeType="1"/>
          </p:cNvSpPr>
          <p:nvPr/>
        </p:nvSpPr>
        <p:spPr bwMode="auto">
          <a:xfrm>
            <a:off x="2084388" y="3933825"/>
            <a:ext cx="504825" cy="431800"/>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50" name="Line 66"/>
          <p:cNvSpPr>
            <a:spLocks noChangeShapeType="1"/>
          </p:cNvSpPr>
          <p:nvPr/>
        </p:nvSpPr>
        <p:spPr bwMode="auto">
          <a:xfrm>
            <a:off x="2012950" y="4005263"/>
            <a:ext cx="719138" cy="1008062"/>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51" name="Line 67"/>
          <p:cNvSpPr>
            <a:spLocks noChangeShapeType="1"/>
          </p:cNvSpPr>
          <p:nvPr/>
        </p:nvSpPr>
        <p:spPr bwMode="auto">
          <a:xfrm flipV="1">
            <a:off x="2084388" y="4508500"/>
            <a:ext cx="504825" cy="433388"/>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4452" name="Line 68"/>
          <p:cNvSpPr>
            <a:spLocks noChangeShapeType="1"/>
          </p:cNvSpPr>
          <p:nvPr/>
        </p:nvSpPr>
        <p:spPr bwMode="auto">
          <a:xfrm>
            <a:off x="2084388" y="5013325"/>
            <a:ext cx="288925" cy="71438"/>
          </a:xfrm>
          <a:prstGeom prst="line">
            <a:avLst/>
          </a:prstGeom>
          <a:noFill/>
          <a:ln w="3175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1390661" name="Group 69"/>
          <p:cNvGraphicFramePr>
            <a:graphicFrameLocks noGrp="1"/>
          </p:cNvGraphicFramePr>
          <p:nvPr>
            <p:ph sz="half" idx="2"/>
          </p:nvPr>
        </p:nvGraphicFramePr>
        <p:xfrm>
          <a:off x="4427538" y="4773613"/>
          <a:ext cx="1944687" cy="1382713"/>
        </p:xfrm>
        <a:graphic>
          <a:graphicData uri="http://schemas.openxmlformats.org/drawingml/2006/table">
            <a:tbl>
              <a:tblPr/>
              <a:tblGrid>
                <a:gridCol w="488950">
                  <a:extLst>
                    <a:ext uri="{9D8B030D-6E8A-4147-A177-3AD203B41FA5}">
                      <a16:colId xmlns:a16="http://schemas.microsoft.com/office/drawing/2014/main" val="20000"/>
                    </a:ext>
                  </a:extLst>
                </a:gridCol>
                <a:gridCol w="484187">
                  <a:extLst>
                    <a:ext uri="{9D8B030D-6E8A-4147-A177-3AD203B41FA5}">
                      <a16:colId xmlns:a16="http://schemas.microsoft.com/office/drawing/2014/main" val="20001"/>
                    </a:ext>
                  </a:extLst>
                </a:gridCol>
                <a:gridCol w="485775">
                  <a:extLst>
                    <a:ext uri="{9D8B030D-6E8A-4147-A177-3AD203B41FA5}">
                      <a16:colId xmlns:a16="http://schemas.microsoft.com/office/drawing/2014/main" val="20002"/>
                    </a:ext>
                  </a:extLst>
                </a:gridCol>
                <a:gridCol w="485775">
                  <a:extLst>
                    <a:ext uri="{9D8B030D-6E8A-4147-A177-3AD203B41FA5}">
                      <a16:colId xmlns:a16="http://schemas.microsoft.com/office/drawing/2014/main" val="20003"/>
                    </a:ext>
                  </a:extLst>
                </a:gridCol>
              </a:tblGrid>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Out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OK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d1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d2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extLst>
                  <a:ext uri="{0D108BD9-81ED-4DB2-BD59-A6C34878D82A}">
                    <a16:rowId xmlns:a16="http://schemas.microsoft.com/office/drawing/2014/main" val="10000"/>
                  </a:ext>
                </a:extLst>
              </a:tr>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0.22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44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0.51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rgbClr val="003366"/>
                          </a:solidFill>
                          <a:effectLst/>
                          <a:latin typeface="Arial" pitchFamily="34"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0.34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a:ln>
                            <a:noFill/>
                          </a:ln>
                          <a:solidFill>
                            <a:srgbClr val="003366"/>
                          </a:solidFill>
                          <a:effectLst/>
                          <a:latin typeface="Arial" pitchFamily="34" charset="0"/>
                        </a:rPr>
                        <a:t>0.22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44480" name="Text Box 96"/>
          <p:cNvSpPr txBox="1">
            <a:spLocks noChangeArrowheads="1"/>
          </p:cNvSpPr>
          <p:nvPr/>
        </p:nvSpPr>
        <p:spPr bwMode="auto">
          <a:xfrm>
            <a:off x="4418013" y="2197100"/>
            <a:ext cx="2016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NN Internal Representation</a:t>
            </a:r>
          </a:p>
        </p:txBody>
      </p:sp>
      <p:sp>
        <p:nvSpPr>
          <p:cNvPr id="144481" name="AutoShape 97"/>
          <p:cNvSpPr>
            <a:spLocks noChangeArrowheads="1"/>
          </p:cNvSpPr>
          <p:nvPr/>
        </p:nvSpPr>
        <p:spPr bwMode="auto">
          <a:xfrm>
            <a:off x="3933825" y="3916363"/>
            <a:ext cx="358775" cy="576262"/>
          </a:xfrm>
          <a:prstGeom prst="rightArrow">
            <a:avLst>
              <a:gd name="adj1" fmla="val 49861"/>
              <a:gd name="adj2" fmla="val 65931"/>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482" name="AutoShape 98"/>
          <p:cNvSpPr>
            <a:spLocks noChangeArrowheads="1"/>
          </p:cNvSpPr>
          <p:nvPr/>
        </p:nvSpPr>
        <p:spPr bwMode="auto">
          <a:xfrm>
            <a:off x="6550025" y="3943350"/>
            <a:ext cx="358775" cy="576263"/>
          </a:xfrm>
          <a:prstGeom prst="rightArrow">
            <a:avLst>
              <a:gd name="adj1" fmla="val 49861"/>
              <a:gd name="adj2" fmla="val 65931"/>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4483" name="Picture 9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77063" y="1301750"/>
            <a:ext cx="2016125" cy="537210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4484" name="Text Box 100"/>
          <p:cNvSpPr txBox="1">
            <a:spLocks noChangeArrowheads="1"/>
          </p:cNvSpPr>
          <p:nvPr/>
        </p:nvSpPr>
        <p:spPr bwMode="auto">
          <a:xfrm>
            <a:off x="6962775" y="708025"/>
            <a:ext cx="2016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NN Semantic Representation</a:t>
            </a:r>
          </a:p>
        </p:txBody>
      </p:sp>
      <p:sp>
        <p:nvSpPr>
          <p:cNvPr id="144485" name="Text Box 101"/>
          <p:cNvSpPr txBox="1">
            <a:spLocks noChangeArrowheads="1"/>
          </p:cNvSpPr>
          <p:nvPr/>
        </p:nvSpPr>
        <p:spPr bwMode="auto">
          <a:xfrm>
            <a:off x="8532813" y="1412875"/>
            <a:ext cx="3603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3200" b="1">
                <a:cs typeface="Arial" pitchFamily="34" charset="0"/>
              </a:rPr>
              <a:t>θ</a:t>
            </a:r>
          </a:p>
        </p:txBody>
      </p:sp>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2994" name="Rectangle 2"/>
          <p:cNvSpPr>
            <a:spLocks noChangeArrowheads="1"/>
          </p:cNvSpPr>
          <p:nvPr/>
        </p:nvSpPr>
        <p:spPr bwMode="auto">
          <a:xfrm>
            <a:off x="1195388" y="42863"/>
            <a:ext cx="34210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GUN Concept</a:t>
            </a:r>
          </a:p>
        </p:txBody>
      </p:sp>
      <p:sp>
        <p:nvSpPr>
          <p:cNvPr id="66563" name="Text Box 3"/>
          <p:cNvSpPr txBox="1">
            <a:spLocks noChangeArrowheads="1"/>
          </p:cNvSpPr>
          <p:nvPr/>
        </p:nvSpPr>
        <p:spPr bwMode="auto">
          <a:xfrm>
            <a:off x="117475" y="931863"/>
            <a:ext cx="2265363" cy="1196975"/>
          </a:xfrm>
          <a:prstGeom prst="rect">
            <a:avLst/>
          </a:prstGeom>
          <a:solidFill>
            <a:srgbClr val="C0C0C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400" b="1">
                <a:solidFill>
                  <a:schemeClr val="accent2"/>
                </a:solidFill>
              </a:rPr>
              <a:t>GUN</a:t>
            </a:r>
            <a:r>
              <a:rPr lang="en-US" altLang="en-US" sz="2400"/>
              <a:t> – </a:t>
            </a:r>
            <a:r>
              <a:rPr lang="en-US" altLang="en-US" sz="2400" b="1">
                <a:solidFill>
                  <a:schemeClr val="accent2"/>
                </a:solidFill>
              </a:rPr>
              <a:t>G</a:t>
            </a:r>
            <a:r>
              <a:rPr lang="en-US" altLang="en-US" sz="2400"/>
              <a:t>lobal </a:t>
            </a:r>
            <a:r>
              <a:rPr lang="en-US" altLang="en-US" sz="2400" b="1">
                <a:solidFill>
                  <a:schemeClr val="accent2"/>
                </a:solidFill>
              </a:rPr>
              <a:t>U</a:t>
            </a:r>
            <a:r>
              <a:rPr lang="en-US" altLang="en-US" sz="2400"/>
              <a:t>nderstanding e</a:t>
            </a:r>
            <a:r>
              <a:rPr lang="en-US" altLang="en-US" sz="2400" b="1">
                <a:solidFill>
                  <a:schemeClr val="accent2"/>
                </a:solidFill>
              </a:rPr>
              <a:t>N</a:t>
            </a:r>
            <a:r>
              <a:rPr lang="en-US" altLang="en-US" sz="2400"/>
              <a:t>vironment</a:t>
            </a:r>
          </a:p>
        </p:txBody>
      </p:sp>
      <p:pic>
        <p:nvPicPr>
          <p:cNvPr id="66564" name="Picture 4" descr="GUN"/>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71775" y="449263"/>
            <a:ext cx="6273800" cy="561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5" name="Text Box 5"/>
          <p:cNvSpPr txBox="1">
            <a:spLocks noChangeArrowheads="1"/>
          </p:cNvSpPr>
          <p:nvPr/>
        </p:nvSpPr>
        <p:spPr bwMode="auto">
          <a:xfrm>
            <a:off x="107950" y="2206625"/>
            <a:ext cx="2592388" cy="2957513"/>
          </a:xfrm>
          <a:prstGeom prst="rect">
            <a:avLst/>
          </a:prstGeom>
          <a:solidFill>
            <a:srgbClr val="C0C0C0"/>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lnSpc>
                <a:spcPct val="70000"/>
              </a:lnSpc>
              <a:spcBef>
                <a:spcPct val="50000"/>
              </a:spcBef>
            </a:pPr>
            <a:endParaRPr lang="en-US" altLang="en-US" b="1">
              <a:solidFill>
                <a:schemeClr val="accent2"/>
              </a:solidFill>
            </a:endParaRPr>
          </a:p>
          <a:p>
            <a:pPr eaLnBrk="1" hangingPunct="1">
              <a:lnSpc>
                <a:spcPct val="70000"/>
              </a:lnSpc>
              <a:spcBef>
                <a:spcPct val="50000"/>
              </a:spcBef>
            </a:pPr>
            <a:r>
              <a:rPr lang="en-US" altLang="en-US" sz="2400" b="1">
                <a:solidFill>
                  <a:srgbClr val="FF0000"/>
                </a:solidFill>
              </a:rPr>
              <a:t>GUN</a:t>
            </a:r>
          </a:p>
          <a:p>
            <a:pPr eaLnBrk="1" hangingPunct="1">
              <a:lnSpc>
                <a:spcPct val="70000"/>
              </a:lnSpc>
              <a:spcBef>
                <a:spcPct val="50000"/>
              </a:spcBef>
            </a:pPr>
            <a:r>
              <a:rPr lang="en-US" altLang="en-US" sz="1600" b="1">
                <a:solidFill>
                  <a:schemeClr val="accent2"/>
                </a:solidFill>
              </a:rPr>
              <a:t>=</a:t>
            </a:r>
          </a:p>
          <a:p>
            <a:pPr eaLnBrk="1" hangingPunct="1">
              <a:lnSpc>
                <a:spcPct val="70000"/>
              </a:lnSpc>
              <a:spcBef>
                <a:spcPct val="50000"/>
              </a:spcBef>
            </a:pPr>
            <a:r>
              <a:rPr lang="en-US" altLang="en-US" sz="1600" b="1">
                <a:solidFill>
                  <a:schemeClr val="accent2"/>
                </a:solidFill>
              </a:rPr>
              <a:t>Global Environment</a:t>
            </a:r>
          </a:p>
          <a:p>
            <a:pPr eaLnBrk="1" hangingPunct="1">
              <a:lnSpc>
                <a:spcPct val="50000"/>
              </a:lnSpc>
              <a:spcBef>
                <a:spcPct val="35000"/>
              </a:spcBef>
            </a:pPr>
            <a:r>
              <a:rPr lang="en-US" altLang="en-US" sz="1600" b="1">
                <a:solidFill>
                  <a:schemeClr val="accent2"/>
                </a:solidFill>
              </a:rPr>
              <a:t>+</a:t>
            </a:r>
          </a:p>
          <a:p>
            <a:pPr eaLnBrk="1" hangingPunct="1">
              <a:lnSpc>
                <a:spcPct val="70000"/>
              </a:lnSpc>
              <a:spcBef>
                <a:spcPct val="30000"/>
              </a:spcBef>
            </a:pPr>
            <a:r>
              <a:rPr lang="en-US" altLang="en-US" sz="1600" b="1">
                <a:solidFill>
                  <a:schemeClr val="accent2"/>
                </a:solidFill>
              </a:rPr>
              <a:t>Global Understanding </a:t>
            </a:r>
          </a:p>
          <a:p>
            <a:pPr eaLnBrk="1" hangingPunct="1">
              <a:lnSpc>
                <a:spcPct val="70000"/>
              </a:lnSpc>
              <a:spcBef>
                <a:spcPct val="30000"/>
              </a:spcBef>
            </a:pPr>
            <a:r>
              <a:rPr lang="en-US" altLang="en-US" sz="1600" b="1">
                <a:solidFill>
                  <a:schemeClr val="accent2"/>
                </a:solidFill>
              </a:rPr>
              <a:t>=</a:t>
            </a:r>
          </a:p>
          <a:p>
            <a:pPr eaLnBrk="1" hangingPunct="1">
              <a:spcBef>
                <a:spcPct val="30000"/>
              </a:spcBef>
            </a:pPr>
            <a:r>
              <a:rPr lang="en-US" altLang="en-US" sz="1600" b="1">
                <a:solidFill>
                  <a:srgbClr val="FF0000"/>
                </a:solidFill>
              </a:rPr>
              <a:t>Proactive Self-Managed</a:t>
            </a:r>
            <a:r>
              <a:rPr lang="en-US" altLang="en-US" sz="1600" b="1">
                <a:solidFill>
                  <a:schemeClr val="accent2"/>
                </a:solidFill>
              </a:rPr>
              <a:t> </a:t>
            </a:r>
            <a:r>
              <a:rPr lang="en-US" altLang="en-US" sz="1600" b="1">
                <a:solidFill>
                  <a:srgbClr val="FF0000"/>
                </a:solidFill>
              </a:rPr>
              <a:t>Semantic Web of Everything</a:t>
            </a:r>
          </a:p>
          <a:p>
            <a:pPr eaLnBrk="1" hangingPunct="1">
              <a:lnSpc>
                <a:spcPct val="70000"/>
              </a:lnSpc>
              <a:spcBef>
                <a:spcPct val="30000"/>
              </a:spcBef>
            </a:pPr>
            <a:endParaRPr lang="en-US" altLang="en-US" sz="1400" b="1">
              <a:solidFill>
                <a:schemeClr val="accent2"/>
              </a:solidFill>
            </a:endParaRPr>
          </a:p>
        </p:txBody>
      </p:sp>
      <p:pic>
        <p:nvPicPr>
          <p:cNvPr id="66566" name="Picture 6" descr="matrix-post1">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5402263"/>
            <a:ext cx="938213"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7" name="Text Box 7"/>
          <p:cNvSpPr txBox="1">
            <a:spLocks noChangeArrowheads="1"/>
          </p:cNvSpPr>
          <p:nvPr/>
        </p:nvSpPr>
        <p:spPr bwMode="auto">
          <a:xfrm>
            <a:off x="1230313" y="6194425"/>
            <a:ext cx="75612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pPr>
            <a:r>
              <a:rPr lang="en-US" altLang="en-US" sz="1800" dirty="0">
                <a:hlinkClick r:id="rId5"/>
              </a:rPr>
              <a:t>https://ai.it.jyu.fi/OntoGroup/projects.htm</a:t>
            </a:r>
            <a:r>
              <a:rPr lang="en-US" altLang="en-US" sz="1800" dirty="0"/>
              <a:t>   </a:t>
            </a:r>
          </a:p>
          <a:p>
            <a:pPr algn="l" eaLnBrk="1" hangingPunct="1">
              <a:lnSpc>
                <a:spcPct val="80000"/>
              </a:lnSpc>
              <a:spcBef>
                <a:spcPct val="20000"/>
              </a:spcBef>
            </a:pPr>
            <a:r>
              <a:rPr lang="en-US" altLang="en-US" sz="1800" dirty="0">
                <a:hlinkClick r:id="rId6"/>
              </a:rPr>
              <a:t>https://ai.it.jyu.fi/Industrial_Ontologies_Group_booklet_print.doc</a:t>
            </a:r>
            <a:r>
              <a:rPr lang="en-US" altLang="en-US" sz="1800" dirty="0"/>
              <a:t> </a:t>
            </a:r>
          </a:p>
        </p:txBody>
      </p:sp>
    </p:spTree>
  </p:cSld>
  <p:clrMapOvr>
    <a:masterClrMapping/>
  </p:clrMapOvr>
  <p:transition spd="med"/>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Oval 2"/>
          <p:cNvSpPr>
            <a:spLocks noChangeArrowheads="1"/>
          </p:cNvSpPr>
          <p:nvPr/>
        </p:nvSpPr>
        <p:spPr bwMode="auto">
          <a:xfrm>
            <a:off x="5508625" y="2276475"/>
            <a:ext cx="3384550"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11" name="Oval 3"/>
          <p:cNvSpPr>
            <a:spLocks noChangeArrowheads="1"/>
          </p:cNvSpPr>
          <p:nvPr/>
        </p:nvSpPr>
        <p:spPr bwMode="auto">
          <a:xfrm>
            <a:off x="114300" y="3357563"/>
            <a:ext cx="3419475" cy="865187"/>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91620" name="Rectangle 4"/>
          <p:cNvSpPr>
            <a:spLocks noGrp="1" noChangeArrowheads="1"/>
          </p:cNvSpPr>
          <p:nvPr>
            <p:ph type="title"/>
          </p:nvPr>
        </p:nvSpPr>
        <p:spPr>
          <a:xfrm>
            <a:off x="971550" y="125413"/>
            <a:ext cx="7954963" cy="503237"/>
          </a:xfrm>
        </p:spPr>
        <p:txBody>
          <a:bodyPr/>
          <a:lstStyle/>
          <a:p>
            <a:pPr eaLnBrk="1" hangingPunct="1">
              <a:defRPr/>
            </a:pPr>
            <a:r>
              <a:rPr lang="en-US" sz="3200"/>
              <a:t>Models Exchange and Composition</a:t>
            </a:r>
          </a:p>
        </p:txBody>
      </p:sp>
      <p:pic>
        <p:nvPicPr>
          <p:cNvPr id="145413" name="Picture 5"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7525" y="1441450"/>
            <a:ext cx="863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14" name="Picture 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11438" y="2516188"/>
            <a:ext cx="82708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5415" name="Group 7"/>
          <p:cNvGrpSpPr>
            <a:grpSpLocks/>
          </p:cNvGrpSpPr>
          <p:nvPr/>
        </p:nvGrpSpPr>
        <p:grpSpPr bwMode="auto">
          <a:xfrm>
            <a:off x="6659563" y="909638"/>
            <a:ext cx="2160587" cy="1873250"/>
            <a:chOff x="1837" y="1570"/>
            <a:chExt cx="2086" cy="2268"/>
          </a:xfrm>
        </p:grpSpPr>
        <p:sp>
          <p:nvSpPr>
            <p:cNvPr id="145454" name="AutoShape 8"/>
            <p:cNvSpPr>
              <a:spLocks noChangeArrowheads="1"/>
            </p:cNvSpPr>
            <p:nvPr/>
          </p:nvSpPr>
          <p:spPr bwMode="auto">
            <a:xfrm>
              <a:off x="1837" y="1570"/>
              <a:ext cx="2086" cy="2268"/>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55" name="Oval 9"/>
            <p:cNvSpPr>
              <a:spLocks noChangeArrowheads="1"/>
            </p:cNvSpPr>
            <p:nvPr/>
          </p:nvSpPr>
          <p:spPr bwMode="auto">
            <a:xfrm>
              <a:off x="1864" y="2577"/>
              <a:ext cx="955"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1</a:t>
              </a:r>
            </a:p>
          </p:txBody>
        </p:sp>
        <p:sp>
          <p:nvSpPr>
            <p:cNvPr id="145456" name="Oval 10"/>
            <p:cNvSpPr>
              <a:spLocks noChangeArrowheads="1"/>
            </p:cNvSpPr>
            <p:nvPr/>
          </p:nvSpPr>
          <p:spPr bwMode="auto">
            <a:xfrm>
              <a:off x="2897" y="2575"/>
              <a:ext cx="928"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2</a:t>
              </a:r>
            </a:p>
          </p:txBody>
        </p:sp>
        <p:sp>
          <p:nvSpPr>
            <p:cNvPr id="145457" name="Oval 11"/>
            <p:cNvSpPr>
              <a:spLocks noChangeArrowheads="1"/>
            </p:cNvSpPr>
            <p:nvPr/>
          </p:nvSpPr>
          <p:spPr bwMode="auto">
            <a:xfrm>
              <a:off x="1923" y="3394"/>
              <a:ext cx="939"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3</a:t>
              </a:r>
            </a:p>
          </p:txBody>
        </p:sp>
        <p:sp>
          <p:nvSpPr>
            <p:cNvPr id="145458" name="Oval 12"/>
            <p:cNvSpPr>
              <a:spLocks noChangeArrowheads="1"/>
            </p:cNvSpPr>
            <p:nvPr/>
          </p:nvSpPr>
          <p:spPr bwMode="auto">
            <a:xfrm>
              <a:off x="2955" y="3394"/>
              <a:ext cx="928"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4</a:t>
              </a:r>
            </a:p>
          </p:txBody>
        </p:sp>
        <p:sp>
          <p:nvSpPr>
            <p:cNvPr id="145459" name="Oval 13"/>
            <p:cNvSpPr>
              <a:spLocks noChangeArrowheads="1"/>
            </p:cNvSpPr>
            <p:nvPr/>
          </p:nvSpPr>
          <p:spPr bwMode="auto">
            <a:xfrm>
              <a:off x="1919" y="1716"/>
              <a:ext cx="1045" cy="33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Diagnosis</a:t>
              </a:r>
            </a:p>
          </p:txBody>
        </p:sp>
        <p:sp>
          <p:nvSpPr>
            <p:cNvPr id="145460" name="Line 14"/>
            <p:cNvSpPr>
              <a:spLocks noChangeShapeType="1"/>
            </p:cNvSpPr>
            <p:nvPr/>
          </p:nvSpPr>
          <p:spPr bwMode="auto">
            <a:xfrm>
              <a:off x="2639" y="2011"/>
              <a:ext cx="495" cy="60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61" name="Line 15"/>
            <p:cNvSpPr>
              <a:spLocks noChangeShapeType="1"/>
            </p:cNvSpPr>
            <p:nvPr/>
          </p:nvSpPr>
          <p:spPr bwMode="auto">
            <a:xfrm>
              <a:off x="2418" y="2885"/>
              <a:ext cx="0"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62" name="Line 16"/>
            <p:cNvSpPr>
              <a:spLocks noChangeShapeType="1"/>
            </p:cNvSpPr>
            <p:nvPr/>
          </p:nvSpPr>
          <p:spPr bwMode="auto">
            <a:xfrm>
              <a:off x="2567" y="2879"/>
              <a:ext cx="658" cy="55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63" name="Line 17"/>
            <p:cNvSpPr>
              <a:spLocks noChangeShapeType="1"/>
            </p:cNvSpPr>
            <p:nvPr/>
          </p:nvSpPr>
          <p:spPr bwMode="auto">
            <a:xfrm flipH="1">
              <a:off x="2418" y="2023"/>
              <a:ext cx="0" cy="59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64" name="Text Box 18"/>
            <p:cNvSpPr txBox="1">
              <a:spLocks noChangeArrowheads="1"/>
            </p:cNvSpPr>
            <p:nvPr/>
          </p:nvSpPr>
          <p:spPr bwMode="auto">
            <a:xfrm>
              <a:off x="3016" y="1797"/>
              <a:ext cx="72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Bayesian Network</a:t>
              </a:r>
            </a:p>
          </p:txBody>
        </p:sp>
      </p:grpSp>
      <p:grpSp>
        <p:nvGrpSpPr>
          <p:cNvPr id="145416" name="Group 19"/>
          <p:cNvGrpSpPr>
            <a:grpSpLocks/>
          </p:cNvGrpSpPr>
          <p:nvPr/>
        </p:nvGrpSpPr>
        <p:grpSpPr bwMode="auto">
          <a:xfrm>
            <a:off x="246063" y="1844675"/>
            <a:ext cx="2305050" cy="2016125"/>
            <a:chOff x="3243" y="1026"/>
            <a:chExt cx="2379" cy="2631"/>
          </a:xfrm>
        </p:grpSpPr>
        <p:sp>
          <p:nvSpPr>
            <p:cNvPr id="145421" name="AutoShape 20"/>
            <p:cNvSpPr>
              <a:spLocks noChangeArrowheads="1"/>
            </p:cNvSpPr>
            <p:nvPr/>
          </p:nvSpPr>
          <p:spPr bwMode="auto">
            <a:xfrm>
              <a:off x="3243" y="1026"/>
              <a:ext cx="2379" cy="2631"/>
            </a:xfrm>
            <a:prstGeom prst="roundRect">
              <a:avLst>
                <a:gd name="adj" fmla="val 16667"/>
              </a:avLst>
            </a:prstGeom>
            <a:solidFill>
              <a:srgbClr val="C0C0C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22" name="Oval 21"/>
            <p:cNvSpPr>
              <a:spLocks noChangeArrowheads="1"/>
            </p:cNvSpPr>
            <p:nvPr/>
          </p:nvSpPr>
          <p:spPr bwMode="auto">
            <a:xfrm>
              <a:off x="3363" y="1328"/>
              <a:ext cx="812"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45423" name="Oval 22"/>
            <p:cNvSpPr>
              <a:spLocks noChangeArrowheads="1"/>
            </p:cNvSpPr>
            <p:nvPr/>
          </p:nvSpPr>
          <p:spPr bwMode="auto">
            <a:xfrm>
              <a:off x="4669" y="2710"/>
              <a:ext cx="866"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d2</a:t>
              </a:r>
            </a:p>
          </p:txBody>
        </p:sp>
        <p:sp>
          <p:nvSpPr>
            <p:cNvPr id="145424" name="Line 23"/>
            <p:cNvSpPr>
              <a:spLocks noChangeShapeType="1"/>
            </p:cNvSpPr>
            <p:nvPr/>
          </p:nvSpPr>
          <p:spPr bwMode="auto">
            <a:xfrm flipV="1">
              <a:off x="3898" y="2160"/>
              <a:ext cx="409" cy="1089"/>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25" name="Line 24"/>
            <p:cNvSpPr>
              <a:spLocks noChangeShapeType="1"/>
            </p:cNvSpPr>
            <p:nvPr/>
          </p:nvSpPr>
          <p:spPr bwMode="auto">
            <a:xfrm>
              <a:off x="4034" y="1570"/>
              <a:ext cx="273"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26" name="Line 25"/>
            <p:cNvSpPr>
              <a:spLocks noChangeShapeType="1"/>
            </p:cNvSpPr>
            <p:nvPr/>
          </p:nvSpPr>
          <p:spPr bwMode="auto">
            <a:xfrm flipV="1">
              <a:off x="3944" y="2115"/>
              <a:ext cx="317" cy="54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27" name="Line 26"/>
            <p:cNvSpPr>
              <a:spLocks noChangeShapeType="1"/>
            </p:cNvSpPr>
            <p:nvPr/>
          </p:nvSpPr>
          <p:spPr bwMode="auto">
            <a:xfrm flipV="1">
              <a:off x="4080" y="2069"/>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28" name="Text Box 27"/>
            <p:cNvSpPr txBox="1">
              <a:spLocks noChangeArrowheads="1"/>
            </p:cNvSpPr>
            <p:nvPr/>
          </p:nvSpPr>
          <p:spPr bwMode="auto">
            <a:xfrm>
              <a:off x="4241" y="1482"/>
              <a:ext cx="1270"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Neural Network</a:t>
              </a:r>
            </a:p>
          </p:txBody>
        </p:sp>
        <p:sp>
          <p:nvSpPr>
            <p:cNvPr id="145429" name="Oval 28"/>
            <p:cNvSpPr>
              <a:spLocks noChangeArrowheads="1"/>
            </p:cNvSpPr>
            <p:nvPr/>
          </p:nvSpPr>
          <p:spPr bwMode="auto">
            <a:xfrm>
              <a:off x="4669" y="1803"/>
              <a:ext cx="866" cy="30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OK</a:t>
              </a:r>
            </a:p>
          </p:txBody>
        </p:sp>
        <p:sp>
          <p:nvSpPr>
            <p:cNvPr id="145430" name="Oval 29"/>
            <p:cNvSpPr>
              <a:spLocks noChangeArrowheads="1"/>
            </p:cNvSpPr>
            <p:nvPr/>
          </p:nvSpPr>
          <p:spPr bwMode="auto">
            <a:xfrm>
              <a:off x="4750" y="2275"/>
              <a:ext cx="827"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d1</a:t>
              </a:r>
            </a:p>
          </p:txBody>
        </p:sp>
        <p:sp>
          <p:nvSpPr>
            <p:cNvPr id="145431" name="Oval 30"/>
            <p:cNvSpPr>
              <a:spLocks noChangeArrowheads="1"/>
            </p:cNvSpPr>
            <p:nvPr/>
          </p:nvSpPr>
          <p:spPr bwMode="auto">
            <a:xfrm>
              <a:off x="3269" y="1973"/>
              <a:ext cx="818"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45432" name="Oval 31"/>
            <p:cNvSpPr>
              <a:spLocks noChangeArrowheads="1"/>
            </p:cNvSpPr>
            <p:nvPr/>
          </p:nvSpPr>
          <p:spPr bwMode="auto">
            <a:xfrm>
              <a:off x="3297" y="2594"/>
              <a:ext cx="814"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45433" name="Oval 32"/>
            <p:cNvSpPr>
              <a:spLocks noChangeArrowheads="1"/>
            </p:cNvSpPr>
            <p:nvPr/>
          </p:nvSpPr>
          <p:spPr bwMode="auto">
            <a:xfrm>
              <a:off x="3304" y="3212"/>
              <a:ext cx="814"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45434" name="Rectangle 33"/>
            <p:cNvSpPr>
              <a:spLocks noChangeArrowheads="1"/>
            </p:cNvSpPr>
            <p:nvPr/>
          </p:nvSpPr>
          <p:spPr bwMode="auto">
            <a:xfrm>
              <a:off x="4307" y="2024"/>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35" name="Rectangle 34"/>
            <p:cNvSpPr>
              <a:spLocks noChangeArrowheads="1"/>
            </p:cNvSpPr>
            <p:nvPr/>
          </p:nvSpPr>
          <p:spPr bwMode="auto">
            <a:xfrm>
              <a:off x="4307" y="2387"/>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36" name="Rectangle 35"/>
            <p:cNvSpPr>
              <a:spLocks noChangeArrowheads="1"/>
            </p:cNvSpPr>
            <p:nvPr/>
          </p:nvSpPr>
          <p:spPr bwMode="auto">
            <a:xfrm>
              <a:off x="4307" y="2750"/>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437" name="Line 36"/>
            <p:cNvSpPr>
              <a:spLocks noChangeShapeType="1"/>
            </p:cNvSpPr>
            <p:nvPr/>
          </p:nvSpPr>
          <p:spPr bwMode="auto">
            <a:xfrm>
              <a:off x="3989" y="1570"/>
              <a:ext cx="363" cy="81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38" name="Line 37"/>
            <p:cNvSpPr>
              <a:spLocks noChangeShapeType="1"/>
            </p:cNvSpPr>
            <p:nvPr/>
          </p:nvSpPr>
          <p:spPr bwMode="auto">
            <a:xfrm>
              <a:off x="3944" y="1570"/>
              <a:ext cx="363" cy="122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39" name="Line 38"/>
            <p:cNvSpPr>
              <a:spLocks noChangeShapeType="1"/>
            </p:cNvSpPr>
            <p:nvPr/>
          </p:nvSpPr>
          <p:spPr bwMode="auto">
            <a:xfrm>
              <a:off x="4034" y="2160"/>
              <a:ext cx="273"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0" name="Line 39"/>
            <p:cNvSpPr>
              <a:spLocks noChangeShapeType="1"/>
            </p:cNvSpPr>
            <p:nvPr/>
          </p:nvSpPr>
          <p:spPr bwMode="auto">
            <a:xfrm>
              <a:off x="3989" y="2205"/>
              <a:ext cx="272"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1" name="Line 40"/>
            <p:cNvSpPr>
              <a:spLocks noChangeShapeType="1"/>
            </p:cNvSpPr>
            <p:nvPr/>
          </p:nvSpPr>
          <p:spPr bwMode="auto">
            <a:xfrm>
              <a:off x="4125" y="2750"/>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2" name="Line 41"/>
            <p:cNvSpPr>
              <a:spLocks noChangeShapeType="1"/>
            </p:cNvSpPr>
            <p:nvPr/>
          </p:nvSpPr>
          <p:spPr bwMode="auto">
            <a:xfrm flipV="1">
              <a:off x="4034" y="2432"/>
              <a:ext cx="273" cy="22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3" name="Line 42"/>
            <p:cNvSpPr>
              <a:spLocks noChangeShapeType="1"/>
            </p:cNvSpPr>
            <p:nvPr/>
          </p:nvSpPr>
          <p:spPr bwMode="auto">
            <a:xfrm flipV="1">
              <a:off x="3989" y="2523"/>
              <a:ext cx="318"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4" name="Line 43"/>
            <p:cNvSpPr>
              <a:spLocks noChangeShapeType="1"/>
            </p:cNvSpPr>
            <p:nvPr/>
          </p:nvSpPr>
          <p:spPr bwMode="auto">
            <a:xfrm flipV="1">
              <a:off x="4034" y="2886"/>
              <a:ext cx="227"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5" name="Line 44"/>
            <p:cNvSpPr>
              <a:spLocks noChangeShapeType="1"/>
            </p:cNvSpPr>
            <p:nvPr/>
          </p:nvSpPr>
          <p:spPr bwMode="auto">
            <a:xfrm flipV="1">
              <a:off x="4488" y="1978"/>
              <a:ext cx="227" cy="9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6" name="Line 45"/>
            <p:cNvSpPr>
              <a:spLocks noChangeShapeType="1"/>
            </p:cNvSpPr>
            <p:nvPr/>
          </p:nvSpPr>
          <p:spPr bwMode="auto">
            <a:xfrm flipV="1">
              <a:off x="4443" y="2024"/>
              <a:ext cx="317"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7" name="Line 46"/>
            <p:cNvSpPr>
              <a:spLocks noChangeShapeType="1"/>
            </p:cNvSpPr>
            <p:nvPr/>
          </p:nvSpPr>
          <p:spPr bwMode="auto">
            <a:xfrm flipV="1">
              <a:off x="4443" y="2024"/>
              <a:ext cx="272" cy="36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8" name="Line 47"/>
            <p:cNvSpPr>
              <a:spLocks noChangeShapeType="1"/>
            </p:cNvSpPr>
            <p:nvPr/>
          </p:nvSpPr>
          <p:spPr bwMode="auto">
            <a:xfrm flipV="1">
              <a:off x="4488" y="2432"/>
              <a:ext cx="272" cy="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49" name="Line 48"/>
            <p:cNvSpPr>
              <a:spLocks noChangeShapeType="1"/>
            </p:cNvSpPr>
            <p:nvPr/>
          </p:nvSpPr>
          <p:spPr bwMode="auto">
            <a:xfrm>
              <a:off x="4488" y="2477"/>
              <a:ext cx="363" cy="31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50" name="Line 49"/>
            <p:cNvSpPr>
              <a:spLocks noChangeShapeType="1"/>
            </p:cNvSpPr>
            <p:nvPr/>
          </p:nvSpPr>
          <p:spPr bwMode="auto">
            <a:xfrm>
              <a:off x="4488" y="2115"/>
              <a:ext cx="318"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51" name="Line 50"/>
            <p:cNvSpPr>
              <a:spLocks noChangeShapeType="1"/>
            </p:cNvSpPr>
            <p:nvPr/>
          </p:nvSpPr>
          <p:spPr bwMode="auto">
            <a:xfrm>
              <a:off x="4443" y="2160"/>
              <a:ext cx="453" cy="63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52" name="Line 51"/>
            <p:cNvSpPr>
              <a:spLocks noChangeShapeType="1"/>
            </p:cNvSpPr>
            <p:nvPr/>
          </p:nvSpPr>
          <p:spPr bwMode="auto">
            <a:xfrm flipV="1">
              <a:off x="4488" y="2477"/>
              <a:ext cx="318" cy="27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5453" name="Line 52"/>
            <p:cNvSpPr>
              <a:spLocks noChangeShapeType="1"/>
            </p:cNvSpPr>
            <p:nvPr/>
          </p:nvSpPr>
          <p:spPr bwMode="auto">
            <a:xfrm>
              <a:off x="4488" y="2795"/>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pic>
        <p:nvPicPr>
          <p:cNvPr id="145417" name="Picture 5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933825"/>
            <a:ext cx="960437" cy="25590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5418" name="Picture 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08850" y="2924175"/>
            <a:ext cx="1195388" cy="19431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5419" name="Text Box 55"/>
          <p:cNvSpPr txBox="1">
            <a:spLocks noChangeArrowheads="1"/>
          </p:cNvSpPr>
          <p:nvPr/>
        </p:nvSpPr>
        <p:spPr bwMode="auto">
          <a:xfrm>
            <a:off x="8101013" y="2924175"/>
            <a:ext cx="360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5420" name="Text Box 56"/>
          <p:cNvSpPr txBox="1">
            <a:spLocks noChangeArrowheads="1"/>
          </p:cNvSpPr>
          <p:nvPr/>
        </p:nvSpPr>
        <p:spPr bwMode="auto">
          <a:xfrm>
            <a:off x="1403350" y="4005263"/>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Oval 2"/>
          <p:cNvSpPr>
            <a:spLocks noChangeArrowheads="1"/>
          </p:cNvSpPr>
          <p:nvPr/>
        </p:nvSpPr>
        <p:spPr bwMode="auto">
          <a:xfrm>
            <a:off x="5508625" y="2276475"/>
            <a:ext cx="3384550"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35" name="Oval 3"/>
          <p:cNvSpPr>
            <a:spLocks noChangeArrowheads="1"/>
          </p:cNvSpPr>
          <p:nvPr/>
        </p:nvSpPr>
        <p:spPr bwMode="auto">
          <a:xfrm>
            <a:off x="114300" y="3357563"/>
            <a:ext cx="3419475" cy="865187"/>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92644" name="Rectangle 4"/>
          <p:cNvSpPr>
            <a:spLocks noGrp="1" noChangeArrowheads="1"/>
          </p:cNvSpPr>
          <p:nvPr>
            <p:ph type="title"/>
          </p:nvPr>
        </p:nvSpPr>
        <p:spPr>
          <a:xfrm>
            <a:off x="971550" y="125413"/>
            <a:ext cx="7954963" cy="503237"/>
          </a:xfrm>
        </p:spPr>
        <p:txBody>
          <a:bodyPr/>
          <a:lstStyle/>
          <a:p>
            <a:pPr eaLnBrk="1" hangingPunct="1">
              <a:defRPr/>
            </a:pPr>
            <a:r>
              <a:rPr lang="en-US" sz="3200"/>
              <a:t>Models Exchange and Composition</a:t>
            </a:r>
          </a:p>
        </p:txBody>
      </p:sp>
      <p:pic>
        <p:nvPicPr>
          <p:cNvPr id="146437" name="Picture 5"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7525" y="1441450"/>
            <a:ext cx="863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Picture 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11438" y="2516188"/>
            <a:ext cx="82708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6439" name="Group 7"/>
          <p:cNvGrpSpPr>
            <a:grpSpLocks/>
          </p:cNvGrpSpPr>
          <p:nvPr/>
        </p:nvGrpSpPr>
        <p:grpSpPr bwMode="auto">
          <a:xfrm>
            <a:off x="6659563" y="909638"/>
            <a:ext cx="2160587" cy="1873250"/>
            <a:chOff x="1837" y="1570"/>
            <a:chExt cx="2086" cy="2268"/>
          </a:xfrm>
        </p:grpSpPr>
        <p:sp>
          <p:nvSpPr>
            <p:cNvPr id="146481" name="AutoShape 8"/>
            <p:cNvSpPr>
              <a:spLocks noChangeArrowheads="1"/>
            </p:cNvSpPr>
            <p:nvPr/>
          </p:nvSpPr>
          <p:spPr bwMode="auto">
            <a:xfrm>
              <a:off x="1837" y="1570"/>
              <a:ext cx="2086" cy="2268"/>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82" name="Oval 9"/>
            <p:cNvSpPr>
              <a:spLocks noChangeArrowheads="1"/>
            </p:cNvSpPr>
            <p:nvPr/>
          </p:nvSpPr>
          <p:spPr bwMode="auto">
            <a:xfrm>
              <a:off x="1864" y="2577"/>
              <a:ext cx="955"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1</a:t>
              </a:r>
            </a:p>
          </p:txBody>
        </p:sp>
        <p:sp>
          <p:nvSpPr>
            <p:cNvPr id="146483" name="Oval 10"/>
            <p:cNvSpPr>
              <a:spLocks noChangeArrowheads="1"/>
            </p:cNvSpPr>
            <p:nvPr/>
          </p:nvSpPr>
          <p:spPr bwMode="auto">
            <a:xfrm>
              <a:off x="2897" y="2575"/>
              <a:ext cx="928"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2</a:t>
              </a:r>
            </a:p>
          </p:txBody>
        </p:sp>
        <p:sp>
          <p:nvSpPr>
            <p:cNvPr id="146484" name="Oval 11"/>
            <p:cNvSpPr>
              <a:spLocks noChangeArrowheads="1"/>
            </p:cNvSpPr>
            <p:nvPr/>
          </p:nvSpPr>
          <p:spPr bwMode="auto">
            <a:xfrm>
              <a:off x="1923" y="3394"/>
              <a:ext cx="939"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3</a:t>
              </a:r>
            </a:p>
          </p:txBody>
        </p:sp>
        <p:sp>
          <p:nvSpPr>
            <p:cNvPr id="146485" name="Oval 12"/>
            <p:cNvSpPr>
              <a:spLocks noChangeArrowheads="1"/>
            </p:cNvSpPr>
            <p:nvPr/>
          </p:nvSpPr>
          <p:spPr bwMode="auto">
            <a:xfrm>
              <a:off x="2955" y="3394"/>
              <a:ext cx="928"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4</a:t>
              </a:r>
            </a:p>
          </p:txBody>
        </p:sp>
        <p:sp>
          <p:nvSpPr>
            <p:cNvPr id="146486" name="Oval 13"/>
            <p:cNvSpPr>
              <a:spLocks noChangeArrowheads="1"/>
            </p:cNvSpPr>
            <p:nvPr/>
          </p:nvSpPr>
          <p:spPr bwMode="auto">
            <a:xfrm>
              <a:off x="1919" y="1716"/>
              <a:ext cx="1045" cy="33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Diagnosis</a:t>
              </a:r>
            </a:p>
          </p:txBody>
        </p:sp>
        <p:sp>
          <p:nvSpPr>
            <p:cNvPr id="146487" name="Line 14"/>
            <p:cNvSpPr>
              <a:spLocks noChangeShapeType="1"/>
            </p:cNvSpPr>
            <p:nvPr/>
          </p:nvSpPr>
          <p:spPr bwMode="auto">
            <a:xfrm>
              <a:off x="2639" y="2011"/>
              <a:ext cx="495" cy="60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88" name="Line 15"/>
            <p:cNvSpPr>
              <a:spLocks noChangeShapeType="1"/>
            </p:cNvSpPr>
            <p:nvPr/>
          </p:nvSpPr>
          <p:spPr bwMode="auto">
            <a:xfrm>
              <a:off x="2418" y="2885"/>
              <a:ext cx="0"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89" name="Line 16"/>
            <p:cNvSpPr>
              <a:spLocks noChangeShapeType="1"/>
            </p:cNvSpPr>
            <p:nvPr/>
          </p:nvSpPr>
          <p:spPr bwMode="auto">
            <a:xfrm>
              <a:off x="2567" y="2879"/>
              <a:ext cx="658" cy="55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90" name="Line 17"/>
            <p:cNvSpPr>
              <a:spLocks noChangeShapeType="1"/>
            </p:cNvSpPr>
            <p:nvPr/>
          </p:nvSpPr>
          <p:spPr bwMode="auto">
            <a:xfrm flipH="1">
              <a:off x="2418" y="2023"/>
              <a:ext cx="0" cy="59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91" name="Text Box 18"/>
            <p:cNvSpPr txBox="1">
              <a:spLocks noChangeArrowheads="1"/>
            </p:cNvSpPr>
            <p:nvPr/>
          </p:nvSpPr>
          <p:spPr bwMode="auto">
            <a:xfrm>
              <a:off x="3016" y="1797"/>
              <a:ext cx="72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Bayesian Network</a:t>
              </a:r>
            </a:p>
          </p:txBody>
        </p:sp>
      </p:grpSp>
      <p:grpSp>
        <p:nvGrpSpPr>
          <p:cNvPr id="146440" name="Group 19"/>
          <p:cNvGrpSpPr>
            <a:grpSpLocks/>
          </p:cNvGrpSpPr>
          <p:nvPr/>
        </p:nvGrpSpPr>
        <p:grpSpPr bwMode="auto">
          <a:xfrm>
            <a:off x="246063" y="1844675"/>
            <a:ext cx="2305050" cy="2016125"/>
            <a:chOff x="3243" y="1026"/>
            <a:chExt cx="2379" cy="2631"/>
          </a:xfrm>
        </p:grpSpPr>
        <p:sp>
          <p:nvSpPr>
            <p:cNvPr id="146448" name="AutoShape 20"/>
            <p:cNvSpPr>
              <a:spLocks noChangeArrowheads="1"/>
            </p:cNvSpPr>
            <p:nvPr/>
          </p:nvSpPr>
          <p:spPr bwMode="auto">
            <a:xfrm>
              <a:off x="3243" y="1026"/>
              <a:ext cx="2379" cy="2631"/>
            </a:xfrm>
            <a:prstGeom prst="roundRect">
              <a:avLst>
                <a:gd name="adj" fmla="val 16667"/>
              </a:avLst>
            </a:prstGeom>
            <a:solidFill>
              <a:srgbClr val="C0C0C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49" name="Oval 21"/>
            <p:cNvSpPr>
              <a:spLocks noChangeArrowheads="1"/>
            </p:cNvSpPr>
            <p:nvPr/>
          </p:nvSpPr>
          <p:spPr bwMode="auto">
            <a:xfrm>
              <a:off x="3363" y="1328"/>
              <a:ext cx="812"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46450" name="Oval 22"/>
            <p:cNvSpPr>
              <a:spLocks noChangeArrowheads="1"/>
            </p:cNvSpPr>
            <p:nvPr/>
          </p:nvSpPr>
          <p:spPr bwMode="auto">
            <a:xfrm>
              <a:off x="4669" y="2710"/>
              <a:ext cx="866"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d2</a:t>
              </a:r>
            </a:p>
          </p:txBody>
        </p:sp>
        <p:sp>
          <p:nvSpPr>
            <p:cNvPr id="146451" name="Line 23"/>
            <p:cNvSpPr>
              <a:spLocks noChangeShapeType="1"/>
            </p:cNvSpPr>
            <p:nvPr/>
          </p:nvSpPr>
          <p:spPr bwMode="auto">
            <a:xfrm flipV="1">
              <a:off x="3898" y="2160"/>
              <a:ext cx="409" cy="1089"/>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52" name="Line 24"/>
            <p:cNvSpPr>
              <a:spLocks noChangeShapeType="1"/>
            </p:cNvSpPr>
            <p:nvPr/>
          </p:nvSpPr>
          <p:spPr bwMode="auto">
            <a:xfrm>
              <a:off x="4034" y="1570"/>
              <a:ext cx="273"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53" name="Line 25"/>
            <p:cNvSpPr>
              <a:spLocks noChangeShapeType="1"/>
            </p:cNvSpPr>
            <p:nvPr/>
          </p:nvSpPr>
          <p:spPr bwMode="auto">
            <a:xfrm flipV="1">
              <a:off x="3944" y="2115"/>
              <a:ext cx="317" cy="54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54" name="Line 26"/>
            <p:cNvSpPr>
              <a:spLocks noChangeShapeType="1"/>
            </p:cNvSpPr>
            <p:nvPr/>
          </p:nvSpPr>
          <p:spPr bwMode="auto">
            <a:xfrm flipV="1">
              <a:off x="4080" y="2069"/>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55" name="Text Box 27"/>
            <p:cNvSpPr txBox="1">
              <a:spLocks noChangeArrowheads="1"/>
            </p:cNvSpPr>
            <p:nvPr/>
          </p:nvSpPr>
          <p:spPr bwMode="auto">
            <a:xfrm>
              <a:off x="4241" y="1482"/>
              <a:ext cx="1270"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Neural Network</a:t>
              </a:r>
            </a:p>
          </p:txBody>
        </p:sp>
        <p:sp>
          <p:nvSpPr>
            <p:cNvPr id="146456" name="Oval 28"/>
            <p:cNvSpPr>
              <a:spLocks noChangeArrowheads="1"/>
            </p:cNvSpPr>
            <p:nvPr/>
          </p:nvSpPr>
          <p:spPr bwMode="auto">
            <a:xfrm>
              <a:off x="4669" y="1803"/>
              <a:ext cx="866" cy="30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OK</a:t>
              </a:r>
            </a:p>
          </p:txBody>
        </p:sp>
        <p:sp>
          <p:nvSpPr>
            <p:cNvPr id="146457" name="Oval 29"/>
            <p:cNvSpPr>
              <a:spLocks noChangeArrowheads="1"/>
            </p:cNvSpPr>
            <p:nvPr/>
          </p:nvSpPr>
          <p:spPr bwMode="auto">
            <a:xfrm>
              <a:off x="4750" y="2275"/>
              <a:ext cx="827"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d1</a:t>
              </a:r>
            </a:p>
          </p:txBody>
        </p:sp>
        <p:sp>
          <p:nvSpPr>
            <p:cNvPr id="146458" name="Oval 30"/>
            <p:cNvSpPr>
              <a:spLocks noChangeArrowheads="1"/>
            </p:cNvSpPr>
            <p:nvPr/>
          </p:nvSpPr>
          <p:spPr bwMode="auto">
            <a:xfrm>
              <a:off x="3269" y="1973"/>
              <a:ext cx="818"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46459" name="Oval 31"/>
            <p:cNvSpPr>
              <a:spLocks noChangeArrowheads="1"/>
            </p:cNvSpPr>
            <p:nvPr/>
          </p:nvSpPr>
          <p:spPr bwMode="auto">
            <a:xfrm>
              <a:off x="3297" y="2594"/>
              <a:ext cx="814"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46460" name="Oval 32"/>
            <p:cNvSpPr>
              <a:spLocks noChangeArrowheads="1"/>
            </p:cNvSpPr>
            <p:nvPr/>
          </p:nvSpPr>
          <p:spPr bwMode="auto">
            <a:xfrm>
              <a:off x="3304" y="3212"/>
              <a:ext cx="814"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46461" name="Rectangle 33"/>
            <p:cNvSpPr>
              <a:spLocks noChangeArrowheads="1"/>
            </p:cNvSpPr>
            <p:nvPr/>
          </p:nvSpPr>
          <p:spPr bwMode="auto">
            <a:xfrm>
              <a:off x="4307" y="2024"/>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62" name="Rectangle 34"/>
            <p:cNvSpPr>
              <a:spLocks noChangeArrowheads="1"/>
            </p:cNvSpPr>
            <p:nvPr/>
          </p:nvSpPr>
          <p:spPr bwMode="auto">
            <a:xfrm>
              <a:off x="4307" y="2387"/>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63" name="Rectangle 35"/>
            <p:cNvSpPr>
              <a:spLocks noChangeArrowheads="1"/>
            </p:cNvSpPr>
            <p:nvPr/>
          </p:nvSpPr>
          <p:spPr bwMode="auto">
            <a:xfrm>
              <a:off x="4307" y="2750"/>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64" name="Line 36"/>
            <p:cNvSpPr>
              <a:spLocks noChangeShapeType="1"/>
            </p:cNvSpPr>
            <p:nvPr/>
          </p:nvSpPr>
          <p:spPr bwMode="auto">
            <a:xfrm>
              <a:off x="3989" y="1570"/>
              <a:ext cx="363" cy="81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65" name="Line 37"/>
            <p:cNvSpPr>
              <a:spLocks noChangeShapeType="1"/>
            </p:cNvSpPr>
            <p:nvPr/>
          </p:nvSpPr>
          <p:spPr bwMode="auto">
            <a:xfrm>
              <a:off x="3944" y="1570"/>
              <a:ext cx="363" cy="122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66" name="Line 38"/>
            <p:cNvSpPr>
              <a:spLocks noChangeShapeType="1"/>
            </p:cNvSpPr>
            <p:nvPr/>
          </p:nvSpPr>
          <p:spPr bwMode="auto">
            <a:xfrm>
              <a:off x="4034" y="2160"/>
              <a:ext cx="273"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67" name="Line 39"/>
            <p:cNvSpPr>
              <a:spLocks noChangeShapeType="1"/>
            </p:cNvSpPr>
            <p:nvPr/>
          </p:nvSpPr>
          <p:spPr bwMode="auto">
            <a:xfrm>
              <a:off x="3989" y="2205"/>
              <a:ext cx="272"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68" name="Line 40"/>
            <p:cNvSpPr>
              <a:spLocks noChangeShapeType="1"/>
            </p:cNvSpPr>
            <p:nvPr/>
          </p:nvSpPr>
          <p:spPr bwMode="auto">
            <a:xfrm>
              <a:off x="4125" y="2750"/>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69" name="Line 41"/>
            <p:cNvSpPr>
              <a:spLocks noChangeShapeType="1"/>
            </p:cNvSpPr>
            <p:nvPr/>
          </p:nvSpPr>
          <p:spPr bwMode="auto">
            <a:xfrm flipV="1">
              <a:off x="4034" y="2432"/>
              <a:ext cx="273" cy="22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0" name="Line 42"/>
            <p:cNvSpPr>
              <a:spLocks noChangeShapeType="1"/>
            </p:cNvSpPr>
            <p:nvPr/>
          </p:nvSpPr>
          <p:spPr bwMode="auto">
            <a:xfrm flipV="1">
              <a:off x="3989" y="2523"/>
              <a:ext cx="318"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1" name="Line 43"/>
            <p:cNvSpPr>
              <a:spLocks noChangeShapeType="1"/>
            </p:cNvSpPr>
            <p:nvPr/>
          </p:nvSpPr>
          <p:spPr bwMode="auto">
            <a:xfrm flipV="1">
              <a:off x="4034" y="2886"/>
              <a:ext cx="227"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2" name="Line 44"/>
            <p:cNvSpPr>
              <a:spLocks noChangeShapeType="1"/>
            </p:cNvSpPr>
            <p:nvPr/>
          </p:nvSpPr>
          <p:spPr bwMode="auto">
            <a:xfrm flipV="1">
              <a:off x="4488" y="1978"/>
              <a:ext cx="227" cy="9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3" name="Line 45"/>
            <p:cNvSpPr>
              <a:spLocks noChangeShapeType="1"/>
            </p:cNvSpPr>
            <p:nvPr/>
          </p:nvSpPr>
          <p:spPr bwMode="auto">
            <a:xfrm flipV="1">
              <a:off x="4443" y="2024"/>
              <a:ext cx="317"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4" name="Line 46"/>
            <p:cNvSpPr>
              <a:spLocks noChangeShapeType="1"/>
            </p:cNvSpPr>
            <p:nvPr/>
          </p:nvSpPr>
          <p:spPr bwMode="auto">
            <a:xfrm flipV="1">
              <a:off x="4443" y="2024"/>
              <a:ext cx="272" cy="36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5" name="Line 47"/>
            <p:cNvSpPr>
              <a:spLocks noChangeShapeType="1"/>
            </p:cNvSpPr>
            <p:nvPr/>
          </p:nvSpPr>
          <p:spPr bwMode="auto">
            <a:xfrm flipV="1">
              <a:off x="4488" y="2432"/>
              <a:ext cx="272" cy="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6" name="Line 48"/>
            <p:cNvSpPr>
              <a:spLocks noChangeShapeType="1"/>
            </p:cNvSpPr>
            <p:nvPr/>
          </p:nvSpPr>
          <p:spPr bwMode="auto">
            <a:xfrm>
              <a:off x="4488" y="2477"/>
              <a:ext cx="363" cy="31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7" name="Line 49"/>
            <p:cNvSpPr>
              <a:spLocks noChangeShapeType="1"/>
            </p:cNvSpPr>
            <p:nvPr/>
          </p:nvSpPr>
          <p:spPr bwMode="auto">
            <a:xfrm>
              <a:off x="4488" y="2115"/>
              <a:ext cx="318"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8" name="Line 50"/>
            <p:cNvSpPr>
              <a:spLocks noChangeShapeType="1"/>
            </p:cNvSpPr>
            <p:nvPr/>
          </p:nvSpPr>
          <p:spPr bwMode="auto">
            <a:xfrm>
              <a:off x="4443" y="2160"/>
              <a:ext cx="453" cy="63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79" name="Line 51"/>
            <p:cNvSpPr>
              <a:spLocks noChangeShapeType="1"/>
            </p:cNvSpPr>
            <p:nvPr/>
          </p:nvSpPr>
          <p:spPr bwMode="auto">
            <a:xfrm flipV="1">
              <a:off x="4488" y="2477"/>
              <a:ext cx="318" cy="27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6480" name="Line 52"/>
            <p:cNvSpPr>
              <a:spLocks noChangeShapeType="1"/>
            </p:cNvSpPr>
            <p:nvPr/>
          </p:nvSpPr>
          <p:spPr bwMode="auto">
            <a:xfrm>
              <a:off x="4488" y="2795"/>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pic>
        <p:nvPicPr>
          <p:cNvPr id="146441" name="Picture 5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933825"/>
            <a:ext cx="960437" cy="25590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6442" name="Picture 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08850" y="2924175"/>
            <a:ext cx="1195388" cy="19431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6443" name="Line 55"/>
          <p:cNvSpPr>
            <a:spLocks noChangeShapeType="1"/>
          </p:cNvSpPr>
          <p:nvPr/>
        </p:nvSpPr>
        <p:spPr bwMode="auto">
          <a:xfrm flipV="1">
            <a:off x="3348038" y="2060575"/>
            <a:ext cx="2376487" cy="1150938"/>
          </a:xfrm>
          <a:prstGeom prst="line">
            <a:avLst/>
          </a:prstGeom>
          <a:noFill/>
          <a:ln w="76200">
            <a:solidFill>
              <a:srgbClr val="0000FF"/>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pic>
        <p:nvPicPr>
          <p:cNvPr id="146444" name="Picture 5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95738" y="1557338"/>
            <a:ext cx="514350" cy="1368425"/>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6445" name="Text Box 57"/>
          <p:cNvSpPr txBox="1">
            <a:spLocks noChangeArrowheads="1"/>
          </p:cNvSpPr>
          <p:nvPr/>
        </p:nvSpPr>
        <p:spPr bwMode="auto">
          <a:xfrm>
            <a:off x="8101013" y="2924175"/>
            <a:ext cx="360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6446" name="Text Box 58"/>
          <p:cNvSpPr txBox="1">
            <a:spLocks noChangeArrowheads="1"/>
          </p:cNvSpPr>
          <p:nvPr/>
        </p:nvSpPr>
        <p:spPr bwMode="auto">
          <a:xfrm>
            <a:off x="1403350" y="3933825"/>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6447" name="Text Box 59"/>
          <p:cNvSpPr txBox="1">
            <a:spLocks noChangeArrowheads="1"/>
          </p:cNvSpPr>
          <p:nvPr/>
        </p:nvSpPr>
        <p:spPr bwMode="auto">
          <a:xfrm>
            <a:off x="4246563" y="1531938"/>
            <a:ext cx="3603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200">
                <a:cs typeface="Arial" pitchFamily="34" charset="0"/>
              </a:rPr>
              <a:t>θ</a:t>
            </a:r>
          </a:p>
        </p:txBody>
      </p:sp>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Oval 2"/>
          <p:cNvSpPr>
            <a:spLocks noChangeArrowheads="1"/>
          </p:cNvSpPr>
          <p:nvPr/>
        </p:nvSpPr>
        <p:spPr bwMode="auto">
          <a:xfrm>
            <a:off x="5508625" y="2276475"/>
            <a:ext cx="3384550"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459" name="Oval 3"/>
          <p:cNvSpPr>
            <a:spLocks noChangeArrowheads="1"/>
          </p:cNvSpPr>
          <p:nvPr/>
        </p:nvSpPr>
        <p:spPr bwMode="auto">
          <a:xfrm>
            <a:off x="114300" y="3357563"/>
            <a:ext cx="3419475" cy="865187"/>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93668" name="Rectangle 4"/>
          <p:cNvSpPr>
            <a:spLocks noGrp="1" noChangeArrowheads="1"/>
          </p:cNvSpPr>
          <p:nvPr>
            <p:ph type="title"/>
          </p:nvPr>
        </p:nvSpPr>
        <p:spPr>
          <a:xfrm>
            <a:off x="971550" y="125413"/>
            <a:ext cx="7954963" cy="503237"/>
          </a:xfrm>
        </p:spPr>
        <p:txBody>
          <a:bodyPr/>
          <a:lstStyle/>
          <a:p>
            <a:pPr eaLnBrk="1" hangingPunct="1">
              <a:defRPr/>
            </a:pPr>
            <a:r>
              <a:rPr lang="en-US" sz="3200"/>
              <a:t>Models Exchange and Composition</a:t>
            </a:r>
          </a:p>
        </p:txBody>
      </p:sp>
      <p:pic>
        <p:nvPicPr>
          <p:cNvPr id="147461" name="Picture 5"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7525" y="1441450"/>
            <a:ext cx="863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2" name="Picture 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11438" y="2516188"/>
            <a:ext cx="82708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7463" name="Group 7"/>
          <p:cNvGrpSpPr>
            <a:grpSpLocks/>
          </p:cNvGrpSpPr>
          <p:nvPr/>
        </p:nvGrpSpPr>
        <p:grpSpPr bwMode="auto">
          <a:xfrm>
            <a:off x="6659563" y="909638"/>
            <a:ext cx="2160587" cy="1873250"/>
            <a:chOff x="1837" y="1570"/>
            <a:chExt cx="2086" cy="2268"/>
          </a:xfrm>
        </p:grpSpPr>
        <p:sp>
          <p:nvSpPr>
            <p:cNvPr id="147512" name="AutoShape 8"/>
            <p:cNvSpPr>
              <a:spLocks noChangeArrowheads="1"/>
            </p:cNvSpPr>
            <p:nvPr/>
          </p:nvSpPr>
          <p:spPr bwMode="auto">
            <a:xfrm>
              <a:off x="1837" y="1570"/>
              <a:ext cx="2086" cy="2268"/>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513" name="Oval 9"/>
            <p:cNvSpPr>
              <a:spLocks noChangeArrowheads="1"/>
            </p:cNvSpPr>
            <p:nvPr/>
          </p:nvSpPr>
          <p:spPr bwMode="auto">
            <a:xfrm>
              <a:off x="1864" y="2577"/>
              <a:ext cx="955"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1</a:t>
              </a:r>
            </a:p>
          </p:txBody>
        </p:sp>
        <p:sp>
          <p:nvSpPr>
            <p:cNvPr id="147514" name="Oval 10"/>
            <p:cNvSpPr>
              <a:spLocks noChangeArrowheads="1"/>
            </p:cNvSpPr>
            <p:nvPr/>
          </p:nvSpPr>
          <p:spPr bwMode="auto">
            <a:xfrm>
              <a:off x="2897" y="2575"/>
              <a:ext cx="928" cy="33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2</a:t>
              </a:r>
            </a:p>
          </p:txBody>
        </p:sp>
        <p:sp>
          <p:nvSpPr>
            <p:cNvPr id="147515" name="Oval 11"/>
            <p:cNvSpPr>
              <a:spLocks noChangeArrowheads="1"/>
            </p:cNvSpPr>
            <p:nvPr/>
          </p:nvSpPr>
          <p:spPr bwMode="auto">
            <a:xfrm>
              <a:off x="1923" y="3394"/>
              <a:ext cx="939"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3</a:t>
              </a:r>
            </a:p>
          </p:txBody>
        </p:sp>
        <p:sp>
          <p:nvSpPr>
            <p:cNvPr id="147516" name="Oval 12"/>
            <p:cNvSpPr>
              <a:spLocks noChangeArrowheads="1"/>
            </p:cNvSpPr>
            <p:nvPr/>
          </p:nvSpPr>
          <p:spPr bwMode="auto">
            <a:xfrm>
              <a:off x="2955" y="3394"/>
              <a:ext cx="928" cy="33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4</a:t>
              </a:r>
            </a:p>
          </p:txBody>
        </p:sp>
        <p:sp>
          <p:nvSpPr>
            <p:cNvPr id="147517" name="Oval 13"/>
            <p:cNvSpPr>
              <a:spLocks noChangeArrowheads="1"/>
            </p:cNvSpPr>
            <p:nvPr/>
          </p:nvSpPr>
          <p:spPr bwMode="auto">
            <a:xfrm>
              <a:off x="1919" y="1716"/>
              <a:ext cx="1045" cy="33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Diagnosis</a:t>
              </a:r>
            </a:p>
          </p:txBody>
        </p:sp>
        <p:sp>
          <p:nvSpPr>
            <p:cNvPr id="147518" name="Line 14"/>
            <p:cNvSpPr>
              <a:spLocks noChangeShapeType="1"/>
            </p:cNvSpPr>
            <p:nvPr/>
          </p:nvSpPr>
          <p:spPr bwMode="auto">
            <a:xfrm>
              <a:off x="2639" y="2011"/>
              <a:ext cx="495" cy="60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19" name="Line 15"/>
            <p:cNvSpPr>
              <a:spLocks noChangeShapeType="1"/>
            </p:cNvSpPr>
            <p:nvPr/>
          </p:nvSpPr>
          <p:spPr bwMode="auto">
            <a:xfrm>
              <a:off x="2418" y="2885"/>
              <a:ext cx="0"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20" name="Line 16"/>
            <p:cNvSpPr>
              <a:spLocks noChangeShapeType="1"/>
            </p:cNvSpPr>
            <p:nvPr/>
          </p:nvSpPr>
          <p:spPr bwMode="auto">
            <a:xfrm>
              <a:off x="2567" y="2879"/>
              <a:ext cx="658" cy="55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21" name="Line 17"/>
            <p:cNvSpPr>
              <a:spLocks noChangeShapeType="1"/>
            </p:cNvSpPr>
            <p:nvPr/>
          </p:nvSpPr>
          <p:spPr bwMode="auto">
            <a:xfrm flipH="1">
              <a:off x="2418" y="2023"/>
              <a:ext cx="0" cy="59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22" name="Text Box 18"/>
            <p:cNvSpPr txBox="1">
              <a:spLocks noChangeArrowheads="1"/>
            </p:cNvSpPr>
            <p:nvPr/>
          </p:nvSpPr>
          <p:spPr bwMode="auto">
            <a:xfrm>
              <a:off x="3016" y="1797"/>
              <a:ext cx="72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Bayesian Network</a:t>
              </a:r>
            </a:p>
          </p:txBody>
        </p:sp>
      </p:grpSp>
      <p:grpSp>
        <p:nvGrpSpPr>
          <p:cNvPr id="147464" name="Group 19"/>
          <p:cNvGrpSpPr>
            <a:grpSpLocks/>
          </p:cNvGrpSpPr>
          <p:nvPr/>
        </p:nvGrpSpPr>
        <p:grpSpPr bwMode="auto">
          <a:xfrm>
            <a:off x="246063" y="1844675"/>
            <a:ext cx="2305050" cy="2016125"/>
            <a:chOff x="3243" y="1026"/>
            <a:chExt cx="2379" cy="2631"/>
          </a:xfrm>
        </p:grpSpPr>
        <p:sp>
          <p:nvSpPr>
            <p:cNvPr id="147479" name="AutoShape 20"/>
            <p:cNvSpPr>
              <a:spLocks noChangeArrowheads="1"/>
            </p:cNvSpPr>
            <p:nvPr/>
          </p:nvSpPr>
          <p:spPr bwMode="auto">
            <a:xfrm>
              <a:off x="3243" y="1026"/>
              <a:ext cx="2379" cy="2631"/>
            </a:xfrm>
            <a:prstGeom prst="roundRect">
              <a:avLst>
                <a:gd name="adj" fmla="val 16667"/>
              </a:avLst>
            </a:prstGeom>
            <a:solidFill>
              <a:srgbClr val="C0C0C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480" name="Oval 21"/>
            <p:cNvSpPr>
              <a:spLocks noChangeArrowheads="1"/>
            </p:cNvSpPr>
            <p:nvPr/>
          </p:nvSpPr>
          <p:spPr bwMode="auto">
            <a:xfrm>
              <a:off x="3363" y="1328"/>
              <a:ext cx="812"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47481" name="Oval 22"/>
            <p:cNvSpPr>
              <a:spLocks noChangeArrowheads="1"/>
            </p:cNvSpPr>
            <p:nvPr/>
          </p:nvSpPr>
          <p:spPr bwMode="auto">
            <a:xfrm>
              <a:off x="4669" y="2710"/>
              <a:ext cx="866"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d2</a:t>
              </a:r>
            </a:p>
          </p:txBody>
        </p:sp>
        <p:sp>
          <p:nvSpPr>
            <p:cNvPr id="147482" name="Line 23"/>
            <p:cNvSpPr>
              <a:spLocks noChangeShapeType="1"/>
            </p:cNvSpPr>
            <p:nvPr/>
          </p:nvSpPr>
          <p:spPr bwMode="auto">
            <a:xfrm flipV="1">
              <a:off x="3898" y="2160"/>
              <a:ext cx="409" cy="1089"/>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83" name="Line 24"/>
            <p:cNvSpPr>
              <a:spLocks noChangeShapeType="1"/>
            </p:cNvSpPr>
            <p:nvPr/>
          </p:nvSpPr>
          <p:spPr bwMode="auto">
            <a:xfrm>
              <a:off x="4034" y="1570"/>
              <a:ext cx="273"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84" name="Line 25"/>
            <p:cNvSpPr>
              <a:spLocks noChangeShapeType="1"/>
            </p:cNvSpPr>
            <p:nvPr/>
          </p:nvSpPr>
          <p:spPr bwMode="auto">
            <a:xfrm flipV="1">
              <a:off x="3944" y="2115"/>
              <a:ext cx="317" cy="54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85" name="Line 26"/>
            <p:cNvSpPr>
              <a:spLocks noChangeShapeType="1"/>
            </p:cNvSpPr>
            <p:nvPr/>
          </p:nvSpPr>
          <p:spPr bwMode="auto">
            <a:xfrm flipV="1">
              <a:off x="4080" y="2069"/>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86" name="Text Box 27"/>
            <p:cNvSpPr txBox="1">
              <a:spLocks noChangeArrowheads="1"/>
            </p:cNvSpPr>
            <p:nvPr/>
          </p:nvSpPr>
          <p:spPr bwMode="auto">
            <a:xfrm>
              <a:off x="4241" y="1482"/>
              <a:ext cx="1270"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Neural Network</a:t>
              </a:r>
            </a:p>
          </p:txBody>
        </p:sp>
        <p:sp>
          <p:nvSpPr>
            <p:cNvPr id="147487" name="Oval 28"/>
            <p:cNvSpPr>
              <a:spLocks noChangeArrowheads="1"/>
            </p:cNvSpPr>
            <p:nvPr/>
          </p:nvSpPr>
          <p:spPr bwMode="auto">
            <a:xfrm>
              <a:off x="4669" y="1803"/>
              <a:ext cx="866" cy="30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OK</a:t>
              </a:r>
            </a:p>
          </p:txBody>
        </p:sp>
        <p:sp>
          <p:nvSpPr>
            <p:cNvPr id="147488" name="Oval 29"/>
            <p:cNvSpPr>
              <a:spLocks noChangeArrowheads="1"/>
            </p:cNvSpPr>
            <p:nvPr/>
          </p:nvSpPr>
          <p:spPr bwMode="auto">
            <a:xfrm>
              <a:off x="4750" y="2275"/>
              <a:ext cx="827"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d1</a:t>
              </a:r>
            </a:p>
          </p:txBody>
        </p:sp>
        <p:sp>
          <p:nvSpPr>
            <p:cNvPr id="147489" name="Oval 30"/>
            <p:cNvSpPr>
              <a:spLocks noChangeArrowheads="1"/>
            </p:cNvSpPr>
            <p:nvPr/>
          </p:nvSpPr>
          <p:spPr bwMode="auto">
            <a:xfrm>
              <a:off x="3269" y="1973"/>
              <a:ext cx="818"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47490" name="Oval 31"/>
            <p:cNvSpPr>
              <a:spLocks noChangeArrowheads="1"/>
            </p:cNvSpPr>
            <p:nvPr/>
          </p:nvSpPr>
          <p:spPr bwMode="auto">
            <a:xfrm>
              <a:off x="3297" y="2594"/>
              <a:ext cx="814"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47491" name="Oval 32"/>
            <p:cNvSpPr>
              <a:spLocks noChangeArrowheads="1"/>
            </p:cNvSpPr>
            <p:nvPr/>
          </p:nvSpPr>
          <p:spPr bwMode="auto">
            <a:xfrm>
              <a:off x="3304" y="3212"/>
              <a:ext cx="814"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47492" name="Rectangle 33"/>
            <p:cNvSpPr>
              <a:spLocks noChangeArrowheads="1"/>
            </p:cNvSpPr>
            <p:nvPr/>
          </p:nvSpPr>
          <p:spPr bwMode="auto">
            <a:xfrm>
              <a:off x="4307" y="2024"/>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493" name="Rectangle 34"/>
            <p:cNvSpPr>
              <a:spLocks noChangeArrowheads="1"/>
            </p:cNvSpPr>
            <p:nvPr/>
          </p:nvSpPr>
          <p:spPr bwMode="auto">
            <a:xfrm>
              <a:off x="4307" y="2387"/>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494" name="Rectangle 35"/>
            <p:cNvSpPr>
              <a:spLocks noChangeArrowheads="1"/>
            </p:cNvSpPr>
            <p:nvPr/>
          </p:nvSpPr>
          <p:spPr bwMode="auto">
            <a:xfrm>
              <a:off x="4307" y="2750"/>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495" name="Line 36"/>
            <p:cNvSpPr>
              <a:spLocks noChangeShapeType="1"/>
            </p:cNvSpPr>
            <p:nvPr/>
          </p:nvSpPr>
          <p:spPr bwMode="auto">
            <a:xfrm>
              <a:off x="3989" y="1570"/>
              <a:ext cx="363" cy="81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96" name="Line 37"/>
            <p:cNvSpPr>
              <a:spLocks noChangeShapeType="1"/>
            </p:cNvSpPr>
            <p:nvPr/>
          </p:nvSpPr>
          <p:spPr bwMode="auto">
            <a:xfrm>
              <a:off x="3944" y="1570"/>
              <a:ext cx="363" cy="122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97" name="Line 38"/>
            <p:cNvSpPr>
              <a:spLocks noChangeShapeType="1"/>
            </p:cNvSpPr>
            <p:nvPr/>
          </p:nvSpPr>
          <p:spPr bwMode="auto">
            <a:xfrm>
              <a:off x="4034" y="2160"/>
              <a:ext cx="273"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98" name="Line 39"/>
            <p:cNvSpPr>
              <a:spLocks noChangeShapeType="1"/>
            </p:cNvSpPr>
            <p:nvPr/>
          </p:nvSpPr>
          <p:spPr bwMode="auto">
            <a:xfrm>
              <a:off x="3989" y="2205"/>
              <a:ext cx="272"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499" name="Line 40"/>
            <p:cNvSpPr>
              <a:spLocks noChangeShapeType="1"/>
            </p:cNvSpPr>
            <p:nvPr/>
          </p:nvSpPr>
          <p:spPr bwMode="auto">
            <a:xfrm>
              <a:off x="4125" y="2750"/>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0" name="Line 41"/>
            <p:cNvSpPr>
              <a:spLocks noChangeShapeType="1"/>
            </p:cNvSpPr>
            <p:nvPr/>
          </p:nvSpPr>
          <p:spPr bwMode="auto">
            <a:xfrm flipV="1">
              <a:off x="4034" y="2432"/>
              <a:ext cx="273" cy="22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1" name="Line 42"/>
            <p:cNvSpPr>
              <a:spLocks noChangeShapeType="1"/>
            </p:cNvSpPr>
            <p:nvPr/>
          </p:nvSpPr>
          <p:spPr bwMode="auto">
            <a:xfrm flipV="1">
              <a:off x="3989" y="2523"/>
              <a:ext cx="318"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2" name="Line 43"/>
            <p:cNvSpPr>
              <a:spLocks noChangeShapeType="1"/>
            </p:cNvSpPr>
            <p:nvPr/>
          </p:nvSpPr>
          <p:spPr bwMode="auto">
            <a:xfrm flipV="1">
              <a:off x="4034" y="2886"/>
              <a:ext cx="227"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3" name="Line 44"/>
            <p:cNvSpPr>
              <a:spLocks noChangeShapeType="1"/>
            </p:cNvSpPr>
            <p:nvPr/>
          </p:nvSpPr>
          <p:spPr bwMode="auto">
            <a:xfrm flipV="1">
              <a:off x="4488" y="1978"/>
              <a:ext cx="227" cy="9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4" name="Line 45"/>
            <p:cNvSpPr>
              <a:spLocks noChangeShapeType="1"/>
            </p:cNvSpPr>
            <p:nvPr/>
          </p:nvSpPr>
          <p:spPr bwMode="auto">
            <a:xfrm flipV="1">
              <a:off x="4443" y="2024"/>
              <a:ext cx="317"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5" name="Line 46"/>
            <p:cNvSpPr>
              <a:spLocks noChangeShapeType="1"/>
            </p:cNvSpPr>
            <p:nvPr/>
          </p:nvSpPr>
          <p:spPr bwMode="auto">
            <a:xfrm flipV="1">
              <a:off x="4443" y="2024"/>
              <a:ext cx="272" cy="36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6" name="Line 47"/>
            <p:cNvSpPr>
              <a:spLocks noChangeShapeType="1"/>
            </p:cNvSpPr>
            <p:nvPr/>
          </p:nvSpPr>
          <p:spPr bwMode="auto">
            <a:xfrm flipV="1">
              <a:off x="4488" y="2432"/>
              <a:ext cx="272" cy="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7" name="Line 48"/>
            <p:cNvSpPr>
              <a:spLocks noChangeShapeType="1"/>
            </p:cNvSpPr>
            <p:nvPr/>
          </p:nvSpPr>
          <p:spPr bwMode="auto">
            <a:xfrm>
              <a:off x="4488" y="2477"/>
              <a:ext cx="363" cy="31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8" name="Line 49"/>
            <p:cNvSpPr>
              <a:spLocks noChangeShapeType="1"/>
            </p:cNvSpPr>
            <p:nvPr/>
          </p:nvSpPr>
          <p:spPr bwMode="auto">
            <a:xfrm>
              <a:off x="4488" y="2115"/>
              <a:ext cx="318"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09" name="Line 50"/>
            <p:cNvSpPr>
              <a:spLocks noChangeShapeType="1"/>
            </p:cNvSpPr>
            <p:nvPr/>
          </p:nvSpPr>
          <p:spPr bwMode="auto">
            <a:xfrm>
              <a:off x="4443" y="2160"/>
              <a:ext cx="453" cy="63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10" name="Line 51"/>
            <p:cNvSpPr>
              <a:spLocks noChangeShapeType="1"/>
            </p:cNvSpPr>
            <p:nvPr/>
          </p:nvSpPr>
          <p:spPr bwMode="auto">
            <a:xfrm flipV="1">
              <a:off x="4488" y="2477"/>
              <a:ext cx="318" cy="27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11" name="Line 52"/>
            <p:cNvSpPr>
              <a:spLocks noChangeShapeType="1"/>
            </p:cNvSpPr>
            <p:nvPr/>
          </p:nvSpPr>
          <p:spPr bwMode="auto">
            <a:xfrm>
              <a:off x="4488" y="2795"/>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pic>
        <p:nvPicPr>
          <p:cNvPr id="147465" name="Picture 5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933825"/>
            <a:ext cx="960437" cy="25590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7466" name="Picture 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7425" y="2924175"/>
            <a:ext cx="974725" cy="158432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7467" name="Picture 5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40425" y="2781300"/>
            <a:ext cx="784225" cy="20891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7468" name="Line 56"/>
          <p:cNvSpPr>
            <a:spLocks noChangeShapeType="1"/>
          </p:cNvSpPr>
          <p:nvPr/>
        </p:nvSpPr>
        <p:spPr bwMode="auto">
          <a:xfrm>
            <a:off x="7054850" y="3717925"/>
            <a:ext cx="0" cy="431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7469" name="Line 57"/>
          <p:cNvSpPr>
            <a:spLocks noChangeShapeType="1"/>
          </p:cNvSpPr>
          <p:nvPr/>
        </p:nvSpPr>
        <p:spPr bwMode="auto">
          <a:xfrm flipH="1">
            <a:off x="6877050" y="3933825"/>
            <a:ext cx="360363"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7470" name="Line 58"/>
          <p:cNvSpPr>
            <a:spLocks noChangeShapeType="1"/>
          </p:cNvSpPr>
          <p:nvPr/>
        </p:nvSpPr>
        <p:spPr bwMode="auto">
          <a:xfrm flipH="1">
            <a:off x="8604250" y="3644900"/>
            <a:ext cx="360363"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7471" name="Line 59"/>
          <p:cNvSpPr>
            <a:spLocks noChangeShapeType="1"/>
          </p:cNvSpPr>
          <p:nvPr/>
        </p:nvSpPr>
        <p:spPr bwMode="auto">
          <a:xfrm flipH="1">
            <a:off x="8604250" y="3860800"/>
            <a:ext cx="360363"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147472" name="Picture 6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11863" y="4989513"/>
            <a:ext cx="1873250" cy="16795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7473" name="Line 61"/>
          <p:cNvSpPr>
            <a:spLocks noChangeShapeType="1"/>
          </p:cNvSpPr>
          <p:nvPr/>
        </p:nvSpPr>
        <p:spPr bwMode="auto">
          <a:xfrm flipH="1">
            <a:off x="5435600" y="5661025"/>
            <a:ext cx="360363"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7474" name="Line 62"/>
          <p:cNvSpPr>
            <a:spLocks noChangeShapeType="1"/>
          </p:cNvSpPr>
          <p:nvPr/>
        </p:nvSpPr>
        <p:spPr bwMode="auto">
          <a:xfrm flipH="1">
            <a:off x="5435600" y="5876925"/>
            <a:ext cx="360363" cy="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7475" name="Text Box 63"/>
          <p:cNvSpPr txBox="1">
            <a:spLocks noChangeArrowheads="1"/>
          </p:cNvSpPr>
          <p:nvPr/>
        </p:nvSpPr>
        <p:spPr bwMode="auto">
          <a:xfrm>
            <a:off x="7974013" y="2924175"/>
            <a:ext cx="360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7476" name="Text Box 64"/>
          <p:cNvSpPr txBox="1">
            <a:spLocks noChangeArrowheads="1"/>
          </p:cNvSpPr>
          <p:nvPr/>
        </p:nvSpPr>
        <p:spPr bwMode="auto">
          <a:xfrm>
            <a:off x="7451725" y="5013325"/>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7477" name="Text Box 65"/>
          <p:cNvSpPr txBox="1">
            <a:spLocks noChangeArrowheads="1"/>
          </p:cNvSpPr>
          <p:nvPr/>
        </p:nvSpPr>
        <p:spPr bwMode="auto">
          <a:xfrm>
            <a:off x="6372225" y="2781300"/>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7478" name="Text Box 66"/>
          <p:cNvSpPr txBox="1">
            <a:spLocks noChangeArrowheads="1"/>
          </p:cNvSpPr>
          <p:nvPr/>
        </p:nvSpPr>
        <p:spPr bwMode="auto">
          <a:xfrm>
            <a:off x="1403350" y="3933825"/>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Oval 2"/>
          <p:cNvSpPr>
            <a:spLocks noChangeArrowheads="1"/>
          </p:cNvSpPr>
          <p:nvPr/>
        </p:nvSpPr>
        <p:spPr bwMode="auto">
          <a:xfrm>
            <a:off x="5508625" y="2276475"/>
            <a:ext cx="3384550"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483" name="Oval 3"/>
          <p:cNvSpPr>
            <a:spLocks noChangeArrowheads="1"/>
          </p:cNvSpPr>
          <p:nvPr/>
        </p:nvSpPr>
        <p:spPr bwMode="auto">
          <a:xfrm>
            <a:off x="114300" y="3357563"/>
            <a:ext cx="3419475" cy="865187"/>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94692" name="Rectangle 4"/>
          <p:cNvSpPr>
            <a:spLocks noGrp="1" noChangeArrowheads="1"/>
          </p:cNvSpPr>
          <p:nvPr>
            <p:ph type="title"/>
          </p:nvPr>
        </p:nvSpPr>
        <p:spPr>
          <a:xfrm>
            <a:off x="971550" y="125413"/>
            <a:ext cx="7954963" cy="503237"/>
          </a:xfrm>
        </p:spPr>
        <p:txBody>
          <a:bodyPr/>
          <a:lstStyle/>
          <a:p>
            <a:pPr eaLnBrk="1" hangingPunct="1">
              <a:defRPr/>
            </a:pPr>
            <a:r>
              <a:rPr lang="en-US" sz="3200"/>
              <a:t>Models Exchange and Composition</a:t>
            </a:r>
          </a:p>
        </p:txBody>
      </p:sp>
      <p:pic>
        <p:nvPicPr>
          <p:cNvPr id="148485" name="Picture 5"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7525" y="1441450"/>
            <a:ext cx="863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6" name="Picture 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11438" y="2516188"/>
            <a:ext cx="82708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7" name="AutoShape 7"/>
          <p:cNvSpPr>
            <a:spLocks noChangeArrowheads="1"/>
          </p:cNvSpPr>
          <p:nvPr/>
        </p:nvSpPr>
        <p:spPr bwMode="auto">
          <a:xfrm>
            <a:off x="6659563" y="909638"/>
            <a:ext cx="2160587" cy="1873250"/>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488" name="Oval 8"/>
          <p:cNvSpPr>
            <a:spLocks noChangeArrowheads="1"/>
          </p:cNvSpPr>
          <p:nvPr/>
        </p:nvSpPr>
        <p:spPr bwMode="auto">
          <a:xfrm>
            <a:off x="6688138" y="1741488"/>
            <a:ext cx="989012" cy="277812"/>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1</a:t>
            </a:r>
          </a:p>
        </p:txBody>
      </p:sp>
      <p:sp>
        <p:nvSpPr>
          <p:cNvPr id="148489" name="Oval 9"/>
          <p:cNvSpPr>
            <a:spLocks noChangeArrowheads="1"/>
          </p:cNvSpPr>
          <p:nvPr/>
        </p:nvSpPr>
        <p:spPr bwMode="auto">
          <a:xfrm>
            <a:off x="7812088" y="1989138"/>
            <a:ext cx="960437" cy="277812"/>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2</a:t>
            </a:r>
          </a:p>
        </p:txBody>
      </p:sp>
      <p:sp>
        <p:nvSpPr>
          <p:cNvPr id="148490" name="Oval 10"/>
          <p:cNvSpPr>
            <a:spLocks noChangeArrowheads="1"/>
          </p:cNvSpPr>
          <p:nvPr/>
        </p:nvSpPr>
        <p:spPr bwMode="auto">
          <a:xfrm>
            <a:off x="6748463" y="2416175"/>
            <a:ext cx="973137" cy="277813"/>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3</a:t>
            </a:r>
          </a:p>
        </p:txBody>
      </p:sp>
      <p:sp>
        <p:nvSpPr>
          <p:cNvPr id="148491" name="Oval 11"/>
          <p:cNvSpPr>
            <a:spLocks noChangeArrowheads="1"/>
          </p:cNvSpPr>
          <p:nvPr/>
        </p:nvSpPr>
        <p:spPr bwMode="auto">
          <a:xfrm>
            <a:off x="7816850" y="2416175"/>
            <a:ext cx="962025" cy="277813"/>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Symptom 4</a:t>
            </a:r>
          </a:p>
        </p:txBody>
      </p:sp>
      <p:sp>
        <p:nvSpPr>
          <p:cNvPr id="148492" name="Oval 12"/>
          <p:cNvSpPr>
            <a:spLocks noChangeArrowheads="1"/>
          </p:cNvSpPr>
          <p:nvPr/>
        </p:nvSpPr>
        <p:spPr bwMode="auto">
          <a:xfrm>
            <a:off x="6745288" y="1030288"/>
            <a:ext cx="1081087" cy="277812"/>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Diagnosis</a:t>
            </a:r>
          </a:p>
        </p:txBody>
      </p:sp>
      <p:sp>
        <p:nvSpPr>
          <p:cNvPr id="148493" name="Line 13"/>
          <p:cNvSpPr>
            <a:spLocks noChangeShapeType="1"/>
          </p:cNvSpPr>
          <p:nvPr/>
        </p:nvSpPr>
        <p:spPr bwMode="auto">
          <a:xfrm>
            <a:off x="7667625" y="1916113"/>
            <a:ext cx="360363" cy="7302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494" name="Line 14"/>
          <p:cNvSpPr>
            <a:spLocks noChangeShapeType="1"/>
          </p:cNvSpPr>
          <p:nvPr/>
        </p:nvSpPr>
        <p:spPr bwMode="auto">
          <a:xfrm>
            <a:off x="7261225" y="1995488"/>
            <a:ext cx="0" cy="45085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495" name="Line 15"/>
          <p:cNvSpPr>
            <a:spLocks noChangeShapeType="1"/>
          </p:cNvSpPr>
          <p:nvPr/>
        </p:nvSpPr>
        <p:spPr bwMode="auto">
          <a:xfrm>
            <a:off x="7415213" y="1990725"/>
            <a:ext cx="682625" cy="45561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496" name="Line 16"/>
          <p:cNvSpPr>
            <a:spLocks noChangeShapeType="1"/>
          </p:cNvSpPr>
          <p:nvPr/>
        </p:nvSpPr>
        <p:spPr bwMode="auto">
          <a:xfrm flipH="1">
            <a:off x="7261225" y="1284288"/>
            <a:ext cx="0" cy="48736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497" name="Text Box 17"/>
          <p:cNvSpPr txBox="1">
            <a:spLocks noChangeArrowheads="1"/>
          </p:cNvSpPr>
          <p:nvPr/>
        </p:nvSpPr>
        <p:spPr bwMode="auto">
          <a:xfrm>
            <a:off x="7880350" y="1096963"/>
            <a:ext cx="752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Bayesian Network</a:t>
            </a:r>
          </a:p>
        </p:txBody>
      </p:sp>
      <p:grpSp>
        <p:nvGrpSpPr>
          <p:cNvPr id="148498" name="Group 18"/>
          <p:cNvGrpSpPr>
            <a:grpSpLocks/>
          </p:cNvGrpSpPr>
          <p:nvPr/>
        </p:nvGrpSpPr>
        <p:grpSpPr bwMode="auto">
          <a:xfrm>
            <a:off x="246063" y="1844675"/>
            <a:ext cx="2305050" cy="2016125"/>
            <a:chOff x="3243" y="1026"/>
            <a:chExt cx="2379" cy="2631"/>
          </a:xfrm>
        </p:grpSpPr>
        <p:sp>
          <p:nvSpPr>
            <p:cNvPr id="148503" name="AutoShape 19"/>
            <p:cNvSpPr>
              <a:spLocks noChangeArrowheads="1"/>
            </p:cNvSpPr>
            <p:nvPr/>
          </p:nvSpPr>
          <p:spPr bwMode="auto">
            <a:xfrm>
              <a:off x="3243" y="1026"/>
              <a:ext cx="2379" cy="2631"/>
            </a:xfrm>
            <a:prstGeom prst="roundRect">
              <a:avLst>
                <a:gd name="adj" fmla="val 16667"/>
              </a:avLst>
            </a:prstGeom>
            <a:solidFill>
              <a:srgbClr val="C0C0C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504" name="Oval 20"/>
            <p:cNvSpPr>
              <a:spLocks noChangeArrowheads="1"/>
            </p:cNvSpPr>
            <p:nvPr/>
          </p:nvSpPr>
          <p:spPr bwMode="auto">
            <a:xfrm>
              <a:off x="3363" y="1328"/>
              <a:ext cx="812"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48505" name="Oval 21"/>
            <p:cNvSpPr>
              <a:spLocks noChangeArrowheads="1"/>
            </p:cNvSpPr>
            <p:nvPr/>
          </p:nvSpPr>
          <p:spPr bwMode="auto">
            <a:xfrm>
              <a:off x="4669" y="2710"/>
              <a:ext cx="866"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d2</a:t>
              </a:r>
            </a:p>
          </p:txBody>
        </p:sp>
        <p:sp>
          <p:nvSpPr>
            <p:cNvPr id="148506" name="Line 22"/>
            <p:cNvSpPr>
              <a:spLocks noChangeShapeType="1"/>
            </p:cNvSpPr>
            <p:nvPr/>
          </p:nvSpPr>
          <p:spPr bwMode="auto">
            <a:xfrm flipV="1">
              <a:off x="3898" y="2160"/>
              <a:ext cx="409" cy="1089"/>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07" name="Line 23"/>
            <p:cNvSpPr>
              <a:spLocks noChangeShapeType="1"/>
            </p:cNvSpPr>
            <p:nvPr/>
          </p:nvSpPr>
          <p:spPr bwMode="auto">
            <a:xfrm>
              <a:off x="4034" y="1570"/>
              <a:ext cx="273"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08" name="Line 24"/>
            <p:cNvSpPr>
              <a:spLocks noChangeShapeType="1"/>
            </p:cNvSpPr>
            <p:nvPr/>
          </p:nvSpPr>
          <p:spPr bwMode="auto">
            <a:xfrm flipV="1">
              <a:off x="3944" y="2115"/>
              <a:ext cx="317" cy="54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09" name="Line 25"/>
            <p:cNvSpPr>
              <a:spLocks noChangeShapeType="1"/>
            </p:cNvSpPr>
            <p:nvPr/>
          </p:nvSpPr>
          <p:spPr bwMode="auto">
            <a:xfrm flipV="1">
              <a:off x="4080" y="2069"/>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10" name="Text Box 26"/>
            <p:cNvSpPr txBox="1">
              <a:spLocks noChangeArrowheads="1"/>
            </p:cNvSpPr>
            <p:nvPr/>
          </p:nvSpPr>
          <p:spPr bwMode="auto">
            <a:xfrm>
              <a:off x="4241" y="1482"/>
              <a:ext cx="1270"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Neural Network</a:t>
              </a:r>
            </a:p>
          </p:txBody>
        </p:sp>
        <p:sp>
          <p:nvSpPr>
            <p:cNvPr id="148511" name="Oval 27"/>
            <p:cNvSpPr>
              <a:spLocks noChangeArrowheads="1"/>
            </p:cNvSpPr>
            <p:nvPr/>
          </p:nvSpPr>
          <p:spPr bwMode="auto">
            <a:xfrm>
              <a:off x="4669" y="1803"/>
              <a:ext cx="866" cy="306"/>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OK</a:t>
              </a:r>
            </a:p>
          </p:txBody>
        </p:sp>
        <p:sp>
          <p:nvSpPr>
            <p:cNvPr id="148512" name="Oval 28"/>
            <p:cNvSpPr>
              <a:spLocks noChangeArrowheads="1"/>
            </p:cNvSpPr>
            <p:nvPr/>
          </p:nvSpPr>
          <p:spPr bwMode="auto">
            <a:xfrm>
              <a:off x="4750" y="2275"/>
              <a:ext cx="827" cy="307"/>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 = d1</a:t>
              </a:r>
            </a:p>
          </p:txBody>
        </p:sp>
        <p:sp>
          <p:nvSpPr>
            <p:cNvPr id="148513" name="Oval 29"/>
            <p:cNvSpPr>
              <a:spLocks noChangeArrowheads="1"/>
            </p:cNvSpPr>
            <p:nvPr/>
          </p:nvSpPr>
          <p:spPr bwMode="auto">
            <a:xfrm>
              <a:off x="3269" y="1973"/>
              <a:ext cx="818"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48514" name="Oval 30"/>
            <p:cNvSpPr>
              <a:spLocks noChangeArrowheads="1"/>
            </p:cNvSpPr>
            <p:nvPr/>
          </p:nvSpPr>
          <p:spPr bwMode="auto">
            <a:xfrm>
              <a:off x="3297" y="2594"/>
              <a:ext cx="814" cy="307"/>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48515" name="Oval 31"/>
            <p:cNvSpPr>
              <a:spLocks noChangeArrowheads="1"/>
            </p:cNvSpPr>
            <p:nvPr/>
          </p:nvSpPr>
          <p:spPr bwMode="auto">
            <a:xfrm>
              <a:off x="3304" y="3212"/>
              <a:ext cx="814" cy="306"/>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48516" name="Rectangle 32"/>
            <p:cNvSpPr>
              <a:spLocks noChangeArrowheads="1"/>
            </p:cNvSpPr>
            <p:nvPr/>
          </p:nvSpPr>
          <p:spPr bwMode="auto">
            <a:xfrm>
              <a:off x="4307" y="2024"/>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517" name="Rectangle 33"/>
            <p:cNvSpPr>
              <a:spLocks noChangeArrowheads="1"/>
            </p:cNvSpPr>
            <p:nvPr/>
          </p:nvSpPr>
          <p:spPr bwMode="auto">
            <a:xfrm>
              <a:off x="4307" y="2387"/>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518" name="Rectangle 34"/>
            <p:cNvSpPr>
              <a:spLocks noChangeArrowheads="1"/>
            </p:cNvSpPr>
            <p:nvPr/>
          </p:nvSpPr>
          <p:spPr bwMode="auto">
            <a:xfrm>
              <a:off x="4307" y="2750"/>
              <a:ext cx="181" cy="136"/>
            </a:xfrm>
            <a:prstGeom prst="rect">
              <a:avLst/>
            </a:prstGeom>
            <a:solidFill>
              <a:srgbClr val="996633"/>
            </a:solidFill>
            <a:ln w="127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8519" name="Line 35"/>
            <p:cNvSpPr>
              <a:spLocks noChangeShapeType="1"/>
            </p:cNvSpPr>
            <p:nvPr/>
          </p:nvSpPr>
          <p:spPr bwMode="auto">
            <a:xfrm>
              <a:off x="3989" y="1570"/>
              <a:ext cx="363" cy="81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0" name="Line 36"/>
            <p:cNvSpPr>
              <a:spLocks noChangeShapeType="1"/>
            </p:cNvSpPr>
            <p:nvPr/>
          </p:nvSpPr>
          <p:spPr bwMode="auto">
            <a:xfrm>
              <a:off x="3944" y="1570"/>
              <a:ext cx="363" cy="122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1" name="Line 37"/>
            <p:cNvSpPr>
              <a:spLocks noChangeShapeType="1"/>
            </p:cNvSpPr>
            <p:nvPr/>
          </p:nvSpPr>
          <p:spPr bwMode="auto">
            <a:xfrm>
              <a:off x="4034" y="2160"/>
              <a:ext cx="273"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2" name="Line 38"/>
            <p:cNvSpPr>
              <a:spLocks noChangeShapeType="1"/>
            </p:cNvSpPr>
            <p:nvPr/>
          </p:nvSpPr>
          <p:spPr bwMode="auto">
            <a:xfrm>
              <a:off x="3989" y="2205"/>
              <a:ext cx="272" cy="5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3" name="Line 39"/>
            <p:cNvSpPr>
              <a:spLocks noChangeShapeType="1"/>
            </p:cNvSpPr>
            <p:nvPr/>
          </p:nvSpPr>
          <p:spPr bwMode="auto">
            <a:xfrm>
              <a:off x="4125" y="2750"/>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4" name="Line 40"/>
            <p:cNvSpPr>
              <a:spLocks noChangeShapeType="1"/>
            </p:cNvSpPr>
            <p:nvPr/>
          </p:nvSpPr>
          <p:spPr bwMode="auto">
            <a:xfrm flipV="1">
              <a:off x="4034" y="2432"/>
              <a:ext cx="273" cy="22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5" name="Line 41"/>
            <p:cNvSpPr>
              <a:spLocks noChangeShapeType="1"/>
            </p:cNvSpPr>
            <p:nvPr/>
          </p:nvSpPr>
          <p:spPr bwMode="auto">
            <a:xfrm flipV="1">
              <a:off x="3989" y="2523"/>
              <a:ext cx="318"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6" name="Line 42"/>
            <p:cNvSpPr>
              <a:spLocks noChangeShapeType="1"/>
            </p:cNvSpPr>
            <p:nvPr/>
          </p:nvSpPr>
          <p:spPr bwMode="auto">
            <a:xfrm flipV="1">
              <a:off x="4034" y="2886"/>
              <a:ext cx="227" cy="40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7" name="Line 43"/>
            <p:cNvSpPr>
              <a:spLocks noChangeShapeType="1"/>
            </p:cNvSpPr>
            <p:nvPr/>
          </p:nvSpPr>
          <p:spPr bwMode="auto">
            <a:xfrm flipV="1">
              <a:off x="4488" y="1978"/>
              <a:ext cx="227" cy="91"/>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8" name="Line 44"/>
            <p:cNvSpPr>
              <a:spLocks noChangeShapeType="1"/>
            </p:cNvSpPr>
            <p:nvPr/>
          </p:nvSpPr>
          <p:spPr bwMode="auto">
            <a:xfrm flipV="1">
              <a:off x="4443" y="2024"/>
              <a:ext cx="317" cy="72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29" name="Line 45"/>
            <p:cNvSpPr>
              <a:spLocks noChangeShapeType="1"/>
            </p:cNvSpPr>
            <p:nvPr/>
          </p:nvSpPr>
          <p:spPr bwMode="auto">
            <a:xfrm flipV="1">
              <a:off x="4443" y="2024"/>
              <a:ext cx="272" cy="36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0" name="Line 46"/>
            <p:cNvSpPr>
              <a:spLocks noChangeShapeType="1"/>
            </p:cNvSpPr>
            <p:nvPr/>
          </p:nvSpPr>
          <p:spPr bwMode="auto">
            <a:xfrm flipV="1">
              <a:off x="4488" y="2432"/>
              <a:ext cx="272" cy="0"/>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1" name="Line 47"/>
            <p:cNvSpPr>
              <a:spLocks noChangeShapeType="1"/>
            </p:cNvSpPr>
            <p:nvPr/>
          </p:nvSpPr>
          <p:spPr bwMode="auto">
            <a:xfrm>
              <a:off x="4488" y="2477"/>
              <a:ext cx="363" cy="318"/>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2" name="Line 48"/>
            <p:cNvSpPr>
              <a:spLocks noChangeShapeType="1"/>
            </p:cNvSpPr>
            <p:nvPr/>
          </p:nvSpPr>
          <p:spPr bwMode="auto">
            <a:xfrm>
              <a:off x="4488" y="2115"/>
              <a:ext cx="318" cy="272"/>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3" name="Line 49"/>
            <p:cNvSpPr>
              <a:spLocks noChangeShapeType="1"/>
            </p:cNvSpPr>
            <p:nvPr/>
          </p:nvSpPr>
          <p:spPr bwMode="auto">
            <a:xfrm>
              <a:off x="4443" y="2160"/>
              <a:ext cx="453" cy="63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4" name="Line 50"/>
            <p:cNvSpPr>
              <a:spLocks noChangeShapeType="1"/>
            </p:cNvSpPr>
            <p:nvPr/>
          </p:nvSpPr>
          <p:spPr bwMode="auto">
            <a:xfrm flipV="1">
              <a:off x="4488" y="2477"/>
              <a:ext cx="318" cy="273"/>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535" name="Line 51"/>
            <p:cNvSpPr>
              <a:spLocks noChangeShapeType="1"/>
            </p:cNvSpPr>
            <p:nvPr/>
          </p:nvSpPr>
          <p:spPr bwMode="auto">
            <a:xfrm>
              <a:off x="4488" y="2795"/>
              <a:ext cx="182" cy="45"/>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pic>
        <p:nvPicPr>
          <p:cNvPr id="148499"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933825"/>
            <a:ext cx="960437" cy="25590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8500" name="Picture 5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7763" y="2924175"/>
            <a:ext cx="2162175" cy="19383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8501" name="Text Box 54"/>
          <p:cNvSpPr txBox="1">
            <a:spLocks noChangeArrowheads="1"/>
          </p:cNvSpPr>
          <p:nvPr/>
        </p:nvSpPr>
        <p:spPr bwMode="auto">
          <a:xfrm>
            <a:off x="8101013" y="2924175"/>
            <a:ext cx="360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
        <p:nvSpPr>
          <p:cNvPr id="148502" name="Text Box 55"/>
          <p:cNvSpPr txBox="1">
            <a:spLocks noChangeArrowheads="1"/>
          </p:cNvSpPr>
          <p:nvPr/>
        </p:nvSpPr>
        <p:spPr bwMode="auto">
          <a:xfrm>
            <a:off x="1403350" y="3933825"/>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000">
                <a:cs typeface="Arial" pitchFamily="34" charset="0"/>
              </a:rPr>
              <a:t>θ</a:t>
            </a:r>
          </a:p>
        </p:txBody>
      </p:sp>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5714" name="Rectangle 2"/>
          <p:cNvSpPr>
            <a:spLocks noGrp="1" noChangeArrowheads="1"/>
          </p:cNvSpPr>
          <p:nvPr>
            <p:ph type="title"/>
          </p:nvPr>
        </p:nvSpPr>
        <p:spPr/>
        <p:txBody>
          <a:bodyPr/>
          <a:lstStyle/>
          <a:p>
            <a:pPr eaLnBrk="1" hangingPunct="1">
              <a:defRPr/>
            </a:pPr>
            <a:r>
              <a:rPr lang="en-US" sz="3200"/>
              <a:t>GUN Challenges (3)</a:t>
            </a:r>
          </a:p>
        </p:txBody>
      </p:sp>
      <p:sp>
        <p:nvSpPr>
          <p:cNvPr id="149507" name="Rectangle 3"/>
          <p:cNvSpPr>
            <a:spLocks noGrp="1" noChangeArrowheads="1"/>
          </p:cNvSpPr>
          <p:nvPr>
            <p:ph type="body" idx="1"/>
          </p:nvPr>
        </p:nvSpPr>
        <p:spPr>
          <a:xfrm>
            <a:off x="323850" y="765175"/>
            <a:ext cx="8362950" cy="5832475"/>
          </a:xfrm>
        </p:spPr>
        <p:txBody>
          <a:bodyPr/>
          <a:lstStyle/>
          <a:p>
            <a:pPr eaLnBrk="1" hangingPunct="1">
              <a:lnSpc>
                <a:spcPct val="90000"/>
              </a:lnSpc>
            </a:pPr>
            <a:r>
              <a:rPr lang="en-US" altLang="en-US" sz="2800"/>
              <a:t>Mobile Learning Agent (“SmartStudent”)</a:t>
            </a:r>
          </a:p>
          <a:p>
            <a:pPr lvl="1" eaLnBrk="1" hangingPunct="1">
              <a:lnSpc>
                <a:spcPct val="90000"/>
              </a:lnSpc>
            </a:pPr>
            <a:r>
              <a:rPr lang="en-US" altLang="en-US" sz="2400"/>
              <a:t>Is a shell (engine);</a:t>
            </a:r>
          </a:p>
          <a:p>
            <a:pPr lvl="1" eaLnBrk="1" hangingPunct="1">
              <a:lnSpc>
                <a:spcPct val="90000"/>
              </a:lnSpc>
            </a:pPr>
            <a:r>
              <a:rPr lang="en-US" altLang="en-US" sz="2400"/>
              <a:t>Can learn a learning algorithm (metalearning);</a:t>
            </a:r>
          </a:p>
          <a:p>
            <a:pPr lvl="1" eaLnBrk="1" hangingPunct="1">
              <a:lnSpc>
                <a:spcPct val="90000"/>
              </a:lnSpc>
            </a:pPr>
            <a:r>
              <a:rPr lang="en-US" altLang="en-US" sz="2400"/>
              <a:t>Can learn a model based on data and learning algorithm;</a:t>
            </a:r>
          </a:p>
          <a:p>
            <a:pPr lvl="1" eaLnBrk="1" hangingPunct="1">
              <a:lnSpc>
                <a:spcPct val="90000"/>
              </a:lnSpc>
            </a:pPr>
            <a:r>
              <a:rPr lang="en-US" altLang="en-US" sz="2400"/>
              <a:t>Can “swallow” and run existing model;</a:t>
            </a:r>
          </a:p>
          <a:p>
            <a:pPr lvl="1" eaLnBrk="1" hangingPunct="1">
              <a:lnSpc>
                <a:spcPct val="90000"/>
              </a:lnSpc>
            </a:pPr>
            <a:r>
              <a:rPr lang="en-US" altLang="en-US" sz="2400"/>
              <a:t>Can learn contexts;</a:t>
            </a:r>
          </a:p>
          <a:p>
            <a:pPr lvl="1" eaLnBrk="1" hangingPunct="1">
              <a:lnSpc>
                <a:spcPct val="90000"/>
              </a:lnSpc>
            </a:pPr>
            <a:r>
              <a:rPr lang="en-US" altLang="en-US" sz="2400"/>
              <a:t>Can reason based on model, data and context;</a:t>
            </a:r>
          </a:p>
          <a:p>
            <a:pPr lvl="1" eaLnBrk="1" hangingPunct="1">
              <a:lnSpc>
                <a:spcPct val="90000"/>
              </a:lnSpc>
            </a:pPr>
            <a:r>
              <a:rPr lang="en-US" altLang="en-US" sz="2400"/>
              <a:t>Can move to “universities” (special platforms with appropriate Web-Services) for learning;</a:t>
            </a:r>
          </a:p>
          <a:p>
            <a:pPr lvl="1" eaLnBrk="1" hangingPunct="1">
              <a:lnSpc>
                <a:spcPct val="90000"/>
              </a:lnSpc>
            </a:pPr>
            <a:r>
              <a:rPr lang="en-US" altLang="en-US" sz="2400"/>
              <a:t>Self-interested;</a:t>
            </a:r>
          </a:p>
          <a:p>
            <a:pPr lvl="1" eaLnBrk="1" hangingPunct="1">
              <a:lnSpc>
                <a:spcPct val="90000"/>
              </a:lnSpc>
            </a:pPr>
            <a:r>
              <a:rPr lang="en-US" altLang="en-US" sz="2400"/>
              <a:t>Can take care of a GUN resource;</a:t>
            </a:r>
          </a:p>
          <a:p>
            <a:pPr lvl="1" eaLnBrk="1" hangingPunct="1">
              <a:lnSpc>
                <a:spcPct val="90000"/>
              </a:lnSpc>
            </a:pPr>
            <a:r>
              <a:rPr lang="en-US" altLang="en-US" sz="2400"/>
              <a:t>Learning is ontology-based;</a:t>
            </a:r>
          </a:p>
          <a:p>
            <a:pPr lvl="1" eaLnBrk="1" hangingPunct="1">
              <a:lnSpc>
                <a:spcPct val="90000"/>
              </a:lnSpc>
            </a:pPr>
            <a:r>
              <a:rPr lang="en-US" altLang="en-US" sz="2400"/>
              <a:t>Business models of agent exploitation.</a:t>
            </a: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0530" name="Line 2"/>
          <p:cNvSpPr>
            <a:spLocks noChangeShapeType="1"/>
          </p:cNvSpPr>
          <p:nvPr/>
        </p:nvSpPr>
        <p:spPr bwMode="auto">
          <a:xfrm flipV="1">
            <a:off x="1835150" y="3141663"/>
            <a:ext cx="2952750" cy="1943100"/>
          </a:xfrm>
          <a:prstGeom prst="line">
            <a:avLst/>
          </a:prstGeom>
          <a:noFill/>
          <a:ln w="76200">
            <a:solidFill>
              <a:srgbClr val="0000FF"/>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nvGrpSpPr>
          <p:cNvPr id="150531" name="Group 3"/>
          <p:cNvGrpSpPr>
            <a:grpSpLocks/>
          </p:cNvGrpSpPr>
          <p:nvPr/>
        </p:nvGrpSpPr>
        <p:grpSpPr bwMode="auto">
          <a:xfrm>
            <a:off x="3876675" y="963613"/>
            <a:ext cx="1223963" cy="1584325"/>
            <a:chOff x="4604" y="1477"/>
            <a:chExt cx="1110" cy="1792"/>
          </a:xfrm>
        </p:grpSpPr>
        <p:sp>
          <p:nvSpPr>
            <p:cNvPr id="150560" name="Rectangle 4"/>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0561" name="Picture 5"/>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0562" name="Text Box 6"/>
            <p:cNvSpPr txBox="1">
              <a:spLocks noChangeArrowheads="1"/>
            </p:cNvSpPr>
            <p:nvPr/>
          </p:nvSpPr>
          <p:spPr bwMode="auto">
            <a:xfrm>
              <a:off x="5239" y="1477"/>
              <a:ext cx="407" cy="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800" b="1">
                  <a:cs typeface="Arial" pitchFamily="34" charset="0"/>
                </a:rPr>
                <a:t>Ω</a:t>
              </a:r>
            </a:p>
          </p:txBody>
        </p:sp>
      </p:grpSp>
      <p:sp>
        <p:nvSpPr>
          <p:cNvPr id="1396743" name="Rectangle 7"/>
          <p:cNvSpPr>
            <a:spLocks noGrp="1" noChangeArrowheads="1"/>
          </p:cNvSpPr>
          <p:nvPr>
            <p:ph type="title"/>
          </p:nvPr>
        </p:nvSpPr>
        <p:spPr/>
        <p:txBody>
          <a:bodyPr/>
          <a:lstStyle/>
          <a:p>
            <a:pPr eaLnBrk="1" hangingPunct="1">
              <a:defRPr/>
            </a:pPr>
            <a:r>
              <a:rPr lang="en-US" sz="3200"/>
              <a:t>Learning Agent</a:t>
            </a:r>
          </a:p>
        </p:txBody>
      </p:sp>
      <p:sp>
        <p:nvSpPr>
          <p:cNvPr id="150533" name="Oval 8"/>
          <p:cNvSpPr>
            <a:spLocks noChangeArrowheads="1"/>
          </p:cNvSpPr>
          <p:nvPr/>
        </p:nvSpPr>
        <p:spPr bwMode="auto">
          <a:xfrm>
            <a:off x="4427538" y="2276475"/>
            <a:ext cx="4465637"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50534" name="Group 9"/>
          <p:cNvGrpSpPr>
            <a:grpSpLocks/>
          </p:cNvGrpSpPr>
          <p:nvPr/>
        </p:nvGrpSpPr>
        <p:grpSpPr bwMode="auto">
          <a:xfrm>
            <a:off x="7019925" y="1484313"/>
            <a:ext cx="1727200" cy="1150937"/>
            <a:chOff x="4195" y="573"/>
            <a:chExt cx="1361" cy="1180"/>
          </a:xfrm>
        </p:grpSpPr>
        <p:sp>
          <p:nvSpPr>
            <p:cNvPr id="150549" name="AutoShape 10"/>
            <p:cNvSpPr>
              <a:spLocks noChangeArrowheads="1"/>
            </p:cNvSpPr>
            <p:nvPr/>
          </p:nvSpPr>
          <p:spPr bwMode="auto">
            <a:xfrm>
              <a:off x="4195" y="573"/>
              <a:ext cx="1361" cy="1180"/>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0550" name="Oval 11"/>
            <p:cNvSpPr>
              <a:spLocks noChangeArrowheads="1"/>
            </p:cNvSpPr>
            <p:nvPr/>
          </p:nvSpPr>
          <p:spPr bwMode="auto">
            <a:xfrm>
              <a:off x="4213" y="1066"/>
              <a:ext cx="621"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50551" name="Oval 12"/>
            <p:cNvSpPr>
              <a:spLocks noChangeArrowheads="1"/>
            </p:cNvSpPr>
            <p:nvPr/>
          </p:nvSpPr>
          <p:spPr bwMode="auto">
            <a:xfrm>
              <a:off x="4921" y="1221"/>
              <a:ext cx="606"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50552" name="Oval 13"/>
            <p:cNvSpPr>
              <a:spLocks noChangeArrowheads="1"/>
            </p:cNvSpPr>
            <p:nvPr/>
          </p:nvSpPr>
          <p:spPr bwMode="auto">
            <a:xfrm>
              <a:off x="4251" y="1491"/>
              <a:ext cx="613"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50553" name="Oval 14"/>
            <p:cNvSpPr>
              <a:spLocks noChangeArrowheads="1"/>
            </p:cNvSpPr>
            <p:nvPr/>
          </p:nvSpPr>
          <p:spPr bwMode="auto">
            <a:xfrm>
              <a:off x="4924" y="1491"/>
              <a:ext cx="607"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50554" name="Oval 15"/>
            <p:cNvSpPr>
              <a:spLocks noChangeArrowheads="1"/>
            </p:cNvSpPr>
            <p:nvPr/>
          </p:nvSpPr>
          <p:spPr bwMode="auto">
            <a:xfrm>
              <a:off x="4250" y="619"/>
              <a:ext cx="681" cy="240"/>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Diagnosis</a:t>
              </a:r>
            </a:p>
          </p:txBody>
        </p:sp>
        <p:sp>
          <p:nvSpPr>
            <p:cNvPr id="150555" name="Line 16"/>
            <p:cNvSpPr>
              <a:spLocks noChangeShapeType="1"/>
            </p:cNvSpPr>
            <p:nvPr/>
          </p:nvSpPr>
          <p:spPr bwMode="auto">
            <a:xfrm>
              <a:off x="4830" y="1207"/>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56" name="Line 17"/>
            <p:cNvSpPr>
              <a:spLocks noChangeShapeType="1"/>
            </p:cNvSpPr>
            <p:nvPr/>
          </p:nvSpPr>
          <p:spPr bwMode="auto">
            <a:xfrm>
              <a:off x="4574" y="1257"/>
              <a:ext cx="0" cy="28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57" name="Line 18"/>
            <p:cNvSpPr>
              <a:spLocks noChangeShapeType="1"/>
            </p:cNvSpPr>
            <p:nvPr/>
          </p:nvSpPr>
          <p:spPr bwMode="auto">
            <a:xfrm>
              <a:off x="4671" y="1254"/>
              <a:ext cx="430" cy="28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58" name="Line 19"/>
            <p:cNvSpPr>
              <a:spLocks noChangeShapeType="1"/>
            </p:cNvSpPr>
            <p:nvPr/>
          </p:nvSpPr>
          <p:spPr bwMode="auto">
            <a:xfrm flipH="1">
              <a:off x="4574" y="809"/>
              <a:ext cx="0" cy="30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59" name="Text Box 20"/>
            <p:cNvSpPr txBox="1">
              <a:spLocks noChangeArrowheads="1"/>
            </p:cNvSpPr>
            <p:nvPr/>
          </p:nvSpPr>
          <p:spPr bwMode="auto">
            <a:xfrm>
              <a:off x="4964" y="692"/>
              <a:ext cx="475"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a:t>Bayesian Network</a:t>
              </a:r>
            </a:p>
          </p:txBody>
        </p:sp>
      </p:grpSp>
      <p:pic>
        <p:nvPicPr>
          <p:cNvPr id="150535"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7050" y="2924175"/>
            <a:ext cx="1871663" cy="16779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0536" name="Picture 22"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87900" y="1052513"/>
            <a:ext cx="1150938"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7" name="Text Box 23"/>
          <p:cNvSpPr txBox="1">
            <a:spLocks noChangeArrowheads="1"/>
          </p:cNvSpPr>
          <p:nvPr/>
        </p:nvSpPr>
        <p:spPr bwMode="auto">
          <a:xfrm>
            <a:off x="8304213" y="2860675"/>
            <a:ext cx="431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3200" b="1">
                <a:cs typeface="Arial" pitchFamily="34" charset="0"/>
              </a:rPr>
              <a:t>θ</a:t>
            </a:r>
          </a:p>
        </p:txBody>
      </p:sp>
      <p:pic>
        <p:nvPicPr>
          <p:cNvPr id="150538" name="Picture 24" descr="CA0NW12D"/>
          <p:cNvPicPr>
            <a:picLocks noChangeAspect="1" noChangeArrowheads="1"/>
          </p:cNvPicPr>
          <p:nvPr/>
        </p:nvPicPr>
        <p:blipFill>
          <a:blip r:embed="rId5">
            <a:clrChange>
              <a:clrFrom>
                <a:srgbClr val="FFFFFF"/>
              </a:clrFrom>
              <a:clrTo>
                <a:srgbClr val="FFFFFF">
                  <a:alpha val="0"/>
                </a:srgbClr>
              </a:clrTo>
            </a:clrChange>
            <a:lum bright="30000"/>
            <a:extLst>
              <a:ext uri="{28A0092B-C50C-407E-A947-70E740481C1C}">
                <a14:useLocalDpi xmlns:a14="http://schemas.microsoft.com/office/drawing/2010/main" val="0"/>
              </a:ext>
            </a:extLst>
          </a:blip>
          <a:srcRect/>
          <a:stretch>
            <a:fillRect/>
          </a:stretch>
        </p:blipFill>
        <p:spPr bwMode="auto">
          <a:xfrm>
            <a:off x="2644775" y="3221038"/>
            <a:ext cx="1011238" cy="158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9" name="Text Box 25"/>
          <p:cNvSpPr txBox="1">
            <a:spLocks noChangeArrowheads="1"/>
          </p:cNvSpPr>
          <p:nvPr/>
        </p:nvSpPr>
        <p:spPr bwMode="auto">
          <a:xfrm>
            <a:off x="5867400" y="3598863"/>
            <a:ext cx="10810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Model</a:t>
            </a:r>
          </a:p>
        </p:txBody>
      </p:sp>
      <p:sp>
        <p:nvSpPr>
          <p:cNvPr id="150540" name="Text Box 26"/>
          <p:cNvSpPr txBox="1">
            <a:spLocks noChangeArrowheads="1"/>
          </p:cNvSpPr>
          <p:nvPr/>
        </p:nvSpPr>
        <p:spPr bwMode="auto">
          <a:xfrm>
            <a:off x="2878138" y="1628775"/>
            <a:ext cx="1081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Engine</a:t>
            </a:r>
          </a:p>
        </p:txBody>
      </p:sp>
      <p:sp>
        <p:nvSpPr>
          <p:cNvPr id="150541" name="Text Box 27"/>
          <p:cNvSpPr txBox="1">
            <a:spLocks noChangeArrowheads="1"/>
          </p:cNvSpPr>
          <p:nvPr/>
        </p:nvSpPr>
        <p:spPr bwMode="auto">
          <a:xfrm>
            <a:off x="2124075" y="4724400"/>
            <a:ext cx="208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Mobile Learner</a:t>
            </a:r>
          </a:p>
        </p:txBody>
      </p:sp>
      <p:sp>
        <p:nvSpPr>
          <p:cNvPr id="150542" name="Line 28"/>
          <p:cNvSpPr>
            <a:spLocks noChangeShapeType="1"/>
          </p:cNvSpPr>
          <p:nvPr/>
        </p:nvSpPr>
        <p:spPr bwMode="auto">
          <a:xfrm>
            <a:off x="3708400" y="4076700"/>
            <a:ext cx="2951163" cy="0"/>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43" name="Line 29"/>
          <p:cNvSpPr>
            <a:spLocks noChangeShapeType="1"/>
          </p:cNvSpPr>
          <p:nvPr/>
        </p:nvSpPr>
        <p:spPr bwMode="auto">
          <a:xfrm flipV="1">
            <a:off x="3140075" y="2136775"/>
            <a:ext cx="504825" cy="1008063"/>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44" name="Line 30"/>
          <p:cNvSpPr>
            <a:spLocks noChangeShapeType="1"/>
          </p:cNvSpPr>
          <p:nvPr/>
        </p:nvSpPr>
        <p:spPr bwMode="auto">
          <a:xfrm flipH="1">
            <a:off x="3355975" y="2281238"/>
            <a:ext cx="431800" cy="936625"/>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45" name="Line 31"/>
          <p:cNvSpPr>
            <a:spLocks noChangeShapeType="1"/>
          </p:cNvSpPr>
          <p:nvPr/>
        </p:nvSpPr>
        <p:spPr bwMode="auto">
          <a:xfrm flipH="1">
            <a:off x="3708400" y="4292600"/>
            <a:ext cx="2879725" cy="0"/>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0546" name="Oval 32"/>
          <p:cNvSpPr>
            <a:spLocks noChangeArrowheads="1"/>
          </p:cNvSpPr>
          <p:nvPr/>
        </p:nvSpPr>
        <p:spPr bwMode="auto">
          <a:xfrm>
            <a:off x="179388" y="5157788"/>
            <a:ext cx="2592387"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0547" name="Text Box 33"/>
          <p:cNvSpPr txBox="1">
            <a:spLocks noChangeArrowheads="1"/>
          </p:cNvSpPr>
          <p:nvPr/>
        </p:nvSpPr>
        <p:spPr bwMode="auto">
          <a:xfrm>
            <a:off x="5394325" y="942975"/>
            <a:ext cx="295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BN Service Host Agent</a:t>
            </a:r>
          </a:p>
        </p:txBody>
      </p:sp>
      <p:pic>
        <p:nvPicPr>
          <p:cNvPr id="150548" name="Picture 34" descr="bd05172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6388" y="4437063"/>
            <a:ext cx="1014412" cy="96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7762" name="Rectangle 2"/>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GUN Challenges (4)</a:t>
            </a:r>
          </a:p>
        </p:txBody>
      </p:sp>
      <p:sp>
        <p:nvSpPr>
          <p:cNvPr id="151555" name="Rectangle 3"/>
          <p:cNvSpPr>
            <a:spLocks noChangeArrowheads="1"/>
          </p:cNvSpPr>
          <p:nvPr/>
        </p:nvSpPr>
        <p:spPr bwMode="auto">
          <a:xfrm>
            <a:off x="323850" y="1052513"/>
            <a:ext cx="8496300"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Mobile Model</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Close to previous but not the same;</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Useful for various personalized web services for mobile users</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User data is being collected in the mobile client terminal and by portions goes to server, server learns a model based on this data, model “goes” back to the mobile client and run on it</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Useful for medical or Wellness interpretations of the SmartResource </a:t>
            </a:r>
          </a:p>
        </p:txBody>
      </p:sp>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8786" name="Rectangle 2"/>
          <p:cNvSpPr>
            <a:spLocks noGrp="1" noChangeArrowheads="1"/>
          </p:cNvSpPr>
          <p:nvPr>
            <p:ph type="title"/>
          </p:nvPr>
        </p:nvSpPr>
        <p:spPr>
          <a:xfrm>
            <a:off x="1187450" y="125413"/>
            <a:ext cx="7739063" cy="503237"/>
          </a:xfrm>
        </p:spPr>
        <p:txBody>
          <a:bodyPr/>
          <a:lstStyle/>
          <a:p>
            <a:pPr eaLnBrk="1" hangingPunct="1">
              <a:defRPr/>
            </a:pPr>
            <a:r>
              <a:rPr lang="en-US" sz="3200"/>
              <a:t>Local Collection of a Resource Data</a:t>
            </a:r>
          </a:p>
        </p:txBody>
      </p:sp>
      <p:grpSp>
        <p:nvGrpSpPr>
          <p:cNvPr id="152579" name="Group 3"/>
          <p:cNvGrpSpPr>
            <a:grpSpLocks/>
          </p:cNvGrpSpPr>
          <p:nvPr/>
        </p:nvGrpSpPr>
        <p:grpSpPr bwMode="auto">
          <a:xfrm>
            <a:off x="611188" y="4491038"/>
            <a:ext cx="3600450" cy="2303462"/>
            <a:chOff x="249" y="2795"/>
            <a:chExt cx="1996" cy="1210"/>
          </a:xfrm>
        </p:grpSpPr>
        <p:pic>
          <p:nvPicPr>
            <p:cNvPr id="152612" name="Picture 4" descr="9120-ui"/>
            <p:cNvPicPr>
              <a:picLocks noChangeAspect="1" noChangeArrowheads="1"/>
            </p:cNvPicPr>
            <p:nvPr/>
          </p:nvPicPr>
          <p:blipFill>
            <a:blip r:embed="rId2">
              <a:extLst>
                <a:ext uri="{28A0092B-C50C-407E-A947-70E740481C1C}">
                  <a14:useLocalDpi xmlns:a14="http://schemas.microsoft.com/office/drawing/2010/main" val="0"/>
                </a:ext>
              </a:extLst>
            </a:blip>
            <a:srcRect l="3291" t="4158" r="3146" b="4561"/>
            <a:stretch>
              <a:fillRect/>
            </a:stretch>
          </p:blipFill>
          <p:spPr bwMode="auto">
            <a:xfrm>
              <a:off x="249" y="2795"/>
              <a:ext cx="1996" cy="1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613" name="Freeform 5"/>
            <p:cNvSpPr>
              <a:spLocks/>
            </p:cNvSpPr>
            <p:nvPr/>
          </p:nvSpPr>
          <p:spPr bwMode="auto">
            <a:xfrm>
              <a:off x="521" y="2929"/>
              <a:ext cx="1049" cy="472"/>
            </a:xfrm>
            <a:custGeom>
              <a:avLst/>
              <a:gdLst>
                <a:gd name="T0" fmla="*/ 0 w 1049"/>
                <a:gd name="T1" fmla="*/ 93 h 472"/>
                <a:gd name="T2" fmla="*/ 983 w 1049"/>
                <a:gd name="T3" fmla="*/ 0 h 472"/>
                <a:gd name="T4" fmla="*/ 1049 w 1049"/>
                <a:gd name="T5" fmla="*/ 315 h 472"/>
                <a:gd name="T6" fmla="*/ 79 w 1049"/>
                <a:gd name="T7" fmla="*/ 472 h 472"/>
                <a:gd name="T8" fmla="*/ 0 w 1049"/>
                <a:gd name="T9" fmla="*/ 93 h 472"/>
                <a:gd name="T10" fmla="*/ 0 60000 65536"/>
                <a:gd name="T11" fmla="*/ 0 60000 65536"/>
                <a:gd name="T12" fmla="*/ 0 60000 65536"/>
                <a:gd name="T13" fmla="*/ 0 60000 65536"/>
                <a:gd name="T14" fmla="*/ 0 60000 65536"/>
                <a:gd name="T15" fmla="*/ 0 w 1049"/>
                <a:gd name="T16" fmla="*/ 0 h 472"/>
                <a:gd name="T17" fmla="*/ 1049 w 1049"/>
                <a:gd name="T18" fmla="*/ 472 h 472"/>
              </a:gdLst>
              <a:ahLst/>
              <a:cxnLst>
                <a:cxn ang="T10">
                  <a:pos x="T0" y="T1"/>
                </a:cxn>
                <a:cxn ang="T11">
                  <a:pos x="T2" y="T3"/>
                </a:cxn>
                <a:cxn ang="T12">
                  <a:pos x="T4" y="T5"/>
                </a:cxn>
                <a:cxn ang="T13">
                  <a:pos x="T6" y="T7"/>
                </a:cxn>
                <a:cxn ang="T14">
                  <a:pos x="T8" y="T9"/>
                </a:cxn>
              </a:cxnLst>
              <a:rect l="T15" t="T16" r="T17" b="T18"/>
              <a:pathLst>
                <a:path w="1049" h="472">
                  <a:moveTo>
                    <a:pt x="0" y="93"/>
                  </a:moveTo>
                  <a:lnTo>
                    <a:pt x="983" y="0"/>
                  </a:lnTo>
                  <a:lnTo>
                    <a:pt x="1049" y="315"/>
                  </a:lnTo>
                  <a:lnTo>
                    <a:pt x="79" y="472"/>
                  </a:lnTo>
                  <a:lnTo>
                    <a:pt x="0" y="93"/>
                  </a:lnTo>
                  <a:close/>
                </a:path>
              </a:pathLst>
            </a:custGeom>
            <a:gradFill rotWithShape="1">
              <a:gsLst>
                <a:gs pos="0">
                  <a:srgbClr val="E0EFFF"/>
                </a:gs>
                <a:gs pos="100000">
                  <a:srgbClr val="3399FF"/>
                </a:gs>
              </a:gsLst>
              <a:lin ang="5400000" scaled="1"/>
            </a:gradFill>
            <a:ln w="9525" cap="flat" cmpd="sng">
              <a:solidFill>
                <a:schemeClr val="tx1"/>
              </a:solidFill>
              <a:prstDash val="solid"/>
              <a:round/>
              <a:headEnd/>
              <a:tailEnd/>
            </a:ln>
          </p:spPr>
          <p:txBody>
            <a:bodyPr anchor="ctr"/>
            <a:lstStyle/>
            <a:p>
              <a:endParaRPr lang="en-US"/>
            </a:p>
          </p:txBody>
        </p:sp>
      </p:grpSp>
      <p:grpSp>
        <p:nvGrpSpPr>
          <p:cNvPr id="152580" name="Group 6"/>
          <p:cNvGrpSpPr>
            <a:grpSpLocks/>
          </p:cNvGrpSpPr>
          <p:nvPr/>
        </p:nvGrpSpPr>
        <p:grpSpPr bwMode="auto">
          <a:xfrm>
            <a:off x="1547813" y="4922838"/>
            <a:ext cx="1152525" cy="1185862"/>
            <a:chOff x="2653" y="2003"/>
            <a:chExt cx="726" cy="747"/>
          </a:xfrm>
        </p:grpSpPr>
        <p:sp>
          <p:nvSpPr>
            <p:cNvPr id="152610" name="Oval 7"/>
            <p:cNvSpPr>
              <a:spLocks noChangeArrowheads="1"/>
            </p:cNvSpPr>
            <p:nvPr/>
          </p:nvSpPr>
          <p:spPr bwMode="auto">
            <a:xfrm>
              <a:off x="2653" y="2568"/>
              <a:ext cx="726" cy="182"/>
            </a:xfrm>
            <a:prstGeom prst="ellipse">
              <a:avLst/>
            </a:prstGeom>
            <a:solidFill>
              <a:srgbClr val="FFFF00">
                <a:alpha val="58823"/>
              </a:srgbClr>
            </a:solidFill>
            <a:ln w="9525" algn="ctr">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2611" name="Picture 8"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89" y="2003"/>
              <a:ext cx="434"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2581" name="Group 9"/>
          <p:cNvGrpSpPr>
            <a:grpSpLocks/>
          </p:cNvGrpSpPr>
          <p:nvPr/>
        </p:nvGrpSpPr>
        <p:grpSpPr bwMode="auto">
          <a:xfrm flipH="1">
            <a:off x="1042988" y="836613"/>
            <a:ext cx="1582737" cy="1512887"/>
            <a:chOff x="2544" y="768"/>
            <a:chExt cx="832" cy="848"/>
          </a:xfrm>
        </p:grpSpPr>
        <p:pic>
          <p:nvPicPr>
            <p:cNvPr id="152608" name="Picture 10" descr="CASJAPMH"/>
            <p:cNvPicPr>
              <a:picLocks noChangeAspect="1" noChangeArrowheads="1"/>
            </p:cNvPicPr>
            <p:nvPr/>
          </p:nvPicPr>
          <p:blipFill>
            <a:blip r:embed="rId4">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609" name="Oval 11"/>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52582" name="Group 12"/>
          <p:cNvGrpSpPr>
            <a:grpSpLocks/>
          </p:cNvGrpSpPr>
          <p:nvPr/>
        </p:nvGrpSpPr>
        <p:grpSpPr bwMode="auto">
          <a:xfrm rot="5400000">
            <a:off x="1320801" y="2592387"/>
            <a:ext cx="1166812" cy="1687513"/>
            <a:chOff x="1429" y="1480"/>
            <a:chExt cx="998" cy="1360"/>
          </a:xfrm>
        </p:grpSpPr>
        <p:grpSp>
          <p:nvGrpSpPr>
            <p:cNvPr id="152589" name="Group 13"/>
            <p:cNvGrpSpPr>
              <a:grpSpLocks/>
            </p:cNvGrpSpPr>
            <p:nvPr/>
          </p:nvGrpSpPr>
          <p:grpSpPr bwMode="auto">
            <a:xfrm>
              <a:off x="1429" y="1480"/>
              <a:ext cx="998" cy="1360"/>
              <a:chOff x="1202" y="2205"/>
              <a:chExt cx="1736" cy="1905"/>
            </a:xfrm>
          </p:grpSpPr>
          <p:sp>
            <p:nvSpPr>
              <p:cNvPr id="152594" name="AutoShape 14" descr="White marble"/>
              <p:cNvSpPr>
                <a:spLocks noChangeArrowheads="1"/>
              </p:cNvSpPr>
              <p:nvPr/>
            </p:nvSpPr>
            <p:spPr bwMode="auto">
              <a:xfrm>
                <a:off x="1202" y="2205"/>
                <a:ext cx="1134" cy="1905"/>
              </a:xfrm>
              <a:prstGeom prst="roundRect">
                <a:avLst>
                  <a:gd name="adj" fmla="val 16667"/>
                </a:avLst>
              </a:prstGeom>
              <a:blipFill dpi="0" rotWithShape="1">
                <a:blip r:embed="rId5"/>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2595" name="Picture 15" descr="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02" y="3218"/>
                <a:ext cx="589" cy="395"/>
              </a:xfrm>
              <a:prstGeom prst="rect">
                <a:avLst/>
              </a:prstGeom>
              <a:solidFill>
                <a:srgbClr val="C0C0C0"/>
              </a:solidFill>
              <a:ln w="28575">
                <a:solidFill>
                  <a:schemeClr val="tx1"/>
                </a:solidFill>
                <a:miter lim="800000"/>
                <a:headEnd/>
                <a:tailEnd/>
              </a:ln>
            </p:spPr>
          </p:pic>
          <p:pic>
            <p:nvPicPr>
              <p:cNvPr id="152596" name="Picture 16" descr="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302" y="3617"/>
                <a:ext cx="589" cy="377"/>
              </a:xfrm>
              <a:prstGeom prst="rect">
                <a:avLst/>
              </a:prstGeom>
              <a:solidFill>
                <a:srgbClr val="C0C0C0"/>
              </a:solidFill>
              <a:ln w="28575">
                <a:solidFill>
                  <a:schemeClr val="tx1"/>
                </a:solidFill>
                <a:miter lim="800000"/>
                <a:headEnd/>
                <a:tailEnd/>
              </a:ln>
            </p:spPr>
          </p:pic>
          <p:pic>
            <p:nvPicPr>
              <p:cNvPr id="152597" name="Picture 17" descr="0"/>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02" y="2798"/>
                <a:ext cx="589" cy="395"/>
              </a:xfrm>
              <a:prstGeom prst="rect">
                <a:avLst/>
              </a:prstGeom>
              <a:solidFill>
                <a:srgbClr val="C0C0C0"/>
              </a:solidFill>
              <a:ln w="28575">
                <a:solidFill>
                  <a:schemeClr val="tx1"/>
                </a:solidFill>
                <a:miter lim="800000"/>
                <a:headEnd/>
                <a:tailEnd/>
              </a:ln>
            </p:spPr>
          </p:pic>
          <p:pic>
            <p:nvPicPr>
              <p:cNvPr id="152598" name="Picture 18" descr="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02" y="2337"/>
                <a:ext cx="589" cy="441"/>
              </a:xfrm>
              <a:prstGeom prst="rect">
                <a:avLst/>
              </a:prstGeom>
              <a:solidFill>
                <a:srgbClr val="C0C0C0"/>
              </a:solidFill>
              <a:ln w="28575">
                <a:solidFill>
                  <a:schemeClr val="tx1"/>
                </a:solidFill>
                <a:miter lim="800000"/>
                <a:headEnd/>
                <a:tailEnd/>
              </a:ln>
            </p:spPr>
          </p:pic>
          <p:sp>
            <p:nvSpPr>
              <p:cNvPr id="152599" name="AutoShape 19"/>
              <p:cNvSpPr>
                <a:spLocks noChangeArrowheads="1"/>
              </p:cNvSpPr>
              <p:nvPr/>
            </p:nvSpPr>
            <p:spPr bwMode="auto">
              <a:xfrm rot="5400000">
                <a:off x="2053" y="3063"/>
                <a:ext cx="249" cy="227"/>
              </a:xfrm>
              <a:prstGeom prst="can">
                <a:avLst>
                  <a:gd name="adj" fmla="val 50000"/>
                </a:avLst>
              </a:prstGeom>
              <a:solidFill>
                <a:srgbClr val="969696"/>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2600" name="Oval 20"/>
              <p:cNvSpPr>
                <a:spLocks noChangeArrowheads="1"/>
              </p:cNvSpPr>
              <p:nvPr/>
            </p:nvSpPr>
            <p:spPr bwMode="auto">
              <a:xfrm>
                <a:off x="2214" y="3111"/>
                <a:ext cx="45" cy="136"/>
              </a:xfrm>
              <a:prstGeom prst="ellipse">
                <a:avLst/>
              </a:prstGeom>
              <a:solidFill>
                <a:srgbClr val="969696"/>
              </a:solidFill>
              <a:ln w="254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2601" name="Line 21"/>
              <p:cNvSpPr>
                <a:spLocks noChangeShapeType="1"/>
              </p:cNvSpPr>
              <p:nvPr/>
            </p:nvSpPr>
            <p:spPr bwMode="auto">
              <a:xfrm>
                <a:off x="1894" y="2568"/>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2602" name="Line 22"/>
              <p:cNvSpPr>
                <a:spLocks noChangeShapeType="1"/>
              </p:cNvSpPr>
              <p:nvPr/>
            </p:nvSpPr>
            <p:spPr bwMode="auto">
              <a:xfrm>
                <a:off x="1894" y="29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2603" name="Line 23"/>
              <p:cNvSpPr>
                <a:spLocks noChangeShapeType="1"/>
              </p:cNvSpPr>
              <p:nvPr/>
            </p:nvSpPr>
            <p:spPr bwMode="auto">
              <a:xfrm>
                <a:off x="1903" y="3385"/>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2604" name="Line 24"/>
              <p:cNvSpPr>
                <a:spLocks noChangeShapeType="1"/>
              </p:cNvSpPr>
              <p:nvPr/>
            </p:nvSpPr>
            <p:spPr bwMode="auto">
              <a:xfrm>
                <a:off x="1903" y="3793"/>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2605" name="Line 25"/>
              <p:cNvSpPr>
                <a:spLocks noChangeShapeType="1"/>
              </p:cNvSpPr>
              <p:nvPr/>
            </p:nvSpPr>
            <p:spPr bwMode="auto">
              <a:xfrm>
                <a:off x="1973" y="31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2606" name="Line 26"/>
              <p:cNvSpPr>
                <a:spLocks noChangeShapeType="1"/>
              </p:cNvSpPr>
              <p:nvPr/>
            </p:nvSpPr>
            <p:spPr bwMode="auto">
              <a:xfrm>
                <a:off x="1985" y="2568"/>
                <a:ext cx="0" cy="1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152607" name="Picture 27" descr="335203"/>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212" y="2910"/>
                <a:ext cx="726" cy="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2590" name="Picture 28"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21" y="1600"/>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1" name="Picture 29"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21" y="1893"/>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2" name="Picture 30"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15" y="2332"/>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3" name="Picture 31"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15" y="2625"/>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2583" name="WordArt 32"/>
          <p:cNvSpPr>
            <a:spLocks noChangeArrowheads="1" noChangeShapeType="1" noTextEdit="1"/>
          </p:cNvSpPr>
          <p:nvPr/>
        </p:nvSpPr>
        <p:spPr bwMode="auto">
          <a:xfrm>
            <a:off x="2771775" y="2636838"/>
            <a:ext cx="1836738" cy="2587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pic>
        <p:nvPicPr>
          <p:cNvPr id="152584" name="Picture 3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492500" y="4508500"/>
            <a:ext cx="2376488" cy="18192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2585" name="AutoShape 34"/>
          <p:cNvSpPr>
            <a:spLocks noChangeArrowheads="1"/>
          </p:cNvSpPr>
          <p:nvPr/>
        </p:nvSpPr>
        <p:spPr bwMode="auto">
          <a:xfrm rot="5400000">
            <a:off x="1666082" y="2277268"/>
            <a:ext cx="431800" cy="576263"/>
          </a:xfrm>
          <a:prstGeom prst="rightArrow">
            <a:avLst>
              <a:gd name="adj1" fmla="val 49861"/>
              <a:gd name="adj2" fmla="val 65931"/>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2586" name="AutoShape 35"/>
          <p:cNvSpPr>
            <a:spLocks noChangeArrowheads="1"/>
          </p:cNvSpPr>
          <p:nvPr/>
        </p:nvSpPr>
        <p:spPr bwMode="auto">
          <a:xfrm rot="5400000">
            <a:off x="1620044" y="4077494"/>
            <a:ext cx="431800" cy="576262"/>
          </a:xfrm>
          <a:prstGeom prst="rightArrow">
            <a:avLst>
              <a:gd name="adj1" fmla="val 49861"/>
              <a:gd name="adj2" fmla="val 65931"/>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2587" name="AutoShape 36"/>
          <p:cNvSpPr>
            <a:spLocks noChangeArrowheads="1"/>
          </p:cNvSpPr>
          <p:nvPr/>
        </p:nvSpPr>
        <p:spPr bwMode="auto">
          <a:xfrm>
            <a:off x="2843213" y="5805488"/>
            <a:ext cx="1219200" cy="801687"/>
          </a:xfrm>
          <a:prstGeom prst="can">
            <a:avLst>
              <a:gd name="adj" fmla="val 25000"/>
            </a:avLst>
          </a:prstGeom>
          <a:solidFill>
            <a:srgbClr val="FFFF00"/>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2800">
              <a:solidFill>
                <a:srgbClr val="FF0000"/>
              </a:solidFill>
            </a:endParaRPr>
          </a:p>
        </p:txBody>
      </p:sp>
      <p:pic>
        <p:nvPicPr>
          <p:cNvPr id="152588" name="Picture 37" descr="rscdf-power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645025" y="4579938"/>
            <a:ext cx="121285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9810" name="Rectangle 2"/>
          <p:cNvSpPr>
            <a:spLocks noGrp="1" noChangeArrowheads="1"/>
          </p:cNvSpPr>
          <p:nvPr>
            <p:ph type="title"/>
          </p:nvPr>
        </p:nvSpPr>
        <p:spPr/>
        <p:txBody>
          <a:bodyPr/>
          <a:lstStyle/>
          <a:p>
            <a:pPr eaLnBrk="1" hangingPunct="1">
              <a:defRPr/>
            </a:pPr>
            <a:endParaRPr lang="en-US"/>
          </a:p>
        </p:txBody>
      </p:sp>
      <p:sp>
        <p:nvSpPr>
          <p:cNvPr id="1399811" name="Rectangle 3"/>
          <p:cNvSpPr>
            <a:spLocks noChangeArrowheads="1"/>
          </p:cNvSpPr>
          <p:nvPr/>
        </p:nvSpPr>
        <p:spPr bwMode="auto">
          <a:xfrm>
            <a:off x="1692275" y="125413"/>
            <a:ext cx="7234238"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Data Sent to Service</a:t>
            </a:r>
          </a:p>
        </p:txBody>
      </p:sp>
      <p:grpSp>
        <p:nvGrpSpPr>
          <p:cNvPr id="153604" name="Group 4"/>
          <p:cNvGrpSpPr>
            <a:grpSpLocks/>
          </p:cNvGrpSpPr>
          <p:nvPr/>
        </p:nvGrpSpPr>
        <p:grpSpPr bwMode="auto">
          <a:xfrm>
            <a:off x="395288" y="4437063"/>
            <a:ext cx="3168650" cy="1920875"/>
            <a:chOff x="249" y="2795"/>
            <a:chExt cx="1996" cy="1210"/>
          </a:xfrm>
        </p:grpSpPr>
        <p:pic>
          <p:nvPicPr>
            <p:cNvPr id="153619" name="Picture 5" descr="9120-ui"/>
            <p:cNvPicPr>
              <a:picLocks noChangeAspect="1" noChangeArrowheads="1"/>
            </p:cNvPicPr>
            <p:nvPr/>
          </p:nvPicPr>
          <p:blipFill>
            <a:blip r:embed="rId2">
              <a:extLst>
                <a:ext uri="{28A0092B-C50C-407E-A947-70E740481C1C}">
                  <a14:useLocalDpi xmlns:a14="http://schemas.microsoft.com/office/drawing/2010/main" val="0"/>
                </a:ext>
              </a:extLst>
            </a:blip>
            <a:srcRect l="3291" t="4158" r="3146" b="4561"/>
            <a:stretch>
              <a:fillRect/>
            </a:stretch>
          </p:blipFill>
          <p:spPr bwMode="auto">
            <a:xfrm>
              <a:off x="249" y="2795"/>
              <a:ext cx="1996" cy="1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20" name="Freeform 6"/>
            <p:cNvSpPr>
              <a:spLocks/>
            </p:cNvSpPr>
            <p:nvPr/>
          </p:nvSpPr>
          <p:spPr bwMode="auto">
            <a:xfrm>
              <a:off x="521" y="2929"/>
              <a:ext cx="1049" cy="472"/>
            </a:xfrm>
            <a:custGeom>
              <a:avLst/>
              <a:gdLst>
                <a:gd name="T0" fmla="*/ 0 w 1049"/>
                <a:gd name="T1" fmla="*/ 93 h 472"/>
                <a:gd name="T2" fmla="*/ 983 w 1049"/>
                <a:gd name="T3" fmla="*/ 0 h 472"/>
                <a:gd name="T4" fmla="*/ 1049 w 1049"/>
                <a:gd name="T5" fmla="*/ 315 h 472"/>
                <a:gd name="T6" fmla="*/ 79 w 1049"/>
                <a:gd name="T7" fmla="*/ 472 h 472"/>
                <a:gd name="T8" fmla="*/ 0 w 1049"/>
                <a:gd name="T9" fmla="*/ 93 h 472"/>
                <a:gd name="T10" fmla="*/ 0 60000 65536"/>
                <a:gd name="T11" fmla="*/ 0 60000 65536"/>
                <a:gd name="T12" fmla="*/ 0 60000 65536"/>
                <a:gd name="T13" fmla="*/ 0 60000 65536"/>
                <a:gd name="T14" fmla="*/ 0 60000 65536"/>
                <a:gd name="T15" fmla="*/ 0 w 1049"/>
                <a:gd name="T16" fmla="*/ 0 h 472"/>
                <a:gd name="T17" fmla="*/ 1049 w 1049"/>
                <a:gd name="T18" fmla="*/ 472 h 472"/>
              </a:gdLst>
              <a:ahLst/>
              <a:cxnLst>
                <a:cxn ang="T10">
                  <a:pos x="T0" y="T1"/>
                </a:cxn>
                <a:cxn ang="T11">
                  <a:pos x="T2" y="T3"/>
                </a:cxn>
                <a:cxn ang="T12">
                  <a:pos x="T4" y="T5"/>
                </a:cxn>
                <a:cxn ang="T13">
                  <a:pos x="T6" y="T7"/>
                </a:cxn>
                <a:cxn ang="T14">
                  <a:pos x="T8" y="T9"/>
                </a:cxn>
              </a:cxnLst>
              <a:rect l="T15" t="T16" r="T17" b="T18"/>
              <a:pathLst>
                <a:path w="1049" h="472">
                  <a:moveTo>
                    <a:pt x="0" y="93"/>
                  </a:moveTo>
                  <a:lnTo>
                    <a:pt x="983" y="0"/>
                  </a:lnTo>
                  <a:lnTo>
                    <a:pt x="1049" y="315"/>
                  </a:lnTo>
                  <a:lnTo>
                    <a:pt x="79" y="472"/>
                  </a:lnTo>
                  <a:lnTo>
                    <a:pt x="0" y="93"/>
                  </a:lnTo>
                  <a:close/>
                </a:path>
              </a:pathLst>
            </a:custGeom>
            <a:gradFill rotWithShape="1">
              <a:gsLst>
                <a:gs pos="0">
                  <a:srgbClr val="E0EFFF"/>
                </a:gs>
                <a:gs pos="100000">
                  <a:srgbClr val="3399FF"/>
                </a:gs>
              </a:gsLst>
              <a:lin ang="5400000" scaled="1"/>
            </a:gradFill>
            <a:ln w="9525" cap="flat" cmpd="sng">
              <a:solidFill>
                <a:schemeClr val="tx1"/>
              </a:solidFill>
              <a:prstDash val="solid"/>
              <a:round/>
              <a:headEnd/>
              <a:tailEnd/>
            </a:ln>
          </p:spPr>
          <p:txBody>
            <a:bodyPr anchor="ctr"/>
            <a:lstStyle/>
            <a:p>
              <a:endParaRPr lang="en-US"/>
            </a:p>
          </p:txBody>
        </p:sp>
      </p:grpSp>
      <p:grpSp>
        <p:nvGrpSpPr>
          <p:cNvPr id="153605" name="Group 7"/>
          <p:cNvGrpSpPr>
            <a:grpSpLocks/>
          </p:cNvGrpSpPr>
          <p:nvPr/>
        </p:nvGrpSpPr>
        <p:grpSpPr bwMode="auto">
          <a:xfrm>
            <a:off x="1431925" y="4552950"/>
            <a:ext cx="1152525" cy="1185863"/>
            <a:chOff x="2653" y="2003"/>
            <a:chExt cx="726" cy="747"/>
          </a:xfrm>
        </p:grpSpPr>
        <p:sp>
          <p:nvSpPr>
            <p:cNvPr id="153617" name="Oval 8"/>
            <p:cNvSpPr>
              <a:spLocks noChangeArrowheads="1"/>
            </p:cNvSpPr>
            <p:nvPr/>
          </p:nvSpPr>
          <p:spPr bwMode="auto">
            <a:xfrm>
              <a:off x="2653" y="2568"/>
              <a:ext cx="726" cy="182"/>
            </a:xfrm>
            <a:prstGeom prst="ellipse">
              <a:avLst/>
            </a:prstGeom>
            <a:solidFill>
              <a:srgbClr val="FFFF00">
                <a:alpha val="58823"/>
              </a:srgbClr>
            </a:solidFill>
            <a:ln w="9525" algn="ctr">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3618" name="Picture 9"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89" y="2003"/>
              <a:ext cx="434"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3606" name="Freeform 10"/>
          <p:cNvSpPr>
            <a:spLocks/>
          </p:cNvSpPr>
          <p:nvPr/>
        </p:nvSpPr>
        <p:spPr bwMode="auto">
          <a:xfrm>
            <a:off x="2268538" y="3357563"/>
            <a:ext cx="4464050" cy="1943100"/>
          </a:xfrm>
          <a:custGeom>
            <a:avLst/>
            <a:gdLst>
              <a:gd name="T0" fmla="*/ 23 w 1067"/>
              <a:gd name="T1" fmla="*/ 620 h 643"/>
              <a:gd name="T2" fmla="*/ 250 w 1067"/>
              <a:gd name="T3" fmla="*/ 484 h 643"/>
              <a:gd name="T4" fmla="*/ 568 w 1067"/>
              <a:gd name="T5" fmla="*/ 211 h 643"/>
              <a:gd name="T6" fmla="*/ 658 w 1067"/>
              <a:gd name="T7" fmla="*/ 75 h 643"/>
              <a:gd name="T8" fmla="*/ 568 w 1067"/>
              <a:gd name="T9" fmla="*/ 30 h 643"/>
              <a:gd name="T10" fmla="*/ 976 w 1067"/>
              <a:gd name="T11" fmla="*/ 30 h 643"/>
              <a:gd name="T12" fmla="*/ 1067 w 1067"/>
              <a:gd name="T13" fmla="*/ 211 h 643"/>
              <a:gd name="T14" fmla="*/ 976 w 1067"/>
              <a:gd name="T15" fmla="*/ 166 h 643"/>
              <a:gd name="T16" fmla="*/ 749 w 1067"/>
              <a:gd name="T17" fmla="*/ 257 h 643"/>
              <a:gd name="T18" fmla="*/ 386 w 1067"/>
              <a:gd name="T19" fmla="*/ 484 h 643"/>
              <a:gd name="T20" fmla="*/ 114 w 1067"/>
              <a:gd name="T21" fmla="*/ 620 h 643"/>
              <a:gd name="T22" fmla="*/ 23 w 1067"/>
              <a:gd name="T23" fmla="*/ 620 h 6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7"/>
              <a:gd name="T37" fmla="*/ 0 h 643"/>
              <a:gd name="T38" fmla="*/ 1067 w 1067"/>
              <a:gd name="T39" fmla="*/ 643 h 6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7" h="643">
                <a:moveTo>
                  <a:pt x="23" y="620"/>
                </a:moveTo>
                <a:cubicBezTo>
                  <a:pt x="46" y="597"/>
                  <a:pt x="159" y="552"/>
                  <a:pt x="250" y="484"/>
                </a:cubicBezTo>
                <a:cubicBezTo>
                  <a:pt x="341" y="416"/>
                  <a:pt x="500" y="279"/>
                  <a:pt x="568" y="211"/>
                </a:cubicBezTo>
                <a:cubicBezTo>
                  <a:pt x="636" y="143"/>
                  <a:pt x="658" y="105"/>
                  <a:pt x="658" y="75"/>
                </a:cubicBezTo>
                <a:cubicBezTo>
                  <a:pt x="658" y="45"/>
                  <a:pt x="515" y="37"/>
                  <a:pt x="568" y="30"/>
                </a:cubicBezTo>
                <a:cubicBezTo>
                  <a:pt x="621" y="23"/>
                  <a:pt x="893" y="0"/>
                  <a:pt x="976" y="30"/>
                </a:cubicBezTo>
                <a:cubicBezTo>
                  <a:pt x="1059" y="60"/>
                  <a:pt x="1067" y="188"/>
                  <a:pt x="1067" y="211"/>
                </a:cubicBezTo>
                <a:cubicBezTo>
                  <a:pt x="1067" y="234"/>
                  <a:pt x="1029" y="158"/>
                  <a:pt x="976" y="166"/>
                </a:cubicBezTo>
                <a:cubicBezTo>
                  <a:pt x="923" y="174"/>
                  <a:pt x="847" y="204"/>
                  <a:pt x="749" y="257"/>
                </a:cubicBezTo>
                <a:cubicBezTo>
                  <a:pt x="651" y="310"/>
                  <a:pt x="492" y="423"/>
                  <a:pt x="386" y="484"/>
                </a:cubicBezTo>
                <a:cubicBezTo>
                  <a:pt x="280" y="545"/>
                  <a:pt x="174" y="597"/>
                  <a:pt x="114" y="620"/>
                </a:cubicBezTo>
                <a:cubicBezTo>
                  <a:pt x="54" y="643"/>
                  <a:pt x="0" y="643"/>
                  <a:pt x="23" y="620"/>
                </a:cubicBezTo>
                <a:close/>
              </a:path>
            </a:pathLst>
          </a:custGeom>
          <a:solidFill>
            <a:srgbClr val="006699">
              <a:alpha val="30196"/>
            </a:srgbClr>
          </a:solidFill>
          <a:ln w="9525" cap="flat" cmpd="sng">
            <a:solidFill>
              <a:schemeClr val="hlink"/>
            </a:solidFill>
            <a:prstDash val="solid"/>
            <a:round/>
            <a:headEnd/>
            <a:tailEnd/>
          </a:ln>
        </p:spPr>
        <p:txBody>
          <a:bodyPr anchor="ctr"/>
          <a:lstStyle/>
          <a:p>
            <a:endParaRPr lang="en-US"/>
          </a:p>
        </p:txBody>
      </p:sp>
      <p:grpSp>
        <p:nvGrpSpPr>
          <p:cNvPr id="153607" name="Group 11"/>
          <p:cNvGrpSpPr>
            <a:grpSpLocks/>
          </p:cNvGrpSpPr>
          <p:nvPr/>
        </p:nvGrpSpPr>
        <p:grpSpPr bwMode="auto">
          <a:xfrm>
            <a:off x="4092575" y="1179513"/>
            <a:ext cx="1223963" cy="1584325"/>
            <a:chOff x="4604" y="1477"/>
            <a:chExt cx="1110" cy="1792"/>
          </a:xfrm>
        </p:grpSpPr>
        <p:sp>
          <p:nvSpPr>
            <p:cNvPr id="153614" name="Rectangle 12"/>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3615" name="Picture 1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3616" name="Text Box 14"/>
            <p:cNvSpPr txBox="1">
              <a:spLocks noChangeArrowheads="1"/>
            </p:cNvSpPr>
            <p:nvPr/>
          </p:nvSpPr>
          <p:spPr bwMode="auto">
            <a:xfrm>
              <a:off x="5239" y="1477"/>
              <a:ext cx="407" cy="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800" b="1">
                  <a:cs typeface="Arial" pitchFamily="34" charset="0"/>
                </a:rPr>
                <a:t>Ω</a:t>
              </a:r>
            </a:p>
          </p:txBody>
        </p:sp>
      </p:grpSp>
      <p:sp>
        <p:nvSpPr>
          <p:cNvPr id="153608" name="Oval 15"/>
          <p:cNvSpPr>
            <a:spLocks noChangeArrowheads="1"/>
          </p:cNvSpPr>
          <p:nvPr/>
        </p:nvSpPr>
        <p:spPr bwMode="auto">
          <a:xfrm>
            <a:off x="4643438" y="2492375"/>
            <a:ext cx="4465637"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3609" name="Picture 16" descr="CA0NW12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03800" y="1268413"/>
            <a:ext cx="1150938"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10" name="Text Box 17"/>
          <p:cNvSpPr txBox="1">
            <a:spLocks noChangeArrowheads="1"/>
          </p:cNvSpPr>
          <p:nvPr/>
        </p:nvSpPr>
        <p:spPr bwMode="auto">
          <a:xfrm>
            <a:off x="5610225" y="1158875"/>
            <a:ext cx="295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BN Service Host Agent</a:t>
            </a:r>
          </a:p>
        </p:txBody>
      </p:sp>
      <p:sp>
        <p:nvSpPr>
          <p:cNvPr id="153611" name="Text Box 18"/>
          <p:cNvSpPr txBox="1">
            <a:spLocks noChangeArrowheads="1"/>
          </p:cNvSpPr>
          <p:nvPr/>
        </p:nvSpPr>
        <p:spPr bwMode="auto">
          <a:xfrm>
            <a:off x="2916238" y="1125538"/>
            <a:ext cx="10810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Engine</a:t>
            </a:r>
          </a:p>
        </p:txBody>
      </p:sp>
      <p:pic>
        <p:nvPicPr>
          <p:cNvPr id="153612" name="Picture 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16238" y="3357563"/>
            <a:ext cx="1584325" cy="12128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3613" name="Picture 20" descr="rscdf-powered"/>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89363" y="3429000"/>
            <a:ext cx="6477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0834" name="Rectangle 2"/>
          <p:cNvSpPr>
            <a:spLocks noChangeArrowheads="1"/>
          </p:cNvSpPr>
          <p:nvPr/>
        </p:nvSpPr>
        <p:spPr bwMode="auto">
          <a:xfrm>
            <a:off x="966788" y="74613"/>
            <a:ext cx="81708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Service Creates and Annotates the Model</a:t>
            </a:r>
          </a:p>
        </p:txBody>
      </p:sp>
      <p:grpSp>
        <p:nvGrpSpPr>
          <p:cNvPr id="154627" name="Group 3"/>
          <p:cNvGrpSpPr>
            <a:grpSpLocks/>
          </p:cNvGrpSpPr>
          <p:nvPr/>
        </p:nvGrpSpPr>
        <p:grpSpPr bwMode="auto">
          <a:xfrm>
            <a:off x="395288" y="4437063"/>
            <a:ext cx="3168650" cy="1920875"/>
            <a:chOff x="249" y="2795"/>
            <a:chExt cx="1996" cy="1210"/>
          </a:xfrm>
        </p:grpSpPr>
        <p:pic>
          <p:nvPicPr>
            <p:cNvPr id="154658" name="Picture 4" descr="9120-ui"/>
            <p:cNvPicPr>
              <a:picLocks noChangeAspect="1" noChangeArrowheads="1"/>
            </p:cNvPicPr>
            <p:nvPr/>
          </p:nvPicPr>
          <p:blipFill>
            <a:blip r:embed="rId2">
              <a:extLst>
                <a:ext uri="{28A0092B-C50C-407E-A947-70E740481C1C}">
                  <a14:useLocalDpi xmlns:a14="http://schemas.microsoft.com/office/drawing/2010/main" val="0"/>
                </a:ext>
              </a:extLst>
            </a:blip>
            <a:srcRect l="3291" t="4158" r="3146" b="4561"/>
            <a:stretch>
              <a:fillRect/>
            </a:stretch>
          </p:blipFill>
          <p:spPr bwMode="auto">
            <a:xfrm>
              <a:off x="249" y="2795"/>
              <a:ext cx="1996" cy="1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59" name="Freeform 5"/>
            <p:cNvSpPr>
              <a:spLocks/>
            </p:cNvSpPr>
            <p:nvPr/>
          </p:nvSpPr>
          <p:spPr bwMode="auto">
            <a:xfrm>
              <a:off x="521" y="2929"/>
              <a:ext cx="1049" cy="472"/>
            </a:xfrm>
            <a:custGeom>
              <a:avLst/>
              <a:gdLst>
                <a:gd name="T0" fmla="*/ 0 w 1049"/>
                <a:gd name="T1" fmla="*/ 93 h 472"/>
                <a:gd name="T2" fmla="*/ 983 w 1049"/>
                <a:gd name="T3" fmla="*/ 0 h 472"/>
                <a:gd name="T4" fmla="*/ 1049 w 1049"/>
                <a:gd name="T5" fmla="*/ 315 h 472"/>
                <a:gd name="T6" fmla="*/ 79 w 1049"/>
                <a:gd name="T7" fmla="*/ 472 h 472"/>
                <a:gd name="T8" fmla="*/ 0 w 1049"/>
                <a:gd name="T9" fmla="*/ 93 h 472"/>
                <a:gd name="T10" fmla="*/ 0 60000 65536"/>
                <a:gd name="T11" fmla="*/ 0 60000 65536"/>
                <a:gd name="T12" fmla="*/ 0 60000 65536"/>
                <a:gd name="T13" fmla="*/ 0 60000 65536"/>
                <a:gd name="T14" fmla="*/ 0 60000 65536"/>
                <a:gd name="T15" fmla="*/ 0 w 1049"/>
                <a:gd name="T16" fmla="*/ 0 h 472"/>
                <a:gd name="T17" fmla="*/ 1049 w 1049"/>
                <a:gd name="T18" fmla="*/ 472 h 472"/>
              </a:gdLst>
              <a:ahLst/>
              <a:cxnLst>
                <a:cxn ang="T10">
                  <a:pos x="T0" y="T1"/>
                </a:cxn>
                <a:cxn ang="T11">
                  <a:pos x="T2" y="T3"/>
                </a:cxn>
                <a:cxn ang="T12">
                  <a:pos x="T4" y="T5"/>
                </a:cxn>
                <a:cxn ang="T13">
                  <a:pos x="T6" y="T7"/>
                </a:cxn>
                <a:cxn ang="T14">
                  <a:pos x="T8" y="T9"/>
                </a:cxn>
              </a:cxnLst>
              <a:rect l="T15" t="T16" r="T17" b="T18"/>
              <a:pathLst>
                <a:path w="1049" h="472">
                  <a:moveTo>
                    <a:pt x="0" y="93"/>
                  </a:moveTo>
                  <a:lnTo>
                    <a:pt x="983" y="0"/>
                  </a:lnTo>
                  <a:lnTo>
                    <a:pt x="1049" y="315"/>
                  </a:lnTo>
                  <a:lnTo>
                    <a:pt x="79" y="472"/>
                  </a:lnTo>
                  <a:lnTo>
                    <a:pt x="0" y="93"/>
                  </a:lnTo>
                  <a:close/>
                </a:path>
              </a:pathLst>
            </a:custGeom>
            <a:gradFill rotWithShape="1">
              <a:gsLst>
                <a:gs pos="0">
                  <a:srgbClr val="E0EFFF"/>
                </a:gs>
                <a:gs pos="100000">
                  <a:srgbClr val="3399FF"/>
                </a:gs>
              </a:gsLst>
              <a:lin ang="5400000" scaled="1"/>
            </a:gradFill>
            <a:ln w="9525" cap="flat" cmpd="sng">
              <a:solidFill>
                <a:schemeClr val="tx1"/>
              </a:solidFill>
              <a:prstDash val="solid"/>
              <a:round/>
              <a:headEnd/>
              <a:tailEnd/>
            </a:ln>
          </p:spPr>
          <p:txBody>
            <a:bodyPr anchor="ctr"/>
            <a:lstStyle/>
            <a:p>
              <a:endParaRPr lang="en-US"/>
            </a:p>
          </p:txBody>
        </p:sp>
      </p:grpSp>
      <p:grpSp>
        <p:nvGrpSpPr>
          <p:cNvPr id="154628" name="Group 6"/>
          <p:cNvGrpSpPr>
            <a:grpSpLocks/>
          </p:cNvGrpSpPr>
          <p:nvPr/>
        </p:nvGrpSpPr>
        <p:grpSpPr bwMode="auto">
          <a:xfrm>
            <a:off x="1431925" y="4552950"/>
            <a:ext cx="1152525" cy="1185863"/>
            <a:chOff x="2653" y="2003"/>
            <a:chExt cx="726" cy="747"/>
          </a:xfrm>
        </p:grpSpPr>
        <p:sp>
          <p:nvSpPr>
            <p:cNvPr id="154656" name="Oval 7"/>
            <p:cNvSpPr>
              <a:spLocks noChangeArrowheads="1"/>
            </p:cNvSpPr>
            <p:nvPr/>
          </p:nvSpPr>
          <p:spPr bwMode="auto">
            <a:xfrm>
              <a:off x="2653" y="2568"/>
              <a:ext cx="726" cy="182"/>
            </a:xfrm>
            <a:prstGeom prst="ellipse">
              <a:avLst/>
            </a:prstGeom>
            <a:solidFill>
              <a:srgbClr val="FFFF00">
                <a:alpha val="58823"/>
              </a:srgbClr>
            </a:solidFill>
            <a:ln w="9525" algn="ctr">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4657" name="Picture 8"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89" y="2003"/>
              <a:ext cx="434"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4629" name="Group 9"/>
          <p:cNvGrpSpPr>
            <a:grpSpLocks/>
          </p:cNvGrpSpPr>
          <p:nvPr/>
        </p:nvGrpSpPr>
        <p:grpSpPr bwMode="auto">
          <a:xfrm>
            <a:off x="3254375" y="1179513"/>
            <a:ext cx="1223963" cy="1584325"/>
            <a:chOff x="4604" y="1477"/>
            <a:chExt cx="1110" cy="1792"/>
          </a:xfrm>
        </p:grpSpPr>
        <p:sp>
          <p:nvSpPr>
            <p:cNvPr id="154653" name="Rectangle 10"/>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4654" name="Picture 11"/>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4655" name="Text Box 12"/>
            <p:cNvSpPr txBox="1">
              <a:spLocks noChangeArrowheads="1"/>
            </p:cNvSpPr>
            <p:nvPr/>
          </p:nvSpPr>
          <p:spPr bwMode="auto">
            <a:xfrm>
              <a:off x="5239" y="1477"/>
              <a:ext cx="407" cy="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2800" b="1">
                  <a:cs typeface="Arial" pitchFamily="34" charset="0"/>
                </a:rPr>
                <a:t>Ω</a:t>
              </a:r>
            </a:p>
          </p:txBody>
        </p:sp>
      </p:grpSp>
      <p:sp>
        <p:nvSpPr>
          <p:cNvPr id="154630" name="Oval 13"/>
          <p:cNvSpPr>
            <a:spLocks noChangeArrowheads="1"/>
          </p:cNvSpPr>
          <p:nvPr/>
        </p:nvSpPr>
        <p:spPr bwMode="auto">
          <a:xfrm>
            <a:off x="3348038" y="2492375"/>
            <a:ext cx="5761037"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54631" name="Group 14"/>
          <p:cNvGrpSpPr>
            <a:grpSpLocks/>
          </p:cNvGrpSpPr>
          <p:nvPr/>
        </p:nvGrpSpPr>
        <p:grpSpPr bwMode="auto">
          <a:xfrm>
            <a:off x="7235825" y="1700213"/>
            <a:ext cx="1727200" cy="1150937"/>
            <a:chOff x="4195" y="573"/>
            <a:chExt cx="1361" cy="1180"/>
          </a:xfrm>
        </p:grpSpPr>
        <p:sp>
          <p:nvSpPr>
            <p:cNvPr id="154642" name="AutoShape 15"/>
            <p:cNvSpPr>
              <a:spLocks noChangeArrowheads="1"/>
            </p:cNvSpPr>
            <p:nvPr/>
          </p:nvSpPr>
          <p:spPr bwMode="auto">
            <a:xfrm>
              <a:off x="4195" y="573"/>
              <a:ext cx="1361" cy="1180"/>
            </a:xfrm>
            <a:prstGeom prst="roundRect">
              <a:avLst>
                <a:gd name="adj" fmla="val 16667"/>
              </a:avLst>
            </a:prstGeom>
            <a:solidFill>
              <a:srgbClr val="C0C0C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643" name="Oval 16"/>
            <p:cNvSpPr>
              <a:spLocks noChangeArrowheads="1"/>
            </p:cNvSpPr>
            <p:nvPr/>
          </p:nvSpPr>
          <p:spPr bwMode="auto">
            <a:xfrm>
              <a:off x="4213" y="1066"/>
              <a:ext cx="621"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1</a:t>
              </a:r>
            </a:p>
          </p:txBody>
        </p:sp>
        <p:sp>
          <p:nvSpPr>
            <p:cNvPr id="154644" name="Oval 17"/>
            <p:cNvSpPr>
              <a:spLocks noChangeArrowheads="1"/>
            </p:cNvSpPr>
            <p:nvPr/>
          </p:nvSpPr>
          <p:spPr bwMode="auto">
            <a:xfrm>
              <a:off x="4921" y="1221"/>
              <a:ext cx="606"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2</a:t>
              </a:r>
            </a:p>
          </p:txBody>
        </p:sp>
        <p:sp>
          <p:nvSpPr>
            <p:cNvPr id="154645" name="Oval 18"/>
            <p:cNvSpPr>
              <a:spLocks noChangeArrowheads="1"/>
            </p:cNvSpPr>
            <p:nvPr/>
          </p:nvSpPr>
          <p:spPr bwMode="auto">
            <a:xfrm>
              <a:off x="4251" y="1491"/>
              <a:ext cx="613"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3</a:t>
              </a:r>
            </a:p>
          </p:txBody>
        </p:sp>
        <p:sp>
          <p:nvSpPr>
            <p:cNvPr id="154646" name="Oval 19"/>
            <p:cNvSpPr>
              <a:spLocks noChangeArrowheads="1"/>
            </p:cNvSpPr>
            <p:nvPr/>
          </p:nvSpPr>
          <p:spPr bwMode="auto">
            <a:xfrm>
              <a:off x="4924" y="1491"/>
              <a:ext cx="607" cy="241"/>
            </a:xfrm>
            <a:prstGeom prst="ellipse">
              <a:avLst/>
            </a:prstGeom>
            <a:solidFill>
              <a:srgbClr val="00FFFF"/>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Symptom 4</a:t>
              </a:r>
            </a:p>
          </p:txBody>
        </p:sp>
        <p:sp>
          <p:nvSpPr>
            <p:cNvPr id="154647" name="Oval 20"/>
            <p:cNvSpPr>
              <a:spLocks noChangeArrowheads="1"/>
            </p:cNvSpPr>
            <p:nvPr/>
          </p:nvSpPr>
          <p:spPr bwMode="auto">
            <a:xfrm>
              <a:off x="4250" y="619"/>
              <a:ext cx="681" cy="240"/>
            </a:xfrm>
            <a:prstGeom prst="ellipse">
              <a:avLst/>
            </a:prstGeom>
            <a:solidFill>
              <a:srgbClr val="FF9900"/>
            </a:solidFill>
            <a:ln w="127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
                <a:t>Diagnosis</a:t>
              </a:r>
            </a:p>
          </p:txBody>
        </p:sp>
        <p:sp>
          <p:nvSpPr>
            <p:cNvPr id="154648" name="Line 21"/>
            <p:cNvSpPr>
              <a:spLocks noChangeShapeType="1"/>
            </p:cNvSpPr>
            <p:nvPr/>
          </p:nvSpPr>
          <p:spPr bwMode="auto">
            <a:xfrm>
              <a:off x="4830" y="1207"/>
              <a:ext cx="227" cy="46"/>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4649" name="Line 22"/>
            <p:cNvSpPr>
              <a:spLocks noChangeShapeType="1"/>
            </p:cNvSpPr>
            <p:nvPr/>
          </p:nvSpPr>
          <p:spPr bwMode="auto">
            <a:xfrm>
              <a:off x="4574" y="1257"/>
              <a:ext cx="0" cy="284"/>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4650" name="Line 23"/>
            <p:cNvSpPr>
              <a:spLocks noChangeShapeType="1"/>
            </p:cNvSpPr>
            <p:nvPr/>
          </p:nvSpPr>
          <p:spPr bwMode="auto">
            <a:xfrm>
              <a:off x="4671" y="1254"/>
              <a:ext cx="430" cy="28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4651" name="Line 24"/>
            <p:cNvSpPr>
              <a:spLocks noChangeShapeType="1"/>
            </p:cNvSpPr>
            <p:nvPr/>
          </p:nvSpPr>
          <p:spPr bwMode="auto">
            <a:xfrm flipH="1">
              <a:off x="4574" y="809"/>
              <a:ext cx="0" cy="307"/>
            </a:xfrm>
            <a:prstGeom prst="line">
              <a:avLst/>
            </a:prstGeom>
            <a:noFill/>
            <a:ln w="127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54652" name="Text Box 25"/>
            <p:cNvSpPr txBox="1">
              <a:spLocks noChangeArrowheads="1"/>
            </p:cNvSpPr>
            <p:nvPr/>
          </p:nvSpPr>
          <p:spPr bwMode="auto">
            <a:xfrm>
              <a:off x="4964" y="692"/>
              <a:ext cx="475"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a:t>Bayesian Network</a:t>
              </a:r>
            </a:p>
          </p:txBody>
        </p:sp>
      </p:grpSp>
      <p:pic>
        <p:nvPicPr>
          <p:cNvPr id="154632"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3279775"/>
            <a:ext cx="1871663" cy="16779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4633" name="Picture 27" descr="CA0NW12D"/>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27500" y="1268413"/>
            <a:ext cx="1150938"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4" name="Text Box 28"/>
          <p:cNvSpPr txBox="1">
            <a:spLocks noChangeArrowheads="1"/>
          </p:cNvSpPr>
          <p:nvPr/>
        </p:nvSpPr>
        <p:spPr bwMode="auto">
          <a:xfrm>
            <a:off x="8520113" y="3216275"/>
            <a:ext cx="431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3200" b="1">
                <a:cs typeface="Arial" pitchFamily="34" charset="0"/>
              </a:rPr>
              <a:t>θ</a:t>
            </a:r>
          </a:p>
        </p:txBody>
      </p:sp>
      <p:sp>
        <p:nvSpPr>
          <p:cNvPr id="154635" name="Text Box 29"/>
          <p:cNvSpPr txBox="1">
            <a:spLocks noChangeArrowheads="1"/>
          </p:cNvSpPr>
          <p:nvPr/>
        </p:nvSpPr>
        <p:spPr bwMode="auto">
          <a:xfrm>
            <a:off x="7812088" y="5081588"/>
            <a:ext cx="10810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Model</a:t>
            </a:r>
          </a:p>
        </p:txBody>
      </p:sp>
      <p:sp>
        <p:nvSpPr>
          <p:cNvPr id="154636" name="Text Box 30"/>
          <p:cNvSpPr txBox="1">
            <a:spLocks noChangeArrowheads="1"/>
          </p:cNvSpPr>
          <p:nvPr/>
        </p:nvSpPr>
        <p:spPr bwMode="auto">
          <a:xfrm>
            <a:off x="4441825" y="892175"/>
            <a:ext cx="295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BN Service Host Agent</a:t>
            </a:r>
          </a:p>
        </p:txBody>
      </p:sp>
      <p:sp>
        <p:nvSpPr>
          <p:cNvPr id="154637" name="Text Box 31"/>
          <p:cNvSpPr txBox="1">
            <a:spLocks noChangeArrowheads="1"/>
          </p:cNvSpPr>
          <p:nvPr/>
        </p:nvSpPr>
        <p:spPr bwMode="auto">
          <a:xfrm>
            <a:off x="2116138" y="1125538"/>
            <a:ext cx="10810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Engine</a:t>
            </a:r>
          </a:p>
        </p:txBody>
      </p:sp>
      <p:pic>
        <p:nvPicPr>
          <p:cNvPr id="154638" name="Picture 3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64163" y="1739900"/>
            <a:ext cx="1439862" cy="110172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4639" name="Picture 33" descr="rscdf-power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72188" y="1789113"/>
            <a:ext cx="6477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40" name="AutoShape 34"/>
          <p:cNvSpPr>
            <a:spLocks noChangeArrowheads="1"/>
          </p:cNvSpPr>
          <p:nvPr/>
        </p:nvSpPr>
        <p:spPr bwMode="auto">
          <a:xfrm>
            <a:off x="6859588" y="1989138"/>
            <a:ext cx="342900" cy="576262"/>
          </a:xfrm>
          <a:prstGeom prst="rightArrow">
            <a:avLst>
              <a:gd name="adj1" fmla="val 49861"/>
              <a:gd name="adj2" fmla="val 65440"/>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641" name="AutoShape 35"/>
          <p:cNvSpPr>
            <a:spLocks noChangeArrowheads="1"/>
          </p:cNvSpPr>
          <p:nvPr/>
        </p:nvSpPr>
        <p:spPr bwMode="auto">
          <a:xfrm rot="5400000">
            <a:off x="7870032" y="2774156"/>
            <a:ext cx="342900" cy="576263"/>
          </a:xfrm>
          <a:prstGeom prst="rightArrow">
            <a:avLst>
              <a:gd name="adj1" fmla="val 49861"/>
              <a:gd name="adj2" fmla="val 65440"/>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94018" name="Rectangle 2"/>
          <p:cNvSpPr>
            <a:spLocks noChangeArrowheads="1"/>
          </p:cNvSpPr>
          <p:nvPr/>
        </p:nvSpPr>
        <p:spPr bwMode="auto">
          <a:xfrm>
            <a:off x="900113" y="125413"/>
            <a:ext cx="8243887"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0066FF"/>
                </a:solidFill>
                <a:effectLst>
                  <a:outerShdw blurRad="38100" dist="38100" dir="2700000" algn="tl">
                    <a:srgbClr val="C0C0C0"/>
                  </a:outerShdw>
                </a:effectLst>
              </a:rPr>
              <a:t>G</a:t>
            </a:r>
            <a:r>
              <a:rPr lang="en-US" sz="2800" b="1">
                <a:solidFill>
                  <a:srgbClr val="EC8C00"/>
                </a:solidFill>
                <a:effectLst>
                  <a:outerShdw blurRad="38100" dist="38100" dir="2700000" algn="tl">
                    <a:srgbClr val="C0C0C0"/>
                  </a:outerShdw>
                </a:effectLst>
              </a:rPr>
              <a:t>lobal </a:t>
            </a:r>
            <a:r>
              <a:rPr lang="en-US" sz="2800" b="1">
                <a:solidFill>
                  <a:srgbClr val="0066FF"/>
                </a:solidFill>
                <a:effectLst>
                  <a:outerShdw blurRad="38100" dist="38100" dir="2700000" algn="tl">
                    <a:srgbClr val="C0C0C0"/>
                  </a:outerShdw>
                </a:effectLst>
              </a:rPr>
              <a:t>U</a:t>
            </a:r>
            <a:r>
              <a:rPr lang="en-US" sz="2800" b="1">
                <a:solidFill>
                  <a:srgbClr val="EC8C00"/>
                </a:solidFill>
                <a:effectLst>
                  <a:outerShdw blurRad="38100" dist="38100" dir="2700000" algn="tl">
                    <a:srgbClr val="C0C0C0"/>
                  </a:outerShdw>
                </a:effectLst>
              </a:rPr>
              <a:t>nderstanding E</a:t>
            </a:r>
            <a:r>
              <a:rPr lang="en-US" sz="2800" b="1">
                <a:solidFill>
                  <a:srgbClr val="0066FF"/>
                </a:solidFill>
                <a:effectLst>
                  <a:outerShdw blurRad="38100" dist="38100" dir="2700000" algn="tl">
                    <a:srgbClr val="C0C0C0"/>
                  </a:outerShdw>
                </a:effectLst>
              </a:rPr>
              <a:t>n</a:t>
            </a:r>
            <a:r>
              <a:rPr lang="en-US" sz="2800" b="1">
                <a:solidFill>
                  <a:srgbClr val="EC8C00"/>
                </a:solidFill>
                <a:effectLst>
                  <a:outerShdw blurRad="38100" dist="38100" dir="2700000" algn="tl">
                    <a:srgbClr val="C0C0C0"/>
                  </a:outerShdw>
                </a:effectLst>
              </a:rPr>
              <a:t>vironment (</a:t>
            </a:r>
            <a:r>
              <a:rPr lang="en-US" sz="2800" b="1">
                <a:solidFill>
                  <a:srgbClr val="0066FF"/>
                </a:solidFill>
                <a:effectLst>
                  <a:outerShdw blurRad="38100" dist="38100" dir="2700000" algn="tl">
                    <a:srgbClr val="C0C0C0"/>
                  </a:outerShdw>
                </a:effectLst>
              </a:rPr>
              <a:t>GUN</a:t>
            </a:r>
            <a:r>
              <a:rPr lang="en-US" sz="2800" b="1">
                <a:solidFill>
                  <a:srgbClr val="EC8C00"/>
                </a:solidFill>
                <a:effectLst>
                  <a:outerShdw blurRad="38100" dist="38100" dir="2700000" algn="tl">
                    <a:srgbClr val="C0C0C0"/>
                  </a:outerShdw>
                </a:effectLst>
              </a:rPr>
              <a:t>)</a:t>
            </a:r>
          </a:p>
        </p:txBody>
      </p:sp>
      <p:sp>
        <p:nvSpPr>
          <p:cNvPr id="67587" name="AutoShape 3"/>
          <p:cNvSpPr>
            <a:spLocks noChangeArrowheads="1"/>
          </p:cNvSpPr>
          <p:nvPr/>
        </p:nvSpPr>
        <p:spPr bwMode="auto">
          <a:xfrm>
            <a:off x="88900" y="4076700"/>
            <a:ext cx="3851275" cy="2676525"/>
          </a:xfrm>
          <a:prstGeom prst="roundRect">
            <a:avLst>
              <a:gd name="adj" fmla="val 16667"/>
            </a:avLst>
          </a:prstGeom>
          <a:solidFill>
            <a:srgbClr val="CC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7588" name="Line 4"/>
          <p:cNvSpPr>
            <a:spLocks noChangeShapeType="1"/>
          </p:cNvSpPr>
          <p:nvPr/>
        </p:nvSpPr>
        <p:spPr bwMode="auto">
          <a:xfrm flipV="1">
            <a:off x="263525" y="4306888"/>
            <a:ext cx="647700" cy="0"/>
          </a:xfrm>
          <a:prstGeom prst="line">
            <a:avLst/>
          </a:prstGeom>
          <a:noFill/>
          <a:ln w="31750">
            <a:solidFill>
              <a:srgbClr val="008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589" name="Line 5"/>
          <p:cNvSpPr>
            <a:spLocks noChangeShapeType="1"/>
          </p:cNvSpPr>
          <p:nvPr/>
        </p:nvSpPr>
        <p:spPr bwMode="auto">
          <a:xfrm flipV="1">
            <a:off x="263525" y="4598988"/>
            <a:ext cx="647700"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590" name="Line 6"/>
          <p:cNvSpPr>
            <a:spLocks noChangeShapeType="1"/>
          </p:cNvSpPr>
          <p:nvPr/>
        </p:nvSpPr>
        <p:spPr bwMode="auto">
          <a:xfrm>
            <a:off x="263525" y="4889500"/>
            <a:ext cx="647700" cy="0"/>
          </a:xfrm>
          <a:prstGeom prst="line">
            <a:avLst/>
          </a:prstGeom>
          <a:noFill/>
          <a:ln w="3175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591" name="Line 7"/>
          <p:cNvSpPr>
            <a:spLocks noChangeShapeType="1"/>
          </p:cNvSpPr>
          <p:nvPr/>
        </p:nvSpPr>
        <p:spPr bwMode="auto">
          <a:xfrm flipV="1">
            <a:off x="263525" y="5180013"/>
            <a:ext cx="647700" cy="1587"/>
          </a:xfrm>
          <a:prstGeom prst="line">
            <a:avLst/>
          </a:prstGeom>
          <a:noFill/>
          <a:ln w="31750">
            <a:solidFill>
              <a:srgbClr val="9933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592" name="Text Box 8"/>
          <p:cNvSpPr txBox="1">
            <a:spLocks noChangeArrowheads="1"/>
          </p:cNvSpPr>
          <p:nvPr/>
        </p:nvSpPr>
        <p:spPr bwMode="auto">
          <a:xfrm>
            <a:off x="782638" y="4170363"/>
            <a:ext cx="1584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Human-to-Human</a:t>
            </a:r>
          </a:p>
        </p:txBody>
      </p:sp>
      <p:sp>
        <p:nvSpPr>
          <p:cNvPr id="67593" name="Text Box 9"/>
          <p:cNvSpPr txBox="1">
            <a:spLocks noChangeArrowheads="1"/>
          </p:cNvSpPr>
          <p:nvPr/>
        </p:nvSpPr>
        <p:spPr bwMode="auto">
          <a:xfrm>
            <a:off x="815975" y="4465638"/>
            <a:ext cx="1584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Human-to-Machine</a:t>
            </a:r>
          </a:p>
        </p:txBody>
      </p:sp>
      <p:sp>
        <p:nvSpPr>
          <p:cNvPr id="67594" name="Text Box 10"/>
          <p:cNvSpPr txBox="1">
            <a:spLocks noChangeArrowheads="1"/>
          </p:cNvSpPr>
          <p:nvPr/>
        </p:nvSpPr>
        <p:spPr bwMode="auto">
          <a:xfrm>
            <a:off x="820738" y="4735513"/>
            <a:ext cx="15843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Machine-to-Human</a:t>
            </a:r>
          </a:p>
        </p:txBody>
      </p:sp>
      <p:sp>
        <p:nvSpPr>
          <p:cNvPr id="67595" name="Text Box 11"/>
          <p:cNvSpPr txBox="1">
            <a:spLocks noChangeArrowheads="1"/>
          </p:cNvSpPr>
          <p:nvPr/>
        </p:nvSpPr>
        <p:spPr bwMode="auto">
          <a:xfrm>
            <a:off x="858838" y="5041900"/>
            <a:ext cx="1584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Machine-to-Machine</a:t>
            </a:r>
          </a:p>
        </p:txBody>
      </p:sp>
      <p:sp>
        <p:nvSpPr>
          <p:cNvPr id="67596" name="AutoShape 12"/>
          <p:cNvSpPr>
            <a:spLocks/>
          </p:cNvSpPr>
          <p:nvPr/>
        </p:nvSpPr>
        <p:spPr bwMode="auto">
          <a:xfrm>
            <a:off x="2443163" y="4149725"/>
            <a:ext cx="198437" cy="2519363"/>
          </a:xfrm>
          <a:prstGeom prst="rightBrace">
            <a:avLst>
              <a:gd name="adj1" fmla="val 105800"/>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7597" name="Text Box 13"/>
          <p:cNvSpPr txBox="1">
            <a:spLocks noChangeArrowheads="1"/>
          </p:cNvSpPr>
          <p:nvPr/>
        </p:nvSpPr>
        <p:spPr bwMode="auto">
          <a:xfrm>
            <a:off x="2471738" y="5254625"/>
            <a:ext cx="1584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Agent-to-Agent</a:t>
            </a:r>
          </a:p>
        </p:txBody>
      </p:sp>
      <p:grpSp>
        <p:nvGrpSpPr>
          <p:cNvPr id="67598" name="Group 14"/>
          <p:cNvGrpSpPr>
            <a:grpSpLocks/>
          </p:cNvGrpSpPr>
          <p:nvPr/>
        </p:nvGrpSpPr>
        <p:grpSpPr bwMode="auto">
          <a:xfrm>
            <a:off x="3708400" y="981075"/>
            <a:ext cx="5384800" cy="5616575"/>
            <a:chOff x="2037" y="469"/>
            <a:chExt cx="3691" cy="3811"/>
          </a:xfrm>
        </p:grpSpPr>
        <p:pic>
          <p:nvPicPr>
            <p:cNvPr id="67609" name="Picture 15" descr="form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0" y="1434"/>
              <a:ext cx="755" cy="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0" name="Picture 16" descr="rsifeaturegraphic-right">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7" y="1133"/>
              <a:ext cx="680" cy="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1" name="Picture 17" descr="custsupp">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50" y="634"/>
              <a:ext cx="635" cy="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2" name="Picture 18" descr="Papermaking maintenanc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61" y="469"/>
              <a:ext cx="681"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3" name="Picture 19" descr="modulepic_function"/>
            <p:cNvPicPr>
              <a:picLocks noChangeAspect="1" noChangeArrowheads="1"/>
            </p:cNvPicPr>
            <p:nvPr/>
          </p:nvPicPr>
          <p:blipFill>
            <a:blip r:embed="rId8">
              <a:clrChange>
                <a:clrFrom>
                  <a:srgbClr val="F2F1EC"/>
                </a:clrFrom>
                <a:clrTo>
                  <a:srgbClr val="F2F1EC">
                    <a:alpha val="0"/>
                  </a:srgbClr>
                </a:clrTo>
              </a:clrChange>
              <a:extLst>
                <a:ext uri="{28A0092B-C50C-407E-A947-70E740481C1C}">
                  <a14:useLocalDpi xmlns:a14="http://schemas.microsoft.com/office/drawing/2010/main" val="0"/>
                </a:ext>
              </a:extLst>
            </a:blip>
            <a:srcRect/>
            <a:stretch>
              <a:fillRect/>
            </a:stretch>
          </p:blipFill>
          <p:spPr bwMode="auto">
            <a:xfrm>
              <a:off x="4785" y="2432"/>
              <a:ext cx="650"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4" name="Picture 20" descr="7c_1_b"/>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57" y="1666"/>
              <a:ext cx="37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15" name="Picture 21" descr="118557371-mooie-laptop"/>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68" y="3323"/>
              <a:ext cx="409"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16" name="Line 22"/>
            <p:cNvSpPr>
              <a:spLocks noChangeShapeType="1"/>
            </p:cNvSpPr>
            <p:nvPr/>
          </p:nvSpPr>
          <p:spPr bwMode="auto">
            <a:xfrm>
              <a:off x="3243" y="1525"/>
              <a:ext cx="363" cy="272"/>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17" name="Line 23"/>
            <p:cNvSpPr>
              <a:spLocks noChangeShapeType="1"/>
            </p:cNvSpPr>
            <p:nvPr/>
          </p:nvSpPr>
          <p:spPr bwMode="auto">
            <a:xfrm>
              <a:off x="3560" y="1058"/>
              <a:ext cx="136" cy="331"/>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18" name="Line 24"/>
            <p:cNvSpPr>
              <a:spLocks noChangeShapeType="1"/>
            </p:cNvSpPr>
            <p:nvPr/>
          </p:nvSpPr>
          <p:spPr bwMode="auto">
            <a:xfrm flipH="1">
              <a:off x="4558" y="1253"/>
              <a:ext cx="590" cy="363"/>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19" name="Line 25"/>
            <p:cNvSpPr>
              <a:spLocks noChangeShapeType="1"/>
            </p:cNvSpPr>
            <p:nvPr/>
          </p:nvSpPr>
          <p:spPr bwMode="auto">
            <a:xfrm flipH="1" flipV="1">
              <a:off x="4150" y="2296"/>
              <a:ext cx="590" cy="318"/>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20" name="Line 26"/>
            <p:cNvSpPr>
              <a:spLocks noChangeShapeType="1"/>
            </p:cNvSpPr>
            <p:nvPr/>
          </p:nvSpPr>
          <p:spPr bwMode="auto">
            <a:xfrm flipH="1">
              <a:off x="5263" y="2136"/>
              <a:ext cx="136" cy="317"/>
            </a:xfrm>
            <a:prstGeom prst="line">
              <a:avLst/>
            </a:prstGeom>
            <a:noFill/>
            <a:ln w="3175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21" name="Line 27"/>
            <p:cNvSpPr>
              <a:spLocks noChangeShapeType="1"/>
            </p:cNvSpPr>
            <p:nvPr/>
          </p:nvSpPr>
          <p:spPr bwMode="auto">
            <a:xfrm flipV="1">
              <a:off x="4649" y="3249"/>
              <a:ext cx="182" cy="136"/>
            </a:xfrm>
            <a:prstGeom prst="line">
              <a:avLst/>
            </a:prstGeom>
            <a:noFill/>
            <a:ln w="3175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67622" name="Picture 28" descr="MPj04049120000[1]"/>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37" y="1768"/>
              <a:ext cx="1653" cy="1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23" name="Line 29"/>
            <p:cNvSpPr>
              <a:spLocks noChangeShapeType="1"/>
            </p:cNvSpPr>
            <p:nvPr/>
          </p:nvSpPr>
          <p:spPr bwMode="auto">
            <a:xfrm>
              <a:off x="3379" y="2387"/>
              <a:ext cx="1361" cy="408"/>
            </a:xfrm>
            <a:prstGeom prst="line">
              <a:avLst/>
            </a:prstGeom>
            <a:noFill/>
            <a:ln w="3175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67624" name="Picture 30" descr="dms1">
              <a:hlinkClick r:id="rId12"/>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637" y="3248"/>
              <a:ext cx="907" cy="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25" name="Line 31"/>
            <p:cNvSpPr>
              <a:spLocks noChangeShapeType="1"/>
            </p:cNvSpPr>
            <p:nvPr/>
          </p:nvSpPr>
          <p:spPr bwMode="auto">
            <a:xfrm flipH="1" flipV="1">
              <a:off x="3136" y="2611"/>
              <a:ext cx="46" cy="59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67626" name="Picture 32" descr="docto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709" y="3587"/>
              <a:ext cx="1019" cy="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27" name="Picture 33" descr="47135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059" y="483"/>
              <a:ext cx="681" cy="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28" name="Line 34"/>
            <p:cNvSpPr>
              <a:spLocks noChangeShapeType="1"/>
            </p:cNvSpPr>
            <p:nvPr/>
          </p:nvSpPr>
          <p:spPr bwMode="auto">
            <a:xfrm flipH="1">
              <a:off x="4195" y="1162"/>
              <a:ext cx="91" cy="272"/>
            </a:xfrm>
            <a:prstGeom prst="line">
              <a:avLst/>
            </a:prstGeom>
            <a:noFill/>
            <a:ln w="31750">
              <a:solidFill>
                <a:srgbClr val="9933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29" name="Line 35"/>
            <p:cNvSpPr>
              <a:spLocks noChangeShapeType="1"/>
            </p:cNvSpPr>
            <p:nvPr/>
          </p:nvSpPr>
          <p:spPr bwMode="auto">
            <a:xfrm flipH="1" flipV="1">
              <a:off x="5148" y="3249"/>
              <a:ext cx="0" cy="363"/>
            </a:xfrm>
            <a:prstGeom prst="line">
              <a:avLst/>
            </a:prstGeom>
            <a:noFill/>
            <a:ln w="31750">
              <a:solidFill>
                <a:srgbClr val="008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30" name="Line 36"/>
            <p:cNvSpPr>
              <a:spLocks noChangeShapeType="1"/>
            </p:cNvSpPr>
            <p:nvPr/>
          </p:nvSpPr>
          <p:spPr bwMode="auto">
            <a:xfrm flipH="1" flipV="1">
              <a:off x="3560" y="3657"/>
              <a:ext cx="1225" cy="227"/>
            </a:xfrm>
            <a:prstGeom prst="line">
              <a:avLst/>
            </a:prstGeom>
            <a:noFill/>
            <a:ln w="31750">
              <a:solidFill>
                <a:srgbClr val="008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67631" name="Picture 37" descr="0000967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638" y="2766"/>
              <a:ext cx="554" cy="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32" name="Line 38"/>
            <p:cNvSpPr>
              <a:spLocks noChangeShapeType="1"/>
            </p:cNvSpPr>
            <p:nvPr/>
          </p:nvSpPr>
          <p:spPr bwMode="auto">
            <a:xfrm flipH="1" flipV="1">
              <a:off x="3334" y="2478"/>
              <a:ext cx="362" cy="272"/>
            </a:xfrm>
            <a:prstGeom prst="line">
              <a:avLst/>
            </a:prstGeom>
            <a:noFill/>
            <a:ln w="31750">
              <a:solidFill>
                <a:srgbClr val="9933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nvGrpSpPr>
            <p:cNvPr id="67633" name="Group 39"/>
            <p:cNvGrpSpPr>
              <a:grpSpLocks/>
            </p:cNvGrpSpPr>
            <p:nvPr/>
          </p:nvGrpSpPr>
          <p:grpSpPr bwMode="auto">
            <a:xfrm>
              <a:off x="2707" y="2520"/>
              <a:ext cx="181" cy="318"/>
              <a:chOff x="1236" y="869"/>
              <a:chExt cx="680" cy="723"/>
            </a:xfrm>
          </p:grpSpPr>
          <p:sp>
            <p:nvSpPr>
              <p:cNvPr id="67667" name="Oval 40"/>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68" name="Picture 41"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4" name="Group 42"/>
            <p:cNvGrpSpPr>
              <a:grpSpLocks/>
            </p:cNvGrpSpPr>
            <p:nvPr/>
          </p:nvGrpSpPr>
          <p:grpSpPr bwMode="auto">
            <a:xfrm>
              <a:off x="3198" y="1616"/>
              <a:ext cx="181" cy="318"/>
              <a:chOff x="1236" y="869"/>
              <a:chExt cx="680" cy="723"/>
            </a:xfrm>
          </p:grpSpPr>
          <p:sp>
            <p:nvSpPr>
              <p:cNvPr id="67665" name="Oval 43"/>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66" name="Picture 44"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5" name="Group 45"/>
            <p:cNvGrpSpPr>
              <a:grpSpLocks/>
            </p:cNvGrpSpPr>
            <p:nvPr/>
          </p:nvGrpSpPr>
          <p:grpSpPr bwMode="auto">
            <a:xfrm>
              <a:off x="3742" y="799"/>
              <a:ext cx="181" cy="318"/>
              <a:chOff x="1236" y="869"/>
              <a:chExt cx="680" cy="723"/>
            </a:xfrm>
          </p:grpSpPr>
          <p:sp>
            <p:nvSpPr>
              <p:cNvPr id="67663" name="Oval 46"/>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64" name="Picture 47"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6" name="Group 48"/>
            <p:cNvGrpSpPr>
              <a:grpSpLocks/>
            </p:cNvGrpSpPr>
            <p:nvPr/>
          </p:nvGrpSpPr>
          <p:grpSpPr bwMode="auto">
            <a:xfrm>
              <a:off x="4694" y="890"/>
              <a:ext cx="181" cy="318"/>
              <a:chOff x="1236" y="869"/>
              <a:chExt cx="680" cy="723"/>
            </a:xfrm>
          </p:grpSpPr>
          <p:sp>
            <p:nvSpPr>
              <p:cNvPr id="67661" name="Oval 49"/>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62" name="Picture 50"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7" name="Group 51"/>
            <p:cNvGrpSpPr>
              <a:grpSpLocks/>
            </p:cNvGrpSpPr>
            <p:nvPr/>
          </p:nvGrpSpPr>
          <p:grpSpPr bwMode="auto">
            <a:xfrm>
              <a:off x="5375" y="1162"/>
              <a:ext cx="181" cy="318"/>
              <a:chOff x="1236" y="869"/>
              <a:chExt cx="680" cy="723"/>
            </a:xfrm>
          </p:grpSpPr>
          <p:sp>
            <p:nvSpPr>
              <p:cNvPr id="67659" name="Oval 52"/>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60" name="Picture 53"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8" name="Group 54"/>
            <p:cNvGrpSpPr>
              <a:grpSpLocks/>
            </p:cNvGrpSpPr>
            <p:nvPr/>
          </p:nvGrpSpPr>
          <p:grpSpPr bwMode="auto">
            <a:xfrm>
              <a:off x="3606" y="3838"/>
              <a:ext cx="181" cy="318"/>
              <a:chOff x="1236" y="869"/>
              <a:chExt cx="680" cy="723"/>
            </a:xfrm>
          </p:grpSpPr>
          <p:sp>
            <p:nvSpPr>
              <p:cNvPr id="67657" name="Oval 55"/>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58" name="Picture 56"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39" name="Group 57"/>
            <p:cNvGrpSpPr>
              <a:grpSpLocks/>
            </p:cNvGrpSpPr>
            <p:nvPr/>
          </p:nvGrpSpPr>
          <p:grpSpPr bwMode="auto">
            <a:xfrm>
              <a:off x="4500" y="3962"/>
              <a:ext cx="181" cy="318"/>
              <a:chOff x="1236" y="869"/>
              <a:chExt cx="680" cy="723"/>
            </a:xfrm>
          </p:grpSpPr>
          <p:sp>
            <p:nvSpPr>
              <p:cNvPr id="67655" name="Oval 58"/>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56" name="Picture 59"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40" name="Group 60"/>
            <p:cNvGrpSpPr>
              <a:grpSpLocks/>
            </p:cNvGrpSpPr>
            <p:nvPr/>
          </p:nvGrpSpPr>
          <p:grpSpPr bwMode="auto">
            <a:xfrm>
              <a:off x="3515" y="2750"/>
              <a:ext cx="181" cy="318"/>
              <a:chOff x="1236" y="869"/>
              <a:chExt cx="680" cy="723"/>
            </a:xfrm>
          </p:grpSpPr>
          <p:sp>
            <p:nvSpPr>
              <p:cNvPr id="67653" name="Oval 61"/>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54" name="Picture 62"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41" name="Group 63"/>
            <p:cNvGrpSpPr>
              <a:grpSpLocks/>
            </p:cNvGrpSpPr>
            <p:nvPr/>
          </p:nvGrpSpPr>
          <p:grpSpPr bwMode="auto">
            <a:xfrm>
              <a:off x="4377" y="3067"/>
              <a:ext cx="181" cy="318"/>
              <a:chOff x="1236" y="869"/>
              <a:chExt cx="680" cy="723"/>
            </a:xfrm>
          </p:grpSpPr>
          <p:sp>
            <p:nvSpPr>
              <p:cNvPr id="67651" name="Oval 64"/>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52" name="Picture 65"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42" name="Group 66"/>
            <p:cNvGrpSpPr>
              <a:grpSpLocks/>
            </p:cNvGrpSpPr>
            <p:nvPr/>
          </p:nvGrpSpPr>
          <p:grpSpPr bwMode="auto">
            <a:xfrm>
              <a:off x="5455" y="2931"/>
              <a:ext cx="181" cy="318"/>
              <a:chOff x="1236" y="869"/>
              <a:chExt cx="680" cy="723"/>
            </a:xfrm>
          </p:grpSpPr>
          <p:sp>
            <p:nvSpPr>
              <p:cNvPr id="67649" name="Oval 67"/>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50" name="Picture 68"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43" name="Group 69"/>
            <p:cNvGrpSpPr>
              <a:grpSpLocks/>
            </p:cNvGrpSpPr>
            <p:nvPr/>
          </p:nvGrpSpPr>
          <p:grpSpPr bwMode="auto">
            <a:xfrm>
              <a:off x="5103" y="1751"/>
              <a:ext cx="181" cy="318"/>
              <a:chOff x="1236" y="869"/>
              <a:chExt cx="680" cy="723"/>
            </a:xfrm>
          </p:grpSpPr>
          <p:sp>
            <p:nvSpPr>
              <p:cNvPr id="67647" name="Oval 70"/>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48" name="Picture 71"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644" name="Group 72"/>
            <p:cNvGrpSpPr>
              <a:grpSpLocks/>
            </p:cNvGrpSpPr>
            <p:nvPr/>
          </p:nvGrpSpPr>
          <p:grpSpPr bwMode="auto">
            <a:xfrm>
              <a:off x="4468" y="1797"/>
              <a:ext cx="181" cy="318"/>
              <a:chOff x="1236" y="869"/>
              <a:chExt cx="680" cy="723"/>
            </a:xfrm>
          </p:grpSpPr>
          <p:sp>
            <p:nvSpPr>
              <p:cNvPr id="67645" name="Oval 73"/>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7646" name="Picture 74" descr="CA0NW12D"/>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7599" name="Text Box 75"/>
          <p:cNvSpPr txBox="1">
            <a:spLocks noChangeArrowheads="1"/>
          </p:cNvSpPr>
          <p:nvPr/>
        </p:nvSpPr>
        <p:spPr bwMode="auto">
          <a:xfrm>
            <a:off x="207963" y="849313"/>
            <a:ext cx="3830637" cy="3149600"/>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zh-CN" sz="2000">
                <a:solidFill>
                  <a:srgbClr val="003366"/>
                </a:solidFill>
                <a:ea typeface="SimSun" pitchFamily="2" charset="-122"/>
              </a:rPr>
              <a:t>GUN can be considered as a kind of </a:t>
            </a:r>
            <a:r>
              <a:rPr lang="en-US" altLang="zh-CN" sz="2000">
                <a:solidFill>
                  <a:srgbClr val="FF0000"/>
                </a:solidFill>
                <a:ea typeface="SimSun" pitchFamily="2" charset="-122"/>
              </a:rPr>
              <a:t>Ubiquitous Eco-System</a:t>
            </a:r>
            <a:r>
              <a:rPr lang="en-US" altLang="zh-CN" sz="2000">
                <a:solidFill>
                  <a:srgbClr val="003366"/>
                </a:solidFill>
                <a:ea typeface="SimSun" pitchFamily="2" charset="-122"/>
              </a:rPr>
              <a:t> for </a:t>
            </a:r>
            <a:r>
              <a:rPr lang="en-US" altLang="zh-CN" sz="2000">
                <a:solidFill>
                  <a:srgbClr val="FF0000"/>
                </a:solidFill>
                <a:ea typeface="SimSun" pitchFamily="2" charset="-122"/>
              </a:rPr>
              <a:t>Ubiquitous Society,</a:t>
            </a:r>
            <a:r>
              <a:rPr lang="en-US" altLang="zh-CN" sz="2000">
                <a:solidFill>
                  <a:srgbClr val="003366"/>
                </a:solidFill>
                <a:ea typeface="SimSun" pitchFamily="2" charset="-122"/>
              </a:rPr>
              <a:t> </a:t>
            </a:r>
            <a:r>
              <a:rPr lang="en-US" altLang="en-US" sz="2000">
                <a:solidFill>
                  <a:srgbClr val="003366"/>
                </a:solidFill>
                <a:ea typeface="SimSun" pitchFamily="2" charset="-122"/>
              </a:rPr>
              <a:t>which will be such proactive, self-managed evolutionary Semantic Web of Things, People and Abstractions where all kinds of entities can understand, interact, serve, develop and learn from each other.</a:t>
            </a:r>
          </a:p>
        </p:txBody>
      </p:sp>
      <p:sp>
        <p:nvSpPr>
          <p:cNvPr id="67600" name="Line 76"/>
          <p:cNvSpPr>
            <a:spLocks noChangeShapeType="1"/>
          </p:cNvSpPr>
          <p:nvPr/>
        </p:nvSpPr>
        <p:spPr bwMode="auto">
          <a:xfrm flipV="1">
            <a:off x="276225" y="5514975"/>
            <a:ext cx="647700" cy="0"/>
          </a:xfrm>
          <a:prstGeom prst="line">
            <a:avLst/>
          </a:prstGeom>
          <a:noFill/>
          <a:ln w="31750">
            <a:solidFill>
              <a:srgbClr val="80808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01" name="Line 77"/>
          <p:cNvSpPr>
            <a:spLocks noChangeShapeType="1"/>
          </p:cNvSpPr>
          <p:nvPr/>
        </p:nvSpPr>
        <p:spPr bwMode="auto">
          <a:xfrm flipV="1">
            <a:off x="276225" y="5807075"/>
            <a:ext cx="647700" cy="0"/>
          </a:xfrm>
          <a:prstGeom prst="line">
            <a:avLst/>
          </a:prstGeom>
          <a:noFill/>
          <a:ln w="31750">
            <a:solidFill>
              <a:srgbClr val="80808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02" name="Line 78"/>
          <p:cNvSpPr>
            <a:spLocks noChangeShapeType="1"/>
          </p:cNvSpPr>
          <p:nvPr/>
        </p:nvSpPr>
        <p:spPr bwMode="auto">
          <a:xfrm>
            <a:off x="276225" y="6097588"/>
            <a:ext cx="647700" cy="0"/>
          </a:xfrm>
          <a:prstGeom prst="line">
            <a:avLst/>
          </a:prstGeom>
          <a:noFill/>
          <a:ln w="31750">
            <a:solidFill>
              <a:srgbClr val="80808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03" name="Line 79"/>
          <p:cNvSpPr>
            <a:spLocks noChangeShapeType="1"/>
          </p:cNvSpPr>
          <p:nvPr/>
        </p:nvSpPr>
        <p:spPr bwMode="auto">
          <a:xfrm flipV="1">
            <a:off x="276225" y="6388100"/>
            <a:ext cx="647700" cy="1588"/>
          </a:xfrm>
          <a:prstGeom prst="line">
            <a:avLst/>
          </a:prstGeom>
          <a:noFill/>
          <a:ln w="31750">
            <a:solidFill>
              <a:srgbClr val="80808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7604" name="Text Box 80"/>
          <p:cNvSpPr txBox="1">
            <a:spLocks noChangeArrowheads="1"/>
          </p:cNvSpPr>
          <p:nvPr/>
        </p:nvSpPr>
        <p:spPr bwMode="auto">
          <a:xfrm>
            <a:off x="852488" y="5378450"/>
            <a:ext cx="1584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Software-to-Human</a:t>
            </a:r>
          </a:p>
        </p:txBody>
      </p:sp>
      <p:sp>
        <p:nvSpPr>
          <p:cNvPr id="67605" name="Text Box 81"/>
          <p:cNvSpPr txBox="1">
            <a:spLocks noChangeArrowheads="1"/>
          </p:cNvSpPr>
          <p:nvPr/>
        </p:nvSpPr>
        <p:spPr bwMode="auto">
          <a:xfrm>
            <a:off x="814388" y="5659438"/>
            <a:ext cx="17700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Software-to-Machine</a:t>
            </a:r>
          </a:p>
        </p:txBody>
      </p:sp>
      <p:sp>
        <p:nvSpPr>
          <p:cNvPr id="67606" name="Text Box 82"/>
          <p:cNvSpPr txBox="1">
            <a:spLocks noChangeArrowheads="1"/>
          </p:cNvSpPr>
          <p:nvPr/>
        </p:nvSpPr>
        <p:spPr bwMode="auto">
          <a:xfrm>
            <a:off x="904875" y="5943600"/>
            <a:ext cx="162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Software-to-Software</a:t>
            </a:r>
          </a:p>
        </p:txBody>
      </p:sp>
      <p:sp>
        <p:nvSpPr>
          <p:cNvPr id="67607" name="Text Box 83"/>
          <p:cNvSpPr txBox="1">
            <a:spLocks noChangeArrowheads="1"/>
          </p:cNvSpPr>
          <p:nvPr/>
        </p:nvSpPr>
        <p:spPr bwMode="auto">
          <a:xfrm>
            <a:off x="871538" y="6249988"/>
            <a:ext cx="1584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t>Human-to-Software</a:t>
            </a:r>
          </a:p>
        </p:txBody>
      </p:sp>
      <p:sp>
        <p:nvSpPr>
          <p:cNvPr id="67608" name="Text Box 84"/>
          <p:cNvSpPr txBox="1">
            <a:spLocks noChangeArrowheads="1"/>
          </p:cNvSpPr>
          <p:nvPr/>
        </p:nvSpPr>
        <p:spPr bwMode="auto">
          <a:xfrm>
            <a:off x="271463" y="6323013"/>
            <a:ext cx="719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a:t>…</a:t>
            </a:r>
          </a:p>
        </p:txBody>
      </p:sp>
    </p:spTree>
  </p:cSld>
  <p:clrMapOvr>
    <a:masterClrMapping/>
  </p:clrMapOvr>
  <p:transition spd="med"/>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1858" name="Rectangle 2"/>
          <p:cNvSpPr>
            <a:spLocks noChangeArrowheads="1"/>
          </p:cNvSpPr>
          <p:nvPr/>
        </p:nvSpPr>
        <p:spPr bwMode="auto">
          <a:xfrm>
            <a:off x="1476375" y="384175"/>
            <a:ext cx="6911975" cy="503238"/>
          </a:xfrm>
          <a:prstGeom prst="rect">
            <a:avLst/>
          </a:prstGeom>
          <a:noFill/>
          <a:ln w="9525">
            <a:noFill/>
            <a:miter lim="800000"/>
            <a:headEnd/>
            <a:tailEnd/>
          </a:ln>
          <a:effectLst>
            <a:outerShdw dist="35921" dir="2700000" algn="ctr" rotWithShape="0">
              <a:schemeClr val="bg2"/>
            </a:outerShdw>
          </a:effectLst>
        </p:spPr>
        <p:txBody>
          <a:bodyPr anchor="ctr"/>
          <a:lstStyle/>
          <a:p>
            <a:pPr algn="l">
              <a:defRPr/>
            </a:pPr>
            <a:r>
              <a:rPr lang="en-US" sz="3200" b="1">
                <a:solidFill>
                  <a:srgbClr val="EC8C00"/>
                </a:solidFill>
                <a:effectLst>
                  <a:outerShdw blurRad="38100" dist="38100" dir="2700000" algn="tl">
                    <a:srgbClr val="C0C0C0"/>
                  </a:outerShdw>
                </a:effectLst>
              </a:rPr>
              <a:t>Agent with Learned Model Moves to the Client Platform</a:t>
            </a:r>
          </a:p>
        </p:txBody>
      </p:sp>
      <p:grpSp>
        <p:nvGrpSpPr>
          <p:cNvPr id="155651" name="Group 3"/>
          <p:cNvGrpSpPr>
            <a:grpSpLocks/>
          </p:cNvGrpSpPr>
          <p:nvPr/>
        </p:nvGrpSpPr>
        <p:grpSpPr bwMode="auto">
          <a:xfrm>
            <a:off x="395288" y="4437063"/>
            <a:ext cx="3168650" cy="1920875"/>
            <a:chOff x="249" y="2795"/>
            <a:chExt cx="1996" cy="1210"/>
          </a:xfrm>
        </p:grpSpPr>
        <p:pic>
          <p:nvPicPr>
            <p:cNvPr id="155672" name="Picture 4" descr="9120-ui"/>
            <p:cNvPicPr>
              <a:picLocks noChangeAspect="1" noChangeArrowheads="1"/>
            </p:cNvPicPr>
            <p:nvPr/>
          </p:nvPicPr>
          <p:blipFill>
            <a:blip r:embed="rId2">
              <a:extLst>
                <a:ext uri="{28A0092B-C50C-407E-A947-70E740481C1C}">
                  <a14:useLocalDpi xmlns:a14="http://schemas.microsoft.com/office/drawing/2010/main" val="0"/>
                </a:ext>
              </a:extLst>
            </a:blip>
            <a:srcRect l="3291" t="4158" r="3146" b="4561"/>
            <a:stretch>
              <a:fillRect/>
            </a:stretch>
          </p:blipFill>
          <p:spPr bwMode="auto">
            <a:xfrm>
              <a:off x="249" y="2795"/>
              <a:ext cx="1996" cy="1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73" name="Freeform 5"/>
            <p:cNvSpPr>
              <a:spLocks/>
            </p:cNvSpPr>
            <p:nvPr/>
          </p:nvSpPr>
          <p:spPr bwMode="auto">
            <a:xfrm>
              <a:off x="521" y="2929"/>
              <a:ext cx="1049" cy="472"/>
            </a:xfrm>
            <a:custGeom>
              <a:avLst/>
              <a:gdLst>
                <a:gd name="T0" fmla="*/ 0 w 1049"/>
                <a:gd name="T1" fmla="*/ 93 h 472"/>
                <a:gd name="T2" fmla="*/ 983 w 1049"/>
                <a:gd name="T3" fmla="*/ 0 h 472"/>
                <a:gd name="T4" fmla="*/ 1049 w 1049"/>
                <a:gd name="T5" fmla="*/ 315 h 472"/>
                <a:gd name="T6" fmla="*/ 79 w 1049"/>
                <a:gd name="T7" fmla="*/ 472 h 472"/>
                <a:gd name="T8" fmla="*/ 0 w 1049"/>
                <a:gd name="T9" fmla="*/ 93 h 472"/>
                <a:gd name="T10" fmla="*/ 0 60000 65536"/>
                <a:gd name="T11" fmla="*/ 0 60000 65536"/>
                <a:gd name="T12" fmla="*/ 0 60000 65536"/>
                <a:gd name="T13" fmla="*/ 0 60000 65536"/>
                <a:gd name="T14" fmla="*/ 0 60000 65536"/>
                <a:gd name="T15" fmla="*/ 0 w 1049"/>
                <a:gd name="T16" fmla="*/ 0 h 472"/>
                <a:gd name="T17" fmla="*/ 1049 w 1049"/>
                <a:gd name="T18" fmla="*/ 472 h 472"/>
              </a:gdLst>
              <a:ahLst/>
              <a:cxnLst>
                <a:cxn ang="T10">
                  <a:pos x="T0" y="T1"/>
                </a:cxn>
                <a:cxn ang="T11">
                  <a:pos x="T2" y="T3"/>
                </a:cxn>
                <a:cxn ang="T12">
                  <a:pos x="T4" y="T5"/>
                </a:cxn>
                <a:cxn ang="T13">
                  <a:pos x="T6" y="T7"/>
                </a:cxn>
                <a:cxn ang="T14">
                  <a:pos x="T8" y="T9"/>
                </a:cxn>
              </a:cxnLst>
              <a:rect l="T15" t="T16" r="T17" b="T18"/>
              <a:pathLst>
                <a:path w="1049" h="472">
                  <a:moveTo>
                    <a:pt x="0" y="93"/>
                  </a:moveTo>
                  <a:lnTo>
                    <a:pt x="983" y="0"/>
                  </a:lnTo>
                  <a:lnTo>
                    <a:pt x="1049" y="315"/>
                  </a:lnTo>
                  <a:lnTo>
                    <a:pt x="79" y="472"/>
                  </a:lnTo>
                  <a:lnTo>
                    <a:pt x="0" y="93"/>
                  </a:lnTo>
                  <a:close/>
                </a:path>
              </a:pathLst>
            </a:custGeom>
            <a:gradFill rotWithShape="1">
              <a:gsLst>
                <a:gs pos="0">
                  <a:srgbClr val="E0EFFF"/>
                </a:gs>
                <a:gs pos="100000">
                  <a:srgbClr val="3399FF"/>
                </a:gs>
              </a:gsLst>
              <a:lin ang="5400000" scaled="1"/>
            </a:gradFill>
            <a:ln w="9525" cap="flat" cmpd="sng">
              <a:solidFill>
                <a:schemeClr val="tx1"/>
              </a:solidFill>
              <a:prstDash val="solid"/>
              <a:round/>
              <a:headEnd/>
              <a:tailEnd/>
            </a:ln>
          </p:spPr>
          <p:txBody>
            <a:bodyPr anchor="ctr"/>
            <a:lstStyle/>
            <a:p>
              <a:endParaRPr lang="en-US"/>
            </a:p>
          </p:txBody>
        </p:sp>
      </p:grpSp>
      <p:grpSp>
        <p:nvGrpSpPr>
          <p:cNvPr id="155652" name="Group 6"/>
          <p:cNvGrpSpPr>
            <a:grpSpLocks/>
          </p:cNvGrpSpPr>
          <p:nvPr/>
        </p:nvGrpSpPr>
        <p:grpSpPr bwMode="auto">
          <a:xfrm>
            <a:off x="1431925" y="4552950"/>
            <a:ext cx="1152525" cy="1185863"/>
            <a:chOff x="2653" y="2003"/>
            <a:chExt cx="726" cy="747"/>
          </a:xfrm>
        </p:grpSpPr>
        <p:sp>
          <p:nvSpPr>
            <p:cNvPr id="155670" name="Oval 7"/>
            <p:cNvSpPr>
              <a:spLocks noChangeArrowheads="1"/>
            </p:cNvSpPr>
            <p:nvPr/>
          </p:nvSpPr>
          <p:spPr bwMode="auto">
            <a:xfrm>
              <a:off x="2653" y="2568"/>
              <a:ext cx="726" cy="182"/>
            </a:xfrm>
            <a:prstGeom prst="ellipse">
              <a:avLst/>
            </a:prstGeom>
            <a:solidFill>
              <a:srgbClr val="FFFF00">
                <a:alpha val="58823"/>
              </a:srgbClr>
            </a:solidFill>
            <a:ln w="9525" algn="ctr">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5671" name="Picture 8"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89" y="2003"/>
              <a:ext cx="434"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5653" name="Freeform 9"/>
          <p:cNvSpPr>
            <a:spLocks/>
          </p:cNvSpPr>
          <p:nvPr/>
        </p:nvSpPr>
        <p:spPr bwMode="auto">
          <a:xfrm flipH="1" flipV="1">
            <a:off x="2411413" y="3141663"/>
            <a:ext cx="2952750" cy="1584325"/>
          </a:xfrm>
          <a:custGeom>
            <a:avLst/>
            <a:gdLst>
              <a:gd name="T0" fmla="*/ 23 w 1067"/>
              <a:gd name="T1" fmla="*/ 620 h 643"/>
              <a:gd name="T2" fmla="*/ 250 w 1067"/>
              <a:gd name="T3" fmla="*/ 484 h 643"/>
              <a:gd name="T4" fmla="*/ 568 w 1067"/>
              <a:gd name="T5" fmla="*/ 211 h 643"/>
              <a:gd name="T6" fmla="*/ 658 w 1067"/>
              <a:gd name="T7" fmla="*/ 75 h 643"/>
              <a:gd name="T8" fmla="*/ 568 w 1067"/>
              <a:gd name="T9" fmla="*/ 30 h 643"/>
              <a:gd name="T10" fmla="*/ 976 w 1067"/>
              <a:gd name="T11" fmla="*/ 30 h 643"/>
              <a:gd name="T12" fmla="*/ 1067 w 1067"/>
              <a:gd name="T13" fmla="*/ 211 h 643"/>
              <a:gd name="T14" fmla="*/ 976 w 1067"/>
              <a:gd name="T15" fmla="*/ 166 h 643"/>
              <a:gd name="T16" fmla="*/ 749 w 1067"/>
              <a:gd name="T17" fmla="*/ 257 h 643"/>
              <a:gd name="T18" fmla="*/ 386 w 1067"/>
              <a:gd name="T19" fmla="*/ 484 h 643"/>
              <a:gd name="T20" fmla="*/ 114 w 1067"/>
              <a:gd name="T21" fmla="*/ 620 h 643"/>
              <a:gd name="T22" fmla="*/ 23 w 1067"/>
              <a:gd name="T23" fmla="*/ 620 h 6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7"/>
              <a:gd name="T37" fmla="*/ 0 h 643"/>
              <a:gd name="T38" fmla="*/ 1067 w 1067"/>
              <a:gd name="T39" fmla="*/ 643 h 6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7" h="643">
                <a:moveTo>
                  <a:pt x="23" y="620"/>
                </a:moveTo>
                <a:cubicBezTo>
                  <a:pt x="46" y="597"/>
                  <a:pt x="159" y="552"/>
                  <a:pt x="250" y="484"/>
                </a:cubicBezTo>
                <a:cubicBezTo>
                  <a:pt x="341" y="416"/>
                  <a:pt x="500" y="279"/>
                  <a:pt x="568" y="211"/>
                </a:cubicBezTo>
                <a:cubicBezTo>
                  <a:pt x="636" y="143"/>
                  <a:pt x="658" y="105"/>
                  <a:pt x="658" y="75"/>
                </a:cubicBezTo>
                <a:cubicBezTo>
                  <a:pt x="658" y="45"/>
                  <a:pt x="515" y="37"/>
                  <a:pt x="568" y="30"/>
                </a:cubicBezTo>
                <a:cubicBezTo>
                  <a:pt x="621" y="23"/>
                  <a:pt x="893" y="0"/>
                  <a:pt x="976" y="30"/>
                </a:cubicBezTo>
                <a:cubicBezTo>
                  <a:pt x="1059" y="60"/>
                  <a:pt x="1067" y="188"/>
                  <a:pt x="1067" y="211"/>
                </a:cubicBezTo>
                <a:cubicBezTo>
                  <a:pt x="1067" y="234"/>
                  <a:pt x="1029" y="158"/>
                  <a:pt x="976" y="166"/>
                </a:cubicBezTo>
                <a:cubicBezTo>
                  <a:pt x="923" y="174"/>
                  <a:pt x="847" y="204"/>
                  <a:pt x="749" y="257"/>
                </a:cubicBezTo>
                <a:cubicBezTo>
                  <a:pt x="651" y="310"/>
                  <a:pt x="492" y="423"/>
                  <a:pt x="386" y="484"/>
                </a:cubicBezTo>
                <a:cubicBezTo>
                  <a:pt x="280" y="545"/>
                  <a:pt x="174" y="597"/>
                  <a:pt x="114" y="620"/>
                </a:cubicBezTo>
                <a:cubicBezTo>
                  <a:pt x="54" y="643"/>
                  <a:pt x="0" y="643"/>
                  <a:pt x="23" y="620"/>
                </a:cubicBezTo>
                <a:close/>
              </a:path>
            </a:pathLst>
          </a:custGeom>
          <a:solidFill>
            <a:srgbClr val="006699">
              <a:alpha val="30196"/>
            </a:srgbClr>
          </a:solidFill>
          <a:ln w="9525" cap="flat" cmpd="sng">
            <a:solidFill>
              <a:schemeClr val="hlink"/>
            </a:solidFill>
            <a:prstDash val="solid"/>
            <a:round/>
            <a:headEnd/>
            <a:tailEnd/>
          </a:ln>
        </p:spPr>
        <p:txBody>
          <a:bodyPr anchor="ctr"/>
          <a:lstStyle/>
          <a:p>
            <a:endParaRPr lang="en-US"/>
          </a:p>
        </p:txBody>
      </p:sp>
      <p:grpSp>
        <p:nvGrpSpPr>
          <p:cNvPr id="155654" name="Group 10"/>
          <p:cNvGrpSpPr>
            <a:grpSpLocks/>
          </p:cNvGrpSpPr>
          <p:nvPr/>
        </p:nvGrpSpPr>
        <p:grpSpPr bwMode="auto">
          <a:xfrm>
            <a:off x="3132138" y="2565400"/>
            <a:ext cx="695325" cy="954088"/>
            <a:chOff x="4604" y="1477"/>
            <a:chExt cx="1110" cy="1792"/>
          </a:xfrm>
        </p:grpSpPr>
        <p:sp>
          <p:nvSpPr>
            <p:cNvPr id="155667" name="Rectangle 11"/>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5668" name="Picture 1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5669" name="Text Box 13"/>
            <p:cNvSpPr txBox="1">
              <a:spLocks noChangeArrowheads="1"/>
            </p:cNvSpPr>
            <p:nvPr/>
          </p:nvSpPr>
          <p:spPr bwMode="auto">
            <a:xfrm>
              <a:off x="5240" y="1477"/>
              <a:ext cx="406" cy="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400" b="1">
                  <a:cs typeface="Arial" pitchFamily="34" charset="0"/>
                </a:rPr>
                <a:t>Ω</a:t>
              </a:r>
            </a:p>
          </p:txBody>
        </p:sp>
      </p:grpSp>
      <p:sp>
        <p:nvSpPr>
          <p:cNvPr id="155655" name="Oval 14"/>
          <p:cNvSpPr>
            <a:spLocks noChangeArrowheads="1"/>
          </p:cNvSpPr>
          <p:nvPr/>
        </p:nvSpPr>
        <p:spPr bwMode="auto">
          <a:xfrm>
            <a:off x="4643438" y="2492375"/>
            <a:ext cx="4465637" cy="865188"/>
          </a:xfrm>
          <a:prstGeom prst="ellipse">
            <a:avLst/>
          </a:prstGeom>
          <a:solidFill>
            <a:srgbClr val="996633"/>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5656"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1275" y="3716338"/>
            <a:ext cx="935038" cy="8382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57" name="Picture 16" descr="CA0NW12D"/>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8038" y="2924175"/>
            <a:ext cx="766762"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8" name="Text Box 17"/>
          <p:cNvSpPr txBox="1">
            <a:spLocks noChangeArrowheads="1"/>
          </p:cNvSpPr>
          <p:nvPr/>
        </p:nvSpPr>
        <p:spPr bwMode="auto">
          <a:xfrm>
            <a:off x="4498975" y="3716338"/>
            <a:ext cx="2873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600" b="1">
                <a:cs typeface="Arial" pitchFamily="34" charset="0"/>
              </a:rPr>
              <a:t>θ</a:t>
            </a:r>
          </a:p>
        </p:txBody>
      </p:sp>
      <p:sp>
        <p:nvSpPr>
          <p:cNvPr id="155659" name="Text Box 18"/>
          <p:cNvSpPr txBox="1">
            <a:spLocks noChangeArrowheads="1"/>
          </p:cNvSpPr>
          <p:nvPr/>
        </p:nvSpPr>
        <p:spPr bwMode="auto">
          <a:xfrm>
            <a:off x="4716463" y="4292600"/>
            <a:ext cx="1081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Model</a:t>
            </a:r>
          </a:p>
        </p:txBody>
      </p:sp>
      <p:sp>
        <p:nvSpPr>
          <p:cNvPr id="155660" name="Text Box 19"/>
          <p:cNvSpPr txBox="1">
            <a:spLocks noChangeArrowheads="1"/>
          </p:cNvSpPr>
          <p:nvPr/>
        </p:nvSpPr>
        <p:spPr bwMode="auto">
          <a:xfrm>
            <a:off x="1331913" y="1628775"/>
            <a:ext cx="26336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t>Mobile Clone of BN Service Host Agent</a:t>
            </a:r>
          </a:p>
        </p:txBody>
      </p:sp>
      <p:sp>
        <p:nvSpPr>
          <p:cNvPr id="155661" name="Text Box 20"/>
          <p:cNvSpPr txBox="1">
            <a:spLocks noChangeArrowheads="1"/>
          </p:cNvSpPr>
          <p:nvPr/>
        </p:nvSpPr>
        <p:spPr bwMode="auto">
          <a:xfrm>
            <a:off x="2890838" y="2293938"/>
            <a:ext cx="10810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Engine</a:t>
            </a:r>
          </a:p>
        </p:txBody>
      </p:sp>
      <p:grpSp>
        <p:nvGrpSpPr>
          <p:cNvPr id="155662" name="Group 21"/>
          <p:cNvGrpSpPr>
            <a:grpSpLocks/>
          </p:cNvGrpSpPr>
          <p:nvPr/>
        </p:nvGrpSpPr>
        <p:grpSpPr bwMode="auto">
          <a:xfrm>
            <a:off x="5580063" y="1196975"/>
            <a:ext cx="695325" cy="954088"/>
            <a:chOff x="4604" y="1477"/>
            <a:chExt cx="1110" cy="1792"/>
          </a:xfrm>
        </p:grpSpPr>
        <p:sp>
          <p:nvSpPr>
            <p:cNvPr id="155664" name="Rectangle 22"/>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5665" name="Picture 2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5666" name="Text Box 24"/>
            <p:cNvSpPr txBox="1">
              <a:spLocks noChangeArrowheads="1"/>
            </p:cNvSpPr>
            <p:nvPr/>
          </p:nvSpPr>
          <p:spPr bwMode="auto">
            <a:xfrm>
              <a:off x="5240" y="1477"/>
              <a:ext cx="406" cy="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400" b="1">
                  <a:cs typeface="Arial" pitchFamily="34" charset="0"/>
                </a:rPr>
                <a:t>Ω</a:t>
              </a:r>
            </a:p>
          </p:txBody>
        </p:sp>
      </p:grpSp>
      <p:pic>
        <p:nvPicPr>
          <p:cNvPr id="155663" name="Picture 25" descr="CA0NW12D"/>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24525" y="1484313"/>
            <a:ext cx="815975"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2882" name="Rectangle 2"/>
          <p:cNvSpPr>
            <a:spLocks noGrp="1" noChangeArrowheads="1"/>
          </p:cNvSpPr>
          <p:nvPr>
            <p:ph type="title"/>
          </p:nvPr>
        </p:nvSpPr>
        <p:spPr>
          <a:xfrm>
            <a:off x="2411413" y="434975"/>
            <a:ext cx="6502400" cy="503238"/>
          </a:xfrm>
        </p:spPr>
        <p:txBody>
          <a:bodyPr/>
          <a:lstStyle/>
          <a:p>
            <a:pPr eaLnBrk="1" hangingPunct="1">
              <a:defRPr/>
            </a:pPr>
            <a:r>
              <a:rPr lang="en-US"/>
              <a:t>“Guest” Agent performs Further Diagnostics Locally</a:t>
            </a:r>
          </a:p>
        </p:txBody>
      </p:sp>
      <p:grpSp>
        <p:nvGrpSpPr>
          <p:cNvPr id="156675" name="Group 3"/>
          <p:cNvGrpSpPr>
            <a:grpSpLocks/>
          </p:cNvGrpSpPr>
          <p:nvPr/>
        </p:nvGrpSpPr>
        <p:grpSpPr bwMode="auto">
          <a:xfrm>
            <a:off x="468313" y="3692525"/>
            <a:ext cx="4608512" cy="2789238"/>
            <a:chOff x="249" y="2795"/>
            <a:chExt cx="1996" cy="1210"/>
          </a:xfrm>
        </p:grpSpPr>
        <p:pic>
          <p:nvPicPr>
            <p:cNvPr id="156711" name="Picture 4" descr="9120-ui"/>
            <p:cNvPicPr>
              <a:picLocks noChangeAspect="1" noChangeArrowheads="1"/>
            </p:cNvPicPr>
            <p:nvPr/>
          </p:nvPicPr>
          <p:blipFill>
            <a:blip r:embed="rId2">
              <a:extLst>
                <a:ext uri="{28A0092B-C50C-407E-A947-70E740481C1C}">
                  <a14:useLocalDpi xmlns:a14="http://schemas.microsoft.com/office/drawing/2010/main" val="0"/>
                </a:ext>
              </a:extLst>
            </a:blip>
            <a:srcRect l="3291" t="4158" r="3146" b="4561"/>
            <a:stretch>
              <a:fillRect/>
            </a:stretch>
          </p:blipFill>
          <p:spPr bwMode="auto">
            <a:xfrm>
              <a:off x="249" y="2795"/>
              <a:ext cx="1996" cy="1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712" name="Freeform 5"/>
            <p:cNvSpPr>
              <a:spLocks/>
            </p:cNvSpPr>
            <p:nvPr/>
          </p:nvSpPr>
          <p:spPr bwMode="auto">
            <a:xfrm>
              <a:off x="521" y="2929"/>
              <a:ext cx="1049" cy="472"/>
            </a:xfrm>
            <a:custGeom>
              <a:avLst/>
              <a:gdLst>
                <a:gd name="T0" fmla="*/ 0 w 1049"/>
                <a:gd name="T1" fmla="*/ 93 h 472"/>
                <a:gd name="T2" fmla="*/ 983 w 1049"/>
                <a:gd name="T3" fmla="*/ 0 h 472"/>
                <a:gd name="T4" fmla="*/ 1049 w 1049"/>
                <a:gd name="T5" fmla="*/ 315 h 472"/>
                <a:gd name="T6" fmla="*/ 79 w 1049"/>
                <a:gd name="T7" fmla="*/ 472 h 472"/>
                <a:gd name="T8" fmla="*/ 0 w 1049"/>
                <a:gd name="T9" fmla="*/ 93 h 472"/>
                <a:gd name="T10" fmla="*/ 0 60000 65536"/>
                <a:gd name="T11" fmla="*/ 0 60000 65536"/>
                <a:gd name="T12" fmla="*/ 0 60000 65536"/>
                <a:gd name="T13" fmla="*/ 0 60000 65536"/>
                <a:gd name="T14" fmla="*/ 0 60000 65536"/>
                <a:gd name="T15" fmla="*/ 0 w 1049"/>
                <a:gd name="T16" fmla="*/ 0 h 472"/>
                <a:gd name="T17" fmla="*/ 1049 w 1049"/>
                <a:gd name="T18" fmla="*/ 472 h 472"/>
              </a:gdLst>
              <a:ahLst/>
              <a:cxnLst>
                <a:cxn ang="T10">
                  <a:pos x="T0" y="T1"/>
                </a:cxn>
                <a:cxn ang="T11">
                  <a:pos x="T2" y="T3"/>
                </a:cxn>
                <a:cxn ang="T12">
                  <a:pos x="T4" y="T5"/>
                </a:cxn>
                <a:cxn ang="T13">
                  <a:pos x="T6" y="T7"/>
                </a:cxn>
                <a:cxn ang="T14">
                  <a:pos x="T8" y="T9"/>
                </a:cxn>
              </a:cxnLst>
              <a:rect l="T15" t="T16" r="T17" b="T18"/>
              <a:pathLst>
                <a:path w="1049" h="472">
                  <a:moveTo>
                    <a:pt x="0" y="93"/>
                  </a:moveTo>
                  <a:lnTo>
                    <a:pt x="983" y="0"/>
                  </a:lnTo>
                  <a:lnTo>
                    <a:pt x="1049" y="315"/>
                  </a:lnTo>
                  <a:lnTo>
                    <a:pt x="79" y="472"/>
                  </a:lnTo>
                  <a:lnTo>
                    <a:pt x="0" y="93"/>
                  </a:lnTo>
                  <a:close/>
                </a:path>
              </a:pathLst>
            </a:custGeom>
            <a:gradFill rotWithShape="1">
              <a:gsLst>
                <a:gs pos="0">
                  <a:srgbClr val="E0EFFF"/>
                </a:gs>
                <a:gs pos="100000">
                  <a:srgbClr val="3399FF"/>
                </a:gs>
              </a:gsLst>
              <a:lin ang="5400000" scaled="1"/>
            </a:gradFill>
            <a:ln w="9525" cap="flat" cmpd="sng">
              <a:solidFill>
                <a:schemeClr val="tx1"/>
              </a:solidFill>
              <a:prstDash val="solid"/>
              <a:round/>
              <a:headEnd/>
              <a:tailEnd/>
            </a:ln>
          </p:spPr>
          <p:txBody>
            <a:bodyPr anchor="ctr"/>
            <a:lstStyle/>
            <a:p>
              <a:endParaRPr lang="en-US"/>
            </a:p>
          </p:txBody>
        </p:sp>
      </p:grpSp>
      <p:sp>
        <p:nvSpPr>
          <p:cNvPr id="156676" name="Oval 6"/>
          <p:cNvSpPr>
            <a:spLocks noChangeArrowheads="1"/>
          </p:cNvSpPr>
          <p:nvPr/>
        </p:nvSpPr>
        <p:spPr bwMode="auto">
          <a:xfrm>
            <a:off x="1116013" y="5373688"/>
            <a:ext cx="3240087" cy="431800"/>
          </a:xfrm>
          <a:prstGeom prst="ellipse">
            <a:avLst/>
          </a:prstGeom>
          <a:solidFill>
            <a:srgbClr val="FFFF00">
              <a:alpha val="58823"/>
            </a:srgbClr>
          </a:solidFill>
          <a:ln w="9525" algn="ctr">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6677" name="Picture 7"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47813" y="4505325"/>
            <a:ext cx="688975"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6678" name="Group 8"/>
          <p:cNvGrpSpPr>
            <a:grpSpLocks/>
          </p:cNvGrpSpPr>
          <p:nvPr/>
        </p:nvGrpSpPr>
        <p:grpSpPr bwMode="auto">
          <a:xfrm flipH="1">
            <a:off x="900113" y="765175"/>
            <a:ext cx="1582737" cy="1512888"/>
            <a:chOff x="2544" y="768"/>
            <a:chExt cx="832" cy="848"/>
          </a:xfrm>
        </p:grpSpPr>
        <p:pic>
          <p:nvPicPr>
            <p:cNvPr id="156709" name="Picture 9" descr="CASJAPMH"/>
            <p:cNvPicPr>
              <a:picLocks noChangeAspect="1" noChangeArrowheads="1"/>
            </p:cNvPicPr>
            <p:nvPr/>
          </p:nvPicPr>
          <p:blipFill>
            <a:blip r:embed="rId4">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710" name="Oval 10"/>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56679" name="Group 11"/>
          <p:cNvGrpSpPr>
            <a:grpSpLocks/>
          </p:cNvGrpSpPr>
          <p:nvPr/>
        </p:nvGrpSpPr>
        <p:grpSpPr bwMode="auto">
          <a:xfrm rot="5400000">
            <a:off x="1395413" y="2357438"/>
            <a:ext cx="792162" cy="1350962"/>
            <a:chOff x="1429" y="1480"/>
            <a:chExt cx="998" cy="1360"/>
          </a:xfrm>
        </p:grpSpPr>
        <p:grpSp>
          <p:nvGrpSpPr>
            <p:cNvPr id="156690" name="Group 12"/>
            <p:cNvGrpSpPr>
              <a:grpSpLocks/>
            </p:cNvGrpSpPr>
            <p:nvPr/>
          </p:nvGrpSpPr>
          <p:grpSpPr bwMode="auto">
            <a:xfrm>
              <a:off x="1429" y="1480"/>
              <a:ext cx="998" cy="1360"/>
              <a:chOff x="1202" y="2205"/>
              <a:chExt cx="1736" cy="1905"/>
            </a:xfrm>
          </p:grpSpPr>
          <p:sp>
            <p:nvSpPr>
              <p:cNvPr id="156695" name="AutoShape 13" descr="White marble"/>
              <p:cNvSpPr>
                <a:spLocks noChangeArrowheads="1"/>
              </p:cNvSpPr>
              <p:nvPr/>
            </p:nvSpPr>
            <p:spPr bwMode="auto">
              <a:xfrm>
                <a:off x="1202" y="2205"/>
                <a:ext cx="1134" cy="1905"/>
              </a:xfrm>
              <a:prstGeom prst="roundRect">
                <a:avLst>
                  <a:gd name="adj" fmla="val 16667"/>
                </a:avLst>
              </a:prstGeom>
              <a:blipFill dpi="0" rotWithShape="1">
                <a:blip r:embed="rId5"/>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6696" name="Picture 14" descr="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02" y="3218"/>
                <a:ext cx="589" cy="395"/>
              </a:xfrm>
              <a:prstGeom prst="rect">
                <a:avLst/>
              </a:prstGeom>
              <a:solidFill>
                <a:srgbClr val="C0C0C0"/>
              </a:solidFill>
              <a:ln w="28575">
                <a:solidFill>
                  <a:schemeClr val="tx1"/>
                </a:solidFill>
                <a:miter lim="800000"/>
                <a:headEnd/>
                <a:tailEnd/>
              </a:ln>
            </p:spPr>
          </p:pic>
          <p:pic>
            <p:nvPicPr>
              <p:cNvPr id="156697" name="Picture 15" descr="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02" y="3617"/>
                <a:ext cx="589" cy="377"/>
              </a:xfrm>
              <a:prstGeom prst="rect">
                <a:avLst/>
              </a:prstGeom>
              <a:solidFill>
                <a:srgbClr val="C0C0C0"/>
              </a:solidFill>
              <a:ln w="28575">
                <a:solidFill>
                  <a:schemeClr val="tx1"/>
                </a:solidFill>
                <a:miter lim="800000"/>
                <a:headEnd/>
                <a:tailEnd/>
              </a:ln>
            </p:spPr>
          </p:pic>
          <p:pic>
            <p:nvPicPr>
              <p:cNvPr id="156698" name="Picture 16" descr="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02" y="2798"/>
                <a:ext cx="589" cy="395"/>
              </a:xfrm>
              <a:prstGeom prst="rect">
                <a:avLst/>
              </a:prstGeom>
              <a:solidFill>
                <a:srgbClr val="C0C0C0"/>
              </a:solidFill>
              <a:ln w="28575">
                <a:solidFill>
                  <a:schemeClr val="tx1"/>
                </a:solidFill>
                <a:miter lim="800000"/>
                <a:headEnd/>
                <a:tailEnd/>
              </a:ln>
            </p:spPr>
          </p:pic>
          <p:pic>
            <p:nvPicPr>
              <p:cNvPr id="156699" name="Picture 17" descr="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02" y="2337"/>
                <a:ext cx="589" cy="441"/>
              </a:xfrm>
              <a:prstGeom prst="rect">
                <a:avLst/>
              </a:prstGeom>
              <a:solidFill>
                <a:srgbClr val="C0C0C0"/>
              </a:solidFill>
              <a:ln w="28575">
                <a:solidFill>
                  <a:schemeClr val="tx1"/>
                </a:solidFill>
                <a:miter lim="800000"/>
                <a:headEnd/>
                <a:tailEnd/>
              </a:ln>
            </p:spPr>
          </p:pic>
          <p:sp>
            <p:nvSpPr>
              <p:cNvPr id="156700" name="AutoShape 18"/>
              <p:cNvSpPr>
                <a:spLocks noChangeArrowheads="1"/>
              </p:cNvSpPr>
              <p:nvPr/>
            </p:nvSpPr>
            <p:spPr bwMode="auto">
              <a:xfrm rot="5400000">
                <a:off x="2053" y="3063"/>
                <a:ext cx="249" cy="227"/>
              </a:xfrm>
              <a:prstGeom prst="can">
                <a:avLst>
                  <a:gd name="adj" fmla="val 50000"/>
                </a:avLst>
              </a:prstGeom>
              <a:solidFill>
                <a:srgbClr val="969696"/>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6701" name="Oval 19"/>
              <p:cNvSpPr>
                <a:spLocks noChangeArrowheads="1"/>
              </p:cNvSpPr>
              <p:nvPr/>
            </p:nvSpPr>
            <p:spPr bwMode="auto">
              <a:xfrm>
                <a:off x="2214" y="3111"/>
                <a:ext cx="45" cy="136"/>
              </a:xfrm>
              <a:prstGeom prst="ellipse">
                <a:avLst/>
              </a:prstGeom>
              <a:solidFill>
                <a:srgbClr val="969696"/>
              </a:solidFill>
              <a:ln w="254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6702" name="Line 20"/>
              <p:cNvSpPr>
                <a:spLocks noChangeShapeType="1"/>
              </p:cNvSpPr>
              <p:nvPr/>
            </p:nvSpPr>
            <p:spPr bwMode="auto">
              <a:xfrm>
                <a:off x="1894" y="2568"/>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6703" name="Line 21"/>
              <p:cNvSpPr>
                <a:spLocks noChangeShapeType="1"/>
              </p:cNvSpPr>
              <p:nvPr/>
            </p:nvSpPr>
            <p:spPr bwMode="auto">
              <a:xfrm>
                <a:off x="1894" y="29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6704" name="Line 22"/>
              <p:cNvSpPr>
                <a:spLocks noChangeShapeType="1"/>
              </p:cNvSpPr>
              <p:nvPr/>
            </p:nvSpPr>
            <p:spPr bwMode="auto">
              <a:xfrm>
                <a:off x="1903" y="3385"/>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6705" name="Line 23"/>
              <p:cNvSpPr>
                <a:spLocks noChangeShapeType="1"/>
              </p:cNvSpPr>
              <p:nvPr/>
            </p:nvSpPr>
            <p:spPr bwMode="auto">
              <a:xfrm>
                <a:off x="1903" y="3793"/>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6706" name="Line 24"/>
              <p:cNvSpPr>
                <a:spLocks noChangeShapeType="1"/>
              </p:cNvSpPr>
              <p:nvPr/>
            </p:nvSpPr>
            <p:spPr bwMode="auto">
              <a:xfrm>
                <a:off x="1973" y="31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6707" name="Line 25"/>
              <p:cNvSpPr>
                <a:spLocks noChangeShapeType="1"/>
              </p:cNvSpPr>
              <p:nvPr/>
            </p:nvSpPr>
            <p:spPr bwMode="auto">
              <a:xfrm>
                <a:off x="1985" y="2568"/>
                <a:ext cx="0" cy="1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156708" name="Picture 26" descr="335203"/>
              <p:cNvPicPr>
                <a:picLocks noChangeAspect="1" noChangeArrowheads="1"/>
              </p:cNvPicPr>
              <p:nvPr/>
            </p:nvPicPr>
            <p:blipFill>
              <a:blip r:embed="rId10"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212" y="2910"/>
                <a:ext cx="726" cy="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6691" name="Picture 27"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21" y="1600"/>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2" name="Picture 28"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21" y="1893"/>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3" name="Picture 29"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15" y="2332"/>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4" name="Picture 30" descr="bs00871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15" y="2625"/>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6680" name="WordArt 31"/>
          <p:cNvSpPr>
            <a:spLocks noChangeArrowheads="1" noChangeShapeType="1" noTextEdit="1"/>
          </p:cNvSpPr>
          <p:nvPr/>
        </p:nvSpPr>
        <p:spPr bwMode="auto">
          <a:xfrm>
            <a:off x="2124075" y="2276475"/>
            <a:ext cx="1582738" cy="28733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sp>
        <p:nvSpPr>
          <p:cNvPr id="156681" name="AutoShape 32"/>
          <p:cNvSpPr>
            <a:spLocks noChangeArrowheads="1"/>
          </p:cNvSpPr>
          <p:nvPr/>
        </p:nvSpPr>
        <p:spPr bwMode="auto">
          <a:xfrm rot="5400000">
            <a:off x="1595438" y="2133600"/>
            <a:ext cx="287337" cy="576263"/>
          </a:xfrm>
          <a:prstGeom prst="rightArrow">
            <a:avLst>
              <a:gd name="adj1" fmla="val 49870"/>
              <a:gd name="adj2" fmla="val 51106"/>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6682" name="AutoShape 33"/>
          <p:cNvSpPr>
            <a:spLocks noChangeArrowheads="1"/>
          </p:cNvSpPr>
          <p:nvPr/>
        </p:nvSpPr>
        <p:spPr bwMode="auto">
          <a:xfrm rot="5400000">
            <a:off x="1620044" y="3356769"/>
            <a:ext cx="288925" cy="576263"/>
          </a:xfrm>
          <a:prstGeom prst="rightArrow">
            <a:avLst>
              <a:gd name="adj1" fmla="val 49870"/>
              <a:gd name="adj2" fmla="val 54046"/>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6683" name="Picture 34" descr="CA0NW12D"/>
          <p:cNvPicPr>
            <a:picLocks noChangeAspect="1" noChangeArrowheads="1"/>
          </p:cNvPicPr>
          <p:nvPr/>
        </p:nvPicPr>
        <p:blipFill>
          <a:blip r:embed="rId12">
            <a:clrChange>
              <a:clrFrom>
                <a:srgbClr val="FFFFFF"/>
              </a:clrFrom>
              <a:clrTo>
                <a:srgbClr val="FFFFFF">
                  <a:alpha val="0"/>
                </a:srgbClr>
              </a:clrTo>
            </a:clrChange>
            <a:lum bright="-18000"/>
            <a:extLst>
              <a:ext uri="{28A0092B-C50C-407E-A947-70E740481C1C}">
                <a14:useLocalDpi xmlns:a14="http://schemas.microsoft.com/office/drawing/2010/main" val="0"/>
              </a:ext>
            </a:extLst>
          </a:blip>
          <a:srcRect/>
          <a:stretch>
            <a:fillRect/>
          </a:stretch>
        </p:blipFill>
        <p:spPr bwMode="auto">
          <a:xfrm>
            <a:off x="2746375" y="4292600"/>
            <a:ext cx="863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6684" name="Group 35"/>
          <p:cNvGrpSpPr>
            <a:grpSpLocks/>
          </p:cNvGrpSpPr>
          <p:nvPr/>
        </p:nvGrpSpPr>
        <p:grpSpPr bwMode="auto">
          <a:xfrm>
            <a:off x="3492500" y="4365625"/>
            <a:ext cx="695325" cy="954088"/>
            <a:chOff x="4604" y="1477"/>
            <a:chExt cx="1110" cy="1792"/>
          </a:xfrm>
        </p:grpSpPr>
        <p:sp>
          <p:nvSpPr>
            <p:cNvPr id="156687" name="Rectangle 36"/>
            <p:cNvSpPr>
              <a:spLocks noChangeArrowheads="1"/>
            </p:cNvSpPr>
            <p:nvPr/>
          </p:nvSpPr>
          <p:spPr bwMode="auto">
            <a:xfrm>
              <a:off x="4604" y="1480"/>
              <a:ext cx="1110" cy="1787"/>
            </a:xfrm>
            <a:prstGeom prst="rect">
              <a:avLst/>
            </a:prstGeom>
            <a:solidFill>
              <a:srgbClr val="CCFFFF"/>
            </a:solidFill>
            <a:ln w="1905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6688" name="Picture 37"/>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04" y="1480"/>
              <a:ext cx="1110" cy="1789"/>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6689" name="Text Box 38"/>
            <p:cNvSpPr txBox="1">
              <a:spLocks noChangeArrowheads="1"/>
            </p:cNvSpPr>
            <p:nvPr/>
          </p:nvSpPr>
          <p:spPr bwMode="auto">
            <a:xfrm>
              <a:off x="5240" y="1477"/>
              <a:ext cx="406" cy="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400" b="1">
                  <a:cs typeface="Arial" pitchFamily="34" charset="0"/>
                </a:rPr>
                <a:t>Ω</a:t>
              </a:r>
            </a:p>
          </p:txBody>
        </p:sp>
      </p:grpSp>
      <p:pic>
        <p:nvPicPr>
          <p:cNvPr id="156685" name="Picture 39"/>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63938" y="5589588"/>
            <a:ext cx="935037" cy="8382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6686" name="Text Box 40"/>
          <p:cNvSpPr txBox="1">
            <a:spLocks noChangeArrowheads="1"/>
          </p:cNvSpPr>
          <p:nvPr/>
        </p:nvSpPr>
        <p:spPr bwMode="auto">
          <a:xfrm>
            <a:off x="4211638" y="5589588"/>
            <a:ext cx="2873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l-GR" altLang="en-US" sz="1600" b="1">
                <a:cs typeface="Arial" pitchFamily="34" charset="0"/>
              </a:rPr>
              <a:t>θ</a:t>
            </a:r>
          </a:p>
        </p:txBody>
      </p:sp>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3906" name="Rectangle 2"/>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GUN Challenges (5)</a:t>
            </a:r>
          </a:p>
        </p:txBody>
      </p:sp>
      <p:sp>
        <p:nvSpPr>
          <p:cNvPr id="157699" name="Rectangle 3"/>
          <p:cNvSpPr>
            <a:spLocks noChangeArrowheads="1"/>
          </p:cNvSpPr>
          <p:nvPr/>
        </p:nvSpPr>
        <p:spPr bwMode="auto">
          <a:xfrm>
            <a:off x="323850" y="1052513"/>
            <a:ext cx="8496300"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Local (on-side) learning based on own history</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Good alternative for a previous one</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CDF with probabilities – Bayesian Metamodelling with Bayesian Metanetworks (BMN)</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 BMN will be a “personal ontology” of a GUN resource</a:t>
            </a:r>
          </a:p>
        </p:txBody>
      </p:sp>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4930" name="Rectangle 2"/>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CDF Statement</a:t>
            </a:r>
          </a:p>
        </p:txBody>
      </p:sp>
      <p:pic>
        <p:nvPicPr>
          <p:cNvPr id="158723" name="Picture 3" descr="Fig1"/>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66675" y="1668463"/>
            <a:ext cx="89646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5954" name="Rectangle 2"/>
          <p:cNvSpPr>
            <a:spLocks noChangeArrowheads="1"/>
          </p:cNvSpPr>
          <p:nvPr/>
        </p:nvSpPr>
        <p:spPr bwMode="auto">
          <a:xfrm>
            <a:off x="1476375" y="125413"/>
            <a:ext cx="7450138"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CDF Schema: Property definition</a:t>
            </a:r>
          </a:p>
        </p:txBody>
      </p:sp>
      <p:pic>
        <p:nvPicPr>
          <p:cNvPr id="159747" name="Picture 3" descr="Fig2"/>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100013" y="2082800"/>
            <a:ext cx="8964612" cy="284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6978" name="Rectangle 2"/>
          <p:cNvSpPr>
            <a:spLocks noChangeArrowheads="1"/>
          </p:cNvSpPr>
          <p:nvPr/>
        </p:nvSpPr>
        <p:spPr bwMode="auto">
          <a:xfrm>
            <a:off x="1763713" y="125413"/>
            <a:ext cx="71628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Probabilities in CDF</a:t>
            </a:r>
          </a:p>
        </p:txBody>
      </p:sp>
      <p:pic>
        <p:nvPicPr>
          <p:cNvPr id="160771" name="Picture 3" descr="Fig7_"/>
          <p:cNvPicPr>
            <a:picLocks noChangeAspect="1" noChangeArrowheads="1"/>
          </p:cNvPicPr>
          <p:nvPr/>
        </p:nvPicPr>
        <p:blipFill>
          <a:blip r:embed="rId2">
            <a:clrChange>
              <a:clrFrom>
                <a:srgbClr val="DDDDDD"/>
              </a:clrFrom>
              <a:clrTo>
                <a:srgbClr val="DDDDDD">
                  <a:alpha val="0"/>
                </a:srgbClr>
              </a:clrTo>
            </a:clrChange>
            <a:extLst>
              <a:ext uri="{28A0092B-C50C-407E-A947-70E740481C1C}">
                <a14:useLocalDpi xmlns:a14="http://schemas.microsoft.com/office/drawing/2010/main" val="0"/>
              </a:ext>
            </a:extLst>
          </a:blip>
          <a:srcRect/>
          <a:stretch>
            <a:fillRect/>
          </a:stretch>
        </p:blipFill>
        <p:spPr bwMode="auto">
          <a:xfrm>
            <a:off x="52388" y="1465263"/>
            <a:ext cx="9036050" cy="384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8002" name="Rectangle 2"/>
          <p:cNvSpPr>
            <a:spLocks noChangeArrowheads="1"/>
          </p:cNvSpPr>
          <p:nvPr/>
        </p:nvSpPr>
        <p:spPr bwMode="auto">
          <a:xfrm>
            <a:off x="1206500" y="0"/>
            <a:ext cx="7556500" cy="555625"/>
          </a:xfrm>
          <a:prstGeom prst="rect">
            <a:avLst/>
          </a:prstGeom>
          <a:noFill/>
          <a:ln w="9525">
            <a:noFill/>
            <a:miter lim="800000"/>
            <a:headEnd/>
            <a:tailEnd/>
          </a:ln>
        </p:spPr>
        <p:txBody>
          <a:bodyPr anchor="b"/>
          <a:lstStyle/>
          <a:p>
            <a:pPr>
              <a:defRPr/>
            </a:pPr>
            <a:r>
              <a:rPr lang="en-GB" sz="2000" b="1">
                <a:solidFill>
                  <a:srgbClr val="EC8C00"/>
                </a:solidFill>
                <a:effectLst>
                  <a:outerShdw blurRad="38100" dist="38100" dir="2700000" algn="tl">
                    <a:srgbClr val="C0C0C0"/>
                  </a:outerShdw>
                </a:effectLst>
              </a:rPr>
              <a:t>Bayesian Metanetworks for Context-Aware Diagnostics</a:t>
            </a:r>
          </a:p>
        </p:txBody>
      </p:sp>
      <p:sp>
        <p:nvSpPr>
          <p:cNvPr id="24581" name="Text Box 3"/>
          <p:cNvSpPr txBox="1">
            <a:spLocks noChangeArrowheads="1"/>
          </p:cNvSpPr>
          <p:nvPr/>
        </p:nvSpPr>
        <p:spPr bwMode="auto">
          <a:xfrm>
            <a:off x="60325" y="5829300"/>
            <a:ext cx="9036050" cy="952500"/>
          </a:xfrm>
          <a:prstGeom prst="rect">
            <a:avLst/>
          </a:prstGeom>
          <a:solidFill>
            <a:srgbClr val="C0C0C0"/>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a:t>Terziyan V., </a:t>
            </a:r>
            <a:r>
              <a:rPr lang="en-GB" altLang="en-US" sz="1200" b="1"/>
              <a:t>A Bayesian Metanetwork</a:t>
            </a:r>
            <a:r>
              <a:rPr lang="en-GB" altLang="en-US" sz="1200"/>
              <a:t>, </a:t>
            </a:r>
            <a:r>
              <a:rPr lang="en-GB" altLang="en-US" sz="1200" i="1">
                <a:cs typeface="Times New Roman" pitchFamily="18" charset="0"/>
              </a:rPr>
              <a:t>International Journal of Artificial Intelligence Tools</a:t>
            </a:r>
            <a:r>
              <a:rPr lang="en-GB" altLang="en-US" sz="1200">
                <a:cs typeface="Times New Roman" pitchFamily="18" charset="0"/>
              </a:rPr>
              <a:t>, World Scientific, Vol. 14, Ns. 3-4, 2005.</a:t>
            </a:r>
            <a:r>
              <a:rPr lang="en-US" altLang="en-US" sz="1200"/>
              <a:t> </a:t>
            </a:r>
            <a:endParaRPr lang="en-GB" altLang="en-US" sz="1200">
              <a:cs typeface="Times New Roman" pitchFamily="18" charset="0"/>
            </a:endParaRPr>
          </a:p>
          <a:p>
            <a:pPr algn="l" eaLnBrk="1" hangingPunct="1">
              <a:spcBef>
                <a:spcPct val="50000"/>
              </a:spcBef>
            </a:pPr>
            <a:r>
              <a:rPr lang="en-US" altLang="en-US" sz="1200"/>
              <a:t>Terziyan V., Vitko O., </a:t>
            </a:r>
            <a:r>
              <a:rPr lang="en-GB" altLang="en-US" sz="1200" b="1"/>
              <a:t>Learning Bayesian Metanetworks from Data with Multilevel Uncertainty</a:t>
            </a:r>
            <a:r>
              <a:rPr lang="en-GB" altLang="en-US" sz="1200"/>
              <a:t>, In: M. Bramer and V. Devedzic (eds.), </a:t>
            </a:r>
            <a:r>
              <a:rPr lang="en-GB" altLang="en-US" sz="1200" i="1"/>
              <a:t>Proceedings of the First International Conference on Artificial Intelligence and Innovations</a:t>
            </a:r>
            <a:r>
              <a:rPr lang="en-US" altLang="en-US" sz="1200"/>
              <a:t>, Toulouse, France, August 22-27, 2004, Kluwer Academic Publishers, pp</a:t>
            </a:r>
            <a:r>
              <a:rPr lang="en-GB" altLang="en-US" sz="1200"/>
              <a:t>. 187-196. </a:t>
            </a:r>
          </a:p>
        </p:txBody>
      </p:sp>
      <p:pic>
        <p:nvPicPr>
          <p:cNvPr id="24582"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9250" y="565150"/>
            <a:ext cx="3457575" cy="25939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4583"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08625" y="574675"/>
            <a:ext cx="3455988" cy="25908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4584"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08625" y="3189288"/>
            <a:ext cx="3455988" cy="25908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4585"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19250" y="3182938"/>
            <a:ext cx="3457575" cy="25939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24578" name="Object 8"/>
          <p:cNvGraphicFramePr>
            <a:graphicFrameLocks noChangeAspect="1"/>
          </p:cNvGraphicFramePr>
          <p:nvPr/>
        </p:nvGraphicFramePr>
        <p:xfrm>
          <a:off x="250825" y="3357563"/>
          <a:ext cx="1265238" cy="1800225"/>
        </p:xfrm>
        <a:graphic>
          <a:graphicData uri="http://schemas.openxmlformats.org/presentationml/2006/ole">
            <mc:AlternateContent xmlns:mc="http://schemas.openxmlformats.org/markup-compatibility/2006">
              <mc:Choice xmlns:v="urn:schemas-microsoft-com:vml" Requires="v">
                <p:oleObj name="Bitmap Image" r:id="rId6" imgW="2048161" imgH="2914286" progId="Paint.Picture">
                  <p:embed/>
                </p:oleObj>
              </mc:Choice>
              <mc:Fallback>
                <p:oleObj name="Bitmap Image" r:id="rId6" imgW="2048161" imgH="2914286" progId="Paint.Picture">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3357563"/>
                        <a:ext cx="1265238"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4579" name="Object 9"/>
          <p:cNvGraphicFramePr>
            <a:graphicFrameLocks noChangeAspect="1"/>
          </p:cNvGraphicFramePr>
          <p:nvPr/>
        </p:nvGraphicFramePr>
        <p:xfrm>
          <a:off x="250825" y="1268413"/>
          <a:ext cx="1260475" cy="1800225"/>
        </p:xfrm>
        <a:graphic>
          <a:graphicData uri="http://schemas.openxmlformats.org/presentationml/2006/ole">
            <mc:AlternateContent xmlns:mc="http://schemas.openxmlformats.org/markup-compatibility/2006">
              <mc:Choice xmlns:v="urn:schemas-microsoft-com:vml" Requires="v">
                <p:oleObj name="Photo Editor Photo" r:id="rId8" imgW="1114581" imgH="1590897" progId="MSPhotoEd.3">
                  <p:embed/>
                </p:oleObj>
              </mc:Choice>
              <mc:Fallback>
                <p:oleObj name="Photo Editor Photo" r:id="rId8" imgW="1114581" imgH="1590897" progId="MSPhotoEd.3">
                  <p:embed/>
                  <p:pic>
                    <p:nvPicPr>
                      <p:cNvPr id="0"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0825" y="1268413"/>
                        <a:ext cx="126047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cmpd="dbl">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29508" name="Rectangle 4"/>
          <p:cNvSpPr>
            <a:spLocks noChangeArrowheads="1"/>
          </p:cNvSpPr>
          <p:nvPr/>
        </p:nvSpPr>
        <p:spPr bwMode="auto">
          <a:xfrm>
            <a:off x="1042988" y="125413"/>
            <a:ext cx="78835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400" b="1">
                <a:solidFill>
                  <a:srgbClr val="EC8C00"/>
                </a:solidFill>
                <a:effectLst>
                  <a:outerShdw blurRad="38100" dist="38100" dir="2700000" algn="tl">
                    <a:srgbClr val="C0C0C0"/>
                  </a:outerShdw>
                </a:effectLst>
              </a:rPr>
              <a:t>“Proactive Bayesian Networks”</a:t>
            </a:r>
            <a:br>
              <a:rPr lang="en-US" sz="2400" b="1">
                <a:solidFill>
                  <a:srgbClr val="EC8C00"/>
                </a:solidFill>
                <a:effectLst>
                  <a:outerShdw blurRad="38100" dist="38100" dir="2700000" algn="tl">
                    <a:srgbClr val="C0C0C0"/>
                  </a:outerShdw>
                </a:effectLst>
              </a:rPr>
            </a:br>
            <a:r>
              <a:rPr lang="en-US" sz="2400" b="1">
                <a:solidFill>
                  <a:srgbClr val="EC8C00"/>
                </a:solidFill>
                <a:effectLst>
                  <a:outerShdw blurRad="38100" dist="38100" dir="2700000" algn="tl">
                    <a:srgbClr val="C0C0C0"/>
                  </a:outerShdw>
                </a:effectLst>
              </a:rPr>
              <a:t>(subclass of “Proactive Ontologies” [Terziyan, 2005])</a:t>
            </a:r>
          </a:p>
        </p:txBody>
      </p:sp>
      <p:sp>
        <p:nvSpPr>
          <p:cNvPr id="161795" name="Oval 5"/>
          <p:cNvSpPr>
            <a:spLocks noChangeArrowheads="1"/>
          </p:cNvSpPr>
          <p:nvPr/>
        </p:nvSpPr>
        <p:spPr bwMode="auto">
          <a:xfrm>
            <a:off x="715963" y="1628775"/>
            <a:ext cx="2127250" cy="1079500"/>
          </a:xfrm>
          <a:prstGeom prst="ellipse">
            <a:avLst/>
          </a:prstGeom>
          <a:solidFill>
            <a:srgbClr val="00FFFF"/>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a:latin typeface="Times New Roman" pitchFamily="18" charset="0"/>
              </a:rPr>
              <a:t>X1</a:t>
            </a:r>
          </a:p>
        </p:txBody>
      </p:sp>
      <p:sp>
        <p:nvSpPr>
          <p:cNvPr id="161796" name="Oval 6"/>
          <p:cNvSpPr>
            <a:spLocks noChangeArrowheads="1"/>
          </p:cNvSpPr>
          <p:nvPr/>
        </p:nvSpPr>
        <p:spPr bwMode="auto">
          <a:xfrm>
            <a:off x="982663" y="4005263"/>
            <a:ext cx="2127250" cy="1079500"/>
          </a:xfrm>
          <a:prstGeom prst="ellipse">
            <a:avLst/>
          </a:prstGeom>
          <a:solidFill>
            <a:srgbClr val="00FFFF"/>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a:latin typeface="Times New Roman" pitchFamily="18" charset="0"/>
              </a:rPr>
              <a:t>X4</a:t>
            </a:r>
          </a:p>
        </p:txBody>
      </p:sp>
      <p:sp>
        <p:nvSpPr>
          <p:cNvPr id="161797" name="Oval 7"/>
          <p:cNvSpPr>
            <a:spLocks noChangeArrowheads="1"/>
          </p:cNvSpPr>
          <p:nvPr/>
        </p:nvSpPr>
        <p:spPr bwMode="auto">
          <a:xfrm>
            <a:off x="4838700" y="4076700"/>
            <a:ext cx="2125663" cy="1079500"/>
          </a:xfrm>
          <a:prstGeom prst="ellipse">
            <a:avLst/>
          </a:prstGeom>
          <a:solidFill>
            <a:srgbClr val="00CCFF"/>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a:latin typeface="Times New Roman" pitchFamily="18" charset="0"/>
              </a:rPr>
              <a:t>X5</a:t>
            </a:r>
          </a:p>
        </p:txBody>
      </p:sp>
      <p:sp>
        <p:nvSpPr>
          <p:cNvPr id="161798" name="Oval 8"/>
          <p:cNvSpPr>
            <a:spLocks noChangeArrowheads="1"/>
          </p:cNvSpPr>
          <p:nvPr/>
        </p:nvSpPr>
        <p:spPr bwMode="auto">
          <a:xfrm>
            <a:off x="2844800" y="5518150"/>
            <a:ext cx="2125663" cy="1079500"/>
          </a:xfrm>
          <a:prstGeom prst="ellipse">
            <a:avLst/>
          </a:prstGeom>
          <a:solidFill>
            <a:srgbClr val="FFFF00"/>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b="1">
                <a:latin typeface="Times New Roman" pitchFamily="18" charset="0"/>
              </a:rPr>
              <a:t>Y</a:t>
            </a:r>
          </a:p>
        </p:txBody>
      </p:sp>
      <p:sp>
        <p:nvSpPr>
          <p:cNvPr id="161799" name="Oval 9"/>
          <p:cNvSpPr>
            <a:spLocks noChangeArrowheads="1"/>
          </p:cNvSpPr>
          <p:nvPr/>
        </p:nvSpPr>
        <p:spPr bwMode="auto">
          <a:xfrm>
            <a:off x="6102350" y="1484313"/>
            <a:ext cx="2125663" cy="1079500"/>
          </a:xfrm>
          <a:prstGeom prst="ellipse">
            <a:avLst/>
          </a:prstGeom>
          <a:solidFill>
            <a:srgbClr val="00CCFF"/>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a:latin typeface="Times New Roman" pitchFamily="18" charset="0"/>
              </a:rPr>
              <a:t>X3</a:t>
            </a:r>
          </a:p>
        </p:txBody>
      </p:sp>
      <p:sp>
        <p:nvSpPr>
          <p:cNvPr id="161800" name="Line 10"/>
          <p:cNvSpPr>
            <a:spLocks noChangeShapeType="1"/>
          </p:cNvSpPr>
          <p:nvPr/>
        </p:nvSpPr>
        <p:spPr bwMode="auto">
          <a:xfrm>
            <a:off x="1914525" y="2708275"/>
            <a:ext cx="131763" cy="1296988"/>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1801" name="Line 11"/>
          <p:cNvSpPr>
            <a:spLocks noChangeShapeType="1"/>
          </p:cNvSpPr>
          <p:nvPr/>
        </p:nvSpPr>
        <p:spPr bwMode="auto">
          <a:xfrm>
            <a:off x="4837113" y="1422400"/>
            <a:ext cx="865187" cy="265430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1802" name="Oval 12"/>
          <p:cNvSpPr>
            <a:spLocks noChangeArrowheads="1"/>
          </p:cNvSpPr>
          <p:nvPr/>
        </p:nvSpPr>
        <p:spPr bwMode="auto">
          <a:xfrm>
            <a:off x="3775075" y="1412875"/>
            <a:ext cx="2125663" cy="1079500"/>
          </a:xfrm>
          <a:prstGeom prst="ellipse">
            <a:avLst/>
          </a:prstGeom>
          <a:solidFill>
            <a:srgbClr val="00CCFF"/>
          </a:solidFill>
          <a:ln w="127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2400">
                <a:latin typeface="Times New Roman" pitchFamily="18" charset="0"/>
              </a:rPr>
              <a:t>X2</a:t>
            </a:r>
          </a:p>
        </p:txBody>
      </p:sp>
      <p:sp>
        <p:nvSpPr>
          <p:cNvPr id="161803" name="Line 13"/>
          <p:cNvSpPr>
            <a:spLocks noChangeShapeType="1"/>
          </p:cNvSpPr>
          <p:nvPr/>
        </p:nvSpPr>
        <p:spPr bwMode="auto">
          <a:xfrm flipH="1">
            <a:off x="6299200" y="2492375"/>
            <a:ext cx="665163" cy="158432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1804" name="Line 14"/>
          <p:cNvSpPr>
            <a:spLocks noChangeShapeType="1"/>
          </p:cNvSpPr>
          <p:nvPr/>
        </p:nvSpPr>
        <p:spPr bwMode="auto">
          <a:xfrm>
            <a:off x="2511425" y="5013325"/>
            <a:ext cx="663575" cy="64770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1805" name="Line 15"/>
          <p:cNvSpPr>
            <a:spLocks noChangeShapeType="1"/>
          </p:cNvSpPr>
          <p:nvPr/>
        </p:nvSpPr>
        <p:spPr bwMode="auto">
          <a:xfrm flipH="1">
            <a:off x="4572000" y="5084763"/>
            <a:ext cx="796925" cy="50482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nvGrpSpPr>
          <p:cNvPr id="161806" name="Group 16"/>
          <p:cNvGrpSpPr>
            <a:grpSpLocks/>
          </p:cNvGrpSpPr>
          <p:nvPr/>
        </p:nvGrpSpPr>
        <p:grpSpPr bwMode="auto">
          <a:xfrm>
            <a:off x="2112963" y="1052513"/>
            <a:ext cx="598487" cy="1079500"/>
            <a:chOff x="1803" y="1661"/>
            <a:chExt cx="363" cy="505"/>
          </a:xfrm>
        </p:grpSpPr>
        <p:sp>
          <p:nvSpPr>
            <p:cNvPr id="161840"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41" name="Picture 1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807" name="Group 19"/>
          <p:cNvGrpSpPr>
            <a:grpSpLocks/>
          </p:cNvGrpSpPr>
          <p:nvPr/>
        </p:nvGrpSpPr>
        <p:grpSpPr bwMode="auto">
          <a:xfrm>
            <a:off x="2378075" y="3573463"/>
            <a:ext cx="598488" cy="1079500"/>
            <a:chOff x="1803" y="1661"/>
            <a:chExt cx="363" cy="505"/>
          </a:xfrm>
        </p:grpSpPr>
        <p:sp>
          <p:nvSpPr>
            <p:cNvPr id="161838"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39" name="Picture 2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808" name="Group 22"/>
          <p:cNvGrpSpPr>
            <a:grpSpLocks/>
          </p:cNvGrpSpPr>
          <p:nvPr/>
        </p:nvGrpSpPr>
        <p:grpSpPr bwMode="auto">
          <a:xfrm>
            <a:off x="3575050" y="4581525"/>
            <a:ext cx="731838" cy="1222375"/>
            <a:chOff x="1803" y="1661"/>
            <a:chExt cx="363" cy="505"/>
          </a:xfrm>
        </p:grpSpPr>
        <p:sp>
          <p:nvSpPr>
            <p:cNvPr id="161836" name="Oval 2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37" name="Picture 2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809" name="Group 25"/>
          <p:cNvGrpSpPr>
            <a:grpSpLocks/>
          </p:cNvGrpSpPr>
          <p:nvPr/>
        </p:nvGrpSpPr>
        <p:grpSpPr bwMode="auto">
          <a:xfrm flipH="1">
            <a:off x="4916488" y="3529013"/>
            <a:ext cx="673100" cy="1154112"/>
            <a:chOff x="1803" y="1661"/>
            <a:chExt cx="363" cy="505"/>
          </a:xfrm>
        </p:grpSpPr>
        <p:sp>
          <p:nvSpPr>
            <p:cNvPr id="161834" name="Oval 2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35" name="Picture 2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810" name="Group 28"/>
          <p:cNvGrpSpPr>
            <a:grpSpLocks/>
          </p:cNvGrpSpPr>
          <p:nvPr/>
        </p:nvGrpSpPr>
        <p:grpSpPr bwMode="auto">
          <a:xfrm flipH="1">
            <a:off x="3840163" y="1125538"/>
            <a:ext cx="665162" cy="1079500"/>
            <a:chOff x="1803" y="1661"/>
            <a:chExt cx="363" cy="505"/>
          </a:xfrm>
        </p:grpSpPr>
        <p:sp>
          <p:nvSpPr>
            <p:cNvPr id="161832" name="Oval 2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33" name="Picture 3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811" name="Group 31"/>
          <p:cNvGrpSpPr>
            <a:grpSpLocks/>
          </p:cNvGrpSpPr>
          <p:nvPr/>
        </p:nvGrpSpPr>
        <p:grpSpPr bwMode="auto">
          <a:xfrm flipH="1">
            <a:off x="6234113" y="1125538"/>
            <a:ext cx="665162" cy="1079500"/>
            <a:chOff x="1803" y="1661"/>
            <a:chExt cx="363" cy="505"/>
          </a:xfrm>
        </p:grpSpPr>
        <p:sp>
          <p:nvSpPr>
            <p:cNvPr id="161830" name="Oval 3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1831" name="Picture 3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1812" name="Text Box 34"/>
          <p:cNvSpPr txBox="1">
            <a:spLocks noChangeArrowheads="1"/>
          </p:cNvSpPr>
          <p:nvPr/>
        </p:nvSpPr>
        <p:spPr bwMode="auto">
          <a:xfrm>
            <a:off x="184150" y="5373688"/>
            <a:ext cx="2460625" cy="1228725"/>
          </a:xfrm>
          <a:prstGeom prst="rect">
            <a:avLst/>
          </a:prstGeom>
          <a:solidFill>
            <a:srgbClr val="CCFFFF"/>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spcBef>
                <a:spcPct val="50000"/>
              </a:spcBef>
            </a:pPr>
            <a:r>
              <a:rPr lang="en-US" altLang="en-US" sz="1800"/>
              <a:t>Combining Bayesian reasoning with FIPA communication protocols</a:t>
            </a:r>
          </a:p>
        </p:txBody>
      </p:sp>
      <p:sp>
        <p:nvSpPr>
          <p:cNvPr id="161813" name="Text Box 35"/>
          <p:cNvSpPr txBox="1">
            <a:spLocks noChangeArrowheads="1"/>
          </p:cNvSpPr>
          <p:nvPr/>
        </p:nvSpPr>
        <p:spPr bwMode="auto">
          <a:xfrm>
            <a:off x="1012825" y="3113088"/>
            <a:ext cx="1130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600">
                <a:latin typeface="Times New Roman" pitchFamily="18" charset="0"/>
              </a:rPr>
              <a:t>P(X4|X1)</a:t>
            </a:r>
          </a:p>
        </p:txBody>
      </p:sp>
      <p:sp>
        <p:nvSpPr>
          <p:cNvPr id="1429540" name="Oval 36"/>
          <p:cNvSpPr>
            <a:spLocks noChangeArrowheads="1"/>
          </p:cNvSpPr>
          <p:nvPr/>
        </p:nvSpPr>
        <p:spPr bwMode="auto">
          <a:xfrm>
            <a:off x="715963" y="1557338"/>
            <a:ext cx="531812" cy="576262"/>
          </a:xfrm>
          <a:prstGeom prst="ellipse">
            <a:avLst/>
          </a:prstGeom>
          <a:gradFill rotWithShape="1">
            <a:gsLst>
              <a:gs pos="0">
                <a:srgbClr val="FF0000">
                  <a:gamma/>
                  <a:shade val="46275"/>
                  <a:invGamma/>
                </a:srgbClr>
              </a:gs>
              <a:gs pos="50000">
                <a:srgbClr val="FF0000">
                  <a:alpha val="48000"/>
                </a:srgbClr>
              </a:gs>
              <a:gs pos="100000">
                <a:srgbClr val="FF0000">
                  <a:gamma/>
                  <a:shade val="46275"/>
                  <a:invGamma/>
                </a:srgbClr>
              </a:gs>
            </a:gsLst>
            <a:lin ang="5400000" scaled="1"/>
          </a:gradFill>
          <a:ln w="12700">
            <a:solidFill>
              <a:schemeClr val="tx1"/>
            </a:solidFill>
            <a:round/>
            <a:headEnd/>
            <a:tailEnd/>
          </a:ln>
          <a:effectLst/>
        </p:spPr>
        <p:txBody>
          <a:bodyPr wrap="none" anchor="ctr"/>
          <a:lstStyle/>
          <a:p>
            <a:pPr eaLnBrk="0" hangingPunct="0">
              <a:defRPr/>
            </a:pPr>
            <a:r>
              <a:rPr lang="en-US" sz="2400" b="1"/>
              <a:t>E</a:t>
            </a:r>
          </a:p>
        </p:txBody>
      </p:sp>
      <p:sp>
        <p:nvSpPr>
          <p:cNvPr id="1429541" name="Oval 37"/>
          <p:cNvSpPr>
            <a:spLocks noChangeArrowheads="1"/>
          </p:cNvSpPr>
          <p:nvPr/>
        </p:nvSpPr>
        <p:spPr bwMode="auto">
          <a:xfrm>
            <a:off x="7562850" y="1268413"/>
            <a:ext cx="531813" cy="576262"/>
          </a:xfrm>
          <a:prstGeom prst="ellipse">
            <a:avLst/>
          </a:prstGeom>
          <a:gradFill rotWithShape="1">
            <a:gsLst>
              <a:gs pos="0">
                <a:srgbClr val="FF0000">
                  <a:gamma/>
                  <a:shade val="46275"/>
                  <a:invGamma/>
                </a:srgbClr>
              </a:gs>
              <a:gs pos="50000">
                <a:srgbClr val="FF0000">
                  <a:alpha val="48000"/>
                </a:srgbClr>
              </a:gs>
              <a:gs pos="100000">
                <a:srgbClr val="FF0000">
                  <a:gamma/>
                  <a:shade val="46275"/>
                  <a:invGamma/>
                </a:srgbClr>
              </a:gs>
            </a:gsLst>
            <a:lin ang="5400000" scaled="1"/>
          </a:gradFill>
          <a:ln w="12700">
            <a:solidFill>
              <a:schemeClr val="tx1"/>
            </a:solidFill>
            <a:round/>
            <a:headEnd/>
            <a:tailEnd/>
          </a:ln>
          <a:effectLst/>
        </p:spPr>
        <p:txBody>
          <a:bodyPr wrap="none" anchor="ctr"/>
          <a:lstStyle/>
          <a:p>
            <a:pPr eaLnBrk="0" hangingPunct="0">
              <a:defRPr/>
            </a:pPr>
            <a:r>
              <a:rPr lang="en-US" sz="2400" b="1"/>
              <a:t>E</a:t>
            </a:r>
          </a:p>
        </p:txBody>
      </p:sp>
      <p:sp>
        <p:nvSpPr>
          <p:cNvPr id="161820" name="Line 38"/>
          <p:cNvSpPr>
            <a:spLocks noChangeShapeType="1"/>
          </p:cNvSpPr>
          <p:nvPr/>
        </p:nvSpPr>
        <p:spPr bwMode="auto">
          <a:xfrm flipH="1" flipV="1">
            <a:off x="2446338" y="2276475"/>
            <a:ext cx="131762" cy="1152525"/>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1" name="Line 39"/>
          <p:cNvSpPr>
            <a:spLocks noChangeShapeType="1"/>
          </p:cNvSpPr>
          <p:nvPr/>
        </p:nvSpPr>
        <p:spPr bwMode="auto">
          <a:xfrm>
            <a:off x="2578100" y="2276475"/>
            <a:ext cx="133350" cy="1152525"/>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2" name="Line 40"/>
          <p:cNvSpPr>
            <a:spLocks noChangeShapeType="1"/>
          </p:cNvSpPr>
          <p:nvPr/>
        </p:nvSpPr>
        <p:spPr bwMode="auto">
          <a:xfrm flipH="1" flipV="1">
            <a:off x="4175125" y="2276475"/>
            <a:ext cx="795338" cy="1512888"/>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3" name="Line 41"/>
          <p:cNvSpPr>
            <a:spLocks noChangeShapeType="1"/>
          </p:cNvSpPr>
          <p:nvPr/>
        </p:nvSpPr>
        <p:spPr bwMode="auto">
          <a:xfrm>
            <a:off x="4306888" y="2276475"/>
            <a:ext cx="731837" cy="1439863"/>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4" name="Line 42"/>
          <p:cNvSpPr>
            <a:spLocks noChangeShapeType="1"/>
          </p:cNvSpPr>
          <p:nvPr/>
        </p:nvSpPr>
        <p:spPr bwMode="auto">
          <a:xfrm flipV="1">
            <a:off x="4105275" y="4005263"/>
            <a:ext cx="800100" cy="576262"/>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5" name="Line 43"/>
          <p:cNvSpPr>
            <a:spLocks noChangeShapeType="1"/>
          </p:cNvSpPr>
          <p:nvPr/>
        </p:nvSpPr>
        <p:spPr bwMode="auto">
          <a:xfrm flipH="1">
            <a:off x="4173538" y="4149725"/>
            <a:ext cx="796925" cy="574675"/>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6" name="Line 44"/>
          <p:cNvSpPr>
            <a:spLocks noChangeShapeType="1"/>
          </p:cNvSpPr>
          <p:nvPr/>
        </p:nvSpPr>
        <p:spPr bwMode="auto">
          <a:xfrm flipV="1">
            <a:off x="5368925" y="2276475"/>
            <a:ext cx="998538" cy="1223963"/>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7" name="Line 45"/>
          <p:cNvSpPr>
            <a:spLocks noChangeShapeType="1"/>
          </p:cNvSpPr>
          <p:nvPr/>
        </p:nvSpPr>
        <p:spPr bwMode="auto">
          <a:xfrm flipH="1">
            <a:off x="5437188" y="2276475"/>
            <a:ext cx="1062037" cy="1296988"/>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8" name="Line 46"/>
          <p:cNvSpPr>
            <a:spLocks noChangeShapeType="1"/>
          </p:cNvSpPr>
          <p:nvPr/>
        </p:nvSpPr>
        <p:spPr bwMode="auto">
          <a:xfrm flipH="1" flipV="1">
            <a:off x="2844800" y="4005263"/>
            <a:ext cx="796925" cy="863600"/>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61829" name="Line 47"/>
          <p:cNvSpPr>
            <a:spLocks noChangeShapeType="1"/>
          </p:cNvSpPr>
          <p:nvPr/>
        </p:nvSpPr>
        <p:spPr bwMode="auto">
          <a:xfrm>
            <a:off x="2909888" y="3933825"/>
            <a:ext cx="865187" cy="863600"/>
          </a:xfrm>
          <a:prstGeom prst="line">
            <a:avLst/>
          </a:prstGeom>
          <a:noFill/>
          <a:ln w="12700">
            <a:solidFill>
              <a:schemeClr val="hlink"/>
            </a:solidFill>
            <a:prstDash val="lgDash"/>
            <a:round/>
            <a:headEnd/>
            <a:tailEnd type="triangle" w="med"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9026" name="Rectangle 2"/>
          <p:cNvSpPr>
            <a:spLocks noGrp="1" noChangeArrowheads="1"/>
          </p:cNvSpPr>
          <p:nvPr>
            <p:ph type="title"/>
          </p:nvPr>
        </p:nvSpPr>
        <p:spPr/>
        <p:txBody>
          <a:bodyPr/>
          <a:lstStyle/>
          <a:p>
            <a:pPr eaLnBrk="1" hangingPunct="1">
              <a:defRPr/>
            </a:pPr>
            <a:r>
              <a:rPr lang="en-US" sz="3200"/>
              <a:t>GUN Challenges (6)</a:t>
            </a:r>
          </a:p>
        </p:txBody>
      </p:sp>
      <p:sp>
        <p:nvSpPr>
          <p:cNvPr id="162819" name="Rectangle 3"/>
          <p:cNvSpPr>
            <a:spLocks noGrp="1" noChangeArrowheads="1"/>
          </p:cNvSpPr>
          <p:nvPr>
            <p:ph type="body" idx="1"/>
          </p:nvPr>
        </p:nvSpPr>
        <p:spPr>
          <a:xfrm>
            <a:off x="323850" y="1052513"/>
            <a:ext cx="8496300" cy="5073650"/>
          </a:xfrm>
        </p:spPr>
        <p:txBody>
          <a:bodyPr/>
          <a:lstStyle/>
          <a:p>
            <a:pPr eaLnBrk="1" hangingPunct="1"/>
            <a:r>
              <a:rPr lang="en-US" altLang="en-US"/>
              <a:t>Learning Distributed Trust</a:t>
            </a:r>
          </a:p>
          <a:p>
            <a:pPr lvl="1" eaLnBrk="1" hangingPunct="1"/>
            <a:r>
              <a:rPr lang="en-US" altLang="en-US"/>
              <a:t>Automated certification of GUN Resources;</a:t>
            </a:r>
          </a:p>
          <a:p>
            <a:pPr lvl="1" eaLnBrk="1" hangingPunct="1"/>
            <a:r>
              <a:rPr lang="en-US" altLang="en-US"/>
              <a:t>Trust calculation;</a:t>
            </a:r>
          </a:p>
          <a:p>
            <a:pPr lvl="1" eaLnBrk="1" hangingPunct="1"/>
            <a:r>
              <a:rPr lang="en-US" altLang="en-US"/>
              <a:t>Trust monitoring, diagnostics and maintenance;</a:t>
            </a:r>
          </a:p>
          <a:p>
            <a:pPr lvl="1" eaLnBrk="1" hangingPunct="1"/>
            <a:r>
              <a:rPr lang="en-US" altLang="en-US"/>
              <a:t>Trust models learning;</a:t>
            </a:r>
          </a:p>
          <a:p>
            <a:pPr lvl="1" eaLnBrk="1" hangingPunct="1"/>
            <a:r>
              <a:rPr lang="en-US" altLang="en-US"/>
              <a:t>Trust prediction;</a:t>
            </a:r>
          </a:p>
          <a:p>
            <a:pPr lvl="1" eaLnBrk="1" hangingPunct="1"/>
            <a:r>
              <a:rPr lang="en-US" altLang="en-US"/>
              <a:t>Trust sharing and exchange;</a:t>
            </a:r>
          </a:p>
          <a:p>
            <a:pPr lvl="1" eaLnBrk="1" hangingPunct="1"/>
            <a:r>
              <a:rPr lang="en-US" altLang="en-US"/>
              <a:t>Smart P2P environments based on trust;</a:t>
            </a:r>
          </a:p>
          <a:p>
            <a:pPr lvl="1" eaLnBrk="1" hangingPunct="1"/>
            <a:r>
              <a:rPr lang="en-US" altLang="en-US"/>
              <a:t>Security and privacy (architectural solutions)</a:t>
            </a: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4" name="Rectangle 2"/>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Certification</a:t>
            </a:r>
          </a:p>
        </p:txBody>
      </p:sp>
      <p:sp>
        <p:nvSpPr>
          <p:cNvPr id="1411075" name="Rectangle 3"/>
          <p:cNvSpPr>
            <a:spLocks noChangeArrowheads="1"/>
          </p:cNvSpPr>
          <p:nvPr/>
        </p:nvSpPr>
        <p:spPr bwMode="auto">
          <a:xfrm>
            <a:off x="5148263" y="1066800"/>
            <a:ext cx="3767137" cy="2895600"/>
          </a:xfrm>
          <a:prstGeom prst="rect">
            <a:avLst/>
          </a:prstGeom>
          <a:gradFill rotWithShape="1">
            <a:gsLst>
              <a:gs pos="0">
                <a:schemeClr val="accent1">
                  <a:gamma/>
                  <a:shade val="88627"/>
                  <a:invGamma/>
                </a:schemeClr>
              </a:gs>
              <a:gs pos="50000">
                <a:schemeClr val="accent1"/>
              </a:gs>
              <a:gs pos="100000">
                <a:schemeClr val="accent1">
                  <a:gamma/>
                  <a:shade val="88627"/>
                  <a:invGamma/>
                </a:schemeClr>
              </a:gs>
            </a:gsLst>
            <a:lin ang="5400000" scaled="1"/>
          </a:gradFill>
          <a:ln w="9525" cap="rnd" algn="ctr">
            <a:solidFill>
              <a:schemeClr val="tx1"/>
            </a:solidFill>
            <a:prstDash val="sysDot"/>
            <a:miter lim="800000"/>
            <a:headEnd/>
            <a:tailEnd/>
          </a:ln>
          <a:effectLst>
            <a:outerShdw dist="35921" dir="2700000" algn="ctr" rotWithShape="0">
              <a:schemeClr val="bg2"/>
            </a:outerShdw>
          </a:effectLst>
        </p:spPr>
        <p:txBody>
          <a:bodyPr anchor="ctr"/>
          <a:lstStyle/>
          <a:p>
            <a:pPr algn="l">
              <a:defRPr/>
            </a:pPr>
            <a:r>
              <a:rPr lang="en-US" sz="1600">
                <a:solidFill>
                  <a:srgbClr val="003366"/>
                </a:solidFill>
                <a:cs typeface="Times New Roman" pitchFamily="18" charset="0"/>
              </a:rPr>
              <a:t>     Sure, there are </a:t>
            </a:r>
            <a:r>
              <a:rPr lang="en-US" sz="1600">
                <a:cs typeface="Times New Roman" pitchFamily="18" charset="0"/>
              </a:rPr>
              <a:t>security threats</a:t>
            </a:r>
            <a:r>
              <a:rPr lang="en-US" sz="1600">
                <a:solidFill>
                  <a:srgbClr val="003366"/>
                </a:solidFill>
                <a:cs typeface="Times New Roman" pitchFamily="18" charset="0"/>
              </a:rPr>
              <a:t> as in any open environment. Security is to be ensured using existing solutions for Internet environment.</a:t>
            </a:r>
          </a:p>
          <a:p>
            <a:pPr algn="just">
              <a:defRPr/>
            </a:pPr>
            <a:r>
              <a:rPr lang="en-US" sz="1600">
                <a:solidFill>
                  <a:srgbClr val="003366"/>
                </a:solidFill>
                <a:cs typeface="Times New Roman" pitchFamily="18" charset="0"/>
              </a:rPr>
              <a:t>      Existence of </a:t>
            </a:r>
            <a:r>
              <a:rPr lang="en-US" sz="1600">
                <a:cs typeface="Times New Roman" pitchFamily="18" charset="0"/>
              </a:rPr>
              <a:t>certification authorities</a:t>
            </a:r>
            <a:r>
              <a:rPr lang="en-US" sz="1600">
                <a:solidFill>
                  <a:srgbClr val="003366"/>
                </a:solidFill>
                <a:cs typeface="Times New Roman" pitchFamily="18" charset="0"/>
              </a:rPr>
              <a:t> is required in the network. Certificates gained by services and trust to the certificate issuer are factors that influence optimal service selection. The quality of service is evaluated by users as well.</a:t>
            </a:r>
          </a:p>
        </p:txBody>
      </p:sp>
      <p:grpSp>
        <p:nvGrpSpPr>
          <p:cNvPr id="25605" name="Group 4"/>
          <p:cNvGrpSpPr>
            <a:grpSpLocks/>
          </p:cNvGrpSpPr>
          <p:nvPr/>
        </p:nvGrpSpPr>
        <p:grpSpPr bwMode="auto">
          <a:xfrm>
            <a:off x="250825" y="1627188"/>
            <a:ext cx="5715000" cy="4610100"/>
            <a:chOff x="240" y="984"/>
            <a:chExt cx="3600" cy="2904"/>
          </a:xfrm>
        </p:grpSpPr>
        <p:sp>
          <p:nvSpPr>
            <p:cNvPr id="25606" name="AutoShape 5"/>
            <p:cNvSpPr>
              <a:spLocks noChangeArrowheads="1"/>
            </p:cNvSpPr>
            <p:nvPr/>
          </p:nvSpPr>
          <p:spPr bwMode="auto">
            <a:xfrm>
              <a:off x="2880" y="3006"/>
              <a:ext cx="960" cy="432"/>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5607" name="AutoShape 6"/>
            <p:cNvSpPr>
              <a:spLocks noChangeArrowheads="1"/>
            </p:cNvSpPr>
            <p:nvPr/>
          </p:nvSpPr>
          <p:spPr bwMode="auto">
            <a:xfrm>
              <a:off x="2298" y="1494"/>
              <a:ext cx="960" cy="432"/>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5608" name="AutoShape 7"/>
            <p:cNvSpPr>
              <a:spLocks noChangeArrowheads="1"/>
            </p:cNvSpPr>
            <p:nvPr/>
          </p:nvSpPr>
          <p:spPr bwMode="auto">
            <a:xfrm>
              <a:off x="1170" y="1662"/>
              <a:ext cx="960" cy="432"/>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5609" name="AutoShape 8"/>
            <p:cNvSpPr>
              <a:spLocks noChangeArrowheads="1"/>
            </p:cNvSpPr>
            <p:nvPr/>
          </p:nvSpPr>
          <p:spPr bwMode="auto">
            <a:xfrm>
              <a:off x="1344" y="1326"/>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610" name="AutoShape 9"/>
            <p:cNvSpPr>
              <a:spLocks noChangeArrowheads="1"/>
            </p:cNvSpPr>
            <p:nvPr/>
          </p:nvSpPr>
          <p:spPr bwMode="auto">
            <a:xfrm>
              <a:off x="240" y="2238"/>
              <a:ext cx="960" cy="432"/>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pic>
          <p:nvPicPr>
            <p:cNvPr id="25611" name="Picture 10" descr="Certificate">
              <a:hlinkClick r:id="rId2"/>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82" y="2346"/>
              <a:ext cx="2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2" name="Picture 11" descr="Certificate">
              <a:hlinkClick r:id="rId2"/>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14" y="1980"/>
              <a:ext cx="2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3" name="Picture 12" descr="Certificate">
              <a:hlinkClick r:id="rId2"/>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86" y="1890"/>
              <a:ext cx="2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4" name="Text Box 13"/>
            <p:cNvSpPr txBox="1">
              <a:spLocks noChangeArrowheads="1"/>
            </p:cNvSpPr>
            <p:nvPr/>
          </p:nvSpPr>
          <p:spPr bwMode="auto">
            <a:xfrm>
              <a:off x="2928" y="1890"/>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5</a:t>
              </a:r>
              <a:endParaRPr lang="en-GB" altLang="en-US" sz="1800" b="1" i="1">
                <a:solidFill>
                  <a:srgbClr val="FF0000"/>
                </a:solidFill>
              </a:endParaRPr>
            </a:p>
          </p:txBody>
        </p:sp>
        <p:sp>
          <p:nvSpPr>
            <p:cNvPr id="25615" name="Text Box 14"/>
            <p:cNvSpPr txBox="1">
              <a:spLocks noChangeArrowheads="1"/>
            </p:cNvSpPr>
            <p:nvPr/>
          </p:nvSpPr>
          <p:spPr bwMode="auto">
            <a:xfrm>
              <a:off x="1956" y="1980"/>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3</a:t>
              </a:r>
              <a:endParaRPr lang="en-GB" altLang="en-US" sz="1800" b="1" i="1">
                <a:solidFill>
                  <a:srgbClr val="FF0000"/>
                </a:solidFill>
              </a:endParaRPr>
            </a:p>
          </p:txBody>
        </p:sp>
        <p:sp>
          <p:nvSpPr>
            <p:cNvPr id="25616" name="Text Box 15"/>
            <p:cNvSpPr txBox="1">
              <a:spLocks noChangeArrowheads="1"/>
            </p:cNvSpPr>
            <p:nvPr/>
          </p:nvSpPr>
          <p:spPr bwMode="auto">
            <a:xfrm>
              <a:off x="1218" y="2340"/>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4</a:t>
              </a:r>
              <a:endParaRPr lang="en-GB" altLang="en-US" sz="1800" b="1" i="1">
                <a:solidFill>
                  <a:srgbClr val="FF0000"/>
                </a:solidFill>
              </a:endParaRPr>
            </a:p>
          </p:txBody>
        </p:sp>
        <p:sp>
          <p:nvSpPr>
            <p:cNvPr id="25617" name="AutoShape 16"/>
            <p:cNvSpPr>
              <a:spLocks noChangeArrowheads="1"/>
            </p:cNvSpPr>
            <p:nvPr/>
          </p:nvSpPr>
          <p:spPr bwMode="auto">
            <a:xfrm>
              <a:off x="3054" y="270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618" name="AutoShape 17"/>
            <p:cNvSpPr>
              <a:spLocks noChangeArrowheads="1"/>
            </p:cNvSpPr>
            <p:nvPr/>
          </p:nvSpPr>
          <p:spPr bwMode="auto">
            <a:xfrm>
              <a:off x="414" y="1902"/>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619" name="Picture 18" descr="CA8XIZST"/>
            <p:cNvPicPr>
              <a:picLocks noChangeAspect="1" noChangeArrowheads="1"/>
            </p:cNvPicPr>
            <p:nvPr/>
          </p:nvPicPr>
          <p:blipFill>
            <a:blip r:embed="rId4">
              <a:lum bright="26000"/>
              <a:extLst>
                <a:ext uri="{28A0092B-C50C-407E-A947-70E740481C1C}">
                  <a14:useLocalDpi xmlns:a14="http://schemas.microsoft.com/office/drawing/2010/main" val="0"/>
                </a:ext>
              </a:extLst>
            </a:blip>
            <a:srcRect/>
            <a:stretch>
              <a:fillRect/>
            </a:stretch>
          </p:blipFill>
          <p:spPr bwMode="auto">
            <a:xfrm>
              <a:off x="484" y="1970"/>
              <a:ext cx="477"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5602" name="Object 19"/>
            <p:cNvGraphicFramePr>
              <a:graphicFrameLocks noChangeAspect="1"/>
            </p:cNvGraphicFramePr>
            <p:nvPr/>
          </p:nvGraphicFramePr>
          <p:xfrm>
            <a:off x="3120" y="2766"/>
            <a:ext cx="480" cy="456"/>
          </p:xfrm>
          <a:graphic>
            <a:graphicData uri="http://schemas.openxmlformats.org/presentationml/2006/ole">
              <mc:AlternateContent xmlns:mc="http://schemas.openxmlformats.org/markup-compatibility/2006">
                <mc:Choice xmlns:v="urn:schemas-microsoft-com:vml" Requires="v">
                  <p:oleObj name="Bitmap Image" r:id="rId5" imgW="819048" imgH="819048" progId="Paint.Picture">
                    <p:embed/>
                  </p:oleObj>
                </mc:Choice>
                <mc:Fallback>
                  <p:oleObj name="Bitmap Image" r:id="rId5" imgW="819048" imgH="819048" progId="Paint.Picture">
                    <p:embed/>
                    <p:pic>
                      <p:nvPicPr>
                        <p:cNvPr id="0" name="Object 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2766"/>
                          <a:ext cx="480" cy="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5620" name="Picture 20" descr="img44">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22" y="1392"/>
              <a:ext cx="4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1" name="AutoShape 21"/>
            <p:cNvSpPr>
              <a:spLocks noChangeArrowheads="1"/>
            </p:cNvSpPr>
            <p:nvPr/>
          </p:nvSpPr>
          <p:spPr bwMode="auto">
            <a:xfrm>
              <a:off x="2461" y="113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622" name="Picture 22" descr="hyperprimergraph">
              <a:hlinkClick r:id="rId9"/>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26" y="119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sp>
          <p:nvSpPr>
            <p:cNvPr id="25623" name="Line 23"/>
            <p:cNvSpPr>
              <a:spLocks noChangeShapeType="1"/>
            </p:cNvSpPr>
            <p:nvPr/>
          </p:nvSpPr>
          <p:spPr bwMode="auto">
            <a:xfrm flipH="1" flipV="1">
              <a:off x="1008" y="2574"/>
              <a:ext cx="1920" cy="624"/>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4" name="Line 24"/>
            <p:cNvSpPr>
              <a:spLocks noChangeShapeType="1"/>
            </p:cNvSpPr>
            <p:nvPr/>
          </p:nvSpPr>
          <p:spPr bwMode="auto">
            <a:xfrm flipH="1" flipV="1">
              <a:off x="1776" y="2046"/>
              <a:ext cx="1200" cy="1104"/>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5" name="Line 25"/>
            <p:cNvSpPr>
              <a:spLocks noChangeShapeType="1"/>
            </p:cNvSpPr>
            <p:nvPr/>
          </p:nvSpPr>
          <p:spPr bwMode="auto">
            <a:xfrm flipH="1" flipV="1">
              <a:off x="2832" y="1902"/>
              <a:ext cx="192" cy="12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6" name="AutoShape 26"/>
            <p:cNvSpPr>
              <a:spLocks noChangeArrowheads="1"/>
            </p:cNvSpPr>
            <p:nvPr/>
          </p:nvSpPr>
          <p:spPr bwMode="auto">
            <a:xfrm>
              <a:off x="1830" y="3342"/>
              <a:ext cx="432" cy="288"/>
            </a:xfrm>
            <a:prstGeom prst="cloudCallout">
              <a:avLst>
                <a:gd name="adj1" fmla="val 926"/>
                <a:gd name="adj2" fmla="val -35069"/>
              </a:avLst>
            </a:prstGeom>
            <a:solidFill>
              <a:srgbClr val="5C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pic>
          <p:nvPicPr>
            <p:cNvPr id="25627" name="Picture 27" descr="certificate">
              <a:hlinkClick r:id="rId11"/>
            </p:cNvPr>
            <p:cNvPicPr>
              <a:picLocks noChangeAspect="1" noChangeArrowheads="1"/>
            </p:cNvPicPr>
            <p:nvPr/>
          </p:nvPicPr>
          <p:blipFill>
            <a:blip r:embed="rId1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866" y="3144"/>
              <a:ext cx="3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8" name="Line 28"/>
            <p:cNvSpPr>
              <a:spLocks noChangeShapeType="1"/>
            </p:cNvSpPr>
            <p:nvPr/>
          </p:nvSpPr>
          <p:spPr bwMode="auto">
            <a:xfrm flipH="1" flipV="1">
              <a:off x="1488" y="2622"/>
              <a:ext cx="384" cy="528"/>
            </a:xfrm>
            <a:prstGeom prst="line">
              <a:avLst/>
            </a:prstGeom>
            <a:noFill/>
            <a:ln w="9525">
              <a:solidFill>
                <a:schemeClr val="tx1"/>
              </a:solidFill>
              <a:prstDash val="dash"/>
              <a:round/>
              <a:headEnd/>
              <a:tailEnd type="stealth" w="sm" len="med"/>
            </a:ln>
            <a:extLst>
              <a:ext uri="{909E8E84-426E-40DD-AFC4-6F175D3DCCD1}">
                <a14:hiddenFill xmlns:a14="http://schemas.microsoft.com/office/drawing/2010/main">
                  <a:noFill/>
                </a14:hiddenFill>
              </a:ext>
            </a:extLst>
          </p:spPr>
          <p:txBody>
            <a:bodyPr/>
            <a:lstStyle/>
            <a:p>
              <a:endParaRPr lang="en-US"/>
            </a:p>
          </p:txBody>
        </p:sp>
        <p:sp>
          <p:nvSpPr>
            <p:cNvPr id="25629" name="Line 29"/>
            <p:cNvSpPr>
              <a:spLocks noChangeShapeType="1"/>
            </p:cNvSpPr>
            <p:nvPr/>
          </p:nvSpPr>
          <p:spPr bwMode="auto">
            <a:xfrm flipV="1">
              <a:off x="1968" y="2286"/>
              <a:ext cx="144" cy="816"/>
            </a:xfrm>
            <a:prstGeom prst="line">
              <a:avLst/>
            </a:prstGeom>
            <a:noFill/>
            <a:ln w="9525">
              <a:solidFill>
                <a:schemeClr val="tx1"/>
              </a:solidFill>
              <a:prstDash val="dash"/>
              <a:round/>
              <a:headEnd/>
              <a:tailEnd type="stealth" w="sm" len="med"/>
            </a:ln>
            <a:extLst>
              <a:ext uri="{909E8E84-426E-40DD-AFC4-6F175D3DCCD1}">
                <a14:hiddenFill xmlns:a14="http://schemas.microsoft.com/office/drawing/2010/main">
                  <a:noFill/>
                </a14:hiddenFill>
              </a:ext>
            </a:extLst>
          </p:spPr>
          <p:txBody>
            <a:bodyPr/>
            <a:lstStyle/>
            <a:p>
              <a:endParaRPr lang="en-US"/>
            </a:p>
          </p:txBody>
        </p:sp>
        <p:sp>
          <p:nvSpPr>
            <p:cNvPr id="25630" name="Line 30"/>
            <p:cNvSpPr>
              <a:spLocks noChangeShapeType="1"/>
            </p:cNvSpPr>
            <p:nvPr/>
          </p:nvSpPr>
          <p:spPr bwMode="auto">
            <a:xfrm flipV="1">
              <a:off x="2064" y="2190"/>
              <a:ext cx="912" cy="912"/>
            </a:xfrm>
            <a:prstGeom prst="line">
              <a:avLst/>
            </a:prstGeom>
            <a:noFill/>
            <a:ln w="9525">
              <a:solidFill>
                <a:schemeClr val="tx1"/>
              </a:solidFill>
              <a:prstDash val="dash"/>
              <a:round/>
              <a:headEnd/>
              <a:tailEnd type="stealth" w="sm" len="med"/>
            </a:ln>
            <a:extLst>
              <a:ext uri="{909E8E84-426E-40DD-AFC4-6F175D3DCCD1}">
                <a14:hiddenFill xmlns:a14="http://schemas.microsoft.com/office/drawing/2010/main">
                  <a:noFill/>
                </a14:hiddenFill>
              </a:ext>
            </a:extLst>
          </p:spPr>
          <p:txBody>
            <a:bodyPr/>
            <a:lstStyle/>
            <a:p>
              <a:endParaRPr lang="en-US"/>
            </a:p>
          </p:txBody>
        </p:sp>
        <p:sp>
          <p:nvSpPr>
            <p:cNvPr id="25631" name="Text Box 31"/>
            <p:cNvSpPr txBox="1">
              <a:spLocks noChangeArrowheads="1"/>
            </p:cNvSpPr>
            <p:nvPr/>
          </p:nvSpPr>
          <p:spPr bwMode="auto">
            <a:xfrm>
              <a:off x="1752" y="3600"/>
              <a:ext cx="6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Certifying party</a:t>
              </a:r>
            </a:p>
          </p:txBody>
        </p:sp>
        <p:sp>
          <p:nvSpPr>
            <p:cNvPr id="25632" name="Text Box 32"/>
            <p:cNvSpPr txBox="1">
              <a:spLocks noChangeArrowheads="1"/>
            </p:cNvSpPr>
            <p:nvPr/>
          </p:nvSpPr>
          <p:spPr bwMode="auto">
            <a:xfrm>
              <a:off x="3060" y="2545"/>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Device</a:t>
              </a:r>
            </a:p>
          </p:txBody>
        </p:sp>
        <p:sp>
          <p:nvSpPr>
            <p:cNvPr id="25633" name="Text Box 33"/>
            <p:cNvSpPr txBox="1">
              <a:spLocks noChangeArrowheads="1"/>
            </p:cNvSpPr>
            <p:nvPr/>
          </p:nvSpPr>
          <p:spPr bwMode="auto">
            <a:xfrm>
              <a:off x="2448" y="984"/>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1</a:t>
              </a:r>
            </a:p>
          </p:txBody>
        </p:sp>
        <p:sp>
          <p:nvSpPr>
            <p:cNvPr id="25634" name="Text Box 34"/>
            <p:cNvSpPr txBox="1">
              <a:spLocks noChangeArrowheads="1"/>
            </p:cNvSpPr>
            <p:nvPr/>
          </p:nvSpPr>
          <p:spPr bwMode="auto">
            <a:xfrm>
              <a:off x="1356" y="1182"/>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2</a:t>
              </a:r>
            </a:p>
          </p:txBody>
        </p:sp>
        <p:sp>
          <p:nvSpPr>
            <p:cNvPr id="25635" name="Text Box 35"/>
            <p:cNvSpPr txBox="1">
              <a:spLocks noChangeArrowheads="1"/>
            </p:cNvSpPr>
            <p:nvPr/>
          </p:nvSpPr>
          <p:spPr bwMode="auto">
            <a:xfrm>
              <a:off x="438" y="1753"/>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3</a:t>
              </a:r>
            </a:p>
          </p:txBody>
        </p:sp>
        <p:sp>
          <p:nvSpPr>
            <p:cNvPr id="25636" name="Text Box 36"/>
            <p:cNvSpPr txBox="1">
              <a:spLocks noChangeArrowheads="1"/>
            </p:cNvSpPr>
            <p:nvPr/>
          </p:nvSpPr>
          <p:spPr bwMode="auto">
            <a:xfrm>
              <a:off x="2832" y="2871"/>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6</a:t>
              </a:r>
              <a:endParaRPr lang="en-GB" altLang="en-US" sz="1800" b="1" i="1">
                <a:solidFill>
                  <a:srgbClr val="FF0000"/>
                </a:solidFill>
              </a:endParaRPr>
            </a:p>
          </p:txBody>
        </p:sp>
        <p:sp>
          <p:nvSpPr>
            <p:cNvPr id="25637" name="Text Box 37"/>
            <p:cNvSpPr txBox="1">
              <a:spLocks noChangeArrowheads="1"/>
            </p:cNvSpPr>
            <p:nvPr/>
          </p:nvSpPr>
          <p:spPr bwMode="auto">
            <a:xfrm>
              <a:off x="2724" y="2985"/>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1</a:t>
              </a:r>
              <a:endParaRPr lang="en-GB" altLang="en-US" sz="1800" b="1" i="1">
                <a:solidFill>
                  <a:srgbClr val="FF0000"/>
                </a:solidFill>
              </a:endParaRPr>
            </a:p>
          </p:txBody>
        </p:sp>
        <p:sp>
          <p:nvSpPr>
            <p:cNvPr id="25638" name="Text Box 38"/>
            <p:cNvSpPr txBox="1">
              <a:spLocks noChangeArrowheads="1"/>
            </p:cNvSpPr>
            <p:nvPr/>
          </p:nvSpPr>
          <p:spPr bwMode="auto">
            <a:xfrm>
              <a:off x="2688" y="3138"/>
              <a:ext cx="2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2</a:t>
              </a:r>
              <a:endParaRPr lang="en-GB" altLang="en-US" sz="1800" b="1" i="1">
                <a:solidFill>
                  <a:srgbClr val="FF0000"/>
                </a:solidFill>
              </a:endParaRPr>
            </a:p>
          </p:txBody>
        </p:sp>
        <p:sp>
          <p:nvSpPr>
            <p:cNvPr id="25639" name="Text Box 39"/>
            <p:cNvSpPr txBox="1">
              <a:spLocks noChangeArrowheads="1"/>
            </p:cNvSpPr>
            <p:nvPr/>
          </p:nvSpPr>
          <p:spPr bwMode="auto">
            <a:xfrm>
              <a:off x="2688" y="3504"/>
              <a:ext cx="72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Own evaluations</a:t>
              </a:r>
            </a:p>
          </p:txBody>
        </p:sp>
        <p:sp>
          <p:nvSpPr>
            <p:cNvPr id="25640" name="Line 40"/>
            <p:cNvSpPr>
              <a:spLocks noChangeShapeType="1"/>
            </p:cNvSpPr>
            <p:nvPr/>
          </p:nvSpPr>
          <p:spPr bwMode="auto">
            <a:xfrm flipH="1" flipV="1">
              <a:off x="2784" y="3342"/>
              <a:ext cx="96" cy="21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41"/>
            <p:cNvSpPr>
              <a:spLocks noChangeShapeType="1"/>
            </p:cNvSpPr>
            <p:nvPr/>
          </p:nvSpPr>
          <p:spPr bwMode="auto">
            <a:xfrm flipH="1" flipV="1">
              <a:off x="2832" y="3150"/>
              <a:ext cx="96" cy="354"/>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42" name="Line 42"/>
            <p:cNvSpPr>
              <a:spLocks noChangeShapeType="1"/>
            </p:cNvSpPr>
            <p:nvPr/>
          </p:nvSpPr>
          <p:spPr bwMode="auto">
            <a:xfrm flipH="1" flipV="1">
              <a:off x="2928" y="3054"/>
              <a:ext cx="96" cy="4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43" name="Line 43"/>
            <p:cNvSpPr>
              <a:spLocks noChangeShapeType="1"/>
            </p:cNvSpPr>
            <p:nvPr/>
          </p:nvSpPr>
          <p:spPr bwMode="auto">
            <a:xfrm flipV="1">
              <a:off x="2256" y="3264"/>
              <a:ext cx="432" cy="48"/>
            </a:xfrm>
            <a:prstGeom prst="line">
              <a:avLst/>
            </a:prstGeom>
            <a:noFill/>
            <a:ln w="9525">
              <a:solidFill>
                <a:srgbClr val="FF66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44" name="Text Box 44"/>
            <p:cNvSpPr txBox="1">
              <a:spLocks noChangeArrowheads="1"/>
            </p:cNvSpPr>
            <p:nvPr/>
          </p:nvSpPr>
          <p:spPr bwMode="auto">
            <a:xfrm rot="-300000">
              <a:off x="2256" y="3120"/>
              <a:ext cx="4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trust</a:t>
              </a:r>
            </a:p>
          </p:txBody>
        </p:sp>
      </p:grpSp>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238125" y="4725988"/>
            <a:ext cx="8078788" cy="2020887"/>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pPr>
            <a:r>
              <a:rPr lang="en-US" altLang="en-US" sz="1600"/>
              <a:t>“</a:t>
            </a:r>
            <a:r>
              <a:rPr lang="en-US" altLang="en-US" sz="1600" i="1"/>
              <a:t>The </a:t>
            </a:r>
            <a:r>
              <a:rPr lang="en-US" altLang="en-US" sz="1600" b="1" i="1">
                <a:solidFill>
                  <a:srgbClr val="663300"/>
                </a:solidFill>
              </a:rPr>
              <a:t>semantic wave</a:t>
            </a:r>
            <a:r>
              <a:rPr lang="en-US" altLang="en-US" sz="1600" i="1"/>
              <a:t> embraces four stages of internet growth:</a:t>
            </a:r>
          </a:p>
          <a:p>
            <a:pPr algn="l" eaLnBrk="1" hangingPunct="1">
              <a:spcBef>
                <a:spcPct val="20000"/>
              </a:spcBef>
            </a:pPr>
            <a:r>
              <a:rPr lang="en-US" altLang="en-US" sz="1600" b="1" i="1">
                <a:solidFill>
                  <a:srgbClr val="663300"/>
                </a:solidFill>
              </a:rPr>
              <a:t>Web 1.0</a:t>
            </a:r>
            <a:r>
              <a:rPr lang="en-US" altLang="en-US" sz="1600" i="1"/>
              <a:t>, was about </a:t>
            </a:r>
            <a:r>
              <a:rPr lang="en-US" altLang="en-US" sz="1600" b="1" i="1">
                <a:solidFill>
                  <a:srgbClr val="663300"/>
                </a:solidFill>
              </a:rPr>
              <a:t>connecting information</a:t>
            </a:r>
            <a:r>
              <a:rPr lang="en-US" altLang="en-US" sz="1600" i="1"/>
              <a:t> ...</a:t>
            </a:r>
          </a:p>
          <a:p>
            <a:pPr algn="l" eaLnBrk="1" hangingPunct="1">
              <a:spcBef>
                <a:spcPct val="20000"/>
              </a:spcBef>
            </a:pPr>
            <a:r>
              <a:rPr lang="en-US" altLang="en-US" sz="1600" b="1" i="1">
                <a:solidFill>
                  <a:srgbClr val="663300"/>
                </a:solidFill>
              </a:rPr>
              <a:t>Web 2.0</a:t>
            </a:r>
            <a:r>
              <a:rPr lang="en-US" altLang="en-US" sz="1600" i="1"/>
              <a:t> is about </a:t>
            </a:r>
            <a:r>
              <a:rPr lang="en-US" altLang="en-US" sz="1600" b="1" i="1">
                <a:solidFill>
                  <a:srgbClr val="663300"/>
                </a:solidFill>
              </a:rPr>
              <a:t>connecting people</a:t>
            </a:r>
            <a:r>
              <a:rPr lang="en-US" altLang="en-US" sz="1600" i="1"/>
              <a:t>. </a:t>
            </a:r>
          </a:p>
          <a:p>
            <a:pPr algn="l" eaLnBrk="1" hangingPunct="1">
              <a:spcBef>
                <a:spcPct val="20000"/>
              </a:spcBef>
            </a:pPr>
            <a:r>
              <a:rPr lang="en-US" altLang="en-US" sz="1600" b="1" i="1">
                <a:solidFill>
                  <a:srgbClr val="663300"/>
                </a:solidFill>
              </a:rPr>
              <a:t>Web 3.0</a:t>
            </a:r>
            <a:r>
              <a:rPr lang="en-US" altLang="en-US" sz="1600" i="1"/>
              <a:t>, is starting now… and it is about … </a:t>
            </a:r>
            <a:r>
              <a:rPr lang="en-US" altLang="en-US" sz="1600" b="1" i="1">
                <a:solidFill>
                  <a:srgbClr val="663300"/>
                </a:solidFill>
              </a:rPr>
              <a:t>connecting knowledge</a:t>
            </a:r>
            <a:r>
              <a:rPr lang="en-US" altLang="en-US" sz="1600" i="1"/>
              <a:t>…</a:t>
            </a:r>
          </a:p>
          <a:p>
            <a:pPr algn="l" eaLnBrk="1" hangingPunct="1">
              <a:spcBef>
                <a:spcPct val="20000"/>
              </a:spcBef>
            </a:pPr>
            <a:r>
              <a:rPr lang="en-US" altLang="en-US" sz="1600" b="1" i="1">
                <a:solidFill>
                  <a:srgbClr val="663300"/>
                </a:solidFill>
              </a:rPr>
              <a:t>Web 4.0</a:t>
            </a:r>
            <a:r>
              <a:rPr lang="en-US" altLang="en-US" sz="1600" i="1"/>
              <a:t> will come later … and it is about </a:t>
            </a:r>
            <a:r>
              <a:rPr lang="en-US" altLang="en-US" sz="1600" b="1" i="1">
                <a:solidFill>
                  <a:srgbClr val="663300"/>
                </a:solidFill>
              </a:rPr>
              <a:t>connecting intelligences</a:t>
            </a:r>
            <a:r>
              <a:rPr lang="en-US" altLang="en-US" sz="1600" i="1"/>
              <a:t> in a ubiquitous web where both people and things can reason and communicate together</a:t>
            </a:r>
            <a:r>
              <a:rPr lang="en-US" altLang="en-US" sz="1600"/>
              <a:t>.”</a:t>
            </a:r>
            <a:endParaRPr lang="en-US" altLang="en-US" sz="1800"/>
          </a:p>
          <a:p>
            <a:pPr algn="l" eaLnBrk="1" hangingPunct="1">
              <a:spcBef>
                <a:spcPct val="20000"/>
              </a:spcBef>
            </a:pPr>
            <a:r>
              <a:rPr lang="en-US" altLang="en-US" sz="1400"/>
              <a:t>[“</a:t>
            </a:r>
            <a:r>
              <a:rPr lang="en-US" altLang="en-US" sz="1400" b="1">
                <a:solidFill>
                  <a:srgbClr val="663300"/>
                </a:solidFill>
              </a:rPr>
              <a:t>Semantic Wave 2008</a:t>
            </a:r>
            <a:r>
              <a:rPr lang="en-US" altLang="en-US" sz="1400"/>
              <a:t>” , </a:t>
            </a:r>
            <a:r>
              <a:rPr lang="en-US" altLang="en-US" sz="1400" b="1">
                <a:solidFill>
                  <a:srgbClr val="663300"/>
                </a:solidFill>
              </a:rPr>
              <a:t>Mills Davis</a:t>
            </a:r>
            <a:r>
              <a:rPr lang="en-US" altLang="en-US" sz="1400"/>
              <a:t> ]</a:t>
            </a:r>
          </a:p>
        </p:txBody>
      </p:sp>
      <p:sp>
        <p:nvSpPr>
          <p:cNvPr id="1495043" name="Rectangle 3"/>
          <p:cNvSpPr>
            <a:spLocks noChangeArrowheads="1"/>
          </p:cNvSpPr>
          <p:nvPr/>
        </p:nvSpPr>
        <p:spPr bwMode="auto">
          <a:xfrm>
            <a:off x="144463" y="0"/>
            <a:ext cx="5507037" cy="620713"/>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400" b="1">
                <a:solidFill>
                  <a:srgbClr val="EC8C00"/>
                </a:solidFill>
                <a:effectLst>
                  <a:outerShdw blurRad="38100" dist="38100" dir="2700000" algn="tl">
                    <a:srgbClr val="C0C0C0"/>
                  </a:outerShdw>
                </a:effectLst>
              </a:rPr>
              <a:t>“Semantic Wave” (Web X.0)</a:t>
            </a:r>
          </a:p>
        </p:txBody>
      </p:sp>
      <p:pic>
        <p:nvPicPr>
          <p:cNvPr id="68612" name="Picture 4" descr="web3040"/>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4813" y="620713"/>
            <a:ext cx="6408737" cy="4068762"/>
          </a:xfrm>
          <a:prstGeom prst="rect">
            <a:avLst/>
          </a:prstGeom>
          <a:noFill/>
          <a:ln w="57150" cmpd="thinThick">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68613" name="AutoShape 5"/>
          <p:cNvSpPr>
            <a:spLocks noChangeArrowheads="1"/>
          </p:cNvSpPr>
          <p:nvPr/>
        </p:nvSpPr>
        <p:spPr bwMode="auto">
          <a:xfrm>
            <a:off x="6897688" y="209550"/>
            <a:ext cx="2195512" cy="4319588"/>
          </a:xfrm>
          <a:prstGeom prst="wedgeRoundRectCallout">
            <a:avLst>
              <a:gd name="adj1" fmla="val -32069"/>
              <a:gd name="adj2" fmla="val 58046"/>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We may add here:</a:t>
            </a:r>
          </a:p>
          <a:p>
            <a:pPr eaLnBrk="1" hangingPunct="1"/>
            <a:endParaRPr lang="en-US" altLang="en-US" sz="1000"/>
          </a:p>
          <a:p>
            <a:pPr algn="l" eaLnBrk="1" hangingPunct="1"/>
            <a:r>
              <a:rPr lang="en-US" altLang="en-US" sz="1400" b="1" i="1">
                <a:solidFill>
                  <a:srgbClr val="663300"/>
                </a:solidFill>
              </a:rPr>
              <a:t>Web 5.0</a:t>
            </a:r>
            <a:r>
              <a:rPr lang="en-US" altLang="en-US" sz="1400" i="1"/>
              <a:t> will come finally and it is about </a:t>
            </a:r>
            <a:r>
              <a:rPr lang="en-US" altLang="en-US" sz="1400" b="1" i="1">
                <a:solidFill>
                  <a:srgbClr val="663300"/>
                </a:solidFill>
              </a:rPr>
              <a:t>connecting models</a:t>
            </a:r>
            <a:r>
              <a:rPr lang="en-US" altLang="en-US" sz="1400" i="1"/>
              <a:t> in a “</a:t>
            </a:r>
            <a:r>
              <a:rPr lang="en-US" altLang="en-US" sz="1400" b="1" i="1">
                <a:solidFill>
                  <a:srgbClr val="663300"/>
                </a:solidFill>
              </a:rPr>
              <a:t>Global Understanding Environment</a:t>
            </a:r>
            <a:r>
              <a:rPr lang="en-US" altLang="en-US" sz="1400" i="1"/>
              <a:t>” </a:t>
            </a:r>
            <a:r>
              <a:rPr lang="en-US" altLang="en-US" sz="1400" b="1" i="1">
                <a:solidFill>
                  <a:srgbClr val="663300"/>
                </a:solidFill>
              </a:rPr>
              <a:t>(GUN),</a:t>
            </a:r>
            <a:r>
              <a:rPr lang="en-US" altLang="en-US" sz="1400" i="1"/>
              <a:t> which will be such proactive, self-managed evolutionary Semantic Web of Things, People and Abstractions where all kinds of entities can understand, interact, serve, develop and learn from each other.</a:t>
            </a:r>
          </a:p>
          <a:p>
            <a:pPr algn="l" eaLnBrk="1" hangingPunct="1"/>
            <a:r>
              <a:rPr lang="en-US" altLang="en-US" sz="1000"/>
              <a:t>[Vagan Terziyan]</a:t>
            </a:r>
            <a:r>
              <a:rPr lang="en-US" altLang="en-US" sz="1400"/>
              <a:t> </a:t>
            </a:r>
          </a:p>
        </p:txBody>
      </p:sp>
      <p:pic>
        <p:nvPicPr>
          <p:cNvPr id="6861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56563" y="5267325"/>
            <a:ext cx="869950" cy="133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AutoShape 2"/>
          <p:cNvSpPr>
            <a:spLocks noChangeArrowheads="1"/>
          </p:cNvSpPr>
          <p:nvPr/>
        </p:nvSpPr>
        <p:spPr bwMode="auto">
          <a:xfrm>
            <a:off x="4067175" y="3952875"/>
            <a:ext cx="1524000" cy="685800"/>
          </a:xfrm>
          <a:prstGeom prst="cloudCallout">
            <a:avLst>
              <a:gd name="adj1" fmla="val 9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43" name="AutoShape 3"/>
          <p:cNvSpPr>
            <a:spLocks noChangeArrowheads="1"/>
          </p:cNvSpPr>
          <p:nvPr/>
        </p:nvSpPr>
        <p:spPr bwMode="auto">
          <a:xfrm>
            <a:off x="4343400" y="3467100"/>
            <a:ext cx="969963"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12100" name="Rectangle 4"/>
          <p:cNvSpPr>
            <a:spLocks noChangeArrowheads="1"/>
          </p:cNvSpPr>
          <p:nvPr/>
        </p:nvSpPr>
        <p:spPr bwMode="auto">
          <a:xfrm>
            <a:off x="1512888" y="125413"/>
            <a:ext cx="7631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Device-to-Device “opinion” exchange</a:t>
            </a:r>
          </a:p>
        </p:txBody>
      </p:sp>
      <p:sp>
        <p:nvSpPr>
          <p:cNvPr id="163845" name="Text Box 5"/>
          <p:cNvSpPr txBox="1">
            <a:spLocks noChangeArrowheads="1"/>
          </p:cNvSpPr>
          <p:nvPr/>
        </p:nvSpPr>
        <p:spPr bwMode="auto">
          <a:xfrm>
            <a:off x="4352925" y="3221038"/>
            <a:ext cx="990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Device</a:t>
            </a:r>
          </a:p>
        </p:txBody>
      </p:sp>
      <p:sp>
        <p:nvSpPr>
          <p:cNvPr id="163846" name="AutoShape 6"/>
          <p:cNvSpPr>
            <a:spLocks noChangeArrowheads="1"/>
          </p:cNvSpPr>
          <p:nvPr/>
        </p:nvSpPr>
        <p:spPr bwMode="auto">
          <a:xfrm>
            <a:off x="685800" y="5372100"/>
            <a:ext cx="1295400" cy="533400"/>
          </a:xfrm>
          <a:prstGeom prst="cloudCallout">
            <a:avLst>
              <a:gd name="adj1" fmla="val 22551"/>
              <a:gd name="adj2" fmla="val -16069"/>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47" name="AutoShape 7"/>
          <p:cNvSpPr>
            <a:spLocks noChangeArrowheads="1"/>
          </p:cNvSpPr>
          <p:nvPr/>
        </p:nvSpPr>
        <p:spPr bwMode="auto">
          <a:xfrm>
            <a:off x="923925" y="4886325"/>
            <a:ext cx="790575" cy="79057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3848" name="Text Box 8"/>
          <p:cNvSpPr txBox="1">
            <a:spLocks noChangeArrowheads="1"/>
          </p:cNvSpPr>
          <p:nvPr/>
        </p:nvSpPr>
        <p:spPr bwMode="auto">
          <a:xfrm>
            <a:off x="904875" y="4640263"/>
            <a:ext cx="8858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Device 1</a:t>
            </a:r>
          </a:p>
        </p:txBody>
      </p:sp>
      <p:sp>
        <p:nvSpPr>
          <p:cNvPr id="163849" name="AutoShape 9"/>
          <p:cNvSpPr>
            <a:spLocks noChangeArrowheads="1"/>
          </p:cNvSpPr>
          <p:nvPr/>
        </p:nvSpPr>
        <p:spPr bwMode="auto">
          <a:xfrm>
            <a:off x="2695575" y="5534025"/>
            <a:ext cx="1295400" cy="533400"/>
          </a:xfrm>
          <a:prstGeom prst="cloudCallout">
            <a:avLst>
              <a:gd name="adj1" fmla="val 19606"/>
              <a:gd name="adj2" fmla="val -16069"/>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50" name="AutoShape 10"/>
          <p:cNvSpPr>
            <a:spLocks noChangeArrowheads="1"/>
          </p:cNvSpPr>
          <p:nvPr/>
        </p:nvSpPr>
        <p:spPr bwMode="auto">
          <a:xfrm>
            <a:off x="2943225" y="5038725"/>
            <a:ext cx="790575" cy="79057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3851" name="Text Box 11"/>
          <p:cNvSpPr txBox="1">
            <a:spLocks noChangeArrowheads="1"/>
          </p:cNvSpPr>
          <p:nvPr/>
        </p:nvSpPr>
        <p:spPr bwMode="auto">
          <a:xfrm>
            <a:off x="2943225" y="47926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Device 2</a:t>
            </a:r>
          </a:p>
        </p:txBody>
      </p:sp>
      <p:sp>
        <p:nvSpPr>
          <p:cNvPr id="163852" name="AutoShape 12"/>
          <p:cNvSpPr>
            <a:spLocks noChangeArrowheads="1"/>
          </p:cNvSpPr>
          <p:nvPr/>
        </p:nvSpPr>
        <p:spPr bwMode="auto">
          <a:xfrm>
            <a:off x="2657475" y="2181225"/>
            <a:ext cx="1524000" cy="685800"/>
          </a:xfrm>
          <a:prstGeom prst="cloudCallout">
            <a:avLst>
              <a:gd name="adj1" fmla="val 9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53" name="AutoShape 13"/>
          <p:cNvSpPr>
            <a:spLocks noChangeArrowheads="1"/>
          </p:cNvSpPr>
          <p:nvPr/>
        </p:nvSpPr>
        <p:spPr bwMode="auto">
          <a:xfrm>
            <a:off x="866775" y="2447925"/>
            <a:ext cx="1524000" cy="685800"/>
          </a:xfrm>
          <a:prstGeom prst="cloudCallout">
            <a:avLst>
              <a:gd name="adj1" fmla="val 9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54" name="AutoShape 14"/>
          <p:cNvSpPr>
            <a:spLocks noChangeArrowheads="1"/>
          </p:cNvSpPr>
          <p:nvPr/>
        </p:nvSpPr>
        <p:spPr bwMode="auto">
          <a:xfrm>
            <a:off x="1143000" y="1914525"/>
            <a:ext cx="990600" cy="9144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3855" name="Picture 15" descr="img44">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6825" y="2019300"/>
            <a:ext cx="755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56" name="AutoShape 16"/>
          <p:cNvSpPr>
            <a:spLocks noChangeArrowheads="1"/>
          </p:cNvSpPr>
          <p:nvPr/>
        </p:nvSpPr>
        <p:spPr bwMode="auto">
          <a:xfrm>
            <a:off x="2916238" y="1609725"/>
            <a:ext cx="969962"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3857" name="Picture 17" descr="hyperprimergraph">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9425" y="1708150"/>
            <a:ext cx="765175" cy="725488"/>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sp>
        <p:nvSpPr>
          <p:cNvPr id="163858" name="Text Box 18"/>
          <p:cNvSpPr txBox="1">
            <a:spLocks noChangeArrowheads="1"/>
          </p:cNvSpPr>
          <p:nvPr/>
        </p:nvSpPr>
        <p:spPr bwMode="auto">
          <a:xfrm>
            <a:off x="2895600" y="1371600"/>
            <a:ext cx="990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1</a:t>
            </a:r>
          </a:p>
        </p:txBody>
      </p:sp>
      <p:sp>
        <p:nvSpPr>
          <p:cNvPr id="163859" name="Text Box 19"/>
          <p:cNvSpPr txBox="1">
            <a:spLocks noChangeArrowheads="1"/>
          </p:cNvSpPr>
          <p:nvPr/>
        </p:nvSpPr>
        <p:spPr bwMode="auto">
          <a:xfrm>
            <a:off x="1162050" y="1685925"/>
            <a:ext cx="990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2</a:t>
            </a:r>
          </a:p>
        </p:txBody>
      </p:sp>
      <p:sp>
        <p:nvSpPr>
          <p:cNvPr id="163860" name="Line 20"/>
          <p:cNvSpPr>
            <a:spLocks noChangeShapeType="1"/>
          </p:cNvSpPr>
          <p:nvPr/>
        </p:nvSpPr>
        <p:spPr bwMode="auto">
          <a:xfrm flipV="1">
            <a:off x="1371600" y="3086100"/>
            <a:ext cx="228600" cy="18288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1" name="Line 21"/>
          <p:cNvSpPr>
            <a:spLocks noChangeShapeType="1"/>
          </p:cNvSpPr>
          <p:nvPr/>
        </p:nvSpPr>
        <p:spPr bwMode="auto">
          <a:xfrm flipV="1">
            <a:off x="1828800" y="2781300"/>
            <a:ext cx="1447800" cy="26670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2" name="Line 22"/>
          <p:cNvSpPr>
            <a:spLocks noChangeShapeType="1"/>
          </p:cNvSpPr>
          <p:nvPr/>
        </p:nvSpPr>
        <p:spPr bwMode="auto">
          <a:xfrm flipH="1" flipV="1">
            <a:off x="1905000" y="3009900"/>
            <a:ext cx="914400" cy="26670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3" name="Line 23"/>
          <p:cNvSpPr>
            <a:spLocks noChangeShapeType="1"/>
          </p:cNvSpPr>
          <p:nvPr/>
        </p:nvSpPr>
        <p:spPr bwMode="auto">
          <a:xfrm flipV="1">
            <a:off x="3124200" y="2857500"/>
            <a:ext cx="381000" cy="22098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4" name="Line 24"/>
          <p:cNvSpPr>
            <a:spLocks noChangeShapeType="1"/>
          </p:cNvSpPr>
          <p:nvPr/>
        </p:nvSpPr>
        <p:spPr bwMode="auto">
          <a:xfrm flipH="1">
            <a:off x="3733800" y="4457700"/>
            <a:ext cx="457200" cy="1143000"/>
          </a:xfrm>
          <a:prstGeom prst="line">
            <a:avLst/>
          </a:prstGeom>
          <a:noFill/>
          <a:ln w="9525">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5" name="Line 25"/>
          <p:cNvSpPr>
            <a:spLocks noChangeShapeType="1"/>
          </p:cNvSpPr>
          <p:nvPr/>
        </p:nvSpPr>
        <p:spPr bwMode="auto">
          <a:xfrm flipH="1">
            <a:off x="1905000" y="4305300"/>
            <a:ext cx="2209800" cy="1219200"/>
          </a:xfrm>
          <a:prstGeom prst="line">
            <a:avLst/>
          </a:prstGeom>
          <a:noFill/>
          <a:ln w="9525">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6" name="Line 26"/>
          <p:cNvSpPr>
            <a:spLocks noChangeShapeType="1"/>
          </p:cNvSpPr>
          <p:nvPr/>
        </p:nvSpPr>
        <p:spPr bwMode="auto">
          <a:xfrm flipH="1" flipV="1">
            <a:off x="2133600" y="3009900"/>
            <a:ext cx="1981200" cy="12192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7" name="Line 27"/>
          <p:cNvSpPr>
            <a:spLocks noChangeShapeType="1"/>
          </p:cNvSpPr>
          <p:nvPr/>
        </p:nvSpPr>
        <p:spPr bwMode="auto">
          <a:xfrm flipH="1" flipV="1">
            <a:off x="3733800" y="2781300"/>
            <a:ext cx="533400" cy="129540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8" name="Text Box 28"/>
          <p:cNvSpPr txBox="1">
            <a:spLocks noChangeArrowheads="1"/>
          </p:cNvSpPr>
          <p:nvPr/>
        </p:nvSpPr>
        <p:spPr bwMode="auto">
          <a:xfrm rot="-1800000">
            <a:off x="3171825" y="4351338"/>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trust = 100</a:t>
            </a:r>
          </a:p>
        </p:txBody>
      </p:sp>
      <p:sp>
        <p:nvSpPr>
          <p:cNvPr id="163869" name="Text Box 29"/>
          <p:cNvSpPr txBox="1">
            <a:spLocks noChangeArrowheads="1"/>
          </p:cNvSpPr>
          <p:nvPr/>
        </p:nvSpPr>
        <p:spPr bwMode="auto">
          <a:xfrm rot="-3900000">
            <a:off x="3513138" y="46402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trust = 2</a:t>
            </a:r>
          </a:p>
        </p:txBody>
      </p:sp>
      <p:sp>
        <p:nvSpPr>
          <p:cNvPr id="163870" name="Text Box 30"/>
          <p:cNvSpPr txBox="1">
            <a:spLocks noChangeArrowheads="1"/>
          </p:cNvSpPr>
          <p:nvPr/>
        </p:nvSpPr>
        <p:spPr bwMode="auto">
          <a:xfrm>
            <a:off x="1228725" y="3752850"/>
            <a:ext cx="381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6</a:t>
            </a:r>
            <a:endParaRPr lang="en-GB" altLang="en-US" sz="1800" b="1" i="1">
              <a:solidFill>
                <a:srgbClr val="FF0000"/>
              </a:solidFill>
            </a:endParaRPr>
          </a:p>
        </p:txBody>
      </p:sp>
      <p:sp>
        <p:nvSpPr>
          <p:cNvPr id="163871" name="Text Box 31"/>
          <p:cNvSpPr txBox="1">
            <a:spLocks noChangeArrowheads="1"/>
          </p:cNvSpPr>
          <p:nvPr/>
        </p:nvSpPr>
        <p:spPr bwMode="auto">
          <a:xfrm>
            <a:off x="1838325" y="4719638"/>
            <a:ext cx="381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1</a:t>
            </a:r>
            <a:endParaRPr lang="en-GB" altLang="en-US" sz="1800" b="1" i="1">
              <a:solidFill>
                <a:srgbClr val="FF0000"/>
              </a:solidFill>
            </a:endParaRPr>
          </a:p>
        </p:txBody>
      </p:sp>
      <p:sp>
        <p:nvSpPr>
          <p:cNvPr id="163872" name="Text Box 32"/>
          <p:cNvSpPr txBox="1">
            <a:spLocks noChangeArrowheads="1"/>
          </p:cNvSpPr>
          <p:nvPr/>
        </p:nvSpPr>
        <p:spPr bwMode="auto">
          <a:xfrm>
            <a:off x="3933825" y="3186113"/>
            <a:ext cx="381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a:t>
            </a:r>
            <a:endParaRPr lang="en-GB" altLang="en-US" sz="1800" b="1" i="1">
              <a:solidFill>
                <a:srgbClr val="FF0000"/>
              </a:solidFill>
            </a:endParaRPr>
          </a:p>
        </p:txBody>
      </p:sp>
      <p:sp>
        <p:nvSpPr>
          <p:cNvPr id="163873" name="Text Box 33"/>
          <p:cNvSpPr txBox="1">
            <a:spLocks noChangeArrowheads="1"/>
          </p:cNvSpPr>
          <p:nvPr/>
        </p:nvSpPr>
        <p:spPr bwMode="auto">
          <a:xfrm>
            <a:off x="3657600" y="3686175"/>
            <a:ext cx="381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a:t>
            </a:r>
            <a:endParaRPr lang="en-GB" altLang="en-US" sz="1800" b="1" i="1">
              <a:solidFill>
                <a:srgbClr val="FF0000"/>
              </a:solidFill>
            </a:endParaRPr>
          </a:p>
        </p:txBody>
      </p:sp>
      <p:sp>
        <p:nvSpPr>
          <p:cNvPr id="163874" name="Text Box 34"/>
          <p:cNvSpPr txBox="1">
            <a:spLocks noChangeArrowheads="1"/>
          </p:cNvSpPr>
          <p:nvPr/>
        </p:nvSpPr>
        <p:spPr bwMode="auto">
          <a:xfrm>
            <a:off x="2438400" y="5295900"/>
            <a:ext cx="381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4</a:t>
            </a:r>
            <a:endParaRPr lang="en-GB" altLang="en-US" sz="1800" b="1" i="1">
              <a:solidFill>
                <a:srgbClr val="FF0000"/>
              </a:solidFill>
            </a:endParaRPr>
          </a:p>
        </p:txBody>
      </p:sp>
      <p:sp>
        <p:nvSpPr>
          <p:cNvPr id="163875" name="Text Box 35"/>
          <p:cNvSpPr txBox="1">
            <a:spLocks noChangeArrowheads="1"/>
          </p:cNvSpPr>
          <p:nvPr/>
        </p:nvSpPr>
        <p:spPr bwMode="auto">
          <a:xfrm>
            <a:off x="2971800" y="4152900"/>
            <a:ext cx="381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b="1" i="1">
                <a:solidFill>
                  <a:srgbClr val="FF0000"/>
                </a:solidFill>
              </a:rPr>
              <a:t>8</a:t>
            </a:r>
            <a:endParaRPr lang="en-GB" altLang="en-US" sz="1800" b="1" i="1">
              <a:solidFill>
                <a:srgbClr val="FF0000"/>
              </a:solidFill>
            </a:endParaRPr>
          </a:p>
        </p:txBody>
      </p:sp>
      <p:sp>
        <p:nvSpPr>
          <p:cNvPr id="163876" name="Rectangle 36"/>
          <p:cNvSpPr>
            <a:spLocks noChangeArrowheads="1"/>
          </p:cNvSpPr>
          <p:nvPr/>
        </p:nvSpPr>
        <p:spPr bwMode="auto">
          <a:xfrm>
            <a:off x="5181600" y="1066800"/>
            <a:ext cx="3733800" cy="1981200"/>
          </a:xfrm>
          <a:prstGeom prst="rect">
            <a:avLst/>
          </a:prstGeom>
          <a:solidFill>
            <a:schemeClr val="accent1"/>
          </a:solidFill>
          <a:ln w="9525">
            <a:solidFill>
              <a:schemeClr val="tx1"/>
            </a:solidFill>
            <a:prstDash val="dash"/>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150000"/>
              </a:lnSpc>
            </a:pPr>
            <a:r>
              <a:rPr lang="fi-FI" altLang="en-US" sz="1600"/>
              <a:t>Device will be able to derive service</a:t>
            </a:r>
          </a:p>
          <a:p>
            <a:pPr algn="l" eaLnBrk="1" hangingPunct="1">
              <a:lnSpc>
                <a:spcPct val="150000"/>
              </a:lnSpc>
            </a:pPr>
            <a:r>
              <a:rPr lang="fi-FI" altLang="en-US" sz="1600"/>
              <a:t>quality estimates basing on analysis</a:t>
            </a:r>
          </a:p>
          <a:p>
            <a:pPr algn="l" eaLnBrk="1" hangingPunct="1">
              <a:lnSpc>
                <a:spcPct val="150000"/>
              </a:lnSpc>
            </a:pPr>
            <a:r>
              <a:rPr lang="fi-FI" altLang="en-US" sz="1600"/>
              <a:t>of ”opinions” of other devices and </a:t>
            </a:r>
          </a:p>
          <a:p>
            <a:pPr algn="l" eaLnBrk="1" hangingPunct="1">
              <a:lnSpc>
                <a:spcPct val="150000"/>
              </a:lnSpc>
            </a:pPr>
            <a:r>
              <a:rPr lang="fi-FI" altLang="en-US" sz="1600"/>
              <a:t>trust to them.</a:t>
            </a:r>
          </a:p>
        </p:txBody>
      </p:sp>
      <p:sp>
        <p:nvSpPr>
          <p:cNvPr id="163877" name="Text Box 37"/>
          <p:cNvSpPr txBox="1">
            <a:spLocks noChangeArrowheads="1"/>
          </p:cNvSpPr>
          <p:nvPr/>
        </p:nvSpPr>
        <p:spPr bwMode="auto">
          <a:xfrm>
            <a:off x="228600" y="3124200"/>
            <a:ext cx="11430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GB" altLang="en-US" sz="1200" b="1">
                <a:solidFill>
                  <a:srgbClr val="993300"/>
                </a:solidFill>
              </a:rPr>
              <a:t>Service quality evaluations</a:t>
            </a:r>
          </a:p>
        </p:txBody>
      </p:sp>
      <p:sp>
        <p:nvSpPr>
          <p:cNvPr id="163878" name="Line 38"/>
          <p:cNvSpPr>
            <a:spLocks noChangeShapeType="1"/>
          </p:cNvSpPr>
          <p:nvPr/>
        </p:nvSpPr>
        <p:spPr bwMode="auto">
          <a:xfrm flipH="1" flipV="1">
            <a:off x="1066800" y="3733800"/>
            <a:ext cx="838200" cy="1066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63879" name="Line 39"/>
          <p:cNvSpPr>
            <a:spLocks noChangeShapeType="1"/>
          </p:cNvSpPr>
          <p:nvPr/>
        </p:nvSpPr>
        <p:spPr bwMode="auto">
          <a:xfrm flipH="1" flipV="1">
            <a:off x="1143000" y="3733800"/>
            <a:ext cx="152400" cy="152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pic>
        <p:nvPicPr>
          <p:cNvPr id="163880" name="Picture 4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48175" y="3571875"/>
            <a:ext cx="76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81" name="Picture 4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8700" y="4991100"/>
            <a:ext cx="609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82" name="Picture 4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0" y="5143500"/>
            <a:ext cx="609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13122" name="Rectangle 2"/>
          <p:cNvSpPr>
            <a:spLocks noGrp="1" noChangeArrowheads="1"/>
          </p:cNvSpPr>
          <p:nvPr>
            <p:ph type="title"/>
          </p:nvPr>
        </p:nvSpPr>
        <p:spPr/>
        <p:txBody>
          <a:bodyPr/>
          <a:lstStyle/>
          <a:p>
            <a:pPr eaLnBrk="1" hangingPunct="1">
              <a:defRPr/>
            </a:pPr>
            <a:r>
              <a:rPr lang="en-US" sz="3200"/>
              <a:t>GUN Challenges (7)</a:t>
            </a:r>
          </a:p>
        </p:txBody>
      </p:sp>
      <p:sp>
        <p:nvSpPr>
          <p:cNvPr id="164867" name="Rectangle 3"/>
          <p:cNvSpPr>
            <a:spLocks noGrp="1" noChangeArrowheads="1"/>
          </p:cNvSpPr>
          <p:nvPr>
            <p:ph type="body" idx="1"/>
          </p:nvPr>
        </p:nvSpPr>
        <p:spPr>
          <a:xfrm>
            <a:off x="323850" y="1052513"/>
            <a:ext cx="8496300" cy="5073650"/>
          </a:xfrm>
        </p:spPr>
        <p:txBody>
          <a:bodyPr/>
          <a:lstStyle/>
          <a:p>
            <a:pPr eaLnBrk="1" hangingPunct="1"/>
            <a:r>
              <a:rPr lang="en-US" altLang="en-US"/>
              <a:t>Human as a Web-Service</a:t>
            </a:r>
          </a:p>
          <a:p>
            <a:pPr lvl="1" eaLnBrk="1" hangingPunct="1"/>
            <a:r>
              <a:rPr lang="en-US" altLang="en-US"/>
              <a:t>To enable automated discovery, sharing, reuse, interoperability, invocation, integration and composition of human resources</a:t>
            </a:r>
          </a:p>
          <a:p>
            <a:pPr lvl="1" eaLnBrk="1" hangingPunct="1"/>
            <a:r>
              <a:rPr lang="en-US" altLang="en-US"/>
              <a:t>Machine (service) exploits human as a service</a:t>
            </a:r>
          </a:p>
          <a:p>
            <a:pPr lvl="1" eaLnBrk="1" hangingPunct="1"/>
            <a:r>
              <a:rPr lang="en-US" altLang="en-US"/>
              <a:t>New way of human2human communication </a:t>
            </a:r>
          </a:p>
        </p:txBody>
      </p:sp>
    </p:spTree>
  </p:cSld>
  <p:clrMapOvr>
    <a:masterClrMapping/>
  </p:clrMapOvr>
  <p:transition spd="med"/>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5890" name="Oval 2"/>
          <p:cNvSpPr>
            <a:spLocks noChangeArrowheads="1"/>
          </p:cNvSpPr>
          <p:nvPr/>
        </p:nvSpPr>
        <p:spPr bwMode="auto">
          <a:xfrm>
            <a:off x="4787900" y="6165850"/>
            <a:ext cx="2592388"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5891" name="Oval 3"/>
          <p:cNvSpPr>
            <a:spLocks noChangeArrowheads="1"/>
          </p:cNvSpPr>
          <p:nvPr/>
        </p:nvSpPr>
        <p:spPr bwMode="auto">
          <a:xfrm>
            <a:off x="6372225" y="4868863"/>
            <a:ext cx="2592388"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5892" name="Oval 4"/>
          <p:cNvSpPr>
            <a:spLocks noChangeArrowheads="1"/>
          </p:cNvSpPr>
          <p:nvPr/>
        </p:nvSpPr>
        <p:spPr bwMode="auto">
          <a:xfrm>
            <a:off x="6372225" y="2997200"/>
            <a:ext cx="2592388"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5893" name="Oval 5"/>
          <p:cNvSpPr>
            <a:spLocks noChangeArrowheads="1"/>
          </p:cNvSpPr>
          <p:nvPr/>
        </p:nvSpPr>
        <p:spPr bwMode="auto">
          <a:xfrm>
            <a:off x="5219700" y="2276475"/>
            <a:ext cx="2592388"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5894" name="Oval 6"/>
          <p:cNvSpPr>
            <a:spLocks noChangeArrowheads="1"/>
          </p:cNvSpPr>
          <p:nvPr/>
        </p:nvSpPr>
        <p:spPr bwMode="auto">
          <a:xfrm>
            <a:off x="179388" y="4508500"/>
            <a:ext cx="2592387" cy="504825"/>
          </a:xfrm>
          <a:prstGeom prst="ellipse">
            <a:avLst/>
          </a:prstGeom>
          <a:solidFill>
            <a:srgbClr val="C68C52"/>
          </a:solidFill>
          <a:ln w="381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14151" name="Rectangle 7"/>
          <p:cNvSpPr>
            <a:spLocks noGrp="1" noChangeArrowheads="1"/>
          </p:cNvSpPr>
          <p:nvPr>
            <p:ph type="title"/>
          </p:nvPr>
        </p:nvSpPr>
        <p:spPr>
          <a:xfrm>
            <a:off x="395288" y="401638"/>
            <a:ext cx="8497887" cy="503237"/>
          </a:xfrm>
        </p:spPr>
        <p:txBody>
          <a:bodyPr/>
          <a:lstStyle/>
          <a:p>
            <a:pPr eaLnBrk="1" hangingPunct="1">
              <a:defRPr/>
            </a:pPr>
            <a:r>
              <a:rPr lang="en-US" sz="3200"/>
              <a:t>Discovery, “Composition” and “Invocation” of Humans as Web-Services</a:t>
            </a:r>
          </a:p>
        </p:txBody>
      </p:sp>
      <p:grpSp>
        <p:nvGrpSpPr>
          <p:cNvPr id="165896" name="Group 8"/>
          <p:cNvGrpSpPr>
            <a:grpSpLocks/>
          </p:cNvGrpSpPr>
          <p:nvPr/>
        </p:nvGrpSpPr>
        <p:grpSpPr bwMode="auto">
          <a:xfrm flipH="1">
            <a:off x="6700838" y="1484313"/>
            <a:ext cx="1008062" cy="1008062"/>
            <a:chOff x="2544" y="768"/>
            <a:chExt cx="832" cy="848"/>
          </a:xfrm>
        </p:grpSpPr>
        <p:pic>
          <p:nvPicPr>
            <p:cNvPr id="165921" name="Picture 9" descr="CASJAPMH"/>
            <p:cNvPicPr>
              <a:picLocks noChangeAspect="1" noChangeArrowheads="1"/>
            </p:cNvPicPr>
            <p:nvPr/>
          </p:nvPicPr>
          <p:blipFill>
            <a:blip r:embed="rId2">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22" name="Oval 10"/>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65897" name="Group 11"/>
          <p:cNvGrpSpPr>
            <a:grpSpLocks/>
          </p:cNvGrpSpPr>
          <p:nvPr/>
        </p:nvGrpSpPr>
        <p:grpSpPr bwMode="auto">
          <a:xfrm flipH="1">
            <a:off x="7956550" y="2349500"/>
            <a:ext cx="1008063" cy="1006475"/>
            <a:chOff x="2544" y="768"/>
            <a:chExt cx="832" cy="848"/>
          </a:xfrm>
        </p:grpSpPr>
        <p:pic>
          <p:nvPicPr>
            <p:cNvPr id="165919" name="Picture 12" descr="CASJAPMH"/>
            <p:cNvPicPr>
              <a:picLocks noChangeAspect="1" noChangeArrowheads="1"/>
            </p:cNvPicPr>
            <p:nvPr/>
          </p:nvPicPr>
          <p:blipFill>
            <a:blip r:embed="rId2">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20" name="Oval 13"/>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65898" name="Group 14"/>
          <p:cNvGrpSpPr>
            <a:grpSpLocks/>
          </p:cNvGrpSpPr>
          <p:nvPr/>
        </p:nvGrpSpPr>
        <p:grpSpPr bwMode="auto">
          <a:xfrm flipH="1">
            <a:off x="7812088" y="4221163"/>
            <a:ext cx="1008062" cy="1008062"/>
            <a:chOff x="2544" y="768"/>
            <a:chExt cx="832" cy="848"/>
          </a:xfrm>
        </p:grpSpPr>
        <p:pic>
          <p:nvPicPr>
            <p:cNvPr id="165917" name="Picture 15" descr="CASJAPMH"/>
            <p:cNvPicPr>
              <a:picLocks noChangeAspect="1" noChangeArrowheads="1"/>
            </p:cNvPicPr>
            <p:nvPr/>
          </p:nvPicPr>
          <p:blipFill>
            <a:blip r:embed="rId2">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18" name="Oval 16"/>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65899" name="Group 17"/>
          <p:cNvGrpSpPr>
            <a:grpSpLocks/>
          </p:cNvGrpSpPr>
          <p:nvPr/>
        </p:nvGrpSpPr>
        <p:grpSpPr bwMode="auto">
          <a:xfrm flipH="1">
            <a:off x="6300788" y="5445125"/>
            <a:ext cx="1008062" cy="1079500"/>
            <a:chOff x="2544" y="768"/>
            <a:chExt cx="832" cy="848"/>
          </a:xfrm>
        </p:grpSpPr>
        <p:pic>
          <p:nvPicPr>
            <p:cNvPr id="165915" name="Picture 18" descr="CASJAPMH"/>
            <p:cNvPicPr>
              <a:picLocks noChangeAspect="1" noChangeArrowheads="1"/>
            </p:cNvPicPr>
            <p:nvPr/>
          </p:nvPicPr>
          <p:blipFill>
            <a:blip r:embed="rId2">
              <a:clrChange>
                <a:clrFrom>
                  <a:srgbClr val="006599"/>
                </a:clrFrom>
                <a:clrTo>
                  <a:srgbClr val="006599">
                    <a:alpha val="0"/>
                  </a:srgbClr>
                </a:clrTo>
              </a:clrChange>
              <a:extLst>
                <a:ext uri="{28A0092B-C50C-407E-A947-70E740481C1C}">
                  <a14:useLocalDpi xmlns:a14="http://schemas.microsoft.com/office/drawing/2010/main" val="0"/>
                </a:ext>
              </a:extLst>
            </a:blip>
            <a:srcRect/>
            <a:stretch>
              <a:fillRect/>
            </a:stretch>
          </p:blipFill>
          <p:spPr bwMode="auto">
            <a:xfrm>
              <a:off x="2544" y="768"/>
              <a:ext cx="832" cy="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16" name="Oval 19"/>
            <p:cNvSpPr>
              <a:spLocks noChangeArrowheads="1"/>
            </p:cNvSpPr>
            <p:nvPr/>
          </p:nvSpPr>
          <p:spPr bwMode="auto">
            <a:xfrm>
              <a:off x="2544" y="768"/>
              <a:ext cx="816" cy="816"/>
            </a:xfrm>
            <a:prstGeom prst="ellipse">
              <a:avLst/>
            </a:prstGeom>
            <a:noFill/>
            <a:ln w="57150">
              <a:solidFill>
                <a:srgbClr val="FDFDF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65900" name="Picture 20" descr="bd05172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0825" y="3290888"/>
            <a:ext cx="1512888"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1" name="Picture 21"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80063" y="1844675"/>
            <a:ext cx="52705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2" name="Picture 22"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16688" y="2492375"/>
            <a:ext cx="52705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3" name="Picture 23"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32588" y="4365625"/>
            <a:ext cx="52705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4" name="Picture 24"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07000" y="5734050"/>
            <a:ext cx="52705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5" name="Picture 25" descr="CA0NW12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5150" y="3429000"/>
            <a:ext cx="827088"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06" name="Text Box 26"/>
          <p:cNvSpPr txBox="1">
            <a:spLocks noChangeArrowheads="1"/>
          </p:cNvSpPr>
          <p:nvPr/>
        </p:nvSpPr>
        <p:spPr bwMode="auto">
          <a:xfrm>
            <a:off x="827088" y="1773238"/>
            <a:ext cx="3240087" cy="860425"/>
          </a:xfrm>
          <a:prstGeom prst="rect">
            <a:avLst/>
          </a:prstGeom>
          <a:solidFill>
            <a:srgbClr val="CCFFFF"/>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a:t>Device – a user; human – a service !!!</a:t>
            </a:r>
          </a:p>
        </p:txBody>
      </p:sp>
      <p:sp>
        <p:nvSpPr>
          <p:cNvPr id="165907" name="Line 27"/>
          <p:cNvSpPr>
            <a:spLocks noChangeShapeType="1"/>
          </p:cNvSpPr>
          <p:nvPr/>
        </p:nvSpPr>
        <p:spPr bwMode="auto">
          <a:xfrm flipV="1">
            <a:off x="2555875" y="2276475"/>
            <a:ext cx="3095625" cy="1728788"/>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65908" name="Line 28"/>
          <p:cNvSpPr>
            <a:spLocks noChangeShapeType="1"/>
          </p:cNvSpPr>
          <p:nvPr/>
        </p:nvSpPr>
        <p:spPr bwMode="auto">
          <a:xfrm flipV="1">
            <a:off x="2555875" y="2924175"/>
            <a:ext cx="4032250" cy="1225550"/>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65909" name="Line 29"/>
          <p:cNvSpPr>
            <a:spLocks noChangeShapeType="1"/>
          </p:cNvSpPr>
          <p:nvPr/>
        </p:nvSpPr>
        <p:spPr bwMode="auto">
          <a:xfrm>
            <a:off x="2555875" y="4221163"/>
            <a:ext cx="4176713" cy="503237"/>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65910" name="Line 30"/>
          <p:cNvSpPr>
            <a:spLocks noChangeShapeType="1"/>
          </p:cNvSpPr>
          <p:nvPr/>
        </p:nvSpPr>
        <p:spPr bwMode="auto">
          <a:xfrm>
            <a:off x="2555875" y="4365625"/>
            <a:ext cx="2663825" cy="1439863"/>
          </a:xfrm>
          <a:prstGeom prst="line">
            <a:avLst/>
          </a:prstGeom>
          <a:noFill/>
          <a:ln w="28575">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165911" name="Picture 31"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6156325" y="2012950"/>
            <a:ext cx="46196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2" name="Picture 32"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5795963" y="5949950"/>
            <a:ext cx="461962"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3" name="Picture 33"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7308850" y="4581525"/>
            <a:ext cx="46196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4" name="Picture 34"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7308850" y="2852738"/>
            <a:ext cx="46196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15170" name="Rectangle 2"/>
          <p:cNvSpPr>
            <a:spLocks noGrp="1" noChangeArrowheads="1"/>
          </p:cNvSpPr>
          <p:nvPr>
            <p:ph type="title"/>
          </p:nvPr>
        </p:nvSpPr>
        <p:spPr/>
        <p:txBody>
          <a:bodyPr/>
          <a:lstStyle/>
          <a:p>
            <a:pPr eaLnBrk="1" hangingPunct="1">
              <a:defRPr/>
            </a:pPr>
            <a:r>
              <a:rPr lang="en-US" sz="3200"/>
              <a:t>GUN Challenges (8)</a:t>
            </a:r>
          </a:p>
        </p:txBody>
      </p:sp>
      <p:sp>
        <p:nvSpPr>
          <p:cNvPr id="166915" name="Rectangle 3"/>
          <p:cNvSpPr>
            <a:spLocks noGrp="1" noChangeArrowheads="1"/>
          </p:cNvSpPr>
          <p:nvPr>
            <p:ph type="body" idx="1"/>
          </p:nvPr>
        </p:nvSpPr>
        <p:spPr>
          <a:xfrm>
            <a:off x="323850" y="1052513"/>
            <a:ext cx="8496300" cy="5073650"/>
          </a:xfrm>
        </p:spPr>
        <p:txBody>
          <a:bodyPr/>
          <a:lstStyle/>
          <a:p>
            <a:pPr eaLnBrk="1" hangingPunct="1"/>
            <a:r>
              <a:rPr lang="en-US" altLang="en-US"/>
              <a:t>Part_of Context and Product Monitoring</a:t>
            </a:r>
          </a:p>
          <a:p>
            <a:pPr lvl="1" eaLnBrk="1" hangingPunct="1"/>
            <a:r>
              <a:rPr lang="en-US" altLang="en-US"/>
              <a:t>Multilevel models of context based on nested structure of a product components</a:t>
            </a:r>
          </a:p>
          <a:p>
            <a:pPr lvl="1" eaLnBrk="1" hangingPunct="1"/>
            <a:r>
              <a:rPr lang="en-US" altLang="en-US"/>
              <a:t>Bayesian Metanetworks (BMN) based on structural ontologies</a:t>
            </a:r>
          </a:p>
          <a:p>
            <a:pPr lvl="1" eaLnBrk="1" hangingPunct="1"/>
            <a:r>
              <a:rPr lang="en-US" altLang="en-US"/>
              <a:t>Models sharing, exchange, interoperability, integration, etc. (as above);</a:t>
            </a:r>
          </a:p>
          <a:p>
            <a:pPr lvl="1" eaLnBrk="1" hangingPunct="1"/>
            <a:r>
              <a:rPr lang="en-US" altLang="en-US"/>
              <a:t>Integration of various scale organizational models based on their contextualized part-of hierarchies</a:t>
            </a:r>
          </a:p>
        </p:txBody>
      </p:sp>
    </p:spTree>
  </p:cSld>
  <p:clrMapOvr>
    <a:masterClrMapping/>
  </p:clrMapOvr>
  <p:transition spd="med"/>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7938" name="Rectangle 2"/>
          <p:cNvSpPr>
            <a:spLocks noChangeArrowheads="1"/>
          </p:cNvSpPr>
          <p:nvPr/>
        </p:nvSpPr>
        <p:spPr bwMode="auto">
          <a:xfrm>
            <a:off x="1066800" y="4165600"/>
            <a:ext cx="7886700" cy="838200"/>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7939" name="Rectangle 3"/>
          <p:cNvSpPr>
            <a:spLocks noChangeArrowheads="1"/>
          </p:cNvSpPr>
          <p:nvPr/>
        </p:nvSpPr>
        <p:spPr bwMode="auto">
          <a:xfrm>
            <a:off x="1371600" y="685800"/>
            <a:ext cx="7010400" cy="2844800"/>
          </a:xfrm>
          <a:prstGeom prst="rect">
            <a:avLst/>
          </a:prstGeom>
          <a:gradFill rotWithShape="0">
            <a:gsLst>
              <a:gs pos="0">
                <a:srgbClr val="CCFFFF"/>
              </a:gs>
              <a:gs pos="100000">
                <a:srgbClr val="5E7676"/>
              </a:gs>
            </a:gsLst>
            <a:path path="rect">
              <a:fillToRect r="100000" b="100000"/>
            </a:path>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16196" name="Rectangle 4"/>
          <p:cNvSpPr>
            <a:spLocks noChangeArrowheads="1"/>
          </p:cNvSpPr>
          <p:nvPr/>
        </p:nvSpPr>
        <p:spPr bwMode="auto">
          <a:xfrm>
            <a:off x="863600" y="0"/>
            <a:ext cx="8255000" cy="609600"/>
          </a:xfrm>
          <a:prstGeom prst="rect">
            <a:avLst/>
          </a:prstGeom>
          <a:noFill/>
          <a:ln w="9525">
            <a:noFill/>
            <a:miter lim="800000"/>
            <a:headEnd/>
            <a:tailEnd/>
          </a:ln>
        </p:spPr>
        <p:txBody>
          <a:bodyPr anchor="b"/>
          <a:lstStyle/>
          <a:p>
            <a:pPr>
              <a:defRPr/>
            </a:pPr>
            <a:r>
              <a:rPr lang="en-US" sz="3200">
                <a:solidFill>
                  <a:srgbClr val="EC8C00"/>
                </a:solidFill>
                <a:effectLst>
                  <a:outerShdw blurRad="38100" dist="38100" dir="2700000" algn="tl">
                    <a:srgbClr val="C0C0C0"/>
                  </a:outerShdw>
                </a:effectLst>
              </a:rPr>
              <a:t>Contextual and Predictive Attributes</a:t>
            </a:r>
            <a:endParaRPr lang="en-GB" sz="3200">
              <a:solidFill>
                <a:srgbClr val="EC8C00"/>
              </a:solidFill>
              <a:effectLst>
                <a:outerShdw blurRad="38100" dist="38100" dir="2700000" algn="tl">
                  <a:srgbClr val="C0C0C0"/>
                </a:outerShdw>
              </a:effectLst>
            </a:endParaRPr>
          </a:p>
        </p:txBody>
      </p:sp>
      <p:pic>
        <p:nvPicPr>
          <p:cNvPr id="167941" name="Picture 5" descr="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13300" y="4279900"/>
            <a:ext cx="914400" cy="612775"/>
          </a:xfrm>
          <a:prstGeom prst="rect">
            <a:avLst/>
          </a:prstGeom>
          <a:solidFill>
            <a:srgbClr val="C0C0C0"/>
          </a:solidFill>
          <a:ln w="28575">
            <a:solidFill>
              <a:schemeClr val="tx1"/>
            </a:solidFill>
            <a:miter lim="800000"/>
            <a:headEnd/>
            <a:tailEnd/>
          </a:ln>
        </p:spPr>
      </p:pic>
      <p:pic>
        <p:nvPicPr>
          <p:cNvPr id="167942" name="Picture 6" descr="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4900" y="4241800"/>
            <a:ext cx="965200" cy="646113"/>
          </a:xfrm>
          <a:prstGeom prst="rect">
            <a:avLst/>
          </a:prstGeom>
          <a:solidFill>
            <a:srgbClr val="C0C0C0"/>
          </a:solidFill>
          <a:ln w="28575">
            <a:solidFill>
              <a:schemeClr val="tx1"/>
            </a:solidFill>
            <a:miter lim="800000"/>
            <a:headEnd/>
            <a:tailEnd/>
          </a:ln>
        </p:spPr>
      </p:pic>
      <p:pic>
        <p:nvPicPr>
          <p:cNvPr id="167943" name="Picture 7" descr="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1400" y="4276725"/>
            <a:ext cx="990600" cy="633413"/>
          </a:xfrm>
          <a:prstGeom prst="rect">
            <a:avLst/>
          </a:prstGeom>
          <a:solidFill>
            <a:srgbClr val="C0C0C0"/>
          </a:solidFill>
          <a:ln w="28575">
            <a:solidFill>
              <a:schemeClr val="tx1"/>
            </a:solidFill>
            <a:miter lim="800000"/>
            <a:headEnd/>
            <a:tailEnd/>
          </a:ln>
        </p:spPr>
      </p:pic>
      <p:pic>
        <p:nvPicPr>
          <p:cNvPr id="167944" name="Picture 8" descr="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9200" y="4251325"/>
            <a:ext cx="914400" cy="612775"/>
          </a:xfrm>
          <a:prstGeom prst="rect">
            <a:avLst/>
          </a:prstGeom>
          <a:solidFill>
            <a:srgbClr val="C0C0C0"/>
          </a:solidFill>
          <a:ln w="28575">
            <a:solidFill>
              <a:schemeClr val="tx1"/>
            </a:solidFill>
            <a:miter lim="800000"/>
            <a:headEnd/>
            <a:tailEnd/>
          </a:ln>
        </p:spPr>
      </p:pic>
      <p:pic>
        <p:nvPicPr>
          <p:cNvPr id="167945" name="Picture 9" descr="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0700" y="4251325"/>
            <a:ext cx="901700" cy="674688"/>
          </a:xfrm>
          <a:prstGeom prst="rect">
            <a:avLst/>
          </a:prstGeom>
          <a:solidFill>
            <a:srgbClr val="C0C0C0"/>
          </a:solidFill>
          <a:ln w="28575">
            <a:solidFill>
              <a:schemeClr val="tx1"/>
            </a:solidFill>
            <a:miter lim="800000"/>
            <a:headEnd/>
            <a:tailEnd/>
          </a:ln>
        </p:spPr>
      </p:pic>
      <p:pic>
        <p:nvPicPr>
          <p:cNvPr id="167946" name="Picture 10" descr="pulpx_measuremen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43600" y="4251325"/>
            <a:ext cx="762000" cy="663575"/>
          </a:xfrm>
          <a:prstGeom prst="rect">
            <a:avLst/>
          </a:prstGeom>
          <a:solidFill>
            <a:srgbClr val="C0C0C0"/>
          </a:solidFill>
          <a:ln w="28575">
            <a:solidFill>
              <a:schemeClr val="tx1"/>
            </a:solidFill>
            <a:miter lim="800000"/>
            <a:headEnd/>
            <a:tailEnd/>
          </a:ln>
        </p:spPr>
      </p:pic>
      <p:pic>
        <p:nvPicPr>
          <p:cNvPr id="167947" name="Picture 11" descr="POLAROXi"/>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24800" y="4251325"/>
            <a:ext cx="914400" cy="676275"/>
          </a:xfrm>
          <a:prstGeom prst="rect">
            <a:avLst/>
          </a:prstGeom>
          <a:solidFill>
            <a:srgbClr val="C0C0C0"/>
          </a:solidFill>
          <a:ln w="28575">
            <a:solidFill>
              <a:schemeClr val="tx1"/>
            </a:solidFill>
            <a:miter lim="800000"/>
            <a:headEnd/>
            <a:tailEnd/>
          </a:ln>
        </p:spPr>
      </p:pic>
      <p:pic>
        <p:nvPicPr>
          <p:cNvPr id="167948" name="Picture 12" descr="Paper lines"/>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74800" y="965200"/>
            <a:ext cx="533400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9" name="Text Box 13"/>
          <p:cNvSpPr txBox="1">
            <a:spLocks noChangeArrowheads="1"/>
          </p:cNvSpPr>
          <p:nvPr/>
        </p:nvSpPr>
        <p:spPr bwMode="auto">
          <a:xfrm>
            <a:off x="1600200" y="2273300"/>
            <a:ext cx="1651000" cy="495300"/>
          </a:xfrm>
          <a:prstGeom prst="rect">
            <a:avLst/>
          </a:prstGeom>
          <a:solidFill>
            <a:srgbClr val="C0C0C0"/>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Machine</a:t>
            </a:r>
            <a:endParaRPr lang="en-GB" altLang="en-US" sz="2400" b="1"/>
          </a:p>
        </p:txBody>
      </p:sp>
      <p:sp>
        <p:nvSpPr>
          <p:cNvPr id="167950" name="Text Box 14"/>
          <p:cNvSpPr txBox="1">
            <a:spLocks noChangeArrowheads="1"/>
          </p:cNvSpPr>
          <p:nvPr/>
        </p:nvSpPr>
        <p:spPr bwMode="auto">
          <a:xfrm>
            <a:off x="6223000" y="3035300"/>
            <a:ext cx="2133600" cy="495300"/>
          </a:xfrm>
          <a:prstGeom prst="rect">
            <a:avLst/>
          </a:prstGeom>
          <a:solidFill>
            <a:srgbClr val="CCFFFF"/>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Environment</a:t>
            </a:r>
            <a:endParaRPr lang="en-GB" altLang="en-US" sz="2400" b="1"/>
          </a:p>
        </p:txBody>
      </p:sp>
      <p:sp>
        <p:nvSpPr>
          <p:cNvPr id="167951" name="Text Box 15"/>
          <p:cNvSpPr txBox="1">
            <a:spLocks noChangeArrowheads="1"/>
          </p:cNvSpPr>
          <p:nvPr/>
        </p:nvSpPr>
        <p:spPr bwMode="auto">
          <a:xfrm>
            <a:off x="50800" y="3708400"/>
            <a:ext cx="1676400" cy="495300"/>
          </a:xfrm>
          <a:prstGeom prst="rect">
            <a:avLst/>
          </a:prstGeom>
          <a:solidFill>
            <a:srgbClr val="FFFF99"/>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Sensors</a:t>
            </a:r>
            <a:endParaRPr lang="en-GB" altLang="en-US" sz="2400" b="1"/>
          </a:p>
        </p:txBody>
      </p:sp>
      <p:sp>
        <p:nvSpPr>
          <p:cNvPr id="167952" name="Line 16"/>
          <p:cNvSpPr>
            <a:spLocks noChangeShapeType="1"/>
          </p:cNvSpPr>
          <p:nvPr/>
        </p:nvSpPr>
        <p:spPr bwMode="auto">
          <a:xfrm flipH="1">
            <a:off x="1828800" y="2743200"/>
            <a:ext cx="2286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3" name="Line 17"/>
          <p:cNvSpPr>
            <a:spLocks noChangeShapeType="1"/>
          </p:cNvSpPr>
          <p:nvPr/>
        </p:nvSpPr>
        <p:spPr bwMode="auto">
          <a:xfrm>
            <a:off x="2438400" y="2743200"/>
            <a:ext cx="3810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4" name="Line 18"/>
          <p:cNvSpPr>
            <a:spLocks noChangeShapeType="1"/>
          </p:cNvSpPr>
          <p:nvPr/>
        </p:nvSpPr>
        <p:spPr bwMode="auto">
          <a:xfrm>
            <a:off x="2743200" y="2743200"/>
            <a:ext cx="12192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5" name="Line 19"/>
          <p:cNvSpPr>
            <a:spLocks noChangeShapeType="1"/>
          </p:cNvSpPr>
          <p:nvPr/>
        </p:nvSpPr>
        <p:spPr bwMode="auto">
          <a:xfrm>
            <a:off x="3124200" y="2743200"/>
            <a:ext cx="19812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6" name="Line 20"/>
          <p:cNvSpPr>
            <a:spLocks noChangeShapeType="1"/>
          </p:cNvSpPr>
          <p:nvPr/>
        </p:nvSpPr>
        <p:spPr bwMode="auto">
          <a:xfrm flipH="1">
            <a:off x="6400800" y="3467100"/>
            <a:ext cx="53340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7" name="Line 21"/>
          <p:cNvSpPr>
            <a:spLocks noChangeShapeType="1"/>
          </p:cNvSpPr>
          <p:nvPr/>
        </p:nvSpPr>
        <p:spPr bwMode="auto">
          <a:xfrm flipH="1">
            <a:off x="7239000" y="3467100"/>
            <a:ext cx="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8" name="Line 22"/>
          <p:cNvSpPr>
            <a:spLocks noChangeShapeType="1"/>
          </p:cNvSpPr>
          <p:nvPr/>
        </p:nvSpPr>
        <p:spPr bwMode="auto">
          <a:xfrm>
            <a:off x="7772400" y="3467100"/>
            <a:ext cx="60960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59" name="Rectangle 23"/>
          <p:cNvSpPr>
            <a:spLocks noChangeArrowheads="1"/>
          </p:cNvSpPr>
          <p:nvPr/>
        </p:nvSpPr>
        <p:spPr bwMode="auto">
          <a:xfrm>
            <a:off x="1066800" y="5448300"/>
            <a:ext cx="4800600" cy="609600"/>
          </a:xfrm>
          <a:prstGeom prst="rect">
            <a:avLst/>
          </a:prstGeom>
          <a:gradFill rotWithShape="0">
            <a:gsLst>
              <a:gs pos="0">
                <a:srgbClr val="CC6600"/>
              </a:gs>
              <a:gs pos="100000">
                <a:srgbClr val="5E2F00"/>
              </a:gs>
            </a:gsLst>
            <a:path path="rect">
              <a:fillToRect r="100000" b="100000"/>
            </a:path>
          </a:gradFill>
          <a:ln w="381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16216" name="Text Box 24"/>
          <p:cNvSpPr txBox="1">
            <a:spLocks noChangeArrowheads="1"/>
          </p:cNvSpPr>
          <p:nvPr/>
        </p:nvSpPr>
        <p:spPr bwMode="auto">
          <a:xfrm>
            <a:off x="152400" y="5372100"/>
            <a:ext cx="533400" cy="701675"/>
          </a:xfrm>
          <a:prstGeom prst="rect">
            <a:avLst/>
          </a:prstGeom>
          <a:noFill/>
          <a:ln w="9525">
            <a:noFill/>
            <a:miter lim="800000"/>
            <a:headEnd/>
            <a:tailEnd/>
          </a:ln>
          <a:effectLst/>
        </p:spPr>
        <p:txBody>
          <a:bodyPr>
            <a:spAutoFit/>
          </a:bodyPr>
          <a:lstStyle/>
          <a:p>
            <a:pPr eaLnBrk="0" hangingPunct="0">
              <a:spcBef>
                <a:spcPct val="50000"/>
              </a:spcBef>
              <a:defRPr/>
            </a:pPr>
            <a:r>
              <a:rPr lang="en-US" sz="4000" b="1">
                <a:effectLst>
                  <a:outerShdw blurRad="38100" dist="38100" dir="2700000" algn="tl">
                    <a:srgbClr val="C0C0C0"/>
                  </a:outerShdw>
                </a:effectLst>
              </a:rPr>
              <a:t>X</a:t>
            </a:r>
            <a:endParaRPr lang="en-GB" sz="4000" b="1">
              <a:effectLst>
                <a:outerShdw blurRad="38100" dist="38100" dir="2700000" algn="tl">
                  <a:srgbClr val="C0C0C0"/>
                </a:outerShdw>
              </a:effectLst>
            </a:endParaRPr>
          </a:p>
        </p:txBody>
      </p:sp>
      <p:sp>
        <p:nvSpPr>
          <p:cNvPr id="167961" name="Line 25"/>
          <p:cNvSpPr>
            <a:spLocks noChangeShapeType="1"/>
          </p:cNvSpPr>
          <p:nvPr/>
        </p:nvSpPr>
        <p:spPr bwMode="auto">
          <a:xfrm>
            <a:off x="228600" y="5448300"/>
            <a:ext cx="457200" cy="0"/>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62" name="Rectangle 26"/>
          <p:cNvSpPr>
            <a:spLocks noChangeArrowheads="1"/>
          </p:cNvSpPr>
          <p:nvPr/>
        </p:nvSpPr>
        <p:spPr bwMode="auto">
          <a:xfrm>
            <a:off x="5867400" y="5448300"/>
            <a:ext cx="3048000" cy="609600"/>
          </a:xfrm>
          <a:prstGeom prst="rect">
            <a:avLst/>
          </a:prstGeom>
          <a:gradFill rotWithShape="0">
            <a:gsLst>
              <a:gs pos="0">
                <a:srgbClr val="FF99CC"/>
              </a:gs>
              <a:gs pos="100000">
                <a:srgbClr val="76475E"/>
              </a:gs>
            </a:gsLst>
            <a:path path="rect">
              <a:fillToRect r="100000" b="100000"/>
            </a:path>
          </a:gradFill>
          <a:ln w="381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7963" name="Line 27"/>
          <p:cNvSpPr>
            <a:spLocks noChangeShapeType="1"/>
          </p:cNvSpPr>
          <p:nvPr/>
        </p:nvSpPr>
        <p:spPr bwMode="auto">
          <a:xfrm>
            <a:off x="22860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Line 28"/>
          <p:cNvSpPr>
            <a:spLocks noChangeShapeType="1"/>
          </p:cNvSpPr>
          <p:nvPr/>
        </p:nvSpPr>
        <p:spPr bwMode="auto">
          <a:xfrm>
            <a:off x="35052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5" name="Line 29"/>
          <p:cNvSpPr>
            <a:spLocks noChangeShapeType="1"/>
          </p:cNvSpPr>
          <p:nvPr/>
        </p:nvSpPr>
        <p:spPr bwMode="auto">
          <a:xfrm>
            <a:off x="47244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6" name="Line 30"/>
          <p:cNvSpPr>
            <a:spLocks noChangeShapeType="1"/>
          </p:cNvSpPr>
          <p:nvPr/>
        </p:nvSpPr>
        <p:spPr bwMode="auto">
          <a:xfrm>
            <a:off x="68580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Line 31"/>
          <p:cNvSpPr>
            <a:spLocks noChangeShapeType="1"/>
          </p:cNvSpPr>
          <p:nvPr/>
        </p:nvSpPr>
        <p:spPr bwMode="auto">
          <a:xfrm>
            <a:off x="78486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8" name="Text Box 32"/>
          <p:cNvSpPr txBox="1">
            <a:spLocks noChangeArrowheads="1"/>
          </p:cNvSpPr>
          <p:nvPr/>
        </p:nvSpPr>
        <p:spPr bwMode="auto">
          <a:xfrm>
            <a:off x="1358900" y="55245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1</a:t>
            </a:r>
            <a:endParaRPr lang="en-GB" altLang="en-US" sz="2800" baseline="-25000"/>
          </a:p>
        </p:txBody>
      </p:sp>
      <p:sp>
        <p:nvSpPr>
          <p:cNvPr id="167969" name="Text Box 33"/>
          <p:cNvSpPr txBox="1">
            <a:spLocks noChangeArrowheads="1"/>
          </p:cNvSpPr>
          <p:nvPr/>
        </p:nvSpPr>
        <p:spPr bwMode="auto">
          <a:xfrm>
            <a:off x="25146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2</a:t>
            </a:r>
            <a:endParaRPr lang="en-GB" altLang="en-US" sz="2800" baseline="-25000"/>
          </a:p>
        </p:txBody>
      </p:sp>
      <p:sp>
        <p:nvSpPr>
          <p:cNvPr id="167970" name="Text Box 34"/>
          <p:cNvSpPr txBox="1">
            <a:spLocks noChangeArrowheads="1"/>
          </p:cNvSpPr>
          <p:nvPr/>
        </p:nvSpPr>
        <p:spPr bwMode="auto">
          <a:xfrm>
            <a:off x="37719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3</a:t>
            </a:r>
            <a:endParaRPr lang="en-GB" altLang="en-US" sz="2800" baseline="-25000"/>
          </a:p>
        </p:txBody>
      </p:sp>
      <p:sp>
        <p:nvSpPr>
          <p:cNvPr id="167971" name="Text Box 35"/>
          <p:cNvSpPr txBox="1">
            <a:spLocks noChangeArrowheads="1"/>
          </p:cNvSpPr>
          <p:nvPr/>
        </p:nvSpPr>
        <p:spPr bwMode="auto">
          <a:xfrm>
            <a:off x="49530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4</a:t>
            </a:r>
            <a:endParaRPr lang="en-GB" altLang="en-US" sz="2800" baseline="-25000"/>
          </a:p>
        </p:txBody>
      </p:sp>
      <p:sp>
        <p:nvSpPr>
          <p:cNvPr id="167972" name="Text Box 36"/>
          <p:cNvSpPr txBox="1">
            <a:spLocks noChangeArrowheads="1"/>
          </p:cNvSpPr>
          <p:nvPr/>
        </p:nvSpPr>
        <p:spPr bwMode="auto">
          <a:xfrm>
            <a:off x="60960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5</a:t>
            </a:r>
            <a:endParaRPr lang="en-GB" altLang="en-US" sz="2800" baseline="-25000"/>
          </a:p>
        </p:txBody>
      </p:sp>
      <p:sp>
        <p:nvSpPr>
          <p:cNvPr id="167973" name="Text Box 37"/>
          <p:cNvSpPr txBox="1">
            <a:spLocks noChangeArrowheads="1"/>
          </p:cNvSpPr>
          <p:nvPr/>
        </p:nvSpPr>
        <p:spPr bwMode="auto">
          <a:xfrm>
            <a:off x="70739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6</a:t>
            </a:r>
            <a:endParaRPr lang="en-GB" altLang="en-US" sz="2800" baseline="-25000"/>
          </a:p>
        </p:txBody>
      </p:sp>
      <p:sp>
        <p:nvSpPr>
          <p:cNvPr id="167974" name="Text Box 38"/>
          <p:cNvSpPr txBox="1">
            <a:spLocks noChangeArrowheads="1"/>
          </p:cNvSpPr>
          <p:nvPr/>
        </p:nvSpPr>
        <p:spPr bwMode="auto">
          <a:xfrm>
            <a:off x="81026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7</a:t>
            </a:r>
            <a:endParaRPr lang="en-GB" altLang="en-US" sz="2800" baseline="-25000"/>
          </a:p>
        </p:txBody>
      </p:sp>
      <p:sp>
        <p:nvSpPr>
          <p:cNvPr id="167975" name="Line 39"/>
          <p:cNvSpPr>
            <a:spLocks noChangeShapeType="1"/>
          </p:cNvSpPr>
          <p:nvPr/>
        </p:nvSpPr>
        <p:spPr bwMode="auto">
          <a:xfrm flipH="1">
            <a:off x="16764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76" name="Line 40"/>
          <p:cNvSpPr>
            <a:spLocks noChangeShapeType="1"/>
          </p:cNvSpPr>
          <p:nvPr/>
        </p:nvSpPr>
        <p:spPr bwMode="auto">
          <a:xfrm flipH="1">
            <a:off x="28194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77" name="Line 41"/>
          <p:cNvSpPr>
            <a:spLocks noChangeShapeType="1"/>
          </p:cNvSpPr>
          <p:nvPr/>
        </p:nvSpPr>
        <p:spPr bwMode="auto">
          <a:xfrm flipH="1">
            <a:off x="41148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78" name="Line 42"/>
          <p:cNvSpPr>
            <a:spLocks noChangeShapeType="1"/>
          </p:cNvSpPr>
          <p:nvPr/>
        </p:nvSpPr>
        <p:spPr bwMode="auto">
          <a:xfrm flipH="1">
            <a:off x="5295900" y="49022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79" name="Line 43"/>
          <p:cNvSpPr>
            <a:spLocks noChangeShapeType="1"/>
          </p:cNvSpPr>
          <p:nvPr/>
        </p:nvSpPr>
        <p:spPr bwMode="auto">
          <a:xfrm flipH="1">
            <a:off x="62484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80" name="Line 44"/>
          <p:cNvSpPr>
            <a:spLocks noChangeShapeType="1"/>
          </p:cNvSpPr>
          <p:nvPr/>
        </p:nvSpPr>
        <p:spPr bwMode="auto">
          <a:xfrm flipH="1">
            <a:off x="73914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81" name="Line 45"/>
          <p:cNvSpPr>
            <a:spLocks noChangeShapeType="1"/>
          </p:cNvSpPr>
          <p:nvPr/>
        </p:nvSpPr>
        <p:spPr bwMode="auto">
          <a:xfrm flipH="1">
            <a:off x="83820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67982" name="AutoShape 46"/>
          <p:cNvSpPr>
            <a:spLocks/>
          </p:cNvSpPr>
          <p:nvPr/>
        </p:nvSpPr>
        <p:spPr bwMode="auto">
          <a:xfrm rot="-5409485">
            <a:off x="3300413" y="3911600"/>
            <a:ext cx="330200" cy="4800600"/>
          </a:xfrm>
          <a:prstGeom prst="leftBrace">
            <a:avLst>
              <a:gd name="adj1" fmla="val 121154"/>
              <a:gd name="adj2" fmla="val 50000"/>
            </a:avLst>
          </a:prstGeom>
          <a:noFill/>
          <a:ln w="25400">
            <a:solidFill>
              <a:srgbClr val="99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7983" name="Text Box 47"/>
          <p:cNvSpPr txBox="1">
            <a:spLocks noChangeArrowheads="1"/>
          </p:cNvSpPr>
          <p:nvPr/>
        </p:nvSpPr>
        <p:spPr bwMode="auto">
          <a:xfrm>
            <a:off x="1943100" y="63246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i="1">
                <a:solidFill>
                  <a:srgbClr val="800000"/>
                </a:solidFill>
                <a:latin typeface="Times New Roman" pitchFamily="18" charset="0"/>
              </a:rPr>
              <a:t>predictive attributes</a:t>
            </a:r>
            <a:endParaRPr lang="en-GB" altLang="en-US" sz="2400" i="1">
              <a:solidFill>
                <a:srgbClr val="800000"/>
              </a:solidFill>
              <a:latin typeface="Times New Roman" pitchFamily="18" charset="0"/>
            </a:endParaRPr>
          </a:p>
        </p:txBody>
      </p:sp>
      <p:sp>
        <p:nvSpPr>
          <p:cNvPr id="167984" name="AutoShape 48"/>
          <p:cNvSpPr>
            <a:spLocks/>
          </p:cNvSpPr>
          <p:nvPr/>
        </p:nvSpPr>
        <p:spPr bwMode="auto">
          <a:xfrm rot="-5409485">
            <a:off x="7285831" y="4785519"/>
            <a:ext cx="257175" cy="2973388"/>
          </a:xfrm>
          <a:prstGeom prst="leftBrace">
            <a:avLst>
              <a:gd name="adj1" fmla="val 96348"/>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7985" name="Text Box 49"/>
          <p:cNvSpPr txBox="1">
            <a:spLocks noChangeArrowheads="1"/>
          </p:cNvSpPr>
          <p:nvPr/>
        </p:nvSpPr>
        <p:spPr bwMode="auto">
          <a:xfrm>
            <a:off x="5842000" y="62865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i="1">
                <a:solidFill>
                  <a:srgbClr val="FF0000"/>
                </a:solidFill>
                <a:latin typeface="Times New Roman" pitchFamily="18" charset="0"/>
              </a:rPr>
              <a:t>contextual attributes</a:t>
            </a:r>
            <a:endParaRPr lang="en-GB" altLang="en-US" sz="2400" i="1">
              <a:solidFill>
                <a:srgbClr val="FF0000"/>
              </a:solidFill>
              <a:latin typeface="Times New Roman" pitchFamily="18" charset="0"/>
            </a:endParaRPr>
          </a:p>
        </p:txBody>
      </p:sp>
      <p:sp>
        <p:nvSpPr>
          <p:cNvPr id="167986" name="Text Box 50"/>
          <p:cNvSpPr txBox="1">
            <a:spLocks noChangeArrowheads="1"/>
          </p:cNvSpPr>
          <p:nvPr/>
        </p:nvSpPr>
        <p:spPr bwMode="auto">
          <a:xfrm>
            <a:off x="7277100" y="901700"/>
            <a:ext cx="10668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air pressure</a:t>
            </a:r>
            <a:endParaRPr lang="en-GB" altLang="en-US" sz="1400" i="1">
              <a:latin typeface="Times New Roman" pitchFamily="18" charset="0"/>
            </a:endParaRPr>
          </a:p>
        </p:txBody>
      </p:sp>
      <p:sp>
        <p:nvSpPr>
          <p:cNvPr id="167987" name="Text Box 51"/>
          <p:cNvSpPr txBox="1">
            <a:spLocks noChangeArrowheads="1"/>
          </p:cNvSpPr>
          <p:nvPr/>
        </p:nvSpPr>
        <p:spPr bwMode="auto">
          <a:xfrm>
            <a:off x="7277100" y="1295400"/>
            <a:ext cx="5334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dust</a:t>
            </a:r>
            <a:endParaRPr lang="en-GB" altLang="en-US" sz="1400" i="1">
              <a:latin typeface="Times New Roman" pitchFamily="18" charset="0"/>
            </a:endParaRPr>
          </a:p>
        </p:txBody>
      </p:sp>
      <p:sp>
        <p:nvSpPr>
          <p:cNvPr id="167988" name="Text Box 52"/>
          <p:cNvSpPr txBox="1">
            <a:spLocks noChangeArrowheads="1"/>
          </p:cNvSpPr>
          <p:nvPr/>
        </p:nvSpPr>
        <p:spPr bwMode="auto">
          <a:xfrm>
            <a:off x="7277100" y="1676400"/>
            <a:ext cx="9144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humidity</a:t>
            </a:r>
            <a:endParaRPr lang="en-GB" altLang="en-US" sz="1400" i="1">
              <a:latin typeface="Times New Roman" pitchFamily="18" charset="0"/>
            </a:endParaRPr>
          </a:p>
        </p:txBody>
      </p:sp>
      <p:sp>
        <p:nvSpPr>
          <p:cNvPr id="167989" name="Text Box 53"/>
          <p:cNvSpPr txBox="1">
            <a:spLocks noChangeArrowheads="1"/>
          </p:cNvSpPr>
          <p:nvPr/>
        </p:nvSpPr>
        <p:spPr bwMode="auto">
          <a:xfrm>
            <a:off x="7264400" y="2057400"/>
            <a:ext cx="10795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temperature</a:t>
            </a:r>
            <a:endParaRPr lang="en-GB" altLang="en-US" sz="1400" i="1">
              <a:latin typeface="Times New Roman" pitchFamily="18" charset="0"/>
            </a:endParaRPr>
          </a:p>
        </p:txBody>
      </p:sp>
      <p:sp>
        <p:nvSpPr>
          <p:cNvPr id="167990" name="Text Box 54"/>
          <p:cNvSpPr txBox="1">
            <a:spLocks noChangeArrowheads="1"/>
          </p:cNvSpPr>
          <p:nvPr/>
        </p:nvSpPr>
        <p:spPr bwMode="auto">
          <a:xfrm>
            <a:off x="7277100" y="2438400"/>
            <a:ext cx="8382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emission</a:t>
            </a:r>
            <a:endParaRPr lang="en-GB" altLang="en-US" sz="1400" i="1">
              <a:latin typeface="Times New Roman" pitchFamily="18" charset="0"/>
            </a:endParaRPr>
          </a:p>
        </p:txBody>
      </p:sp>
    </p:spTree>
  </p:cSld>
  <p:clrMapOvr>
    <a:masterClrMapping/>
  </p:clrMapOvr>
  <p:transition spd="med"/>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8962" name="Freeform 2"/>
          <p:cNvSpPr>
            <a:spLocks/>
          </p:cNvSpPr>
          <p:nvPr/>
        </p:nvSpPr>
        <p:spPr bwMode="auto">
          <a:xfrm>
            <a:off x="2687638" y="4797425"/>
            <a:ext cx="228600" cy="936625"/>
          </a:xfrm>
          <a:custGeom>
            <a:avLst/>
            <a:gdLst>
              <a:gd name="T0" fmla="*/ 144 w 144"/>
              <a:gd name="T1" fmla="*/ 590 h 590"/>
              <a:gd name="T2" fmla="*/ 8 w 144"/>
              <a:gd name="T3" fmla="*/ 363 h 590"/>
              <a:gd name="T4" fmla="*/ 98 w 144"/>
              <a:gd name="T5" fmla="*/ 0 h 590"/>
              <a:gd name="T6" fmla="*/ 0 60000 65536"/>
              <a:gd name="T7" fmla="*/ 0 60000 65536"/>
              <a:gd name="T8" fmla="*/ 0 60000 65536"/>
              <a:gd name="T9" fmla="*/ 0 w 144"/>
              <a:gd name="T10" fmla="*/ 0 h 590"/>
              <a:gd name="T11" fmla="*/ 144 w 144"/>
              <a:gd name="T12" fmla="*/ 590 h 590"/>
            </a:gdLst>
            <a:ahLst/>
            <a:cxnLst>
              <a:cxn ang="T6">
                <a:pos x="T0" y="T1"/>
              </a:cxn>
              <a:cxn ang="T7">
                <a:pos x="T2" y="T3"/>
              </a:cxn>
              <a:cxn ang="T8">
                <a:pos x="T4" y="T5"/>
              </a:cxn>
            </a:cxnLst>
            <a:rect l="T9" t="T10" r="T11" b="T12"/>
            <a:pathLst>
              <a:path w="144" h="590">
                <a:moveTo>
                  <a:pt x="144" y="590"/>
                </a:moveTo>
                <a:cubicBezTo>
                  <a:pt x="80" y="525"/>
                  <a:pt x="16" y="461"/>
                  <a:pt x="8" y="363"/>
                </a:cubicBezTo>
                <a:cubicBezTo>
                  <a:pt x="0" y="265"/>
                  <a:pt x="49" y="132"/>
                  <a:pt x="98"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8963" name="Freeform 3"/>
          <p:cNvSpPr>
            <a:spLocks/>
          </p:cNvSpPr>
          <p:nvPr/>
        </p:nvSpPr>
        <p:spPr bwMode="auto">
          <a:xfrm rot="3170955">
            <a:off x="3925888" y="4870450"/>
            <a:ext cx="69850" cy="647700"/>
          </a:xfrm>
          <a:custGeom>
            <a:avLst/>
            <a:gdLst>
              <a:gd name="T0" fmla="*/ 91 w 91"/>
              <a:gd name="T1" fmla="*/ 545 h 545"/>
              <a:gd name="T2" fmla="*/ 0 w 91"/>
              <a:gd name="T3" fmla="*/ 318 h 545"/>
              <a:gd name="T4" fmla="*/ 91 w 91"/>
              <a:gd name="T5" fmla="*/ 0 h 545"/>
              <a:gd name="T6" fmla="*/ 0 60000 65536"/>
              <a:gd name="T7" fmla="*/ 0 60000 65536"/>
              <a:gd name="T8" fmla="*/ 0 60000 65536"/>
              <a:gd name="T9" fmla="*/ 0 w 91"/>
              <a:gd name="T10" fmla="*/ 0 h 545"/>
              <a:gd name="T11" fmla="*/ 91 w 91"/>
              <a:gd name="T12" fmla="*/ 545 h 545"/>
            </a:gdLst>
            <a:ahLst/>
            <a:cxnLst>
              <a:cxn ang="T6">
                <a:pos x="T0" y="T1"/>
              </a:cxn>
              <a:cxn ang="T7">
                <a:pos x="T2" y="T3"/>
              </a:cxn>
              <a:cxn ang="T8">
                <a:pos x="T4" y="T5"/>
              </a:cxn>
            </a:cxnLst>
            <a:rect l="T9" t="T10" r="T11" b="T12"/>
            <a:pathLst>
              <a:path w="91" h="545">
                <a:moveTo>
                  <a:pt x="91" y="545"/>
                </a:moveTo>
                <a:cubicBezTo>
                  <a:pt x="45" y="477"/>
                  <a:pt x="0" y="409"/>
                  <a:pt x="0" y="318"/>
                </a:cubicBezTo>
                <a:cubicBezTo>
                  <a:pt x="0" y="227"/>
                  <a:pt x="45" y="113"/>
                  <a:pt x="91"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68964" name="Picture 4" descr="senso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35600" y="5302250"/>
            <a:ext cx="590550"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7221" name="Oval 5"/>
          <p:cNvSpPr>
            <a:spLocks noChangeArrowheads="1"/>
          </p:cNvSpPr>
          <p:nvPr/>
        </p:nvSpPr>
        <p:spPr bwMode="auto">
          <a:xfrm>
            <a:off x="1981200" y="2900363"/>
            <a:ext cx="5759450" cy="863600"/>
          </a:xfrm>
          <a:prstGeom prst="ellipse">
            <a:avLst/>
          </a:prstGeom>
          <a:noFill/>
          <a:ln w="9525" algn="ctr">
            <a:solidFill>
              <a:srgbClr val="4D4D4D"/>
            </a:solidFill>
            <a:round/>
            <a:headEnd/>
            <a:tailEnd/>
          </a:ln>
          <a:effectLst>
            <a:outerShdw dist="89803" dir="4912194" algn="ctr" rotWithShape="0">
              <a:schemeClr val="bg2"/>
            </a:outerShdw>
          </a:effectLst>
        </p:spPr>
        <p:txBody>
          <a:bodyPr wrap="none" anchor="ctr">
            <a:spAutoFit/>
          </a:bodyPr>
          <a:lstStyle/>
          <a:p>
            <a:pPr>
              <a:defRPr/>
            </a:pPr>
            <a:endParaRPr lang="en-US"/>
          </a:p>
        </p:txBody>
      </p:sp>
      <p:sp>
        <p:nvSpPr>
          <p:cNvPr id="1417222" name="Oval 6"/>
          <p:cNvSpPr>
            <a:spLocks noChangeArrowheads="1"/>
          </p:cNvSpPr>
          <p:nvPr/>
        </p:nvSpPr>
        <p:spPr bwMode="auto">
          <a:xfrm>
            <a:off x="1979613" y="1268413"/>
            <a:ext cx="5759450" cy="863600"/>
          </a:xfrm>
          <a:prstGeom prst="ellipse">
            <a:avLst/>
          </a:prstGeom>
          <a:solidFill>
            <a:srgbClr val="4D4D4D">
              <a:alpha val="56000"/>
            </a:srgbClr>
          </a:solidFill>
          <a:ln w="9525" algn="ctr">
            <a:solidFill>
              <a:srgbClr val="4D4D4D"/>
            </a:solidFill>
            <a:round/>
            <a:headEnd/>
            <a:tailEnd/>
          </a:ln>
          <a:effectLst>
            <a:outerShdw dist="89803" dir="4912194" algn="ctr" rotWithShape="0">
              <a:schemeClr val="bg2"/>
            </a:outerShdw>
          </a:effectLst>
        </p:spPr>
        <p:txBody>
          <a:bodyPr wrap="none" anchor="ctr">
            <a:spAutoFit/>
          </a:bodyPr>
          <a:lstStyle/>
          <a:p>
            <a:pPr>
              <a:defRPr/>
            </a:pPr>
            <a:endParaRPr lang="en-US"/>
          </a:p>
        </p:txBody>
      </p:sp>
      <p:sp>
        <p:nvSpPr>
          <p:cNvPr id="1417223" name="Rectangle 7"/>
          <p:cNvSpPr>
            <a:spLocks noChangeArrowheads="1"/>
          </p:cNvSpPr>
          <p:nvPr/>
        </p:nvSpPr>
        <p:spPr bwMode="auto">
          <a:xfrm>
            <a:off x="1835150" y="261938"/>
            <a:ext cx="709136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800" b="1" i="1">
                <a:solidFill>
                  <a:srgbClr val="EC8C00"/>
                </a:solidFill>
                <a:effectLst>
                  <a:outerShdw blurRad="38100" dist="38100" dir="2700000" algn="tl">
                    <a:srgbClr val="C0C0C0"/>
                  </a:outerShdw>
                </a:effectLst>
              </a:rPr>
              <a:t>Nested Smart Resources</a:t>
            </a:r>
          </a:p>
        </p:txBody>
      </p:sp>
      <p:pic>
        <p:nvPicPr>
          <p:cNvPr id="168968" name="Picture 8" descr="rsc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765175"/>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7225" name="Oval 9"/>
          <p:cNvSpPr>
            <a:spLocks noChangeArrowheads="1"/>
          </p:cNvSpPr>
          <p:nvPr/>
        </p:nvSpPr>
        <p:spPr bwMode="auto">
          <a:xfrm rot="-302834">
            <a:off x="2195513" y="3038475"/>
            <a:ext cx="2447925" cy="274638"/>
          </a:xfrm>
          <a:prstGeom prst="ellipse">
            <a:avLst/>
          </a:prstGeom>
          <a:solidFill>
            <a:srgbClr val="969696"/>
          </a:solidFill>
          <a:ln w="9525" algn="ctr">
            <a:solidFill>
              <a:schemeClr val="bg1"/>
            </a:solidFill>
            <a:round/>
            <a:headEnd/>
            <a:tailEnd/>
          </a:ln>
          <a:effectLst>
            <a:outerShdw dist="80322" dir="6506097" algn="ctr" rotWithShape="0">
              <a:schemeClr val="bg2"/>
            </a:outerShdw>
          </a:effectLst>
        </p:spPr>
        <p:txBody>
          <a:bodyPr anchor="ctr">
            <a:spAutoFit/>
          </a:bodyPr>
          <a:lstStyle/>
          <a:p>
            <a:pPr>
              <a:defRPr/>
            </a:pPr>
            <a:endParaRPr lang="en-US">
              <a:solidFill>
                <a:schemeClr val="bg1"/>
              </a:solidFill>
            </a:endParaRPr>
          </a:p>
        </p:txBody>
      </p:sp>
      <p:sp>
        <p:nvSpPr>
          <p:cNvPr id="1417226" name="Oval 10"/>
          <p:cNvSpPr>
            <a:spLocks noChangeArrowheads="1"/>
          </p:cNvSpPr>
          <p:nvPr/>
        </p:nvSpPr>
        <p:spPr bwMode="auto">
          <a:xfrm rot="334345">
            <a:off x="5178425" y="2995613"/>
            <a:ext cx="2447925" cy="360362"/>
          </a:xfrm>
          <a:prstGeom prst="ellipse">
            <a:avLst/>
          </a:prstGeom>
          <a:solidFill>
            <a:srgbClr val="969696"/>
          </a:solidFill>
          <a:ln w="9525" algn="ctr">
            <a:solidFill>
              <a:schemeClr val="bg1"/>
            </a:solidFill>
            <a:round/>
            <a:headEnd/>
            <a:tailEnd/>
          </a:ln>
          <a:effectLst>
            <a:outerShdw dist="80322" dir="4293903" algn="ctr" rotWithShape="0">
              <a:schemeClr val="bg2"/>
            </a:outerShdw>
          </a:effectLst>
        </p:spPr>
        <p:txBody>
          <a:bodyPr anchor="ctr">
            <a:spAutoFit/>
          </a:bodyPr>
          <a:lstStyle/>
          <a:p>
            <a:pPr>
              <a:defRPr/>
            </a:pPr>
            <a:endParaRPr lang="en-US"/>
          </a:p>
        </p:txBody>
      </p:sp>
      <p:sp>
        <p:nvSpPr>
          <p:cNvPr id="1417227" name="Oval 11"/>
          <p:cNvSpPr>
            <a:spLocks noChangeArrowheads="1"/>
          </p:cNvSpPr>
          <p:nvPr/>
        </p:nvSpPr>
        <p:spPr bwMode="auto">
          <a:xfrm>
            <a:off x="3721100" y="3292475"/>
            <a:ext cx="2447925" cy="360363"/>
          </a:xfrm>
          <a:prstGeom prst="ellipse">
            <a:avLst/>
          </a:prstGeom>
          <a:solidFill>
            <a:srgbClr val="969696"/>
          </a:solidFill>
          <a:ln w="9525" algn="ctr">
            <a:solidFill>
              <a:schemeClr val="bg1"/>
            </a:solidFill>
            <a:round/>
            <a:headEnd/>
            <a:tailEnd/>
          </a:ln>
          <a:effectLst>
            <a:outerShdw dist="76200" dir="5400000" algn="ctr" rotWithShape="0">
              <a:schemeClr val="bg2"/>
            </a:outerShdw>
          </a:effectLst>
        </p:spPr>
        <p:txBody>
          <a:bodyPr anchor="ctr">
            <a:spAutoFit/>
          </a:bodyPr>
          <a:lstStyle/>
          <a:p>
            <a:pPr>
              <a:defRPr/>
            </a:pPr>
            <a:endParaRPr lang="en-US"/>
          </a:p>
        </p:txBody>
      </p:sp>
      <p:sp>
        <p:nvSpPr>
          <p:cNvPr id="1417228" name="Oval 12"/>
          <p:cNvSpPr>
            <a:spLocks noChangeArrowheads="1"/>
          </p:cNvSpPr>
          <p:nvPr/>
        </p:nvSpPr>
        <p:spPr bwMode="auto">
          <a:xfrm rot="-302834">
            <a:off x="2193925" y="4503738"/>
            <a:ext cx="2447925" cy="274637"/>
          </a:xfrm>
          <a:prstGeom prst="ellipse">
            <a:avLst/>
          </a:prstGeom>
          <a:noFill/>
          <a:ln w="9525" algn="ctr">
            <a:solidFill>
              <a:srgbClr val="4D4D4D"/>
            </a:solidFill>
            <a:round/>
            <a:headEnd/>
            <a:tailEnd/>
          </a:ln>
          <a:effectLst>
            <a:outerShdw dist="80322" dir="6506097" algn="ctr" rotWithShape="0">
              <a:schemeClr val="bg2"/>
            </a:outerShdw>
          </a:effectLst>
        </p:spPr>
        <p:txBody>
          <a:bodyPr anchor="ctr">
            <a:spAutoFit/>
          </a:bodyPr>
          <a:lstStyle/>
          <a:p>
            <a:pPr>
              <a:defRPr/>
            </a:pPr>
            <a:endParaRPr lang="en-US">
              <a:solidFill>
                <a:schemeClr val="bg1"/>
              </a:solidFill>
            </a:endParaRPr>
          </a:p>
        </p:txBody>
      </p:sp>
      <p:sp>
        <p:nvSpPr>
          <p:cNvPr id="1417229" name="Oval 13"/>
          <p:cNvSpPr>
            <a:spLocks noChangeArrowheads="1"/>
          </p:cNvSpPr>
          <p:nvPr/>
        </p:nvSpPr>
        <p:spPr bwMode="auto">
          <a:xfrm rot="334345">
            <a:off x="5176838" y="4460875"/>
            <a:ext cx="2447925" cy="360363"/>
          </a:xfrm>
          <a:prstGeom prst="ellipse">
            <a:avLst/>
          </a:prstGeom>
          <a:noFill/>
          <a:ln w="9525" algn="ctr">
            <a:solidFill>
              <a:srgbClr val="4D4D4D"/>
            </a:solidFill>
            <a:round/>
            <a:headEnd/>
            <a:tailEnd/>
          </a:ln>
          <a:effectLst>
            <a:outerShdw dist="80322" dir="4293903" algn="ctr" rotWithShape="0">
              <a:schemeClr val="bg2"/>
            </a:outerShdw>
          </a:effectLst>
        </p:spPr>
        <p:txBody>
          <a:bodyPr anchor="ctr">
            <a:spAutoFit/>
          </a:bodyPr>
          <a:lstStyle/>
          <a:p>
            <a:pPr>
              <a:defRPr/>
            </a:pPr>
            <a:endParaRPr lang="en-US"/>
          </a:p>
        </p:txBody>
      </p:sp>
      <p:sp>
        <p:nvSpPr>
          <p:cNvPr id="1417230" name="Oval 14"/>
          <p:cNvSpPr>
            <a:spLocks noChangeArrowheads="1"/>
          </p:cNvSpPr>
          <p:nvPr/>
        </p:nvSpPr>
        <p:spPr bwMode="auto">
          <a:xfrm>
            <a:off x="3719513" y="4757738"/>
            <a:ext cx="2447925" cy="360362"/>
          </a:xfrm>
          <a:prstGeom prst="ellipse">
            <a:avLst/>
          </a:prstGeom>
          <a:noFill/>
          <a:ln w="9525" algn="ctr">
            <a:solidFill>
              <a:srgbClr val="4D4D4D"/>
            </a:solidFill>
            <a:round/>
            <a:headEnd/>
            <a:tailEnd/>
          </a:ln>
          <a:effectLst>
            <a:outerShdw dist="76200" dir="5400000" algn="ctr" rotWithShape="0">
              <a:schemeClr val="bg2"/>
            </a:outerShdw>
          </a:effectLst>
        </p:spPr>
        <p:txBody>
          <a:bodyPr anchor="ctr">
            <a:spAutoFit/>
          </a:bodyPr>
          <a:lstStyle/>
          <a:p>
            <a:pPr>
              <a:defRPr/>
            </a:pPr>
            <a:endParaRPr lang="en-US"/>
          </a:p>
        </p:txBody>
      </p:sp>
      <p:sp>
        <p:nvSpPr>
          <p:cNvPr id="168975" name="Oval 15"/>
          <p:cNvSpPr>
            <a:spLocks noChangeArrowheads="1"/>
          </p:cNvSpPr>
          <p:nvPr/>
        </p:nvSpPr>
        <p:spPr bwMode="auto">
          <a:xfrm rot="203184">
            <a:off x="4065588" y="4822825"/>
            <a:ext cx="863600" cy="215900"/>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76" name="Oval 16"/>
          <p:cNvSpPr>
            <a:spLocks noChangeArrowheads="1"/>
          </p:cNvSpPr>
          <p:nvPr/>
        </p:nvSpPr>
        <p:spPr bwMode="auto">
          <a:xfrm rot="-199406">
            <a:off x="4956175" y="4822825"/>
            <a:ext cx="863600" cy="215900"/>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77" name="Oval 17"/>
          <p:cNvSpPr>
            <a:spLocks noChangeArrowheads="1"/>
          </p:cNvSpPr>
          <p:nvPr/>
        </p:nvSpPr>
        <p:spPr bwMode="auto">
          <a:xfrm rot="-199406">
            <a:off x="3416300" y="4510088"/>
            <a:ext cx="758825" cy="177800"/>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78" name="Oval 18"/>
          <p:cNvSpPr>
            <a:spLocks noChangeArrowheads="1"/>
          </p:cNvSpPr>
          <p:nvPr/>
        </p:nvSpPr>
        <p:spPr bwMode="auto">
          <a:xfrm rot="-199406">
            <a:off x="2560638" y="4595813"/>
            <a:ext cx="779462" cy="168275"/>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79" name="Oval 19"/>
          <p:cNvSpPr>
            <a:spLocks noChangeArrowheads="1"/>
          </p:cNvSpPr>
          <p:nvPr/>
        </p:nvSpPr>
        <p:spPr bwMode="auto">
          <a:xfrm rot="645125">
            <a:off x="6708775" y="4606925"/>
            <a:ext cx="779463" cy="168275"/>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0" name="Oval 20"/>
          <p:cNvSpPr>
            <a:spLocks noChangeArrowheads="1"/>
          </p:cNvSpPr>
          <p:nvPr/>
        </p:nvSpPr>
        <p:spPr bwMode="auto">
          <a:xfrm rot="323817">
            <a:off x="5972175" y="4619625"/>
            <a:ext cx="779463" cy="168275"/>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1" name="Oval 21"/>
          <p:cNvSpPr>
            <a:spLocks noChangeArrowheads="1"/>
          </p:cNvSpPr>
          <p:nvPr/>
        </p:nvSpPr>
        <p:spPr bwMode="auto">
          <a:xfrm>
            <a:off x="5370513" y="4451350"/>
            <a:ext cx="779462" cy="168275"/>
          </a:xfrm>
          <a:prstGeom prst="ellipse">
            <a:avLst/>
          </a:prstGeom>
          <a:solidFill>
            <a:srgbClr val="DDDDDD"/>
          </a:solidFill>
          <a:ln w="9525"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2" name="Oval 22"/>
          <p:cNvSpPr>
            <a:spLocks noChangeArrowheads="1"/>
          </p:cNvSpPr>
          <p:nvPr/>
        </p:nvSpPr>
        <p:spPr bwMode="auto">
          <a:xfrm rot="856316">
            <a:off x="3344863" y="5962650"/>
            <a:ext cx="1446212" cy="419100"/>
          </a:xfrm>
          <a:prstGeom prst="ellipse">
            <a:avLst/>
          </a:prstGeom>
          <a:noFill/>
          <a:ln w="9525" algn="ctr">
            <a:solidFill>
              <a:srgbClr val="969696"/>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3" name="Oval 23"/>
          <p:cNvSpPr>
            <a:spLocks noChangeArrowheads="1"/>
          </p:cNvSpPr>
          <p:nvPr/>
        </p:nvSpPr>
        <p:spPr bwMode="auto">
          <a:xfrm rot="-1954336">
            <a:off x="4962525" y="5813425"/>
            <a:ext cx="1076325" cy="495300"/>
          </a:xfrm>
          <a:prstGeom prst="ellipse">
            <a:avLst/>
          </a:prstGeom>
          <a:noFill/>
          <a:ln w="9525" algn="ctr">
            <a:solidFill>
              <a:srgbClr val="969696"/>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4" name="Oval 24"/>
          <p:cNvSpPr>
            <a:spLocks noChangeArrowheads="1"/>
          </p:cNvSpPr>
          <p:nvPr/>
        </p:nvSpPr>
        <p:spPr bwMode="auto">
          <a:xfrm rot="-199406">
            <a:off x="2568575" y="6165850"/>
            <a:ext cx="779463" cy="168275"/>
          </a:xfrm>
          <a:prstGeom prst="ellipse">
            <a:avLst/>
          </a:prstGeom>
          <a:noFill/>
          <a:ln w="9525" algn="ctr">
            <a:solidFill>
              <a:srgbClr val="969696"/>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8985" name="Oval 25"/>
          <p:cNvSpPr>
            <a:spLocks noChangeArrowheads="1"/>
          </p:cNvSpPr>
          <p:nvPr/>
        </p:nvSpPr>
        <p:spPr bwMode="auto">
          <a:xfrm rot="323817">
            <a:off x="5949950" y="5853113"/>
            <a:ext cx="1557338" cy="490537"/>
          </a:xfrm>
          <a:prstGeom prst="ellipse">
            <a:avLst/>
          </a:prstGeom>
          <a:noFill/>
          <a:ln w="9525" algn="ctr">
            <a:solidFill>
              <a:srgbClr val="969696"/>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8986" name="Picture 26" descr="e8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71775" y="5394325"/>
            <a:ext cx="122237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87" name="Picture 27" descr="Senso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48263" y="5876925"/>
            <a:ext cx="503237"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88" name="Picture 28" descr="senso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11638" y="5734050"/>
            <a:ext cx="590550"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7245" name="Text Box 29"/>
          <p:cNvSpPr txBox="1">
            <a:spLocks noChangeArrowheads="1"/>
          </p:cNvSpPr>
          <p:nvPr/>
        </p:nvSpPr>
        <p:spPr bwMode="auto">
          <a:xfrm>
            <a:off x="107950" y="5805488"/>
            <a:ext cx="2160588" cy="336550"/>
          </a:xfrm>
          <a:prstGeom prst="rect">
            <a:avLst/>
          </a:prstGeom>
          <a:noFill/>
          <a:ln w="9525" algn="ctr">
            <a:noFill/>
            <a:miter lim="800000"/>
            <a:headEnd/>
            <a:tailEnd/>
          </a:ln>
          <a:effectLst/>
        </p:spPr>
        <p:txBody>
          <a:bodyPr>
            <a:spAutoFit/>
          </a:bodyPr>
          <a:lstStyle/>
          <a:p>
            <a:pPr>
              <a:spcBef>
                <a:spcPct val="50000"/>
              </a:spcBef>
              <a:defRPr/>
            </a:pPr>
            <a:r>
              <a:rPr lang="en-US" sz="1600" b="1" i="1" u="sng">
                <a:solidFill>
                  <a:schemeClr val="bg2"/>
                </a:solidFill>
                <a:effectLst>
                  <a:outerShdw blurRad="38100" dist="38100" dir="2700000" algn="tl">
                    <a:srgbClr val="C0C0C0"/>
                  </a:outerShdw>
                </a:effectLst>
              </a:rPr>
              <a:t>Physical sensors:</a:t>
            </a:r>
          </a:p>
        </p:txBody>
      </p:sp>
      <p:sp>
        <p:nvSpPr>
          <p:cNvPr id="168990" name="Freeform 30"/>
          <p:cNvSpPr>
            <a:spLocks/>
          </p:cNvSpPr>
          <p:nvPr/>
        </p:nvSpPr>
        <p:spPr bwMode="auto">
          <a:xfrm>
            <a:off x="4500563" y="5084763"/>
            <a:ext cx="1587" cy="720725"/>
          </a:xfrm>
          <a:custGeom>
            <a:avLst/>
            <a:gdLst>
              <a:gd name="T0" fmla="*/ 0 w 1"/>
              <a:gd name="T1" fmla="*/ 454 h 454"/>
              <a:gd name="T2" fmla="*/ 0 w 1"/>
              <a:gd name="T3" fmla="*/ 0 h 454"/>
              <a:gd name="T4" fmla="*/ 0 60000 65536"/>
              <a:gd name="T5" fmla="*/ 0 60000 65536"/>
              <a:gd name="T6" fmla="*/ 0 w 1"/>
              <a:gd name="T7" fmla="*/ 0 h 454"/>
              <a:gd name="T8" fmla="*/ 1 w 1"/>
              <a:gd name="T9" fmla="*/ 454 h 454"/>
            </a:gdLst>
            <a:ahLst/>
            <a:cxnLst>
              <a:cxn ang="T4">
                <a:pos x="T0" y="T1"/>
              </a:cxn>
              <a:cxn ang="T5">
                <a:pos x="T2" y="T3"/>
              </a:cxn>
            </a:cxnLst>
            <a:rect l="T6" t="T7" r="T8" b="T9"/>
            <a:pathLst>
              <a:path w="1" h="454">
                <a:moveTo>
                  <a:pt x="0" y="454"/>
                </a:moveTo>
                <a:cubicBezTo>
                  <a:pt x="0" y="265"/>
                  <a:pt x="0" y="76"/>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8991" name="Freeform 31"/>
          <p:cNvSpPr>
            <a:spLocks/>
          </p:cNvSpPr>
          <p:nvPr/>
        </p:nvSpPr>
        <p:spPr bwMode="auto">
          <a:xfrm>
            <a:off x="5292725" y="5064125"/>
            <a:ext cx="1588" cy="863600"/>
          </a:xfrm>
          <a:custGeom>
            <a:avLst/>
            <a:gdLst>
              <a:gd name="T0" fmla="*/ 0 w 1"/>
              <a:gd name="T1" fmla="*/ 544 h 544"/>
              <a:gd name="T2" fmla="*/ 0 w 1"/>
              <a:gd name="T3" fmla="*/ 0 h 544"/>
              <a:gd name="T4" fmla="*/ 0 60000 65536"/>
              <a:gd name="T5" fmla="*/ 0 60000 65536"/>
              <a:gd name="T6" fmla="*/ 0 w 1"/>
              <a:gd name="T7" fmla="*/ 0 h 544"/>
              <a:gd name="T8" fmla="*/ 1 w 1"/>
              <a:gd name="T9" fmla="*/ 544 h 544"/>
            </a:gdLst>
            <a:ahLst/>
            <a:cxnLst>
              <a:cxn ang="T4">
                <a:pos x="T0" y="T1"/>
              </a:cxn>
              <a:cxn ang="T5">
                <a:pos x="T2" y="T3"/>
              </a:cxn>
            </a:cxnLst>
            <a:rect l="T6" t="T7" r="T8" b="T9"/>
            <a:pathLst>
              <a:path w="1" h="544">
                <a:moveTo>
                  <a:pt x="0" y="544"/>
                </a:moveTo>
                <a:cubicBezTo>
                  <a:pt x="0" y="317"/>
                  <a:pt x="0" y="91"/>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8992" name="Freeform 32"/>
          <p:cNvSpPr>
            <a:spLocks/>
          </p:cNvSpPr>
          <p:nvPr/>
        </p:nvSpPr>
        <p:spPr bwMode="auto">
          <a:xfrm>
            <a:off x="5508625" y="5013325"/>
            <a:ext cx="287338" cy="431800"/>
          </a:xfrm>
          <a:custGeom>
            <a:avLst/>
            <a:gdLst>
              <a:gd name="T0" fmla="*/ 181 w 181"/>
              <a:gd name="T1" fmla="*/ 272 h 272"/>
              <a:gd name="T2" fmla="*/ 136 w 181"/>
              <a:gd name="T3" fmla="*/ 91 h 272"/>
              <a:gd name="T4" fmla="*/ 0 w 181"/>
              <a:gd name="T5" fmla="*/ 0 h 272"/>
              <a:gd name="T6" fmla="*/ 0 60000 65536"/>
              <a:gd name="T7" fmla="*/ 0 60000 65536"/>
              <a:gd name="T8" fmla="*/ 0 60000 65536"/>
              <a:gd name="T9" fmla="*/ 0 w 181"/>
              <a:gd name="T10" fmla="*/ 0 h 272"/>
              <a:gd name="T11" fmla="*/ 181 w 181"/>
              <a:gd name="T12" fmla="*/ 272 h 272"/>
            </a:gdLst>
            <a:ahLst/>
            <a:cxnLst>
              <a:cxn ang="T6">
                <a:pos x="T0" y="T1"/>
              </a:cxn>
              <a:cxn ang="T7">
                <a:pos x="T2" y="T3"/>
              </a:cxn>
              <a:cxn ang="T8">
                <a:pos x="T4" y="T5"/>
              </a:cxn>
            </a:cxnLst>
            <a:rect l="T9" t="T10" r="T11" b="T12"/>
            <a:pathLst>
              <a:path w="181" h="272">
                <a:moveTo>
                  <a:pt x="181" y="272"/>
                </a:moveTo>
                <a:cubicBezTo>
                  <a:pt x="173" y="204"/>
                  <a:pt x="166" y="136"/>
                  <a:pt x="136" y="91"/>
                </a:cubicBezTo>
                <a:cubicBezTo>
                  <a:pt x="106" y="46"/>
                  <a:pt x="53" y="23"/>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8993" name="Freeform 33"/>
          <p:cNvSpPr>
            <a:spLocks/>
          </p:cNvSpPr>
          <p:nvPr/>
        </p:nvSpPr>
        <p:spPr bwMode="auto">
          <a:xfrm>
            <a:off x="6372225" y="4724400"/>
            <a:ext cx="576263" cy="1081088"/>
          </a:xfrm>
          <a:custGeom>
            <a:avLst/>
            <a:gdLst>
              <a:gd name="T0" fmla="*/ 0 w 318"/>
              <a:gd name="T1" fmla="*/ 499 h 499"/>
              <a:gd name="T2" fmla="*/ 136 w 318"/>
              <a:gd name="T3" fmla="*/ 182 h 499"/>
              <a:gd name="T4" fmla="*/ 318 w 318"/>
              <a:gd name="T5" fmla="*/ 0 h 499"/>
              <a:gd name="T6" fmla="*/ 0 60000 65536"/>
              <a:gd name="T7" fmla="*/ 0 60000 65536"/>
              <a:gd name="T8" fmla="*/ 0 60000 65536"/>
              <a:gd name="T9" fmla="*/ 0 w 318"/>
              <a:gd name="T10" fmla="*/ 0 h 499"/>
              <a:gd name="T11" fmla="*/ 318 w 318"/>
              <a:gd name="T12" fmla="*/ 499 h 499"/>
            </a:gdLst>
            <a:ahLst/>
            <a:cxnLst>
              <a:cxn ang="T6">
                <a:pos x="T0" y="T1"/>
              </a:cxn>
              <a:cxn ang="T7">
                <a:pos x="T2" y="T3"/>
              </a:cxn>
              <a:cxn ang="T8">
                <a:pos x="T4" y="T5"/>
              </a:cxn>
            </a:cxnLst>
            <a:rect l="T9" t="T10" r="T11" b="T12"/>
            <a:pathLst>
              <a:path w="318" h="499">
                <a:moveTo>
                  <a:pt x="0" y="499"/>
                </a:moveTo>
                <a:cubicBezTo>
                  <a:pt x="41" y="382"/>
                  <a:pt x="83" y="265"/>
                  <a:pt x="136" y="182"/>
                </a:cubicBezTo>
                <a:cubicBezTo>
                  <a:pt x="189" y="99"/>
                  <a:pt x="253" y="49"/>
                  <a:pt x="318"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8994" name="Freeform 34"/>
          <p:cNvSpPr>
            <a:spLocks/>
          </p:cNvSpPr>
          <p:nvPr/>
        </p:nvSpPr>
        <p:spPr bwMode="auto">
          <a:xfrm>
            <a:off x="7092950" y="4797425"/>
            <a:ext cx="82550" cy="1008063"/>
          </a:xfrm>
          <a:custGeom>
            <a:avLst/>
            <a:gdLst>
              <a:gd name="T0" fmla="*/ 0 w 52"/>
              <a:gd name="T1" fmla="*/ 635 h 635"/>
              <a:gd name="T2" fmla="*/ 45 w 52"/>
              <a:gd name="T3" fmla="*/ 227 h 635"/>
              <a:gd name="T4" fmla="*/ 45 w 52"/>
              <a:gd name="T5" fmla="*/ 0 h 635"/>
              <a:gd name="T6" fmla="*/ 0 60000 65536"/>
              <a:gd name="T7" fmla="*/ 0 60000 65536"/>
              <a:gd name="T8" fmla="*/ 0 60000 65536"/>
              <a:gd name="T9" fmla="*/ 0 w 52"/>
              <a:gd name="T10" fmla="*/ 0 h 635"/>
              <a:gd name="T11" fmla="*/ 52 w 52"/>
              <a:gd name="T12" fmla="*/ 635 h 635"/>
            </a:gdLst>
            <a:ahLst/>
            <a:cxnLst>
              <a:cxn ang="T6">
                <a:pos x="T0" y="T1"/>
              </a:cxn>
              <a:cxn ang="T7">
                <a:pos x="T2" y="T3"/>
              </a:cxn>
              <a:cxn ang="T8">
                <a:pos x="T4" y="T5"/>
              </a:cxn>
            </a:cxnLst>
            <a:rect l="T9" t="T10" r="T11" b="T12"/>
            <a:pathLst>
              <a:path w="52" h="635">
                <a:moveTo>
                  <a:pt x="0" y="635"/>
                </a:moveTo>
                <a:cubicBezTo>
                  <a:pt x="19" y="484"/>
                  <a:pt x="38" y="333"/>
                  <a:pt x="45" y="227"/>
                </a:cubicBezTo>
                <a:cubicBezTo>
                  <a:pt x="52" y="121"/>
                  <a:pt x="48" y="60"/>
                  <a:pt x="45"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68995" name="Picture 35"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4140200" y="4652963"/>
            <a:ext cx="5762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96" name="Picture 36"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5075238" y="4632325"/>
            <a:ext cx="5762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97" name="Picture 37"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5435600" y="4271963"/>
            <a:ext cx="5762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98" name="Picture 38"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6011863" y="4437063"/>
            <a:ext cx="5762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99" name="Picture 39"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6775450" y="4422775"/>
            <a:ext cx="57626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00" name="Picture 40"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3478213" y="4335463"/>
            <a:ext cx="5762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01" name="Picture 41"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2627313" y="4408488"/>
            <a:ext cx="5762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02" name="Picture 42"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4356100" y="2997200"/>
            <a:ext cx="1008063"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03" name="Picture 43"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2843213" y="2690813"/>
            <a:ext cx="1008062"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04" name="Picture 44" descr="sensor"/>
          <p:cNvPicPr>
            <a:picLocks noChangeAspect="1" noChangeArrowheads="1"/>
          </p:cNvPicPr>
          <p:nvPr/>
        </p:nvPicPr>
        <p:blipFill>
          <a:blip r:embed="rId6">
            <a:clrChange>
              <a:clrFrom>
                <a:srgbClr val="FEFCFD"/>
              </a:clrFrom>
              <a:clrTo>
                <a:srgbClr val="FEFCFD">
                  <a:alpha val="0"/>
                </a:srgbClr>
              </a:clrTo>
            </a:clrChange>
            <a:extLst>
              <a:ext uri="{28A0092B-C50C-407E-A947-70E740481C1C}">
                <a14:useLocalDpi xmlns:a14="http://schemas.microsoft.com/office/drawing/2010/main" val="0"/>
              </a:ext>
            </a:extLst>
          </a:blip>
          <a:srcRect/>
          <a:stretch>
            <a:fillRect/>
          </a:stretch>
        </p:blipFill>
        <p:spPr bwMode="auto">
          <a:xfrm>
            <a:off x="5940425" y="2708275"/>
            <a:ext cx="1008063"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005" name="Freeform 45"/>
          <p:cNvSpPr>
            <a:spLocks/>
          </p:cNvSpPr>
          <p:nvPr/>
        </p:nvSpPr>
        <p:spPr bwMode="auto">
          <a:xfrm>
            <a:off x="2411413" y="4005263"/>
            <a:ext cx="504825" cy="503237"/>
          </a:xfrm>
          <a:custGeom>
            <a:avLst/>
            <a:gdLst>
              <a:gd name="T0" fmla="*/ 318 w 318"/>
              <a:gd name="T1" fmla="*/ 317 h 317"/>
              <a:gd name="T2" fmla="*/ 91 w 318"/>
              <a:gd name="T3" fmla="*/ 181 h 317"/>
              <a:gd name="T4" fmla="*/ 0 w 318"/>
              <a:gd name="T5" fmla="*/ 0 h 317"/>
              <a:gd name="T6" fmla="*/ 0 60000 65536"/>
              <a:gd name="T7" fmla="*/ 0 60000 65536"/>
              <a:gd name="T8" fmla="*/ 0 60000 65536"/>
              <a:gd name="T9" fmla="*/ 0 w 318"/>
              <a:gd name="T10" fmla="*/ 0 h 317"/>
              <a:gd name="T11" fmla="*/ 318 w 318"/>
              <a:gd name="T12" fmla="*/ 317 h 317"/>
            </a:gdLst>
            <a:ahLst/>
            <a:cxnLst>
              <a:cxn ang="T6">
                <a:pos x="T0" y="T1"/>
              </a:cxn>
              <a:cxn ang="T7">
                <a:pos x="T2" y="T3"/>
              </a:cxn>
              <a:cxn ang="T8">
                <a:pos x="T4" y="T5"/>
              </a:cxn>
            </a:cxnLst>
            <a:rect l="T9" t="T10" r="T11" b="T12"/>
            <a:pathLst>
              <a:path w="318" h="317">
                <a:moveTo>
                  <a:pt x="318" y="317"/>
                </a:moveTo>
                <a:cubicBezTo>
                  <a:pt x="231" y="275"/>
                  <a:pt x="144" y="234"/>
                  <a:pt x="91" y="181"/>
                </a:cubicBezTo>
                <a:cubicBezTo>
                  <a:pt x="38" y="128"/>
                  <a:pt x="19" y="64"/>
                  <a:pt x="0" y="0"/>
                </a:cubicBezTo>
              </a:path>
            </a:pathLst>
          </a:custGeom>
          <a:noFill/>
          <a:ln w="9525" cap="flat" cmpd="sng">
            <a:solidFill>
              <a:srgbClr val="006699"/>
            </a:solidFill>
            <a:prstDash val="dash"/>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06" name="Freeform 46"/>
          <p:cNvSpPr>
            <a:spLocks/>
          </p:cNvSpPr>
          <p:nvPr/>
        </p:nvSpPr>
        <p:spPr bwMode="auto">
          <a:xfrm>
            <a:off x="2398713" y="3357563"/>
            <a:ext cx="373062" cy="647700"/>
          </a:xfrm>
          <a:custGeom>
            <a:avLst/>
            <a:gdLst>
              <a:gd name="T0" fmla="*/ 8 w 235"/>
              <a:gd name="T1" fmla="*/ 408 h 408"/>
              <a:gd name="T2" fmla="*/ 8 w 235"/>
              <a:gd name="T3" fmla="*/ 272 h 408"/>
              <a:gd name="T4" fmla="*/ 54 w 235"/>
              <a:gd name="T5" fmla="*/ 136 h 408"/>
              <a:gd name="T6" fmla="*/ 235 w 235"/>
              <a:gd name="T7" fmla="*/ 0 h 408"/>
              <a:gd name="T8" fmla="*/ 0 60000 65536"/>
              <a:gd name="T9" fmla="*/ 0 60000 65536"/>
              <a:gd name="T10" fmla="*/ 0 60000 65536"/>
              <a:gd name="T11" fmla="*/ 0 60000 65536"/>
              <a:gd name="T12" fmla="*/ 0 w 235"/>
              <a:gd name="T13" fmla="*/ 0 h 408"/>
              <a:gd name="T14" fmla="*/ 235 w 235"/>
              <a:gd name="T15" fmla="*/ 408 h 408"/>
            </a:gdLst>
            <a:ahLst/>
            <a:cxnLst>
              <a:cxn ang="T8">
                <a:pos x="T0" y="T1"/>
              </a:cxn>
              <a:cxn ang="T9">
                <a:pos x="T2" y="T3"/>
              </a:cxn>
              <a:cxn ang="T10">
                <a:pos x="T4" y="T5"/>
              </a:cxn>
              <a:cxn ang="T11">
                <a:pos x="T6" y="T7"/>
              </a:cxn>
            </a:cxnLst>
            <a:rect l="T12" t="T13" r="T14" b="T15"/>
            <a:pathLst>
              <a:path w="235" h="408">
                <a:moveTo>
                  <a:pt x="8" y="408"/>
                </a:moveTo>
                <a:cubicBezTo>
                  <a:pt x="4" y="362"/>
                  <a:pt x="0" y="317"/>
                  <a:pt x="8" y="272"/>
                </a:cubicBezTo>
                <a:cubicBezTo>
                  <a:pt x="16" y="227"/>
                  <a:pt x="16" y="181"/>
                  <a:pt x="54" y="136"/>
                </a:cubicBezTo>
                <a:cubicBezTo>
                  <a:pt x="92" y="91"/>
                  <a:pt x="163" y="45"/>
                  <a:pt x="235"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07" name="Freeform 47"/>
          <p:cNvSpPr>
            <a:spLocks/>
          </p:cNvSpPr>
          <p:nvPr/>
        </p:nvSpPr>
        <p:spPr bwMode="auto">
          <a:xfrm>
            <a:off x="3419475" y="4005263"/>
            <a:ext cx="360363" cy="431800"/>
          </a:xfrm>
          <a:custGeom>
            <a:avLst/>
            <a:gdLst>
              <a:gd name="T0" fmla="*/ 227 w 227"/>
              <a:gd name="T1" fmla="*/ 272 h 272"/>
              <a:gd name="T2" fmla="*/ 46 w 227"/>
              <a:gd name="T3" fmla="*/ 91 h 272"/>
              <a:gd name="T4" fmla="*/ 0 w 227"/>
              <a:gd name="T5" fmla="*/ 0 h 272"/>
              <a:gd name="T6" fmla="*/ 0 60000 65536"/>
              <a:gd name="T7" fmla="*/ 0 60000 65536"/>
              <a:gd name="T8" fmla="*/ 0 60000 65536"/>
              <a:gd name="T9" fmla="*/ 0 w 227"/>
              <a:gd name="T10" fmla="*/ 0 h 272"/>
              <a:gd name="T11" fmla="*/ 227 w 227"/>
              <a:gd name="T12" fmla="*/ 272 h 272"/>
            </a:gdLst>
            <a:ahLst/>
            <a:cxnLst>
              <a:cxn ang="T6">
                <a:pos x="T0" y="T1"/>
              </a:cxn>
              <a:cxn ang="T7">
                <a:pos x="T2" y="T3"/>
              </a:cxn>
              <a:cxn ang="T8">
                <a:pos x="T4" y="T5"/>
              </a:cxn>
            </a:cxnLst>
            <a:rect l="T9" t="T10" r="T11" b="T12"/>
            <a:pathLst>
              <a:path w="227" h="272">
                <a:moveTo>
                  <a:pt x="227" y="272"/>
                </a:moveTo>
                <a:cubicBezTo>
                  <a:pt x="155" y="204"/>
                  <a:pt x="84" y="136"/>
                  <a:pt x="46" y="91"/>
                </a:cubicBezTo>
                <a:cubicBezTo>
                  <a:pt x="8" y="46"/>
                  <a:pt x="4" y="23"/>
                  <a:pt x="0"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08" name="Freeform 48"/>
          <p:cNvSpPr>
            <a:spLocks/>
          </p:cNvSpPr>
          <p:nvPr/>
        </p:nvSpPr>
        <p:spPr bwMode="auto">
          <a:xfrm>
            <a:off x="3340100" y="3370263"/>
            <a:ext cx="71438" cy="647700"/>
          </a:xfrm>
          <a:custGeom>
            <a:avLst/>
            <a:gdLst>
              <a:gd name="T0" fmla="*/ 45 w 45"/>
              <a:gd name="T1" fmla="*/ 408 h 408"/>
              <a:gd name="T2" fmla="*/ 0 w 45"/>
              <a:gd name="T3" fmla="*/ 272 h 408"/>
              <a:gd name="T4" fmla="*/ 45 w 45"/>
              <a:gd name="T5" fmla="*/ 0 h 408"/>
              <a:gd name="T6" fmla="*/ 0 60000 65536"/>
              <a:gd name="T7" fmla="*/ 0 60000 65536"/>
              <a:gd name="T8" fmla="*/ 0 60000 65536"/>
              <a:gd name="T9" fmla="*/ 0 w 45"/>
              <a:gd name="T10" fmla="*/ 0 h 408"/>
              <a:gd name="T11" fmla="*/ 45 w 45"/>
              <a:gd name="T12" fmla="*/ 408 h 408"/>
            </a:gdLst>
            <a:ahLst/>
            <a:cxnLst>
              <a:cxn ang="T6">
                <a:pos x="T0" y="T1"/>
              </a:cxn>
              <a:cxn ang="T7">
                <a:pos x="T2" y="T3"/>
              </a:cxn>
              <a:cxn ang="T8">
                <a:pos x="T4" y="T5"/>
              </a:cxn>
            </a:cxnLst>
            <a:rect l="T9" t="T10" r="T11" b="T12"/>
            <a:pathLst>
              <a:path w="45" h="408">
                <a:moveTo>
                  <a:pt x="45" y="408"/>
                </a:moveTo>
                <a:cubicBezTo>
                  <a:pt x="22" y="374"/>
                  <a:pt x="0" y="340"/>
                  <a:pt x="0" y="272"/>
                </a:cubicBezTo>
                <a:cubicBezTo>
                  <a:pt x="0" y="204"/>
                  <a:pt x="22" y="102"/>
                  <a:pt x="45"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09" name="Freeform 49"/>
          <p:cNvSpPr>
            <a:spLocks/>
          </p:cNvSpPr>
          <p:nvPr/>
        </p:nvSpPr>
        <p:spPr bwMode="auto">
          <a:xfrm>
            <a:off x="5795963" y="3933825"/>
            <a:ext cx="576262" cy="431800"/>
          </a:xfrm>
          <a:custGeom>
            <a:avLst/>
            <a:gdLst>
              <a:gd name="T0" fmla="*/ 0 w 363"/>
              <a:gd name="T1" fmla="*/ 272 h 272"/>
              <a:gd name="T2" fmla="*/ 227 w 363"/>
              <a:gd name="T3" fmla="*/ 181 h 272"/>
              <a:gd name="T4" fmla="*/ 363 w 363"/>
              <a:gd name="T5" fmla="*/ 0 h 272"/>
              <a:gd name="T6" fmla="*/ 0 60000 65536"/>
              <a:gd name="T7" fmla="*/ 0 60000 65536"/>
              <a:gd name="T8" fmla="*/ 0 60000 65536"/>
              <a:gd name="T9" fmla="*/ 0 w 363"/>
              <a:gd name="T10" fmla="*/ 0 h 272"/>
              <a:gd name="T11" fmla="*/ 363 w 363"/>
              <a:gd name="T12" fmla="*/ 272 h 272"/>
            </a:gdLst>
            <a:ahLst/>
            <a:cxnLst>
              <a:cxn ang="T6">
                <a:pos x="T0" y="T1"/>
              </a:cxn>
              <a:cxn ang="T7">
                <a:pos x="T2" y="T3"/>
              </a:cxn>
              <a:cxn ang="T8">
                <a:pos x="T4" y="T5"/>
              </a:cxn>
            </a:cxnLst>
            <a:rect l="T9" t="T10" r="T11" b="T12"/>
            <a:pathLst>
              <a:path w="363" h="272">
                <a:moveTo>
                  <a:pt x="0" y="272"/>
                </a:moveTo>
                <a:cubicBezTo>
                  <a:pt x="83" y="249"/>
                  <a:pt x="167" y="226"/>
                  <a:pt x="227" y="181"/>
                </a:cubicBezTo>
                <a:cubicBezTo>
                  <a:pt x="287" y="136"/>
                  <a:pt x="325" y="68"/>
                  <a:pt x="363"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0" name="Freeform 50"/>
          <p:cNvSpPr>
            <a:spLocks/>
          </p:cNvSpPr>
          <p:nvPr/>
        </p:nvSpPr>
        <p:spPr bwMode="auto">
          <a:xfrm>
            <a:off x="6300788" y="3860800"/>
            <a:ext cx="287337" cy="720725"/>
          </a:xfrm>
          <a:custGeom>
            <a:avLst/>
            <a:gdLst>
              <a:gd name="T0" fmla="*/ 0 w 181"/>
              <a:gd name="T1" fmla="*/ 454 h 454"/>
              <a:gd name="T2" fmla="*/ 136 w 181"/>
              <a:gd name="T3" fmla="*/ 272 h 454"/>
              <a:gd name="T4" fmla="*/ 181 w 181"/>
              <a:gd name="T5" fmla="*/ 0 h 454"/>
              <a:gd name="T6" fmla="*/ 0 60000 65536"/>
              <a:gd name="T7" fmla="*/ 0 60000 65536"/>
              <a:gd name="T8" fmla="*/ 0 60000 65536"/>
              <a:gd name="T9" fmla="*/ 0 w 181"/>
              <a:gd name="T10" fmla="*/ 0 h 454"/>
              <a:gd name="T11" fmla="*/ 181 w 181"/>
              <a:gd name="T12" fmla="*/ 454 h 454"/>
            </a:gdLst>
            <a:ahLst/>
            <a:cxnLst>
              <a:cxn ang="T6">
                <a:pos x="T0" y="T1"/>
              </a:cxn>
              <a:cxn ang="T7">
                <a:pos x="T2" y="T3"/>
              </a:cxn>
              <a:cxn ang="T8">
                <a:pos x="T4" y="T5"/>
              </a:cxn>
            </a:cxnLst>
            <a:rect l="T9" t="T10" r="T11" b="T12"/>
            <a:pathLst>
              <a:path w="181" h="454">
                <a:moveTo>
                  <a:pt x="0" y="454"/>
                </a:moveTo>
                <a:cubicBezTo>
                  <a:pt x="53" y="401"/>
                  <a:pt x="106" y="348"/>
                  <a:pt x="136" y="272"/>
                </a:cubicBezTo>
                <a:cubicBezTo>
                  <a:pt x="166" y="196"/>
                  <a:pt x="173" y="98"/>
                  <a:pt x="181"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1" name="Freeform 51"/>
          <p:cNvSpPr>
            <a:spLocks/>
          </p:cNvSpPr>
          <p:nvPr/>
        </p:nvSpPr>
        <p:spPr bwMode="auto">
          <a:xfrm>
            <a:off x="6948488" y="3789363"/>
            <a:ext cx="168275" cy="719137"/>
          </a:xfrm>
          <a:custGeom>
            <a:avLst/>
            <a:gdLst>
              <a:gd name="T0" fmla="*/ 91 w 106"/>
              <a:gd name="T1" fmla="*/ 453 h 453"/>
              <a:gd name="T2" fmla="*/ 91 w 106"/>
              <a:gd name="T3" fmla="*/ 227 h 453"/>
              <a:gd name="T4" fmla="*/ 0 w 106"/>
              <a:gd name="T5" fmla="*/ 0 h 453"/>
              <a:gd name="T6" fmla="*/ 0 60000 65536"/>
              <a:gd name="T7" fmla="*/ 0 60000 65536"/>
              <a:gd name="T8" fmla="*/ 0 60000 65536"/>
              <a:gd name="T9" fmla="*/ 0 w 106"/>
              <a:gd name="T10" fmla="*/ 0 h 453"/>
              <a:gd name="T11" fmla="*/ 106 w 106"/>
              <a:gd name="T12" fmla="*/ 453 h 453"/>
            </a:gdLst>
            <a:ahLst/>
            <a:cxnLst>
              <a:cxn ang="T6">
                <a:pos x="T0" y="T1"/>
              </a:cxn>
              <a:cxn ang="T7">
                <a:pos x="T2" y="T3"/>
              </a:cxn>
              <a:cxn ang="T8">
                <a:pos x="T4" y="T5"/>
              </a:cxn>
            </a:cxnLst>
            <a:rect l="T9" t="T10" r="T11" b="T12"/>
            <a:pathLst>
              <a:path w="106" h="453">
                <a:moveTo>
                  <a:pt x="91" y="453"/>
                </a:moveTo>
                <a:cubicBezTo>
                  <a:pt x="98" y="377"/>
                  <a:pt x="106" y="302"/>
                  <a:pt x="91" y="227"/>
                </a:cubicBezTo>
                <a:cubicBezTo>
                  <a:pt x="76" y="152"/>
                  <a:pt x="38" y="76"/>
                  <a:pt x="0"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2" name="Freeform 52"/>
          <p:cNvSpPr>
            <a:spLocks/>
          </p:cNvSpPr>
          <p:nvPr/>
        </p:nvSpPr>
        <p:spPr bwMode="auto">
          <a:xfrm>
            <a:off x="6372225" y="3429000"/>
            <a:ext cx="82550" cy="504825"/>
          </a:xfrm>
          <a:custGeom>
            <a:avLst/>
            <a:gdLst>
              <a:gd name="T0" fmla="*/ 0 w 52"/>
              <a:gd name="T1" fmla="*/ 318 h 318"/>
              <a:gd name="T2" fmla="*/ 45 w 52"/>
              <a:gd name="T3" fmla="*/ 181 h 318"/>
              <a:gd name="T4" fmla="*/ 45 w 52"/>
              <a:gd name="T5" fmla="*/ 0 h 318"/>
              <a:gd name="T6" fmla="*/ 0 60000 65536"/>
              <a:gd name="T7" fmla="*/ 0 60000 65536"/>
              <a:gd name="T8" fmla="*/ 0 60000 65536"/>
              <a:gd name="T9" fmla="*/ 0 w 52"/>
              <a:gd name="T10" fmla="*/ 0 h 318"/>
              <a:gd name="T11" fmla="*/ 52 w 52"/>
              <a:gd name="T12" fmla="*/ 318 h 318"/>
            </a:gdLst>
            <a:ahLst/>
            <a:cxnLst>
              <a:cxn ang="T6">
                <a:pos x="T0" y="T1"/>
              </a:cxn>
              <a:cxn ang="T7">
                <a:pos x="T2" y="T3"/>
              </a:cxn>
              <a:cxn ang="T8">
                <a:pos x="T4" y="T5"/>
              </a:cxn>
            </a:cxnLst>
            <a:rect l="T9" t="T10" r="T11" b="T12"/>
            <a:pathLst>
              <a:path w="52" h="318">
                <a:moveTo>
                  <a:pt x="0" y="318"/>
                </a:moveTo>
                <a:cubicBezTo>
                  <a:pt x="19" y="276"/>
                  <a:pt x="38" y="234"/>
                  <a:pt x="45" y="181"/>
                </a:cubicBezTo>
                <a:cubicBezTo>
                  <a:pt x="52" y="128"/>
                  <a:pt x="48" y="64"/>
                  <a:pt x="45"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3" name="Freeform 53"/>
          <p:cNvSpPr>
            <a:spLocks/>
          </p:cNvSpPr>
          <p:nvPr/>
        </p:nvSpPr>
        <p:spPr bwMode="auto">
          <a:xfrm>
            <a:off x="6516688" y="3429000"/>
            <a:ext cx="82550" cy="431800"/>
          </a:xfrm>
          <a:custGeom>
            <a:avLst/>
            <a:gdLst>
              <a:gd name="T0" fmla="*/ 45 w 52"/>
              <a:gd name="T1" fmla="*/ 272 h 272"/>
              <a:gd name="T2" fmla="*/ 45 w 52"/>
              <a:gd name="T3" fmla="*/ 91 h 272"/>
              <a:gd name="T4" fmla="*/ 0 w 52"/>
              <a:gd name="T5" fmla="*/ 0 h 272"/>
              <a:gd name="T6" fmla="*/ 0 60000 65536"/>
              <a:gd name="T7" fmla="*/ 0 60000 65536"/>
              <a:gd name="T8" fmla="*/ 0 60000 65536"/>
              <a:gd name="T9" fmla="*/ 0 w 52"/>
              <a:gd name="T10" fmla="*/ 0 h 272"/>
              <a:gd name="T11" fmla="*/ 52 w 52"/>
              <a:gd name="T12" fmla="*/ 272 h 272"/>
            </a:gdLst>
            <a:ahLst/>
            <a:cxnLst>
              <a:cxn ang="T6">
                <a:pos x="T0" y="T1"/>
              </a:cxn>
              <a:cxn ang="T7">
                <a:pos x="T2" y="T3"/>
              </a:cxn>
              <a:cxn ang="T8">
                <a:pos x="T4" y="T5"/>
              </a:cxn>
            </a:cxnLst>
            <a:rect l="T9" t="T10" r="T11" b="T12"/>
            <a:pathLst>
              <a:path w="52" h="272">
                <a:moveTo>
                  <a:pt x="45" y="272"/>
                </a:moveTo>
                <a:cubicBezTo>
                  <a:pt x="48" y="204"/>
                  <a:pt x="52" y="136"/>
                  <a:pt x="45" y="91"/>
                </a:cubicBezTo>
                <a:cubicBezTo>
                  <a:pt x="38" y="46"/>
                  <a:pt x="19" y="23"/>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4" name="Freeform 54"/>
          <p:cNvSpPr>
            <a:spLocks/>
          </p:cNvSpPr>
          <p:nvPr/>
        </p:nvSpPr>
        <p:spPr bwMode="auto">
          <a:xfrm>
            <a:off x="6659563" y="3500438"/>
            <a:ext cx="288925" cy="288925"/>
          </a:xfrm>
          <a:custGeom>
            <a:avLst/>
            <a:gdLst>
              <a:gd name="T0" fmla="*/ 182 w 182"/>
              <a:gd name="T1" fmla="*/ 182 h 182"/>
              <a:gd name="T2" fmla="*/ 0 w 182"/>
              <a:gd name="T3" fmla="*/ 0 h 182"/>
              <a:gd name="T4" fmla="*/ 0 60000 65536"/>
              <a:gd name="T5" fmla="*/ 0 60000 65536"/>
              <a:gd name="T6" fmla="*/ 0 w 182"/>
              <a:gd name="T7" fmla="*/ 0 h 182"/>
              <a:gd name="T8" fmla="*/ 182 w 182"/>
              <a:gd name="T9" fmla="*/ 182 h 182"/>
            </a:gdLst>
            <a:ahLst/>
            <a:cxnLst>
              <a:cxn ang="T4">
                <a:pos x="T0" y="T1"/>
              </a:cxn>
              <a:cxn ang="T5">
                <a:pos x="T2" y="T3"/>
              </a:cxn>
            </a:cxnLst>
            <a:rect l="T6" t="T7" r="T8" b="T9"/>
            <a:pathLst>
              <a:path w="182" h="182">
                <a:moveTo>
                  <a:pt x="182" y="182"/>
                </a:moveTo>
                <a:cubicBezTo>
                  <a:pt x="182" y="182"/>
                  <a:pt x="91" y="91"/>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5" name="Freeform 55"/>
          <p:cNvSpPr>
            <a:spLocks/>
          </p:cNvSpPr>
          <p:nvPr/>
        </p:nvSpPr>
        <p:spPr bwMode="auto">
          <a:xfrm>
            <a:off x="4427538" y="4221163"/>
            <a:ext cx="360362" cy="576262"/>
          </a:xfrm>
          <a:custGeom>
            <a:avLst/>
            <a:gdLst>
              <a:gd name="T0" fmla="*/ 0 w 227"/>
              <a:gd name="T1" fmla="*/ 363 h 363"/>
              <a:gd name="T2" fmla="*/ 136 w 227"/>
              <a:gd name="T3" fmla="*/ 227 h 363"/>
              <a:gd name="T4" fmla="*/ 227 w 227"/>
              <a:gd name="T5" fmla="*/ 0 h 363"/>
              <a:gd name="T6" fmla="*/ 0 60000 65536"/>
              <a:gd name="T7" fmla="*/ 0 60000 65536"/>
              <a:gd name="T8" fmla="*/ 0 60000 65536"/>
              <a:gd name="T9" fmla="*/ 0 w 227"/>
              <a:gd name="T10" fmla="*/ 0 h 363"/>
              <a:gd name="T11" fmla="*/ 227 w 227"/>
              <a:gd name="T12" fmla="*/ 363 h 363"/>
            </a:gdLst>
            <a:ahLst/>
            <a:cxnLst>
              <a:cxn ang="T6">
                <a:pos x="T0" y="T1"/>
              </a:cxn>
              <a:cxn ang="T7">
                <a:pos x="T2" y="T3"/>
              </a:cxn>
              <a:cxn ang="T8">
                <a:pos x="T4" y="T5"/>
              </a:cxn>
            </a:cxnLst>
            <a:rect l="T9" t="T10" r="T11" b="T12"/>
            <a:pathLst>
              <a:path w="227" h="363">
                <a:moveTo>
                  <a:pt x="0" y="363"/>
                </a:moveTo>
                <a:cubicBezTo>
                  <a:pt x="49" y="325"/>
                  <a:pt x="98" y="287"/>
                  <a:pt x="136" y="227"/>
                </a:cubicBezTo>
                <a:cubicBezTo>
                  <a:pt x="174" y="167"/>
                  <a:pt x="200" y="83"/>
                  <a:pt x="227"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6" name="Freeform 56"/>
          <p:cNvSpPr>
            <a:spLocks/>
          </p:cNvSpPr>
          <p:nvPr/>
        </p:nvSpPr>
        <p:spPr bwMode="auto">
          <a:xfrm>
            <a:off x="5003800" y="4221163"/>
            <a:ext cx="360363" cy="503237"/>
          </a:xfrm>
          <a:custGeom>
            <a:avLst/>
            <a:gdLst>
              <a:gd name="T0" fmla="*/ 227 w 227"/>
              <a:gd name="T1" fmla="*/ 317 h 317"/>
              <a:gd name="T2" fmla="*/ 46 w 227"/>
              <a:gd name="T3" fmla="*/ 181 h 317"/>
              <a:gd name="T4" fmla="*/ 0 w 227"/>
              <a:gd name="T5" fmla="*/ 0 h 317"/>
              <a:gd name="T6" fmla="*/ 0 60000 65536"/>
              <a:gd name="T7" fmla="*/ 0 60000 65536"/>
              <a:gd name="T8" fmla="*/ 0 60000 65536"/>
              <a:gd name="T9" fmla="*/ 0 w 227"/>
              <a:gd name="T10" fmla="*/ 0 h 317"/>
              <a:gd name="T11" fmla="*/ 227 w 227"/>
              <a:gd name="T12" fmla="*/ 317 h 317"/>
            </a:gdLst>
            <a:ahLst/>
            <a:cxnLst>
              <a:cxn ang="T6">
                <a:pos x="T0" y="T1"/>
              </a:cxn>
              <a:cxn ang="T7">
                <a:pos x="T2" y="T3"/>
              </a:cxn>
              <a:cxn ang="T8">
                <a:pos x="T4" y="T5"/>
              </a:cxn>
            </a:cxnLst>
            <a:rect l="T9" t="T10" r="T11" b="T12"/>
            <a:pathLst>
              <a:path w="227" h="317">
                <a:moveTo>
                  <a:pt x="227" y="317"/>
                </a:moveTo>
                <a:cubicBezTo>
                  <a:pt x="155" y="275"/>
                  <a:pt x="84" y="234"/>
                  <a:pt x="46" y="181"/>
                </a:cubicBezTo>
                <a:cubicBezTo>
                  <a:pt x="8" y="128"/>
                  <a:pt x="4" y="64"/>
                  <a:pt x="0"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7" name="Freeform 57"/>
          <p:cNvSpPr>
            <a:spLocks/>
          </p:cNvSpPr>
          <p:nvPr/>
        </p:nvSpPr>
        <p:spPr bwMode="auto">
          <a:xfrm>
            <a:off x="4787900" y="3724275"/>
            <a:ext cx="76200" cy="496888"/>
          </a:xfrm>
          <a:custGeom>
            <a:avLst/>
            <a:gdLst>
              <a:gd name="T0" fmla="*/ 0 w 48"/>
              <a:gd name="T1" fmla="*/ 313 h 313"/>
              <a:gd name="T2" fmla="*/ 23 w 48"/>
              <a:gd name="T3" fmla="*/ 183 h 313"/>
              <a:gd name="T4" fmla="*/ 48 w 48"/>
              <a:gd name="T5" fmla="*/ 0 h 313"/>
              <a:gd name="T6" fmla="*/ 0 60000 65536"/>
              <a:gd name="T7" fmla="*/ 0 60000 65536"/>
              <a:gd name="T8" fmla="*/ 0 60000 65536"/>
              <a:gd name="T9" fmla="*/ 0 w 48"/>
              <a:gd name="T10" fmla="*/ 0 h 313"/>
              <a:gd name="T11" fmla="*/ 48 w 48"/>
              <a:gd name="T12" fmla="*/ 313 h 313"/>
            </a:gdLst>
            <a:ahLst/>
            <a:cxnLst>
              <a:cxn ang="T6">
                <a:pos x="T0" y="T1"/>
              </a:cxn>
              <a:cxn ang="T7">
                <a:pos x="T2" y="T3"/>
              </a:cxn>
              <a:cxn ang="T8">
                <a:pos x="T4" y="T5"/>
              </a:cxn>
            </a:cxnLst>
            <a:rect l="T9" t="T10" r="T11" b="T12"/>
            <a:pathLst>
              <a:path w="48" h="313">
                <a:moveTo>
                  <a:pt x="0" y="313"/>
                </a:moveTo>
                <a:cubicBezTo>
                  <a:pt x="7" y="274"/>
                  <a:pt x="15" y="235"/>
                  <a:pt x="23" y="183"/>
                </a:cubicBezTo>
                <a:cubicBezTo>
                  <a:pt x="31" y="131"/>
                  <a:pt x="39" y="65"/>
                  <a:pt x="48"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8" name="Freeform 58"/>
          <p:cNvSpPr>
            <a:spLocks/>
          </p:cNvSpPr>
          <p:nvPr/>
        </p:nvSpPr>
        <p:spPr bwMode="auto">
          <a:xfrm>
            <a:off x="4981575" y="3697288"/>
            <a:ext cx="26988" cy="523875"/>
          </a:xfrm>
          <a:custGeom>
            <a:avLst/>
            <a:gdLst>
              <a:gd name="T0" fmla="*/ 14 w 17"/>
              <a:gd name="T1" fmla="*/ 330 h 330"/>
              <a:gd name="T2" fmla="*/ 1 w 17"/>
              <a:gd name="T3" fmla="*/ 159 h 330"/>
              <a:gd name="T4" fmla="*/ 17 w 17"/>
              <a:gd name="T5" fmla="*/ 0 h 330"/>
              <a:gd name="T6" fmla="*/ 0 60000 65536"/>
              <a:gd name="T7" fmla="*/ 0 60000 65536"/>
              <a:gd name="T8" fmla="*/ 0 60000 65536"/>
              <a:gd name="T9" fmla="*/ 0 w 17"/>
              <a:gd name="T10" fmla="*/ 0 h 330"/>
              <a:gd name="T11" fmla="*/ 17 w 17"/>
              <a:gd name="T12" fmla="*/ 330 h 330"/>
            </a:gdLst>
            <a:ahLst/>
            <a:cxnLst>
              <a:cxn ang="T6">
                <a:pos x="T0" y="T1"/>
              </a:cxn>
              <a:cxn ang="T7">
                <a:pos x="T2" y="T3"/>
              </a:cxn>
              <a:cxn ang="T8">
                <a:pos x="T4" y="T5"/>
              </a:cxn>
            </a:cxnLst>
            <a:rect l="T9" t="T10" r="T11" b="T12"/>
            <a:pathLst>
              <a:path w="17" h="330">
                <a:moveTo>
                  <a:pt x="14" y="330"/>
                </a:moveTo>
                <a:cubicBezTo>
                  <a:pt x="7" y="272"/>
                  <a:pt x="0" y="214"/>
                  <a:pt x="1" y="159"/>
                </a:cubicBezTo>
                <a:cubicBezTo>
                  <a:pt x="2" y="104"/>
                  <a:pt x="9" y="52"/>
                  <a:pt x="17"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19" name="Freeform 59"/>
          <p:cNvSpPr>
            <a:spLocks/>
          </p:cNvSpPr>
          <p:nvPr/>
        </p:nvSpPr>
        <p:spPr bwMode="auto">
          <a:xfrm>
            <a:off x="3419475" y="2492375"/>
            <a:ext cx="720725" cy="431800"/>
          </a:xfrm>
          <a:custGeom>
            <a:avLst/>
            <a:gdLst>
              <a:gd name="T0" fmla="*/ 0 w 454"/>
              <a:gd name="T1" fmla="*/ 272 h 272"/>
              <a:gd name="T2" fmla="*/ 272 w 454"/>
              <a:gd name="T3" fmla="*/ 182 h 272"/>
              <a:gd name="T4" fmla="*/ 454 w 454"/>
              <a:gd name="T5" fmla="*/ 0 h 272"/>
              <a:gd name="T6" fmla="*/ 0 60000 65536"/>
              <a:gd name="T7" fmla="*/ 0 60000 65536"/>
              <a:gd name="T8" fmla="*/ 0 60000 65536"/>
              <a:gd name="T9" fmla="*/ 0 w 454"/>
              <a:gd name="T10" fmla="*/ 0 h 272"/>
              <a:gd name="T11" fmla="*/ 454 w 454"/>
              <a:gd name="T12" fmla="*/ 272 h 272"/>
            </a:gdLst>
            <a:ahLst/>
            <a:cxnLst>
              <a:cxn ang="T6">
                <a:pos x="T0" y="T1"/>
              </a:cxn>
              <a:cxn ang="T7">
                <a:pos x="T2" y="T3"/>
              </a:cxn>
              <a:cxn ang="T8">
                <a:pos x="T4" y="T5"/>
              </a:cxn>
            </a:cxnLst>
            <a:rect l="T9" t="T10" r="T11" b="T12"/>
            <a:pathLst>
              <a:path w="454" h="272">
                <a:moveTo>
                  <a:pt x="0" y="272"/>
                </a:moveTo>
                <a:cubicBezTo>
                  <a:pt x="98" y="249"/>
                  <a:pt x="196" y="227"/>
                  <a:pt x="272" y="182"/>
                </a:cubicBezTo>
                <a:cubicBezTo>
                  <a:pt x="348" y="137"/>
                  <a:pt x="401" y="68"/>
                  <a:pt x="454"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20" name="Freeform 60"/>
          <p:cNvSpPr>
            <a:spLocks/>
          </p:cNvSpPr>
          <p:nvPr/>
        </p:nvSpPr>
        <p:spPr bwMode="auto">
          <a:xfrm>
            <a:off x="4859338" y="2636838"/>
            <a:ext cx="1587" cy="576262"/>
          </a:xfrm>
          <a:custGeom>
            <a:avLst/>
            <a:gdLst>
              <a:gd name="T0" fmla="*/ 0 w 1"/>
              <a:gd name="T1" fmla="*/ 363 h 363"/>
              <a:gd name="T2" fmla="*/ 0 w 1"/>
              <a:gd name="T3" fmla="*/ 0 h 363"/>
              <a:gd name="T4" fmla="*/ 0 60000 65536"/>
              <a:gd name="T5" fmla="*/ 0 60000 65536"/>
              <a:gd name="T6" fmla="*/ 0 w 1"/>
              <a:gd name="T7" fmla="*/ 0 h 363"/>
              <a:gd name="T8" fmla="*/ 1 w 1"/>
              <a:gd name="T9" fmla="*/ 363 h 363"/>
            </a:gdLst>
            <a:ahLst/>
            <a:cxnLst>
              <a:cxn ang="T4">
                <a:pos x="T0" y="T1"/>
              </a:cxn>
              <a:cxn ang="T5">
                <a:pos x="T2" y="T3"/>
              </a:cxn>
            </a:cxnLst>
            <a:rect l="T6" t="T7" r="T8" b="T9"/>
            <a:pathLst>
              <a:path w="1" h="363">
                <a:moveTo>
                  <a:pt x="0" y="363"/>
                </a:moveTo>
                <a:cubicBezTo>
                  <a:pt x="0" y="363"/>
                  <a:pt x="0" y="181"/>
                  <a:pt x="0"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21" name="Freeform 61"/>
          <p:cNvSpPr>
            <a:spLocks/>
          </p:cNvSpPr>
          <p:nvPr/>
        </p:nvSpPr>
        <p:spPr bwMode="auto">
          <a:xfrm>
            <a:off x="5435600" y="2492375"/>
            <a:ext cx="1008063" cy="431800"/>
          </a:xfrm>
          <a:custGeom>
            <a:avLst/>
            <a:gdLst>
              <a:gd name="T0" fmla="*/ 635 w 635"/>
              <a:gd name="T1" fmla="*/ 272 h 272"/>
              <a:gd name="T2" fmla="*/ 227 w 635"/>
              <a:gd name="T3" fmla="*/ 182 h 272"/>
              <a:gd name="T4" fmla="*/ 0 w 635"/>
              <a:gd name="T5" fmla="*/ 0 h 272"/>
              <a:gd name="T6" fmla="*/ 0 60000 65536"/>
              <a:gd name="T7" fmla="*/ 0 60000 65536"/>
              <a:gd name="T8" fmla="*/ 0 60000 65536"/>
              <a:gd name="T9" fmla="*/ 0 w 635"/>
              <a:gd name="T10" fmla="*/ 0 h 272"/>
              <a:gd name="T11" fmla="*/ 635 w 635"/>
              <a:gd name="T12" fmla="*/ 272 h 272"/>
            </a:gdLst>
            <a:ahLst/>
            <a:cxnLst>
              <a:cxn ang="T6">
                <a:pos x="T0" y="T1"/>
              </a:cxn>
              <a:cxn ang="T7">
                <a:pos x="T2" y="T3"/>
              </a:cxn>
              <a:cxn ang="T8">
                <a:pos x="T4" y="T5"/>
              </a:cxn>
            </a:cxnLst>
            <a:rect l="T9" t="T10" r="T11" b="T12"/>
            <a:pathLst>
              <a:path w="635" h="272">
                <a:moveTo>
                  <a:pt x="635" y="272"/>
                </a:moveTo>
                <a:cubicBezTo>
                  <a:pt x="484" y="249"/>
                  <a:pt x="333" y="227"/>
                  <a:pt x="227" y="182"/>
                </a:cubicBezTo>
                <a:cubicBezTo>
                  <a:pt x="121" y="137"/>
                  <a:pt x="60" y="68"/>
                  <a:pt x="0" y="0"/>
                </a:cubicBezTo>
              </a:path>
            </a:pathLst>
          </a:custGeom>
          <a:noFill/>
          <a:ln w="9525" cap="flat" cmpd="sng">
            <a:solidFill>
              <a:srgbClr val="006699"/>
            </a:solidFill>
            <a:prstDash val="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22" name="Freeform 62"/>
          <p:cNvSpPr>
            <a:spLocks/>
          </p:cNvSpPr>
          <p:nvPr/>
        </p:nvSpPr>
        <p:spPr bwMode="auto">
          <a:xfrm>
            <a:off x="4140200" y="2205038"/>
            <a:ext cx="215900" cy="287337"/>
          </a:xfrm>
          <a:custGeom>
            <a:avLst/>
            <a:gdLst>
              <a:gd name="T0" fmla="*/ 0 w 136"/>
              <a:gd name="T1" fmla="*/ 181 h 181"/>
              <a:gd name="T2" fmla="*/ 136 w 136"/>
              <a:gd name="T3" fmla="*/ 0 h 181"/>
              <a:gd name="T4" fmla="*/ 0 60000 65536"/>
              <a:gd name="T5" fmla="*/ 0 60000 65536"/>
              <a:gd name="T6" fmla="*/ 0 w 136"/>
              <a:gd name="T7" fmla="*/ 0 h 181"/>
              <a:gd name="T8" fmla="*/ 136 w 136"/>
              <a:gd name="T9" fmla="*/ 181 h 181"/>
            </a:gdLst>
            <a:ahLst/>
            <a:cxnLst>
              <a:cxn ang="T4">
                <a:pos x="T0" y="T1"/>
              </a:cxn>
              <a:cxn ang="T5">
                <a:pos x="T2" y="T3"/>
              </a:cxn>
            </a:cxnLst>
            <a:rect l="T6" t="T7" r="T8" b="T9"/>
            <a:pathLst>
              <a:path w="136" h="181">
                <a:moveTo>
                  <a:pt x="0" y="181"/>
                </a:moveTo>
                <a:cubicBezTo>
                  <a:pt x="0" y="181"/>
                  <a:pt x="68" y="90"/>
                  <a:pt x="136"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23" name="Freeform 63"/>
          <p:cNvSpPr>
            <a:spLocks/>
          </p:cNvSpPr>
          <p:nvPr/>
        </p:nvSpPr>
        <p:spPr bwMode="auto">
          <a:xfrm>
            <a:off x="4859338" y="2251075"/>
            <a:ext cx="1587" cy="360363"/>
          </a:xfrm>
          <a:custGeom>
            <a:avLst/>
            <a:gdLst>
              <a:gd name="T0" fmla="*/ 0 w 1"/>
              <a:gd name="T1" fmla="*/ 227 h 227"/>
              <a:gd name="T2" fmla="*/ 0 w 1"/>
              <a:gd name="T3" fmla="*/ 0 h 227"/>
              <a:gd name="T4" fmla="*/ 0 60000 65536"/>
              <a:gd name="T5" fmla="*/ 0 60000 65536"/>
              <a:gd name="T6" fmla="*/ 0 w 1"/>
              <a:gd name="T7" fmla="*/ 0 h 227"/>
              <a:gd name="T8" fmla="*/ 1 w 1"/>
              <a:gd name="T9" fmla="*/ 227 h 227"/>
            </a:gdLst>
            <a:ahLst/>
            <a:cxnLst>
              <a:cxn ang="T4">
                <a:pos x="T0" y="T1"/>
              </a:cxn>
              <a:cxn ang="T5">
                <a:pos x="T2" y="T3"/>
              </a:cxn>
            </a:cxnLst>
            <a:rect l="T6" t="T7" r="T8" b="T9"/>
            <a:pathLst>
              <a:path w="1" h="227">
                <a:moveTo>
                  <a:pt x="0" y="227"/>
                </a:moveTo>
                <a:cubicBezTo>
                  <a:pt x="0" y="227"/>
                  <a:pt x="0" y="113"/>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69024" name="Freeform 64"/>
          <p:cNvSpPr>
            <a:spLocks/>
          </p:cNvSpPr>
          <p:nvPr/>
        </p:nvSpPr>
        <p:spPr bwMode="auto">
          <a:xfrm>
            <a:off x="5219700" y="2205038"/>
            <a:ext cx="215900" cy="287337"/>
          </a:xfrm>
          <a:custGeom>
            <a:avLst/>
            <a:gdLst>
              <a:gd name="T0" fmla="*/ 136 w 136"/>
              <a:gd name="T1" fmla="*/ 181 h 181"/>
              <a:gd name="T2" fmla="*/ 0 w 136"/>
              <a:gd name="T3" fmla="*/ 0 h 181"/>
              <a:gd name="T4" fmla="*/ 0 60000 65536"/>
              <a:gd name="T5" fmla="*/ 0 60000 65536"/>
              <a:gd name="T6" fmla="*/ 0 w 136"/>
              <a:gd name="T7" fmla="*/ 0 h 181"/>
              <a:gd name="T8" fmla="*/ 136 w 136"/>
              <a:gd name="T9" fmla="*/ 181 h 181"/>
            </a:gdLst>
            <a:ahLst/>
            <a:cxnLst>
              <a:cxn ang="T4">
                <a:pos x="T0" y="T1"/>
              </a:cxn>
              <a:cxn ang="T5">
                <a:pos x="T2" y="T3"/>
              </a:cxn>
            </a:cxnLst>
            <a:rect l="T6" t="T7" r="T8" b="T9"/>
            <a:pathLst>
              <a:path w="136" h="181">
                <a:moveTo>
                  <a:pt x="136" y="181"/>
                </a:moveTo>
                <a:cubicBezTo>
                  <a:pt x="136" y="181"/>
                  <a:pt x="68" y="90"/>
                  <a:pt x="0" y="0"/>
                </a:cubicBezTo>
              </a:path>
            </a:pathLst>
          </a:custGeom>
          <a:noFill/>
          <a:ln w="9525" cap="flat" cmpd="sng">
            <a:solidFill>
              <a:srgbClr val="CC3300"/>
            </a:solidFill>
            <a:prstDash val="lg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17281" name="Text Box 65"/>
          <p:cNvSpPr txBox="1">
            <a:spLocks noChangeArrowheads="1"/>
          </p:cNvSpPr>
          <p:nvPr/>
        </p:nvSpPr>
        <p:spPr bwMode="auto">
          <a:xfrm>
            <a:off x="179388" y="4437063"/>
            <a:ext cx="2160587" cy="336550"/>
          </a:xfrm>
          <a:prstGeom prst="rect">
            <a:avLst/>
          </a:prstGeom>
          <a:noFill/>
          <a:ln w="9525" algn="ctr">
            <a:noFill/>
            <a:miter lim="800000"/>
            <a:headEnd/>
            <a:tailEnd/>
          </a:ln>
          <a:effectLst/>
        </p:spPr>
        <p:txBody>
          <a:bodyPr>
            <a:spAutoFit/>
          </a:bodyPr>
          <a:lstStyle/>
          <a:p>
            <a:pPr>
              <a:spcBef>
                <a:spcPct val="50000"/>
              </a:spcBef>
              <a:defRPr/>
            </a:pPr>
            <a:r>
              <a:rPr lang="en-US" sz="1600" b="1" i="1" u="sng">
                <a:solidFill>
                  <a:srgbClr val="006600"/>
                </a:solidFill>
                <a:effectLst>
                  <a:outerShdw blurRad="38100" dist="38100" dir="2700000" algn="tl">
                    <a:srgbClr val="C0C0C0"/>
                  </a:outerShdw>
                </a:effectLst>
              </a:rPr>
              <a:t>Logical sensors:</a:t>
            </a:r>
          </a:p>
        </p:txBody>
      </p:sp>
      <p:sp>
        <p:nvSpPr>
          <p:cNvPr id="1417282" name="Text Box 66"/>
          <p:cNvSpPr txBox="1">
            <a:spLocks noChangeArrowheads="1"/>
          </p:cNvSpPr>
          <p:nvPr/>
        </p:nvSpPr>
        <p:spPr bwMode="auto">
          <a:xfrm>
            <a:off x="323850" y="2852738"/>
            <a:ext cx="2160588" cy="336550"/>
          </a:xfrm>
          <a:prstGeom prst="rect">
            <a:avLst/>
          </a:prstGeom>
          <a:noFill/>
          <a:ln w="9525" algn="ctr">
            <a:noFill/>
            <a:miter lim="800000"/>
            <a:headEnd/>
            <a:tailEnd/>
          </a:ln>
          <a:effectLst/>
        </p:spPr>
        <p:txBody>
          <a:bodyPr>
            <a:spAutoFit/>
          </a:bodyPr>
          <a:lstStyle/>
          <a:p>
            <a:pPr>
              <a:spcBef>
                <a:spcPct val="50000"/>
              </a:spcBef>
              <a:defRPr/>
            </a:pPr>
            <a:r>
              <a:rPr lang="en-US" sz="1600" b="1" i="1" u="sng">
                <a:solidFill>
                  <a:srgbClr val="006600"/>
                </a:solidFill>
                <a:effectLst>
                  <a:outerShdw blurRad="38100" dist="38100" dir="2700000" algn="tl">
                    <a:srgbClr val="C0C0C0"/>
                  </a:outerShdw>
                </a:effectLst>
              </a:rPr>
              <a:t>Logical sensors:</a:t>
            </a:r>
          </a:p>
        </p:txBody>
      </p:sp>
      <p:sp>
        <p:nvSpPr>
          <p:cNvPr id="1417283" name="Text Box 67"/>
          <p:cNvSpPr txBox="1">
            <a:spLocks noChangeArrowheads="1"/>
          </p:cNvSpPr>
          <p:nvPr/>
        </p:nvSpPr>
        <p:spPr bwMode="auto">
          <a:xfrm>
            <a:off x="1260475" y="5272088"/>
            <a:ext cx="1655763"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rPr>
              <a:t>measurements</a:t>
            </a:r>
          </a:p>
        </p:txBody>
      </p:sp>
      <p:sp>
        <p:nvSpPr>
          <p:cNvPr id="1417284" name="Text Box 68"/>
          <p:cNvSpPr txBox="1">
            <a:spLocks noChangeArrowheads="1"/>
          </p:cNvSpPr>
          <p:nvPr/>
        </p:nvSpPr>
        <p:spPr bwMode="auto">
          <a:xfrm>
            <a:off x="1042988" y="3644900"/>
            <a:ext cx="16557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rPr>
              <a:t>measurements</a:t>
            </a:r>
          </a:p>
        </p:txBody>
      </p:sp>
      <p:sp>
        <p:nvSpPr>
          <p:cNvPr id="1417285" name="Text Box 69"/>
          <p:cNvSpPr txBox="1">
            <a:spLocks noChangeArrowheads="1"/>
          </p:cNvSpPr>
          <p:nvPr/>
        </p:nvSpPr>
        <p:spPr bwMode="auto">
          <a:xfrm>
            <a:off x="2843213" y="2205038"/>
            <a:ext cx="16557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rPr>
              <a:t>measurements</a:t>
            </a:r>
          </a:p>
        </p:txBody>
      </p:sp>
      <p:sp>
        <p:nvSpPr>
          <p:cNvPr id="1417286" name="Text Box 70"/>
          <p:cNvSpPr txBox="1">
            <a:spLocks noChangeArrowheads="1"/>
          </p:cNvSpPr>
          <p:nvPr/>
        </p:nvSpPr>
        <p:spPr bwMode="auto">
          <a:xfrm>
            <a:off x="2700338" y="2565400"/>
            <a:ext cx="16557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006699"/>
                </a:solidFill>
                <a:effectLst>
                  <a:outerShdw blurRad="38100" dist="38100" dir="2700000" algn="tl">
                    <a:srgbClr val="C0C0C0"/>
                  </a:outerShdw>
                </a:effectLst>
              </a:rPr>
              <a:t>conditions</a:t>
            </a:r>
          </a:p>
        </p:txBody>
      </p:sp>
      <p:sp>
        <p:nvSpPr>
          <p:cNvPr id="1417287" name="Text Box 71"/>
          <p:cNvSpPr txBox="1">
            <a:spLocks noChangeArrowheads="1"/>
          </p:cNvSpPr>
          <p:nvPr/>
        </p:nvSpPr>
        <p:spPr bwMode="auto">
          <a:xfrm>
            <a:off x="1331913" y="4192588"/>
            <a:ext cx="16557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006699"/>
                </a:solidFill>
                <a:effectLst>
                  <a:outerShdw blurRad="38100" dist="38100" dir="2700000" algn="tl">
                    <a:srgbClr val="C0C0C0"/>
                  </a:outerShdw>
                </a:effectLst>
              </a:rPr>
              <a:t>conditions</a:t>
            </a:r>
          </a:p>
        </p:txBody>
      </p:sp>
      <p:sp>
        <p:nvSpPr>
          <p:cNvPr id="1417288" name="Text Box 72"/>
          <p:cNvSpPr txBox="1">
            <a:spLocks noChangeArrowheads="1"/>
          </p:cNvSpPr>
          <p:nvPr/>
        </p:nvSpPr>
        <p:spPr bwMode="auto">
          <a:xfrm>
            <a:off x="4211638" y="1484313"/>
            <a:ext cx="1152525" cy="457200"/>
          </a:xfrm>
          <a:prstGeom prst="rect">
            <a:avLst/>
          </a:prstGeom>
          <a:noFill/>
          <a:ln w="9525" algn="ctr">
            <a:noFill/>
            <a:miter lim="800000"/>
            <a:headEnd/>
            <a:tailEnd/>
          </a:ln>
          <a:effectLst/>
        </p:spPr>
        <p:txBody>
          <a:bodyPr>
            <a:spAutoFit/>
          </a:bodyPr>
          <a:lstStyle/>
          <a:p>
            <a:pPr>
              <a:spcBef>
                <a:spcPct val="50000"/>
              </a:spcBef>
              <a:defRPr/>
            </a:pPr>
            <a:r>
              <a:rPr lang="fi-FI" sz="2400" b="1" i="1">
                <a:solidFill>
                  <a:schemeClr val="bg1"/>
                </a:solidFill>
                <a:effectLst>
                  <a:outerShdw blurRad="38100" dist="38100" dir="2700000" algn="tl">
                    <a:srgbClr val="C0C0C0"/>
                  </a:outerShdw>
                </a:effectLst>
              </a:rPr>
              <a:t>SR#1</a:t>
            </a:r>
            <a:endParaRPr lang="en-US" sz="2400" b="1" i="1">
              <a:solidFill>
                <a:schemeClr val="bg1"/>
              </a:solidFill>
              <a:effectLst>
                <a:outerShdw blurRad="38100" dist="38100" dir="2700000" algn="tl">
                  <a:srgbClr val="C0C0C0"/>
                </a:outerShdw>
              </a:effectLst>
            </a:endParaRPr>
          </a:p>
        </p:txBody>
      </p:sp>
      <p:sp>
        <p:nvSpPr>
          <p:cNvPr id="1417289" name="Text Box 73"/>
          <p:cNvSpPr txBox="1">
            <a:spLocks noChangeArrowheads="1"/>
          </p:cNvSpPr>
          <p:nvPr/>
        </p:nvSpPr>
        <p:spPr bwMode="auto">
          <a:xfrm>
            <a:off x="2149475" y="3067050"/>
            <a:ext cx="936625" cy="336550"/>
          </a:xfrm>
          <a:prstGeom prst="rect">
            <a:avLst/>
          </a:prstGeom>
          <a:noFill/>
          <a:ln w="9525" algn="ctr">
            <a:noFill/>
            <a:miter lim="800000"/>
            <a:headEnd/>
            <a:tailEnd/>
          </a:ln>
          <a:effectLst/>
        </p:spPr>
        <p:txBody>
          <a:bodyPr>
            <a:spAutoFit/>
          </a:bodyPr>
          <a:lstStyle/>
          <a:p>
            <a:pPr>
              <a:spcBef>
                <a:spcPct val="50000"/>
              </a:spcBef>
              <a:defRPr/>
            </a:pPr>
            <a:r>
              <a:rPr lang="fi-FI" sz="1600" b="1" i="1">
                <a:solidFill>
                  <a:srgbClr val="4D4D4D"/>
                </a:solidFill>
                <a:effectLst>
                  <a:outerShdw blurRad="38100" dist="38100" dir="2700000" algn="tl">
                    <a:srgbClr val="C0C0C0"/>
                  </a:outerShdw>
                </a:effectLst>
              </a:rPr>
              <a:t>SR#2</a:t>
            </a:r>
            <a:endParaRPr lang="en-US" sz="1600" b="1" i="1">
              <a:solidFill>
                <a:srgbClr val="4D4D4D"/>
              </a:solidFill>
              <a:effectLst>
                <a:outerShdw blurRad="38100" dist="38100" dir="2700000" algn="tl">
                  <a:srgbClr val="C0C0C0"/>
                </a:outerShdw>
              </a:effectLst>
            </a:endParaRPr>
          </a:p>
        </p:txBody>
      </p:sp>
      <p:sp>
        <p:nvSpPr>
          <p:cNvPr id="1417290" name="Text Box 74"/>
          <p:cNvSpPr txBox="1">
            <a:spLocks noChangeArrowheads="1"/>
          </p:cNvSpPr>
          <p:nvPr/>
        </p:nvSpPr>
        <p:spPr bwMode="auto">
          <a:xfrm>
            <a:off x="3635375" y="3284538"/>
            <a:ext cx="936625" cy="336550"/>
          </a:xfrm>
          <a:prstGeom prst="rect">
            <a:avLst/>
          </a:prstGeom>
          <a:noFill/>
          <a:ln w="9525" algn="ctr">
            <a:noFill/>
            <a:miter lim="800000"/>
            <a:headEnd/>
            <a:tailEnd/>
          </a:ln>
          <a:effectLst/>
        </p:spPr>
        <p:txBody>
          <a:bodyPr>
            <a:spAutoFit/>
          </a:bodyPr>
          <a:lstStyle/>
          <a:p>
            <a:pPr>
              <a:spcBef>
                <a:spcPct val="50000"/>
              </a:spcBef>
              <a:defRPr/>
            </a:pPr>
            <a:r>
              <a:rPr lang="fi-FI" sz="1600" b="1" i="1">
                <a:solidFill>
                  <a:srgbClr val="4D4D4D"/>
                </a:solidFill>
                <a:effectLst>
                  <a:outerShdw blurRad="38100" dist="38100" dir="2700000" algn="tl">
                    <a:srgbClr val="C0C0C0"/>
                  </a:outerShdw>
                </a:effectLst>
              </a:rPr>
              <a:t>SR#3</a:t>
            </a:r>
            <a:endParaRPr lang="en-US" sz="1600" b="1" i="1">
              <a:solidFill>
                <a:srgbClr val="4D4D4D"/>
              </a:solidFill>
              <a:effectLst>
                <a:outerShdw blurRad="38100" dist="38100" dir="2700000" algn="tl">
                  <a:srgbClr val="C0C0C0"/>
                </a:outerShdw>
              </a:effectLst>
            </a:endParaRPr>
          </a:p>
        </p:txBody>
      </p:sp>
      <p:sp>
        <p:nvSpPr>
          <p:cNvPr id="1417291" name="Text Box 75"/>
          <p:cNvSpPr txBox="1">
            <a:spLocks noChangeArrowheads="1"/>
          </p:cNvSpPr>
          <p:nvPr/>
        </p:nvSpPr>
        <p:spPr bwMode="auto">
          <a:xfrm>
            <a:off x="5219700" y="2924175"/>
            <a:ext cx="936625" cy="336550"/>
          </a:xfrm>
          <a:prstGeom prst="rect">
            <a:avLst/>
          </a:prstGeom>
          <a:noFill/>
          <a:ln w="9525" algn="ctr">
            <a:noFill/>
            <a:miter lim="800000"/>
            <a:headEnd/>
            <a:tailEnd/>
          </a:ln>
          <a:effectLst/>
        </p:spPr>
        <p:txBody>
          <a:bodyPr>
            <a:spAutoFit/>
          </a:bodyPr>
          <a:lstStyle/>
          <a:p>
            <a:pPr>
              <a:spcBef>
                <a:spcPct val="50000"/>
              </a:spcBef>
              <a:defRPr/>
            </a:pPr>
            <a:r>
              <a:rPr lang="fi-FI" sz="1600" b="1" i="1">
                <a:solidFill>
                  <a:srgbClr val="4D4D4D"/>
                </a:solidFill>
                <a:effectLst>
                  <a:outerShdw blurRad="38100" dist="38100" dir="2700000" algn="tl">
                    <a:srgbClr val="C0C0C0"/>
                  </a:outerShdw>
                </a:effectLst>
              </a:rPr>
              <a:t>SR#4</a:t>
            </a:r>
            <a:endParaRPr lang="en-US" sz="1600" b="1" i="1">
              <a:solidFill>
                <a:srgbClr val="4D4D4D"/>
              </a:solidFill>
              <a:effectLst>
                <a:outerShdw blurRad="38100" dist="38100" dir="2700000" algn="tl">
                  <a:srgbClr val="C0C0C0"/>
                </a:outerShdw>
              </a:effectLst>
            </a:endParaRPr>
          </a:p>
        </p:txBody>
      </p:sp>
      <p:sp>
        <p:nvSpPr>
          <p:cNvPr id="1417292" name="Text Box 76"/>
          <p:cNvSpPr txBox="1">
            <a:spLocks noChangeArrowheads="1"/>
          </p:cNvSpPr>
          <p:nvPr/>
        </p:nvSpPr>
        <p:spPr bwMode="auto">
          <a:xfrm>
            <a:off x="2411413" y="4495800"/>
            <a:ext cx="504825"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SR#5</a:t>
            </a:r>
            <a:endParaRPr lang="en-US" sz="900" b="1" i="1">
              <a:solidFill>
                <a:srgbClr val="4D4D4D"/>
              </a:solidFill>
              <a:effectLst>
                <a:outerShdw blurRad="38100" dist="38100" dir="2700000" algn="tl">
                  <a:srgbClr val="C0C0C0"/>
                </a:outerShdw>
              </a:effectLst>
            </a:endParaRPr>
          </a:p>
        </p:txBody>
      </p:sp>
      <p:sp>
        <p:nvSpPr>
          <p:cNvPr id="1417293" name="Text Box 77"/>
          <p:cNvSpPr txBox="1">
            <a:spLocks noChangeArrowheads="1"/>
          </p:cNvSpPr>
          <p:nvPr/>
        </p:nvSpPr>
        <p:spPr bwMode="auto">
          <a:xfrm>
            <a:off x="3289300" y="4403725"/>
            <a:ext cx="504825"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SR#6</a:t>
            </a:r>
            <a:endParaRPr lang="en-US" sz="900" b="1" i="1">
              <a:solidFill>
                <a:srgbClr val="4D4D4D"/>
              </a:solidFill>
              <a:effectLst>
                <a:outerShdw blurRad="38100" dist="38100" dir="2700000" algn="tl">
                  <a:srgbClr val="C0C0C0"/>
                </a:outerShdw>
              </a:effectLst>
            </a:endParaRPr>
          </a:p>
        </p:txBody>
      </p:sp>
      <p:sp>
        <p:nvSpPr>
          <p:cNvPr id="1417294" name="Text Box 78"/>
          <p:cNvSpPr txBox="1">
            <a:spLocks noChangeArrowheads="1"/>
          </p:cNvSpPr>
          <p:nvPr/>
        </p:nvSpPr>
        <p:spPr bwMode="auto">
          <a:xfrm>
            <a:off x="5219700" y="4356100"/>
            <a:ext cx="504825"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SR#9</a:t>
            </a:r>
            <a:endParaRPr lang="en-US" sz="900" b="1" i="1">
              <a:solidFill>
                <a:srgbClr val="4D4D4D"/>
              </a:solidFill>
              <a:effectLst>
                <a:outerShdw blurRad="38100" dist="38100" dir="2700000" algn="tl">
                  <a:srgbClr val="C0C0C0"/>
                </a:outerShdw>
              </a:effectLst>
            </a:endParaRPr>
          </a:p>
        </p:txBody>
      </p:sp>
      <p:sp>
        <p:nvSpPr>
          <p:cNvPr id="1417295" name="Text Box 79"/>
          <p:cNvSpPr txBox="1">
            <a:spLocks noChangeArrowheads="1"/>
          </p:cNvSpPr>
          <p:nvPr/>
        </p:nvSpPr>
        <p:spPr bwMode="auto">
          <a:xfrm>
            <a:off x="6227763" y="4640263"/>
            <a:ext cx="649287"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SR#10</a:t>
            </a:r>
            <a:endParaRPr lang="en-US" sz="900" b="1" i="1">
              <a:solidFill>
                <a:srgbClr val="4D4D4D"/>
              </a:solidFill>
              <a:effectLst>
                <a:outerShdw blurRad="38100" dist="38100" dir="2700000" algn="tl">
                  <a:srgbClr val="C0C0C0"/>
                </a:outerShdw>
              </a:effectLst>
            </a:endParaRPr>
          </a:p>
        </p:txBody>
      </p:sp>
      <p:sp>
        <p:nvSpPr>
          <p:cNvPr id="1417296" name="Text Box 80"/>
          <p:cNvSpPr txBox="1">
            <a:spLocks noChangeArrowheads="1"/>
          </p:cNvSpPr>
          <p:nvPr/>
        </p:nvSpPr>
        <p:spPr bwMode="auto">
          <a:xfrm>
            <a:off x="6516688" y="4483100"/>
            <a:ext cx="584200"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SR#11</a:t>
            </a:r>
            <a:endParaRPr lang="en-US" sz="900" b="1" i="1">
              <a:solidFill>
                <a:srgbClr val="4D4D4D"/>
              </a:solidFill>
              <a:effectLst>
                <a:outerShdw blurRad="38100" dist="38100" dir="2700000" algn="tl">
                  <a:srgbClr val="C0C0C0"/>
                </a:outerShdw>
              </a:effectLst>
            </a:endParaRPr>
          </a:p>
        </p:txBody>
      </p:sp>
      <p:sp>
        <p:nvSpPr>
          <p:cNvPr id="1417297" name="Text Box 81"/>
          <p:cNvSpPr txBox="1">
            <a:spLocks noChangeArrowheads="1"/>
          </p:cNvSpPr>
          <p:nvPr/>
        </p:nvSpPr>
        <p:spPr bwMode="auto">
          <a:xfrm>
            <a:off x="3935413" y="4762500"/>
            <a:ext cx="504825"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SR#7</a:t>
            </a:r>
            <a:endParaRPr lang="en-US" sz="900" b="1" i="1">
              <a:solidFill>
                <a:srgbClr val="4D4D4D"/>
              </a:solidFill>
              <a:effectLst>
                <a:outerShdw blurRad="38100" dist="38100" dir="2700000" algn="tl">
                  <a:srgbClr val="C0C0C0"/>
                </a:outerShdw>
              </a:effectLst>
            </a:endParaRPr>
          </a:p>
        </p:txBody>
      </p:sp>
      <p:sp>
        <p:nvSpPr>
          <p:cNvPr id="1417298" name="Text Box 82"/>
          <p:cNvSpPr txBox="1">
            <a:spLocks noChangeArrowheads="1"/>
          </p:cNvSpPr>
          <p:nvPr/>
        </p:nvSpPr>
        <p:spPr bwMode="auto">
          <a:xfrm>
            <a:off x="4935538" y="4894263"/>
            <a:ext cx="504825" cy="228600"/>
          </a:xfrm>
          <a:prstGeom prst="rect">
            <a:avLst/>
          </a:prstGeom>
          <a:noFill/>
          <a:ln w="9525" algn="ctr">
            <a:noFill/>
            <a:miter lim="800000"/>
            <a:headEnd/>
            <a:tailEnd/>
          </a:ln>
          <a:effectLst/>
        </p:spPr>
        <p:txBody>
          <a:bodyPr>
            <a:spAutoFit/>
          </a:bodyPr>
          <a:lstStyle/>
          <a:p>
            <a:pPr>
              <a:spcBef>
                <a:spcPct val="50000"/>
              </a:spcBef>
              <a:defRPr/>
            </a:pPr>
            <a:r>
              <a:rPr lang="fi-FI" sz="900" b="1" i="1">
                <a:solidFill>
                  <a:srgbClr val="4D4D4D"/>
                </a:solidFill>
                <a:effectLst>
                  <a:outerShdw blurRad="38100" dist="38100" dir="2700000" algn="tl">
                    <a:srgbClr val="C0C0C0"/>
                  </a:outerShdw>
                </a:effectLst>
              </a:rPr>
              <a:t>SR#8</a:t>
            </a:r>
            <a:endParaRPr lang="en-US" sz="900" b="1" i="1">
              <a:solidFill>
                <a:srgbClr val="4D4D4D"/>
              </a:solidFill>
              <a:effectLst>
                <a:outerShdw blurRad="38100" dist="38100" dir="2700000" algn="tl">
                  <a:srgbClr val="C0C0C0"/>
                </a:outerShdw>
              </a:effectLst>
            </a:endParaRPr>
          </a:p>
        </p:txBody>
      </p:sp>
      <p:sp>
        <p:nvSpPr>
          <p:cNvPr id="1417299" name="Text Box 83"/>
          <p:cNvSpPr txBox="1">
            <a:spLocks noChangeArrowheads="1"/>
          </p:cNvSpPr>
          <p:nvPr/>
        </p:nvSpPr>
        <p:spPr bwMode="auto">
          <a:xfrm rot="5400000">
            <a:off x="5468144" y="2964657"/>
            <a:ext cx="6192837" cy="641350"/>
          </a:xfrm>
          <a:prstGeom prst="rect">
            <a:avLst/>
          </a:prstGeom>
          <a:noFill/>
          <a:ln w="9525" algn="ctr">
            <a:noFill/>
            <a:miter lim="800000"/>
            <a:headEnd/>
            <a:tailEnd/>
          </a:ln>
          <a:effectLst/>
        </p:spPr>
        <p:txBody>
          <a:bodyPr>
            <a:spAutoFit/>
          </a:bodyPr>
          <a:lstStyle/>
          <a:p>
            <a:pPr>
              <a:spcBef>
                <a:spcPct val="50000"/>
              </a:spcBef>
              <a:defRPr/>
            </a:pPr>
            <a:r>
              <a:rPr lang="en-US" sz="3600" b="1">
                <a:effectLst>
                  <a:outerShdw blurRad="38100" dist="38100" dir="2700000" algn="tl">
                    <a:srgbClr val="C0C0C0"/>
                  </a:outerShdw>
                </a:effectLst>
              </a:rPr>
              <a:t>PART-OF</a:t>
            </a:r>
            <a:r>
              <a:rPr lang="en-US" sz="3600"/>
              <a:t> </a:t>
            </a:r>
            <a:r>
              <a:rPr lang="en-US" sz="3600" i="1">
                <a:effectLst>
                  <a:outerShdw blurRad="38100" dist="38100" dir="2700000" algn="tl">
                    <a:srgbClr val="C0C0C0"/>
                  </a:outerShdw>
                </a:effectLst>
              </a:rPr>
              <a:t>Hierarchy</a:t>
            </a:r>
          </a:p>
        </p:txBody>
      </p:sp>
      <p:sp>
        <p:nvSpPr>
          <p:cNvPr id="169044" name="Line 84"/>
          <p:cNvSpPr>
            <a:spLocks noChangeShapeType="1"/>
          </p:cNvSpPr>
          <p:nvPr/>
        </p:nvSpPr>
        <p:spPr bwMode="auto">
          <a:xfrm flipV="1">
            <a:off x="8243888" y="1268413"/>
            <a:ext cx="0" cy="3960812"/>
          </a:xfrm>
          <a:prstGeom prst="line">
            <a:avLst/>
          </a:prstGeom>
          <a:noFill/>
          <a:ln w="28575">
            <a:solidFill>
              <a:srgbClr val="4D4D4D"/>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169045" name="Picture 85" descr="e8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56325" y="5373688"/>
            <a:ext cx="1150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9986" name="Rectangle 2"/>
          <p:cNvSpPr>
            <a:spLocks noChangeArrowheads="1"/>
          </p:cNvSpPr>
          <p:nvPr/>
        </p:nvSpPr>
        <p:spPr bwMode="auto">
          <a:xfrm>
            <a:off x="5492750" y="4292600"/>
            <a:ext cx="3429000" cy="1744663"/>
          </a:xfrm>
          <a:prstGeom prst="rect">
            <a:avLst/>
          </a:prstGeom>
          <a:solidFill>
            <a:srgbClr val="46CF15"/>
          </a:solidFill>
          <a:ln w="57150" cmpd="thinThick" algn="ctr">
            <a:solidFill>
              <a:srgbClr val="FF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9987" name="Rectangle 3"/>
          <p:cNvSpPr>
            <a:spLocks noChangeArrowheads="1"/>
          </p:cNvSpPr>
          <p:nvPr/>
        </p:nvSpPr>
        <p:spPr bwMode="auto">
          <a:xfrm>
            <a:off x="179388" y="4960938"/>
            <a:ext cx="3168650"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18244"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Part-of Context</a:t>
            </a:r>
          </a:p>
        </p:txBody>
      </p:sp>
      <p:sp>
        <p:nvSpPr>
          <p:cNvPr id="169989" name="Oval 5"/>
          <p:cNvSpPr>
            <a:spLocks noChangeArrowheads="1"/>
          </p:cNvSpPr>
          <p:nvPr/>
        </p:nvSpPr>
        <p:spPr bwMode="auto">
          <a:xfrm>
            <a:off x="914400" y="984250"/>
            <a:ext cx="4968875" cy="2228850"/>
          </a:xfrm>
          <a:prstGeom prst="ellipse">
            <a:avLst/>
          </a:prstGeom>
          <a:solidFill>
            <a:srgbClr val="FFFF0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9990" name="Oval 6"/>
          <p:cNvSpPr>
            <a:spLocks noChangeArrowheads="1"/>
          </p:cNvSpPr>
          <p:nvPr/>
        </p:nvSpPr>
        <p:spPr bwMode="auto">
          <a:xfrm>
            <a:off x="1265238" y="2255838"/>
            <a:ext cx="1379537" cy="490537"/>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Kettle_1</a:t>
            </a:r>
          </a:p>
        </p:txBody>
      </p:sp>
      <p:sp>
        <p:nvSpPr>
          <p:cNvPr id="169991" name="Text Box 7"/>
          <p:cNvSpPr txBox="1">
            <a:spLocks noChangeArrowheads="1"/>
          </p:cNvSpPr>
          <p:nvPr/>
        </p:nvSpPr>
        <p:spPr bwMode="auto">
          <a:xfrm>
            <a:off x="2132013" y="1255713"/>
            <a:ext cx="2519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a:t>Kitchen_1</a:t>
            </a:r>
          </a:p>
        </p:txBody>
      </p:sp>
      <p:sp>
        <p:nvSpPr>
          <p:cNvPr id="169992" name="AutoShape 8"/>
          <p:cNvSpPr>
            <a:spLocks noChangeArrowheads="1"/>
          </p:cNvSpPr>
          <p:nvPr/>
        </p:nvSpPr>
        <p:spPr bwMode="auto">
          <a:xfrm rot="10800000">
            <a:off x="1274763" y="984250"/>
            <a:ext cx="504825" cy="1368425"/>
          </a:xfrm>
          <a:prstGeom prst="curvedLeftArrow">
            <a:avLst>
              <a:gd name="adj1" fmla="val 54214"/>
              <a:gd name="adj2" fmla="val 108428"/>
              <a:gd name="adj3" fmla="val 33333"/>
            </a:avLst>
          </a:prstGeom>
          <a:solidFill>
            <a:srgbClr val="FF00FF"/>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9993" name="Text Box 9"/>
          <p:cNvSpPr txBox="1">
            <a:spLocks noChangeArrowheads="1"/>
          </p:cNvSpPr>
          <p:nvPr/>
        </p:nvSpPr>
        <p:spPr bwMode="auto">
          <a:xfrm>
            <a:off x="93663" y="1154113"/>
            <a:ext cx="1354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i="1"/>
              <a:t>part_of</a:t>
            </a:r>
          </a:p>
        </p:txBody>
      </p:sp>
      <p:sp>
        <p:nvSpPr>
          <p:cNvPr id="169994" name="Line 10"/>
          <p:cNvSpPr>
            <a:spLocks noChangeShapeType="1"/>
          </p:cNvSpPr>
          <p:nvPr/>
        </p:nvSpPr>
        <p:spPr bwMode="auto">
          <a:xfrm>
            <a:off x="2671763" y="2492375"/>
            <a:ext cx="1885950" cy="47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69995" name="Rectangle 11"/>
          <p:cNvSpPr>
            <a:spLocks noChangeArrowheads="1"/>
          </p:cNvSpPr>
          <p:nvPr/>
        </p:nvSpPr>
        <p:spPr bwMode="auto">
          <a:xfrm>
            <a:off x="4572000" y="2319338"/>
            <a:ext cx="704850" cy="376237"/>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89</a:t>
            </a:r>
            <a:r>
              <a:rPr lang="en-US" altLang="en-US" sz="1800">
                <a:cs typeface="Arial" pitchFamily="34" charset="0"/>
              </a:rPr>
              <a:t>°</a:t>
            </a:r>
            <a:r>
              <a:rPr lang="en-US" altLang="en-US" sz="1800"/>
              <a:t>C</a:t>
            </a:r>
          </a:p>
        </p:txBody>
      </p:sp>
      <p:sp>
        <p:nvSpPr>
          <p:cNvPr id="169996" name="Text Box 12"/>
          <p:cNvSpPr txBox="1">
            <a:spLocks noChangeArrowheads="1"/>
          </p:cNvSpPr>
          <p:nvPr/>
        </p:nvSpPr>
        <p:spPr bwMode="auto">
          <a:xfrm>
            <a:off x="2614613" y="2116138"/>
            <a:ext cx="1941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has_temperature</a:t>
            </a:r>
          </a:p>
        </p:txBody>
      </p:sp>
      <p:sp>
        <p:nvSpPr>
          <p:cNvPr id="169997" name="Line 13"/>
          <p:cNvSpPr>
            <a:spLocks noChangeShapeType="1"/>
          </p:cNvSpPr>
          <p:nvPr/>
        </p:nvSpPr>
        <p:spPr bwMode="auto">
          <a:xfrm>
            <a:off x="5795963" y="1773238"/>
            <a:ext cx="1925637" cy="1587"/>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69998" name="Rectangle 14"/>
          <p:cNvSpPr>
            <a:spLocks noChangeArrowheads="1"/>
          </p:cNvSpPr>
          <p:nvPr/>
        </p:nvSpPr>
        <p:spPr bwMode="auto">
          <a:xfrm>
            <a:off x="7732713" y="1558925"/>
            <a:ext cx="704850" cy="376238"/>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24°C</a:t>
            </a:r>
          </a:p>
        </p:txBody>
      </p:sp>
      <p:sp>
        <p:nvSpPr>
          <p:cNvPr id="169999" name="Text Box 15"/>
          <p:cNvSpPr txBox="1">
            <a:spLocks noChangeArrowheads="1"/>
          </p:cNvSpPr>
          <p:nvPr/>
        </p:nvSpPr>
        <p:spPr bwMode="auto">
          <a:xfrm>
            <a:off x="5681663" y="1395413"/>
            <a:ext cx="20875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has_temperature</a:t>
            </a:r>
          </a:p>
        </p:txBody>
      </p:sp>
      <p:sp>
        <p:nvSpPr>
          <p:cNvPr id="170000" name="Line 16"/>
          <p:cNvSpPr>
            <a:spLocks noChangeShapeType="1"/>
          </p:cNvSpPr>
          <p:nvPr/>
        </p:nvSpPr>
        <p:spPr bwMode="auto">
          <a:xfrm>
            <a:off x="5795963" y="2422525"/>
            <a:ext cx="1849437" cy="1905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0001" name="Rectangle 17"/>
          <p:cNvSpPr>
            <a:spLocks noChangeArrowheads="1"/>
          </p:cNvSpPr>
          <p:nvPr/>
        </p:nvSpPr>
        <p:spPr bwMode="auto">
          <a:xfrm>
            <a:off x="7632700" y="2225675"/>
            <a:ext cx="1006475" cy="376238"/>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16 sq/m</a:t>
            </a:r>
          </a:p>
        </p:txBody>
      </p:sp>
      <p:sp>
        <p:nvSpPr>
          <p:cNvPr id="170002" name="Text Box 18"/>
          <p:cNvSpPr txBox="1">
            <a:spLocks noChangeArrowheads="1"/>
          </p:cNvSpPr>
          <p:nvPr/>
        </p:nvSpPr>
        <p:spPr bwMode="auto">
          <a:xfrm>
            <a:off x="6132513" y="2074863"/>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has_size</a:t>
            </a:r>
          </a:p>
        </p:txBody>
      </p:sp>
      <p:sp>
        <p:nvSpPr>
          <p:cNvPr id="170003" name="Rectangle 19"/>
          <p:cNvSpPr>
            <a:spLocks noChangeArrowheads="1"/>
          </p:cNvSpPr>
          <p:nvPr/>
        </p:nvSpPr>
        <p:spPr bwMode="auto">
          <a:xfrm>
            <a:off x="269875" y="5014913"/>
            <a:ext cx="844550" cy="314325"/>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Kettle_1</a:t>
            </a:r>
          </a:p>
        </p:txBody>
      </p:sp>
      <p:sp>
        <p:nvSpPr>
          <p:cNvPr id="170004" name="Rectangle 20"/>
          <p:cNvSpPr>
            <a:spLocks noChangeArrowheads="1"/>
          </p:cNvSpPr>
          <p:nvPr/>
        </p:nvSpPr>
        <p:spPr bwMode="auto">
          <a:xfrm>
            <a:off x="1116013" y="5027613"/>
            <a:ext cx="1595437" cy="314325"/>
          </a:xfrm>
          <a:prstGeom prst="rect">
            <a:avLst/>
          </a:prstGeom>
          <a:solidFill>
            <a:srgbClr val="FFFF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has_temperature</a:t>
            </a:r>
          </a:p>
        </p:txBody>
      </p:sp>
      <p:sp>
        <p:nvSpPr>
          <p:cNvPr id="170005" name="Rectangle 21"/>
          <p:cNvSpPr>
            <a:spLocks noChangeArrowheads="1"/>
          </p:cNvSpPr>
          <p:nvPr/>
        </p:nvSpPr>
        <p:spPr bwMode="auto">
          <a:xfrm>
            <a:off x="2705100" y="5027613"/>
            <a:ext cx="590550"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89°C</a:t>
            </a:r>
          </a:p>
        </p:txBody>
      </p:sp>
      <p:sp>
        <p:nvSpPr>
          <p:cNvPr id="170006" name="Rectangle 22"/>
          <p:cNvSpPr>
            <a:spLocks noChangeArrowheads="1"/>
          </p:cNvSpPr>
          <p:nvPr/>
        </p:nvSpPr>
        <p:spPr bwMode="auto">
          <a:xfrm>
            <a:off x="5580063" y="4710113"/>
            <a:ext cx="3240087"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0007" name="Rectangle 23"/>
          <p:cNvSpPr>
            <a:spLocks noChangeArrowheads="1"/>
          </p:cNvSpPr>
          <p:nvPr/>
        </p:nvSpPr>
        <p:spPr bwMode="auto">
          <a:xfrm>
            <a:off x="5616575" y="4778375"/>
            <a:ext cx="982663" cy="314325"/>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Kitchen_1</a:t>
            </a:r>
          </a:p>
        </p:txBody>
      </p:sp>
      <p:sp>
        <p:nvSpPr>
          <p:cNvPr id="170008" name="Rectangle 24"/>
          <p:cNvSpPr>
            <a:spLocks noChangeArrowheads="1"/>
          </p:cNvSpPr>
          <p:nvPr/>
        </p:nvSpPr>
        <p:spPr bwMode="auto">
          <a:xfrm>
            <a:off x="6588125" y="4776788"/>
            <a:ext cx="1584325" cy="314325"/>
          </a:xfrm>
          <a:prstGeom prst="rect">
            <a:avLst/>
          </a:prstGeom>
          <a:solidFill>
            <a:srgbClr val="FFFF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has_temperature</a:t>
            </a:r>
          </a:p>
        </p:txBody>
      </p:sp>
      <p:sp>
        <p:nvSpPr>
          <p:cNvPr id="170009" name="Rectangle 25"/>
          <p:cNvSpPr>
            <a:spLocks noChangeArrowheads="1"/>
          </p:cNvSpPr>
          <p:nvPr/>
        </p:nvSpPr>
        <p:spPr bwMode="auto">
          <a:xfrm>
            <a:off x="8134350" y="4776788"/>
            <a:ext cx="590550"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24°C</a:t>
            </a:r>
          </a:p>
        </p:txBody>
      </p:sp>
      <p:sp>
        <p:nvSpPr>
          <p:cNvPr id="170010" name="Rectangle 26"/>
          <p:cNvSpPr>
            <a:spLocks noChangeArrowheads="1"/>
          </p:cNvSpPr>
          <p:nvPr/>
        </p:nvSpPr>
        <p:spPr bwMode="auto">
          <a:xfrm>
            <a:off x="5580063" y="5345113"/>
            <a:ext cx="2808287"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0011" name="Rectangle 27"/>
          <p:cNvSpPr>
            <a:spLocks noChangeArrowheads="1"/>
          </p:cNvSpPr>
          <p:nvPr/>
        </p:nvSpPr>
        <p:spPr bwMode="auto">
          <a:xfrm>
            <a:off x="5611813" y="5413375"/>
            <a:ext cx="982662" cy="314325"/>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Kitchen_1</a:t>
            </a:r>
          </a:p>
        </p:txBody>
      </p:sp>
      <p:sp>
        <p:nvSpPr>
          <p:cNvPr id="170012" name="Rectangle 28"/>
          <p:cNvSpPr>
            <a:spLocks noChangeArrowheads="1"/>
          </p:cNvSpPr>
          <p:nvPr/>
        </p:nvSpPr>
        <p:spPr bwMode="auto">
          <a:xfrm>
            <a:off x="6589713" y="5411788"/>
            <a:ext cx="893762" cy="314325"/>
          </a:xfrm>
          <a:prstGeom prst="rect">
            <a:avLst/>
          </a:prstGeom>
          <a:solidFill>
            <a:srgbClr val="FF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has_size</a:t>
            </a:r>
          </a:p>
        </p:txBody>
      </p:sp>
      <p:sp>
        <p:nvSpPr>
          <p:cNvPr id="170013" name="Rectangle 29"/>
          <p:cNvSpPr>
            <a:spLocks noChangeArrowheads="1"/>
          </p:cNvSpPr>
          <p:nvPr/>
        </p:nvSpPr>
        <p:spPr bwMode="auto">
          <a:xfrm>
            <a:off x="7488238" y="5411788"/>
            <a:ext cx="823912"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16 sq/m</a:t>
            </a:r>
          </a:p>
        </p:txBody>
      </p:sp>
      <p:sp>
        <p:nvSpPr>
          <p:cNvPr id="170014" name="Line 30"/>
          <p:cNvSpPr>
            <a:spLocks noChangeShapeType="1"/>
          </p:cNvSpPr>
          <p:nvPr/>
        </p:nvSpPr>
        <p:spPr bwMode="auto">
          <a:xfrm>
            <a:off x="3348038" y="5157788"/>
            <a:ext cx="2087562"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0015" name="Text Box 31"/>
          <p:cNvSpPr txBox="1">
            <a:spLocks noChangeArrowheads="1"/>
          </p:cNvSpPr>
          <p:nvPr/>
        </p:nvSpPr>
        <p:spPr bwMode="auto">
          <a:xfrm>
            <a:off x="3476625" y="4797425"/>
            <a:ext cx="17446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i="1"/>
              <a:t>true_in_context</a:t>
            </a:r>
          </a:p>
        </p:txBody>
      </p:sp>
      <p:sp>
        <p:nvSpPr>
          <p:cNvPr id="170016" name="Text Box 32"/>
          <p:cNvSpPr txBox="1">
            <a:spLocks noChangeArrowheads="1"/>
          </p:cNvSpPr>
          <p:nvPr/>
        </p:nvSpPr>
        <p:spPr bwMode="auto">
          <a:xfrm>
            <a:off x="6011863" y="4333875"/>
            <a:ext cx="25923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Context_1</a:t>
            </a:r>
          </a:p>
        </p:txBody>
      </p:sp>
    </p:spTree>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19266" name="Rectangle 2"/>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Nested Part-of Context</a:t>
            </a:r>
          </a:p>
        </p:txBody>
      </p:sp>
      <p:sp>
        <p:nvSpPr>
          <p:cNvPr id="171011" name="Line 3"/>
          <p:cNvSpPr>
            <a:spLocks noChangeShapeType="1"/>
          </p:cNvSpPr>
          <p:nvPr/>
        </p:nvSpPr>
        <p:spPr bwMode="auto">
          <a:xfrm flipH="1">
            <a:off x="1908175" y="4724400"/>
            <a:ext cx="28575" cy="5762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12" name="Text Box 4"/>
          <p:cNvSpPr txBox="1">
            <a:spLocks noChangeArrowheads="1"/>
          </p:cNvSpPr>
          <p:nvPr/>
        </p:nvSpPr>
        <p:spPr bwMode="auto">
          <a:xfrm>
            <a:off x="1890713" y="4797425"/>
            <a:ext cx="17446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i="1"/>
              <a:t>true_in_context</a:t>
            </a:r>
          </a:p>
        </p:txBody>
      </p:sp>
      <p:sp>
        <p:nvSpPr>
          <p:cNvPr id="171013" name="Line 5"/>
          <p:cNvSpPr>
            <a:spLocks noChangeShapeType="1"/>
          </p:cNvSpPr>
          <p:nvPr/>
        </p:nvSpPr>
        <p:spPr bwMode="auto">
          <a:xfrm>
            <a:off x="3535363" y="6021388"/>
            <a:ext cx="1728787"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14" name="Text Box 6"/>
          <p:cNvSpPr txBox="1">
            <a:spLocks noChangeArrowheads="1"/>
          </p:cNvSpPr>
          <p:nvPr/>
        </p:nvSpPr>
        <p:spPr bwMode="auto">
          <a:xfrm>
            <a:off x="3535363" y="5661025"/>
            <a:ext cx="17446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i="1"/>
              <a:t>true_in_context</a:t>
            </a:r>
          </a:p>
        </p:txBody>
      </p:sp>
      <p:sp>
        <p:nvSpPr>
          <p:cNvPr id="171015" name="Rectangle 7"/>
          <p:cNvSpPr>
            <a:spLocks noChangeArrowheads="1"/>
          </p:cNvSpPr>
          <p:nvPr/>
        </p:nvSpPr>
        <p:spPr bwMode="auto">
          <a:xfrm>
            <a:off x="5291138" y="4522788"/>
            <a:ext cx="3738562" cy="2105025"/>
          </a:xfrm>
          <a:prstGeom prst="rect">
            <a:avLst/>
          </a:prstGeom>
          <a:solidFill>
            <a:srgbClr val="46CF15"/>
          </a:solidFill>
          <a:ln w="57150" cmpd="thinThick" algn="ctr">
            <a:solidFill>
              <a:srgbClr val="FF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16" name="Rectangle 8"/>
          <p:cNvSpPr>
            <a:spLocks noChangeArrowheads="1"/>
          </p:cNvSpPr>
          <p:nvPr/>
        </p:nvSpPr>
        <p:spPr bwMode="auto">
          <a:xfrm>
            <a:off x="5367338" y="6107113"/>
            <a:ext cx="3619500"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17" name="Rectangle 9"/>
          <p:cNvSpPr>
            <a:spLocks noChangeArrowheads="1"/>
          </p:cNvSpPr>
          <p:nvPr/>
        </p:nvSpPr>
        <p:spPr bwMode="auto">
          <a:xfrm>
            <a:off x="5459413" y="6175375"/>
            <a:ext cx="685800" cy="314325"/>
          </a:xfrm>
          <a:prstGeom prst="rect">
            <a:avLst/>
          </a:prstGeom>
          <a:solidFill>
            <a:srgbClr val="AE7104"/>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Flat_1</a:t>
            </a:r>
          </a:p>
        </p:txBody>
      </p:sp>
      <p:sp>
        <p:nvSpPr>
          <p:cNvPr id="171018" name="Rectangle 10"/>
          <p:cNvSpPr>
            <a:spLocks noChangeArrowheads="1"/>
          </p:cNvSpPr>
          <p:nvPr/>
        </p:nvSpPr>
        <p:spPr bwMode="auto">
          <a:xfrm>
            <a:off x="6148388" y="6173788"/>
            <a:ext cx="1808162" cy="314325"/>
          </a:xfrm>
          <a:prstGeom prst="rect">
            <a:avLst/>
          </a:prstGeom>
          <a:solidFill>
            <a:srgbClr val="FF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has_atm._preassure</a:t>
            </a:r>
          </a:p>
        </p:txBody>
      </p:sp>
      <p:sp>
        <p:nvSpPr>
          <p:cNvPr id="171019" name="Rectangle 11"/>
          <p:cNvSpPr>
            <a:spLocks noChangeArrowheads="1"/>
          </p:cNvSpPr>
          <p:nvPr/>
        </p:nvSpPr>
        <p:spPr bwMode="auto">
          <a:xfrm>
            <a:off x="7937500" y="6173788"/>
            <a:ext cx="833438"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760 mm</a:t>
            </a:r>
          </a:p>
        </p:txBody>
      </p:sp>
      <p:sp>
        <p:nvSpPr>
          <p:cNvPr id="171020" name="Text Box 12"/>
          <p:cNvSpPr txBox="1">
            <a:spLocks noChangeArrowheads="1"/>
          </p:cNvSpPr>
          <p:nvPr/>
        </p:nvSpPr>
        <p:spPr bwMode="auto">
          <a:xfrm>
            <a:off x="5724525" y="4581525"/>
            <a:ext cx="2592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Context_2</a:t>
            </a:r>
          </a:p>
        </p:txBody>
      </p:sp>
      <p:sp>
        <p:nvSpPr>
          <p:cNvPr id="171021" name="Oval 13"/>
          <p:cNvSpPr>
            <a:spLocks noChangeArrowheads="1"/>
          </p:cNvSpPr>
          <p:nvPr/>
        </p:nvSpPr>
        <p:spPr bwMode="auto">
          <a:xfrm>
            <a:off x="179388" y="820738"/>
            <a:ext cx="6121400" cy="3168650"/>
          </a:xfrm>
          <a:prstGeom prst="ellipse">
            <a:avLst/>
          </a:prstGeom>
          <a:solidFill>
            <a:srgbClr val="AE7104"/>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22" name="Oval 14"/>
          <p:cNvSpPr>
            <a:spLocks noChangeArrowheads="1"/>
          </p:cNvSpPr>
          <p:nvPr/>
        </p:nvSpPr>
        <p:spPr bwMode="auto">
          <a:xfrm>
            <a:off x="774700" y="1541463"/>
            <a:ext cx="3338513" cy="1939925"/>
          </a:xfrm>
          <a:prstGeom prst="ellipse">
            <a:avLst/>
          </a:prstGeom>
          <a:solidFill>
            <a:srgbClr val="FFFF0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23" name="Oval 15"/>
          <p:cNvSpPr>
            <a:spLocks noChangeArrowheads="1"/>
          </p:cNvSpPr>
          <p:nvPr/>
        </p:nvSpPr>
        <p:spPr bwMode="auto">
          <a:xfrm>
            <a:off x="979488" y="2527300"/>
            <a:ext cx="981075" cy="360363"/>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Kettle_1</a:t>
            </a:r>
          </a:p>
        </p:txBody>
      </p:sp>
      <p:sp>
        <p:nvSpPr>
          <p:cNvPr id="171024" name="Text Box 16"/>
          <p:cNvSpPr txBox="1">
            <a:spLocks noChangeArrowheads="1"/>
          </p:cNvSpPr>
          <p:nvPr/>
        </p:nvSpPr>
        <p:spPr bwMode="auto">
          <a:xfrm>
            <a:off x="1592263" y="1749425"/>
            <a:ext cx="16938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Kitchen_1</a:t>
            </a:r>
          </a:p>
        </p:txBody>
      </p:sp>
      <p:sp>
        <p:nvSpPr>
          <p:cNvPr id="171025" name="AutoShape 17"/>
          <p:cNvSpPr>
            <a:spLocks noChangeArrowheads="1"/>
          </p:cNvSpPr>
          <p:nvPr/>
        </p:nvSpPr>
        <p:spPr bwMode="auto">
          <a:xfrm rot="10800000">
            <a:off x="1016000" y="1541463"/>
            <a:ext cx="339725" cy="1052512"/>
          </a:xfrm>
          <a:prstGeom prst="curvedLeftArrow">
            <a:avLst>
              <a:gd name="adj1" fmla="val 61963"/>
              <a:gd name="adj2" fmla="val 123925"/>
              <a:gd name="adj3" fmla="val 33333"/>
            </a:avLst>
          </a:prstGeom>
          <a:solidFill>
            <a:srgbClr val="FF00FF"/>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26" name="Text Box 18"/>
          <p:cNvSpPr txBox="1">
            <a:spLocks noChangeArrowheads="1"/>
          </p:cNvSpPr>
          <p:nvPr/>
        </p:nvSpPr>
        <p:spPr bwMode="auto">
          <a:xfrm>
            <a:off x="193675" y="1671638"/>
            <a:ext cx="1011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i="1"/>
              <a:t>part_of</a:t>
            </a:r>
          </a:p>
        </p:txBody>
      </p:sp>
      <p:sp>
        <p:nvSpPr>
          <p:cNvPr id="171027" name="Line 19"/>
          <p:cNvSpPr>
            <a:spLocks noChangeShapeType="1"/>
          </p:cNvSpPr>
          <p:nvPr/>
        </p:nvSpPr>
        <p:spPr bwMode="auto">
          <a:xfrm flipV="1">
            <a:off x="1951038" y="2690813"/>
            <a:ext cx="1214437" cy="317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28" name="Rectangle 20"/>
          <p:cNvSpPr>
            <a:spLocks noChangeArrowheads="1"/>
          </p:cNvSpPr>
          <p:nvPr/>
        </p:nvSpPr>
        <p:spPr bwMode="auto">
          <a:xfrm>
            <a:off x="3171825" y="2555875"/>
            <a:ext cx="531813" cy="284163"/>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89</a:t>
            </a:r>
            <a:r>
              <a:rPr lang="en-US" altLang="en-US" sz="1200">
                <a:cs typeface="Arial" pitchFamily="34" charset="0"/>
              </a:rPr>
              <a:t>°</a:t>
            </a:r>
            <a:r>
              <a:rPr lang="en-US" altLang="en-US" sz="1200"/>
              <a:t>C</a:t>
            </a:r>
          </a:p>
        </p:txBody>
      </p:sp>
      <p:sp>
        <p:nvSpPr>
          <p:cNvPr id="171029" name="Text Box 21"/>
          <p:cNvSpPr txBox="1">
            <a:spLocks noChangeArrowheads="1"/>
          </p:cNvSpPr>
          <p:nvPr/>
        </p:nvSpPr>
        <p:spPr bwMode="auto">
          <a:xfrm>
            <a:off x="1779588" y="2447925"/>
            <a:ext cx="1368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i="1"/>
              <a:t>has_temperature</a:t>
            </a:r>
          </a:p>
        </p:txBody>
      </p:sp>
      <p:sp>
        <p:nvSpPr>
          <p:cNvPr id="171030" name="Line 22"/>
          <p:cNvSpPr>
            <a:spLocks noChangeShapeType="1"/>
          </p:cNvSpPr>
          <p:nvPr/>
        </p:nvSpPr>
        <p:spPr bwMode="auto">
          <a:xfrm>
            <a:off x="4054475" y="2259013"/>
            <a:ext cx="1165225" cy="17462"/>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31" name="Rectangle 23"/>
          <p:cNvSpPr>
            <a:spLocks noChangeArrowheads="1"/>
          </p:cNvSpPr>
          <p:nvPr/>
        </p:nvSpPr>
        <p:spPr bwMode="auto">
          <a:xfrm>
            <a:off x="5219700" y="2095500"/>
            <a:ext cx="531813" cy="284163"/>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24</a:t>
            </a:r>
            <a:r>
              <a:rPr lang="en-US" altLang="en-US" sz="1200">
                <a:cs typeface="Arial" pitchFamily="34" charset="0"/>
              </a:rPr>
              <a:t>°</a:t>
            </a:r>
            <a:r>
              <a:rPr lang="en-US" altLang="en-US" sz="1200"/>
              <a:t>C</a:t>
            </a:r>
          </a:p>
        </p:txBody>
      </p:sp>
      <p:sp>
        <p:nvSpPr>
          <p:cNvPr id="171032" name="Text Box 24"/>
          <p:cNvSpPr txBox="1">
            <a:spLocks noChangeArrowheads="1"/>
          </p:cNvSpPr>
          <p:nvPr/>
        </p:nvSpPr>
        <p:spPr bwMode="auto">
          <a:xfrm>
            <a:off x="3924300" y="1976438"/>
            <a:ext cx="13382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has_temperature</a:t>
            </a:r>
          </a:p>
        </p:txBody>
      </p:sp>
      <p:sp>
        <p:nvSpPr>
          <p:cNvPr id="171033" name="Line 25"/>
          <p:cNvSpPr>
            <a:spLocks noChangeShapeType="1"/>
          </p:cNvSpPr>
          <p:nvPr/>
        </p:nvSpPr>
        <p:spPr bwMode="auto">
          <a:xfrm>
            <a:off x="4051300" y="2773363"/>
            <a:ext cx="1049338" cy="1587"/>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34" name="Rectangle 26"/>
          <p:cNvSpPr>
            <a:spLocks noChangeArrowheads="1"/>
          </p:cNvSpPr>
          <p:nvPr/>
        </p:nvSpPr>
        <p:spPr bwMode="auto">
          <a:xfrm>
            <a:off x="5102225" y="2609850"/>
            <a:ext cx="735013" cy="284163"/>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16 sq/m</a:t>
            </a:r>
          </a:p>
        </p:txBody>
      </p:sp>
      <p:sp>
        <p:nvSpPr>
          <p:cNvPr id="171035" name="Text Box 27"/>
          <p:cNvSpPr txBox="1">
            <a:spLocks noChangeArrowheads="1"/>
          </p:cNvSpPr>
          <p:nvPr/>
        </p:nvSpPr>
        <p:spPr bwMode="auto">
          <a:xfrm>
            <a:off x="4051300" y="2490788"/>
            <a:ext cx="949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has_size</a:t>
            </a:r>
          </a:p>
        </p:txBody>
      </p:sp>
      <p:sp>
        <p:nvSpPr>
          <p:cNvPr id="171036" name="Text Box 28"/>
          <p:cNvSpPr txBox="1">
            <a:spLocks noChangeArrowheads="1"/>
          </p:cNvSpPr>
          <p:nvPr/>
        </p:nvSpPr>
        <p:spPr bwMode="auto">
          <a:xfrm>
            <a:off x="2470150" y="922338"/>
            <a:ext cx="21018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800"/>
              <a:t>Flat_1</a:t>
            </a:r>
          </a:p>
        </p:txBody>
      </p:sp>
      <p:sp>
        <p:nvSpPr>
          <p:cNvPr id="171037" name="Line 29"/>
          <p:cNvSpPr>
            <a:spLocks noChangeShapeType="1"/>
          </p:cNvSpPr>
          <p:nvPr/>
        </p:nvSpPr>
        <p:spPr bwMode="auto">
          <a:xfrm>
            <a:off x="5881688" y="1598613"/>
            <a:ext cx="1958975" cy="14287"/>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38" name="Rectangle 30"/>
          <p:cNvSpPr>
            <a:spLocks noChangeArrowheads="1"/>
          </p:cNvSpPr>
          <p:nvPr/>
        </p:nvSpPr>
        <p:spPr bwMode="auto">
          <a:xfrm>
            <a:off x="7845425" y="1387475"/>
            <a:ext cx="704850" cy="376238"/>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20</a:t>
            </a:r>
            <a:r>
              <a:rPr lang="en-US" altLang="en-US" sz="1800">
                <a:cs typeface="Arial" pitchFamily="34" charset="0"/>
              </a:rPr>
              <a:t>°</a:t>
            </a:r>
            <a:r>
              <a:rPr lang="en-US" altLang="en-US" sz="1800"/>
              <a:t>C</a:t>
            </a:r>
          </a:p>
        </p:txBody>
      </p:sp>
      <p:sp>
        <p:nvSpPr>
          <p:cNvPr id="171039" name="Text Box 31"/>
          <p:cNvSpPr txBox="1">
            <a:spLocks noChangeArrowheads="1"/>
          </p:cNvSpPr>
          <p:nvPr/>
        </p:nvSpPr>
        <p:spPr bwMode="auto">
          <a:xfrm>
            <a:off x="5881688" y="1236663"/>
            <a:ext cx="2017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has_temperature</a:t>
            </a:r>
          </a:p>
        </p:txBody>
      </p:sp>
      <p:sp>
        <p:nvSpPr>
          <p:cNvPr id="171040" name="Line 32"/>
          <p:cNvSpPr>
            <a:spLocks noChangeShapeType="1"/>
          </p:cNvSpPr>
          <p:nvPr/>
        </p:nvSpPr>
        <p:spPr bwMode="auto">
          <a:xfrm>
            <a:off x="6303963" y="2413000"/>
            <a:ext cx="1512887"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41" name="Rectangle 33"/>
          <p:cNvSpPr>
            <a:spLocks noChangeArrowheads="1"/>
          </p:cNvSpPr>
          <p:nvPr/>
        </p:nvSpPr>
        <p:spPr bwMode="auto">
          <a:xfrm>
            <a:off x="7832725" y="2211388"/>
            <a:ext cx="1006475" cy="376237"/>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58 sq/m</a:t>
            </a:r>
          </a:p>
        </p:txBody>
      </p:sp>
      <p:sp>
        <p:nvSpPr>
          <p:cNvPr id="171042" name="Text Box 34"/>
          <p:cNvSpPr txBox="1">
            <a:spLocks noChangeArrowheads="1"/>
          </p:cNvSpPr>
          <p:nvPr/>
        </p:nvSpPr>
        <p:spPr bwMode="auto">
          <a:xfrm>
            <a:off x="6303963" y="2046288"/>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has_size</a:t>
            </a:r>
          </a:p>
        </p:txBody>
      </p:sp>
      <p:sp>
        <p:nvSpPr>
          <p:cNvPr id="171043" name="Line 35"/>
          <p:cNvSpPr>
            <a:spLocks noChangeShapeType="1"/>
          </p:cNvSpPr>
          <p:nvPr/>
        </p:nvSpPr>
        <p:spPr bwMode="auto">
          <a:xfrm>
            <a:off x="5795963" y="3270250"/>
            <a:ext cx="2089150"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1044" name="Rectangle 36"/>
          <p:cNvSpPr>
            <a:spLocks noChangeArrowheads="1"/>
          </p:cNvSpPr>
          <p:nvPr/>
        </p:nvSpPr>
        <p:spPr bwMode="auto">
          <a:xfrm>
            <a:off x="7913688" y="3052763"/>
            <a:ext cx="1019175" cy="376237"/>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760 mm</a:t>
            </a:r>
          </a:p>
        </p:txBody>
      </p:sp>
      <p:sp>
        <p:nvSpPr>
          <p:cNvPr id="171045" name="Text Box 37"/>
          <p:cNvSpPr txBox="1">
            <a:spLocks noChangeArrowheads="1"/>
          </p:cNvSpPr>
          <p:nvPr/>
        </p:nvSpPr>
        <p:spPr bwMode="auto">
          <a:xfrm>
            <a:off x="5969000" y="2938463"/>
            <a:ext cx="18732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i="1"/>
              <a:t>has_atmospheric_preassure</a:t>
            </a:r>
          </a:p>
        </p:txBody>
      </p:sp>
      <p:sp>
        <p:nvSpPr>
          <p:cNvPr id="171046" name="AutoShape 38"/>
          <p:cNvSpPr>
            <a:spLocks noChangeArrowheads="1"/>
          </p:cNvSpPr>
          <p:nvPr/>
        </p:nvSpPr>
        <p:spPr bwMode="auto">
          <a:xfrm rot="10800000">
            <a:off x="1835150" y="741363"/>
            <a:ext cx="287338" cy="860425"/>
          </a:xfrm>
          <a:prstGeom prst="curvedLeftArrow">
            <a:avLst>
              <a:gd name="adj1" fmla="val 59889"/>
              <a:gd name="adj2" fmla="val 119779"/>
              <a:gd name="adj3" fmla="val 33333"/>
            </a:avLst>
          </a:prstGeom>
          <a:solidFill>
            <a:srgbClr val="FF00FF"/>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47" name="Text Box 39"/>
          <p:cNvSpPr txBox="1">
            <a:spLocks noChangeArrowheads="1"/>
          </p:cNvSpPr>
          <p:nvPr/>
        </p:nvSpPr>
        <p:spPr bwMode="auto">
          <a:xfrm>
            <a:off x="785813" y="668338"/>
            <a:ext cx="1504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part_of</a:t>
            </a:r>
          </a:p>
        </p:txBody>
      </p:sp>
      <p:sp>
        <p:nvSpPr>
          <p:cNvPr id="171048" name="Rectangle 40"/>
          <p:cNvSpPr>
            <a:spLocks noChangeArrowheads="1"/>
          </p:cNvSpPr>
          <p:nvPr/>
        </p:nvSpPr>
        <p:spPr bwMode="auto">
          <a:xfrm>
            <a:off x="323850" y="4292600"/>
            <a:ext cx="3168650"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49" name="Rectangle 41"/>
          <p:cNvSpPr>
            <a:spLocks noChangeArrowheads="1"/>
          </p:cNvSpPr>
          <p:nvPr/>
        </p:nvSpPr>
        <p:spPr bwMode="auto">
          <a:xfrm>
            <a:off x="414338" y="4346575"/>
            <a:ext cx="844550" cy="314325"/>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Kettle_1</a:t>
            </a:r>
          </a:p>
        </p:txBody>
      </p:sp>
      <p:sp>
        <p:nvSpPr>
          <p:cNvPr id="171050" name="Rectangle 42"/>
          <p:cNvSpPr>
            <a:spLocks noChangeArrowheads="1"/>
          </p:cNvSpPr>
          <p:nvPr/>
        </p:nvSpPr>
        <p:spPr bwMode="auto">
          <a:xfrm>
            <a:off x="1260475" y="4344988"/>
            <a:ext cx="1595438" cy="314325"/>
          </a:xfrm>
          <a:prstGeom prst="rect">
            <a:avLst/>
          </a:prstGeom>
          <a:solidFill>
            <a:srgbClr val="FFFF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has_temperature</a:t>
            </a:r>
          </a:p>
        </p:txBody>
      </p:sp>
      <p:sp>
        <p:nvSpPr>
          <p:cNvPr id="171051" name="Rectangle 43"/>
          <p:cNvSpPr>
            <a:spLocks noChangeArrowheads="1"/>
          </p:cNvSpPr>
          <p:nvPr/>
        </p:nvSpPr>
        <p:spPr bwMode="auto">
          <a:xfrm>
            <a:off x="2849563" y="4344988"/>
            <a:ext cx="590550"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89°C</a:t>
            </a:r>
          </a:p>
        </p:txBody>
      </p:sp>
      <p:sp>
        <p:nvSpPr>
          <p:cNvPr id="171052" name="Rectangle 44"/>
          <p:cNvSpPr>
            <a:spLocks noChangeArrowheads="1"/>
          </p:cNvSpPr>
          <p:nvPr/>
        </p:nvSpPr>
        <p:spPr bwMode="auto">
          <a:xfrm>
            <a:off x="122238" y="5302250"/>
            <a:ext cx="3429000" cy="1484313"/>
          </a:xfrm>
          <a:prstGeom prst="rect">
            <a:avLst/>
          </a:prstGeom>
          <a:solidFill>
            <a:srgbClr val="46CF15"/>
          </a:solidFill>
          <a:ln w="57150" cmpd="thinThick" algn="ctr">
            <a:solidFill>
              <a:srgbClr val="FF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53" name="Rectangle 45"/>
          <p:cNvSpPr>
            <a:spLocks noChangeArrowheads="1"/>
          </p:cNvSpPr>
          <p:nvPr/>
        </p:nvSpPr>
        <p:spPr bwMode="auto">
          <a:xfrm>
            <a:off x="209550" y="5716588"/>
            <a:ext cx="3240088"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54" name="Rectangle 46"/>
          <p:cNvSpPr>
            <a:spLocks noChangeArrowheads="1"/>
          </p:cNvSpPr>
          <p:nvPr/>
        </p:nvSpPr>
        <p:spPr bwMode="auto">
          <a:xfrm>
            <a:off x="246063" y="5784850"/>
            <a:ext cx="982662" cy="314325"/>
          </a:xfrm>
          <a:prstGeom prst="rect">
            <a:avLst/>
          </a:prstGeom>
          <a:solidFill>
            <a:srgbClr val="F9EE11"/>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Kitchen_1</a:t>
            </a:r>
          </a:p>
        </p:txBody>
      </p:sp>
      <p:sp>
        <p:nvSpPr>
          <p:cNvPr id="171055" name="Rectangle 47"/>
          <p:cNvSpPr>
            <a:spLocks noChangeArrowheads="1"/>
          </p:cNvSpPr>
          <p:nvPr/>
        </p:nvSpPr>
        <p:spPr bwMode="auto">
          <a:xfrm>
            <a:off x="1217613" y="5783263"/>
            <a:ext cx="1584325" cy="314325"/>
          </a:xfrm>
          <a:prstGeom prst="rect">
            <a:avLst/>
          </a:prstGeom>
          <a:solidFill>
            <a:srgbClr val="FFFF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has_temperature</a:t>
            </a:r>
          </a:p>
        </p:txBody>
      </p:sp>
      <p:sp>
        <p:nvSpPr>
          <p:cNvPr id="171056" name="Rectangle 48"/>
          <p:cNvSpPr>
            <a:spLocks noChangeArrowheads="1"/>
          </p:cNvSpPr>
          <p:nvPr/>
        </p:nvSpPr>
        <p:spPr bwMode="auto">
          <a:xfrm>
            <a:off x="2763838" y="5783263"/>
            <a:ext cx="590550"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24°C</a:t>
            </a:r>
          </a:p>
        </p:txBody>
      </p:sp>
      <p:sp>
        <p:nvSpPr>
          <p:cNvPr id="171057" name="Rectangle 49"/>
          <p:cNvSpPr>
            <a:spLocks noChangeArrowheads="1"/>
          </p:cNvSpPr>
          <p:nvPr/>
        </p:nvSpPr>
        <p:spPr bwMode="auto">
          <a:xfrm>
            <a:off x="209550" y="6223000"/>
            <a:ext cx="2808288"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58" name="Rectangle 50"/>
          <p:cNvSpPr>
            <a:spLocks noChangeArrowheads="1"/>
          </p:cNvSpPr>
          <p:nvPr/>
        </p:nvSpPr>
        <p:spPr bwMode="auto">
          <a:xfrm>
            <a:off x="241300" y="6291263"/>
            <a:ext cx="982663" cy="314325"/>
          </a:xfrm>
          <a:prstGeom prst="rect">
            <a:avLst/>
          </a:prstGeom>
          <a:solidFill>
            <a:srgbClr val="F9EE11"/>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Kitchen_1</a:t>
            </a:r>
          </a:p>
        </p:txBody>
      </p:sp>
      <p:sp>
        <p:nvSpPr>
          <p:cNvPr id="171059" name="Rectangle 51"/>
          <p:cNvSpPr>
            <a:spLocks noChangeArrowheads="1"/>
          </p:cNvSpPr>
          <p:nvPr/>
        </p:nvSpPr>
        <p:spPr bwMode="auto">
          <a:xfrm>
            <a:off x="1219200" y="6289675"/>
            <a:ext cx="893763" cy="314325"/>
          </a:xfrm>
          <a:prstGeom prst="rect">
            <a:avLst/>
          </a:prstGeom>
          <a:solidFill>
            <a:srgbClr val="FF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has_size</a:t>
            </a:r>
          </a:p>
        </p:txBody>
      </p:sp>
      <p:sp>
        <p:nvSpPr>
          <p:cNvPr id="171060" name="Rectangle 52"/>
          <p:cNvSpPr>
            <a:spLocks noChangeArrowheads="1"/>
          </p:cNvSpPr>
          <p:nvPr/>
        </p:nvSpPr>
        <p:spPr bwMode="auto">
          <a:xfrm>
            <a:off x="2117725" y="6289675"/>
            <a:ext cx="823913"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16 sq/m</a:t>
            </a:r>
          </a:p>
        </p:txBody>
      </p:sp>
      <p:sp>
        <p:nvSpPr>
          <p:cNvPr id="171061" name="Text Box 53"/>
          <p:cNvSpPr txBox="1">
            <a:spLocks noChangeArrowheads="1"/>
          </p:cNvSpPr>
          <p:nvPr/>
        </p:nvSpPr>
        <p:spPr bwMode="auto">
          <a:xfrm>
            <a:off x="641350" y="5340350"/>
            <a:ext cx="2592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Context_1</a:t>
            </a:r>
          </a:p>
        </p:txBody>
      </p:sp>
      <p:sp>
        <p:nvSpPr>
          <p:cNvPr id="171062" name="Rectangle 54"/>
          <p:cNvSpPr>
            <a:spLocks noChangeArrowheads="1"/>
          </p:cNvSpPr>
          <p:nvPr/>
        </p:nvSpPr>
        <p:spPr bwMode="auto">
          <a:xfrm>
            <a:off x="5394325" y="5075238"/>
            <a:ext cx="3024188"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63" name="Rectangle 55"/>
          <p:cNvSpPr>
            <a:spLocks noChangeArrowheads="1"/>
          </p:cNvSpPr>
          <p:nvPr/>
        </p:nvSpPr>
        <p:spPr bwMode="auto">
          <a:xfrm>
            <a:off x="5465763" y="5129213"/>
            <a:ext cx="685800" cy="314325"/>
          </a:xfrm>
          <a:prstGeom prst="rect">
            <a:avLst/>
          </a:prstGeom>
          <a:solidFill>
            <a:srgbClr val="AE7104"/>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Flat_1</a:t>
            </a:r>
          </a:p>
        </p:txBody>
      </p:sp>
      <p:sp>
        <p:nvSpPr>
          <p:cNvPr id="171064" name="Rectangle 56"/>
          <p:cNvSpPr>
            <a:spLocks noChangeArrowheads="1"/>
          </p:cNvSpPr>
          <p:nvPr/>
        </p:nvSpPr>
        <p:spPr bwMode="auto">
          <a:xfrm>
            <a:off x="6145213" y="5141913"/>
            <a:ext cx="1584325" cy="314325"/>
          </a:xfrm>
          <a:prstGeom prst="rect">
            <a:avLst/>
          </a:prstGeom>
          <a:solidFill>
            <a:srgbClr val="FFFF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has_temperature</a:t>
            </a:r>
          </a:p>
        </p:txBody>
      </p:sp>
      <p:sp>
        <p:nvSpPr>
          <p:cNvPr id="171065" name="Rectangle 57"/>
          <p:cNvSpPr>
            <a:spLocks noChangeArrowheads="1"/>
          </p:cNvSpPr>
          <p:nvPr/>
        </p:nvSpPr>
        <p:spPr bwMode="auto">
          <a:xfrm>
            <a:off x="7734300" y="5141913"/>
            <a:ext cx="590550"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20°C</a:t>
            </a:r>
          </a:p>
        </p:txBody>
      </p:sp>
      <p:sp>
        <p:nvSpPr>
          <p:cNvPr id="171066" name="Rectangle 58"/>
          <p:cNvSpPr>
            <a:spLocks noChangeArrowheads="1"/>
          </p:cNvSpPr>
          <p:nvPr/>
        </p:nvSpPr>
        <p:spPr bwMode="auto">
          <a:xfrm>
            <a:off x="5394325" y="5581650"/>
            <a:ext cx="2519363" cy="431800"/>
          </a:xfrm>
          <a:prstGeom prst="rect">
            <a:avLst/>
          </a:prstGeom>
          <a:noFill/>
          <a:ln w="57150" cmpd="thinThick"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1067" name="Rectangle 59"/>
          <p:cNvSpPr>
            <a:spLocks noChangeArrowheads="1"/>
          </p:cNvSpPr>
          <p:nvPr/>
        </p:nvSpPr>
        <p:spPr bwMode="auto">
          <a:xfrm>
            <a:off x="5461000" y="5649913"/>
            <a:ext cx="685800" cy="314325"/>
          </a:xfrm>
          <a:prstGeom prst="rect">
            <a:avLst/>
          </a:prstGeom>
          <a:solidFill>
            <a:srgbClr val="AE7104"/>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Flat_1</a:t>
            </a:r>
          </a:p>
        </p:txBody>
      </p:sp>
      <p:sp>
        <p:nvSpPr>
          <p:cNvPr id="171068" name="Rectangle 60"/>
          <p:cNvSpPr>
            <a:spLocks noChangeArrowheads="1"/>
          </p:cNvSpPr>
          <p:nvPr/>
        </p:nvSpPr>
        <p:spPr bwMode="auto">
          <a:xfrm>
            <a:off x="6146800" y="5648325"/>
            <a:ext cx="893763" cy="314325"/>
          </a:xfrm>
          <a:prstGeom prst="rect">
            <a:avLst/>
          </a:prstGeom>
          <a:solidFill>
            <a:srgbClr val="FF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has_size</a:t>
            </a:r>
          </a:p>
        </p:txBody>
      </p:sp>
      <p:sp>
        <p:nvSpPr>
          <p:cNvPr id="171069" name="Rectangle 61"/>
          <p:cNvSpPr>
            <a:spLocks noChangeArrowheads="1"/>
          </p:cNvSpPr>
          <p:nvPr/>
        </p:nvSpPr>
        <p:spPr bwMode="auto">
          <a:xfrm>
            <a:off x="7016750" y="5648325"/>
            <a:ext cx="823913" cy="314325"/>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58 sq/m</a:t>
            </a:r>
          </a:p>
        </p:txBody>
      </p:sp>
    </p:spTree>
  </p:cSld>
  <p:clrMapOvr>
    <a:masterClrMapping/>
  </p:clrMapOvr>
  <p:transition spd="med"/>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2034" name="Rectangle 2"/>
          <p:cNvSpPr>
            <a:spLocks noChangeArrowheads="1"/>
          </p:cNvSpPr>
          <p:nvPr/>
        </p:nvSpPr>
        <p:spPr bwMode="auto">
          <a:xfrm>
            <a:off x="257175" y="1268413"/>
            <a:ext cx="7993063" cy="5040312"/>
          </a:xfrm>
          <a:prstGeom prst="rect">
            <a:avLst/>
          </a:prstGeom>
          <a:solidFill>
            <a:srgbClr val="C0C0C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0291" name="Rectangle 3"/>
          <p:cNvSpPr>
            <a:spLocks noChangeArrowheads="1"/>
          </p:cNvSpPr>
          <p:nvPr/>
        </p:nvSpPr>
        <p:spPr bwMode="auto">
          <a:xfrm>
            <a:off x="860425"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From nested </a:t>
            </a:r>
            <a:r>
              <a:rPr lang="en-US" sz="2800" b="1" i="1">
                <a:solidFill>
                  <a:srgbClr val="EC8C00"/>
                </a:solidFill>
                <a:effectLst>
                  <a:outerShdw blurRad="38100" dist="38100" dir="2700000" algn="tl">
                    <a:srgbClr val="C0C0C0"/>
                  </a:outerShdw>
                </a:effectLst>
              </a:rPr>
              <a:t>part_of</a:t>
            </a:r>
            <a:r>
              <a:rPr lang="en-US" sz="2800" b="1">
                <a:solidFill>
                  <a:srgbClr val="EC8C00"/>
                </a:solidFill>
                <a:effectLst>
                  <a:outerShdw blurRad="38100" dist="38100" dir="2700000" algn="tl">
                    <a:srgbClr val="C0C0C0"/>
                  </a:outerShdw>
                </a:effectLst>
              </a:rPr>
              <a:t> RDF Graph …</a:t>
            </a:r>
          </a:p>
        </p:txBody>
      </p:sp>
      <p:sp>
        <p:nvSpPr>
          <p:cNvPr id="172036" name="Oval 4"/>
          <p:cNvSpPr>
            <a:spLocks noChangeArrowheads="1"/>
          </p:cNvSpPr>
          <p:nvPr/>
        </p:nvSpPr>
        <p:spPr bwMode="auto">
          <a:xfrm>
            <a:off x="3683000" y="3097213"/>
            <a:ext cx="1739900" cy="490537"/>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j</a:t>
            </a:r>
          </a:p>
        </p:txBody>
      </p:sp>
      <p:sp>
        <p:nvSpPr>
          <p:cNvPr id="172037" name="Oval 5"/>
          <p:cNvSpPr>
            <a:spLocks noChangeArrowheads="1"/>
          </p:cNvSpPr>
          <p:nvPr/>
        </p:nvSpPr>
        <p:spPr bwMode="auto">
          <a:xfrm>
            <a:off x="3632200" y="1717675"/>
            <a:ext cx="1739900" cy="490538"/>
          </a:xfrm>
          <a:prstGeom prst="ellipse">
            <a:avLst/>
          </a:prstGeom>
          <a:solidFill>
            <a:srgbClr val="FFFF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i</a:t>
            </a:r>
          </a:p>
        </p:txBody>
      </p:sp>
      <p:sp>
        <p:nvSpPr>
          <p:cNvPr id="172038" name="Line 6"/>
          <p:cNvSpPr>
            <a:spLocks noChangeShapeType="1"/>
          </p:cNvSpPr>
          <p:nvPr/>
        </p:nvSpPr>
        <p:spPr bwMode="auto">
          <a:xfrm flipV="1">
            <a:off x="4567238" y="2220913"/>
            <a:ext cx="0" cy="863600"/>
          </a:xfrm>
          <a:prstGeom prst="line">
            <a:avLst/>
          </a:prstGeom>
          <a:noFill/>
          <a:ln w="50800">
            <a:solidFill>
              <a:srgbClr val="FF00FF"/>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39" name="Text Box 7"/>
          <p:cNvSpPr txBox="1">
            <a:spLocks noChangeArrowheads="1"/>
          </p:cNvSpPr>
          <p:nvPr/>
        </p:nvSpPr>
        <p:spPr bwMode="auto">
          <a:xfrm>
            <a:off x="3419475" y="2484438"/>
            <a:ext cx="1292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i="1"/>
              <a:t>part_of</a:t>
            </a:r>
          </a:p>
        </p:txBody>
      </p:sp>
      <p:sp>
        <p:nvSpPr>
          <p:cNvPr id="172040" name="Line 8"/>
          <p:cNvSpPr>
            <a:spLocks noChangeShapeType="1"/>
          </p:cNvSpPr>
          <p:nvPr/>
        </p:nvSpPr>
        <p:spPr bwMode="auto">
          <a:xfrm>
            <a:off x="5370513" y="1955800"/>
            <a:ext cx="1512887"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41" name="Rectangle 9"/>
          <p:cNvSpPr>
            <a:spLocks noChangeArrowheads="1"/>
          </p:cNvSpPr>
          <p:nvPr/>
        </p:nvSpPr>
        <p:spPr bwMode="auto">
          <a:xfrm>
            <a:off x="6881813" y="1693863"/>
            <a:ext cx="1223962" cy="376237"/>
          </a:xfrm>
          <a:prstGeom prst="rect">
            <a:avLst/>
          </a:prstGeom>
          <a:solidFill>
            <a:srgbClr val="FFFF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Value_e</a:t>
            </a:r>
          </a:p>
        </p:txBody>
      </p:sp>
      <p:sp>
        <p:nvSpPr>
          <p:cNvPr id="172042" name="Text Box 10"/>
          <p:cNvSpPr txBox="1">
            <a:spLocks noChangeArrowheads="1"/>
          </p:cNvSpPr>
          <p:nvPr/>
        </p:nvSpPr>
        <p:spPr bwMode="auto">
          <a:xfrm>
            <a:off x="5457825" y="1598613"/>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Property_n</a:t>
            </a:r>
          </a:p>
        </p:txBody>
      </p:sp>
      <p:sp>
        <p:nvSpPr>
          <p:cNvPr id="172043" name="Line 11"/>
          <p:cNvSpPr>
            <a:spLocks noChangeShapeType="1"/>
          </p:cNvSpPr>
          <p:nvPr/>
        </p:nvSpPr>
        <p:spPr bwMode="auto">
          <a:xfrm>
            <a:off x="5459413" y="3352800"/>
            <a:ext cx="1512887"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44" name="Rectangle 12"/>
          <p:cNvSpPr>
            <a:spLocks noChangeArrowheads="1"/>
          </p:cNvSpPr>
          <p:nvPr/>
        </p:nvSpPr>
        <p:spPr bwMode="auto">
          <a:xfrm>
            <a:off x="6978650" y="3136900"/>
            <a:ext cx="968375" cy="376238"/>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Value_f</a:t>
            </a:r>
          </a:p>
        </p:txBody>
      </p:sp>
      <p:sp>
        <p:nvSpPr>
          <p:cNvPr id="172045" name="Text Box 13"/>
          <p:cNvSpPr txBox="1">
            <a:spLocks noChangeArrowheads="1"/>
          </p:cNvSpPr>
          <p:nvPr/>
        </p:nvSpPr>
        <p:spPr bwMode="auto">
          <a:xfrm>
            <a:off x="5459413" y="2986088"/>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Property_r</a:t>
            </a:r>
          </a:p>
        </p:txBody>
      </p:sp>
      <p:sp>
        <p:nvSpPr>
          <p:cNvPr id="172046" name="Line 14"/>
          <p:cNvSpPr>
            <a:spLocks noChangeShapeType="1"/>
          </p:cNvSpPr>
          <p:nvPr/>
        </p:nvSpPr>
        <p:spPr bwMode="auto">
          <a:xfrm flipH="1" flipV="1">
            <a:off x="2163763" y="1936750"/>
            <a:ext cx="1439862"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47" name="Text Box 15"/>
          <p:cNvSpPr txBox="1">
            <a:spLocks noChangeArrowheads="1"/>
          </p:cNvSpPr>
          <p:nvPr/>
        </p:nvSpPr>
        <p:spPr bwMode="auto">
          <a:xfrm>
            <a:off x="2262188" y="1565275"/>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Property_m</a:t>
            </a:r>
          </a:p>
        </p:txBody>
      </p:sp>
      <p:sp>
        <p:nvSpPr>
          <p:cNvPr id="172048" name="Oval 16"/>
          <p:cNvSpPr>
            <a:spLocks noChangeArrowheads="1"/>
          </p:cNvSpPr>
          <p:nvPr/>
        </p:nvSpPr>
        <p:spPr bwMode="auto">
          <a:xfrm>
            <a:off x="314325" y="1693863"/>
            <a:ext cx="1847850" cy="490537"/>
          </a:xfrm>
          <a:prstGeom prst="ellipse">
            <a:avLst/>
          </a:prstGeom>
          <a:solidFill>
            <a:srgbClr val="FFFF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a</a:t>
            </a:r>
          </a:p>
        </p:txBody>
      </p:sp>
      <p:sp>
        <p:nvSpPr>
          <p:cNvPr id="172049" name="Line 17"/>
          <p:cNvSpPr>
            <a:spLocks noChangeShapeType="1"/>
          </p:cNvSpPr>
          <p:nvPr/>
        </p:nvSpPr>
        <p:spPr bwMode="auto">
          <a:xfrm flipH="1" flipV="1">
            <a:off x="2225675" y="3343275"/>
            <a:ext cx="1439863"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50" name="Text Box 18"/>
          <p:cNvSpPr txBox="1">
            <a:spLocks noChangeArrowheads="1"/>
          </p:cNvSpPr>
          <p:nvPr/>
        </p:nvSpPr>
        <p:spPr bwMode="auto">
          <a:xfrm>
            <a:off x="2324100" y="2971800"/>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Property_p</a:t>
            </a:r>
          </a:p>
        </p:txBody>
      </p:sp>
      <p:sp>
        <p:nvSpPr>
          <p:cNvPr id="172051" name="Oval 19"/>
          <p:cNvSpPr>
            <a:spLocks noChangeArrowheads="1"/>
          </p:cNvSpPr>
          <p:nvPr/>
        </p:nvSpPr>
        <p:spPr bwMode="auto">
          <a:xfrm>
            <a:off x="387350" y="3100388"/>
            <a:ext cx="1847850" cy="490537"/>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b</a:t>
            </a:r>
          </a:p>
        </p:txBody>
      </p:sp>
      <p:sp>
        <p:nvSpPr>
          <p:cNvPr id="172052" name="Oval 20"/>
          <p:cNvSpPr>
            <a:spLocks noChangeArrowheads="1"/>
          </p:cNvSpPr>
          <p:nvPr/>
        </p:nvSpPr>
        <p:spPr bwMode="auto">
          <a:xfrm>
            <a:off x="3632200" y="4597400"/>
            <a:ext cx="1828800" cy="490538"/>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k</a:t>
            </a:r>
          </a:p>
        </p:txBody>
      </p:sp>
      <p:sp>
        <p:nvSpPr>
          <p:cNvPr id="172053" name="Line 21"/>
          <p:cNvSpPr>
            <a:spLocks noChangeShapeType="1"/>
          </p:cNvSpPr>
          <p:nvPr/>
        </p:nvSpPr>
        <p:spPr bwMode="auto">
          <a:xfrm flipV="1">
            <a:off x="4567238" y="3589338"/>
            <a:ext cx="0" cy="1008062"/>
          </a:xfrm>
          <a:prstGeom prst="line">
            <a:avLst/>
          </a:prstGeom>
          <a:noFill/>
          <a:ln w="50800">
            <a:solidFill>
              <a:srgbClr val="FF00FF"/>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54" name="Text Box 22"/>
          <p:cNvSpPr txBox="1">
            <a:spLocks noChangeArrowheads="1"/>
          </p:cNvSpPr>
          <p:nvPr/>
        </p:nvSpPr>
        <p:spPr bwMode="auto">
          <a:xfrm>
            <a:off x="4362450" y="3944938"/>
            <a:ext cx="1289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i="1"/>
              <a:t>part_of</a:t>
            </a:r>
          </a:p>
        </p:txBody>
      </p:sp>
      <p:sp>
        <p:nvSpPr>
          <p:cNvPr id="172055" name="Line 23"/>
          <p:cNvSpPr>
            <a:spLocks noChangeShapeType="1"/>
          </p:cNvSpPr>
          <p:nvPr/>
        </p:nvSpPr>
        <p:spPr bwMode="auto">
          <a:xfrm>
            <a:off x="5453063" y="4852988"/>
            <a:ext cx="1512887"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56" name="Rectangle 24"/>
          <p:cNvSpPr>
            <a:spLocks noChangeArrowheads="1"/>
          </p:cNvSpPr>
          <p:nvPr/>
        </p:nvSpPr>
        <p:spPr bwMode="auto">
          <a:xfrm>
            <a:off x="6940550" y="4637088"/>
            <a:ext cx="1031875" cy="376237"/>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Value_h</a:t>
            </a:r>
          </a:p>
        </p:txBody>
      </p:sp>
      <p:sp>
        <p:nvSpPr>
          <p:cNvPr id="172057" name="Text Box 25"/>
          <p:cNvSpPr txBox="1">
            <a:spLocks noChangeArrowheads="1"/>
          </p:cNvSpPr>
          <p:nvPr/>
        </p:nvSpPr>
        <p:spPr bwMode="auto">
          <a:xfrm>
            <a:off x="5453063" y="4486275"/>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Property_u</a:t>
            </a:r>
          </a:p>
        </p:txBody>
      </p:sp>
      <p:sp>
        <p:nvSpPr>
          <p:cNvPr id="172058" name="Line 26"/>
          <p:cNvSpPr>
            <a:spLocks noChangeShapeType="1"/>
          </p:cNvSpPr>
          <p:nvPr/>
        </p:nvSpPr>
        <p:spPr bwMode="auto">
          <a:xfrm flipH="1" flipV="1">
            <a:off x="1979613" y="4292600"/>
            <a:ext cx="1728787" cy="43180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59" name="Text Box 27"/>
          <p:cNvSpPr txBox="1">
            <a:spLocks noChangeArrowheads="1"/>
          </p:cNvSpPr>
          <p:nvPr/>
        </p:nvSpPr>
        <p:spPr bwMode="auto">
          <a:xfrm>
            <a:off x="1450975" y="4438650"/>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Property_t</a:t>
            </a:r>
          </a:p>
        </p:txBody>
      </p:sp>
      <p:sp>
        <p:nvSpPr>
          <p:cNvPr id="172060" name="Oval 28"/>
          <p:cNvSpPr>
            <a:spLocks noChangeArrowheads="1"/>
          </p:cNvSpPr>
          <p:nvPr/>
        </p:nvSpPr>
        <p:spPr bwMode="auto">
          <a:xfrm>
            <a:off x="746125" y="5734050"/>
            <a:ext cx="1847850" cy="490538"/>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d</a:t>
            </a:r>
          </a:p>
        </p:txBody>
      </p:sp>
      <p:sp>
        <p:nvSpPr>
          <p:cNvPr id="172061" name="Line 29"/>
          <p:cNvSpPr>
            <a:spLocks noChangeShapeType="1"/>
          </p:cNvSpPr>
          <p:nvPr/>
        </p:nvSpPr>
        <p:spPr bwMode="auto">
          <a:xfrm>
            <a:off x="5359400" y="3444875"/>
            <a:ext cx="1296988" cy="3603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62" name="Rectangle 30"/>
          <p:cNvSpPr>
            <a:spLocks noChangeArrowheads="1"/>
          </p:cNvSpPr>
          <p:nvPr/>
        </p:nvSpPr>
        <p:spPr bwMode="auto">
          <a:xfrm>
            <a:off x="6630988" y="3733800"/>
            <a:ext cx="1031875" cy="376238"/>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Value_g</a:t>
            </a:r>
          </a:p>
        </p:txBody>
      </p:sp>
      <p:sp>
        <p:nvSpPr>
          <p:cNvPr id="172063" name="Text Box 31"/>
          <p:cNvSpPr txBox="1">
            <a:spLocks noChangeArrowheads="1"/>
          </p:cNvSpPr>
          <p:nvPr/>
        </p:nvSpPr>
        <p:spPr bwMode="auto">
          <a:xfrm>
            <a:off x="5000625" y="3589338"/>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Property_s</a:t>
            </a:r>
          </a:p>
        </p:txBody>
      </p:sp>
      <p:sp>
        <p:nvSpPr>
          <p:cNvPr id="172064" name="Line 32"/>
          <p:cNvSpPr>
            <a:spLocks noChangeShapeType="1"/>
          </p:cNvSpPr>
          <p:nvPr/>
        </p:nvSpPr>
        <p:spPr bwMode="auto">
          <a:xfrm flipH="1">
            <a:off x="2411413" y="5013325"/>
            <a:ext cx="1439862" cy="7921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65" name="Text Box 33"/>
          <p:cNvSpPr txBox="1">
            <a:spLocks noChangeArrowheads="1"/>
          </p:cNvSpPr>
          <p:nvPr/>
        </p:nvSpPr>
        <p:spPr bwMode="auto">
          <a:xfrm>
            <a:off x="3076575" y="5300663"/>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Property_v</a:t>
            </a:r>
          </a:p>
        </p:txBody>
      </p:sp>
      <p:sp>
        <p:nvSpPr>
          <p:cNvPr id="172066" name="Oval 34"/>
          <p:cNvSpPr>
            <a:spLocks noChangeArrowheads="1"/>
          </p:cNvSpPr>
          <p:nvPr/>
        </p:nvSpPr>
        <p:spPr bwMode="auto">
          <a:xfrm>
            <a:off x="290513" y="3900488"/>
            <a:ext cx="1868487" cy="490537"/>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c</a:t>
            </a:r>
          </a:p>
        </p:txBody>
      </p:sp>
      <p:sp>
        <p:nvSpPr>
          <p:cNvPr id="172067" name="AutoShape 35"/>
          <p:cNvSpPr>
            <a:spLocks noChangeArrowheads="1"/>
          </p:cNvSpPr>
          <p:nvPr/>
        </p:nvSpPr>
        <p:spPr bwMode="auto">
          <a:xfrm>
            <a:off x="8388350" y="3284538"/>
            <a:ext cx="647700" cy="649287"/>
          </a:xfrm>
          <a:prstGeom prst="rightArrow">
            <a:avLst>
              <a:gd name="adj1" fmla="val 53546"/>
              <a:gd name="adj2" fmla="val 5000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2068" name="Line 36"/>
          <p:cNvSpPr>
            <a:spLocks noChangeShapeType="1"/>
          </p:cNvSpPr>
          <p:nvPr/>
        </p:nvSpPr>
        <p:spPr bwMode="auto">
          <a:xfrm flipV="1">
            <a:off x="1835150" y="2060575"/>
            <a:ext cx="1944688" cy="1081088"/>
          </a:xfrm>
          <a:prstGeom prst="line">
            <a:avLst/>
          </a:prstGeom>
          <a:noFill/>
          <a:ln w="50800">
            <a:solidFill>
              <a:srgbClr val="FF00FF"/>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69" name="Text Box 37"/>
          <p:cNvSpPr txBox="1">
            <a:spLocks noChangeArrowheads="1"/>
          </p:cNvSpPr>
          <p:nvPr/>
        </p:nvSpPr>
        <p:spPr bwMode="auto">
          <a:xfrm>
            <a:off x="1554163" y="2327275"/>
            <a:ext cx="1504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i="1"/>
              <a:t>part_of</a:t>
            </a:r>
          </a:p>
        </p:txBody>
      </p:sp>
      <p:sp>
        <p:nvSpPr>
          <p:cNvPr id="172070" name="Line 38"/>
          <p:cNvSpPr>
            <a:spLocks noChangeShapeType="1"/>
          </p:cNvSpPr>
          <p:nvPr/>
        </p:nvSpPr>
        <p:spPr bwMode="auto">
          <a:xfrm flipV="1">
            <a:off x="2051050" y="3573463"/>
            <a:ext cx="2089150" cy="2160587"/>
          </a:xfrm>
          <a:prstGeom prst="line">
            <a:avLst/>
          </a:prstGeom>
          <a:noFill/>
          <a:ln w="50800">
            <a:solidFill>
              <a:srgbClr val="FF00FF"/>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71" name="Text Box 39"/>
          <p:cNvSpPr txBox="1">
            <a:spLocks noChangeArrowheads="1"/>
          </p:cNvSpPr>
          <p:nvPr/>
        </p:nvSpPr>
        <p:spPr bwMode="auto">
          <a:xfrm>
            <a:off x="3127375" y="4044950"/>
            <a:ext cx="1504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i="1"/>
              <a:t>part_of</a:t>
            </a:r>
          </a:p>
        </p:txBody>
      </p:sp>
      <p:sp>
        <p:nvSpPr>
          <p:cNvPr id="172072" name="Line 40"/>
          <p:cNvSpPr>
            <a:spLocks noChangeShapeType="1"/>
          </p:cNvSpPr>
          <p:nvPr/>
        </p:nvSpPr>
        <p:spPr bwMode="auto">
          <a:xfrm flipV="1">
            <a:off x="2051050" y="3429000"/>
            <a:ext cx="1728788" cy="576263"/>
          </a:xfrm>
          <a:prstGeom prst="line">
            <a:avLst/>
          </a:prstGeom>
          <a:noFill/>
          <a:ln w="50800">
            <a:solidFill>
              <a:srgbClr val="FF00FF"/>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2073" name="Text Box 41"/>
          <p:cNvSpPr txBox="1">
            <a:spLocks noChangeArrowheads="1"/>
          </p:cNvSpPr>
          <p:nvPr/>
        </p:nvSpPr>
        <p:spPr bwMode="auto">
          <a:xfrm>
            <a:off x="2195513" y="3716338"/>
            <a:ext cx="1504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i="1"/>
              <a:t>part_of</a:t>
            </a:r>
          </a:p>
        </p:txBody>
      </p:sp>
    </p:spTree>
  </p:cSld>
  <p:clrMapOvr>
    <a:masterClrMapping/>
  </p:clrMapOvr>
  <p:transition spd="med"/>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3058" name="Oval 2"/>
          <p:cNvSpPr>
            <a:spLocks noChangeArrowheads="1"/>
          </p:cNvSpPr>
          <p:nvPr/>
        </p:nvSpPr>
        <p:spPr bwMode="auto">
          <a:xfrm>
            <a:off x="1258888" y="1196975"/>
            <a:ext cx="6769100" cy="5184775"/>
          </a:xfrm>
          <a:prstGeom prst="ellipse">
            <a:avLst/>
          </a:prstGeom>
          <a:solidFill>
            <a:srgbClr val="FFFF00"/>
          </a:solid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3059" name="Oval 3"/>
          <p:cNvSpPr>
            <a:spLocks noChangeArrowheads="1"/>
          </p:cNvSpPr>
          <p:nvPr/>
        </p:nvSpPr>
        <p:spPr bwMode="auto">
          <a:xfrm>
            <a:off x="1403350" y="3068638"/>
            <a:ext cx="6337300" cy="2160587"/>
          </a:xfrm>
          <a:prstGeom prst="ellipse">
            <a:avLst/>
          </a:prstGeom>
          <a:solidFill>
            <a:srgbClr val="FF660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1316" name="Rectangle 4"/>
          <p:cNvSpPr>
            <a:spLocks noChangeArrowheads="1"/>
          </p:cNvSpPr>
          <p:nvPr/>
        </p:nvSpPr>
        <p:spPr bwMode="auto">
          <a:xfrm>
            <a:off x="860425"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…to nested </a:t>
            </a:r>
            <a:r>
              <a:rPr lang="en-US" sz="2800" b="1" i="1">
                <a:solidFill>
                  <a:srgbClr val="EC8C00"/>
                </a:solidFill>
                <a:effectLst>
                  <a:outerShdw blurRad="38100" dist="38100" dir="2700000" algn="tl">
                    <a:srgbClr val="C0C0C0"/>
                  </a:outerShdw>
                </a:effectLst>
              </a:rPr>
              <a:t>part_of</a:t>
            </a:r>
            <a:r>
              <a:rPr lang="en-US" sz="2800" b="1">
                <a:solidFill>
                  <a:srgbClr val="EC8C00"/>
                </a:solidFill>
                <a:effectLst>
                  <a:outerShdw blurRad="38100" dist="38100" dir="2700000" algn="tl">
                    <a:srgbClr val="C0C0C0"/>
                  </a:outerShdw>
                </a:effectLst>
              </a:rPr>
              <a:t> view, and then …</a:t>
            </a:r>
          </a:p>
        </p:txBody>
      </p:sp>
      <p:sp>
        <p:nvSpPr>
          <p:cNvPr id="173061" name="Line 5"/>
          <p:cNvSpPr>
            <a:spLocks noChangeShapeType="1"/>
          </p:cNvSpPr>
          <p:nvPr/>
        </p:nvSpPr>
        <p:spPr bwMode="auto">
          <a:xfrm flipV="1">
            <a:off x="7019925" y="1341438"/>
            <a:ext cx="1008063" cy="57467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62" name="Rectangle 6"/>
          <p:cNvSpPr>
            <a:spLocks noChangeArrowheads="1"/>
          </p:cNvSpPr>
          <p:nvPr/>
        </p:nvSpPr>
        <p:spPr bwMode="auto">
          <a:xfrm>
            <a:off x="7524750" y="863600"/>
            <a:ext cx="1463675" cy="466725"/>
          </a:xfrm>
          <a:prstGeom prst="rect">
            <a:avLst/>
          </a:prstGeom>
          <a:solidFill>
            <a:srgbClr val="FFFF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400"/>
              <a:t>Value_e</a:t>
            </a:r>
          </a:p>
        </p:txBody>
      </p:sp>
      <p:sp>
        <p:nvSpPr>
          <p:cNvPr id="173063" name="Text Box 7"/>
          <p:cNvSpPr txBox="1">
            <a:spLocks noChangeArrowheads="1"/>
          </p:cNvSpPr>
          <p:nvPr/>
        </p:nvSpPr>
        <p:spPr bwMode="auto">
          <a:xfrm>
            <a:off x="7396163" y="1568450"/>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Property_n</a:t>
            </a:r>
          </a:p>
        </p:txBody>
      </p:sp>
      <p:sp>
        <p:nvSpPr>
          <p:cNvPr id="173064" name="Line 8"/>
          <p:cNvSpPr>
            <a:spLocks noChangeShapeType="1"/>
          </p:cNvSpPr>
          <p:nvPr/>
        </p:nvSpPr>
        <p:spPr bwMode="auto">
          <a:xfrm flipH="1" flipV="1">
            <a:off x="2146300" y="1435100"/>
            <a:ext cx="287338" cy="35877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65" name="Text Box 9"/>
          <p:cNvSpPr txBox="1">
            <a:spLocks noChangeArrowheads="1"/>
          </p:cNvSpPr>
          <p:nvPr/>
        </p:nvSpPr>
        <p:spPr bwMode="auto">
          <a:xfrm>
            <a:off x="987425" y="1495425"/>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Property_m</a:t>
            </a:r>
          </a:p>
        </p:txBody>
      </p:sp>
      <p:sp>
        <p:nvSpPr>
          <p:cNvPr id="173066" name="Oval 10"/>
          <p:cNvSpPr>
            <a:spLocks noChangeArrowheads="1"/>
          </p:cNvSpPr>
          <p:nvPr/>
        </p:nvSpPr>
        <p:spPr bwMode="auto">
          <a:xfrm>
            <a:off x="628650" y="809625"/>
            <a:ext cx="2401888" cy="619125"/>
          </a:xfrm>
          <a:prstGeom prst="ellipse">
            <a:avLst/>
          </a:prstGeom>
          <a:solidFill>
            <a:srgbClr val="FFFF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400"/>
              <a:t>Resource a</a:t>
            </a:r>
          </a:p>
        </p:txBody>
      </p:sp>
      <p:sp>
        <p:nvSpPr>
          <p:cNvPr id="173067" name="AutoShape 11"/>
          <p:cNvSpPr>
            <a:spLocks noChangeArrowheads="1"/>
          </p:cNvSpPr>
          <p:nvPr/>
        </p:nvSpPr>
        <p:spPr bwMode="auto">
          <a:xfrm>
            <a:off x="8243888" y="3284538"/>
            <a:ext cx="647700" cy="649287"/>
          </a:xfrm>
          <a:prstGeom prst="rightArrow">
            <a:avLst>
              <a:gd name="adj1" fmla="val 53546"/>
              <a:gd name="adj2" fmla="val 5000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3068" name="Text Box 12"/>
          <p:cNvSpPr txBox="1">
            <a:spLocks noChangeArrowheads="1"/>
          </p:cNvSpPr>
          <p:nvPr/>
        </p:nvSpPr>
        <p:spPr bwMode="auto">
          <a:xfrm>
            <a:off x="3603625" y="1268413"/>
            <a:ext cx="2305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800"/>
              <a:t>Resource i</a:t>
            </a:r>
          </a:p>
        </p:txBody>
      </p:sp>
      <p:sp>
        <p:nvSpPr>
          <p:cNvPr id="173069" name="Oval 13"/>
          <p:cNvSpPr>
            <a:spLocks noChangeArrowheads="1"/>
          </p:cNvSpPr>
          <p:nvPr/>
        </p:nvSpPr>
        <p:spPr bwMode="auto">
          <a:xfrm>
            <a:off x="4211638" y="3933825"/>
            <a:ext cx="1282700" cy="360363"/>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k</a:t>
            </a:r>
          </a:p>
        </p:txBody>
      </p:sp>
      <p:sp>
        <p:nvSpPr>
          <p:cNvPr id="173070" name="Line 14"/>
          <p:cNvSpPr>
            <a:spLocks noChangeShapeType="1"/>
          </p:cNvSpPr>
          <p:nvPr/>
        </p:nvSpPr>
        <p:spPr bwMode="auto">
          <a:xfrm flipV="1">
            <a:off x="5510213" y="4076700"/>
            <a:ext cx="933450" cy="428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71" name="Rectangle 15"/>
          <p:cNvSpPr>
            <a:spLocks noChangeArrowheads="1"/>
          </p:cNvSpPr>
          <p:nvPr/>
        </p:nvSpPr>
        <p:spPr bwMode="auto">
          <a:xfrm>
            <a:off x="6443663" y="3933825"/>
            <a:ext cx="749300" cy="284163"/>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Value_h</a:t>
            </a:r>
          </a:p>
        </p:txBody>
      </p:sp>
      <p:sp>
        <p:nvSpPr>
          <p:cNvPr id="173072" name="Text Box 16"/>
          <p:cNvSpPr txBox="1">
            <a:spLocks noChangeArrowheads="1"/>
          </p:cNvSpPr>
          <p:nvPr/>
        </p:nvSpPr>
        <p:spPr bwMode="auto">
          <a:xfrm>
            <a:off x="5508625" y="4076700"/>
            <a:ext cx="10271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Property_u</a:t>
            </a:r>
          </a:p>
        </p:txBody>
      </p:sp>
      <p:sp>
        <p:nvSpPr>
          <p:cNvPr id="173073" name="Line 17"/>
          <p:cNvSpPr>
            <a:spLocks noChangeShapeType="1"/>
          </p:cNvSpPr>
          <p:nvPr/>
        </p:nvSpPr>
        <p:spPr bwMode="auto">
          <a:xfrm flipH="1" flipV="1">
            <a:off x="3419475" y="3789363"/>
            <a:ext cx="827088" cy="26035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74" name="Text Box 18"/>
          <p:cNvSpPr txBox="1">
            <a:spLocks noChangeArrowheads="1"/>
          </p:cNvSpPr>
          <p:nvPr/>
        </p:nvSpPr>
        <p:spPr bwMode="auto">
          <a:xfrm>
            <a:off x="3074988" y="3900488"/>
            <a:ext cx="10271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Property_t</a:t>
            </a:r>
          </a:p>
        </p:txBody>
      </p:sp>
      <p:sp>
        <p:nvSpPr>
          <p:cNvPr id="173075" name="Oval 19"/>
          <p:cNvSpPr>
            <a:spLocks noChangeArrowheads="1"/>
          </p:cNvSpPr>
          <p:nvPr/>
        </p:nvSpPr>
        <p:spPr bwMode="auto">
          <a:xfrm>
            <a:off x="2339975" y="4508500"/>
            <a:ext cx="1293813" cy="360363"/>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d</a:t>
            </a:r>
          </a:p>
        </p:txBody>
      </p:sp>
      <p:sp>
        <p:nvSpPr>
          <p:cNvPr id="173076" name="Line 20"/>
          <p:cNvSpPr>
            <a:spLocks noChangeShapeType="1"/>
          </p:cNvSpPr>
          <p:nvPr/>
        </p:nvSpPr>
        <p:spPr bwMode="auto">
          <a:xfrm flipH="1">
            <a:off x="3492500" y="4211638"/>
            <a:ext cx="815975" cy="369887"/>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77" name="Text Box 21"/>
          <p:cNvSpPr txBox="1">
            <a:spLocks noChangeArrowheads="1"/>
          </p:cNvSpPr>
          <p:nvPr/>
        </p:nvSpPr>
        <p:spPr bwMode="auto">
          <a:xfrm>
            <a:off x="3738563" y="4349750"/>
            <a:ext cx="1027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Property_v</a:t>
            </a:r>
          </a:p>
        </p:txBody>
      </p:sp>
      <p:sp>
        <p:nvSpPr>
          <p:cNvPr id="173078" name="Oval 22"/>
          <p:cNvSpPr>
            <a:spLocks noChangeArrowheads="1"/>
          </p:cNvSpPr>
          <p:nvPr/>
        </p:nvSpPr>
        <p:spPr bwMode="auto">
          <a:xfrm>
            <a:off x="2060575" y="3544888"/>
            <a:ext cx="1401763" cy="360362"/>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c</a:t>
            </a:r>
          </a:p>
        </p:txBody>
      </p:sp>
      <p:sp>
        <p:nvSpPr>
          <p:cNvPr id="173079" name="Oval 23"/>
          <p:cNvSpPr>
            <a:spLocks noChangeArrowheads="1"/>
          </p:cNvSpPr>
          <p:nvPr/>
        </p:nvSpPr>
        <p:spPr bwMode="auto">
          <a:xfrm>
            <a:off x="2555875" y="2060575"/>
            <a:ext cx="1847850" cy="490538"/>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Resource b</a:t>
            </a:r>
          </a:p>
        </p:txBody>
      </p:sp>
      <p:sp>
        <p:nvSpPr>
          <p:cNvPr id="173080" name="Line 24"/>
          <p:cNvSpPr>
            <a:spLocks noChangeShapeType="1"/>
          </p:cNvSpPr>
          <p:nvPr/>
        </p:nvSpPr>
        <p:spPr bwMode="auto">
          <a:xfrm>
            <a:off x="4572000" y="5229225"/>
            <a:ext cx="0" cy="433388"/>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81" name="Rectangle 25"/>
          <p:cNvSpPr>
            <a:spLocks noChangeArrowheads="1"/>
          </p:cNvSpPr>
          <p:nvPr/>
        </p:nvSpPr>
        <p:spPr bwMode="auto">
          <a:xfrm>
            <a:off x="4067175" y="5661025"/>
            <a:ext cx="968375" cy="376238"/>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Value_f</a:t>
            </a:r>
          </a:p>
        </p:txBody>
      </p:sp>
      <p:sp>
        <p:nvSpPr>
          <p:cNvPr id="173082" name="Text Box 26"/>
          <p:cNvSpPr txBox="1">
            <a:spLocks noChangeArrowheads="1"/>
          </p:cNvSpPr>
          <p:nvPr/>
        </p:nvSpPr>
        <p:spPr bwMode="auto">
          <a:xfrm>
            <a:off x="4505325" y="5267325"/>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Property_r</a:t>
            </a:r>
          </a:p>
        </p:txBody>
      </p:sp>
      <p:sp>
        <p:nvSpPr>
          <p:cNvPr id="173083" name="Line 27"/>
          <p:cNvSpPr>
            <a:spLocks noChangeShapeType="1"/>
          </p:cNvSpPr>
          <p:nvPr/>
        </p:nvSpPr>
        <p:spPr bwMode="auto">
          <a:xfrm flipV="1">
            <a:off x="5940425" y="2636838"/>
            <a:ext cx="503238" cy="50482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84" name="Rectangle 28"/>
          <p:cNvSpPr>
            <a:spLocks noChangeArrowheads="1"/>
          </p:cNvSpPr>
          <p:nvPr/>
        </p:nvSpPr>
        <p:spPr bwMode="auto">
          <a:xfrm>
            <a:off x="6132513" y="2243138"/>
            <a:ext cx="1031875" cy="376237"/>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Value_g</a:t>
            </a:r>
          </a:p>
        </p:txBody>
      </p:sp>
      <p:sp>
        <p:nvSpPr>
          <p:cNvPr id="173085" name="Text Box 29"/>
          <p:cNvSpPr txBox="1">
            <a:spLocks noChangeArrowheads="1"/>
          </p:cNvSpPr>
          <p:nvPr/>
        </p:nvSpPr>
        <p:spPr bwMode="auto">
          <a:xfrm>
            <a:off x="6300788" y="2781300"/>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Property_s</a:t>
            </a:r>
          </a:p>
        </p:txBody>
      </p:sp>
      <p:sp>
        <p:nvSpPr>
          <p:cNvPr id="173086" name="Text Box 30"/>
          <p:cNvSpPr txBox="1">
            <a:spLocks noChangeArrowheads="1"/>
          </p:cNvSpPr>
          <p:nvPr/>
        </p:nvSpPr>
        <p:spPr bwMode="auto">
          <a:xfrm>
            <a:off x="3676650" y="2590800"/>
            <a:ext cx="13684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i="1"/>
              <a:t>Property_p</a:t>
            </a:r>
          </a:p>
        </p:txBody>
      </p:sp>
      <p:sp>
        <p:nvSpPr>
          <p:cNvPr id="173087" name="Line 31"/>
          <p:cNvSpPr>
            <a:spLocks noChangeShapeType="1"/>
          </p:cNvSpPr>
          <p:nvPr/>
        </p:nvSpPr>
        <p:spPr bwMode="auto">
          <a:xfrm flipH="1" flipV="1">
            <a:off x="3563938" y="2543175"/>
            <a:ext cx="287337" cy="576263"/>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3088" name="Text Box 32"/>
          <p:cNvSpPr txBox="1">
            <a:spLocks noChangeArrowheads="1"/>
          </p:cNvSpPr>
          <p:nvPr/>
        </p:nvSpPr>
        <p:spPr bwMode="auto">
          <a:xfrm>
            <a:off x="3995738" y="3141663"/>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Resource j</a:t>
            </a:r>
          </a:p>
        </p:txBody>
      </p:sp>
      <p:sp>
        <p:nvSpPr>
          <p:cNvPr id="173089" name="AutoShape 33"/>
          <p:cNvSpPr>
            <a:spLocks noChangeArrowheads="1"/>
          </p:cNvSpPr>
          <p:nvPr/>
        </p:nvSpPr>
        <p:spPr bwMode="auto">
          <a:xfrm>
            <a:off x="395288" y="3284538"/>
            <a:ext cx="647700" cy="649287"/>
          </a:xfrm>
          <a:prstGeom prst="rightArrow">
            <a:avLst>
              <a:gd name="adj1" fmla="val 53546"/>
              <a:gd name="adj2" fmla="val 5000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5348" name="Rectangle 4"/>
          <p:cNvSpPr>
            <a:spLocks noChangeArrowheads="1"/>
          </p:cNvSpPr>
          <p:nvPr/>
        </p:nvSpPr>
        <p:spPr bwMode="auto">
          <a:xfrm>
            <a:off x="228600" y="219075"/>
            <a:ext cx="8686800" cy="531813"/>
          </a:xfrm>
          <a:prstGeom prst="rect">
            <a:avLst/>
          </a:prstGeom>
          <a:noFill/>
          <a:ln w="9525">
            <a:noFill/>
            <a:miter lim="800000"/>
            <a:headEnd/>
            <a:tailEnd/>
          </a:ln>
        </p:spPr>
        <p:txBody>
          <a:bodyPr anchor="b"/>
          <a:lstStyle/>
          <a:p>
            <a:pPr>
              <a:defRPr/>
            </a:pPr>
            <a:r>
              <a:rPr lang="en-GB" sz="3600" b="1">
                <a:solidFill>
                  <a:srgbClr val="EC8C00"/>
                </a:solidFill>
                <a:effectLst>
                  <a:outerShdw blurRad="38100" dist="38100" dir="2700000" algn="tl">
                    <a:srgbClr val="C0C0C0"/>
                  </a:outerShdw>
                </a:effectLst>
              </a:rPr>
              <a:t>Semantic Web: New “Users”</a:t>
            </a:r>
          </a:p>
        </p:txBody>
      </p:sp>
      <p:graphicFrame>
        <p:nvGraphicFramePr>
          <p:cNvPr id="2050" name="Object 5"/>
          <p:cNvGraphicFramePr>
            <a:graphicFrameLocks noChangeAspect="1"/>
          </p:cNvGraphicFramePr>
          <p:nvPr/>
        </p:nvGraphicFramePr>
        <p:xfrm>
          <a:off x="762000" y="1447800"/>
          <a:ext cx="6119813" cy="4956175"/>
        </p:xfrm>
        <a:graphic>
          <a:graphicData uri="http://schemas.openxmlformats.org/presentationml/2006/ole">
            <mc:AlternateContent xmlns:mc="http://schemas.openxmlformats.org/markup-compatibility/2006">
              <mc:Choice xmlns:v="urn:schemas-microsoft-com:vml" Requires="v">
                <p:oleObj name="Picture" r:id="rId2" imgW="7058160" imgH="5715000" progId="Word.Picture.8">
                  <p:embed/>
                </p:oleObj>
              </mc:Choice>
              <mc:Fallback>
                <p:oleObj name="Picture" r:id="rId2" imgW="7058160" imgH="5715000" progId="Word.Picture.8">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447800"/>
                        <a:ext cx="6119813" cy="495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52" name="Text Box 6"/>
          <p:cNvSpPr txBox="1">
            <a:spLocks noChangeArrowheads="1"/>
          </p:cNvSpPr>
          <p:nvPr/>
        </p:nvSpPr>
        <p:spPr bwMode="auto">
          <a:xfrm>
            <a:off x="7239000" y="1600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2400" i="1">
                <a:latin typeface="Times New Roman" pitchFamily="18" charset="0"/>
              </a:rPr>
              <a:t>applications</a:t>
            </a:r>
          </a:p>
        </p:txBody>
      </p:sp>
      <p:sp>
        <p:nvSpPr>
          <p:cNvPr id="2053" name="Text Box 7"/>
          <p:cNvSpPr txBox="1">
            <a:spLocks noChangeArrowheads="1"/>
          </p:cNvSpPr>
          <p:nvPr/>
        </p:nvSpPr>
        <p:spPr bwMode="auto">
          <a:xfrm>
            <a:off x="7291388"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2400" i="1">
                <a:latin typeface="Times New Roman" pitchFamily="18" charset="0"/>
              </a:rPr>
              <a:t>agents</a:t>
            </a:r>
          </a:p>
        </p:txBody>
      </p:sp>
      <p:sp>
        <p:nvSpPr>
          <p:cNvPr id="2054" name="Line 8"/>
          <p:cNvSpPr>
            <a:spLocks noChangeShapeType="1"/>
          </p:cNvSpPr>
          <p:nvPr/>
        </p:nvSpPr>
        <p:spPr bwMode="auto">
          <a:xfrm flipV="1">
            <a:off x="6934200" y="1905000"/>
            <a:ext cx="3048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5" name="Line 9"/>
          <p:cNvSpPr>
            <a:spLocks noChangeShapeType="1"/>
          </p:cNvSpPr>
          <p:nvPr/>
        </p:nvSpPr>
        <p:spPr bwMode="auto">
          <a:xfrm>
            <a:off x="6934200" y="2362200"/>
            <a:ext cx="3810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ransition spd="med"/>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4082" name="AutoShape 2"/>
          <p:cNvSpPr>
            <a:spLocks noChangeArrowheads="1"/>
          </p:cNvSpPr>
          <p:nvPr/>
        </p:nvSpPr>
        <p:spPr bwMode="auto">
          <a:xfrm>
            <a:off x="473075" y="4303713"/>
            <a:ext cx="8353425" cy="1927225"/>
          </a:xfrm>
          <a:prstGeom prst="parallelogram">
            <a:avLst>
              <a:gd name="adj" fmla="val 80628"/>
            </a:avLst>
          </a:prstGeom>
          <a:solidFill>
            <a:srgbClr val="FFCC99"/>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083" name="AutoShape 3"/>
          <p:cNvSpPr>
            <a:spLocks noChangeArrowheads="1"/>
          </p:cNvSpPr>
          <p:nvPr/>
        </p:nvSpPr>
        <p:spPr bwMode="auto">
          <a:xfrm>
            <a:off x="1193800" y="2565400"/>
            <a:ext cx="7775575" cy="1150938"/>
          </a:xfrm>
          <a:prstGeom prst="parallelogram">
            <a:avLst>
              <a:gd name="adj" fmla="val 95583"/>
            </a:avLst>
          </a:prstGeom>
          <a:solidFill>
            <a:srgbClr val="FFCC99"/>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084" name="AutoShape 4"/>
          <p:cNvSpPr>
            <a:spLocks noChangeArrowheads="1"/>
          </p:cNvSpPr>
          <p:nvPr/>
        </p:nvSpPr>
        <p:spPr bwMode="auto">
          <a:xfrm>
            <a:off x="1073150" y="908050"/>
            <a:ext cx="7775575" cy="1008063"/>
          </a:xfrm>
          <a:prstGeom prst="parallelogram">
            <a:avLst>
              <a:gd name="adj" fmla="val 109130"/>
            </a:avLst>
          </a:prstGeom>
          <a:solidFill>
            <a:srgbClr val="FFCC99"/>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2341" name="Rectangle 5"/>
          <p:cNvSpPr>
            <a:spLocks noChangeArrowheads="1"/>
          </p:cNvSpPr>
          <p:nvPr/>
        </p:nvSpPr>
        <p:spPr bwMode="auto">
          <a:xfrm>
            <a:off x="860425"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 to Semantic Metanetwork</a:t>
            </a:r>
          </a:p>
        </p:txBody>
      </p:sp>
      <p:sp>
        <p:nvSpPr>
          <p:cNvPr id="174086" name="AutoShape 6"/>
          <p:cNvSpPr>
            <a:spLocks noChangeArrowheads="1"/>
          </p:cNvSpPr>
          <p:nvPr/>
        </p:nvSpPr>
        <p:spPr bwMode="auto">
          <a:xfrm>
            <a:off x="139700" y="2779713"/>
            <a:ext cx="647700" cy="649287"/>
          </a:xfrm>
          <a:prstGeom prst="rightArrow">
            <a:avLst>
              <a:gd name="adj1" fmla="val 53546"/>
              <a:gd name="adj2" fmla="val 5000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087" name="Oval 7"/>
          <p:cNvSpPr>
            <a:spLocks noChangeArrowheads="1"/>
          </p:cNvSpPr>
          <p:nvPr/>
        </p:nvSpPr>
        <p:spPr bwMode="auto">
          <a:xfrm>
            <a:off x="4267200" y="1201738"/>
            <a:ext cx="1220788" cy="360362"/>
          </a:xfrm>
          <a:prstGeom prst="ellipse">
            <a:avLst/>
          </a:prstGeom>
          <a:solidFill>
            <a:srgbClr val="FFFF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i</a:t>
            </a:r>
          </a:p>
        </p:txBody>
      </p:sp>
      <p:sp>
        <p:nvSpPr>
          <p:cNvPr id="174088" name="Line 8"/>
          <p:cNvSpPr>
            <a:spLocks noChangeShapeType="1"/>
          </p:cNvSpPr>
          <p:nvPr/>
        </p:nvSpPr>
        <p:spPr bwMode="auto">
          <a:xfrm>
            <a:off x="5481638" y="1377950"/>
            <a:ext cx="1054100"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089" name="Rectangle 9"/>
          <p:cNvSpPr>
            <a:spLocks noChangeArrowheads="1"/>
          </p:cNvSpPr>
          <p:nvPr/>
        </p:nvSpPr>
        <p:spPr bwMode="auto">
          <a:xfrm>
            <a:off x="6534150" y="1201738"/>
            <a:ext cx="852488" cy="284162"/>
          </a:xfrm>
          <a:prstGeom prst="rect">
            <a:avLst/>
          </a:prstGeom>
          <a:solidFill>
            <a:srgbClr val="FFFF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Value_e</a:t>
            </a:r>
          </a:p>
        </p:txBody>
      </p:sp>
      <p:sp>
        <p:nvSpPr>
          <p:cNvPr id="174090" name="Text Box 10"/>
          <p:cNvSpPr txBox="1">
            <a:spLocks noChangeArrowheads="1"/>
          </p:cNvSpPr>
          <p:nvPr/>
        </p:nvSpPr>
        <p:spPr bwMode="auto">
          <a:xfrm>
            <a:off x="5543550" y="1100138"/>
            <a:ext cx="9509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Property_n</a:t>
            </a:r>
          </a:p>
        </p:txBody>
      </p:sp>
      <p:sp>
        <p:nvSpPr>
          <p:cNvPr id="174091" name="Line 11"/>
          <p:cNvSpPr>
            <a:spLocks noChangeShapeType="1"/>
          </p:cNvSpPr>
          <p:nvPr/>
        </p:nvSpPr>
        <p:spPr bwMode="auto">
          <a:xfrm flipH="1" flipV="1">
            <a:off x="3248025" y="1368425"/>
            <a:ext cx="1003300"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092" name="Text Box 12"/>
          <p:cNvSpPr txBox="1">
            <a:spLocks noChangeArrowheads="1"/>
          </p:cNvSpPr>
          <p:nvPr/>
        </p:nvSpPr>
        <p:spPr bwMode="auto">
          <a:xfrm>
            <a:off x="3316288" y="1074738"/>
            <a:ext cx="10461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Property_m</a:t>
            </a:r>
          </a:p>
        </p:txBody>
      </p:sp>
      <p:sp>
        <p:nvSpPr>
          <p:cNvPr id="174093" name="Oval 13"/>
          <p:cNvSpPr>
            <a:spLocks noChangeArrowheads="1"/>
          </p:cNvSpPr>
          <p:nvPr/>
        </p:nvSpPr>
        <p:spPr bwMode="auto">
          <a:xfrm>
            <a:off x="1955800" y="1190625"/>
            <a:ext cx="1293813" cy="360363"/>
          </a:xfrm>
          <a:prstGeom prst="ellipse">
            <a:avLst/>
          </a:prstGeom>
          <a:solidFill>
            <a:srgbClr val="FFFF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a</a:t>
            </a:r>
          </a:p>
        </p:txBody>
      </p:sp>
      <p:sp>
        <p:nvSpPr>
          <p:cNvPr id="174094" name="Oval 14"/>
          <p:cNvSpPr>
            <a:spLocks noChangeArrowheads="1"/>
          </p:cNvSpPr>
          <p:nvPr/>
        </p:nvSpPr>
        <p:spPr bwMode="auto">
          <a:xfrm>
            <a:off x="4362450" y="2852738"/>
            <a:ext cx="1220788" cy="360362"/>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j</a:t>
            </a:r>
          </a:p>
        </p:txBody>
      </p:sp>
      <p:sp>
        <p:nvSpPr>
          <p:cNvPr id="174095" name="Line 15"/>
          <p:cNvSpPr>
            <a:spLocks noChangeShapeType="1"/>
          </p:cNvSpPr>
          <p:nvPr/>
        </p:nvSpPr>
        <p:spPr bwMode="auto">
          <a:xfrm flipV="1">
            <a:off x="5595938" y="2863850"/>
            <a:ext cx="1439862" cy="14287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096" name="Rectangle 16"/>
          <p:cNvSpPr>
            <a:spLocks noChangeArrowheads="1"/>
          </p:cNvSpPr>
          <p:nvPr/>
        </p:nvSpPr>
        <p:spPr bwMode="auto">
          <a:xfrm>
            <a:off x="7053263" y="2719388"/>
            <a:ext cx="708025" cy="284162"/>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Value_f</a:t>
            </a:r>
          </a:p>
        </p:txBody>
      </p:sp>
      <p:sp>
        <p:nvSpPr>
          <p:cNvPr id="174097" name="Text Box 17"/>
          <p:cNvSpPr txBox="1">
            <a:spLocks noChangeArrowheads="1"/>
          </p:cNvSpPr>
          <p:nvPr/>
        </p:nvSpPr>
        <p:spPr bwMode="auto">
          <a:xfrm>
            <a:off x="5956300" y="2646363"/>
            <a:ext cx="9540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Property_r</a:t>
            </a:r>
          </a:p>
        </p:txBody>
      </p:sp>
      <p:sp>
        <p:nvSpPr>
          <p:cNvPr id="174098" name="Line 18"/>
          <p:cNvSpPr>
            <a:spLocks noChangeShapeType="1"/>
          </p:cNvSpPr>
          <p:nvPr/>
        </p:nvSpPr>
        <p:spPr bwMode="auto">
          <a:xfrm flipH="1" flipV="1">
            <a:off x="3351213" y="3032125"/>
            <a:ext cx="1003300"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099" name="Text Box 19"/>
          <p:cNvSpPr txBox="1">
            <a:spLocks noChangeArrowheads="1"/>
          </p:cNvSpPr>
          <p:nvPr/>
        </p:nvSpPr>
        <p:spPr bwMode="auto">
          <a:xfrm>
            <a:off x="3240088" y="2719388"/>
            <a:ext cx="9556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Property_p</a:t>
            </a:r>
          </a:p>
        </p:txBody>
      </p:sp>
      <p:sp>
        <p:nvSpPr>
          <p:cNvPr id="174100" name="Oval 20"/>
          <p:cNvSpPr>
            <a:spLocks noChangeArrowheads="1"/>
          </p:cNvSpPr>
          <p:nvPr/>
        </p:nvSpPr>
        <p:spPr bwMode="auto">
          <a:xfrm>
            <a:off x="2070100" y="2852738"/>
            <a:ext cx="1293813" cy="360362"/>
          </a:xfrm>
          <a:prstGeom prst="ellipse">
            <a:avLst/>
          </a:prstGeom>
          <a:solidFill>
            <a:srgbClr val="FF6600"/>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b</a:t>
            </a:r>
          </a:p>
        </p:txBody>
      </p:sp>
      <p:sp>
        <p:nvSpPr>
          <p:cNvPr id="174101" name="Line 21"/>
          <p:cNvSpPr>
            <a:spLocks noChangeShapeType="1"/>
          </p:cNvSpPr>
          <p:nvPr/>
        </p:nvSpPr>
        <p:spPr bwMode="auto">
          <a:xfrm>
            <a:off x="5535613" y="3055938"/>
            <a:ext cx="925512" cy="31115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102" name="Rectangle 22"/>
          <p:cNvSpPr>
            <a:spLocks noChangeArrowheads="1"/>
          </p:cNvSpPr>
          <p:nvPr/>
        </p:nvSpPr>
        <p:spPr bwMode="auto">
          <a:xfrm>
            <a:off x="6461125" y="3295650"/>
            <a:ext cx="749300" cy="284163"/>
          </a:xfrm>
          <a:prstGeom prst="rect">
            <a:avLst/>
          </a:prstGeom>
          <a:solidFill>
            <a:srgbClr val="FF6600"/>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Value_g</a:t>
            </a:r>
          </a:p>
        </p:txBody>
      </p:sp>
      <p:sp>
        <p:nvSpPr>
          <p:cNvPr id="174103" name="Text Box 23"/>
          <p:cNvSpPr txBox="1">
            <a:spLocks noChangeArrowheads="1"/>
          </p:cNvSpPr>
          <p:nvPr/>
        </p:nvSpPr>
        <p:spPr bwMode="auto">
          <a:xfrm>
            <a:off x="5308600" y="3189288"/>
            <a:ext cx="9556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Property_s</a:t>
            </a:r>
          </a:p>
        </p:txBody>
      </p:sp>
      <p:sp>
        <p:nvSpPr>
          <p:cNvPr id="174104" name="Oval 24"/>
          <p:cNvSpPr>
            <a:spLocks noChangeArrowheads="1"/>
          </p:cNvSpPr>
          <p:nvPr/>
        </p:nvSpPr>
        <p:spPr bwMode="auto">
          <a:xfrm>
            <a:off x="4359275" y="4968875"/>
            <a:ext cx="1282700" cy="360363"/>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k</a:t>
            </a:r>
          </a:p>
        </p:txBody>
      </p:sp>
      <p:sp>
        <p:nvSpPr>
          <p:cNvPr id="174105" name="Line 25"/>
          <p:cNvSpPr>
            <a:spLocks noChangeShapeType="1"/>
          </p:cNvSpPr>
          <p:nvPr/>
        </p:nvSpPr>
        <p:spPr bwMode="auto">
          <a:xfrm>
            <a:off x="5657850" y="5154613"/>
            <a:ext cx="1135063" cy="0"/>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106" name="Rectangle 26"/>
          <p:cNvSpPr>
            <a:spLocks noChangeArrowheads="1"/>
          </p:cNvSpPr>
          <p:nvPr/>
        </p:nvSpPr>
        <p:spPr bwMode="auto">
          <a:xfrm>
            <a:off x="6811963" y="4995863"/>
            <a:ext cx="749300" cy="284162"/>
          </a:xfrm>
          <a:prstGeom prst="rect">
            <a:avLst/>
          </a:prstGeom>
          <a:solidFill>
            <a:srgbClr val="00FF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Value_h</a:t>
            </a:r>
          </a:p>
        </p:txBody>
      </p:sp>
      <p:sp>
        <p:nvSpPr>
          <p:cNvPr id="174107" name="Text Box 27"/>
          <p:cNvSpPr txBox="1">
            <a:spLocks noChangeArrowheads="1"/>
          </p:cNvSpPr>
          <p:nvPr/>
        </p:nvSpPr>
        <p:spPr bwMode="auto">
          <a:xfrm>
            <a:off x="5659438" y="5195888"/>
            <a:ext cx="10271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Property_u</a:t>
            </a:r>
          </a:p>
        </p:txBody>
      </p:sp>
      <p:sp>
        <p:nvSpPr>
          <p:cNvPr id="174108" name="Line 28"/>
          <p:cNvSpPr>
            <a:spLocks noChangeShapeType="1"/>
          </p:cNvSpPr>
          <p:nvPr/>
        </p:nvSpPr>
        <p:spPr bwMode="auto">
          <a:xfrm flipH="1" flipV="1">
            <a:off x="3097213" y="4808538"/>
            <a:ext cx="1296987" cy="27622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109" name="Text Box 29"/>
          <p:cNvSpPr txBox="1">
            <a:spLocks noChangeArrowheads="1"/>
          </p:cNvSpPr>
          <p:nvPr/>
        </p:nvSpPr>
        <p:spPr bwMode="auto">
          <a:xfrm>
            <a:off x="3033713" y="4935538"/>
            <a:ext cx="10271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Property_t</a:t>
            </a:r>
          </a:p>
        </p:txBody>
      </p:sp>
      <p:sp>
        <p:nvSpPr>
          <p:cNvPr id="174110" name="Oval 30"/>
          <p:cNvSpPr>
            <a:spLocks noChangeArrowheads="1"/>
          </p:cNvSpPr>
          <p:nvPr/>
        </p:nvSpPr>
        <p:spPr bwMode="auto">
          <a:xfrm>
            <a:off x="2195513" y="5694363"/>
            <a:ext cx="1293812" cy="360362"/>
          </a:xfrm>
          <a:prstGeom prst="ellipse">
            <a:avLst/>
          </a:prstGeom>
          <a:solidFill>
            <a:srgbClr val="00FFFF"/>
          </a:solidFill>
          <a:ln w="9525"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d</a:t>
            </a:r>
          </a:p>
        </p:txBody>
      </p:sp>
      <p:sp>
        <p:nvSpPr>
          <p:cNvPr id="174111" name="Line 31"/>
          <p:cNvSpPr>
            <a:spLocks noChangeShapeType="1"/>
          </p:cNvSpPr>
          <p:nvPr/>
        </p:nvSpPr>
        <p:spPr bwMode="auto">
          <a:xfrm flipH="1">
            <a:off x="3376613" y="5246688"/>
            <a:ext cx="1079500" cy="504825"/>
          </a:xfrm>
          <a:prstGeom prst="line">
            <a:avLst/>
          </a:prstGeom>
          <a:noFill/>
          <a:ln w="25400">
            <a:solidFill>
              <a:schemeClr val="tx1"/>
            </a:solidFill>
            <a:round/>
            <a:headEnd/>
            <a:tailEnd type="stealth" w="lg" len="lg"/>
          </a:ln>
          <a:extLst>
            <a:ext uri="{909E8E84-426E-40DD-AFC4-6F175D3DCCD1}">
              <a14:hiddenFill xmlns:a14="http://schemas.microsoft.com/office/drawing/2010/main">
                <a:noFill/>
              </a14:hiddenFill>
            </a:ext>
          </a:extLst>
        </p:spPr>
        <p:txBody>
          <a:bodyPr>
            <a:spAutoFit/>
          </a:bodyPr>
          <a:lstStyle/>
          <a:p>
            <a:endParaRPr lang="en-US"/>
          </a:p>
        </p:txBody>
      </p:sp>
      <p:sp>
        <p:nvSpPr>
          <p:cNvPr id="174112" name="Text Box 32"/>
          <p:cNvSpPr txBox="1">
            <a:spLocks noChangeArrowheads="1"/>
          </p:cNvSpPr>
          <p:nvPr/>
        </p:nvSpPr>
        <p:spPr bwMode="auto">
          <a:xfrm>
            <a:off x="3863975" y="5440363"/>
            <a:ext cx="10271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i="1"/>
              <a:t>Property_v</a:t>
            </a:r>
          </a:p>
        </p:txBody>
      </p:sp>
      <p:sp>
        <p:nvSpPr>
          <p:cNvPr id="174113" name="Oval 33"/>
          <p:cNvSpPr>
            <a:spLocks noChangeArrowheads="1"/>
          </p:cNvSpPr>
          <p:nvPr/>
        </p:nvSpPr>
        <p:spPr bwMode="auto">
          <a:xfrm>
            <a:off x="1808163" y="4524375"/>
            <a:ext cx="1401762" cy="360363"/>
          </a:xfrm>
          <a:prstGeom prst="ellipse">
            <a:avLst/>
          </a:prstGeom>
          <a:solidFill>
            <a:srgbClr val="00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Resource c</a:t>
            </a:r>
          </a:p>
        </p:txBody>
      </p:sp>
      <p:sp>
        <p:nvSpPr>
          <p:cNvPr id="174114" name="Oval 34"/>
          <p:cNvSpPr>
            <a:spLocks noChangeArrowheads="1"/>
          </p:cNvSpPr>
          <p:nvPr/>
        </p:nvSpPr>
        <p:spPr bwMode="auto">
          <a:xfrm>
            <a:off x="4075113" y="5311775"/>
            <a:ext cx="144462" cy="144463"/>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15" name="Oval 35"/>
          <p:cNvSpPr>
            <a:spLocks noChangeArrowheads="1"/>
          </p:cNvSpPr>
          <p:nvPr/>
        </p:nvSpPr>
        <p:spPr bwMode="auto">
          <a:xfrm>
            <a:off x="4035425" y="2963863"/>
            <a:ext cx="144463" cy="144462"/>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16" name="Oval 36"/>
          <p:cNvSpPr>
            <a:spLocks noChangeArrowheads="1"/>
          </p:cNvSpPr>
          <p:nvPr/>
        </p:nvSpPr>
        <p:spPr bwMode="auto">
          <a:xfrm>
            <a:off x="6091238" y="5095875"/>
            <a:ext cx="144462" cy="144463"/>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17" name="Oval 37"/>
          <p:cNvSpPr>
            <a:spLocks noChangeArrowheads="1"/>
          </p:cNvSpPr>
          <p:nvPr/>
        </p:nvSpPr>
        <p:spPr bwMode="auto">
          <a:xfrm>
            <a:off x="3643313" y="4857750"/>
            <a:ext cx="144462" cy="144463"/>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18" name="Oval 38"/>
          <p:cNvSpPr>
            <a:spLocks noChangeArrowheads="1"/>
          </p:cNvSpPr>
          <p:nvPr/>
        </p:nvSpPr>
        <p:spPr bwMode="auto">
          <a:xfrm>
            <a:off x="6013450" y="2874963"/>
            <a:ext cx="144463" cy="144462"/>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19" name="Oval 39"/>
          <p:cNvSpPr>
            <a:spLocks noChangeArrowheads="1"/>
          </p:cNvSpPr>
          <p:nvPr/>
        </p:nvSpPr>
        <p:spPr bwMode="auto">
          <a:xfrm>
            <a:off x="5768975" y="3074988"/>
            <a:ext cx="144463" cy="144462"/>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120" name="Line 40"/>
          <p:cNvSpPr>
            <a:spLocks noChangeShapeType="1"/>
          </p:cNvSpPr>
          <p:nvPr/>
        </p:nvSpPr>
        <p:spPr bwMode="auto">
          <a:xfrm flipH="1">
            <a:off x="4135438" y="1546225"/>
            <a:ext cx="576262" cy="1439863"/>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1" name="Line 41"/>
          <p:cNvSpPr>
            <a:spLocks noChangeShapeType="1"/>
          </p:cNvSpPr>
          <p:nvPr/>
        </p:nvSpPr>
        <p:spPr bwMode="auto">
          <a:xfrm>
            <a:off x="5083175" y="1557338"/>
            <a:ext cx="1008063" cy="1366837"/>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2" name="Line 42"/>
          <p:cNvSpPr>
            <a:spLocks noChangeShapeType="1"/>
          </p:cNvSpPr>
          <p:nvPr/>
        </p:nvSpPr>
        <p:spPr bwMode="auto">
          <a:xfrm>
            <a:off x="4938713" y="1557338"/>
            <a:ext cx="863600" cy="1584325"/>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3" name="Line 43"/>
          <p:cNvSpPr>
            <a:spLocks noChangeShapeType="1"/>
          </p:cNvSpPr>
          <p:nvPr/>
        </p:nvSpPr>
        <p:spPr bwMode="auto">
          <a:xfrm flipH="1">
            <a:off x="3768725" y="3213100"/>
            <a:ext cx="1014413" cy="1655763"/>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4" name="Line 44"/>
          <p:cNvSpPr>
            <a:spLocks noChangeShapeType="1"/>
          </p:cNvSpPr>
          <p:nvPr/>
        </p:nvSpPr>
        <p:spPr bwMode="auto">
          <a:xfrm flipH="1">
            <a:off x="4151313" y="3224213"/>
            <a:ext cx="727075" cy="2087562"/>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5" name="Line 45"/>
          <p:cNvSpPr>
            <a:spLocks noChangeShapeType="1"/>
          </p:cNvSpPr>
          <p:nvPr/>
        </p:nvSpPr>
        <p:spPr bwMode="auto">
          <a:xfrm>
            <a:off x="5172075" y="3201988"/>
            <a:ext cx="946150" cy="1893887"/>
          </a:xfrm>
          <a:prstGeom prst="line">
            <a:avLst/>
          </a:prstGeom>
          <a:noFill/>
          <a:ln w="31750">
            <a:solidFill>
              <a:srgbClr val="FF00FF"/>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74126" name="Text Box 46"/>
          <p:cNvSpPr txBox="1">
            <a:spLocks noChangeArrowheads="1"/>
          </p:cNvSpPr>
          <p:nvPr/>
        </p:nvSpPr>
        <p:spPr bwMode="auto">
          <a:xfrm>
            <a:off x="755650" y="6248400"/>
            <a:ext cx="2592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Ground (predictive) level</a:t>
            </a:r>
          </a:p>
        </p:txBody>
      </p:sp>
      <p:sp>
        <p:nvSpPr>
          <p:cNvPr id="174127" name="Text Box 47"/>
          <p:cNvSpPr txBox="1">
            <a:spLocks noChangeArrowheads="1"/>
          </p:cNvSpPr>
          <p:nvPr/>
        </p:nvSpPr>
        <p:spPr bwMode="auto">
          <a:xfrm>
            <a:off x="1125538" y="3711575"/>
            <a:ext cx="1439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Context level</a:t>
            </a:r>
          </a:p>
        </p:txBody>
      </p:sp>
      <p:sp>
        <p:nvSpPr>
          <p:cNvPr id="174128" name="Text Box 48"/>
          <p:cNvSpPr txBox="1">
            <a:spLocks noChangeArrowheads="1"/>
          </p:cNvSpPr>
          <p:nvPr/>
        </p:nvSpPr>
        <p:spPr bwMode="auto">
          <a:xfrm>
            <a:off x="987425" y="1905000"/>
            <a:ext cx="20002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Metacontext level</a:t>
            </a:r>
          </a:p>
        </p:txBody>
      </p:sp>
    </p:spTree>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5106" name="Rectangle 2"/>
          <p:cNvSpPr>
            <a:spLocks noGrp="1" noChangeArrowheads="1"/>
          </p:cNvSpPr>
          <p:nvPr>
            <p:ph type="body" idx="1"/>
          </p:nvPr>
        </p:nvSpPr>
        <p:spPr>
          <a:xfrm>
            <a:off x="539750" y="981075"/>
            <a:ext cx="8075613" cy="4641850"/>
          </a:xfrm>
        </p:spPr>
        <p:txBody>
          <a:bodyPr/>
          <a:lstStyle/>
          <a:p>
            <a:pPr eaLnBrk="1" hangingPunct="1"/>
            <a:r>
              <a:rPr lang="en-US" altLang="en-US"/>
              <a:t>Alliances on a GUN Platform</a:t>
            </a:r>
          </a:p>
        </p:txBody>
      </p:sp>
      <p:sp>
        <p:nvSpPr>
          <p:cNvPr id="1424387" name="Rectangle 3"/>
          <p:cNvSpPr>
            <a:spLocks noGrp="1" noChangeArrowheads="1"/>
          </p:cNvSpPr>
          <p:nvPr>
            <p:ph type="title"/>
          </p:nvPr>
        </p:nvSpPr>
        <p:spPr/>
        <p:txBody>
          <a:bodyPr/>
          <a:lstStyle/>
          <a:p>
            <a:pPr eaLnBrk="1" hangingPunct="1">
              <a:defRPr/>
            </a:pPr>
            <a:r>
              <a:rPr lang="en-US"/>
              <a:t>GUN Challenges (9)</a:t>
            </a:r>
          </a:p>
        </p:txBody>
      </p:sp>
      <p:sp>
        <p:nvSpPr>
          <p:cNvPr id="175108" name="Text Box 4"/>
          <p:cNvSpPr txBox="1">
            <a:spLocks noChangeArrowheads="1"/>
          </p:cNvSpPr>
          <p:nvPr/>
        </p:nvSpPr>
        <p:spPr bwMode="auto">
          <a:xfrm>
            <a:off x="827088" y="1844675"/>
            <a:ext cx="7921625" cy="421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a:t>Strategic Alliances occur everywhere nowadays as a result of economy globalization. Goals of collaboration differ from alliance to alliance depending on industry, organizational, functional, social and legal aspects.</a:t>
            </a:r>
          </a:p>
          <a:p>
            <a:pPr algn="l" eaLnBrk="1" hangingPunct="1">
              <a:spcBef>
                <a:spcPct val="50000"/>
              </a:spcBef>
            </a:pPr>
            <a:r>
              <a:rPr lang="en-US" altLang="en-US" sz="1800"/>
              <a:t>Generally the reason is that an alliance has characteristics which are not a cumulative sum of characteristics of parts. </a:t>
            </a:r>
          </a:p>
          <a:p>
            <a:pPr algn="l" eaLnBrk="1" hangingPunct="1">
              <a:spcBef>
                <a:spcPct val="50000"/>
              </a:spcBef>
            </a:pPr>
            <a:r>
              <a:rPr lang="en-US" altLang="en-US" sz="1800"/>
              <a:t>Collaborative business intelligence is one of the most desirable characteristics of long-run collaboration.</a:t>
            </a:r>
          </a:p>
          <a:p>
            <a:pPr algn="l" eaLnBrk="1" hangingPunct="1">
              <a:spcBef>
                <a:spcPct val="50000"/>
              </a:spcBef>
            </a:pPr>
            <a:r>
              <a:rPr lang="en-US" altLang="en-US" sz="1800"/>
              <a:t>The new opportunities should not be necessarily explicitly specified, but should be derived automatically on case-by-case basis.</a:t>
            </a:r>
          </a:p>
          <a:p>
            <a:pPr algn="l" eaLnBrk="1" hangingPunct="1">
              <a:spcBef>
                <a:spcPct val="50000"/>
              </a:spcBef>
            </a:pPr>
            <a:r>
              <a:rPr lang="en-US" altLang="en-US" sz="1800"/>
              <a:t>To enable this there is a need to make a platform for integrated consortium (to manage the alliance goals, information and activities) not instead but in addition to existing platforms for consortium partners, which will still autonomously manage their local businesses. </a:t>
            </a:r>
          </a:p>
        </p:txBody>
      </p:sp>
    </p:spTree>
  </p:cSld>
  <p:clrMapOvr>
    <a:masterClrMapping/>
  </p:clrMapOvr>
  <p:transition spd="med"/>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6130" name="AutoShape 2"/>
          <p:cNvSpPr>
            <a:spLocks noChangeArrowheads="1"/>
          </p:cNvSpPr>
          <p:nvPr/>
        </p:nvSpPr>
        <p:spPr bwMode="auto">
          <a:xfrm>
            <a:off x="2743200" y="2971800"/>
            <a:ext cx="1371600" cy="1524000"/>
          </a:xfrm>
          <a:custGeom>
            <a:avLst/>
            <a:gdLst>
              <a:gd name="T0" fmla="*/ 1282891 w 21600"/>
              <a:gd name="T1" fmla="*/ 1136791 h 21600"/>
              <a:gd name="T2" fmla="*/ 454342 w 21600"/>
              <a:gd name="T3" fmla="*/ 396452 h 21600"/>
              <a:gd name="T4" fmla="*/ 789051 w 21600"/>
              <a:gd name="T5" fmla="*/ 826770 h 21600"/>
              <a:gd name="T6" fmla="*/ -169355 w 21600"/>
              <a:gd name="T7" fmla="*/ 694690 h 21600"/>
              <a:gd name="T8" fmla="*/ 316675 w 21600"/>
              <a:gd name="T9" fmla="*/ 226060 h 21600"/>
              <a:gd name="T10" fmla="*/ 738441 w 21600"/>
              <a:gd name="T11" fmla="*/ 766092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8936" y="10668"/>
                </a:moveTo>
                <a:cubicBezTo>
                  <a:pt x="8933" y="10711"/>
                  <a:pt x="8932" y="10755"/>
                  <a:pt x="8932" y="10799"/>
                </a:cubicBezTo>
                <a:cubicBezTo>
                  <a:pt x="8932" y="11831"/>
                  <a:pt x="9768" y="12668"/>
                  <a:pt x="10800" y="12668"/>
                </a:cubicBezTo>
                <a:cubicBezTo>
                  <a:pt x="11831" y="12668"/>
                  <a:pt x="12668" y="11831"/>
                  <a:pt x="12668" y="10800"/>
                </a:cubicBezTo>
                <a:cubicBezTo>
                  <a:pt x="12668" y="9768"/>
                  <a:pt x="11831" y="8932"/>
                  <a:pt x="10800" y="8932"/>
                </a:cubicBezTo>
                <a:cubicBezTo>
                  <a:pt x="10415" y="8931"/>
                  <a:pt x="10039" y="9050"/>
                  <a:pt x="9725" y="9272"/>
                </a:cubicBezTo>
                <a:lnTo>
                  <a:pt x="4586" y="1966"/>
                </a:lnTo>
                <a:cubicBezTo>
                  <a:pt x="6405" y="686"/>
                  <a:pt x="8575" y="-1"/>
                  <a:pt x="10800" y="0"/>
                </a:cubicBezTo>
                <a:cubicBezTo>
                  <a:pt x="16764" y="0"/>
                  <a:pt x="21600" y="4835"/>
                  <a:pt x="21600" y="10800"/>
                </a:cubicBezTo>
                <a:cubicBezTo>
                  <a:pt x="21600" y="16764"/>
                  <a:pt x="16764" y="21600"/>
                  <a:pt x="10800" y="21600"/>
                </a:cubicBezTo>
                <a:cubicBezTo>
                  <a:pt x="4835" y="21600"/>
                  <a:pt x="0" y="16764"/>
                  <a:pt x="0" y="10800"/>
                </a:cubicBezTo>
                <a:cubicBezTo>
                  <a:pt x="-1" y="10545"/>
                  <a:pt x="8" y="10291"/>
                  <a:pt x="26" y="10037"/>
                </a:cubicBezTo>
                <a:lnTo>
                  <a:pt x="-2667" y="9846"/>
                </a:lnTo>
                <a:lnTo>
                  <a:pt x="4987" y="3204"/>
                </a:lnTo>
                <a:lnTo>
                  <a:pt x="11629" y="10858"/>
                </a:lnTo>
                <a:lnTo>
                  <a:pt x="8936" y="10668"/>
                </a:lnTo>
                <a:close/>
              </a:path>
            </a:pathLst>
          </a:custGeom>
          <a:solidFill>
            <a:schemeClr val="accent1"/>
          </a:solidFill>
          <a:ln w="9525">
            <a:round/>
            <a:headEnd/>
            <a:tailEnd/>
          </a:ln>
          <a:scene3d>
            <a:camera prst="legacyPerspectiveBottom"/>
            <a:lightRig rig="legacyFlat3" dir="r"/>
          </a:scene3d>
          <a:sp3d extrusionH="430200" prstMaterial="legacyMatte">
            <a:bevelT w="13500" h="13500" prst="angle"/>
            <a:bevelB w="13500" h="13500" prst="angle"/>
            <a:extrusionClr>
              <a:schemeClr val="accent1"/>
            </a:extrusionClr>
          </a:sp3d>
        </p:spPr>
        <p:txBody>
          <a:bodyPr wrap="none" anchor="ctr">
            <a:flatTx/>
          </a:bodyPr>
          <a:lstStyle/>
          <a:p>
            <a:endParaRPr lang="en-US"/>
          </a:p>
        </p:txBody>
      </p:sp>
      <p:sp>
        <p:nvSpPr>
          <p:cNvPr id="1425411" name="Rectangle 3"/>
          <p:cNvSpPr>
            <a:spLocks noChangeArrowheads="1"/>
          </p:cNvSpPr>
          <p:nvPr/>
        </p:nvSpPr>
        <p:spPr bwMode="auto">
          <a:xfrm>
            <a:off x="1143000" y="2438400"/>
            <a:ext cx="5867400" cy="4114800"/>
          </a:xfrm>
          <a:prstGeom prst="rect">
            <a:avLst/>
          </a:prstGeom>
          <a:solidFill>
            <a:srgbClr val="99CCFF">
              <a:alpha val="50000"/>
            </a:srgbClr>
          </a:solidFill>
          <a:ln w="9525">
            <a:miter lim="800000"/>
            <a:headEnd/>
            <a:tailEnd/>
          </a:ln>
          <a:effectLst/>
          <a:scene3d>
            <a:camera prst="legacyPerspectiveBottom"/>
            <a:lightRig rig="legacyFlat3" dir="t"/>
          </a:scene3d>
          <a:sp3d extrusionH="430200" prstMaterial="legacyMetal">
            <a:bevelT w="13500" h="13500" prst="angle"/>
            <a:bevelB w="13500" h="13500" prst="angle"/>
            <a:extrusionClr>
              <a:srgbClr val="99CCFF"/>
            </a:extrusionClr>
          </a:sp3d>
        </p:spPr>
        <p:txBody>
          <a:bodyPr wrap="none" anchor="b">
            <a:flatTx/>
          </a:bodyPr>
          <a:lstStyle/>
          <a:p>
            <a:pPr algn="r">
              <a:defRPr/>
            </a:pPr>
            <a:r>
              <a:rPr lang="en-US" sz="1800" b="1" i="1">
                <a:solidFill>
                  <a:srgbClr val="CC3300"/>
                </a:solidFill>
                <a:effectLst>
                  <a:outerShdw blurRad="38100" dist="38100" dir="2700000" algn="tl">
                    <a:srgbClr val="000000"/>
                  </a:outerShdw>
                </a:effectLst>
                <a:ea typeface="SimSun" pitchFamily="2" charset="-122"/>
                <a:cs typeface="Arial" pitchFamily="34" charset="0"/>
              </a:rPr>
              <a:t>Agent-driven SmartPartner platform</a:t>
            </a:r>
            <a:r>
              <a:rPr lang="en-US" sz="1800">
                <a:ea typeface="SimSun" pitchFamily="2" charset="-122"/>
                <a:cs typeface="Arial" pitchFamily="34" charset="0"/>
              </a:rPr>
              <a:t>  </a:t>
            </a:r>
          </a:p>
        </p:txBody>
      </p:sp>
      <p:sp>
        <p:nvSpPr>
          <p:cNvPr id="176132" name="Rectangle 4"/>
          <p:cNvSpPr>
            <a:spLocks noChangeArrowheads="1"/>
          </p:cNvSpPr>
          <p:nvPr/>
        </p:nvSpPr>
        <p:spPr bwMode="auto">
          <a:xfrm>
            <a:off x="3200400" y="1600200"/>
            <a:ext cx="2667000" cy="1828800"/>
          </a:xfrm>
          <a:prstGeom prst="rect">
            <a:avLst/>
          </a:prstGeom>
          <a:solidFill>
            <a:schemeClr val="folHlink">
              <a:alpha val="50195"/>
            </a:schemeClr>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wrap="none" anchor="ctr">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6133" name="Picture 5" descr="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7750" y="2162175"/>
            <a:ext cx="2082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34" name="Rectangle 6"/>
          <p:cNvSpPr>
            <a:spLocks noChangeArrowheads="1"/>
          </p:cNvSpPr>
          <p:nvPr/>
        </p:nvSpPr>
        <p:spPr bwMode="auto">
          <a:xfrm>
            <a:off x="1600200" y="2895600"/>
            <a:ext cx="1143000" cy="1447800"/>
          </a:xfrm>
          <a:prstGeom prst="rect">
            <a:avLst/>
          </a:prstGeom>
          <a:solidFill>
            <a:schemeClr val="folHlink">
              <a:alpha val="50195"/>
            </a:schemeClr>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wrap="none" anchor="ctr">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6135" name="Rectangle 7"/>
          <p:cNvSpPr>
            <a:spLocks noChangeArrowheads="1"/>
          </p:cNvSpPr>
          <p:nvPr/>
        </p:nvSpPr>
        <p:spPr bwMode="auto">
          <a:xfrm>
            <a:off x="3886200" y="3733800"/>
            <a:ext cx="2743200" cy="2362200"/>
          </a:xfrm>
          <a:prstGeom prst="rect">
            <a:avLst/>
          </a:prstGeom>
          <a:solidFill>
            <a:schemeClr val="folHlink">
              <a:alpha val="50195"/>
            </a:schemeClr>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wrap="none" anchor="ctr">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25416" name="Rectangle 8"/>
          <p:cNvSpPr>
            <a:spLocks noChangeArrowheads="1"/>
          </p:cNvSpPr>
          <p:nvPr/>
        </p:nvSpPr>
        <p:spPr bwMode="auto">
          <a:xfrm>
            <a:off x="2057400" y="404813"/>
            <a:ext cx="6869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SmartPartner </a:t>
            </a:r>
            <a:br>
              <a:rPr lang="en-US" sz="3600" b="1">
                <a:solidFill>
                  <a:srgbClr val="EC8C00"/>
                </a:solidFill>
                <a:effectLst>
                  <a:outerShdw blurRad="38100" dist="38100" dir="2700000" algn="tl">
                    <a:srgbClr val="C0C0C0"/>
                  </a:outerShdw>
                </a:effectLst>
              </a:rPr>
            </a:br>
            <a:r>
              <a:rPr lang="en-US" sz="3600" b="1">
                <a:solidFill>
                  <a:srgbClr val="EC8C00"/>
                </a:solidFill>
                <a:effectLst>
                  <a:outerShdw blurRad="38100" dist="38100" dir="2700000" algn="tl">
                    <a:srgbClr val="C0C0C0"/>
                  </a:outerShdw>
                </a:effectLst>
              </a:rPr>
              <a:t>   </a:t>
            </a:r>
            <a:r>
              <a:rPr lang="en-US" sz="2800" b="1">
                <a:solidFill>
                  <a:srgbClr val="EC8C00"/>
                </a:solidFill>
                <a:effectLst>
                  <a:outerShdw blurRad="38100" dist="38100" dir="2700000" algn="tl">
                    <a:srgbClr val="C0C0C0"/>
                  </a:outerShdw>
                </a:effectLst>
              </a:rPr>
              <a:t>Agent-driven platform </a:t>
            </a:r>
            <a:r>
              <a:rPr lang="en-US" sz="3600" b="1">
                <a:solidFill>
                  <a:srgbClr val="EC8C00"/>
                </a:solidFill>
                <a:effectLst>
                  <a:outerShdw blurRad="38100" dist="38100" dir="2700000" algn="tl">
                    <a:srgbClr val="C0C0C0"/>
                  </a:outerShdw>
                </a:effectLst>
              </a:rPr>
              <a:t>  </a:t>
            </a:r>
          </a:p>
        </p:txBody>
      </p:sp>
      <p:pic>
        <p:nvPicPr>
          <p:cNvPr id="176137" name="Picture 9" descr="j028575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14400" y="1066800"/>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6138" name="Group 10"/>
          <p:cNvGrpSpPr>
            <a:grpSpLocks/>
          </p:cNvGrpSpPr>
          <p:nvPr/>
        </p:nvGrpSpPr>
        <p:grpSpPr bwMode="auto">
          <a:xfrm>
            <a:off x="2066925" y="1911350"/>
            <a:ext cx="792163" cy="360363"/>
            <a:chOff x="2472" y="2478"/>
            <a:chExt cx="544" cy="317"/>
          </a:xfrm>
        </p:grpSpPr>
        <p:sp>
          <p:nvSpPr>
            <p:cNvPr id="176185" name="AutoShape 11"/>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6186" name="Picture 12" descr="jena logo"/>
            <p:cNvPicPr>
              <a:picLocks noChangeAspect="1" noChangeArrowheads="1"/>
            </p:cNvPicPr>
            <p:nvPr/>
          </p:nvPicPr>
          <p:blipFill>
            <a:blip r:embed="rId4">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6139" name="Picture 13" descr="rd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14625" y="2055813"/>
            <a:ext cx="2635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0" name="Picture 14"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819400" y="1752600"/>
            <a:ext cx="57626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23" name="Text Box 15"/>
          <p:cNvSpPr txBox="1">
            <a:spLocks noChangeArrowheads="1"/>
          </p:cNvSpPr>
          <p:nvPr/>
        </p:nvSpPr>
        <p:spPr bwMode="auto">
          <a:xfrm>
            <a:off x="2514600" y="1295400"/>
            <a:ext cx="792163"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Alliance Ontology</a:t>
            </a:r>
            <a:endParaRPr lang="en-US" sz="600">
              <a:solidFill>
                <a:srgbClr val="003366"/>
              </a:solidFill>
              <a:effectLst>
                <a:outerShdw blurRad="38100" dist="38100" dir="2700000" algn="tl">
                  <a:srgbClr val="C0C0C0"/>
                </a:outerShdw>
              </a:effectLst>
              <a:ea typeface="SimSun" pitchFamily="2" charset="-122"/>
            </a:endParaRPr>
          </a:p>
        </p:txBody>
      </p:sp>
      <p:grpSp>
        <p:nvGrpSpPr>
          <p:cNvPr id="176142" name="Group 16"/>
          <p:cNvGrpSpPr>
            <a:grpSpLocks/>
          </p:cNvGrpSpPr>
          <p:nvPr/>
        </p:nvGrpSpPr>
        <p:grpSpPr bwMode="auto">
          <a:xfrm>
            <a:off x="3359150" y="1704975"/>
            <a:ext cx="390525" cy="604838"/>
            <a:chOff x="1803" y="1661"/>
            <a:chExt cx="363" cy="505"/>
          </a:xfrm>
        </p:grpSpPr>
        <p:sp>
          <p:nvSpPr>
            <p:cNvPr id="176183"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6184" name="Picture 18"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25427" name="Text Box 19"/>
          <p:cNvSpPr txBox="1">
            <a:spLocks noChangeArrowheads="1"/>
          </p:cNvSpPr>
          <p:nvPr/>
        </p:nvSpPr>
        <p:spPr bwMode="auto">
          <a:xfrm>
            <a:off x="3627438" y="1676400"/>
            <a:ext cx="792162"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Alliance Agent</a:t>
            </a:r>
            <a:endParaRPr lang="en-US" sz="600">
              <a:solidFill>
                <a:srgbClr val="003366"/>
              </a:solidFill>
              <a:effectLst>
                <a:outerShdw blurRad="38100" dist="38100" dir="2700000" algn="tl">
                  <a:srgbClr val="C0C0C0"/>
                </a:outerShdw>
              </a:effectLst>
              <a:ea typeface="SimSun" pitchFamily="2" charset="-122"/>
            </a:endParaRPr>
          </a:p>
        </p:txBody>
      </p:sp>
      <p:grpSp>
        <p:nvGrpSpPr>
          <p:cNvPr id="176144" name="Group 20"/>
          <p:cNvGrpSpPr>
            <a:grpSpLocks/>
          </p:cNvGrpSpPr>
          <p:nvPr/>
        </p:nvGrpSpPr>
        <p:grpSpPr bwMode="auto">
          <a:xfrm>
            <a:off x="3359150" y="2695575"/>
            <a:ext cx="390525" cy="604838"/>
            <a:chOff x="1803" y="1661"/>
            <a:chExt cx="363" cy="505"/>
          </a:xfrm>
        </p:grpSpPr>
        <p:sp>
          <p:nvSpPr>
            <p:cNvPr id="176181" name="Oval 2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6182" name="Picture 22"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25431" name="Text Box 23"/>
          <p:cNvSpPr txBox="1">
            <a:spLocks noChangeArrowheads="1"/>
          </p:cNvSpPr>
          <p:nvPr/>
        </p:nvSpPr>
        <p:spPr bwMode="auto">
          <a:xfrm>
            <a:off x="3733800" y="3048000"/>
            <a:ext cx="1166813"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Partner Agent</a:t>
            </a:r>
            <a:endParaRPr lang="en-US" sz="600">
              <a:solidFill>
                <a:srgbClr val="003366"/>
              </a:solidFill>
              <a:effectLst>
                <a:outerShdw blurRad="38100" dist="38100" dir="2700000" algn="tl">
                  <a:srgbClr val="C0C0C0"/>
                </a:outerShdw>
              </a:effectLst>
              <a:ea typeface="SimSun" pitchFamily="2" charset="-122"/>
            </a:endParaRPr>
          </a:p>
        </p:txBody>
      </p:sp>
      <p:pic>
        <p:nvPicPr>
          <p:cNvPr id="176146" name="Picture 24" descr="j028575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019800" y="2362200"/>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25" descr="images"/>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92775" y="5097463"/>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34" name="Text Box 26"/>
          <p:cNvSpPr txBox="1">
            <a:spLocks noChangeArrowheads="1"/>
          </p:cNvSpPr>
          <p:nvPr/>
        </p:nvSpPr>
        <p:spPr bwMode="auto">
          <a:xfrm>
            <a:off x="4956175" y="5638800"/>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176149" name="Group 27"/>
          <p:cNvGrpSpPr>
            <a:grpSpLocks/>
          </p:cNvGrpSpPr>
          <p:nvPr/>
        </p:nvGrpSpPr>
        <p:grpSpPr bwMode="auto">
          <a:xfrm>
            <a:off x="4051300" y="5194300"/>
            <a:ext cx="1560513" cy="431800"/>
            <a:chOff x="1202" y="1797"/>
            <a:chExt cx="816" cy="272"/>
          </a:xfrm>
        </p:grpSpPr>
        <p:sp>
          <p:nvSpPr>
            <p:cNvPr id="1425436" name="AutoShape 28"/>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425437" name="Text Box 29"/>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pic>
        <p:nvPicPr>
          <p:cNvPr id="176150" name="Picture 30" descr="335203"/>
          <p:cNvPicPr>
            <a:picLocks noChangeAspect="1" noChangeArrowheads="1"/>
          </p:cNvPicPr>
          <p:nvPr/>
        </p:nvPicPr>
        <p:blipFill>
          <a:blip r:embed="rId10">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4557713" y="4876800"/>
            <a:ext cx="48895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1" name="Picture 31" descr="335203"/>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60950" y="4876800"/>
            <a:ext cx="48895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2" name="Picture 32" descr="335203"/>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038600" y="4867275"/>
            <a:ext cx="488950"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41" name="Text Box 33"/>
          <p:cNvSpPr txBox="1">
            <a:spLocks noChangeArrowheads="1"/>
          </p:cNvSpPr>
          <p:nvPr/>
        </p:nvSpPr>
        <p:spPr bwMode="auto">
          <a:xfrm>
            <a:off x="4530725" y="4684713"/>
            <a:ext cx="647700" cy="214312"/>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Adapters</a:t>
            </a:r>
            <a:endParaRPr lang="en-US" sz="400">
              <a:solidFill>
                <a:srgbClr val="003366"/>
              </a:solidFill>
              <a:effectLst>
                <a:outerShdw blurRad="38100" dist="38100" dir="2700000" algn="tl">
                  <a:srgbClr val="C0C0C0"/>
                </a:outerShdw>
              </a:effectLst>
              <a:ea typeface="SimSun" pitchFamily="2" charset="-122"/>
            </a:endParaRPr>
          </a:p>
        </p:txBody>
      </p:sp>
      <p:grpSp>
        <p:nvGrpSpPr>
          <p:cNvPr id="176154" name="Group 34"/>
          <p:cNvGrpSpPr>
            <a:grpSpLocks/>
          </p:cNvGrpSpPr>
          <p:nvPr/>
        </p:nvGrpSpPr>
        <p:grpSpPr bwMode="auto">
          <a:xfrm>
            <a:off x="4654550" y="4283075"/>
            <a:ext cx="1827213" cy="431800"/>
            <a:chOff x="1202" y="1797"/>
            <a:chExt cx="816" cy="272"/>
          </a:xfrm>
        </p:grpSpPr>
        <p:sp>
          <p:nvSpPr>
            <p:cNvPr id="1425443" name="AutoShape 35"/>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425444" name="Text Box 36"/>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Web Container</a:t>
              </a:r>
              <a:endParaRPr lang="en-US" sz="600" b="1">
                <a:effectLst>
                  <a:outerShdw blurRad="38100" dist="38100" dir="2700000" algn="tl">
                    <a:srgbClr val="C0C0C0"/>
                  </a:outerShdw>
                </a:effectLst>
                <a:ea typeface="SimSun" pitchFamily="2" charset="-122"/>
              </a:endParaRPr>
            </a:p>
          </p:txBody>
        </p:sp>
      </p:grpSp>
      <p:pic>
        <p:nvPicPr>
          <p:cNvPr id="176155" name="Picture 37" descr="remote">
            <a:hlinkClick r:id="rId11"/>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4408704">
            <a:off x="5038725" y="3609975"/>
            <a:ext cx="600075"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46" name="Text Box 38"/>
          <p:cNvSpPr txBox="1">
            <a:spLocks noChangeArrowheads="1"/>
          </p:cNvSpPr>
          <p:nvPr/>
        </p:nvSpPr>
        <p:spPr bwMode="auto">
          <a:xfrm>
            <a:off x="4752975" y="3743325"/>
            <a:ext cx="1368425" cy="214313"/>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Control servlet</a:t>
            </a:r>
            <a:endParaRPr lang="en-US" sz="400">
              <a:solidFill>
                <a:srgbClr val="003366"/>
              </a:solidFill>
              <a:effectLst>
                <a:outerShdw blurRad="38100" dist="38100" dir="2700000" algn="tl">
                  <a:srgbClr val="C0C0C0"/>
                </a:outerShdw>
              </a:effectLst>
              <a:ea typeface="SimSun" pitchFamily="2" charset="-122"/>
            </a:endParaRPr>
          </a:p>
        </p:txBody>
      </p:sp>
      <p:pic>
        <p:nvPicPr>
          <p:cNvPr id="176157" name="Picture 39" descr="MCBS00678_0000[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905500" y="4021138"/>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8" name="Picture 40" descr="MCBS00678_0000[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905500" y="3876675"/>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9" name="Picture 41" descr="MCBS00678_0000[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905500" y="3733800"/>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50" name="Text Box 42"/>
          <p:cNvSpPr txBox="1">
            <a:spLocks noChangeArrowheads="1"/>
          </p:cNvSpPr>
          <p:nvPr/>
        </p:nvSpPr>
        <p:spPr bwMode="auto">
          <a:xfrm rot="-2062820">
            <a:off x="6067425" y="3924300"/>
            <a:ext cx="431800" cy="214313"/>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JSP</a:t>
            </a:r>
            <a:endParaRPr lang="en-US" sz="400">
              <a:solidFill>
                <a:srgbClr val="003366"/>
              </a:solidFill>
              <a:effectLst>
                <a:outerShdw blurRad="38100" dist="38100" dir="2700000" algn="tl">
                  <a:srgbClr val="C0C0C0"/>
                </a:outerShdw>
              </a:effectLst>
              <a:ea typeface="SimSun" pitchFamily="2" charset="-122"/>
            </a:endParaRPr>
          </a:p>
        </p:txBody>
      </p:sp>
      <p:pic>
        <p:nvPicPr>
          <p:cNvPr id="176161" name="Picture 43" descr="explorer">
            <a:hlinkClick r:id="rId14"/>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162800" y="3973513"/>
            <a:ext cx="1143000"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76162" name="Picture 44" descr="MCj02971690000[1]"/>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729538" y="4360863"/>
            <a:ext cx="576262"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53" name="Text Box 45"/>
          <p:cNvSpPr txBox="1">
            <a:spLocks noChangeArrowheads="1"/>
          </p:cNvSpPr>
          <p:nvPr/>
        </p:nvSpPr>
        <p:spPr bwMode="auto">
          <a:xfrm>
            <a:off x="7186613" y="3733800"/>
            <a:ext cx="1022350"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Web Client</a:t>
            </a:r>
            <a:endParaRPr lang="en-US" sz="600">
              <a:solidFill>
                <a:srgbClr val="003366"/>
              </a:solidFill>
              <a:effectLst>
                <a:outerShdw blurRad="38100" dist="38100" dir="2700000" algn="tl">
                  <a:srgbClr val="C0C0C0"/>
                </a:outerShdw>
              </a:effectLst>
              <a:ea typeface="SimSun" pitchFamily="2" charset="-122"/>
            </a:endParaRPr>
          </a:p>
        </p:txBody>
      </p:sp>
      <p:sp>
        <p:nvSpPr>
          <p:cNvPr id="176164" name="AutoShape 46"/>
          <p:cNvSpPr>
            <a:spLocks noChangeArrowheads="1"/>
          </p:cNvSpPr>
          <p:nvPr/>
        </p:nvSpPr>
        <p:spPr bwMode="auto">
          <a:xfrm>
            <a:off x="6726238" y="4349750"/>
            <a:ext cx="360362" cy="360363"/>
          </a:xfrm>
          <a:custGeom>
            <a:avLst/>
            <a:gdLst>
              <a:gd name="T0" fmla="*/ 270271 w 21600"/>
              <a:gd name="T1" fmla="*/ 0 h 21600"/>
              <a:gd name="T2" fmla="*/ 0 w 21600"/>
              <a:gd name="T3" fmla="*/ 180182 h 21600"/>
              <a:gd name="T4" fmla="*/ 270271 w 21600"/>
              <a:gd name="T5" fmla="*/ 360363 h 21600"/>
              <a:gd name="T6" fmla="*/ 360362 w 21600"/>
              <a:gd name="T7" fmla="*/ 180182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sp>
        <p:nvSpPr>
          <p:cNvPr id="176165" name="AutoShape 47"/>
          <p:cNvSpPr>
            <a:spLocks noChangeArrowheads="1"/>
          </p:cNvSpPr>
          <p:nvPr/>
        </p:nvSpPr>
        <p:spPr bwMode="auto">
          <a:xfrm flipH="1">
            <a:off x="6600825" y="4062413"/>
            <a:ext cx="360363" cy="360362"/>
          </a:xfrm>
          <a:custGeom>
            <a:avLst/>
            <a:gdLst>
              <a:gd name="T0" fmla="*/ 270272 w 21600"/>
              <a:gd name="T1" fmla="*/ 0 h 21600"/>
              <a:gd name="T2" fmla="*/ 0 w 21600"/>
              <a:gd name="T3" fmla="*/ 180181 h 21600"/>
              <a:gd name="T4" fmla="*/ 270272 w 21600"/>
              <a:gd name="T5" fmla="*/ 360362 h 21600"/>
              <a:gd name="T6" fmla="*/ 360363 w 21600"/>
              <a:gd name="T7" fmla="*/ 180181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pic>
        <p:nvPicPr>
          <p:cNvPr id="176166" name="Picture 48" descr="j2eelogo"/>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232525" y="5410200"/>
            <a:ext cx="36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6167" name="Group 49"/>
          <p:cNvGrpSpPr>
            <a:grpSpLocks/>
          </p:cNvGrpSpPr>
          <p:nvPr/>
        </p:nvGrpSpPr>
        <p:grpSpPr bwMode="auto">
          <a:xfrm>
            <a:off x="1736725" y="3657600"/>
            <a:ext cx="792163" cy="360363"/>
            <a:chOff x="2472" y="2478"/>
            <a:chExt cx="544" cy="317"/>
          </a:xfrm>
        </p:grpSpPr>
        <p:sp>
          <p:nvSpPr>
            <p:cNvPr id="176175" name="AutoShape 50"/>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6176" name="Picture 51" descr="jena logo"/>
            <p:cNvPicPr>
              <a:picLocks noChangeAspect="1" noChangeArrowheads="1"/>
            </p:cNvPicPr>
            <p:nvPr/>
          </p:nvPicPr>
          <p:blipFill>
            <a:blip r:embed="rId4">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6168" name="Picture 52" descr="rd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2525" y="3810000"/>
            <a:ext cx="2635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69" name="Picture 53"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1812925" y="3276600"/>
            <a:ext cx="57626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5462" name="Text Box 54"/>
          <p:cNvSpPr txBox="1">
            <a:spLocks noChangeArrowheads="1"/>
          </p:cNvSpPr>
          <p:nvPr/>
        </p:nvSpPr>
        <p:spPr bwMode="auto">
          <a:xfrm>
            <a:off x="1736725" y="2895600"/>
            <a:ext cx="792163"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Partner Ontology</a:t>
            </a:r>
            <a:endParaRPr lang="en-US" sz="600">
              <a:solidFill>
                <a:srgbClr val="003366"/>
              </a:solidFill>
              <a:effectLst>
                <a:outerShdw blurRad="38100" dist="38100" dir="2700000" algn="tl">
                  <a:srgbClr val="C0C0C0"/>
                </a:outerShdw>
              </a:effectLst>
              <a:ea typeface="SimSun" pitchFamily="2" charset="-122"/>
            </a:endParaRPr>
          </a:p>
        </p:txBody>
      </p:sp>
      <p:sp>
        <p:nvSpPr>
          <p:cNvPr id="1425463" name="Text Box 55"/>
          <p:cNvSpPr txBox="1">
            <a:spLocks noChangeArrowheads="1"/>
          </p:cNvSpPr>
          <p:nvPr/>
        </p:nvSpPr>
        <p:spPr bwMode="auto">
          <a:xfrm>
            <a:off x="1812925" y="3962400"/>
            <a:ext cx="647700" cy="214313"/>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History</a:t>
            </a:r>
            <a:endParaRPr lang="en-US" sz="400">
              <a:solidFill>
                <a:srgbClr val="003366"/>
              </a:solidFill>
              <a:effectLst>
                <a:outerShdw blurRad="38100" dist="38100" dir="2700000" algn="tl">
                  <a:srgbClr val="C0C0C0"/>
                </a:outerShdw>
              </a:effectLst>
              <a:ea typeface="SimSun" pitchFamily="2" charset="-122"/>
            </a:endParaRPr>
          </a:p>
        </p:txBody>
      </p:sp>
      <p:pic>
        <p:nvPicPr>
          <p:cNvPr id="176172" name="Picture 56" descr="fipa_logo__0075_"/>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340350" y="1857375"/>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73" name="Picture 57"/>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87450" y="4603750"/>
            <a:ext cx="2592388" cy="170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4" name="Text Box 58"/>
          <p:cNvSpPr txBox="1">
            <a:spLocks noChangeArrowheads="1"/>
          </p:cNvSpPr>
          <p:nvPr/>
        </p:nvSpPr>
        <p:spPr bwMode="auto">
          <a:xfrm>
            <a:off x="1306513" y="4365625"/>
            <a:ext cx="2468562" cy="4572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solidFill>
                  <a:schemeClr val="hlink"/>
                </a:solidFill>
              </a:rPr>
              <a:t>A Partner local Integration environment (platform)</a:t>
            </a:r>
          </a:p>
        </p:txBody>
      </p:sp>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7154" name="Picture 2" descr="image002">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8038" y="1497013"/>
            <a:ext cx="62865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55" name="Picture 3" descr="The Semantic Web Home Pag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84663" y="1747838"/>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56" name="Picture 4" descr="owl-variants">
            <a:hlinkClick r:id="rId7"/>
          </p:cNvPr>
          <p:cNvPicPr>
            <a:picLocks noChangeAspect="1" noChangeArrowheads="1"/>
          </p:cNvPicPr>
          <p:nvPr/>
        </p:nvPicPr>
        <p:blipFill>
          <a:blip r:embed="rId8">
            <a:clrChange>
              <a:clrFrom>
                <a:srgbClr val="FFFFFB"/>
              </a:clrFrom>
              <a:clrTo>
                <a:srgbClr val="FFFFFB">
                  <a:alpha val="0"/>
                </a:srgbClr>
              </a:clrTo>
            </a:clrChange>
            <a:extLst>
              <a:ext uri="{28A0092B-C50C-407E-A947-70E740481C1C}">
                <a14:useLocalDpi xmlns:a14="http://schemas.microsoft.com/office/drawing/2010/main" val="0"/>
              </a:ext>
            </a:extLst>
          </a:blip>
          <a:srcRect/>
          <a:stretch>
            <a:fillRect/>
          </a:stretch>
        </p:blipFill>
        <p:spPr bwMode="auto">
          <a:xfrm>
            <a:off x="5148263" y="2060575"/>
            <a:ext cx="1323975"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57" name="Picture 5" descr="HyBrow Ontology Imag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72225" y="1628775"/>
            <a:ext cx="665163"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6438" name="Rectangle 6"/>
          <p:cNvSpPr>
            <a:spLocks noChangeArrowheads="1"/>
          </p:cNvSpPr>
          <p:nvPr/>
        </p:nvSpPr>
        <p:spPr bwMode="auto">
          <a:xfrm>
            <a:off x="1371600" y="1219200"/>
            <a:ext cx="6440488" cy="5378450"/>
          </a:xfrm>
          <a:prstGeom prst="rect">
            <a:avLst/>
          </a:prstGeom>
          <a:solidFill>
            <a:srgbClr val="99CCFF">
              <a:alpha val="50000"/>
            </a:srgbClr>
          </a:solidFill>
          <a:ln w="9525">
            <a:miter lim="800000"/>
            <a:headEnd/>
            <a:tailEnd/>
          </a:ln>
          <a:effectLst/>
          <a:scene3d>
            <a:camera prst="legacyPerspectiveBottom"/>
            <a:lightRig rig="legacyFlat3" dir="t"/>
          </a:scene3d>
          <a:sp3d extrusionH="430200" prstMaterial="legacyMetal">
            <a:bevelT w="13500" h="13500" prst="angle"/>
            <a:bevelB w="13500" h="13500" prst="angle"/>
            <a:extrusionClr>
              <a:srgbClr val="99CCFF"/>
            </a:extrusionClr>
          </a:sp3d>
        </p:spPr>
        <p:txBody>
          <a:bodyPr wrap="none" anchor="b" anchorCtr="1">
            <a:flatTx/>
          </a:bodyPr>
          <a:lstStyle/>
          <a:p>
            <a:pPr algn="r">
              <a:defRPr/>
            </a:pPr>
            <a:r>
              <a:rPr lang="en-US" sz="1800" b="1" i="1">
                <a:solidFill>
                  <a:srgbClr val="CC3300"/>
                </a:solidFill>
                <a:effectLst>
                  <a:outerShdw blurRad="38100" dist="38100" dir="2700000" algn="tl">
                    <a:srgbClr val="000000"/>
                  </a:outerShdw>
                </a:effectLst>
                <a:ea typeface="SimSun" pitchFamily="2" charset="-122"/>
                <a:cs typeface="Arial" pitchFamily="34" charset="0"/>
              </a:rPr>
              <a:t>Agent-driven SmartAlliance Collaborative platform</a:t>
            </a:r>
            <a:r>
              <a:rPr lang="en-US" sz="1800">
                <a:ea typeface="SimSun" pitchFamily="2" charset="-122"/>
                <a:cs typeface="Arial" pitchFamily="34" charset="0"/>
              </a:rPr>
              <a:t>  </a:t>
            </a:r>
          </a:p>
        </p:txBody>
      </p:sp>
      <p:sp>
        <p:nvSpPr>
          <p:cNvPr id="177159" name="Rectangle 7"/>
          <p:cNvSpPr>
            <a:spLocks noChangeArrowheads="1"/>
          </p:cNvSpPr>
          <p:nvPr/>
        </p:nvSpPr>
        <p:spPr bwMode="auto">
          <a:xfrm>
            <a:off x="1676400" y="3048000"/>
            <a:ext cx="4648200" cy="2133600"/>
          </a:xfrm>
          <a:prstGeom prst="rect">
            <a:avLst/>
          </a:prstGeom>
          <a:solidFill>
            <a:schemeClr val="folHlink">
              <a:alpha val="50195"/>
            </a:schemeClr>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wrap="none" anchor="ctr">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60" name="Picture 8" descr="logo"/>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71800" y="3467100"/>
            <a:ext cx="2667000" cy="101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6441" name="Rectangle 9"/>
          <p:cNvSpPr>
            <a:spLocks noChangeArrowheads="1"/>
          </p:cNvSpPr>
          <p:nvPr/>
        </p:nvSpPr>
        <p:spPr bwMode="auto">
          <a:xfrm>
            <a:off x="1676400" y="404813"/>
            <a:ext cx="7250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SmartAlliance </a:t>
            </a:r>
            <a:br>
              <a:rPr lang="en-US" sz="3600" b="1">
                <a:solidFill>
                  <a:srgbClr val="EC8C00"/>
                </a:solidFill>
                <a:effectLst>
                  <a:outerShdw blurRad="38100" dist="38100" dir="2700000" algn="tl">
                    <a:srgbClr val="C0C0C0"/>
                  </a:outerShdw>
                </a:effectLst>
              </a:rPr>
            </a:br>
            <a:r>
              <a:rPr lang="en-US" sz="3600" b="1">
                <a:solidFill>
                  <a:srgbClr val="EC8C00"/>
                </a:solidFill>
                <a:effectLst>
                  <a:outerShdw blurRad="38100" dist="38100" dir="2700000" algn="tl">
                    <a:srgbClr val="C0C0C0"/>
                  </a:outerShdw>
                </a:effectLst>
              </a:rPr>
              <a:t>   </a:t>
            </a:r>
            <a:r>
              <a:rPr lang="en-US" sz="2800" b="1">
                <a:solidFill>
                  <a:srgbClr val="EC8C00"/>
                </a:solidFill>
                <a:effectLst>
                  <a:outerShdw blurRad="38100" dist="38100" dir="2700000" algn="tl">
                    <a:srgbClr val="C0C0C0"/>
                  </a:outerShdw>
                </a:effectLst>
              </a:rPr>
              <a:t>Agent-driven </a:t>
            </a:r>
            <a:r>
              <a:rPr lang="en-US" sz="2800">
                <a:solidFill>
                  <a:srgbClr val="EC8C00"/>
                </a:solidFill>
                <a:effectLst>
                  <a:outerShdw blurRad="38100" dist="38100" dir="2700000" algn="tl">
                    <a:srgbClr val="C0C0C0"/>
                  </a:outerShdw>
                </a:effectLst>
              </a:rPr>
              <a:t>Collaborative</a:t>
            </a:r>
            <a:r>
              <a:rPr lang="en-US" sz="2800" b="1">
                <a:solidFill>
                  <a:srgbClr val="EC8C00"/>
                </a:solidFill>
                <a:effectLst>
                  <a:outerShdw blurRad="38100" dist="38100" dir="2700000" algn="tl">
                    <a:srgbClr val="C0C0C0"/>
                  </a:outerShdw>
                </a:effectLst>
              </a:rPr>
              <a:t> platform</a:t>
            </a:r>
          </a:p>
        </p:txBody>
      </p:sp>
      <p:pic>
        <p:nvPicPr>
          <p:cNvPr id="177162" name="Picture 10" descr="j028575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flipH="1">
            <a:off x="1795463" y="1600200"/>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63" name="Group 11"/>
          <p:cNvGrpSpPr>
            <a:grpSpLocks/>
          </p:cNvGrpSpPr>
          <p:nvPr/>
        </p:nvGrpSpPr>
        <p:grpSpPr bwMode="auto">
          <a:xfrm>
            <a:off x="2947988" y="2444750"/>
            <a:ext cx="792162" cy="360363"/>
            <a:chOff x="2472" y="2478"/>
            <a:chExt cx="544" cy="317"/>
          </a:xfrm>
        </p:grpSpPr>
        <p:sp>
          <p:nvSpPr>
            <p:cNvPr id="177187" name="AutoShape 12"/>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88" name="Picture 13" descr="jena logo"/>
            <p:cNvPicPr>
              <a:picLocks noChangeAspect="1" noChangeArrowheads="1"/>
            </p:cNvPicPr>
            <p:nvPr/>
          </p:nvPicPr>
          <p:blipFill>
            <a:blip r:embed="rId12">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7164" name="Picture 14" descr="rdf"/>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89238" y="2590800"/>
            <a:ext cx="2635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65" name="Picture 15" descr="molecula">
            <a:hlinkClick r:id="rId14"/>
          </p:cNvPr>
          <p:cNvPicPr>
            <a:picLocks noChangeAspect="1" noChangeArrowheads="1"/>
          </p:cNvPicPr>
          <p:nvPr/>
        </p:nvPicPr>
        <p:blipFill>
          <a:blip r:embed="rId1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627438" y="2065338"/>
            <a:ext cx="1520825"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6448" name="Text Box 16"/>
          <p:cNvSpPr txBox="1">
            <a:spLocks noChangeArrowheads="1"/>
          </p:cNvSpPr>
          <p:nvPr/>
        </p:nvSpPr>
        <p:spPr bwMode="auto">
          <a:xfrm>
            <a:off x="3276600" y="1879600"/>
            <a:ext cx="792163"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Alliance Ontology</a:t>
            </a:r>
            <a:endParaRPr lang="en-US" sz="600">
              <a:solidFill>
                <a:srgbClr val="003366"/>
              </a:solidFill>
              <a:effectLst>
                <a:outerShdw blurRad="38100" dist="38100" dir="2700000" algn="tl">
                  <a:srgbClr val="C0C0C0"/>
                </a:outerShdw>
              </a:effectLst>
              <a:ea typeface="SimSun" pitchFamily="2" charset="-122"/>
            </a:endParaRPr>
          </a:p>
        </p:txBody>
      </p:sp>
      <p:pic>
        <p:nvPicPr>
          <p:cNvPr id="177167" name="Picture 17" descr="logo_java_grey"/>
          <p:cNvPicPr>
            <a:picLocks noChangeAspect="1" noChangeArrowheads="1"/>
          </p:cNvPicPr>
          <p:nvPr/>
        </p:nvPicPr>
        <p:blipFill>
          <a:blip r:embed="rId16">
            <a:clrChange>
              <a:clrFrom>
                <a:srgbClr val="EFEFEF"/>
              </a:clrFrom>
              <a:clrTo>
                <a:srgbClr val="EFEFEF">
                  <a:alpha val="0"/>
                </a:srgbClr>
              </a:clrTo>
            </a:clrChange>
            <a:lum bright="-18000" contrast="48000"/>
            <a:extLst>
              <a:ext uri="{28A0092B-C50C-407E-A947-70E740481C1C}">
                <a14:useLocalDpi xmlns:a14="http://schemas.microsoft.com/office/drawing/2010/main" val="0"/>
              </a:ext>
            </a:extLst>
          </a:blip>
          <a:srcRect/>
          <a:stretch>
            <a:fillRect/>
          </a:stretch>
        </p:blipFill>
        <p:spPr bwMode="auto">
          <a:xfrm>
            <a:off x="1619250" y="2492375"/>
            <a:ext cx="100806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68" name="Group 18"/>
          <p:cNvGrpSpPr>
            <a:grpSpLocks/>
          </p:cNvGrpSpPr>
          <p:nvPr/>
        </p:nvGrpSpPr>
        <p:grpSpPr bwMode="auto">
          <a:xfrm>
            <a:off x="2843213" y="3068638"/>
            <a:ext cx="762000" cy="909637"/>
            <a:chOff x="1803" y="1661"/>
            <a:chExt cx="363" cy="505"/>
          </a:xfrm>
        </p:grpSpPr>
        <p:sp>
          <p:nvSpPr>
            <p:cNvPr id="177185" name="Oval 1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86" name="Picture 20"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7169" name="Picture 21" descr="fipa_logo__0075_"/>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105400" y="3124200"/>
            <a:ext cx="685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6454" name="Text Box 22"/>
          <p:cNvSpPr txBox="1">
            <a:spLocks noChangeArrowheads="1"/>
          </p:cNvSpPr>
          <p:nvPr/>
        </p:nvSpPr>
        <p:spPr bwMode="auto">
          <a:xfrm>
            <a:off x="2133600" y="3200400"/>
            <a:ext cx="792163" cy="457200"/>
          </a:xfrm>
          <a:prstGeom prst="rect">
            <a:avLst/>
          </a:prstGeom>
          <a:noFill/>
          <a:ln w="9525" algn="ctr">
            <a:noFill/>
            <a:miter lim="800000"/>
            <a:headEnd/>
            <a:tailEnd/>
          </a:ln>
          <a:effectLst/>
        </p:spPr>
        <p:txBody>
          <a:bodyPr>
            <a:spAutoFit/>
          </a:bodyPr>
          <a:lstStyle/>
          <a:p>
            <a:pPr algn="just">
              <a:spcBef>
                <a:spcPct val="50000"/>
              </a:spcBef>
              <a:defRPr/>
            </a:pPr>
            <a:r>
              <a:rPr lang="en-US" sz="1200" b="1" i="1">
                <a:solidFill>
                  <a:srgbClr val="CC3300"/>
                </a:solidFill>
                <a:effectLst>
                  <a:outerShdw blurRad="38100" dist="38100" dir="2700000" algn="tl">
                    <a:srgbClr val="C0C0C0"/>
                  </a:outerShdw>
                </a:effectLst>
                <a:ea typeface="SimSun" pitchFamily="2" charset="-122"/>
              </a:rPr>
              <a:t>Alliance Agent</a:t>
            </a:r>
            <a:endParaRPr lang="en-US" sz="1200">
              <a:solidFill>
                <a:srgbClr val="003366"/>
              </a:solidFill>
              <a:effectLst>
                <a:outerShdw blurRad="38100" dist="38100" dir="2700000" algn="tl">
                  <a:srgbClr val="C0C0C0"/>
                </a:outerShdw>
              </a:effectLst>
              <a:ea typeface="SimSun" pitchFamily="2" charset="-122"/>
            </a:endParaRPr>
          </a:p>
        </p:txBody>
      </p:sp>
      <p:sp>
        <p:nvSpPr>
          <p:cNvPr id="1426455" name="Text Box 23"/>
          <p:cNvSpPr txBox="1">
            <a:spLocks noChangeArrowheads="1"/>
          </p:cNvSpPr>
          <p:nvPr/>
        </p:nvSpPr>
        <p:spPr bwMode="auto">
          <a:xfrm>
            <a:off x="2103438" y="4191000"/>
            <a:ext cx="792162" cy="457200"/>
          </a:xfrm>
          <a:prstGeom prst="rect">
            <a:avLst/>
          </a:prstGeom>
          <a:noFill/>
          <a:ln w="9525" algn="ctr">
            <a:noFill/>
            <a:miter lim="800000"/>
            <a:headEnd/>
            <a:tailEnd/>
          </a:ln>
          <a:effectLst/>
        </p:spPr>
        <p:txBody>
          <a:bodyPr>
            <a:spAutoFit/>
          </a:bodyPr>
          <a:lstStyle/>
          <a:p>
            <a:pPr algn="just">
              <a:spcBef>
                <a:spcPct val="50000"/>
              </a:spcBef>
              <a:defRPr/>
            </a:pPr>
            <a:r>
              <a:rPr lang="en-US" sz="1200" b="1" i="1">
                <a:solidFill>
                  <a:srgbClr val="CC3300"/>
                </a:solidFill>
                <a:effectLst>
                  <a:outerShdw blurRad="38100" dist="38100" dir="2700000" algn="tl">
                    <a:srgbClr val="C0C0C0"/>
                  </a:outerShdw>
                </a:effectLst>
                <a:ea typeface="SimSun" pitchFamily="2" charset="-122"/>
              </a:rPr>
              <a:t>Partner Agents</a:t>
            </a:r>
            <a:endParaRPr lang="en-US" sz="1200">
              <a:solidFill>
                <a:srgbClr val="003366"/>
              </a:solidFill>
              <a:effectLst>
                <a:outerShdw blurRad="38100" dist="38100" dir="2700000" algn="tl">
                  <a:srgbClr val="C0C0C0"/>
                </a:outerShdw>
              </a:effectLst>
              <a:ea typeface="SimSun" pitchFamily="2" charset="-122"/>
            </a:endParaRPr>
          </a:p>
        </p:txBody>
      </p:sp>
      <p:sp>
        <p:nvSpPr>
          <p:cNvPr id="1426456" name="Text Box 24"/>
          <p:cNvSpPr txBox="1">
            <a:spLocks noChangeArrowheads="1"/>
          </p:cNvSpPr>
          <p:nvPr/>
        </p:nvSpPr>
        <p:spPr bwMode="auto">
          <a:xfrm>
            <a:off x="6227763" y="5334000"/>
            <a:ext cx="1066800"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SmartPartner platforms</a:t>
            </a:r>
            <a:endParaRPr lang="en-US" sz="600">
              <a:solidFill>
                <a:srgbClr val="003366"/>
              </a:solidFill>
              <a:effectLst>
                <a:outerShdw blurRad="38100" dist="38100" dir="2700000" algn="tl">
                  <a:srgbClr val="C0C0C0"/>
                </a:outerShdw>
              </a:effectLst>
              <a:ea typeface="SimSun" pitchFamily="2" charset="-122"/>
            </a:endParaRPr>
          </a:p>
        </p:txBody>
      </p:sp>
      <p:pic>
        <p:nvPicPr>
          <p:cNvPr id="177173" name="Picture 2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05000" y="4648200"/>
            <a:ext cx="16002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74" name="Group 26"/>
          <p:cNvGrpSpPr>
            <a:grpSpLocks/>
          </p:cNvGrpSpPr>
          <p:nvPr/>
        </p:nvGrpSpPr>
        <p:grpSpPr bwMode="auto">
          <a:xfrm>
            <a:off x="2667000" y="4348163"/>
            <a:ext cx="390525" cy="604837"/>
            <a:chOff x="1803" y="1661"/>
            <a:chExt cx="363" cy="505"/>
          </a:xfrm>
        </p:grpSpPr>
        <p:sp>
          <p:nvSpPr>
            <p:cNvPr id="177183" name="Oval 2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84" name="Picture 28"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7175" name="Picture 2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276600" y="4648200"/>
            <a:ext cx="16002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76" name="Group 30"/>
          <p:cNvGrpSpPr>
            <a:grpSpLocks/>
          </p:cNvGrpSpPr>
          <p:nvPr/>
        </p:nvGrpSpPr>
        <p:grpSpPr bwMode="auto">
          <a:xfrm>
            <a:off x="4029075" y="4343400"/>
            <a:ext cx="390525" cy="604838"/>
            <a:chOff x="1803" y="1661"/>
            <a:chExt cx="363" cy="505"/>
          </a:xfrm>
        </p:grpSpPr>
        <p:sp>
          <p:nvSpPr>
            <p:cNvPr id="177181" name="Oval 3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82" name="Picture 32"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7177" name="Picture 3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48200" y="4648200"/>
            <a:ext cx="16002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78" name="Group 34"/>
          <p:cNvGrpSpPr>
            <a:grpSpLocks/>
          </p:cNvGrpSpPr>
          <p:nvPr/>
        </p:nvGrpSpPr>
        <p:grpSpPr bwMode="auto">
          <a:xfrm>
            <a:off x="5400675" y="4343400"/>
            <a:ext cx="390525" cy="604838"/>
            <a:chOff x="1803" y="1661"/>
            <a:chExt cx="363" cy="505"/>
          </a:xfrm>
        </p:grpSpPr>
        <p:sp>
          <p:nvSpPr>
            <p:cNvPr id="177179" name="Oval 3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7180" name="Picture 36"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3442" name="Rectangle 2"/>
          <p:cNvSpPr>
            <a:spLocks noGrp="1" noChangeArrowheads="1"/>
          </p:cNvSpPr>
          <p:nvPr>
            <p:ph type="ctrTitle"/>
          </p:nvPr>
        </p:nvSpPr>
        <p:spPr/>
        <p:txBody>
          <a:bodyPr/>
          <a:lstStyle/>
          <a:p>
            <a:pPr eaLnBrk="1" hangingPunct="1">
              <a:defRPr/>
            </a:pPr>
            <a:r>
              <a:rPr lang="en-US" sz="4800" i="1">
                <a:solidFill>
                  <a:srgbClr val="FFA829"/>
                </a:solidFill>
              </a:rPr>
              <a:t>SmartResource</a:t>
            </a:r>
          </a:p>
        </p:txBody>
      </p:sp>
      <p:sp>
        <p:nvSpPr>
          <p:cNvPr id="1213443" name="Rectangle 3"/>
          <p:cNvSpPr>
            <a:spLocks noGrp="1" noChangeArrowheads="1"/>
          </p:cNvSpPr>
          <p:nvPr>
            <p:ph type="subTitle" idx="1"/>
          </p:nvPr>
        </p:nvSpPr>
        <p:spPr>
          <a:xfrm>
            <a:off x="1258888" y="3429000"/>
            <a:ext cx="6400800" cy="1752600"/>
          </a:xfrm>
        </p:spPr>
        <p:txBody>
          <a:bodyPr/>
          <a:lstStyle/>
          <a:p>
            <a:pPr eaLnBrk="1" hangingPunct="1">
              <a:defRPr/>
            </a:pPr>
            <a:r>
              <a:rPr lang="en-US" sz="2800" b="1" i="1">
                <a:solidFill>
                  <a:srgbClr val="336699"/>
                </a:solidFill>
                <a:effectLst>
                  <a:outerShdw blurRad="38100" dist="38100" dir="2700000" algn="tl">
                    <a:srgbClr val="C0C0C0"/>
                  </a:outerShdw>
                </a:effectLst>
                <a:latin typeface="Verdana" pitchFamily="34" charset="0"/>
              </a:rPr>
              <a:t>Metso case</a:t>
            </a: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1042988" y="1700213"/>
            <a:ext cx="7273925" cy="4465637"/>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4467" name="Rectangle 3"/>
          <p:cNvSpPr>
            <a:spLocks noGrp="1" noChangeArrowheads="1"/>
          </p:cNvSpPr>
          <p:nvPr>
            <p:ph type="title"/>
          </p:nvPr>
        </p:nvSpPr>
        <p:spPr>
          <a:xfrm>
            <a:off x="2424113" y="133350"/>
            <a:ext cx="6502400" cy="503238"/>
          </a:xfrm>
          <a:effectLst>
            <a:outerShdw dist="35921" dir="2700000" algn="ctr" rotWithShape="0">
              <a:schemeClr val="bg2">
                <a:alpha val="50000"/>
              </a:schemeClr>
            </a:outerShdw>
          </a:effectLst>
        </p:spPr>
        <p:txBody>
          <a:bodyPr lIns="0" rIns="0"/>
          <a:lstStyle/>
          <a:p>
            <a:pPr algn="r" eaLnBrk="1" hangingPunct="1">
              <a:defRPr/>
            </a:pPr>
            <a:r>
              <a:rPr lang="en-US"/>
              <a:t>Background &amp; Motivation</a:t>
            </a:r>
          </a:p>
        </p:txBody>
      </p:sp>
      <p:sp>
        <p:nvSpPr>
          <p:cNvPr id="1214468" name="Text Box 4"/>
          <p:cNvSpPr txBox="1">
            <a:spLocks noChangeArrowheads="1"/>
          </p:cNvSpPr>
          <p:nvPr/>
        </p:nvSpPr>
        <p:spPr bwMode="auto">
          <a:xfrm>
            <a:off x="1042988" y="1196975"/>
            <a:ext cx="6626225"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Problem scenario:</a:t>
            </a:r>
            <a:endParaRPr lang="en-US" sz="1800" b="1" i="1">
              <a:solidFill>
                <a:srgbClr val="CC3300"/>
              </a:solidFill>
              <a:effectLst>
                <a:outerShdw blurRad="38100" dist="38100" dir="2700000" algn="tl">
                  <a:srgbClr val="C0C0C0"/>
                </a:outerShdw>
              </a:effectLst>
            </a:endParaRPr>
          </a:p>
        </p:txBody>
      </p:sp>
      <p:sp>
        <p:nvSpPr>
          <p:cNvPr id="179205" name="Rectangle 5"/>
          <p:cNvSpPr>
            <a:spLocks noChangeArrowheads="1"/>
          </p:cNvSpPr>
          <p:nvPr/>
        </p:nvSpPr>
        <p:spPr bwMode="auto">
          <a:xfrm>
            <a:off x="1042988" y="5734050"/>
            <a:ext cx="7273925" cy="431800"/>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79206" name="Group 6"/>
          <p:cNvGrpSpPr>
            <a:grpSpLocks/>
          </p:cNvGrpSpPr>
          <p:nvPr/>
        </p:nvGrpSpPr>
        <p:grpSpPr bwMode="auto">
          <a:xfrm>
            <a:off x="1258888" y="5086350"/>
            <a:ext cx="1511300" cy="574675"/>
            <a:chOff x="567" y="3113"/>
            <a:chExt cx="952" cy="362"/>
          </a:xfrm>
        </p:grpSpPr>
        <p:sp>
          <p:nvSpPr>
            <p:cNvPr id="179240" name="AutoShape 7"/>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41" name="Text Box 8"/>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Resource Data</a:t>
              </a:r>
            </a:p>
          </p:txBody>
        </p:sp>
      </p:grpSp>
      <p:grpSp>
        <p:nvGrpSpPr>
          <p:cNvPr id="179207" name="Group 9"/>
          <p:cNvGrpSpPr>
            <a:grpSpLocks/>
          </p:cNvGrpSpPr>
          <p:nvPr/>
        </p:nvGrpSpPr>
        <p:grpSpPr bwMode="auto">
          <a:xfrm>
            <a:off x="1355725" y="4367213"/>
            <a:ext cx="1223963" cy="647700"/>
            <a:chOff x="930" y="1661"/>
            <a:chExt cx="771" cy="408"/>
          </a:xfrm>
        </p:grpSpPr>
        <p:sp>
          <p:nvSpPr>
            <p:cNvPr id="179238" name="AutoShape 10"/>
            <p:cNvSpPr>
              <a:spLocks noChangeArrowheads="1"/>
            </p:cNvSpPr>
            <p:nvPr/>
          </p:nvSpPr>
          <p:spPr bwMode="auto">
            <a:xfrm>
              <a:off x="930" y="166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39" name="Text Box 11"/>
            <p:cNvSpPr txBox="1">
              <a:spLocks noChangeArrowheads="1"/>
            </p:cNvSpPr>
            <p:nvPr/>
          </p:nvSpPr>
          <p:spPr bwMode="auto">
            <a:xfrm>
              <a:off x="930" y="1706"/>
              <a:ext cx="771"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Information Resource</a:t>
              </a:r>
            </a:p>
          </p:txBody>
        </p:sp>
      </p:grpSp>
      <p:sp>
        <p:nvSpPr>
          <p:cNvPr id="179208" name="Rectangle 12"/>
          <p:cNvSpPr>
            <a:spLocks noChangeArrowheads="1"/>
          </p:cNvSpPr>
          <p:nvPr/>
        </p:nvSpPr>
        <p:spPr bwMode="auto">
          <a:xfrm>
            <a:off x="3092450" y="5805488"/>
            <a:ext cx="266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Common Application Domain</a:t>
            </a:r>
          </a:p>
        </p:txBody>
      </p:sp>
      <p:grpSp>
        <p:nvGrpSpPr>
          <p:cNvPr id="179209" name="Group 13"/>
          <p:cNvGrpSpPr>
            <a:grpSpLocks/>
          </p:cNvGrpSpPr>
          <p:nvPr/>
        </p:nvGrpSpPr>
        <p:grpSpPr bwMode="auto">
          <a:xfrm>
            <a:off x="3565525" y="5084763"/>
            <a:ext cx="1511300" cy="574675"/>
            <a:chOff x="567" y="3113"/>
            <a:chExt cx="952" cy="362"/>
          </a:xfrm>
        </p:grpSpPr>
        <p:sp>
          <p:nvSpPr>
            <p:cNvPr id="179236" name="AutoShape 14"/>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37" name="Text Box 15"/>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Resource Data</a:t>
              </a:r>
            </a:p>
          </p:txBody>
        </p:sp>
      </p:grpSp>
      <p:grpSp>
        <p:nvGrpSpPr>
          <p:cNvPr id="179210" name="Group 16"/>
          <p:cNvGrpSpPr>
            <a:grpSpLocks/>
          </p:cNvGrpSpPr>
          <p:nvPr/>
        </p:nvGrpSpPr>
        <p:grpSpPr bwMode="auto">
          <a:xfrm>
            <a:off x="3662363" y="4365625"/>
            <a:ext cx="1223962" cy="647700"/>
            <a:chOff x="930" y="1661"/>
            <a:chExt cx="771" cy="408"/>
          </a:xfrm>
        </p:grpSpPr>
        <p:sp>
          <p:nvSpPr>
            <p:cNvPr id="179234" name="AutoShape 17"/>
            <p:cNvSpPr>
              <a:spLocks noChangeArrowheads="1"/>
            </p:cNvSpPr>
            <p:nvPr/>
          </p:nvSpPr>
          <p:spPr bwMode="auto">
            <a:xfrm>
              <a:off x="930" y="166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35" name="Text Box 18"/>
            <p:cNvSpPr txBox="1">
              <a:spLocks noChangeArrowheads="1"/>
            </p:cNvSpPr>
            <p:nvPr/>
          </p:nvSpPr>
          <p:spPr bwMode="auto">
            <a:xfrm>
              <a:off x="930" y="1706"/>
              <a:ext cx="771"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Information Resource</a:t>
              </a:r>
            </a:p>
          </p:txBody>
        </p:sp>
      </p:grpSp>
      <p:grpSp>
        <p:nvGrpSpPr>
          <p:cNvPr id="179211" name="Group 19"/>
          <p:cNvGrpSpPr>
            <a:grpSpLocks/>
          </p:cNvGrpSpPr>
          <p:nvPr/>
        </p:nvGrpSpPr>
        <p:grpSpPr bwMode="auto">
          <a:xfrm>
            <a:off x="6011863" y="5086350"/>
            <a:ext cx="1511300" cy="574675"/>
            <a:chOff x="567" y="3113"/>
            <a:chExt cx="952" cy="362"/>
          </a:xfrm>
        </p:grpSpPr>
        <p:sp>
          <p:nvSpPr>
            <p:cNvPr id="179232" name="AutoShape 20"/>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33" name="Text Box 21"/>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Resource Data</a:t>
              </a:r>
            </a:p>
          </p:txBody>
        </p:sp>
      </p:grpSp>
      <p:grpSp>
        <p:nvGrpSpPr>
          <p:cNvPr id="179212" name="Group 22"/>
          <p:cNvGrpSpPr>
            <a:grpSpLocks/>
          </p:cNvGrpSpPr>
          <p:nvPr/>
        </p:nvGrpSpPr>
        <p:grpSpPr bwMode="auto">
          <a:xfrm>
            <a:off x="6108700" y="4367213"/>
            <a:ext cx="1223963" cy="647700"/>
            <a:chOff x="930" y="1661"/>
            <a:chExt cx="771" cy="408"/>
          </a:xfrm>
        </p:grpSpPr>
        <p:sp>
          <p:nvSpPr>
            <p:cNvPr id="179230" name="AutoShape 23"/>
            <p:cNvSpPr>
              <a:spLocks noChangeArrowheads="1"/>
            </p:cNvSpPr>
            <p:nvPr/>
          </p:nvSpPr>
          <p:spPr bwMode="auto">
            <a:xfrm>
              <a:off x="930" y="166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31" name="Text Box 24"/>
            <p:cNvSpPr txBox="1">
              <a:spLocks noChangeArrowheads="1"/>
            </p:cNvSpPr>
            <p:nvPr/>
          </p:nvSpPr>
          <p:spPr bwMode="auto">
            <a:xfrm>
              <a:off x="930" y="1706"/>
              <a:ext cx="771"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Information Resource</a:t>
              </a:r>
            </a:p>
          </p:txBody>
        </p:sp>
      </p:grpSp>
      <p:grpSp>
        <p:nvGrpSpPr>
          <p:cNvPr id="8" name="Group 25"/>
          <p:cNvGrpSpPr>
            <a:grpSpLocks/>
          </p:cNvGrpSpPr>
          <p:nvPr/>
        </p:nvGrpSpPr>
        <p:grpSpPr bwMode="auto">
          <a:xfrm>
            <a:off x="2555875" y="3509963"/>
            <a:ext cx="3671888" cy="855662"/>
            <a:chOff x="1610" y="2211"/>
            <a:chExt cx="2313" cy="539"/>
          </a:xfrm>
        </p:grpSpPr>
        <p:grpSp>
          <p:nvGrpSpPr>
            <p:cNvPr id="179224" name="Group 26"/>
            <p:cNvGrpSpPr>
              <a:grpSpLocks/>
            </p:cNvGrpSpPr>
            <p:nvPr/>
          </p:nvGrpSpPr>
          <p:grpSpPr bwMode="auto">
            <a:xfrm>
              <a:off x="2064" y="2211"/>
              <a:ext cx="1588" cy="357"/>
              <a:chOff x="2108" y="1304"/>
              <a:chExt cx="1588" cy="357"/>
            </a:xfrm>
          </p:grpSpPr>
          <p:sp>
            <p:nvSpPr>
              <p:cNvPr id="179228" name="AutoShape 27"/>
              <p:cNvSpPr>
                <a:spLocks noChangeArrowheads="1"/>
              </p:cNvSpPr>
              <p:nvPr/>
            </p:nvSpPr>
            <p:spPr bwMode="auto">
              <a:xfrm>
                <a:off x="2108" y="1304"/>
                <a:ext cx="1588" cy="357"/>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29" name="Text Box 28"/>
              <p:cNvSpPr txBox="1">
                <a:spLocks noChangeArrowheads="1"/>
              </p:cNvSpPr>
              <p:nvPr/>
            </p:nvSpPr>
            <p:spPr bwMode="auto">
              <a:xfrm>
                <a:off x="2139" y="1417"/>
                <a:ext cx="14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Integrated Knowledge</a:t>
                </a:r>
              </a:p>
            </p:txBody>
          </p:sp>
        </p:grpSp>
        <p:sp>
          <p:nvSpPr>
            <p:cNvPr id="179225" name="Line 29"/>
            <p:cNvSpPr>
              <a:spLocks noChangeShapeType="1"/>
            </p:cNvSpPr>
            <p:nvPr/>
          </p:nvSpPr>
          <p:spPr bwMode="auto">
            <a:xfrm flipV="1">
              <a:off x="1610" y="2560"/>
              <a:ext cx="638" cy="19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79226" name="Line 30"/>
            <p:cNvSpPr>
              <a:spLocks noChangeShapeType="1"/>
            </p:cNvSpPr>
            <p:nvPr/>
          </p:nvSpPr>
          <p:spPr bwMode="auto">
            <a:xfrm flipV="1">
              <a:off x="2835" y="2568"/>
              <a:ext cx="0" cy="18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79227" name="Line 31"/>
            <p:cNvSpPr>
              <a:spLocks noChangeShapeType="1"/>
            </p:cNvSpPr>
            <p:nvPr/>
          </p:nvSpPr>
          <p:spPr bwMode="auto">
            <a:xfrm flipH="1" flipV="1">
              <a:off x="3470" y="2568"/>
              <a:ext cx="453" cy="18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10" name="Group 32"/>
          <p:cNvGrpSpPr>
            <a:grpSpLocks/>
          </p:cNvGrpSpPr>
          <p:nvPr/>
        </p:nvGrpSpPr>
        <p:grpSpPr bwMode="auto">
          <a:xfrm>
            <a:off x="3419475" y="1773238"/>
            <a:ext cx="2173288" cy="1657350"/>
            <a:chOff x="2154" y="1117"/>
            <a:chExt cx="1369" cy="1044"/>
          </a:xfrm>
        </p:grpSpPr>
        <p:grpSp>
          <p:nvGrpSpPr>
            <p:cNvPr id="179215" name="Group 33"/>
            <p:cNvGrpSpPr>
              <a:grpSpLocks/>
            </p:cNvGrpSpPr>
            <p:nvPr/>
          </p:nvGrpSpPr>
          <p:grpSpPr bwMode="auto">
            <a:xfrm>
              <a:off x="2162" y="1843"/>
              <a:ext cx="1361" cy="318"/>
              <a:chOff x="1020" y="1797"/>
              <a:chExt cx="1361" cy="318"/>
            </a:xfrm>
          </p:grpSpPr>
          <p:sp>
            <p:nvSpPr>
              <p:cNvPr id="179222" name="AutoShape 34"/>
              <p:cNvSpPr>
                <a:spLocks noChangeArrowheads="1"/>
              </p:cNvSpPr>
              <p:nvPr/>
            </p:nvSpPr>
            <p:spPr bwMode="auto">
              <a:xfrm>
                <a:off x="1020" y="1797"/>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23" name="Rectangle 35"/>
              <p:cNvSpPr>
                <a:spLocks noChangeArrowheads="1"/>
              </p:cNvSpPr>
              <p:nvPr/>
            </p:nvSpPr>
            <p:spPr bwMode="auto">
              <a:xfrm>
                <a:off x="1044" y="1842"/>
                <a:ext cx="13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Advanced querying</a:t>
                </a:r>
              </a:p>
            </p:txBody>
          </p:sp>
        </p:grpSp>
        <p:grpSp>
          <p:nvGrpSpPr>
            <p:cNvPr id="179216" name="Group 36"/>
            <p:cNvGrpSpPr>
              <a:grpSpLocks/>
            </p:cNvGrpSpPr>
            <p:nvPr/>
          </p:nvGrpSpPr>
          <p:grpSpPr bwMode="auto">
            <a:xfrm>
              <a:off x="2154" y="1480"/>
              <a:ext cx="1361" cy="318"/>
              <a:chOff x="793" y="2296"/>
              <a:chExt cx="1361" cy="318"/>
            </a:xfrm>
          </p:grpSpPr>
          <p:sp>
            <p:nvSpPr>
              <p:cNvPr id="179220" name="AutoShape 37"/>
              <p:cNvSpPr>
                <a:spLocks noChangeArrowheads="1"/>
              </p:cNvSpPr>
              <p:nvPr/>
            </p:nvSpPr>
            <p:spPr bwMode="auto">
              <a:xfrm>
                <a:off x="793" y="2296"/>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21" name="Rectangle 38"/>
              <p:cNvSpPr>
                <a:spLocks noChangeArrowheads="1"/>
              </p:cNvSpPr>
              <p:nvPr/>
            </p:nvSpPr>
            <p:spPr bwMode="auto">
              <a:xfrm>
                <a:off x="952" y="2341"/>
                <a:ext cx="10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Data extraction</a:t>
                </a:r>
              </a:p>
            </p:txBody>
          </p:sp>
        </p:grpSp>
        <p:grpSp>
          <p:nvGrpSpPr>
            <p:cNvPr id="179217" name="Group 39"/>
            <p:cNvGrpSpPr>
              <a:grpSpLocks/>
            </p:cNvGrpSpPr>
            <p:nvPr/>
          </p:nvGrpSpPr>
          <p:grpSpPr bwMode="auto">
            <a:xfrm>
              <a:off x="2154" y="1117"/>
              <a:ext cx="1361" cy="318"/>
              <a:chOff x="4195" y="2296"/>
              <a:chExt cx="1361" cy="318"/>
            </a:xfrm>
          </p:grpSpPr>
          <p:sp>
            <p:nvSpPr>
              <p:cNvPr id="179218" name="AutoShape 40"/>
              <p:cNvSpPr>
                <a:spLocks noChangeArrowheads="1"/>
              </p:cNvSpPr>
              <p:nvPr/>
            </p:nvSpPr>
            <p:spPr bwMode="auto">
              <a:xfrm>
                <a:off x="4195" y="2296"/>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9219" name="Rectangle 41"/>
              <p:cNvSpPr>
                <a:spLocks noChangeArrowheads="1"/>
              </p:cNvSpPr>
              <p:nvPr/>
            </p:nvSpPr>
            <p:spPr bwMode="auto">
              <a:xfrm>
                <a:off x="4284" y="2341"/>
                <a:ext cx="119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Data presentation</a:t>
                </a:r>
              </a:p>
            </p:txBody>
          </p:sp>
        </p:gr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heckerboard(across)">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0226" name="Rectangle 2"/>
          <p:cNvSpPr>
            <a:spLocks noChangeArrowheads="1"/>
          </p:cNvSpPr>
          <p:nvPr/>
        </p:nvSpPr>
        <p:spPr bwMode="auto">
          <a:xfrm>
            <a:off x="1042988" y="1700213"/>
            <a:ext cx="7273925" cy="4465637"/>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5491" name="Rectangle 3"/>
          <p:cNvSpPr>
            <a:spLocks noGrp="1" noChangeArrowheads="1"/>
          </p:cNvSpPr>
          <p:nvPr>
            <p:ph type="title"/>
          </p:nvPr>
        </p:nvSpPr>
        <p:spPr>
          <a:xfrm>
            <a:off x="2424113" y="133350"/>
            <a:ext cx="6502400" cy="503238"/>
          </a:xfrm>
          <a:effectLst>
            <a:outerShdw dist="35921" dir="2700000" algn="ctr" rotWithShape="0">
              <a:schemeClr val="bg2">
                <a:alpha val="50000"/>
              </a:schemeClr>
            </a:outerShdw>
          </a:effectLst>
        </p:spPr>
        <p:txBody>
          <a:bodyPr lIns="0" rIns="0"/>
          <a:lstStyle/>
          <a:p>
            <a:pPr algn="r" eaLnBrk="1" hangingPunct="1">
              <a:defRPr/>
            </a:pPr>
            <a:r>
              <a:rPr lang="en-US"/>
              <a:t>Background &amp; Motivation</a:t>
            </a:r>
          </a:p>
        </p:txBody>
      </p:sp>
      <p:sp>
        <p:nvSpPr>
          <p:cNvPr id="1215492" name="Text Box 4"/>
          <p:cNvSpPr txBox="1">
            <a:spLocks noChangeArrowheads="1"/>
          </p:cNvSpPr>
          <p:nvPr/>
        </p:nvSpPr>
        <p:spPr bwMode="auto">
          <a:xfrm>
            <a:off x="1042988" y="1196975"/>
            <a:ext cx="6626225"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METSO scenario:</a:t>
            </a:r>
            <a:endParaRPr lang="en-US" sz="1800" b="1" i="1">
              <a:solidFill>
                <a:srgbClr val="CC3300"/>
              </a:solidFill>
              <a:effectLst>
                <a:outerShdw blurRad="38100" dist="38100" dir="2700000" algn="tl">
                  <a:srgbClr val="C0C0C0"/>
                </a:outerShdw>
              </a:effectLst>
            </a:endParaRPr>
          </a:p>
        </p:txBody>
      </p:sp>
      <p:sp>
        <p:nvSpPr>
          <p:cNvPr id="180229" name="Rectangle 5"/>
          <p:cNvSpPr>
            <a:spLocks noChangeArrowheads="1"/>
          </p:cNvSpPr>
          <p:nvPr/>
        </p:nvSpPr>
        <p:spPr bwMode="auto">
          <a:xfrm>
            <a:off x="1042988" y="5734050"/>
            <a:ext cx="7273925" cy="431800"/>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0230" name="Group 6"/>
          <p:cNvGrpSpPr>
            <a:grpSpLocks/>
          </p:cNvGrpSpPr>
          <p:nvPr/>
        </p:nvGrpSpPr>
        <p:grpSpPr bwMode="auto">
          <a:xfrm>
            <a:off x="1258888" y="5086350"/>
            <a:ext cx="1511300" cy="574675"/>
            <a:chOff x="567" y="3113"/>
            <a:chExt cx="952" cy="362"/>
          </a:xfrm>
        </p:grpSpPr>
        <p:sp>
          <p:nvSpPr>
            <p:cNvPr id="180264" name="AutoShape 7"/>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65" name="Text Box 8"/>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0231" name="Group 9"/>
          <p:cNvGrpSpPr>
            <a:grpSpLocks/>
          </p:cNvGrpSpPr>
          <p:nvPr/>
        </p:nvGrpSpPr>
        <p:grpSpPr bwMode="auto">
          <a:xfrm>
            <a:off x="1355725" y="4367213"/>
            <a:ext cx="1223963" cy="647700"/>
            <a:chOff x="854" y="2751"/>
            <a:chExt cx="771" cy="408"/>
          </a:xfrm>
        </p:grpSpPr>
        <p:sp>
          <p:nvSpPr>
            <p:cNvPr id="180262" name="AutoShape 10"/>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63" name="Text Box 11"/>
            <p:cNvSpPr txBox="1">
              <a:spLocks noChangeArrowheads="1"/>
            </p:cNvSpPr>
            <p:nvPr/>
          </p:nvSpPr>
          <p:spPr bwMode="auto">
            <a:xfrm>
              <a:off x="854" y="2840"/>
              <a:ext cx="77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1</a:t>
              </a:r>
            </a:p>
          </p:txBody>
        </p:sp>
      </p:grpSp>
      <p:sp>
        <p:nvSpPr>
          <p:cNvPr id="180232" name="Rectangle 12"/>
          <p:cNvSpPr>
            <a:spLocks noChangeArrowheads="1"/>
          </p:cNvSpPr>
          <p:nvPr/>
        </p:nvSpPr>
        <p:spPr bwMode="auto">
          <a:xfrm>
            <a:off x="3092450" y="5805488"/>
            <a:ext cx="266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Common Application Domain</a:t>
            </a:r>
          </a:p>
        </p:txBody>
      </p:sp>
      <p:grpSp>
        <p:nvGrpSpPr>
          <p:cNvPr id="180233" name="Group 13"/>
          <p:cNvGrpSpPr>
            <a:grpSpLocks/>
          </p:cNvGrpSpPr>
          <p:nvPr/>
        </p:nvGrpSpPr>
        <p:grpSpPr bwMode="auto">
          <a:xfrm>
            <a:off x="3565525" y="5084763"/>
            <a:ext cx="1511300" cy="574675"/>
            <a:chOff x="567" y="3113"/>
            <a:chExt cx="952" cy="362"/>
          </a:xfrm>
        </p:grpSpPr>
        <p:sp>
          <p:nvSpPr>
            <p:cNvPr id="180260" name="AutoShape 14"/>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61" name="Text Box 15"/>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0234" name="Group 16"/>
          <p:cNvGrpSpPr>
            <a:grpSpLocks/>
          </p:cNvGrpSpPr>
          <p:nvPr/>
        </p:nvGrpSpPr>
        <p:grpSpPr bwMode="auto">
          <a:xfrm>
            <a:off x="6011863" y="5086350"/>
            <a:ext cx="1511300" cy="574675"/>
            <a:chOff x="567" y="3113"/>
            <a:chExt cx="952" cy="362"/>
          </a:xfrm>
        </p:grpSpPr>
        <p:sp>
          <p:nvSpPr>
            <p:cNvPr id="180258" name="AutoShape 17"/>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59" name="Text Box 18"/>
            <p:cNvSpPr txBox="1">
              <a:spLocks noChangeArrowheads="1"/>
            </p:cNvSpPr>
            <p:nvPr/>
          </p:nvSpPr>
          <p:spPr bwMode="auto">
            <a:xfrm>
              <a:off x="576" y="3238"/>
              <a:ext cx="8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0235" name="Group 19"/>
          <p:cNvGrpSpPr>
            <a:grpSpLocks/>
          </p:cNvGrpSpPr>
          <p:nvPr/>
        </p:nvGrpSpPr>
        <p:grpSpPr bwMode="auto">
          <a:xfrm>
            <a:off x="3419475" y="1773238"/>
            <a:ext cx="2173288" cy="1657350"/>
            <a:chOff x="2154" y="1117"/>
            <a:chExt cx="1369" cy="1044"/>
          </a:xfrm>
        </p:grpSpPr>
        <p:grpSp>
          <p:nvGrpSpPr>
            <p:cNvPr id="180249" name="Group 20"/>
            <p:cNvGrpSpPr>
              <a:grpSpLocks/>
            </p:cNvGrpSpPr>
            <p:nvPr/>
          </p:nvGrpSpPr>
          <p:grpSpPr bwMode="auto">
            <a:xfrm>
              <a:off x="2162" y="1843"/>
              <a:ext cx="1361" cy="318"/>
              <a:chOff x="1020" y="1797"/>
              <a:chExt cx="1361" cy="318"/>
            </a:xfrm>
          </p:grpSpPr>
          <p:sp>
            <p:nvSpPr>
              <p:cNvPr id="180256" name="AutoShape 21"/>
              <p:cNvSpPr>
                <a:spLocks noChangeArrowheads="1"/>
              </p:cNvSpPr>
              <p:nvPr/>
            </p:nvSpPr>
            <p:spPr bwMode="auto">
              <a:xfrm>
                <a:off x="1020" y="1797"/>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57" name="Rectangle 22"/>
              <p:cNvSpPr>
                <a:spLocks noChangeArrowheads="1"/>
              </p:cNvSpPr>
              <p:nvPr/>
            </p:nvSpPr>
            <p:spPr bwMode="auto">
              <a:xfrm>
                <a:off x="1044" y="1842"/>
                <a:ext cx="13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Advanced querying</a:t>
                </a:r>
              </a:p>
            </p:txBody>
          </p:sp>
        </p:grpSp>
        <p:grpSp>
          <p:nvGrpSpPr>
            <p:cNvPr id="180250" name="Group 23"/>
            <p:cNvGrpSpPr>
              <a:grpSpLocks/>
            </p:cNvGrpSpPr>
            <p:nvPr/>
          </p:nvGrpSpPr>
          <p:grpSpPr bwMode="auto">
            <a:xfrm>
              <a:off x="2154" y="1480"/>
              <a:ext cx="1361" cy="318"/>
              <a:chOff x="793" y="2296"/>
              <a:chExt cx="1361" cy="318"/>
            </a:xfrm>
          </p:grpSpPr>
          <p:sp>
            <p:nvSpPr>
              <p:cNvPr id="180254" name="AutoShape 24"/>
              <p:cNvSpPr>
                <a:spLocks noChangeArrowheads="1"/>
              </p:cNvSpPr>
              <p:nvPr/>
            </p:nvSpPr>
            <p:spPr bwMode="auto">
              <a:xfrm>
                <a:off x="793" y="2296"/>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55" name="Rectangle 25"/>
              <p:cNvSpPr>
                <a:spLocks noChangeArrowheads="1"/>
              </p:cNvSpPr>
              <p:nvPr/>
            </p:nvSpPr>
            <p:spPr bwMode="auto">
              <a:xfrm>
                <a:off x="952" y="2341"/>
                <a:ext cx="10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Data extraction</a:t>
                </a:r>
              </a:p>
            </p:txBody>
          </p:sp>
        </p:grpSp>
        <p:grpSp>
          <p:nvGrpSpPr>
            <p:cNvPr id="180251" name="Group 26"/>
            <p:cNvGrpSpPr>
              <a:grpSpLocks/>
            </p:cNvGrpSpPr>
            <p:nvPr/>
          </p:nvGrpSpPr>
          <p:grpSpPr bwMode="auto">
            <a:xfrm>
              <a:off x="2154" y="1117"/>
              <a:ext cx="1361" cy="318"/>
              <a:chOff x="4195" y="2296"/>
              <a:chExt cx="1361" cy="318"/>
            </a:xfrm>
          </p:grpSpPr>
          <p:sp>
            <p:nvSpPr>
              <p:cNvPr id="180252" name="AutoShape 27"/>
              <p:cNvSpPr>
                <a:spLocks noChangeArrowheads="1"/>
              </p:cNvSpPr>
              <p:nvPr/>
            </p:nvSpPr>
            <p:spPr bwMode="auto">
              <a:xfrm>
                <a:off x="4195" y="2296"/>
                <a:ext cx="1361" cy="318"/>
              </a:xfrm>
              <a:prstGeom prst="roundRect">
                <a:avLst>
                  <a:gd name="adj" fmla="val 16667"/>
                </a:avLst>
              </a:prstGeom>
              <a:solidFill>
                <a:srgbClr val="DDBA97"/>
              </a:solidFill>
              <a:ln w="28575" algn="ctr">
                <a:solidFill>
                  <a:srgbClr val="99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53" name="Rectangle 28"/>
              <p:cNvSpPr>
                <a:spLocks noChangeArrowheads="1"/>
              </p:cNvSpPr>
              <p:nvPr/>
            </p:nvSpPr>
            <p:spPr bwMode="auto">
              <a:xfrm>
                <a:off x="4284" y="2341"/>
                <a:ext cx="119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Data presentation</a:t>
                </a:r>
              </a:p>
            </p:txBody>
          </p:sp>
        </p:grpSp>
      </p:grpSp>
      <p:grpSp>
        <p:nvGrpSpPr>
          <p:cNvPr id="180236" name="Group 29"/>
          <p:cNvGrpSpPr>
            <a:grpSpLocks/>
          </p:cNvGrpSpPr>
          <p:nvPr/>
        </p:nvGrpSpPr>
        <p:grpSpPr bwMode="auto">
          <a:xfrm>
            <a:off x="3708400" y="4378325"/>
            <a:ext cx="1223963" cy="647700"/>
            <a:chOff x="854" y="2751"/>
            <a:chExt cx="771" cy="408"/>
          </a:xfrm>
        </p:grpSpPr>
        <p:sp>
          <p:nvSpPr>
            <p:cNvPr id="180247" name="AutoShape 30"/>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48" name="Text Box 31"/>
            <p:cNvSpPr txBox="1">
              <a:spLocks noChangeArrowheads="1"/>
            </p:cNvSpPr>
            <p:nvPr/>
          </p:nvSpPr>
          <p:spPr bwMode="auto">
            <a:xfrm>
              <a:off x="854" y="2840"/>
              <a:ext cx="77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2</a:t>
              </a:r>
            </a:p>
          </p:txBody>
        </p:sp>
      </p:grpSp>
      <p:grpSp>
        <p:nvGrpSpPr>
          <p:cNvPr id="180237" name="Group 32"/>
          <p:cNvGrpSpPr>
            <a:grpSpLocks/>
          </p:cNvGrpSpPr>
          <p:nvPr/>
        </p:nvGrpSpPr>
        <p:grpSpPr bwMode="auto">
          <a:xfrm>
            <a:off x="6118225" y="4378325"/>
            <a:ext cx="1223963" cy="647700"/>
            <a:chOff x="854" y="2751"/>
            <a:chExt cx="771" cy="408"/>
          </a:xfrm>
        </p:grpSpPr>
        <p:sp>
          <p:nvSpPr>
            <p:cNvPr id="180245" name="AutoShape 33"/>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46" name="Text Box 34"/>
            <p:cNvSpPr txBox="1">
              <a:spLocks noChangeArrowheads="1"/>
            </p:cNvSpPr>
            <p:nvPr/>
          </p:nvSpPr>
          <p:spPr bwMode="auto">
            <a:xfrm>
              <a:off x="854" y="2840"/>
              <a:ext cx="77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n</a:t>
              </a:r>
            </a:p>
          </p:txBody>
        </p:sp>
      </p:grpSp>
      <p:grpSp>
        <p:nvGrpSpPr>
          <p:cNvPr id="180238" name="Group 35"/>
          <p:cNvGrpSpPr>
            <a:grpSpLocks/>
          </p:cNvGrpSpPr>
          <p:nvPr/>
        </p:nvGrpSpPr>
        <p:grpSpPr bwMode="auto">
          <a:xfrm>
            <a:off x="2555875" y="3509963"/>
            <a:ext cx="3671888" cy="855662"/>
            <a:chOff x="1610" y="2211"/>
            <a:chExt cx="2313" cy="539"/>
          </a:xfrm>
        </p:grpSpPr>
        <p:grpSp>
          <p:nvGrpSpPr>
            <p:cNvPr id="180239" name="Group 36"/>
            <p:cNvGrpSpPr>
              <a:grpSpLocks/>
            </p:cNvGrpSpPr>
            <p:nvPr/>
          </p:nvGrpSpPr>
          <p:grpSpPr bwMode="auto">
            <a:xfrm>
              <a:off x="2064" y="2211"/>
              <a:ext cx="1588" cy="357"/>
              <a:chOff x="2108" y="1304"/>
              <a:chExt cx="1588" cy="357"/>
            </a:xfrm>
          </p:grpSpPr>
          <p:sp>
            <p:nvSpPr>
              <p:cNvPr id="180243" name="AutoShape 37"/>
              <p:cNvSpPr>
                <a:spLocks noChangeArrowheads="1"/>
              </p:cNvSpPr>
              <p:nvPr/>
            </p:nvSpPr>
            <p:spPr bwMode="auto">
              <a:xfrm>
                <a:off x="2108" y="1304"/>
                <a:ext cx="1588" cy="357"/>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0244" name="Text Box 38"/>
              <p:cNvSpPr txBox="1">
                <a:spLocks noChangeArrowheads="1"/>
              </p:cNvSpPr>
              <p:nvPr/>
            </p:nvSpPr>
            <p:spPr bwMode="auto">
              <a:xfrm>
                <a:off x="2139" y="1417"/>
                <a:ext cx="14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CC0000"/>
                    </a:solidFill>
                  </a:rPr>
                  <a:t>Mill ontology</a:t>
                </a:r>
              </a:p>
            </p:txBody>
          </p:sp>
        </p:grpSp>
        <p:sp>
          <p:nvSpPr>
            <p:cNvPr id="180240" name="Line 39"/>
            <p:cNvSpPr>
              <a:spLocks noChangeShapeType="1"/>
            </p:cNvSpPr>
            <p:nvPr/>
          </p:nvSpPr>
          <p:spPr bwMode="auto">
            <a:xfrm flipV="1">
              <a:off x="1610" y="2560"/>
              <a:ext cx="638" cy="19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0241" name="Line 40"/>
            <p:cNvSpPr>
              <a:spLocks noChangeShapeType="1"/>
            </p:cNvSpPr>
            <p:nvPr/>
          </p:nvSpPr>
          <p:spPr bwMode="auto">
            <a:xfrm flipV="1">
              <a:off x="2835" y="2568"/>
              <a:ext cx="0" cy="18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0242" name="Line 41"/>
            <p:cNvSpPr>
              <a:spLocks noChangeShapeType="1"/>
            </p:cNvSpPr>
            <p:nvPr/>
          </p:nvSpPr>
          <p:spPr bwMode="auto">
            <a:xfrm flipH="1" flipV="1">
              <a:off x="3470" y="2568"/>
              <a:ext cx="453" cy="18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6514" name="Rectangle 2"/>
          <p:cNvSpPr>
            <a:spLocks noGrp="1" noChangeArrowheads="1"/>
          </p:cNvSpPr>
          <p:nvPr>
            <p:ph type="title"/>
          </p:nvPr>
        </p:nvSpPr>
        <p:spPr>
          <a:xfrm>
            <a:off x="2424113" y="133350"/>
            <a:ext cx="6502400" cy="503238"/>
          </a:xfrm>
          <a:effectLst>
            <a:outerShdw dist="35921" dir="2700000" algn="ctr" rotWithShape="0">
              <a:schemeClr val="bg2">
                <a:alpha val="50000"/>
              </a:schemeClr>
            </a:outerShdw>
          </a:effectLst>
        </p:spPr>
        <p:txBody>
          <a:bodyPr lIns="0" rIns="0"/>
          <a:lstStyle/>
          <a:p>
            <a:pPr algn="r" eaLnBrk="1" hangingPunct="1">
              <a:defRPr/>
            </a:pPr>
            <a:r>
              <a:rPr lang="en-US"/>
              <a:t>Architectural Components</a:t>
            </a:r>
          </a:p>
        </p:txBody>
      </p:sp>
      <p:sp>
        <p:nvSpPr>
          <p:cNvPr id="181251" name="Rectangle 3"/>
          <p:cNvSpPr>
            <a:spLocks noChangeArrowheads="1"/>
          </p:cNvSpPr>
          <p:nvPr/>
        </p:nvSpPr>
        <p:spPr bwMode="auto">
          <a:xfrm>
            <a:off x="1042988" y="6092825"/>
            <a:ext cx="7632700" cy="288925"/>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52" name="Rectangle 4"/>
          <p:cNvSpPr>
            <a:spLocks noChangeArrowheads="1"/>
          </p:cNvSpPr>
          <p:nvPr/>
        </p:nvSpPr>
        <p:spPr bwMode="auto">
          <a:xfrm>
            <a:off x="3633788" y="6076950"/>
            <a:ext cx="266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Common Application Domain</a:t>
            </a:r>
          </a:p>
        </p:txBody>
      </p:sp>
      <p:grpSp>
        <p:nvGrpSpPr>
          <p:cNvPr id="181253" name="Group 5"/>
          <p:cNvGrpSpPr>
            <a:grpSpLocks/>
          </p:cNvGrpSpPr>
          <p:nvPr/>
        </p:nvGrpSpPr>
        <p:grpSpPr bwMode="auto">
          <a:xfrm>
            <a:off x="3927475" y="5626100"/>
            <a:ext cx="1511300" cy="441325"/>
            <a:chOff x="567" y="3113"/>
            <a:chExt cx="952" cy="406"/>
          </a:xfrm>
        </p:grpSpPr>
        <p:sp>
          <p:nvSpPr>
            <p:cNvPr id="181298" name="AutoShape 6"/>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99" name="Text Box 7"/>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1254" name="Group 8"/>
          <p:cNvGrpSpPr>
            <a:grpSpLocks/>
          </p:cNvGrpSpPr>
          <p:nvPr/>
        </p:nvGrpSpPr>
        <p:grpSpPr bwMode="auto">
          <a:xfrm>
            <a:off x="6373813" y="5627688"/>
            <a:ext cx="1511300" cy="441325"/>
            <a:chOff x="567" y="3113"/>
            <a:chExt cx="952" cy="406"/>
          </a:xfrm>
        </p:grpSpPr>
        <p:sp>
          <p:nvSpPr>
            <p:cNvPr id="181296" name="AutoShape 9"/>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97" name="Text Box 10"/>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1255" name="Group 11"/>
          <p:cNvGrpSpPr>
            <a:grpSpLocks/>
          </p:cNvGrpSpPr>
          <p:nvPr/>
        </p:nvGrpSpPr>
        <p:grpSpPr bwMode="auto">
          <a:xfrm>
            <a:off x="4070350" y="5145088"/>
            <a:ext cx="1223963" cy="444500"/>
            <a:chOff x="854" y="2751"/>
            <a:chExt cx="771" cy="408"/>
          </a:xfrm>
        </p:grpSpPr>
        <p:sp>
          <p:nvSpPr>
            <p:cNvPr id="181294" name="AutoShape 12"/>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95" name="Text Box 13"/>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2</a:t>
              </a:r>
            </a:p>
          </p:txBody>
        </p:sp>
      </p:grpSp>
      <p:grpSp>
        <p:nvGrpSpPr>
          <p:cNvPr id="181256" name="Group 14"/>
          <p:cNvGrpSpPr>
            <a:grpSpLocks/>
          </p:cNvGrpSpPr>
          <p:nvPr/>
        </p:nvGrpSpPr>
        <p:grpSpPr bwMode="auto">
          <a:xfrm>
            <a:off x="6480175" y="5145088"/>
            <a:ext cx="1223963" cy="444500"/>
            <a:chOff x="854" y="2751"/>
            <a:chExt cx="771" cy="408"/>
          </a:xfrm>
        </p:grpSpPr>
        <p:sp>
          <p:nvSpPr>
            <p:cNvPr id="181292" name="AutoShape 15"/>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93" name="Text Box 16"/>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n</a:t>
              </a:r>
            </a:p>
          </p:txBody>
        </p:sp>
      </p:grpSp>
      <p:grpSp>
        <p:nvGrpSpPr>
          <p:cNvPr id="181257" name="Group 17"/>
          <p:cNvGrpSpPr>
            <a:grpSpLocks/>
          </p:cNvGrpSpPr>
          <p:nvPr/>
        </p:nvGrpSpPr>
        <p:grpSpPr bwMode="auto">
          <a:xfrm>
            <a:off x="1620838" y="5627688"/>
            <a:ext cx="1511300" cy="441325"/>
            <a:chOff x="567" y="3113"/>
            <a:chExt cx="952" cy="406"/>
          </a:xfrm>
        </p:grpSpPr>
        <p:sp>
          <p:nvSpPr>
            <p:cNvPr id="181290" name="AutoShape 18"/>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91" name="Text Box 19"/>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1258" name="Group 20"/>
          <p:cNvGrpSpPr>
            <a:grpSpLocks/>
          </p:cNvGrpSpPr>
          <p:nvPr/>
        </p:nvGrpSpPr>
        <p:grpSpPr bwMode="auto">
          <a:xfrm>
            <a:off x="1717675" y="5133975"/>
            <a:ext cx="1223963" cy="444500"/>
            <a:chOff x="854" y="2751"/>
            <a:chExt cx="771" cy="408"/>
          </a:xfrm>
        </p:grpSpPr>
        <p:sp>
          <p:nvSpPr>
            <p:cNvPr id="181288" name="AutoShape 21"/>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89" name="Text Box 22"/>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1</a:t>
              </a:r>
            </a:p>
          </p:txBody>
        </p:sp>
      </p:grpSp>
      <p:sp>
        <p:nvSpPr>
          <p:cNvPr id="181259" name="Rectangle 23"/>
          <p:cNvSpPr>
            <a:spLocks noChangeArrowheads="1"/>
          </p:cNvSpPr>
          <p:nvPr/>
        </p:nvSpPr>
        <p:spPr bwMode="auto">
          <a:xfrm>
            <a:off x="1042988" y="4868863"/>
            <a:ext cx="7632700" cy="1512887"/>
          </a:xfrm>
          <a:prstGeom prst="rect">
            <a:avLst/>
          </a:prstGeom>
          <a:solidFill>
            <a:srgbClr val="EAD7A8">
              <a:alpha val="72156"/>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1260" name="Group 24"/>
          <p:cNvGrpSpPr>
            <a:grpSpLocks/>
          </p:cNvGrpSpPr>
          <p:nvPr/>
        </p:nvGrpSpPr>
        <p:grpSpPr bwMode="auto">
          <a:xfrm>
            <a:off x="1979613" y="4941888"/>
            <a:ext cx="958850" cy="1295400"/>
            <a:chOff x="1247" y="3113"/>
            <a:chExt cx="604" cy="816"/>
          </a:xfrm>
        </p:grpSpPr>
        <p:pic>
          <p:nvPicPr>
            <p:cNvPr id="181285"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1286" name="Picture 26"/>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6539" name="Text Box 27"/>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1261" name="Group 28"/>
          <p:cNvGrpSpPr>
            <a:grpSpLocks/>
          </p:cNvGrpSpPr>
          <p:nvPr/>
        </p:nvGrpSpPr>
        <p:grpSpPr bwMode="auto">
          <a:xfrm>
            <a:off x="4140200" y="4941888"/>
            <a:ext cx="958850" cy="1295400"/>
            <a:chOff x="1247" y="3113"/>
            <a:chExt cx="604" cy="816"/>
          </a:xfrm>
        </p:grpSpPr>
        <p:pic>
          <p:nvPicPr>
            <p:cNvPr id="181282" name="Picture 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1283" name="Picture 30"/>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6543" name="Text Box 31"/>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1262" name="Group 32"/>
          <p:cNvGrpSpPr>
            <a:grpSpLocks/>
          </p:cNvGrpSpPr>
          <p:nvPr/>
        </p:nvGrpSpPr>
        <p:grpSpPr bwMode="auto">
          <a:xfrm>
            <a:off x="6746875" y="4956175"/>
            <a:ext cx="958850" cy="1295400"/>
            <a:chOff x="1247" y="3113"/>
            <a:chExt cx="604" cy="816"/>
          </a:xfrm>
        </p:grpSpPr>
        <p:pic>
          <p:nvPicPr>
            <p:cNvPr id="181279" name="Picture 3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1280" name="Picture 34"/>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6547" name="Text Box 35"/>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1263" name="Group 36"/>
          <p:cNvGrpSpPr>
            <a:grpSpLocks/>
          </p:cNvGrpSpPr>
          <p:nvPr/>
        </p:nvGrpSpPr>
        <p:grpSpPr bwMode="auto">
          <a:xfrm>
            <a:off x="3851275" y="2708275"/>
            <a:ext cx="1584325" cy="793750"/>
            <a:chOff x="2108" y="1304"/>
            <a:chExt cx="1588" cy="357"/>
          </a:xfrm>
        </p:grpSpPr>
        <p:sp>
          <p:nvSpPr>
            <p:cNvPr id="181277" name="AutoShape 37"/>
            <p:cNvSpPr>
              <a:spLocks noChangeArrowheads="1"/>
            </p:cNvSpPr>
            <p:nvPr/>
          </p:nvSpPr>
          <p:spPr bwMode="auto">
            <a:xfrm>
              <a:off x="2108" y="1304"/>
              <a:ext cx="1588" cy="357"/>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78" name="Text Box 38"/>
            <p:cNvSpPr txBox="1">
              <a:spLocks noChangeArrowheads="1"/>
            </p:cNvSpPr>
            <p:nvPr/>
          </p:nvSpPr>
          <p:spPr bwMode="auto">
            <a:xfrm>
              <a:off x="2138" y="1417"/>
              <a:ext cx="1499"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solidFill>
                    <a:srgbClr val="CC0000"/>
                  </a:solidFill>
                </a:rPr>
                <a:t>Mill ontology</a:t>
              </a:r>
            </a:p>
            <a:p>
              <a:pPr eaLnBrk="1" hangingPunct="1"/>
              <a:r>
                <a:rPr lang="en-US" altLang="en-US" sz="1200" b="1">
                  <a:solidFill>
                    <a:srgbClr val="CC0000"/>
                  </a:solidFill>
                </a:rPr>
                <a:t>storage</a:t>
              </a:r>
            </a:p>
          </p:txBody>
        </p:sp>
      </p:grpSp>
      <p:sp>
        <p:nvSpPr>
          <p:cNvPr id="181264" name="Line 39"/>
          <p:cNvSpPr>
            <a:spLocks noChangeShapeType="1"/>
          </p:cNvSpPr>
          <p:nvPr/>
        </p:nvSpPr>
        <p:spPr bwMode="auto">
          <a:xfrm flipV="1">
            <a:off x="2662238" y="4695825"/>
            <a:ext cx="1376362" cy="2587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1265" name="Line 40"/>
          <p:cNvSpPr>
            <a:spLocks noChangeShapeType="1"/>
          </p:cNvSpPr>
          <p:nvPr/>
        </p:nvSpPr>
        <p:spPr bwMode="auto">
          <a:xfrm flipV="1">
            <a:off x="4645025" y="4652963"/>
            <a:ext cx="0" cy="2889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1266" name="Line 41"/>
          <p:cNvSpPr>
            <a:spLocks noChangeShapeType="1"/>
          </p:cNvSpPr>
          <p:nvPr/>
        </p:nvSpPr>
        <p:spPr bwMode="auto">
          <a:xfrm flipH="1" flipV="1">
            <a:off x="5246688" y="4691063"/>
            <a:ext cx="1522412" cy="3063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nvGrpSpPr>
          <p:cNvPr id="181267" name="Group 42"/>
          <p:cNvGrpSpPr>
            <a:grpSpLocks/>
          </p:cNvGrpSpPr>
          <p:nvPr/>
        </p:nvGrpSpPr>
        <p:grpSpPr bwMode="auto">
          <a:xfrm>
            <a:off x="3933825" y="3789363"/>
            <a:ext cx="1495425" cy="863600"/>
            <a:chOff x="2478" y="2387"/>
            <a:chExt cx="942" cy="544"/>
          </a:xfrm>
        </p:grpSpPr>
        <p:pic>
          <p:nvPicPr>
            <p:cNvPr id="181275" name="Picture 43"/>
            <p:cNvPicPr>
              <a:picLocks noChangeAspect="1" noChangeArrowheads="1"/>
            </p:cNvPicPr>
            <p:nvPr/>
          </p:nvPicPr>
          <p:blipFill>
            <a:blip r:embed="rId4">
              <a:extLst>
                <a:ext uri="{28A0092B-C50C-407E-A947-70E740481C1C}">
                  <a14:useLocalDpi xmlns:a14="http://schemas.microsoft.com/office/drawing/2010/main" val="0"/>
                </a:ext>
              </a:extLst>
            </a:blip>
            <a:srcRect t="20111" b="19444"/>
            <a:stretch>
              <a:fillRect/>
            </a:stretch>
          </p:blipFill>
          <p:spPr bwMode="auto">
            <a:xfrm>
              <a:off x="2478" y="2387"/>
              <a:ext cx="900" cy="544"/>
            </a:xfrm>
            <a:prstGeom prst="rect">
              <a:avLst/>
            </a:prstGeom>
            <a:noFill/>
            <a:ln w="25400"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sp>
          <p:nvSpPr>
            <p:cNvPr id="1216556" name="Rectangle 44"/>
            <p:cNvSpPr>
              <a:spLocks noChangeArrowheads="1"/>
            </p:cNvSpPr>
            <p:nvPr/>
          </p:nvSpPr>
          <p:spPr bwMode="auto">
            <a:xfrm>
              <a:off x="2732" y="2387"/>
              <a:ext cx="688" cy="125"/>
            </a:xfrm>
            <a:prstGeom prst="rect">
              <a:avLst/>
            </a:prstGeom>
            <a:noFill/>
            <a:ln w="9525" algn="ctr">
              <a:noFill/>
              <a:miter lim="800000"/>
              <a:headEnd/>
              <a:tailEnd/>
            </a:ln>
            <a:effectLst/>
          </p:spPr>
          <p:txBody>
            <a:bodyPr>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Web Service</a:t>
              </a:r>
            </a:p>
          </p:txBody>
        </p:sp>
      </p:grpSp>
      <p:sp>
        <p:nvSpPr>
          <p:cNvPr id="181268" name="AutoShape 45"/>
          <p:cNvSpPr>
            <a:spLocks noChangeArrowheads="1"/>
          </p:cNvSpPr>
          <p:nvPr/>
        </p:nvSpPr>
        <p:spPr bwMode="auto">
          <a:xfrm rot="5400000">
            <a:off x="4537075" y="3502025"/>
            <a:ext cx="287338" cy="217488"/>
          </a:xfrm>
          <a:prstGeom prst="leftArrow">
            <a:avLst>
              <a:gd name="adj1" fmla="val 35769"/>
              <a:gd name="adj2" fmla="val 31494"/>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1269" name="Group 46"/>
          <p:cNvGrpSpPr>
            <a:grpSpLocks/>
          </p:cNvGrpSpPr>
          <p:nvPr/>
        </p:nvGrpSpPr>
        <p:grpSpPr bwMode="auto">
          <a:xfrm>
            <a:off x="3429000" y="1422400"/>
            <a:ext cx="2405063" cy="792163"/>
            <a:chOff x="3857" y="793"/>
            <a:chExt cx="1515" cy="499"/>
          </a:xfrm>
        </p:grpSpPr>
        <p:sp>
          <p:nvSpPr>
            <p:cNvPr id="1216559" name="AutoShape 47"/>
            <p:cNvSpPr>
              <a:spLocks noChangeArrowheads="1"/>
            </p:cNvSpPr>
            <p:nvPr/>
          </p:nvSpPr>
          <p:spPr bwMode="auto">
            <a:xfrm>
              <a:off x="3857" y="793"/>
              <a:ext cx="1515" cy="499"/>
            </a:xfrm>
            <a:prstGeom prst="roundRect">
              <a:avLst>
                <a:gd name="adj" fmla="val 16667"/>
              </a:avLst>
            </a:prstGeom>
            <a:solidFill>
              <a:srgbClr val="DDBA97"/>
            </a:solidFill>
            <a:ln w="28575" algn="ctr">
              <a:solidFill>
                <a:srgbClr val="993300"/>
              </a:solidFill>
              <a:round/>
              <a:headEnd/>
              <a:tailEnd/>
            </a:ln>
            <a:effectLst>
              <a:outerShdw dist="125080" dir="20162251" algn="ctr" rotWithShape="0">
                <a:schemeClr val="bg2"/>
              </a:outerShdw>
            </a:effectLst>
          </p:spPr>
          <p:txBody>
            <a:bodyPr anchor="ctr">
              <a:spAutoFit/>
            </a:bodyPr>
            <a:lstStyle/>
            <a:p>
              <a:pPr>
                <a:defRPr/>
              </a:pPr>
              <a:endParaRPr lang="en-US"/>
            </a:p>
          </p:txBody>
        </p:sp>
        <p:pic>
          <p:nvPicPr>
            <p:cNvPr id="181273" name="Picture 4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11" y="811"/>
              <a:ext cx="681" cy="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1274" name="Picture 4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0" y="811"/>
              <a:ext cx="753"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sp>
        <p:nvSpPr>
          <p:cNvPr id="181270" name="AutoShape 50"/>
          <p:cNvSpPr>
            <a:spLocks noChangeArrowheads="1"/>
          </p:cNvSpPr>
          <p:nvPr/>
        </p:nvSpPr>
        <p:spPr bwMode="auto">
          <a:xfrm rot="5400000">
            <a:off x="4355306" y="2310607"/>
            <a:ext cx="576263" cy="431800"/>
          </a:xfrm>
          <a:prstGeom prst="leftRightArrow">
            <a:avLst>
              <a:gd name="adj1" fmla="val 50000"/>
              <a:gd name="adj2" fmla="val 26691"/>
            </a:avLst>
          </a:prstGeom>
          <a:noFill/>
          <a:ln w="9525" algn="ctr">
            <a:solidFill>
              <a:srgbClr val="99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1271" name="Rectangle 51"/>
          <p:cNvSpPr>
            <a:spLocks noChangeArrowheads="1"/>
          </p:cNvSpPr>
          <p:nvPr/>
        </p:nvSpPr>
        <p:spPr bwMode="auto">
          <a:xfrm>
            <a:off x="3481388" y="1106488"/>
            <a:ext cx="23764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solidFill>
                  <a:srgbClr val="CC0000"/>
                </a:solidFill>
              </a:rPr>
              <a:t>Browsing and annotation tool</a:t>
            </a:r>
          </a:p>
        </p:txBody>
      </p:sp>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274" name="Rectangle 2"/>
          <p:cNvSpPr>
            <a:spLocks noChangeArrowheads="1"/>
          </p:cNvSpPr>
          <p:nvPr/>
        </p:nvSpPr>
        <p:spPr bwMode="auto">
          <a:xfrm>
            <a:off x="1042988" y="1268413"/>
            <a:ext cx="7632700" cy="5256212"/>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7539" name="Rectangle 3"/>
          <p:cNvSpPr>
            <a:spLocks noGrp="1" noChangeArrowheads="1"/>
          </p:cNvSpPr>
          <p:nvPr>
            <p:ph type="title"/>
          </p:nvPr>
        </p:nvSpPr>
        <p:spPr>
          <a:xfrm>
            <a:off x="1908175" y="133350"/>
            <a:ext cx="7018338" cy="503238"/>
          </a:xfrm>
          <a:effectLst>
            <a:outerShdw dist="35921" dir="2700000" algn="ctr" rotWithShape="0">
              <a:schemeClr val="bg2">
                <a:alpha val="50000"/>
              </a:schemeClr>
            </a:outerShdw>
          </a:effectLst>
        </p:spPr>
        <p:txBody>
          <a:bodyPr lIns="0" rIns="0"/>
          <a:lstStyle/>
          <a:p>
            <a:pPr eaLnBrk="1" hangingPunct="1">
              <a:defRPr/>
            </a:pPr>
            <a:r>
              <a:rPr lang="en-US"/>
              <a:t>Architectural Components (1)</a:t>
            </a:r>
          </a:p>
        </p:txBody>
      </p:sp>
      <p:sp>
        <p:nvSpPr>
          <p:cNvPr id="182276" name="Rectangle 4"/>
          <p:cNvSpPr>
            <a:spLocks noChangeArrowheads="1"/>
          </p:cNvSpPr>
          <p:nvPr/>
        </p:nvSpPr>
        <p:spPr bwMode="auto">
          <a:xfrm>
            <a:off x="1042988" y="6235700"/>
            <a:ext cx="7632700" cy="288925"/>
          </a:xfrm>
          <a:prstGeom prst="rect">
            <a:avLst/>
          </a:prstGeom>
          <a:solidFill>
            <a:srgbClr val="996633">
              <a:alpha val="14902"/>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277" name="Rectangle 5"/>
          <p:cNvSpPr>
            <a:spLocks noChangeArrowheads="1"/>
          </p:cNvSpPr>
          <p:nvPr/>
        </p:nvSpPr>
        <p:spPr bwMode="auto">
          <a:xfrm>
            <a:off x="3633788" y="6219825"/>
            <a:ext cx="2667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Common Application Domain</a:t>
            </a:r>
          </a:p>
        </p:txBody>
      </p:sp>
      <p:grpSp>
        <p:nvGrpSpPr>
          <p:cNvPr id="182278" name="Group 6"/>
          <p:cNvGrpSpPr>
            <a:grpSpLocks/>
          </p:cNvGrpSpPr>
          <p:nvPr/>
        </p:nvGrpSpPr>
        <p:grpSpPr bwMode="auto">
          <a:xfrm>
            <a:off x="3927475" y="5768975"/>
            <a:ext cx="1511300" cy="441325"/>
            <a:chOff x="567" y="3113"/>
            <a:chExt cx="952" cy="406"/>
          </a:xfrm>
        </p:grpSpPr>
        <p:sp>
          <p:nvSpPr>
            <p:cNvPr id="182316" name="AutoShape 7"/>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17" name="Text Box 8"/>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2279" name="Group 9"/>
          <p:cNvGrpSpPr>
            <a:grpSpLocks/>
          </p:cNvGrpSpPr>
          <p:nvPr/>
        </p:nvGrpSpPr>
        <p:grpSpPr bwMode="auto">
          <a:xfrm>
            <a:off x="6373813" y="5770563"/>
            <a:ext cx="1511300" cy="441325"/>
            <a:chOff x="567" y="3113"/>
            <a:chExt cx="952" cy="406"/>
          </a:xfrm>
        </p:grpSpPr>
        <p:sp>
          <p:nvSpPr>
            <p:cNvPr id="182314" name="AutoShape 10"/>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15" name="Text Box 11"/>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2280" name="Group 12"/>
          <p:cNvGrpSpPr>
            <a:grpSpLocks/>
          </p:cNvGrpSpPr>
          <p:nvPr/>
        </p:nvGrpSpPr>
        <p:grpSpPr bwMode="auto">
          <a:xfrm>
            <a:off x="4070350" y="5287963"/>
            <a:ext cx="1223963" cy="444500"/>
            <a:chOff x="854" y="2751"/>
            <a:chExt cx="771" cy="408"/>
          </a:xfrm>
        </p:grpSpPr>
        <p:sp>
          <p:nvSpPr>
            <p:cNvPr id="182312" name="AutoShape 13"/>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13" name="Text Box 14"/>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2</a:t>
              </a:r>
            </a:p>
          </p:txBody>
        </p:sp>
      </p:grpSp>
      <p:grpSp>
        <p:nvGrpSpPr>
          <p:cNvPr id="182281" name="Group 15"/>
          <p:cNvGrpSpPr>
            <a:grpSpLocks/>
          </p:cNvGrpSpPr>
          <p:nvPr/>
        </p:nvGrpSpPr>
        <p:grpSpPr bwMode="auto">
          <a:xfrm>
            <a:off x="6480175" y="5287963"/>
            <a:ext cx="1223963" cy="444500"/>
            <a:chOff x="854" y="2751"/>
            <a:chExt cx="771" cy="408"/>
          </a:xfrm>
        </p:grpSpPr>
        <p:sp>
          <p:nvSpPr>
            <p:cNvPr id="182310" name="AutoShape 16"/>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11" name="Text Box 17"/>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n</a:t>
              </a:r>
            </a:p>
          </p:txBody>
        </p:sp>
      </p:grpSp>
      <p:grpSp>
        <p:nvGrpSpPr>
          <p:cNvPr id="182282" name="Group 18"/>
          <p:cNvGrpSpPr>
            <a:grpSpLocks/>
          </p:cNvGrpSpPr>
          <p:nvPr/>
        </p:nvGrpSpPr>
        <p:grpSpPr bwMode="auto">
          <a:xfrm>
            <a:off x="1620838" y="5770563"/>
            <a:ext cx="1511300" cy="441325"/>
            <a:chOff x="567" y="3113"/>
            <a:chExt cx="952" cy="406"/>
          </a:xfrm>
        </p:grpSpPr>
        <p:sp>
          <p:nvSpPr>
            <p:cNvPr id="182308" name="AutoShape 19"/>
            <p:cNvSpPr>
              <a:spLocks noChangeArrowheads="1"/>
            </p:cNvSpPr>
            <p:nvPr/>
          </p:nvSpPr>
          <p:spPr bwMode="auto">
            <a:xfrm>
              <a:off x="567" y="3113"/>
              <a:ext cx="952" cy="362"/>
            </a:xfrm>
            <a:prstGeom prst="can">
              <a:avLst>
                <a:gd name="adj" fmla="val 25000"/>
              </a:avLst>
            </a:prstGeom>
            <a:solidFill>
              <a:srgbClr val="DDBA97"/>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09" name="Text Box 20"/>
            <p:cNvSpPr txBox="1">
              <a:spLocks noChangeArrowheads="1"/>
            </p:cNvSpPr>
            <p:nvPr/>
          </p:nvSpPr>
          <p:spPr bwMode="auto">
            <a:xfrm>
              <a:off x="576" y="3239"/>
              <a:ext cx="89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t>Fault data</a:t>
              </a:r>
            </a:p>
          </p:txBody>
        </p:sp>
      </p:grpSp>
      <p:grpSp>
        <p:nvGrpSpPr>
          <p:cNvPr id="182283" name="Group 21"/>
          <p:cNvGrpSpPr>
            <a:grpSpLocks/>
          </p:cNvGrpSpPr>
          <p:nvPr/>
        </p:nvGrpSpPr>
        <p:grpSpPr bwMode="auto">
          <a:xfrm>
            <a:off x="1717675" y="5276850"/>
            <a:ext cx="1223963" cy="444500"/>
            <a:chOff x="854" y="2751"/>
            <a:chExt cx="771" cy="408"/>
          </a:xfrm>
        </p:grpSpPr>
        <p:sp>
          <p:nvSpPr>
            <p:cNvPr id="182306" name="AutoShape 22"/>
            <p:cNvSpPr>
              <a:spLocks noChangeArrowheads="1"/>
            </p:cNvSpPr>
            <p:nvPr/>
          </p:nvSpPr>
          <p:spPr bwMode="auto">
            <a:xfrm>
              <a:off x="854" y="2751"/>
              <a:ext cx="771" cy="408"/>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307" name="Text Box 23"/>
            <p:cNvSpPr txBox="1">
              <a:spLocks noChangeArrowheads="1"/>
            </p:cNvSpPr>
            <p:nvPr/>
          </p:nvSpPr>
          <p:spPr bwMode="auto">
            <a:xfrm>
              <a:off x="854" y="2840"/>
              <a:ext cx="77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solidFill>
                    <a:srgbClr val="CC0000"/>
                  </a:solidFill>
                </a:rPr>
                <a:t>Paper Mill 1</a:t>
              </a:r>
            </a:p>
          </p:txBody>
        </p:sp>
      </p:grpSp>
      <p:sp>
        <p:nvSpPr>
          <p:cNvPr id="182284" name="Rectangle 24"/>
          <p:cNvSpPr>
            <a:spLocks noChangeArrowheads="1"/>
          </p:cNvSpPr>
          <p:nvPr/>
        </p:nvSpPr>
        <p:spPr bwMode="auto">
          <a:xfrm>
            <a:off x="1042988" y="5011738"/>
            <a:ext cx="7632700" cy="1512887"/>
          </a:xfrm>
          <a:prstGeom prst="rect">
            <a:avLst/>
          </a:prstGeom>
          <a:solidFill>
            <a:srgbClr val="EAD7A8">
              <a:alpha val="72156"/>
            </a:srgbClr>
          </a:solidFill>
          <a:ln w="25400" algn="ctr">
            <a:solidFill>
              <a:srgbClr val="80808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2285" name="Group 25"/>
          <p:cNvGrpSpPr>
            <a:grpSpLocks/>
          </p:cNvGrpSpPr>
          <p:nvPr/>
        </p:nvGrpSpPr>
        <p:grpSpPr bwMode="auto">
          <a:xfrm>
            <a:off x="1979613" y="5084763"/>
            <a:ext cx="958850" cy="1295400"/>
            <a:chOff x="1247" y="3113"/>
            <a:chExt cx="604" cy="816"/>
          </a:xfrm>
        </p:grpSpPr>
        <p:pic>
          <p:nvPicPr>
            <p:cNvPr id="182303"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2304" name="Picture 2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7564" name="Text Box 28"/>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2286" name="Group 29"/>
          <p:cNvGrpSpPr>
            <a:grpSpLocks/>
          </p:cNvGrpSpPr>
          <p:nvPr/>
        </p:nvGrpSpPr>
        <p:grpSpPr bwMode="auto">
          <a:xfrm>
            <a:off x="4140200" y="5084763"/>
            <a:ext cx="958850" cy="1295400"/>
            <a:chOff x="1247" y="3113"/>
            <a:chExt cx="604" cy="816"/>
          </a:xfrm>
        </p:grpSpPr>
        <p:pic>
          <p:nvPicPr>
            <p:cNvPr id="182300" name="Picture 3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2301" name="Picture 31"/>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7568" name="Text Box 32"/>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2287" name="Group 33"/>
          <p:cNvGrpSpPr>
            <a:grpSpLocks/>
          </p:cNvGrpSpPr>
          <p:nvPr/>
        </p:nvGrpSpPr>
        <p:grpSpPr bwMode="auto">
          <a:xfrm>
            <a:off x="6746875" y="5099050"/>
            <a:ext cx="958850" cy="1295400"/>
            <a:chOff x="1247" y="3113"/>
            <a:chExt cx="604" cy="816"/>
          </a:xfrm>
        </p:grpSpPr>
        <p:pic>
          <p:nvPicPr>
            <p:cNvPr id="182297" name="Picture 3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 y="3113"/>
              <a:ext cx="604"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2298" name="Picture 3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1283" y="3155"/>
              <a:ext cx="463"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7572" name="Text Box 36"/>
            <p:cNvSpPr txBox="1">
              <a:spLocks noChangeArrowheads="1"/>
            </p:cNvSpPr>
            <p:nvPr/>
          </p:nvSpPr>
          <p:spPr bwMode="auto">
            <a:xfrm>
              <a:off x="1262" y="3731"/>
              <a:ext cx="574" cy="180"/>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SOAP message</a:t>
              </a:r>
            </a:p>
          </p:txBody>
        </p:sp>
      </p:grpSp>
      <p:grpSp>
        <p:nvGrpSpPr>
          <p:cNvPr id="182288" name="Group 37"/>
          <p:cNvGrpSpPr>
            <a:grpSpLocks/>
          </p:cNvGrpSpPr>
          <p:nvPr/>
        </p:nvGrpSpPr>
        <p:grpSpPr bwMode="auto">
          <a:xfrm>
            <a:off x="7235825" y="2347913"/>
            <a:ext cx="865188" cy="1150937"/>
            <a:chOff x="2335" y="1344"/>
            <a:chExt cx="545" cy="771"/>
          </a:xfrm>
        </p:grpSpPr>
        <p:grpSp>
          <p:nvGrpSpPr>
            <p:cNvPr id="182293" name="Group 38"/>
            <p:cNvGrpSpPr>
              <a:grpSpLocks/>
            </p:cNvGrpSpPr>
            <p:nvPr/>
          </p:nvGrpSpPr>
          <p:grpSpPr bwMode="auto">
            <a:xfrm>
              <a:off x="2335" y="1344"/>
              <a:ext cx="545" cy="771"/>
              <a:chOff x="2244" y="1728"/>
              <a:chExt cx="545" cy="341"/>
            </a:xfrm>
          </p:grpSpPr>
          <p:sp>
            <p:nvSpPr>
              <p:cNvPr id="182295" name="AutoShape 39"/>
              <p:cNvSpPr>
                <a:spLocks noChangeArrowheads="1"/>
              </p:cNvSpPr>
              <p:nvPr/>
            </p:nvSpPr>
            <p:spPr bwMode="auto">
              <a:xfrm>
                <a:off x="2245" y="1728"/>
                <a:ext cx="544" cy="341"/>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2296" name="Text Box 40"/>
              <p:cNvSpPr txBox="1">
                <a:spLocks noChangeArrowheads="1"/>
              </p:cNvSpPr>
              <p:nvPr/>
            </p:nvSpPr>
            <p:spPr bwMode="auto">
              <a:xfrm>
                <a:off x="2244" y="1836"/>
                <a:ext cx="545"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000" b="1">
                  <a:solidFill>
                    <a:srgbClr val="CC0000"/>
                  </a:solidFill>
                </a:endParaRPr>
              </a:p>
            </p:txBody>
          </p:sp>
        </p:grpSp>
        <p:pic>
          <p:nvPicPr>
            <p:cNvPr id="182294" name="Picture 41" descr="openrdf-doc-bg"/>
            <p:cNvPicPr>
              <a:picLocks noChangeAspect="1" noChangeArrowheads="1"/>
            </p:cNvPicPr>
            <p:nvPr/>
          </p:nvPicPr>
          <p:blipFill>
            <a:blip r:embed="rId4">
              <a:extLst>
                <a:ext uri="{28A0092B-C50C-407E-A947-70E740481C1C}">
                  <a14:useLocalDpi xmlns:a14="http://schemas.microsoft.com/office/drawing/2010/main" val="0"/>
                </a:ext>
              </a:extLst>
            </a:blip>
            <a:srcRect l="500" t="313" r="86937" b="82521"/>
            <a:stretch>
              <a:fillRect/>
            </a:stretch>
          </p:blipFill>
          <p:spPr bwMode="auto">
            <a:xfrm>
              <a:off x="2448" y="1600"/>
              <a:ext cx="33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2289" name="Rectangle 42"/>
          <p:cNvSpPr>
            <a:spLocks noChangeArrowheads="1"/>
          </p:cNvSpPr>
          <p:nvPr/>
        </p:nvSpPr>
        <p:spPr bwMode="auto">
          <a:xfrm>
            <a:off x="1958975" y="4725988"/>
            <a:ext cx="5781675" cy="284162"/>
          </a:xfrm>
          <a:prstGeom prst="rect">
            <a:avLst/>
          </a:prstGeom>
          <a:noFill/>
          <a:ln w="9525"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Domain Analysis</a:t>
            </a:r>
          </a:p>
        </p:txBody>
      </p:sp>
      <p:pic>
        <p:nvPicPr>
          <p:cNvPr id="182290" name="Picture 43" descr="MessageOntology"/>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6375" y="1339850"/>
            <a:ext cx="4679950" cy="337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91" name="AutoShape 44"/>
          <p:cNvSpPr>
            <a:spLocks noChangeArrowheads="1"/>
          </p:cNvSpPr>
          <p:nvPr/>
        </p:nvSpPr>
        <p:spPr bwMode="auto">
          <a:xfrm>
            <a:off x="6011863" y="2708275"/>
            <a:ext cx="1008062" cy="431800"/>
          </a:xfrm>
          <a:prstGeom prst="rightArrow">
            <a:avLst>
              <a:gd name="adj1" fmla="val 50000"/>
              <a:gd name="adj2" fmla="val 58364"/>
            </a:avLst>
          </a:prstGeom>
          <a:noFill/>
          <a:ln w="9525"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7581" name="Text Box 45"/>
          <p:cNvSpPr txBox="1">
            <a:spLocks noChangeArrowheads="1"/>
          </p:cNvSpPr>
          <p:nvPr/>
        </p:nvSpPr>
        <p:spPr bwMode="auto">
          <a:xfrm>
            <a:off x="1042988" y="765175"/>
            <a:ext cx="6626225"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Domain Ontology</a:t>
            </a:r>
            <a:endParaRPr lang="en-US" sz="1800" b="1" i="1">
              <a:solidFill>
                <a:srgbClr val="CC3300"/>
              </a:solidFill>
              <a:effectLst>
                <a:outerShdw blurRad="38100" dist="38100" dir="2700000" algn="tl">
                  <a:srgbClr val="C0C0C0"/>
                </a:outerShdw>
              </a:effectLst>
            </a:endParaRPr>
          </a:p>
        </p:txBody>
      </p:sp>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83298" name="Group 2"/>
          <p:cNvGrpSpPr>
            <a:grpSpLocks/>
          </p:cNvGrpSpPr>
          <p:nvPr/>
        </p:nvGrpSpPr>
        <p:grpSpPr bwMode="auto">
          <a:xfrm>
            <a:off x="1474788" y="4435475"/>
            <a:ext cx="1008062" cy="215900"/>
            <a:chOff x="295" y="1434"/>
            <a:chExt cx="635" cy="136"/>
          </a:xfrm>
        </p:grpSpPr>
        <p:sp>
          <p:nvSpPr>
            <p:cNvPr id="183370" name="AutoShape 3"/>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71" name="Text Box 4"/>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rPr>
                <a:t>Paper Mill 1</a:t>
              </a:r>
            </a:p>
          </p:txBody>
        </p:sp>
      </p:grpSp>
      <p:grpSp>
        <p:nvGrpSpPr>
          <p:cNvPr id="183299" name="Group 5"/>
          <p:cNvGrpSpPr>
            <a:grpSpLocks/>
          </p:cNvGrpSpPr>
          <p:nvPr/>
        </p:nvGrpSpPr>
        <p:grpSpPr bwMode="auto">
          <a:xfrm>
            <a:off x="2770188" y="4437063"/>
            <a:ext cx="639762" cy="866775"/>
            <a:chOff x="353" y="3322"/>
            <a:chExt cx="403" cy="546"/>
          </a:xfrm>
        </p:grpSpPr>
        <p:pic>
          <p:nvPicPr>
            <p:cNvPr id="18336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3" y="3324"/>
              <a:ext cx="40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3368"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383" y="3322"/>
              <a:ext cx="309"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8568" name="Text Box 8"/>
            <p:cNvSpPr txBox="1">
              <a:spLocks noChangeArrowheads="1"/>
            </p:cNvSpPr>
            <p:nvPr/>
          </p:nvSpPr>
          <p:spPr bwMode="auto">
            <a:xfrm>
              <a:off x="369" y="3706"/>
              <a:ext cx="383" cy="162"/>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200" b="1">
                  <a:effectLst>
                    <a:outerShdw blurRad="38100" dist="38100" dir="2700000" algn="tl">
                      <a:srgbClr val="C0C0C0"/>
                    </a:outerShdw>
                  </a:effectLst>
                  <a:latin typeface="Colonna MT" pitchFamily="82" charset="0"/>
                </a:rPr>
                <a:t>SOAP message</a:t>
              </a:r>
            </a:p>
          </p:txBody>
        </p:sp>
      </p:grpSp>
      <p:sp>
        <p:nvSpPr>
          <p:cNvPr id="183300" name="Line 9"/>
          <p:cNvSpPr>
            <a:spLocks noChangeShapeType="1"/>
          </p:cNvSpPr>
          <p:nvPr/>
        </p:nvSpPr>
        <p:spPr bwMode="auto">
          <a:xfrm>
            <a:off x="2492375" y="4537075"/>
            <a:ext cx="287338" cy="714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3301" name="Rectangle 10"/>
          <p:cNvSpPr>
            <a:spLocks noChangeArrowheads="1"/>
          </p:cNvSpPr>
          <p:nvPr/>
        </p:nvSpPr>
        <p:spPr bwMode="auto">
          <a:xfrm>
            <a:off x="3706813" y="3357563"/>
            <a:ext cx="3889375" cy="2446337"/>
          </a:xfrm>
          <a:prstGeom prst="rect">
            <a:avLst/>
          </a:prstGeom>
          <a:solidFill>
            <a:srgbClr val="FFE2C5">
              <a:alpha val="98822"/>
            </a:srgbClr>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EAD7A8"/>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02" name="Rectangle 11"/>
          <p:cNvSpPr>
            <a:spLocks noChangeArrowheads="1"/>
          </p:cNvSpPr>
          <p:nvPr/>
        </p:nvSpPr>
        <p:spPr bwMode="auto">
          <a:xfrm>
            <a:off x="3736975" y="4292600"/>
            <a:ext cx="1168400" cy="1482725"/>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3303" name="Picture 12"/>
          <p:cNvPicPr>
            <a:picLocks noChangeAspect="1" noChangeArrowheads="1"/>
          </p:cNvPicPr>
          <p:nvPr/>
        </p:nvPicPr>
        <p:blipFill>
          <a:blip r:embed="rId4">
            <a:lum contrast="-24000"/>
            <a:extLst>
              <a:ext uri="{28A0092B-C50C-407E-A947-70E740481C1C}">
                <a14:useLocalDpi xmlns:a14="http://schemas.microsoft.com/office/drawing/2010/main" val="0"/>
              </a:ext>
            </a:extLst>
          </a:blip>
          <a:srcRect/>
          <a:stretch>
            <a:fillRect/>
          </a:stretch>
        </p:blipFill>
        <p:spPr bwMode="auto">
          <a:xfrm>
            <a:off x="6731000" y="5373688"/>
            <a:ext cx="825500" cy="412750"/>
          </a:xfrm>
          <a:prstGeom prst="rect">
            <a:avLst/>
          </a:prstGeom>
          <a:noFill/>
          <a:ln w="19050" algn="ctr">
            <a:solidFill>
              <a:srgbClr val="EAD7A8"/>
            </a:solidFill>
            <a:miter lim="800000"/>
            <a:headEnd/>
            <a:tailEnd/>
          </a:ln>
          <a:extLst>
            <a:ext uri="{909E8E84-426E-40DD-AFC4-6F175D3DCCD1}">
              <a14:hiddenFill xmlns:a14="http://schemas.microsoft.com/office/drawing/2010/main">
                <a:solidFill>
                  <a:srgbClr val="FFFFFF"/>
                </a:solidFill>
              </a14:hiddenFill>
            </a:ext>
          </a:extLst>
        </p:spPr>
      </p:pic>
      <p:grpSp>
        <p:nvGrpSpPr>
          <p:cNvPr id="183304" name="Group 13"/>
          <p:cNvGrpSpPr>
            <a:grpSpLocks/>
          </p:cNvGrpSpPr>
          <p:nvPr/>
        </p:nvGrpSpPr>
        <p:grpSpPr bwMode="auto">
          <a:xfrm>
            <a:off x="3854450" y="5872163"/>
            <a:ext cx="1079500" cy="792162"/>
            <a:chOff x="2835" y="1117"/>
            <a:chExt cx="680" cy="499"/>
          </a:xfrm>
        </p:grpSpPr>
        <p:sp>
          <p:nvSpPr>
            <p:cNvPr id="183365" name="AutoShape 14"/>
            <p:cNvSpPr>
              <a:spLocks noChangeArrowheads="1"/>
            </p:cNvSpPr>
            <p:nvPr/>
          </p:nvSpPr>
          <p:spPr bwMode="auto">
            <a:xfrm>
              <a:off x="2835" y="1117"/>
              <a:ext cx="680" cy="499"/>
            </a:xfrm>
            <a:prstGeom prst="can">
              <a:avLst>
                <a:gd name="adj" fmla="val 25000"/>
              </a:avLst>
            </a:prstGeom>
            <a:solidFill>
              <a:srgbClr val="EAD7A8">
                <a:alpha val="49019"/>
              </a:srgbClr>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3366"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44" y="1261"/>
              <a:ext cx="473" cy="291"/>
            </a:xfrm>
            <a:prstGeom prst="rect">
              <a:avLst/>
            </a:prstGeom>
            <a:noFill/>
            <a:ln w="9525"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3305" name="Group 16"/>
          <p:cNvGrpSpPr>
            <a:grpSpLocks/>
          </p:cNvGrpSpPr>
          <p:nvPr/>
        </p:nvGrpSpPr>
        <p:grpSpPr bwMode="auto">
          <a:xfrm>
            <a:off x="5649913" y="4337050"/>
            <a:ext cx="1443037" cy="1108075"/>
            <a:chOff x="2244" y="1728"/>
            <a:chExt cx="545" cy="341"/>
          </a:xfrm>
        </p:grpSpPr>
        <p:sp>
          <p:nvSpPr>
            <p:cNvPr id="183363" name="AutoShape 17"/>
            <p:cNvSpPr>
              <a:spLocks noChangeArrowheads="1"/>
            </p:cNvSpPr>
            <p:nvPr/>
          </p:nvSpPr>
          <p:spPr bwMode="auto">
            <a:xfrm>
              <a:off x="2245" y="1728"/>
              <a:ext cx="544" cy="341"/>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64" name="Text Box 18"/>
            <p:cNvSpPr txBox="1">
              <a:spLocks noChangeArrowheads="1"/>
            </p:cNvSpPr>
            <p:nvPr/>
          </p:nvSpPr>
          <p:spPr bwMode="auto">
            <a:xfrm>
              <a:off x="2244" y="1836"/>
              <a:ext cx="545"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000" b="1">
                <a:solidFill>
                  <a:srgbClr val="CC0000"/>
                </a:solidFill>
              </a:endParaRPr>
            </a:p>
          </p:txBody>
        </p:sp>
      </p:grpSp>
      <p:pic>
        <p:nvPicPr>
          <p:cNvPr id="183306" name="Picture 19" descr="openrdf-doc-bg"/>
          <p:cNvPicPr>
            <a:picLocks noChangeAspect="1" noChangeArrowheads="1"/>
          </p:cNvPicPr>
          <p:nvPr/>
        </p:nvPicPr>
        <p:blipFill>
          <a:blip r:embed="rId6">
            <a:extLst>
              <a:ext uri="{28A0092B-C50C-407E-A947-70E740481C1C}">
                <a14:useLocalDpi xmlns:a14="http://schemas.microsoft.com/office/drawing/2010/main" val="0"/>
              </a:ext>
            </a:extLst>
          </a:blip>
          <a:srcRect l="500" t="313" r="86937" b="82521"/>
          <a:stretch>
            <a:fillRect/>
          </a:stretch>
        </p:blipFill>
        <p:spPr bwMode="auto">
          <a:xfrm>
            <a:off x="6124575" y="4667250"/>
            <a:ext cx="534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3307" name="Group 20"/>
          <p:cNvGrpSpPr>
            <a:grpSpLocks/>
          </p:cNvGrpSpPr>
          <p:nvPr/>
        </p:nvGrpSpPr>
        <p:grpSpPr bwMode="auto">
          <a:xfrm>
            <a:off x="3765550" y="4508500"/>
            <a:ext cx="1127125" cy="784225"/>
            <a:chOff x="1882" y="1525"/>
            <a:chExt cx="710" cy="494"/>
          </a:xfrm>
        </p:grpSpPr>
        <p:pic>
          <p:nvPicPr>
            <p:cNvPr id="183361" name="Picture 21"/>
            <p:cNvPicPr>
              <a:picLocks noChangeAspect="1" noChangeArrowheads="1"/>
            </p:cNvPicPr>
            <p:nvPr/>
          </p:nvPicPr>
          <p:blipFill>
            <a:blip r:embed="rId7">
              <a:extLst>
                <a:ext uri="{28A0092B-C50C-407E-A947-70E740481C1C}">
                  <a14:useLocalDpi xmlns:a14="http://schemas.microsoft.com/office/drawing/2010/main" val="0"/>
                </a:ext>
              </a:extLst>
            </a:blip>
            <a:srcRect t="20111" b="19444"/>
            <a:stretch>
              <a:fillRect/>
            </a:stretch>
          </p:blipFill>
          <p:spPr bwMode="auto">
            <a:xfrm>
              <a:off x="1882" y="1525"/>
              <a:ext cx="688" cy="494"/>
            </a:xfrm>
            <a:prstGeom prst="rect">
              <a:avLst/>
            </a:prstGeom>
            <a:noFill/>
            <a:ln w="25400"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sp>
          <p:nvSpPr>
            <p:cNvPr id="1218582" name="Rectangle 22"/>
            <p:cNvSpPr>
              <a:spLocks noChangeArrowheads="1"/>
            </p:cNvSpPr>
            <p:nvPr/>
          </p:nvSpPr>
          <p:spPr bwMode="auto">
            <a:xfrm>
              <a:off x="2139" y="1549"/>
              <a:ext cx="453" cy="148"/>
            </a:xfrm>
            <a:prstGeom prst="rect">
              <a:avLst/>
            </a:prstGeom>
            <a:noFill/>
            <a:ln w="9525" algn="ctr">
              <a:noFill/>
              <a:miter lim="800000"/>
              <a:headEnd/>
              <a:tailEnd/>
            </a:ln>
            <a:effectLst/>
          </p:spPr>
          <p:txBody>
            <a:bodyPr lIns="0" tIns="10800" rIns="0" bIns="108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rPr>
                <a:t>Web Service</a:t>
              </a:r>
            </a:p>
          </p:txBody>
        </p:sp>
      </p:grpSp>
      <p:grpSp>
        <p:nvGrpSpPr>
          <p:cNvPr id="183308" name="Group 23"/>
          <p:cNvGrpSpPr>
            <a:grpSpLocks/>
          </p:cNvGrpSpPr>
          <p:nvPr/>
        </p:nvGrpSpPr>
        <p:grpSpPr bwMode="auto">
          <a:xfrm>
            <a:off x="4065588" y="5372100"/>
            <a:ext cx="288925" cy="425450"/>
            <a:chOff x="353" y="3322"/>
            <a:chExt cx="403" cy="624"/>
          </a:xfrm>
        </p:grpSpPr>
        <p:pic>
          <p:nvPicPr>
            <p:cNvPr id="183358" name="Picture 2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3" y="3324"/>
              <a:ext cx="40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3359" name="Picture 25"/>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383" y="3322"/>
              <a:ext cx="309"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18586" name="Text Box 26"/>
            <p:cNvSpPr txBox="1">
              <a:spLocks noChangeArrowheads="1"/>
            </p:cNvSpPr>
            <p:nvPr/>
          </p:nvSpPr>
          <p:spPr bwMode="auto">
            <a:xfrm>
              <a:off x="368" y="3704"/>
              <a:ext cx="383" cy="242"/>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600" b="1">
                  <a:effectLst>
                    <a:outerShdw blurRad="38100" dist="38100" dir="2700000" algn="tl">
                      <a:srgbClr val="C0C0C0"/>
                    </a:outerShdw>
                  </a:effectLst>
                  <a:latin typeface="Colonna MT" pitchFamily="82" charset="0"/>
                </a:rPr>
                <a:t>SOAP message</a:t>
              </a:r>
            </a:p>
          </p:txBody>
        </p:sp>
      </p:grpSp>
      <p:grpSp>
        <p:nvGrpSpPr>
          <p:cNvPr id="183309" name="Group 27"/>
          <p:cNvGrpSpPr>
            <a:grpSpLocks/>
          </p:cNvGrpSpPr>
          <p:nvPr/>
        </p:nvGrpSpPr>
        <p:grpSpPr bwMode="auto">
          <a:xfrm>
            <a:off x="1474788" y="4867275"/>
            <a:ext cx="1008062" cy="215900"/>
            <a:chOff x="295" y="1434"/>
            <a:chExt cx="635" cy="136"/>
          </a:xfrm>
        </p:grpSpPr>
        <p:sp>
          <p:nvSpPr>
            <p:cNvPr id="183356" name="AutoShape 28"/>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57" name="Text Box 29"/>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rPr>
                <a:t>Paper Mill 2</a:t>
              </a:r>
            </a:p>
          </p:txBody>
        </p:sp>
      </p:grpSp>
      <p:grpSp>
        <p:nvGrpSpPr>
          <p:cNvPr id="183310" name="Group 30"/>
          <p:cNvGrpSpPr>
            <a:grpSpLocks/>
          </p:cNvGrpSpPr>
          <p:nvPr/>
        </p:nvGrpSpPr>
        <p:grpSpPr bwMode="auto">
          <a:xfrm>
            <a:off x="1474788" y="5300663"/>
            <a:ext cx="1008062" cy="215900"/>
            <a:chOff x="295" y="1434"/>
            <a:chExt cx="635" cy="136"/>
          </a:xfrm>
        </p:grpSpPr>
        <p:sp>
          <p:nvSpPr>
            <p:cNvPr id="183354" name="AutoShape 31"/>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55" name="Text Box 32"/>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rPr>
                <a:t>Paper Mill n</a:t>
              </a:r>
            </a:p>
          </p:txBody>
        </p:sp>
      </p:grpSp>
      <p:sp>
        <p:nvSpPr>
          <p:cNvPr id="183311" name="Line 33"/>
          <p:cNvSpPr>
            <a:spLocks noChangeShapeType="1"/>
          </p:cNvSpPr>
          <p:nvPr/>
        </p:nvSpPr>
        <p:spPr bwMode="auto">
          <a:xfrm flipV="1">
            <a:off x="2482850" y="4930775"/>
            <a:ext cx="287338"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3312" name="Line 34"/>
          <p:cNvSpPr>
            <a:spLocks noChangeShapeType="1"/>
          </p:cNvSpPr>
          <p:nvPr/>
        </p:nvSpPr>
        <p:spPr bwMode="auto">
          <a:xfrm flipV="1">
            <a:off x="2482850" y="5156200"/>
            <a:ext cx="287338" cy="2159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3313" name="Line 35"/>
          <p:cNvSpPr>
            <a:spLocks noChangeShapeType="1"/>
          </p:cNvSpPr>
          <p:nvPr/>
        </p:nvSpPr>
        <p:spPr bwMode="auto">
          <a:xfrm flipV="1">
            <a:off x="3408363" y="4916488"/>
            <a:ext cx="287337"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nvGrpSpPr>
          <p:cNvPr id="183314" name="Group 36"/>
          <p:cNvGrpSpPr>
            <a:grpSpLocks/>
          </p:cNvGrpSpPr>
          <p:nvPr/>
        </p:nvGrpSpPr>
        <p:grpSpPr bwMode="auto">
          <a:xfrm>
            <a:off x="4959350" y="4583113"/>
            <a:ext cx="598488" cy="646112"/>
            <a:chOff x="1020" y="2973"/>
            <a:chExt cx="377" cy="407"/>
          </a:xfrm>
        </p:grpSpPr>
        <p:sp>
          <p:nvSpPr>
            <p:cNvPr id="183351" name="AutoShape 37"/>
            <p:cNvSpPr>
              <a:spLocks noChangeArrowheads="1"/>
            </p:cNvSpPr>
            <p:nvPr/>
          </p:nvSpPr>
          <p:spPr bwMode="auto">
            <a:xfrm>
              <a:off x="1020" y="2973"/>
              <a:ext cx="377" cy="402"/>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8598" name="Text Box 38"/>
            <p:cNvSpPr txBox="1">
              <a:spLocks noChangeArrowheads="1"/>
            </p:cNvSpPr>
            <p:nvPr/>
          </p:nvSpPr>
          <p:spPr bwMode="auto">
            <a:xfrm>
              <a:off x="1044" y="3251"/>
              <a:ext cx="339" cy="129"/>
            </a:xfrm>
            <a:prstGeom prst="rect">
              <a:avLst/>
            </a:prstGeom>
            <a:noFill/>
            <a:ln w="9525" algn="ctr">
              <a:noFill/>
              <a:miter lim="800000"/>
              <a:headEnd/>
              <a:tailEnd/>
            </a:ln>
            <a:effectLst/>
          </p:spPr>
          <p:txBody>
            <a:bodyPr lIns="0" tIns="10800" rIns="0" bIns="10800">
              <a:spAutoFit/>
            </a:bodyPr>
            <a:lstStyle/>
            <a:p>
              <a:pPr>
                <a:spcBef>
                  <a:spcPct val="50000"/>
                </a:spcBef>
                <a:defRPr/>
              </a:pPr>
              <a:r>
                <a:rPr lang="en-US" sz="1200" b="1">
                  <a:effectLst>
                    <a:outerShdw blurRad="38100" dist="38100" dir="2700000" algn="tl">
                      <a:srgbClr val="C0C0C0"/>
                    </a:outerShdw>
                  </a:effectLst>
                  <a:latin typeface="Colonna MT" pitchFamily="82" charset="0"/>
                </a:rPr>
                <a:t>Adapter</a:t>
              </a:r>
            </a:p>
          </p:txBody>
        </p:sp>
        <p:pic>
          <p:nvPicPr>
            <p:cNvPr id="183353" name="Picture 39"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51" y="2990"/>
              <a:ext cx="2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3315" name="AutoShape 40"/>
          <p:cNvSpPr>
            <a:spLocks noChangeArrowheads="1"/>
          </p:cNvSpPr>
          <p:nvPr/>
        </p:nvSpPr>
        <p:spPr bwMode="auto">
          <a:xfrm rot="-5400000">
            <a:off x="4062413" y="5538787"/>
            <a:ext cx="647700" cy="219075"/>
          </a:xfrm>
          <a:prstGeom prst="leftArrow">
            <a:avLst>
              <a:gd name="adj1" fmla="val 28463"/>
              <a:gd name="adj2" fmla="val 29031"/>
            </a:avLst>
          </a:prstGeom>
          <a:solidFill>
            <a:srgbClr val="993300"/>
          </a:solidFill>
          <a:ln w="9525" algn="ctr">
            <a:solidFill>
              <a:srgbClr val="EAD7A8"/>
            </a:solidFill>
            <a:miter lim="800000"/>
            <a:headEnd/>
            <a:tailEnd/>
          </a:ln>
        </p:spPr>
        <p:txBody>
          <a:bodyPr vert="eaVert"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16" name="Rectangle 41"/>
          <p:cNvSpPr>
            <a:spLocks noChangeArrowheads="1"/>
          </p:cNvSpPr>
          <p:nvPr/>
        </p:nvSpPr>
        <p:spPr bwMode="auto">
          <a:xfrm>
            <a:off x="4427538" y="3400425"/>
            <a:ext cx="3024187" cy="847725"/>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17" name="Rectangle 42"/>
          <p:cNvSpPr>
            <a:spLocks noChangeArrowheads="1"/>
          </p:cNvSpPr>
          <p:nvPr/>
        </p:nvSpPr>
        <p:spPr bwMode="auto">
          <a:xfrm>
            <a:off x="4443413" y="3429000"/>
            <a:ext cx="992187"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METSOBROWSER</a:t>
            </a:r>
          </a:p>
        </p:txBody>
      </p:sp>
      <p:grpSp>
        <p:nvGrpSpPr>
          <p:cNvPr id="183318" name="Group 43"/>
          <p:cNvGrpSpPr>
            <a:grpSpLocks/>
          </p:cNvGrpSpPr>
          <p:nvPr/>
        </p:nvGrpSpPr>
        <p:grpSpPr bwMode="auto">
          <a:xfrm>
            <a:off x="6094413" y="3444875"/>
            <a:ext cx="503237" cy="747713"/>
            <a:chOff x="4695" y="2143"/>
            <a:chExt cx="317" cy="471"/>
          </a:xfrm>
        </p:grpSpPr>
        <p:sp>
          <p:nvSpPr>
            <p:cNvPr id="183347" name="AutoShape 44"/>
            <p:cNvSpPr>
              <a:spLocks noChangeArrowheads="1"/>
            </p:cNvSpPr>
            <p:nvPr/>
          </p:nvSpPr>
          <p:spPr bwMode="auto">
            <a:xfrm>
              <a:off x="4695" y="2143"/>
              <a:ext cx="317" cy="471"/>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3348" name="Picture 45" descr="335203"/>
            <p:cNvPicPr>
              <a:picLocks noChangeAspect="1" noChangeArrowheads="1"/>
            </p:cNvPicPr>
            <p:nvPr/>
          </p:nvPicPr>
          <p:blipFill>
            <a:blip r:embed="rId10"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34" y="2246"/>
              <a:ext cx="22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49" name="Rectangle 46"/>
            <p:cNvSpPr>
              <a:spLocks noChangeArrowheads="1"/>
            </p:cNvSpPr>
            <p:nvPr/>
          </p:nvSpPr>
          <p:spPr bwMode="auto">
            <a:xfrm>
              <a:off x="4742" y="2154"/>
              <a:ext cx="22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HTML</a:t>
              </a:r>
            </a:p>
          </p:txBody>
        </p:sp>
        <p:sp>
          <p:nvSpPr>
            <p:cNvPr id="183350" name="Rectangle 47"/>
            <p:cNvSpPr>
              <a:spLocks noChangeArrowheads="1"/>
            </p:cNvSpPr>
            <p:nvPr/>
          </p:nvSpPr>
          <p:spPr bwMode="auto">
            <a:xfrm>
              <a:off x="4724" y="2453"/>
              <a:ext cx="28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Query Results</a:t>
              </a:r>
            </a:p>
          </p:txBody>
        </p:sp>
      </p:grpSp>
      <p:grpSp>
        <p:nvGrpSpPr>
          <p:cNvPr id="183319" name="Group 48"/>
          <p:cNvGrpSpPr>
            <a:grpSpLocks/>
          </p:cNvGrpSpPr>
          <p:nvPr/>
        </p:nvGrpSpPr>
        <p:grpSpPr bwMode="auto">
          <a:xfrm>
            <a:off x="5518150" y="3452813"/>
            <a:ext cx="503238" cy="739775"/>
            <a:chOff x="4332" y="2148"/>
            <a:chExt cx="317" cy="466"/>
          </a:xfrm>
        </p:grpSpPr>
        <p:sp>
          <p:nvSpPr>
            <p:cNvPr id="183343" name="AutoShape 49"/>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3344" name="Picture 50" descr="335203"/>
            <p:cNvPicPr>
              <a:picLocks noChangeAspect="1" noChangeArrowheads="1"/>
            </p:cNvPicPr>
            <p:nvPr/>
          </p:nvPicPr>
          <p:blipFill>
            <a:blip r:embed="rId11">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45" name="Rectangle 51"/>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XML</a:t>
              </a:r>
            </a:p>
          </p:txBody>
        </p:sp>
        <p:sp>
          <p:nvSpPr>
            <p:cNvPr id="183346" name="Rectangle 52"/>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SeRQL</a:t>
              </a:r>
            </a:p>
          </p:txBody>
        </p:sp>
      </p:grpSp>
      <p:sp>
        <p:nvSpPr>
          <p:cNvPr id="183320" name="AutoShape 53"/>
          <p:cNvSpPr>
            <a:spLocks noChangeArrowheads="1"/>
          </p:cNvSpPr>
          <p:nvPr/>
        </p:nvSpPr>
        <p:spPr bwMode="auto">
          <a:xfrm rot="-5400000">
            <a:off x="5496719" y="3074194"/>
            <a:ext cx="517525" cy="217487"/>
          </a:xfrm>
          <a:prstGeom prst="leftArrow">
            <a:avLst>
              <a:gd name="adj1" fmla="val 28463"/>
              <a:gd name="adj2" fmla="val 23366"/>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21" name="AutoShape 54"/>
          <p:cNvSpPr>
            <a:spLocks noChangeArrowheads="1"/>
          </p:cNvSpPr>
          <p:nvPr/>
        </p:nvSpPr>
        <p:spPr bwMode="auto">
          <a:xfrm rot="5400000">
            <a:off x="6211094" y="4237832"/>
            <a:ext cx="288925" cy="217487"/>
          </a:xfrm>
          <a:prstGeom prst="leftArrow">
            <a:avLst>
              <a:gd name="adj1" fmla="val 19713"/>
              <a:gd name="adj2" fmla="val 24085"/>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22" name="AutoShape 55"/>
          <p:cNvSpPr>
            <a:spLocks noChangeArrowheads="1"/>
          </p:cNvSpPr>
          <p:nvPr/>
        </p:nvSpPr>
        <p:spPr bwMode="auto">
          <a:xfrm rot="-5400000">
            <a:off x="5634831" y="4237832"/>
            <a:ext cx="288925" cy="217488"/>
          </a:xfrm>
          <a:prstGeom prst="leftArrow">
            <a:avLst>
              <a:gd name="adj1" fmla="val 19713"/>
              <a:gd name="adj2" fmla="val 18974"/>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18616" name="Text Box 56"/>
          <p:cNvSpPr txBox="1">
            <a:spLocks noChangeArrowheads="1"/>
          </p:cNvSpPr>
          <p:nvPr/>
        </p:nvSpPr>
        <p:spPr bwMode="auto">
          <a:xfrm>
            <a:off x="827088" y="765175"/>
            <a:ext cx="3816350"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Implementation Details</a:t>
            </a:r>
          </a:p>
        </p:txBody>
      </p:sp>
      <p:sp>
        <p:nvSpPr>
          <p:cNvPr id="1218617" name="Rectangle 57"/>
          <p:cNvSpPr>
            <a:spLocks noGrp="1" noChangeArrowheads="1"/>
          </p:cNvSpPr>
          <p:nvPr>
            <p:ph type="title"/>
          </p:nvPr>
        </p:nvSpPr>
        <p:spPr>
          <a:xfrm>
            <a:off x="1908175" y="133350"/>
            <a:ext cx="7018338" cy="503238"/>
          </a:xfrm>
          <a:effectLst>
            <a:outerShdw dist="35921" dir="2700000" algn="ctr" rotWithShape="0">
              <a:schemeClr val="bg2">
                <a:alpha val="50000"/>
              </a:schemeClr>
            </a:outerShdw>
          </a:effectLst>
        </p:spPr>
        <p:txBody>
          <a:bodyPr lIns="0" rIns="0"/>
          <a:lstStyle/>
          <a:p>
            <a:pPr eaLnBrk="1" hangingPunct="1">
              <a:defRPr/>
            </a:pPr>
            <a:r>
              <a:rPr lang="en-US"/>
              <a:t>Architectural Components (2)</a:t>
            </a:r>
          </a:p>
        </p:txBody>
      </p:sp>
      <p:grpSp>
        <p:nvGrpSpPr>
          <p:cNvPr id="183325" name="Group 58"/>
          <p:cNvGrpSpPr>
            <a:grpSpLocks/>
          </p:cNvGrpSpPr>
          <p:nvPr/>
        </p:nvGrpSpPr>
        <p:grpSpPr bwMode="auto">
          <a:xfrm>
            <a:off x="4643438" y="974725"/>
            <a:ext cx="2952750" cy="1987550"/>
            <a:chOff x="3016" y="614"/>
            <a:chExt cx="1860" cy="1252"/>
          </a:xfrm>
        </p:grpSpPr>
        <p:sp>
          <p:nvSpPr>
            <p:cNvPr id="183335" name="Rectangle 59"/>
            <p:cNvSpPr>
              <a:spLocks noChangeArrowheads="1"/>
            </p:cNvSpPr>
            <p:nvPr/>
          </p:nvSpPr>
          <p:spPr bwMode="auto">
            <a:xfrm>
              <a:off x="3048" y="614"/>
              <a:ext cx="18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CC0000"/>
                  </a:solidFill>
                </a:rPr>
                <a:t>Browsing and Annotation tool</a:t>
              </a:r>
            </a:p>
          </p:txBody>
        </p:sp>
        <p:grpSp>
          <p:nvGrpSpPr>
            <p:cNvPr id="183336" name="Group 60"/>
            <p:cNvGrpSpPr>
              <a:grpSpLocks/>
            </p:cNvGrpSpPr>
            <p:nvPr/>
          </p:nvGrpSpPr>
          <p:grpSpPr bwMode="auto">
            <a:xfrm>
              <a:off x="3016" y="799"/>
              <a:ext cx="1860" cy="1067"/>
              <a:chOff x="3016" y="799"/>
              <a:chExt cx="1860" cy="1067"/>
            </a:xfrm>
          </p:grpSpPr>
          <p:sp>
            <p:nvSpPr>
              <p:cNvPr id="1218621" name="AutoShape 61"/>
              <p:cNvSpPr>
                <a:spLocks noChangeArrowheads="1"/>
              </p:cNvSpPr>
              <p:nvPr/>
            </p:nvSpPr>
            <p:spPr bwMode="auto">
              <a:xfrm>
                <a:off x="3016" y="799"/>
                <a:ext cx="1860" cy="1067"/>
              </a:xfrm>
              <a:prstGeom prst="roundRect">
                <a:avLst>
                  <a:gd name="adj" fmla="val 6412"/>
                </a:avLst>
              </a:prstGeom>
              <a:solidFill>
                <a:srgbClr val="DDBA97"/>
              </a:solidFill>
              <a:ln w="28575" algn="ctr">
                <a:solidFill>
                  <a:srgbClr val="993300"/>
                </a:solidFill>
                <a:round/>
                <a:headEnd/>
                <a:tailEnd/>
              </a:ln>
              <a:effectLst>
                <a:outerShdw dist="125080" dir="20162251" algn="ctr" rotWithShape="0">
                  <a:schemeClr val="bg2"/>
                </a:outerShdw>
              </a:effectLst>
            </p:spPr>
            <p:txBody>
              <a:bodyPr anchor="ctr">
                <a:spAutoFit/>
              </a:bodyPr>
              <a:lstStyle/>
              <a:p>
                <a:pPr>
                  <a:defRPr/>
                </a:pPr>
                <a:endParaRPr lang="en-US"/>
              </a:p>
            </p:txBody>
          </p:sp>
          <p:grpSp>
            <p:nvGrpSpPr>
              <p:cNvPr id="183338" name="Group 62"/>
              <p:cNvGrpSpPr>
                <a:grpSpLocks/>
              </p:cNvGrpSpPr>
              <p:nvPr/>
            </p:nvGrpSpPr>
            <p:grpSpPr bwMode="auto">
              <a:xfrm>
                <a:off x="3042" y="890"/>
                <a:ext cx="1789" cy="947"/>
                <a:chOff x="3042" y="890"/>
                <a:chExt cx="1789" cy="947"/>
              </a:xfrm>
            </p:grpSpPr>
            <p:pic>
              <p:nvPicPr>
                <p:cNvPr id="183339" name="Picture 6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042" y="931"/>
                  <a:ext cx="1088" cy="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40" name="Picture 6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228" y="890"/>
                  <a:ext cx="1089" cy="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41" name="Picture 6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61" y="1054"/>
                  <a:ext cx="1155"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42" name="Picture 6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873" y="1277"/>
                  <a:ext cx="958"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83326" name="AutoShape 67"/>
          <p:cNvSpPr>
            <a:spLocks noChangeArrowheads="1"/>
          </p:cNvSpPr>
          <p:nvPr/>
        </p:nvSpPr>
        <p:spPr bwMode="auto">
          <a:xfrm rot="5400000">
            <a:off x="6072981" y="3074194"/>
            <a:ext cx="517525" cy="217488"/>
          </a:xfrm>
          <a:prstGeom prst="leftArrow">
            <a:avLst>
              <a:gd name="adj1" fmla="val 28463"/>
              <a:gd name="adj2" fmla="val 23366"/>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3327" name="Group 68"/>
          <p:cNvGrpSpPr>
            <a:grpSpLocks/>
          </p:cNvGrpSpPr>
          <p:nvPr/>
        </p:nvGrpSpPr>
        <p:grpSpPr bwMode="auto">
          <a:xfrm>
            <a:off x="6661150" y="3449638"/>
            <a:ext cx="503238" cy="739775"/>
            <a:chOff x="4332" y="2148"/>
            <a:chExt cx="317" cy="466"/>
          </a:xfrm>
        </p:grpSpPr>
        <p:sp>
          <p:nvSpPr>
            <p:cNvPr id="183331" name="AutoShape 69"/>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3332" name="Picture 70" descr="335203"/>
            <p:cNvPicPr>
              <a:picLocks noChangeAspect="1" noChangeArrowheads="1"/>
            </p:cNvPicPr>
            <p:nvPr/>
          </p:nvPicPr>
          <p:blipFill>
            <a:blip r:embed="rId11">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33" name="Rectangle 71"/>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XML</a:t>
              </a:r>
            </a:p>
          </p:txBody>
        </p:sp>
        <p:sp>
          <p:nvSpPr>
            <p:cNvPr id="183334" name="Rectangle 72"/>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Graph</a:t>
              </a:r>
            </a:p>
          </p:txBody>
        </p:sp>
      </p:grpSp>
      <p:sp>
        <p:nvSpPr>
          <p:cNvPr id="183328" name="AutoShape 73"/>
          <p:cNvSpPr>
            <a:spLocks noChangeArrowheads="1"/>
          </p:cNvSpPr>
          <p:nvPr/>
        </p:nvSpPr>
        <p:spPr bwMode="auto">
          <a:xfrm rot="-5400000">
            <a:off x="6639719" y="3071019"/>
            <a:ext cx="517525" cy="217487"/>
          </a:xfrm>
          <a:prstGeom prst="leftArrow">
            <a:avLst>
              <a:gd name="adj1" fmla="val 28463"/>
              <a:gd name="adj2" fmla="val 23366"/>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29" name="AutoShape 74"/>
          <p:cNvSpPr>
            <a:spLocks noChangeArrowheads="1"/>
          </p:cNvSpPr>
          <p:nvPr/>
        </p:nvSpPr>
        <p:spPr bwMode="auto">
          <a:xfrm rot="-5400000">
            <a:off x="6777831" y="4234657"/>
            <a:ext cx="288925" cy="217488"/>
          </a:xfrm>
          <a:prstGeom prst="leftArrow">
            <a:avLst>
              <a:gd name="adj1" fmla="val 19713"/>
              <a:gd name="adj2" fmla="val 18974"/>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3330" name="Rectangle 75"/>
          <p:cNvSpPr>
            <a:spLocks noChangeArrowheads="1"/>
          </p:cNvSpPr>
          <p:nvPr/>
        </p:nvSpPr>
        <p:spPr bwMode="auto">
          <a:xfrm>
            <a:off x="3779838" y="4314825"/>
            <a:ext cx="992187"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MSGHANDLER</a:t>
            </a:r>
          </a:p>
        </p:txBody>
      </p:sp>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6372" name="Rectangle 4"/>
          <p:cNvSpPr>
            <a:spLocks noChangeArrowheads="1"/>
          </p:cNvSpPr>
          <p:nvPr/>
        </p:nvSpPr>
        <p:spPr bwMode="auto">
          <a:xfrm>
            <a:off x="647700" y="228600"/>
            <a:ext cx="8437563" cy="463550"/>
          </a:xfrm>
          <a:prstGeom prst="rect">
            <a:avLst/>
          </a:prstGeom>
          <a:noFill/>
          <a:ln w="9525">
            <a:noFill/>
            <a:miter lim="800000"/>
            <a:headEnd/>
            <a:tailEnd/>
          </a:ln>
        </p:spPr>
        <p:txBody>
          <a:bodyPr anchor="b"/>
          <a:lstStyle/>
          <a:p>
            <a:pPr>
              <a:defRPr/>
            </a:pPr>
            <a:r>
              <a:rPr lang="en-GB" sz="3200" b="1">
                <a:solidFill>
                  <a:srgbClr val="EC8C00"/>
                </a:solidFill>
                <a:effectLst>
                  <a:outerShdw blurRad="38100" dist="38100" dir="2700000" algn="tl">
                    <a:srgbClr val="C0C0C0"/>
                  </a:outerShdw>
                </a:effectLst>
              </a:rPr>
              <a:t>Semantic Web: Resource Integration </a:t>
            </a:r>
            <a:endParaRPr lang="en-GB" sz="3600" b="1">
              <a:solidFill>
                <a:srgbClr val="EC8C00"/>
              </a:solidFill>
              <a:effectLst>
                <a:outerShdw blurRad="38100" dist="38100" dir="2700000" algn="tl">
                  <a:srgbClr val="C0C0C0"/>
                </a:outerShdw>
              </a:effectLst>
            </a:endParaRPr>
          </a:p>
        </p:txBody>
      </p:sp>
      <p:graphicFrame>
        <p:nvGraphicFramePr>
          <p:cNvPr id="3074" name="Object 5"/>
          <p:cNvGraphicFramePr>
            <a:graphicFrameLocks noChangeAspect="1"/>
          </p:cNvGraphicFramePr>
          <p:nvPr/>
        </p:nvGraphicFramePr>
        <p:xfrm>
          <a:off x="4564063" y="1003300"/>
          <a:ext cx="758825" cy="914400"/>
        </p:xfrm>
        <a:graphic>
          <a:graphicData uri="http://schemas.openxmlformats.org/presentationml/2006/ole">
            <mc:AlternateContent xmlns:mc="http://schemas.openxmlformats.org/markup-compatibility/2006">
              <mc:Choice xmlns:v="urn:schemas-microsoft-com:vml" Requires="v">
                <p:oleObj name="Clip" r:id="rId2" imgW="1171429" imgH="1409524" progId="MS_ClipArt_Gallery.2">
                  <p:embed/>
                </p:oleObj>
              </mc:Choice>
              <mc:Fallback>
                <p:oleObj name="Clip" r:id="rId2" imgW="1171429" imgH="1409524" progId="MS_ClipArt_Gallery.2">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4063" y="1003300"/>
                        <a:ext cx="758825" cy="91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5" name="Object 6"/>
          <p:cNvGraphicFramePr>
            <a:graphicFrameLocks noChangeAspect="1"/>
          </p:cNvGraphicFramePr>
          <p:nvPr/>
        </p:nvGraphicFramePr>
        <p:xfrm>
          <a:off x="4529138" y="2638425"/>
          <a:ext cx="685800" cy="838200"/>
        </p:xfrm>
        <a:graphic>
          <a:graphicData uri="http://schemas.openxmlformats.org/presentationml/2006/ole">
            <mc:AlternateContent xmlns:mc="http://schemas.openxmlformats.org/markup-compatibility/2006">
              <mc:Choice xmlns:v="urn:schemas-microsoft-com:vml" Requires="v">
                <p:oleObj name="Clip" r:id="rId4" imgW="3212280" imgH="3935520" progId="MS_ClipArt_Gallery.2">
                  <p:embed/>
                </p:oleObj>
              </mc:Choice>
              <mc:Fallback>
                <p:oleObj name="Clip" r:id="rId4" imgW="3212280" imgH="3935520" progId="MS_ClipArt_Gallery.2">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29138" y="2638425"/>
                        <a:ext cx="685800" cy="838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81" name="AutoShape 7"/>
          <p:cNvSpPr>
            <a:spLocks noChangeArrowheads="1"/>
          </p:cNvSpPr>
          <p:nvPr/>
        </p:nvSpPr>
        <p:spPr bwMode="auto">
          <a:xfrm>
            <a:off x="4648200" y="1981200"/>
            <a:ext cx="457200" cy="609600"/>
          </a:xfrm>
          <a:prstGeom prst="upDownArrow">
            <a:avLst>
              <a:gd name="adj1" fmla="val 50000"/>
              <a:gd name="adj2" fmla="val 26667"/>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82" name="AutoShape 8"/>
          <p:cNvSpPr>
            <a:spLocks noChangeArrowheads="1"/>
          </p:cNvSpPr>
          <p:nvPr/>
        </p:nvSpPr>
        <p:spPr bwMode="auto">
          <a:xfrm>
            <a:off x="609600" y="5638800"/>
            <a:ext cx="990600" cy="533400"/>
          </a:xfrm>
          <a:prstGeom prst="can">
            <a:avLst>
              <a:gd name="adj" fmla="val 25000"/>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83" name="AutoShape 9"/>
          <p:cNvSpPr>
            <a:spLocks noChangeArrowheads="1"/>
          </p:cNvSpPr>
          <p:nvPr/>
        </p:nvSpPr>
        <p:spPr bwMode="auto">
          <a:xfrm>
            <a:off x="8077200" y="5410200"/>
            <a:ext cx="990600" cy="533400"/>
          </a:xfrm>
          <a:prstGeom prst="can">
            <a:avLst>
              <a:gd name="adj" fmla="val 25000"/>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84" name="AutoShape 10"/>
          <p:cNvSpPr>
            <a:spLocks noChangeArrowheads="1"/>
          </p:cNvSpPr>
          <p:nvPr/>
        </p:nvSpPr>
        <p:spPr bwMode="auto">
          <a:xfrm>
            <a:off x="6526213" y="6227763"/>
            <a:ext cx="990600" cy="533400"/>
          </a:xfrm>
          <a:prstGeom prst="can">
            <a:avLst>
              <a:gd name="adj" fmla="val 25000"/>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85" name="AutoShape 11"/>
          <p:cNvSpPr>
            <a:spLocks noChangeArrowheads="1"/>
          </p:cNvSpPr>
          <p:nvPr/>
        </p:nvSpPr>
        <p:spPr bwMode="auto">
          <a:xfrm>
            <a:off x="2451100" y="6172200"/>
            <a:ext cx="990600" cy="533400"/>
          </a:xfrm>
          <a:prstGeom prst="can">
            <a:avLst>
              <a:gd name="adj" fmla="val 25000"/>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076" name="Object 12"/>
          <p:cNvGraphicFramePr>
            <a:graphicFrameLocks noChangeAspect="1"/>
          </p:cNvGraphicFramePr>
          <p:nvPr/>
        </p:nvGraphicFramePr>
        <p:xfrm>
          <a:off x="762000" y="4343400"/>
          <a:ext cx="723900" cy="696913"/>
        </p:xfrm>
        <a:graphic>
          <a:graphicData uri="http://schemas.openxmlformats.org/presentationml/2006/ole">
            <mc:AlternateContent xmlns:mc="http://schemas.openxmlformats.org/markup-compatibility/2006">
              <mc:Choice xmlns:v="urn:schemas-microsoft-com:vml" Requires="v">
                <p:oleObj name="Clip" r:id="rId6" imgW="1333333" imgH="1285714" progId="MS_ClipArt_Gallery.2">
                  <p:embed/>
                </p:oleObj>
              </mc:Choice>
              <mc:Fallback>
                <p:oleObj name="Clip" r:id="rId6" imgW="1333333" imgH="1285714" progId="MS_ClipArt_Gallery.2">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2000" y="43434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86" name="AutoShape 13"/>
          <p:cNvSpPr>
            <a:spLocks noChangeArrowheads="1"/>
          </p:cNvSpPr>
          <p:nvPr/>
        </p:nvSpPr>
        <p:spPr bwMode="auto">
          <a:xfrm>
            <a:off x="3733800" y="3962400"/>
            <a:ext cx="2362200" cy="1676400"/>
          </a:xfrm>
          <a:prstGeom prst="irregularSeal1">
            <a:avLst/>
          </a:prstGeom>
          <a:solidFill>
            <a:srgbClr val="FF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077" name="Object 14"/>
          <p:cNvGraphicFramePr>
            <a:graphicFrameLocks noChangeAspect="1"/>
          </p:cNvGraphicFramePr>
          <p:nvPr/>
        </p:nvGraphicFramePr>
        <p:xfrm>
          <a:off x="2514600" y="4953000"/>
          <a:ext cx="723900" cy="698500"/>
        </p:xfrm>
        <a:graphic>
          <a:graphicData uri="http://schemas.openxmlformats.org/presentationml/2006/ole">
            <mc:AlternateContent xmlns:mc="http://schemas.openxmlformats.org/markup-compatibility/2006">
              <mc:Choice xmlns:v="urn:schemas-microsoft-com:vml" Requires="v">
                <p:oleObj name="Clip" r:id="rId8" imgW="1333333" imgH="1285714" progId="MS_ClipArt_Gallery.2">
                  <p:embed/>
                </p:oleObj>
              </mc:Choice>
              <mc:Fallback>
                <p:oleObj name="Clip" r:id="rId8" imgW="1333333" imgH="1285714" progId="MS_ClipArt_Gallery.2">
                  <p:embed/>
                  <p:pic>
                    <p:nvPicPr>
                      <p:cNvPr id="0" name="Object 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4600" y="4953000"/>
                        <a:ext cx="723900" cy="698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8" name="Object 15"/>
          <p:cNvGraphicFramePr>
            <a:graphicFrameLocks noChangeAspect="1"/>
          </p:cNvGraphicFramePr>
          <p:nvPr/>
        </p:nvGraphicFramePr>
        <p:xfrm>
          <a:off x="6553200" y="5029200"/>
          <a:ext cx="723900" cy="696913"/>
        </p:xfrm>
        <a:graphic>
          <a:graphicData uri="http://schemas.openxmlformats.org/presentationml/2006/ole">
            <mc:AlternateContent xmlns:mc="http://schemas.openxmlformats.org/markup-compatibility/2006">
              <mc:Choice xmlns:v="urn:schemas-microsoft-com:vml" Requires="v">
                <p:oleObj name="Clip" r:id="rId9" imgW="1333333" imgH="1285714" progId="MS_ClipArt_Gallery.2">
                  <p:embed/>
                </p:oleObj>
              </mc:Choice>
              <mc:Fallback>
                <p:oleObj name="Clip" r:id="rId9" imgW="1333333" imgH="1285714" progId="MS_ClipArt_Gallery.2">
                  <p:embed/>
                  <p:pic>
                    <p:nvPicPr>
                      <p:cNvPr id="0" name="Object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3200" y="50292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9" name="Object 16"/>
          <p:cNvGraphicFramePr>
            <a:graphicFrameLocks noChangeAspect="1"/>
          </p:cNvGraphicFramePr>
          <p:nvPr/>
        </p:nvGraphicFramePr>
        <p:xfrm>
          <a:off x="8153400" y="4191000"/>
          <a:ext cx="723900" cy="696913"/>
        </p:xfrm>
        <a:graphic>
          <a:graphicData uri="http://schemas.openxmlformats.org/presentationml/2006/ole">
            <mc:AlternateContent xmlns:mc="http://schemas.openxmlformats.org/markup-compatibility/2006">
              <mc:Choice xmlns:v="urn:schemas-microsoft-com:vml" Requires="v">
                <p:oleObj name="Clip" r:id="rId10" imgW="1333333" imgH="1285714" progId="MS_ClipArt_Gallery.2">
                  <p:embed/>
                </p:oleObj>
              </mc:Choice>
              <mc:Fallback>
                <p:oleObj name="Clip" r:id="rId10" imgW="1333333" imgH="1285714" progId="MS_ClipArt_Gallery.2">
                  <p:embed/>
                  <p:pic>
                    <p:nvPicPr>
                      <p:cNvPr id="0" name="Object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53400" y="41910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87" name="Line 17"/>
          <p:cNvSpPr>
            <a:spLocks noChangeShapeType="1"/>
          </p:cNvSpPr>
          <p:nvPr/>
        </p:nvSpPr>
        <p:spPr bwMode="auto">
          <a:xfrm flipH="1">
            <a:off x="3200400" y="4876800"/>
            <a:ext cx="838200" cy="2286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88" name="Line 18"/>
          <p:cNvSpPr>
            <a:spLocks noChangeShapeType="1"/>
          </p:cNvSpPr>
          <p:nvPr/>
        </p:nvSpPr>
        <p:spPr bwMode="auto">
          <a:xfrm flipH="1">
            <a:off x="1447800" y="4572000"/>
            <a:ext cx="2286000" cy="762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89" name="Line 19"/>
          <p:cNvSpPr>
            <a:spLocks noChangeShapeType="1"/>
          </p:cNvSpPr>
          <p:nvPr/>
        </p:nvSpPr>
        <p:spPr bwMode="auto">
          <a:xfrm flipV="1">
            <a:off x="5943600" y="4495800"/>
            <a:ext cx="2209800" cy="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0" name="Line 20"/>
          <p:cNvSpPr>
            <a:spLocks noChangeShapeType="1"/>
          </p:cNvSpPr>
          <p:nvPr/>
        </p:nvSpPr>
        <p:spPr bwMode="auto">
          <a:xfrm>
            <a:off x="5867400" y="5029200"/>
            <a:ext cx="685800" cy="2286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1" name="Line 21"/>
          <p:cNvSpPr>
            <a:spLocks noChangeShapeType="1"/>
          </p:cNvSpPr>
          <p:nvPr/>
        </p:nvSpPr>
        <p:spPr bwMode="auto">
          <a:xfrm flipV="1">
            <a:off x="2971800" y="5638800"/>
            <a:ext cx="0" cy="4572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2" name="Line 22"/>
          <p:cNvSpPr>
            <a:spLocks noChangeShapeType="1"/>
          </p:cNvSpPr>
          <p:nvPr/>
        </p:nvSpPr>
        <p:spPr bwMode="auto">
          <a:xfrm flipH="1" flipV="1">
            <a:off x="1143000" y="5040313"/>
            <a:ext cx="0" cy="5334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3" name="Line 23"/>
          <p:cNvSpPr>
            <a:spLocks noChangeShapeType="1"/>
          </p:cNvSpPr>
          <p:nvPr/>
        </p:nvSpPr>
        <p:spPr bwMode="auto">
          <a:xfrm flipV="1">
            <a:off x="7010400" y="5715000"/>
            <a:ext cx="0" cy="4572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4" name="Line 24"/>
          <p:cNvSpPr>
            <a:spLocks noChangeShapeType="1"/>
          </p:cNvSpPr>
          <p:nvPr/>
        </p:nvSpPr>
        <p:spPr bwMode="auto">
          <a:xfrm flipH="1" flipV="1">
            <a:off x="8534400" y="4953000"/>
            <a:ext cx="0" cy="3810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5" name="Line 25"/>
          <p:cNvSpPr>
            <a:spLocks noChangeShapeType="1"/>
          </p:cNvSpPr>
          <p:nvPr/>
        </p:nvSpPr>
        <p:spPr bwMode="auto">
          <a:xfrm flipV="1">
            <a:off x="1447800" y="3200400"/>
            <a:ext cx="2971800" cy="1143000"/>
          </a:xfrm>
          <a:prstGeom prst="line">
            <a:avLst/>
          </a:prstGeom>
          <a:noFill/>
          <a:ln w="57150" cmpd="thickThin">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6" name="Line 26"/>
          <p:cNvSpPr>
            <a:spLocks noChangeShapeType="1"/>
          </p:cNvSpPr>
          <p:nvPr/>
        </p:nvSpPr>
        <p:spPr bwMode="auto">
          <a:xfrm flipV="1">
            <a:off x="2895600" y="3276600"/>
            <a:ext cx="1676400" cy="1600200"/>
          </a:xfrm>
          <a:prstGeom prst="line">
            <a:avLst/>
          </a:prstGeom>
          <a:noFill/>
          <a:ln w="57150" cmpd="thickThin">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7" name="Line 27"/>
          <p:cNvSpPr>
            <a:spLocks noChangeShapeType="1"/>
          </p:cNvSpPr>
          <p:nvPr/>
        </p:nvSpPr>
        <p:spPr bwMode="auto">
          <a:xfrm flipH="1" flipV="1">
            <a:off x="5029200" y="3352800"/>
            <a:ext cx="1828800" cy="1600200"/>
          </a:xfrm>
          <a:prstGeom prst="line">
            <a:avLst/>
          </a:prstGeom>
          <a:noFill/>
          <a:ln w="57150" cmpd="thickThin">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8" name="Line 28"/>
          <p:cNvSpPr>
            <a:spLocks noChangeShapeType="1"/>
          </p:cNvSpPr>
          <p:nvPr/>
        </p:nvSpPr>
        <p:spPr bwMode="auto">
          <a:xfrm flipH="1" flipV="1">
            <a:off x="5181600" y="3124200"/>
            <a:ext cx="2895600" cy="1066800"/>
          </a:xfrm>
          <a:prstGeom prst="line">
            <a:avLst/>
          </a:prstGeom>
          <a:noFill/>
          <a:ln w="57150" cmpd="thickThin">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99" name="Text Box 29"/>
          <p:cNvSpPr txBox="1">
            <a:spLocks noChangeArrowheads="1"/>
          </p:cNvSpPr>
          <p:nvPr/>
        </p:nvSpPr>
        <p:spPr bwMode="auto">
          <a:xfrm>
            <a:off x="4265613" y="4449763"/>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Shared ontology</a:t>
            </a:r>
            <a:endParaRPr lang="en-GB" altLang="en-US" sz="2400" i="1">
              <a:latin typeface="Times New Roman" pitchFamily="18" charset="0"/>
            </a:endParaRPr>
          </a:p>
        </p:txBody>
      </p:sp>
      <p:sp>
        <p:nvSpPr>
          <p:cNvPr id="3100" name="Text Box 30"/>
          <p:cNvSpPr txBox="1">
            <a:spLocks noChangeArrowheads="1"/>
          </p:cNvSpPr>
          <p:nvPr/>
        </p:nvSpPr>
        <p:spPr bwMode="auto">
          <a:xfrm>
            <a:off x="33338" y="6108700"/>
            <a:ext cx="2209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Web resources / services / DBs / etc.</a:t>
            </a:r>
            <a:endParaRPr lang="en-GB" altLang="en-US" sz="2400" i="1">
              <a:latin typeface="Times New Roman" pitchFamily="18" charset="0"/>
            </a:endParaRPr>
          </a:p>
        </p:txBody>
      </p:sp>
      <p:sp>
        <p:nvSpPr>
          <p:cNvPr id="3101" name="Text Box 31"/>
          <p:cNvSpPr txBox="1">
            <a:spLocks noChangeArrowheads="1"/>
          </p:cNvSpPr>
          <p:nvPr/>
        </p:nvSpPr>
        <p:spPr bwMode="auto">
          <a:xfrm>
            <a:off x="19050" y="3768725"/>
            <a:ext cx="1295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Semantic annotation</a:t>
            </a:r>
            <a:endParaRPr lang="en-GB" altLang="en-US" sz="2400" i="1">
              <a:latin typeface="Times New Roman" pitchFamily="18" charset="0"/>
            </a:endParaRPr>
          </a:p>
        </p:txBody>
      </p:sp>
    </p:spTree>
  </p:cSld>
  <p:clrMapOvr>
    <a:masterClrMapping/>
  </p:clrMapOvr>
  <p:transition spd="med"/>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322" name="Picture 2"/>
          <p:cNvPicPr>
            <a:picLocks noChangeAspect="1" noChangeArrowheads="1"/>
          </p:cNvPicPr>
          <p:nvPr/>
        </p:nvPicPr>
        <p:blipFill>
          <a:blip r:embed="rId2">
            <a:extLst>
              <a:ext uri="{28A0092B-C50C-407E-A947-70E740481C1C}">
                <a14:useLocalDpi xmlns:a14="http://schemas.microsoft.com/office/drawing/2010/main" val="0"/>
              </a:ext>
            </a:extLst>
          </a:blip>
          <a:srcRect t="13014"/>
          <a:stretch>
            <a:fillRect/>
          </a:stretch>
        </p:blipFill>
        <p:spPr bwMode="auto">
          <a:xfrm>
            <a:off x="1258888" y="1196975"/>
            <a:ext cx="7634287"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587" name="Rectangle 3"/>
          <p:cNvSpPr>
            <a:spLocks noGrp="1" noChangeArrowheads="1"/>
          </p:cNvSpPr>
          <p:nvPr>
            <p:ph type="title"/>
          </p:nvPr>
        </p:nvSpPr>
        <p:spPr>
          <a:xfrm>
            <a:off x="1908175" y="133350"/>
            <a:ext cx="7018338" cy="503238"/>
          </a:xfrm>
          <a:effectLst>
            <a:outerShdw dist="35921" dir="2700000" algn="ctr" rotWithShape="0">
              <a:schemeClr val="bg2">
                <a:alpha val="50000"/>
              </a:schemeClr>
            </a:outerShdw>
          </a:effectLst>
        </p:spPr>
        <p:txBody>
          <a:bodyPr lIns="0" rIns="0"/>
          <a:lstStyle/>
          <a:p>
            <a:pPr eaLnBrk="1" hangingPunct="1">
              <a:defRPr/>
            </a:pPr>
            <a:r>
              <a:rPr lang="en-US"/>
              <a:t>Architectural Components (3)</a:t>
            </a:r>
          </a:p>
        </p:txBody>
      </p:sp>
      <p:sp>
        <p:nvSpPr>
          <p:cNvPr id="1219588" name="Text Box 4"/>
          <p:cNvSpPr txBox="1">
            <a:spLocks noChangeArrowheads="1"/>
          </p:cNvSpPr>
          <p:nvPr/>
        </p:nvSpPr>
        <p:spPr bwMode="auto">
          <a:xfrm>
            <a:off x="827088" y="765175"/>
            <a:ext cx="4176712"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Browsing Tool and Adapter</a:t>
            </a:r>
          </a:p>
        </p:txBody>
      </p:sp>
      <p:sp>
        <p:nvSpPr>
          <p:cNvPr id="184325" name="Line 5"/>
          <p:cNvSpPr>
            <a:spLocks noChangeShapeType="1"/>
          </p:cNvSpPr>
          <p:nvPr/>
        </p:nvSpPr>
        <p:spPr bwMode="auto">
          <a:xfrm flipH="1" flipV="1">
            <a:off x="1403350" y="1644650"/>
            <a:ext cx="3384550" cy="1639888"/>
          </a:xfrm>
          <a:prstGeom prst="line">
            <a:avLst/>
          </a:prstGeom>
          <a:noFill/>
          <a:ln w="9525">
            <a:solidFill>
              <a:srgbClr val="993300"/>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4326" name="Line 6"/>
          <p:cNvSpPr>
            <a:spLocks noChangeShapeType="1"/>
          </p:cNvSpPr>
          <p:nvPr/>
        </p:nvSpPr>
        <p:spPr bwMode="auto">
          <a:xfrm flipV="1">
            <a:off x="4787900" y="1638300"/>
            <a:ext cx="1565275" cy="1646238"/>
          </a:xfrm>
          <a:prstGeom prst="line">
            <a:avLst/>
          </a:prstGeom>
          <a:noFill/>
          <a:ln w="9525">
            <a:solidFill>
              <a:srgbClr val="993300"/>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4327" name="Rectangle 7"/>
          <p:cNvSpPr>
            <a:spLocks noChangeArrowheads="1"/>
          </p:cNvSpPr>
          <p:nvPr/>
        </p:nvSpPr>
        <p:spPr bwMode="auto">
          <a:xfrm>
            <a:off x="3203575" y="3284538"/>
            <a:ext cx="3167063" cy="433387"/>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28" name="Rectangle 8"/>
          <p:cNvSpPr>
            <a:spLocks noChangeArrowheads="1"/>
          </p:cNvSpPr>
          <p:nvPr/>
        </p:nvSpPr>
        <p:spPr bwMode="auto">
          <a:xfrm>
            <a:off x="3241675" y="3357563"/>
            <a:ext cx="3030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solidFill>
                  <a:srgbClr val="CC0000"/>
                </a:solidFill>
              </a:rPr>
              <a:t>Dynamic Query generation based on the fields selected</a:t>
            </a:r>
          </a:p>
        </p:txBody>
      </p:sp>
      <p:sp>
        <p:nvSpPr>
          <p:cNvPr id="184329" name="AutoShape 9"/>
          <p:cNvSpPr>
            <a:spLocks noChangeArrowheads="1"/>
          </p:cNvSpPr>
          <p:nvPr/>
        </p:nvSpPr>
        <p:spPr bwMode="auto">
          <a:xfrm>
            <a:off x="4562475" y="3741738"/>
            <a:ext cx="503238" cy="287337"/>
          </a:xfrm>
          <a:prstGeom prst="downArrow">
            <a:avLst>
              <a:gd name="adj1" fmla="val 50000"/>
              <a:gd name="adj2" fmla="val 25000"/>
            </a:avLst>
          </a:prstGeom>
          <a:noFill/>
          <a:ln w="9525" algn="ctr">
            <a:solidFill>
              <a:srgbClr val="99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30" name="Rectangle 10"/>
          <p:cNvSpPr>
            <a:spLocks noChangeArrowheads="1"/>
          </p:cNvSpPr>
          <p:nvPr/>
        </p:nvSpPr>
        <p:spPr bwMode="auto">
          <a:xfrm>
            <a:off x="4643438" y="3789363"/>
            <a:ext cx="360362"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900" b="1">
                <a:solidFill>
                  <a:srgbClr val="CC0000"/>
                </a:solidFill>
              </a:rPr>
              <a:t>XML</a:t>
            </a:r>
          </a:p>
        </p:txBody>
      </p:sp>
      <p:grpSp>
        <p:nvGrpSpPr>
          <p:cNvPr id="184331" name="Group 11"/>
          <p:cNvGrpSpPr>
            <a:grpSpLocks/>
          </p:cNvGrpSpPr>
          <p:nvPr/>
        </p:nvGrpSpPr>
        <p:grpSpPr bwMode="auto">
          <a:xfrm>
            <a:off x="4572000" y="4086225"/>
            <a:ext cx="503238" cy="739775"/>
            <a:chOff x="4332" y="2148"/>
            <a:chExt cx="317" cy="466"/>
          </a:xfrm>
        </p:grpSpPr>
        <p:sp>
          <p:nvSpPr>
            <p:cNvPr id="184345" name="AutoShape 12"/>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4346" name="Picture 13"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47" name="Rectangle 14"/>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XML</a:t>
              </a:r>
            </a:p>
          </p:txBody>
        </p:sp>
        <p:sp>
          <p:nvSpPr>
            <p:cNvPr id="184348" name="Rectangle 15"/>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SeRQL</a:t>
              </a:r>
            </a:p>
          </p:txBody>
        </p:sp>
      </p:grpSp>
      <p:grpSp>
        <p:nvGrpSpPr>
          <p:cNvPr id="184332" name="Group 16"/>
          <p:cNvGrpSpPr>
            <a:grpSpLocks/>
          </p:cNvGrpSpPr>
          <p:nvPr/>
        </p:nvGrpSpPr>
        <p:grpSpPr bwMode="auto">
          <a:xfrm>
            <a:off x="4427538" y="4941888"/>
            <a:ext cx="865187" cy="1223962"/>
            <a:chOff x="2335" y="1344"/>
            <a:chExt cx="545" cy="771"/>
          </a:xfrm>
        </p:grpSpPr>
        <p:grpSp>
          <p:nvGrpSpPr>
            <p:cNvPr id="184341" name="Group 17"/>
            <p:cNvGrpSpPr>
              <a:grpSpLocks/>
            </p:cNvGrpSpPr>
            <p:nvPr/>
          </p:nvGrpSpPr>
          <p:grpSpPr bwMode="auto">
            <a:xfrm>
              <a:off x="2335" y="1344"/>
              <a:ext cx="545" cy="771"/>
              <a:chOff x="2244" y="1728"/>
              <a:chExt cx="545" cy="341"/>
            </a:xfrm>
          </p:grpSpPr>
          <p:sp>
            <p:nvSpPr>
              <p:cNvPr id="184343" name="AutoShape 18"/>
              <p:cNvSpPr>
                <a:spLocks noChangeArrowheads="1"/>
              </p:cNvSpPr>
              <p:nvPr/>
            </p:nvSpPr>
            <p:spPr bwMode="auto">
              <a:xfrm>
                <a:off x="2245" y="1728"/>
                <a:ext cx="544" cy="341"/>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44" name="Text Box 19"/>
              <p:cNvSpPr txBox="1">
                <a:spLocks noChangeArrowheads="1"/>
              </p:cNvSpPr>
              <p:nvPr/>
            </p:nvSpPr>
            <p:spPr bwMode="auto">
              <a:xfrm>
                <a:off x="2244" y="1836"/>
                <a:ext cx="545"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000" b="1">
                  <a:solidFill>
                    <a:srgbClr val="CC0000"/>
                  </a:solidFill>
                </a:endParaRPr>
              </a:p>
            </p:txBody>
          </p:sp>
        </p:grpSp>
        <p:pic>
          <p:nvPicPr>
            <p:cNvPr id="184342" name="Picture 20" descr="openrdf-doc-bg"/>
            <p:cNvPicPr>
              <a:picLocks noChangeAspect="1" noChangeArrowheads="1"/>
            </p:cNvPicPr>
            <p:nvPr/>
          </p:nvPicPr>
          <p:blipFill>
            <a:blip r:embed="rId4">
              <a:extLst>
                <a:ext uri="{28A0092B-C50C-407E-A947-70E740481C1C}">
                  <a14:useLocalDpi xmlns:a14="http://schemas.microsoft.com/office/drawing/2010/main" val="0"/>
                </a:ext>
              </a:extLst>
            </a:blip>
            <a:srcRect l="500" t="313" r="86937" b="82521"/>
            <a:stretch>
              <a:fillRect/>
            </a:stretch>
          </p:blipFill>
          <p:spPr bwMode="auto">
            <a:xfrm>
              <a:off x="2448" y="1600"/>
              <a:ext cx="33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4333" name="AutoShape 21"/>
          <p:cNvSpPr>
            <a:spLocks noChangeArrowheads="1"/>
          </p:cNvSpPr>
          <p:nvPr/>
        </p:nvSpPr>
        <p:spPr bwMode="auto">
          <a:xfrm>
            <a:off x="4456113" y="4887913"/>
            <a:ext cx="720725" cy="287337"/>
          </a:xfrm>
          <a:prstGeom prst="downArrow">
            <a:avLst>
              <a:gd name="adj1" fmla="val 50000"/>
              <a:gd name="adj2" fmla="val 25000"/>
            </a:avLst>
          </a:prstGeom>
          <a:noFill/>
          <a:ln w="9525" algn="ctr">
            <a:solidFill>
              <a:srgbClr val="99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34" name="Rectangle 22"/>
          <p:cNvSpPr>
            <a:spLocks noChangeArrowheads="1"/>
          </p:cNvSpPr>
          <p:nvPr/>
        </p:nvSpPr>
        <p:spPr bwMode="auto">
          <a:xfrm>
            <a:off x="4562475" y="4906963"/>
            <a:ext cx="52863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SeRQL</a:t>
            </a:r>
          </a:p>
        </p:txBody>
      </p:sp>
      <p:grpSp>
        <p:nvGrpSpPr>
          <p:cNvPr id="5" name="Group 23"/>
          <p:cNvGrpSpPr>
            <a:grpSpLocks/>
          </p:cNvGrpSpPr>
          <p:nvPr/>
        </p:nvGrpSpPr>
        <p:grpSpPr bwMode="auto">
          <a:xfrm>
            <a:off x="1258888" y="4076700"/>
            <a:ext cx="3097212" cy="811213"/>
            <a:chOff x="793" y="2568"/>
            <a:chExt cx="1951" cy="511"/>
          </a:xfrm>
        </p:grpSpPr>
        <p:sp>
          <p:nvSpPr>
            <p:cNvPr id="184339" name="Rectangle 24"/>
            <p:cNvSpPr>
              <a:spLocks noChangeArrowheads="1"/>
            </p:cNvSpPr>
            <p:nvPr/>
          </p:nvSpPr>
          <p:spPr bwMode="auto">
            <a:xfrm>
              <a:off x="793" y="2568"/>
              <a:ext cx="1951" cy="511"/>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40" name="Text Box 25"/>
            <p:cNvSpPr txBox="1">
              <a:spLocks noChangeArrowheads="1"/>
            </p:cNvSpPr>
            <p:nvPr/>
          </p:nvSpPr>
          <p:spPr bwMode="auto">
            <a:xfrm>
              <a:off x="884" y="2596"/>
              <a:ext cx="1587" cy="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60000"/>
                </a:lnSpc>
                <a:spcBef>
                  <a:spcPct val="50000"/>
                </a:spcBef>
              </a:pPr>
              <a:r>
                <a:rPr lang="en-US" altLang="en-US"/>
                <a:t>&lt;query&gt;</a:t>
              </a:r>
            </a:p>
            <a:p>
              <a:pPr algn="l" eaLnBrk="1" hangingPunct="1">
                <a:lnSpc>
                  <a:spcPct val="60000"/>
                </a:lnSpc>
                <a:spcBef>
                  <a:spcPct val="50000"/>
                </a:spcBef>
              </a:pPr>
              <a:r>
                <a:rPr lang="en-US" altLang="en-US"/>
                <a:t>  &lt;starttime&gt;2006-07-22T17:22:39&lt;/starttime&gt;</a:t>
              </a:r>
            </a:p>
            <a:p>
              <a:pPr algn="l" eaLnBrk="1" hangingPunct="1">
                <a:lnSpc>
                  <a:spcPct val="60000"/>
                </a:lnSpc>
                <a:spcBef>
                  <a:spcPct val="50000"/>
                </a:spcBef>
              </a:pPr>
              <a:r>
                <a:rPr lang="en-US" altLang="en-US"/>
                <a:t>  &lt;endtime&gt;2006-09-20T17:22:39&lt;/ endtime &gt;</a:t>
              </a:r>
            </a:p>
            <a:p>
              <a:pPr algn="l" eaLnBrk="1" hangingPunct="1">
                <a:lnSpc>
                  <a:spcPct val="60000"/>
                </a:lnSpc>
                <a:spcBef>
                  <a:spcPct val="50000"/>
                </a:spcBef>
              </a:pPr>
              <a:r>
                <a:rPr lang="en-US" altLang="en-US"/>
                <a:t>  &lt;status&gt;HighHigh&lt;/status&gt;</a:t>
              </a:r>
            </a:p>
            <a:p>
              <a:pPr algn="l" eaLnBrk="1" hangingPunct="1">
                <a:lnSpc>
                  <a:spcPct val="60000"/>
                </a:lnSpc>
                <a:spcBef>
                  <a:spcPct val="50000"/>
                </a:spcBef>
              </a:pPr>
              <a:r>
                <a:rPr lang="en-US" altLang="en-US"/>
                <a:t>&lt;/query&gt;</a:t>
              </a:r>
            </a:p>
          </p:txBody>
        </p:sp>
      </p:grpSp>
      <p:grpSp>
        <p:nvGrpSpPr>
          <p:cNvPr id="6" name="Group 26"/>
          <p:cNvGrpSpPr>
            <a:grpSpLocks/>
          </p:cNvGrpSpPr>
          <p:nvPr/>
        </p:nvGrpSpPr>
        <p:grpSpPr bwMode="auto">
          <a:xfrm>
            <a:off x="5368925" y="4076700"/>
            <a:ext cx="3600450" cy="2520950"/>
            <a:chOff x="3379" y="2568"/>
            <a:chExt cx="2268" cy="1588"/>
          </a:xfrm>
        </p:grpSpPr>
        <p:sp>
          <p:nvSpPr>
            <p:cNvPr id="184337" name="Rectangle 27"/>
            <p:cNvSpPr>
              <a:spLocks noChangeArrowheads="1"/>
            </p:cNvSpPr>
            <p:nvPr/>
          </p:nvSpPr>
          <p:spPr bwMode="auto">
            <a:xfrm>
              <a:off x="3379" y="2568"/>
              <a:ext cx="2223" cy="1588"/>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338" name="Text Box 28"/>
            <p:cNvSpPr txBox="1">
              <a:spLocks noChangeArrowheads="1"/>
            </p:cNvSpPr>
            <p:nvPr/>
          </p:nvSpPr>
          <p:spPr bwMode="auto">
            <a:xfrm>
              <a:off x="3379" y="2596"/>
              <a:ext cx="2268"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60000"/>
                </a:lnSpc>
                <a:spcBef>
                  <a:spcPct val="50000"/>
                </a:spcBef>
              </a:pPr>
              <a:r>
                <a:rPr lang="en-US" altLang="en-US" sz="700"/>
                <a:t>SELECT message,time,messengername,maintcentername,msgtypeid,recgroupname,productionlinename,customername,statusname,failuredesc,tag,value,lowlimit,highlimit</a:t>
              </a:r>
            </a:p>
            <a:p>
              <a:pPr algn="l" eaLnBrk="1" hangingPunct="1">
                <a:lnSpc>
                  <a:spcPct val="50000"/>
                </a:lnSpc>
                <a:spcBef>
                  <a:spcPct val="50000"/>
                </a:spcBef>
              </a:pPr>
              <a:r>
                <a:rPr lang="en-US" altLang="en-US" sz="700"/>
                <a:t>FROM</a:t>
              </a:r>
            </a:p>
            <a:p>
              <a:pPr algn="l" eaLnBrk="1" hangingPunct="1">
                <a:lnSpc>
                  <a:spcPct val="50000"/>
                </a:lnSpc>
                <a:spcBef>
                  <a:spcPct val="50000"/>
                </a:spcBef>
              </a:pPr>
              <a:r>
                <a:rPr lang="en-US" altLang="en-US" sz="700"/>
                <a:t>   {message} ns:time {time},</a:t>
              </a:r>
            </a:p>
            <a:p>
              <a:pPr algn="l" eaLnBrk="1" hangingPunct="1">
                <a:lnSpc>
                  <a:spcPct val="50000"/>
                </a:lnSpc>
                <a:spcBef>
                  <a:spcPct val="50000"/>
                </a:spcBef>
              </a:pPr>
              <a:r>
                <a:rPr lang="en-US" altLang="en-US" sz="700"/>
                <a:t>   {message} ns:hasMsgType {} ns:msgId {msgtypeid},</a:t>
              </a:r>
            </a:p>
            <a:p>
              <a:pPr algn="l" eaLnBrk="1" hangingPunct="1">
                <a:lnSpc>
                  <a:spcPct val="50000"/>
                </a:lnSpc>
                <a:spcBef>
                  <a:spcPct val="50000"/>
                </a:spcBef>
              </a:pPr>
              <a:r>
                <a:rPr lang="en-US" altLang="en-US" sz="700"/>
                <a:t>   {message} ns:messageSender {} ns:messengerName {messengername},</a:t>
              </a:r>
            </a:p>
            <a:p>
              <a:pPr algn="l" eaLnBrk="1" hangingPunct="1">
                <a:lnSpc>
                  <a:spcPct val="50000"/>
                </a:lnSpc>
                <a:spcBef>
                  <a:spcPct val="50000"/>
                </a:spcBef>
              </a:pPr>
              <a:r>
                <a:rPr lang="en-US" altLang="en-US" sz="700"/>
                <a:t>   {message} ns:messageReceiver {} ns:maintCenterName {maintcentername},</a:t>
              </a:r>
            </a:p>
            <a:p>
              <a:pPr algn="l" eaLnBrk="1" hangingPunct="1">
                <a:lnSpc>
                  <a:spcPct val="50000"/>
                </a:lnSpc>
                <a:spcBef>
                  <a:spcPct val="50000"/>
                </a:spcBef>
              </a:pPr>
              <a:r>
                <a:rPr lang="en-US" altLang="en-US" sz="700"/>
                <a:t>   {message} ns:receiverGroup {} ns:receiverGroupName {recgroupname},</a:t>
              </a:r>
            </a:p>
            <a:p>
              <a:pPr algn="l" eaLnBrk="1" hangingPunct="1">
                <a:lnSpc>
                  <a:spcPct val="50000"/>
                </a:lnSpc>
                <a:spcBef>
                  <a:spcPct val="50000"/>
                </a:spcBef>
              </a:pPr>
              <a:r>
                <a:rPr lang="en-US" altLang="en-US" sz="700"/>
                <a:t>   {message} ns:hasAlarm {alarm},</a:t>
              </a:r>
            </a:p>
            <a:p>
              <a:pPr algn="l" eaLnBrk="1" hangingPunct="1">
                <a:lnSpc>
                  <a:spcPct val="50000"/>
                </a:lnSpc>
                <a:spcBef>
                  <a:spcPct val="50000"/>
                </a:spcBef>
              </a:pPr>
              <a:r>
                <a:rPr lang="en-US" altLang="en-US" sz="700"/>
                <a:t>   {alarm} ns:failureDescription  {failuredesc};</a:t>
              </a:r>
            </a:p>
            <a:p>
              <a:pPr algn="l" eaLnBrk="1" hangingPunct="1">
                <a:lnSpc>
                  <a:spcPct val="50000"/>
                </a:lnSpc>
                <a:spcBef>
                  <a:spcPct val="50000"/>
                </a:spcBef>
              </a:pPr>
              <a:r>
                <a:rPr lang="en-US" altLang="en-US" sz="700"/>
                <a:t>           ns:value {value};</a:t>
              </a:r>
            </a:p>
            <a:p>
              <a:pPr algn="l" eaLnBrk="1" hangingPunct="1">
                <a:lnSpc>
                  <a:spcPct val="50000"/>
                </a:lnSpc>
                <a:spcBef>
                  <a:spcPct val="50000"/>
                </a:spcBef>
              </a:pPr>
              <a:r>
                <a:rPr lang="en-US" altLang="en-US" sz="700"/>
                <a:t>           [ns:tag {tag}];</a:t>
              </a:r>
            </a:p>
            <a:p>
              <a:pPr algn="l" eaLnBrk="1" hangingPunct="1">
                <a:lnSpc>
                  <a:spcPct val="50000"/>
                </a:lnSpc>
                <a:spcBef>
                  <a:spcPct val="50000"/>
                </a:spcBef>
              </a:pPr>
              <a:r>
                <a:rPr lang="en-US" altLang="en-US" sz="700"/>
                <a:t>           [ns:lowLimit {lowlimit}];</a:t>
              </a:r>
            </a:p>
            <a:p>
              <a:pPr algn="l" eaLnBrk="1" hangingPunct="1">
                <a:lnSpc>
                  <a:spcPct val="50000"/>
                </a:lnSpc>
                <a:spcBef>
                  <a:spcPct val="50000"/>
                </a:spcBef>
              </a:pPr>
              <a:r>
                <a:rPr lang="en-US" altLang="en-US" sz="700"/>
                <a:t>           [ns:highLimit {highlimit}];</a:t>
              </a:r>
            </a:p>
            <a:p>
              <a:pPr algn="l" eaLnBrk="1" hangingPunct="1">
                <a:lnSpc>
                  <a:spcPct val="50000"/>
                </a:lnSpc>
                <a:spcBef>
                  <a:spcPct val="50000"/>
                </a:spcBef>
              </a:pPr>
              <a:r>
                <a:rPr lang="en-US" altLang="en-US" sz="700"/>
                <a:t>           ns:productionLine {} ns:productionLineName {productionlinename},</a:t>
              </a:r>
            </a:p>
            <a:p>
              <a:pPr algn="l" eaLnBrk="1" hangingPunct="1">
                <a:lnSpc>
                  <a:spcPct val="50000"/>
                </a:lnSpc>
                <a:spcBef>
                  <a:spcPct val="50000"/>
                </a:spcBef>
              </a:pPr>
              <a:r>
                <a:rPr lang="en-US" altLang="en-US" sz="700"/>
                <a:t>   {alarm} ns:customer {} ns:customerName {customername},</a:t>
              </a:r>
            </a:p>
            <a:p>
              <a:pPr algn="l" eaLnBrk="1" hangingPunct="1">
                <a:lnSpc>
                  <a:spcPct val="50000"/>
                </a:lnSpc>
                <a:spcBef>
                  <a:spcPct val="50000"/>
                </a:spcBef>
              </a:pPr>
              <a:r>
                <a:rPr lang="en-US" altLang="en-US" sz="700"/>
                <a:t>   {alarm} ns:status {} ns:statusName {statusname}</a:t>
              </a:r>
            </a:p>
            <a:p>
              <a:pPr algn="l" eaLnBrk="1" hangingPunct="1">
                <a:lnSpc>
                  <a:spcPct val="50000"/>
                </a:lnSpc>
                <a:spcBef>
                  <a:spcPct val="50000"/>
                </a:spcBef>
              </a:pPr>
              <a:r>
                <a:rPr lang="en-US" altLang="en-US" sz="700"/>
                <a:t>WHERE time &lt; "2006-08-02T06:02:00"^^xsd:dateTime</a:t>
              </a:r>
            </a:p>
            <a:p>
              <a:pPr algn="l" eaLnBrk="1" hangingPunct="1">
                <a:lnSpc>
                  <a:spcPct val="50000"/>
                </a:lnSpc>
                <a:spcBef>
                  <a:spcPct val="50000"/>
                </a:spcBef>
              </a:pPr>
              <a:r>
                <a:rPr lang="en-US" altLang="en-US" sz="700"/>
                <a:t>AND time &gt; "2006-05-29T06:02:00"^^xsd:dateTime</a:t>
              </a:r>
            </a:p>
            <a:p>
              <a:pPr algn="l" eaLnBrk="1" hangingPunct="1">
                <a:lnSpc>
                  <a:spcPct val="50000"/>
                </a:lnSpc>
                <a:spcBef>
                  <a:spcPct val="50000"/>
                </a:spcBef>
              </a:pPr>
              <a:r>
                <a:rPr lang="en-US" altLang="en-US" sz="700"/>
                <a:t>AND NOT failuredesc LIKE "Delaminaatio2"</a:t>
              </a:r>
            </a:p>
            <a:p>
              <a:pPr algn="l" eaLnBrk="1" hangingPunct="1">
                <a:lnSpc>
                  <a:spcPct val="50000"/>
                </a:lnSpc>
                <a:spcBef>
                  <a:spcPct val="50000"/>
                </a:spcBef>
              </a:pPr>
              <a:r>
                <a:rPr lang="en-US" altLang="en-US" sz="700"/>
                <a:t>USING NAMESPACE</a:t>
              </a:r>
            </a:p>
            <a:p>
              <a:pPr algn="l" eaLnBrk="1" hangingPunct="1">
                <a:lnSpc>
                  <a:spcPct val="50000"/>
                </a:lnSpc>
                <a:spcBef>
                  <a:spcPct val="50000"/>
                </a:spcBef>
              </a:pPr>
              <a:r>
                <a:rPr lang="en-US" altLang="en-US" sz="700"/>
                <a:t>ns = http://org.smartresource.app.metsocase#</a:t>
              </a: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0610" name="Rectangle 2"/>
          <p:cNvSpPr>
            <a:spLocks noGrp="1" noChangeArrowheads="1"/>
          </p:cNvSpPr>
          <p:nvPr>
            <p:ph type="title"/>
          </p:nvPr>
        </p:nvSpPr>
        <p:spPr>
          <a:xfrm>
            <a:off x="1908175" y="133350"/>
            <a:ext cx="7018338" cy="503238"/>
          </a:xfrm>
          <a:effectLst>
            <a:outerShdw dist="35921" dir="2700000" algn="ctr" rotWithShape="0">
              <a:schemeClr val="bg2">
                <a:alpha val="50000"/>
              </a:schemeClr>
            </a:outerShdw>
          </a:effectLst>
        </p:spPr>
        <p:txBody>
          <a:bodyPr lIns="0" rIns="0"/>
          <a:lstStyle/>
          <a:p>
            <a:pPr eaLnBrk="1" hangingPunct="1">
              <a:defRPr/>
            </a:pPr>
            <a:r>
              <a:rPr lang="en-US"/>
              <a:t>Architectural Components (4)</a:t>
            </a:r>
          </a:p>
        </p:txBody>
      </p:sp>
      <p:sp>
        <p:nvSpPr>
          <p:cNvPr id="185347" name="AutoShape 3"/>
          <p:cNvSpPr>
            <a:spLocks noChangeArrowheads="1"/>
          </p:cNvSpPr>
          <p:nvPr/>
        </p:nvSpPr>
        <p:spPr bwMode="auto">
          <a:xfrm rot="-5400000">
            <a:off x="6798469" y="3177382"/>
            <a:ext cx="679450" cy="646112"/>
          </a:xfrm>
          <a:prstGeom prst="downArrow">
            <a:avLst>
              <a:gd name="adj1" fmla="val 50000"/>
              <a:gd name="adj2" fmla="val 25000"/>
            </a:avLst>
          </a:prstGeom>
          <a:noFill/>
          <a:ln w="9525" algn="ctr">
            <a:solidFill>
              <a:srgbClr val="99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348" name="Rectangle 4"/>
          <p:cNvSpPr>
            <a:spLocks noChangeArrowheads="1"/>
          </p:cNvSpPr>
          <p:nvPr/>
        </p:nvSpPr>
        <p:spPr bwMode="auto">
          <a:xfrm>
            <a:off x="6915150" y="3429000"/>
            <a:ext cx="3603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b="1">
                <a:solidFill>
                  <a:srgbClr val="CC0000"/>
                </a:solidFill>
              </a:rPr>
              <a:t>XML</a:t>
            </a:r>
          </a:p>
        </p:txBody>
      </p:sp>
      <p:sp>
        <p:nvSpPr>
          <p:cNvPr id="185349" name="AutoShape 5"/>
          <p:cNvSpPr>
            <a:spLocks noChangeArrowheads="1"/>
          </p:cNvSpPr>
          <p:nvPr/>
        </p:nvSpPr>
        <p:spPr bwMode="auto">
          <a:xfrm>
            <a:off x="7489825" y="2636838"/>
            <a:ext cx="1042988" cy="1295400"/>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5350" name="Picture 6" descr="335203"/>
          <p:cNvPicPr>
            <a:picLocks noChangeAspect="1" noChangeArrowheads="1"/>
          </p:cNvPicPr>
          <p:nvPr/>
        </p:nvPicPr>
        <p:blipFill>
          <a:blip r:embed="rId2">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7599363" y="2976563"/>
            <a:ext cx="722312"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51" name="Rectangle 7"/>
          <p:cNvSpPr>
            <a:spLocks noChangeArrowheads="1"/>
          </p:cNvSpPr>
          <p:nvPr/>
        </p:nvSpPr>
        <p:spPr bwMode="auto">
          <a:xfrm>
            <a:off x="7667625" y="2741613"/>
            <a:ext cx="7175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solidFill>
                  <a:srgbClr val="CC0000"/>
                </a:solidFill>
              </a:rPr>
              <a:t>XML</a:t>
            </a:r>
          </a:p>
        </p:txBody>
      </p:sp>
      <p:sp>
        <p:nvSpPr>
          <p:cNvPr id="185352" name="Rectangle 8"/>
          <p:cNvSpPr>
            <a:spLocks noChangeArrowheads="1"/>
          </p:cNvSpPr>
          <p:nvPr/>
        </p:nvSpPr>
        <p:spPr bwMode="auto">
          <a:xfrm>
            <a:off x="7596188" y="3595688"/>
            <a:ext cx="906462"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b="1">
                <a:solidFill>
                  <a:srgbClr val="CC0000"/>
                </a:solidFill>
              </a:rPr>
              <a:t>RDF Graph</a:t>
            </a:r>
          </a:p>
        </p:txBody>
      </p:sp>
      <p:grpSp>
        <p:nvGrpSpPr>
          <p:cNvPr id="185353" name="Group 9"/>
          <p:cNvGrpSpPr>
            <a:grpSpLocks/>
          </p:cNvGrpSpPr>
          <p:nvPr/>
        </p:nvGrpSpPr>
        <p:grpSpPr bwMode="auto">
          <a:xfrm>
            <a:off x="7307263" y="4341813"/>
            <a:ext cx="1296987" cy="1463675"/>
            <a:chOff x="2335" y="1344"/>
            <a:chExt cx="545" cy="771"/>
          </a:xfrm>
        </p:grpSpPr>
        <p:grpSp>
          <p:nvGrpSpPr>
            <p:cNvPr id="185359" name="Group 10"/>
            <p:cNvGrpSpPr>
              <a:grpSpLocks/>
            </p:cNvGrpSpPr>
            <p:nvPr/>
          </p:nvGrpSpPr>
          <p:grpSpPr bwMode="auto">
            <a:xfrm>
              <a:off x="2335" y="1344"/>
              <a:ext cx="545" cy="771"/>
              <a:chOff x="2244" y="1728"/>
              <a:chExt cx="545" cy="341"/>
            </a:xfrm>
          </p:grpSpPr>
          <p:sp>
            <p:nvSpPr>
              <p:cNvPr id="185361" name="AutoShape 11"/>
              <p:cNvSpPr>
                <a:spLocks noChangeArrowheads="1"/>
              </p:cNvSpPr>
              <p:nvPr/>
            </p:nvSpPr>
            <p:spPr bwMode="auto">
              <a:xfrm>
                <a:off x="2245" y="1728"/>
                <a:ext cx="544" cy="341"/>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362" name="Text Box 12"/>
              <p:cNvSpPr txBox="1">
                <a:spLocks noChangeArrowheads="1"/>
              </p:cNvSpPr>
              <p:nvPr/>
            </p:nvSpPr>
            <p:spPr bwMode="auto">
              <a:xfrm>
                <a:off x="2244" y="1836"/>
                <a:ext cx="545"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000" b="1">
                  <a:solidFill>
                    <a:srgbClr val="CC0000"/>
                  </a:solidFill>
                </a:endParaRPr>
              </a:p>
            </p:txBody>
          </p:sp>
        </p:grpSp>
        <p:pic>
          <p:nvPicPr>
            <p:cNvPr id="185360" name="Picture 13" descr="openrdf-doc-bg"/>
            <p:cNvPicPr>
              <a:picLocks noChangeAspect="1" noChangeArrowheads="1"/>
            </p:cNvPicPr>
            <p:nvPr/>
          </p:nvPicPr>
          <p:blipFill>
            <a:blip r:embed="rId3">
              <a:extLst>
                <a:ext uri="{28A0092B-C50C-407E-A947-70E740481C1C}">
                  <a14:useLocalDpi xmlns:a14="http://schemas.microsoft.com/office/drawing/2010/main" val="0"/>
                </a:ext>
              </a:extLst>
            </a:blip>
            <a:srcRect l="500" t="313" r="86937" b="82521"/>
            <a:stretch>
              <a:fillRect/>
            </a:stretch>
          </p:blipFill>
          <p:spPr bwMode="auto">
            <a:xfrm>
              <a:off x="2448" y="1600"/>
              <a:ext cx="33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5354" name="Group 14"/>
          <p:cNvGrpSpPr>
            <a:grpSpLocks/>
          </p:cNvGrpSpPr>
          <p:nvPr/>
        </p:nvGrpSpPr>
        <p:grpSpPr bwMode="auto">
          <a:xfrm>
            <a:off x="7470775" y="3960813"/>
            <a:ext cx="1008063" cy="620712"/>
            <a:chOff x="4661" y="2495"/>
            <a:chExt cx="635" cy="391"/>
          </a:xfrm>
        </p:grpSpPr>
        <p:sp>
          <p:nvSpPr>
            <p:cNvPr id="185357" name="AutoShape 15"/>
            <p:cNvSpPr>
              <a:spLocks noChangeArrowheads="1"/>
            </p:cNvSpPr>
            <p:nvPr/>
          </p:nvSpPr>
          <p:spPr bwMode="auto">
            <a:xfrm>
              <a:off x="4661" y="2495"/>
              <a:ext cx="635" cy="391"/>
            </a:xfrm>
            <a:prstGeom prst="downArrow">
              <a:avLst>
                <a:gd name="adj1" fmla="val 50000"/>
                <a:gd name="adj2" fmla="val 25000"/>
              </a:avLst>
            </a:prstGeom>
            <a:noFill/>
            <a:ln w="9525" algn="ctr">
              <a:solidFill>
                <a:srgbClr val="99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358" name="Rectangle 16"/>
            <p:cNvSpPr>
              <a:spLocks noChangeArrowheads="1"/>
            </p:cNvSpPr>
            <p:nvPr/>
          </p:nvSpPr>
          <p:spPr bwMode="auto">
            <a:xfrm>
              <a:off x="4785" y="2513"/>
              <a:ext cx="3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b="1">
                  <a:solidFill>
                    <a:srgbClr val="CC0000"/>
                  </a:solidFill>
                </a:rPr>
                <a:t>Graph data</a:t>
              </a:r>
            </a:p>
          </p:txBody>
        </p:sp>
      </p:grpSp>
      <p:pic>
        <p:nvPicPr>
          <p:cNvPr id="185355" name="Picture 17"/>
          <p:cNvPicPr>
            <a:picLocks noChangeAspect="1" noChangeArrowheads="1"/>
          </p:cNvPicPr>
          <p:nvPr/>
        </p:nvPicPr>
        <p:blipFill>
          <a:blip r:embed="rId4">
            <a:extLst>
              <a:ext uri="{28A0092B-C50C-407E-A947-70E740481C1C}">
                <a14:useLocalDpi xmlns:a14="http://schemas.microsoft.com/office/drawing/2010/main" val="0"/>
              </a:ext>
            </a:extLst>
          </a:blip>
          <a:srcRect l="993" t="13219" r="2243" b="5043"/>
          <a:stretch>
            <a:fillRect/>
          </a:stretch>
        </p:blipFill>
        <p:spPr bwMode="auto">
          <a:xfrm>
            <a:off x="665163" y="1638300"/>
            <a:ext cx="6118225" cy="3579813"/>
          </a:xfrm>
          <a:prstGeom prst="rect">
            <a:avLst/>
          </a:prstGeom>
          <a:noFill/>
          <a:ln w="9525">
            <a:solidFill>
              <a:srgbClr val="993300"/>
            </a:solidFill>
            <a:miter lim="800000"/>
            <a:headEnd/>
            <a:tailEnd/>
          </a:ln>
          <a:extLst>
            <a:ext uri="{909E8E84-426E-40DD-AFC4-6F175D3DCCD1}">
              <a14:hiddenFill xmlns:a14="http://schemas.microsoft.com/office/drawing/2010/main">
                <a:solidFill>
                  <a:srgbClr val="FFFFFF"/>
                </a:solidFill>
              </a14:hiddenFill>
            </a:ext>
          </a:extLst>
        </p:spPr>
      </p:pic>
      <p:sp>
        <p:nvSpPr>
          <p:cNvPr id="1220626" name="Text Box 18"/>
          <p:cNvSpPr txBox="1">
            <a:spLocks noChangeArrowheads="1"/>
          </p:cNvSpPr>
          <p:nvPr/>
        </p:nvSpPr>
        <p:spPr bwMode="auto">
          <a:xfrm>
            <a:off x="827088" y="836613"/>
            <a:ext cx="4176712" cy="457200"/>
          </a:xfrm>
          <a:prstGeom prst="rect">
            <a:avLst/>
          </a:prstGeom>
          <a:noFill/>
          <a:ln w="9525">
            <a:noFill/>
            <a:miter lim="800000"/>
            <a:headEnd/>
            <a:tailEnd/>
          </a:ln>
          <a:effectLst/>
        </p:spPr>
        <p:txBody>
          <a:bodyPr>
            <a:spAutoFit/>
          </a:bodyPr>
          <a:lstStyle/>
          <a:p>
            <a:pPr algn="l">
              <a:spcBef>
                <a:spcPct val="50000"/>
              </a:spcBef>
              <a:defRPr/>
            </a:pPr>
            <a:r>
              <a:rPr lang="en-US" sz="2400" b="1" i="1">
                <a:solidFill>
                  <a:srgbClr val="660033"/>
                </a:solidFill>
                <a:effectLst>
                  <a:outerShdw blurRad="38100" dist="38100" dir="2700000" algn="tl">
                    <a:srgbClr val="C0C0C0"/>
                  </a:outerShdw>
                </a:effectLst>
              </a:rPr>
              <a:t>Message Annotation</a:t>
            </a:r>
          </a:p>
        </p:txBody>
      </p:sp>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1634" name="Rectangle 2"/>
          <p:cNvSpPr>
            <a:spLocks noGrp="1" noChangeArrowheads="1"/>
          </p:cNvSpPr>
          <p:nvPr>
            <p:ph type="title"/>
          </p:nvPr>
        </p:nvSpPr>
        <p:spPr>
          <a:xfrm>
            <a:off x="609600" y="46038"/>
            <a:ext cx="8474075" cy="503237"/>
          </a:xfrm>
        </p:spPr>
        <p:txBody>
          <a:bodyPr/>
          <a:lstStyle/>
          <a:p>
            <a:pPr eaLnBrk="1" hangingPunct="1">
              <a:defRPr/>
            </a:pPr>
            <a:r>
              <a:rPr lang="en-US" sz="3200"/>
              <a:t>Integration with SmartResource platform</a:t>
            </a:r>
          </a:p>
        </p:txBody>
      </p:sp>
      <p:sp>
        <p:nvSpPr>
          <p:cNvPr id="186371" name="Rectangle 3"/>
          <p:cNvSpPr>
            <a:spLocks noChangeArrowheads="1"/>
          </p:cNvSpPr>
          <p:nvPr/>
        </p:nvSpPr>
        <p:spPr bwMode="auto">
          <a:xfrm>
            <a:off x="2498725" y="5764213"/>
            <a:ext cx="6265863" cy="977900"/>
          </a:xfrm>
          <a:prstGeom prst="rect">
            <a:avLst/>
          </a:prstGeom>
          <a:solidFill>
            <a:srgbClr val="FFE2C5">
              <a:alpha val="98822"/>
            </a:srgbClr>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EAD7A8"/>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 name="Group 4"/>
          <p:cNvGrpSpPr>
            <a:grpSpLocks/>
          </p:cNvGrpSpPr>
          <p:nvPr/>
        </p:nvGrpSpPr>
        <p:grpSpPr bwMode="auto">
          <a:xfrm>
            <a:off x="5954713" y="5646738"/>
            <a:ext cx="288925" cy="425450"/>
            <a:chOff x="353" y="3322"/>
            <a:chExt cx="403" cy="624"/>
          </a:xfrm>
        </p:grpSpPr>
        <p:pic>
          <p:nvPicPr>
            <p:cNvPr id="186467"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3" y="3324"/>
              <a:ext cx="40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6468" name="Picture 6"/>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383" y="3322"/>
              <a:ext cx="309"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21639" name="Text Box 7"/>
            <p:cNvSpPr txBox="1">
              <a:spLocks noChangeArrowheads="1"/>
            </p:cNvSpPr>
            <p:nvPr/>
          </p:nvSpPr>
          <p:spPr bwMode="auto">
            <a:xfrm>
              <a:off x="368" y="3704"/>
              <a:ext cx="383" cy="242"/>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600" b="1">
                  <a:effectLst>
                    <a:outerShdw blurRad="38100" dist="38100" dir="2700000" algn="tl">
                      <a:srgbClr val="C0C0C0"/>
                    </a:outerShdw>
                  </a:effectLst>
                  <a:latin typeface="Colonna MT" pitchFamily="82" charset="0"/>
                  <a:cs typeface="Arial" pitchFamily="34" charset="0"/>
                </a:rPr>
                <a:t>SOAP message</a:t>
              </a:r>
            </a:p>
          </p:txBody>
        </p:sp>
      </p:grpSp>
      <p:grpSp>
        <p:nvGrpSpPr>
          <p:cNvPr id="186373" name="Group 8"/>
          <p:cNvGrpSpPr>
            <a:grpSpLocks/>
          </p:cNvGrpSpPr>
          <p:nvPr/>
        </p:nvGrpSpPr>
        <p:grpSpPr bwMode="auto">
          <a:xfrm>
            <a:off x="482600" y="4051300"/>
            <a:ext cx="1008063" cy="215900"/>
            <a:chOff x="295" y="1434"/>
            <a:chExt cx="635" cy="136"/>
          </a:xfrm>
        </p:grpSpPr>
        <p:sp>
          <p:nvSpPr>
            <p:cNvPr id="186465" name="AutoShape 9"/>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66" name="Text Box 10"/>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cs typeface="Arial" pitchFamily="34" charset="0"/>
                </a:rPr>
                <a:t>Paper Mill 1</a:t>
              </a:r>
            </a:p>
          </p:txBody>
        </p:sp>
      </p:grpSp>
      <p:grpSp>
        <p:nvGrpSpPr>
          <p:cNvPr id="186374" name="Group 11"/>
          <p:cNvGrpSpPr>
            <a:grpSpLocks/>
          </p:cNvGrpSpPr>
          <p:nvPr/>
        </p:nvGrpSpPr>
        <p:grpSpPr bwMode="auto">
          <a:xfrm>
            <a:off x="1778000" y="4052888"/>
            <a:ext cx="639763" cy="866775"/>
            <a:chOff x="353" y="3322"/>
            <a:chExt cx="403" cy="546"/>
          </a:xfrm>
        </p:grpSpPr>
        <p:pic>
          <p:nvPicPr>
            <p:cNvPr id="186462"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3" y="3324"/>
              <a:ext cx="40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6463" name="Picture 1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383" y="3322"/>
              <a:ext cx="309"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21646" name="Text Box 14"/>
            <p:cNvSpPr txBox="1">
              <a:spLocks noChangeArrowheads="1"/>
            </p:cNvSpPr>
            <p:nvPr/>
          </p:nvSpPr>
          <p:spPr bwMode="auto">
            <a:xfrm>
              <a:off x="369" y="3706"/>
              <a:ext cx="383" cy="162"/>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1200" b="1">
                  <a:effectLst>
                    <a:outerShdw blurRad="38100" dist="38100" dir="2700000" algn="tl">
                      <a:srgbClr val="C0C0C0"/>
                    </a:outerShdw>
                  </a:effectLst>
                  <a:latin typeface="Colonna MT" pitchFamily="82" charset="0"/>
                  <a:cs typeface="Arial" pitchFamily="34" charset="0"/>
                </a:rPr>
                <a:t>SOAP message</a:t>
              </a:r>
            </a:p>
          </p:txBody>
        </p:sp>
      </p:grpSp>
      <p:sp>
        <p:nvSpPr>
          <p:cNvPr id="186375" name="Line 15"/>
          <p:cNvSpPr>
            <a:spLocks noChangeShapeType="1"/>
          </p:cNvSpPr>
          <p:nvPr/>
        </p:nvSpPr>
        <p:spPr bwMode="auto">
          <a:xfrm>
            <a:off x="1500188" y="4152900"/>
            <a:ext cx="287337" cy="714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6376" name="Rectangle 16"/>
          <p:cNvSpPr>
            <a:spLocks noChangeArrowheads="1"/>
          </p:cNvSpPr>
          <p:nvPr/>
        </p:nvSpPr>
        <p:spPr bwMode="auto">
          <a:xfrm>
            <a:off x="2714625" y="2973388"/>
            <a:ext cx="4089400" cy="2314575"/>
          </a:xfrm>
          <a:prstGeom prst="rect">
            <a:avLst/>
          </a:prstGeom>
          <a:solidFill>
            <a:srgbClr val="FFE2C5">
              <a:alpha val="98822"/>
            </a:srgbClr>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EAD7A8"/>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377" name="Picture 17"/>
          <p:cNvPicPr>
            <a:picLocks noChangeAspect="1" noChangeArrowheads="1"/>
          </p:cNvPicPr>
          <p:nvPr/>
        </p:nvPicPr>
        <p:blipFill>
          <a:blip r:embed="rId5">
            <a:lum contrast="-24000"/>
            <a:extLst>
              <a:ext uri="{28A0092B-C50C-407E-A947-70E740481C1C}">
                <a14:useLocalDpi xmlns:a14="http://schemas.microsoft.com/office/drawing/2010/main" val="0"/>
              </a:ext>
            </a:extLst>
          </a:blip>
          <a:srcRect/>
          <a:stretch>
            <a:fillRect/>
          </a:stretch>
        </p:blipFill>
        <p:spPr bwMode="auto">
          <a:xfrm>
            <a:off x="5978525" y="4856163"/>
            <a:ext cx="825500" cy="412750"/>
          </a:xfrm>
          <a:prstGeom prst="rect">
            <a:avLst/>
          </a:prstGeom>
          <a:noFill/>
          <a:ln w="19050" algn="ctr">
            <a:solidFill>
              <a:srgbClr val="EAD7A8"/>
            </a:solidFill>
            <a:miter lim="800000"/>
            <a:headEnd/>
            <a:tailEnd/>
          </a:ln>
          <a:extLst>
            <a:ext uri="{909E8E84-426E-40DD-AFC4-6F175D3DCCD1}">
              <a14:hiddenFill xmlns:a14="http://schemas.microsoft.com/office/drawing/2010/main">
                <a:solidFill>
                  <a:srgbClr val="FFFFFF"/>
                </a:solidFill>
              </a14:hiddenFill>
            </a:ext>
          </a:extLst>
        </p:spPr>
      </p:pic>
      <p:grpSp>
        <p:nvGrpSpPr>
          <p:cNvPr id="186378" name="Group 18"/>
          <p:cNvGrpSpPr>
            <a:grpSpLocks/>
          </p:cNvGrpSpPr>
          <p:nvPr/>
        </p:nvGrpSpPr>
        <p:grpSpPr bwMode="auto">
          <a:xfrm>
            <a:off x="1058863" y="5502275"/>
            <a:ext cx="1079500" cy="792163"/>
            <a:chOff x="2835" y="1117"/>
            <a:chExt cx="680" cy="499"/>
          </a:xfrm>
        </p:grpSpPr>
        <p:sp>
          <p:nvSpPr>
            <p:cNvPr id="186460" name="AutoShape 19"/>
            <p:cNvSpPr>
              <a:spLocks noChangeArrowheads="1"/>
            </p:cNvSpPr>
            <p:nvPr/>
          </p:nvSpPr>
          <p:spPr bwMode="auto">
            <a:xfrm>
              <a:off x="2835" y="1117"/>
              <a:ext cx="680" cy="499"/>
            </a:xfrm>
            <a:prstGeom prst="can">
              <a:avLst>
                <a:gd name="adj" fmla="val 25000"/>
              </a:avLst>
            </a:prstGeom>
            <a:solidFill>
              <a:srgbClr val="EAD7A8">
                <a:alpha val="49019"/>
              </a:srgbClr>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61" name="Picture 2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44" y="1261"/>
              <a:ext cx="473" cy="291"/>
            </a:xfrm>
            <a:prstGeom prst="rect">
              <a:avLst/>
            </a:prstGeom>
            <a:noFill/>
            <a:ln w="9525"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6379" name="Group 21"/>
          <p:cNvGrpSpPr>
            <a:grpSpLocks/>
          </p:cNvGrpSpPr>
          <p:nvPr/>
        </p:nvGrpSpPr>
        <p:grpSpPr bwMode="auto">
          <a:xfrm>
            <a:off x="2859088" y="5575300"/>
            <a:ext cx="288925" cy="425450"/>
            <a:chOff x="353" y="3322"/>
            <a:chExt cx="403" cy="624"/>
          </a:xfrm>
        </p:grpSpPr>
        <p:pic>
          <p:nvPicPr>
            <p:cNvPr id="186457" name="Picture 2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3" y="3324"/>
              <a:ext cx="403"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6458" name="Picture 23"/>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l="2026" t="13173" r="14827" b="3821"/>
            <a:stretch>
              <a:fillRect/>
            </a:stretch>
          </p:blipFill>
          <p:spPr bwMode="auto">
            <a:xfrm>
              <a:off x="383" y="3322"/>
              <a:ext cx="309"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221656" name="Text Box 24"/>
            <p:cNvSpPr txBox="1">
              <a:spLocks noChangeArrowheads="1"/>
            </p:cNvSpPr>
            <p:nvPr/>
          </p:nvSpPr>
          <p:spPr bwMode="auto">
            <a:xfrm>
              <a:off x="368" y="3704"/>
              <a:ext cx="383" cy="242"/>
            </a:xfrm>
            <a:prstGeom prst="rect">
              <a:avLst/>
            </a:prstGeom>
            <a:gradFill rotWithShape="1">
              <a:gsLst>
                <a:gs pos="0">
                  <a:schemeClr val="bg1">
                    <a:alpha val="5000"/>
                  </a:schemeClr>
                </a:gs>
                <a:gs pos="100000">
                  <a:schemeClr val="bg1">
                    <a:gamma/>
                    <a:shade val="46275"/>
                    <a:invGamma/>
                    <a:alpha val="30000"/>
                  </a:schemeClr>
                </a:gs>
              </a:gsLst>
              <a:lin ang="5400000" scaled="1"/>
            </a:gradFill>
            <a:ln w="9525" algn="ctr">
              <a:noFill/>
              <a:miter lim="800000"/>
              <a:headEnd/>
              <a:tailEnd/>
            </a:ln>
            <a:effectLst/>
          </p:spPr>
          <p:txBody>
            <a:bodyPr lIns="0" tIns="36000" rIns="0" bIns="36000">
              <a:spAutoFit/>
            </a:bodyPr>
            <a:lstStyle/>
            <a:p>
              <a:pPr>
                <a:lnSpc>
                  <a:spcPct val="50000"/>
                </a:lnSpc>
                <a:spcBef>
                  <a:spcPct val="50000"/>
                </a:spcBef>
                <a:defRPr/>
              </a:pPr>
              <a:r>
                <a:rPr lang="en-US" sz="600" b="1">
                  <a:effectLst>
                    <a:outerShdw blurRad="38100" dist="38100" dir="2700000" algn="tl">
                      <a:srgbClr val="C0C0C0"/>
                    </a:outerShdw>
                  </a:effectLst>
                  <a:latin typeface="Colonna MT" pitchFamily="82" charset="0"/>
                  <a:cs typeface="Arial" pitchFamily="34" charset="0"/>
                </a:rPr>
                <a:t>SOAP message</a:t>
              </a:r>
            </a:p>
          </p:txBody>
        </p:sp>
      </p:grpSp>
      <p:grpSp>
        <p:nvGrpSpPr>
          <p:cNvPr id="186380" name="Group 25"/>
          <p:cNvGrpSpPr>
            <a:grpSpLocks/>
          </p:cNvGrpSpPr>
          <p:nvPr/>
        </p:nvGrpSpPr>
        <p:grpSpPr bwMode="auto">
          <a:xfrm>
            <a:off x="482600" y="4483100"/>
            <a:ext cx="1008063" cy="215900"/>
            <a:chOff x="295" y="1434"/>
            <a:chExt cx="635" cy="136"/>
          </a:xfrm>
        </p:grpSpPr>
        <p:sp>
          <p:nvSpPr>
            <p:cNvPr id="186455" name="AutoShape 26"/>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56" name="Text Box 27"/>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cs typeface="Arial" pitchFamily="34" charset="0"/>
                </a:rPr>
                <a:t>Paper Mill 2</a:t>
              </a:r>
            </a:p>
          </p:txBody>
        </p:sp>
      </p:grpSp>
      <p:grpSp>
        <p:nvGrpSpPr>
          <p:cNvPr id="186381" name="Group 28"/>
          <p:cNvGrpSpPr>
            <a:grpSpLocks/>
          </p:cNvGrpSpPr>
          <p:nvPr/>
        </p:nvGrpSpPr>
        <p:grpSpPr bwMode="auto">
          <a:xfrm>
            <a:off x="482600" y="4916488"/>
            <a:ext cx="1008063" cy="215900"/>
            <a:chOff x="295" y="1434"/>
            <a:chExt cx="635" cy="136"/>
          </a:xfrm>
        </p:grpSpPr>
        <p:sp>
          <p:nvSpPr>
            <p:cNvPr id="186453" name="AutoShape 29"/>
            <p:cNvSpPr>
              <a:spLocks noChangeArrowheads="1"/>
            </p:cNvSpPr>
            <p:nvPr/>
          </p:nvSpPr>
          <p:spPr bwMode="auto">
            <a:xfrm>
              <a:off x="295" y="1434"/>
              <a:ext cx="635" cy="136"/>
            </a:xfrm>
            <a:prstGeom prst="roundRect">
              <a:avLst>
                <a:gd name="adj" fmla="val 16667"/>
              </a:avLst>
            </a:prstGeom>
            <a:solidFill>
              <a:srgbClr val="FFFF99"/>
            </a:solidFill>
            <a:ln w="9525">
              <a:round/>
              <a:headEnd/>
              <a:tailEnd/>
            </a:ln>
            <a:scene3d>
              <a:camera prst="legacyObliqueTopRight"/>
              <a:lightRig rig="legacyFlat3" dir="b"/>
            </a:scene3d>
            <a:sp3d extrusionH="430200" prstMaterial="legacyMatte">
              <a:bevelT w="13500" h="13500" prst="angle"/>
              <a:bevelB w="13500" h="13500" prst="angle"/>
              <a:extrusionClr>
                <a:srgbClr val="FFFF99"/>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54" name="Text Box 30"/>
            <p:cNvSpPr txBox="1">
              <a:spLocks noChangeArrowheads="1"/>
            </p:cNvSpPr>
            <p:nvPr/>
          </p:nvSpPr>
          <p:spPr bwMode="auto">
            <a:xfrm>
              <a:off x="313" y="1452"/>
              <a:ext cx="59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8000" tIns="0" rIns="1800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solidFill>
                    <a:srgbClr val="CC0000"/>
                  </a:solidFill>
                  <a:cs typeface="Arial" pitchFamily="34" charset="0"/>
                </a:rPr>
                <a:t>Paper Mill n</a:t>
              </a:r>
            </a:p>
          </p:txBody>
        </p:sp>
      </p:grpSp>
      <p:sp>
        <p:nvSpPr>
          <p:cNvPr id="186382" name="Line 31"/>
          <p:cNvSpPr>
            <a:spLocks noChangeShapeType="1"/>
          </p:cNvSpPr>
          <p:nvPr/>
        </p:nvSpPr>
        <p:spPr bwMode="auto">
          <a:xfrm flipV="1">
            <a:off x="1490663" y="4546600"/>
            <a:ext cx="287337"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6383" name="Line 32"/>
          <p:cNvSpPr>
            <a:spLocks noChangeShapeType="1"/>
          </p:cNvSpPr>
          <p:nvPr/>
        </p:nvSpPr>
        <p:spPr bwMode="auto">
          <a:xfrm flipV="1">
            <a:off x="1490663" y="4772025"/>
            <a:ext cx="287337" cy="2159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6384" name="Line 33"/>
          <p:cNvSpPr>
            <a:spLocks noChangeShapeType="1"/>
          </p:cNvSpPr>
          <p:nvPr/>
        </p:nvSpPr>
        <p:spPr bwMode="auto">
          <a:xfrm flipV="1">
            <a:off x="2416175" y="4532313"/>
            <a:ext cx="287338"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nvGrpSpPr>
          <p:cNvPr id="186385" name="Group 34"/>
          <p:cNvGrpSpPr>
            <a:grpSpLocks/>
          </p:cNvGrpSpPr>
          <p:nvPr/>
        </p:nvGrpSpPr>
        <p:grpSpPr bwMode="auto">
          <a:xfrm>
            <a:off x="4443413" y="5359400"/>
            <a:ext cx="598487" cy="646113"/>
            <a:chOff x="1020" y="2973"/>
            <a:chExt cx="377" cy="407"/>
          </a:xfrm>
        </p:grpSpPr>
        <p:sp>
          <p:nvSpPr>
            <p:cNvPr id="186450" name="AutoShape 35"/>
            <p:cNvSpPr>
              <a:spLocks noChangeArrowheads="1"/>
            </p:cNvSpPr>
            <p:nvPr/>
          </p:nvSpPr>
          <p:spPr bwMode="auto">
            <a:xfrm>
              <a:off x="1020" y="2973"/>
              <a:ext cx="377" cy="402"/>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1668" name="Text Box 36"/>
            <p:cNvSpPr txBox="1">
              <a:spLocks noChangeArrowheads="1"/>
            </p:cNvSpPr>
            <p:nvPr/>
          </p:nvSpPr>
          <p:spPr bwMode="auto">
            <a:xfrm>
              <a:off x="1044" y="3251"/>
              <a:ext cx="339" cy="129"/>
            </a:xfrm>
            <a:prstGeom prst="rect">
              <a:avLst/>
            </a:prstGeom>
            <a:noFill/>
            <a:ln w="9525" algn="ctr">
              <a:noFill/>
              <a:miter lim="800000"/>
              <a:headEnd/>
              <a:tailEnd/>
            </a:ln>
            <a:effectLst/>
          </p:spPr>
          <p:txBody>
            <a:bodyPr lIns="0" tIns="10800" rIns="0" bIns="10800">
              <a:spAutoFit/>
            </a:bodyPr>
            <a:lstStyle/>
            <a:p>
              <a:pPr>
                <a:spcBef>
                  <a:spcPct val="50000"/>
                </a:spcBef>
                <a:defRPr/>
              </a:pPr>
              <a:r>
                <a:rPr lang="en-US" sz="1200" b="1">
                  <a:effectLst>
                    <a:outerShdw blurRad="38100" dist="38100" dir="2700000" algn="tl">
                      <a:srgbClr val="C0C0C0"/>
                    </a:outerShdw>
                  </a:effectLst>
                  <a:latin typeface="Colonna MT" pitchFamily="82" charset="0"/>
                  <a:cs typeface="Arial" pitchFamily="34" charset="0"/>
                </a:rPr>
                <a:t>Adapter</a:t>
              </a:r>
            </a:p>
          </p:txBody>
        </p:sp>
        <p:pic>
          <p:nvPicPr>
            <p:cNvPr id="186452" name="Picture 37" descr="335203"/>
            <p:cNvPicPr>
              <a:picLocks noChangeAspect="1" noChangeArrowheads="1"/>
            </p:cNvPicPr>
            <p:nvPr/>
          </p:nvPicPr>
          <p:blipFill>
            <a:blip r:embed="rId7">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51" y="2990"/>
              <a:ext cx="2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6386" name="AutoShape 38"/>
          <p:cNvSpPr>
            <a:spLocks noChangeArrowheads="1"/>
          </p:cNvSpPr>
          <p:nvPr/>
        </p:nvSpPr>
        <p:spPr bwMode="auto">
          <a:xfrm>
            <a:off x="2282825" y="5862638"/>
            <a:ext cx="1439863" cy="215900"/>
          </a:xfrm>
          <a:prstGeom prst="leftArrow">
            <a:avLst>
              <a:gd name="adj1" fmla="val 28463"/>
              <a:gd name="adj2" fmla="val 65487"/>
            </a:avLst>
          </a:prstGeom>
          <a:solidFill>
            <a:srgbClr val="993300"/>
          </a:solidFill>
          <a:ln w="9525" algn="ctr">
            <a:solidFill>
              <a:srgbClr val="EAD7A8"/>
            </a:solidFill>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cs typeface="Arial" pitchFamily="34" charset="0"/>
            </a:endParaRPr>
          </a:p>
        </p:txBody>
      </p:sp>
      <p:sp>
        <p:nvSpPr>
          <p:cNvPr id="186387" name="Rectangle 39"/>
          <p:cNvSpPr>
            <a:spLocks noChangeArrowheads="1"/>
          </p:cNvSpPr>
          <p:nvPr/>
        </p:nvSpPr>
        <p:spPr bwMode="auto">
          <a:xfrm>
            <a:off x="3292475" y="3016250"/>
            <a:ext cx="3167063" cy="847725"/>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388" name="Rectangle 40"/>
          <p:cNvSpPr>
            <a:spLocks noChangeArrowheads="1"/>
          </p:cNvSpPr>
          <p:nvPr/>
        </p:nvSpPr>
        <p:spPr bwMode="auto">
          <a:xfrm>
            <a:off x="3286125" y="3044825"/>
            <a:ext cx="992188"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METSOBROWSER</a:t>
            </a:r>
          </a:p>
        </p:txBody>
      </p:sp>
      <p:grpSp>
        <p:nvGrpSpPr>
          <p:cNvPr id="186389" name="Group 41"/>
          <p:cNvGrpSpPr>
            <a:grpSpLocks/>
          </p:cNvGrpSpPr>
          <p:nvPr/>
        </p:nvGrpSpPr>
        <p:grpSpPr bwMode="auto">
          <a:xfrm>
            <a:off x="5102225" y="3060700"/>
            <a:ext cx="503238" cy="747713"/>
            <a:chOff x="4695" y="2143"/>
            <a:chExt cx="317" cy="471"/>
          </a:xfrm>
        </p:grpSpPr>
        <p:sp>
          <p:nvSpPr>
            <p:cNvPr id="186446" name="AutoShape 42"/>
            <p:cNvSpPr>
              <a:spLocks noChangeArrowheads="1"/>
            </p:cNvSpPr>
            <p:nvPr/>
          </p:nvSpPr>
          <p:spPr bwMode="auto">
            <a:xfrm>
              <a:off x="4695" y="2143"/>
              <a:ext cx="317" cy="471"/>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47" name="Picture 43" descr="335203"/>
            <p:cNvPicPr>
              <a:picLocks noChangeAspect="1" noChangeArrowheads="1"/>
            </p:cNvPicPr>
            <p:nvPr/>
          </p:nvPicPr>
          <p:blipFill>
            <a:blip r:embed="rId8"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34" y="2246"/>
              <a:ext cx="22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448" name="Rectangle 44"/>
            <p:cNvSpPr>
              <a:spLocks noChangeArrowheads="1"/>
            </p:cNvSpPr>
            <p:nvPr/>
          </p:nvSpPr>
          <p:spPr bwMode="auto">
            <a:xfrm>
              <a:off x="4742" y="2154"/>
              <a:ext cx="22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HTML</a:t>
              </a:r>
            </a:p>
          </p:txBody>
        </p:sp>
        <p:sp>
          <p:nvSpPr>
            <p:cNvPr id="186449" name="Rectangle 45"/>
            <p:cNvSpPr>
              <a:spLocks noChangeArrowheads="1"/>
            </p:cNvSpPr>
            <p:nvPr/>
          </p:nvSpPr>
          <p:spPr bwMode="auto">
            <a:xfrm>
              <a:off x="4724" y="2453"/>
              <a:ext cx="28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Query Results</a:t>
              </a:r>
            </a:p>
          </p:txBody>
        </p:sp>
      </p:grpSp>
      <p:grpSp>
        <p:nvGrpSpPr>
          <p:cNvPr id="186390" name="Group 46"/>
          <p:cNvGrpSpPr>
            <a:grpSpLocks/>
          </p:cNvGrpSpPr>
          <p:nvPr/>
        </p:nvGrpSpPr>
        <p:grpSpPr bwMode="auto">
          <a:xfrm>
            <a:off x="4525963" y="3068638"/>
            <a:ext cx="503237" cy="739775"/>
            <a:chOff x="4332" y="2148"/>
            <a:chExt cx="317" cy="466"/>
          </a:xfrm>
        </p:grpSpPr>
        <p:sp>
          <p:nvSpPr>
            <p:cNvPr id="186442" name="AutoShape 47"/>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43" name="Picture 48"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444" name="Rectangle 49"/>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XML</a:t>
              </a:r>
            </a:p>
          </p:txBody>
        </p:sp>
        <p:sp>
          <p:nvSpPr>
            <p:cNvPr id="186445" name="Rectangle 50"/>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SeRQL</a:t>
              </a:r>
            </a:p>
          </p:txBody>
        </p:sp>
      </p:grpSp>
      <p:sp>
        <p:nvSpPr>
          <p:cNvPr id="186391" name="AutoShape 51"/>
          <p:cNvSpPr>
            <a:spLocks noChangeArrowheads="1"/>
          </p:cNvSpPr>
          <p:nvPr/>
        </p:nvSpPr>
        <p:spPr bwMode="auto">
          <a:xfrm rot="-5400000">
            <a:off x="4656931" y="2750344"/>
            <a:ext cx="360363" cy="219075"/>
          </a:xfrm>
          <a:prstGeom prst="leftArrow">
            <a:avLst>
              <a:gd name="adj1" fmla="val 27537"/>
              <a:gd name="adj2" fmla="val 33333"/>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6392" name="Group 52"/>
          <p:cNvGrpSpPr>
            <a:grpSpLocks/>
          </p:cNvGrpSpPr>
          <p:nvPr/>
        </p:nvGrpSpPr>
        <p:grpSpPr bwMode="auto">
          <a:xfrm>
            <a:off x="3795713" y="5430838"/>
            <a:ext cx="1016000" cy="1081087"/>
            <a:chOff x="1236" y="869"/>
            <a:chExt cx="680" cy="723"/>
          </a:xfrm>
        </p:grpSpPr>
        <p:sp>
          <p:nvSpPr>
            <p:cNvPr id="186440" name="Oval 53"/>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41" name="Picture 54"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6393" name="AutoShape 55"/>
          <p:cNvSpPr>
            <a:spLocks noChangeArrowheads="1"/>
          </p:cNvSpPr>
          <p:nvPr/>
        </p:nvSpPr>
        <p:spPr bwMode="auto">
          <a:xfrm rot="5400000">
            <a:off x="5164931" y="2750344"/>
            <a:ext cx="360363" cy="219075"/>
          </a:xfrm>
          <a:prstGeom prst="leftArrow">
            <a:avLst>
              <a:gd name="adj1" fmla="val 27537"/>
              <a:gd name="adj2" fmla="val 33333"/>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394" name="AutoShape 56"/>
          <p:cNvSpPr>
            <a:spLocks noChangeArrowheads="1"/>
          </p:cNvSpPr>
          <p:nvPr/>
        </p:nvSpPr>
        <p:spPr bwMode="auto">
          <a:xfrm rot="6698666">
            <a:off x="4787106" y="5142707"/>
            <a:ext cx="363537" cy="215900"/>
          </a:xfrm>
          <a:prstGeom prst="leftArrow">
            <a:avLst>
              <a:gd name="adj1" fmla="val 28463"/>
              <a:gd name="adj2" fmla="val 16534"/>
            </a:avLst>
          </a:prstGeom>
          <a:solidFill>
            <a:srgbClr val="993300"/>
          </a:solidFill>
          <a:ln w="9525" algn="ctr">
            <a:solidFill>
              <a:srgbClr val="EAD7A8"/>
            </a:solidFill>
            <a:miter lim="800000"/>
            <a:headEnd/>
            <a:tailEnd/>
          </a:ln>
        </p:spPr>
        <p:txBody>
          <a:bodyPr rot="10800000" vert="eaVert"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cs typeface="Arial" pitchFamily="34" charset="0"/>
            </a:endParaRPr>
          </a:p>
        </p:txBody>
      </p:sp>
      <p:grpSp>
        <p:nvGrpSpPr>
          <p:cNvPr id="13" name="Group 57"/>
          <p:cNvGrpSpPr>
            <a:grpSpLocks/>
          </p:cNvGrpSpPr>
          <p:nvPr/>
        </p:nvGrpSpPr>
        <p:grpSpPr bwMode="auto">
          <a:xfrm>
            <a:off x="7251700" y="5430838"/>
            <a:ext cx="1016000" cy="1081087"/>
            <a:chOff x="1236" y="869"/>
            <a:chExt cx="680" cy="723"/>
          </a:xfrm>
        </p:grpSpPr>
        <p:sp>
          <p:nvSpPr>
            <p:cNvPr id="186438" name="Oval 58"/>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39" name="Picture 59"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6396" name="Rectangle 60"/>
          <p:cNvSpPr>
            <a:spLocks noChangeArrowheads="1"/>
          </p:cNvSpPr>
          <p:nvPr/>
        </p:nvSpPr>
        <p:spPr bwMode="auto">
          <a:xfrm>
            <a:off x="3579813" y="6583363"/>
            <a:ext cx="1368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METSO STORAGE AGENT</a:t>
            </a:r>
          </a:p>
        </p:txBody>
      </p:sp>
      <p:sp>
        <p:nvSpPr>
          <p:cNvPr id="1221693" name="Rectangle 61"/>
          <p:cNvSpPr>
            <a:spLocks noChangeArrowheads="1"/>
          </p:cNvSpPr>
          <p:nvPr/>
        </p:nvSpPr>
        <p:spPr bwMode="auto">
          <a:xfrm>
            <a:off x="7180263" y="6583363"/>
            <a:ext cx="1368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METSO EXPERT AGENT</a:t>
            </a:r>
          </a:p>
        </p:txBody>
      </p:sp>
      <p:sp>
        <p:nvSpPr>
          <p:cNvPr id="1221694" name="AutoShape 62"/>
          <p:cNvSpPr>
            <a:spLocks noChangeArrowheads="1"/>
          </p:cNvSpPr>
          <p:nvPr/>
        </p:nvSpPr>
        <p:spPr bwMode="auto">
          <a:xfrm rot="10800000">
            <a:off x="4659313" y="5935663"/>
            <a:ext cx="2592387" cy="215900"/>
          </a:xfrm>
          <a:prstGeom prst="leftArrow">
            <a:avLst>
              <a:gd name="adj1" fmla="val 28463"/>
              <a:gd name="adj2" fmla="val 117906"/>
            </a:avLst>
          </a:prstGeom>
          <a:solidFill>
            <a:srgbClr val="993300"/>
          </a:solidFill>
          <a:ln w="9525" algn="ctr">
            <a:solidFill>
              <a:srgbClr val="EAD7A8"/>
            </a:solidFill>
            <a:miter lim="800000"/>
            <a:headEnd/>
            <a:tailEnd/>
          </a:ln>
        </p:spPr>
        <p:txBody>
          <a:bodyPr rot="108000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cs typeface="Arial" pitchFamily="34" charset="0"/>
            </a:endParaRPr>
          </a:p>
        </p:txBody>
      </p:sp>
      <p:grpSp>
        <p:nvGrpSpPr>
          <p:cNvPr id="14" name="Group 63"/>
          <p:cNvGrpSpPr>
            <a:grpSpLocks/>
          </p:cNvGrpSpPr>
          <p:nvPr/>
        </p:nvGrpSpPr>
        <p:grpSpPr bwMode="auto">
          <a:xfrm>
            <a:off x="8043863" y="5216525"/>
            <a:ext cx="503237" cy="739775"/>
            <a:chOff x="4332" y="2148"/>
            <a:chExt cx="317" cy="466"/>
          </a:xfrm>
        </p:grpSpPr>
        <p:sp>
          <p:nvSpPr>
            <p:cNvPr id="186434" name="AutoShape 64"/>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35" name="Picture 65"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436" name="Rectangle 66"/>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KML</a:t>
              </a:r>
            </a:p>
          </p:txBody>
        </p:sp>
        <p:sp>
          <p:nvSpPr>
            <p:cNvPr id="186437" name="Rectangle 67"/>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cs typeface="Arial" pitchFamily="34" charset="0"/>
                </a:rPr>
                <a:t>SOAP</a:t>
              </a:r>
            </a:p>
          </p:txBody>
        </p:sp>
      </p:grpSp>
      <p:pic>
        <p:nvPicPr>
          <p:cNvPr id="1221700" name="Picture 68" descr="Untitled-1 copy"/>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37388" y="3471863"/>
            <a:ext cx="1855787"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1701" name="Rectangle 69"/>
          <p:cNvSpPr>
            <a:spLocks noChangeArrowheads="1"/>
          </p:cNvSpPr>
          <p:nvPr/>
        </p:nvSpPr>
        <p:spPr bwMode="auto">
          <a:xfrm>
            <a:off x="7180263" y="2895600"/>
            <a:ext cx="1652587"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CC0000"/>
                </a:solidFill>
                <a:cs typeface="Arial" pitchFamily="34" charset="0"/>
              </a:rPr>
              <a:t>Real-Time Monitoring tool</a:t>
            </a:r>
          </a:p>
        </p:txBody>
      </p:sp>
      <p:sp>
        <p:nvSpPr>
          <p:cNvPr id="1221702" name="AutoShape 70"/>
          <p:cNvSpPr>
            <a:spLocks noChangeArrowheads="1"/>
          </p:cNvSpPr>
          <p:nvPr/>
        </p:nvSpPr>
        <p:spPr bwMode="auto">
          <a:xfrm rot="5400000">
            <a:off x="8035925" y="4848225"/>
            <a:ext cx="520700" cy="215900"/>
          </a:xfrm>
          <a:prstGeom prst="leftArrow">
            <a:avLst>
              <a:gd name="adj1" fmla="val 27537"/>
              <a:gd name="adj2" fmla="val 48872"/>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03" name="Picture 71" descr="logo"/>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71750" y="6294438"/>
            <a:ext cx="9350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404" name="Group 72"/>
          <p:cNvGrpSpPr>
            <a:grpSpLocks/>
          </p:cNvGrpSpPr>
          <p:nvPr/>
        </p:nvGrpSpPr>
        <p:grpSpPr bwMode="auto">
          <a:xfrm>
            <a:off x="3671888" y="681038"/>
            <a:ext cx="2952750" cy="1987550"/>
            <a:chOff x="3016" y="614"/>
            <a:chExt cx="1860" cy="1252"/>
          </a:xfrm>
        </p:grpSpPr>
        <p:sp>
          <p:nvSpPr>
            <p:cNvPr id="186426" name="Rectangle 73"/>
            <p:cNvSpPr>
              <a:spLocks noChangeArrowheads="1"/>
            </p:cNvSpPr>
            <p:nvPr/>
          </p:nvSpPr>
          <p:spPr bwMode="auto">
            <a:xfrm>
              <a:off x="3048" y="614"/>
              <a:ext cx="18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CC0000"/>
                  </a:solidFill>
                </a:rPr>
                <a:t>Browsing and Annotation tool</a:t>
              </a:r>
            </a:p>
          </p:txBody>
        </p:sp>
        <p:grpSp>
          <p:nvGrpSpPr>
            <p:cNvPr id="186427" name="Group 74"/>
            <p:cNvGrpSpPr>
              <a:grpSpLocks/>
            </p:cNvGrpSpPr>
            <p:nvPr/>
          </p:nvGrpSpPr>
          <p:grpSpPr bwMode="auto">
            <a:xfrm>
              <a:off x="3016" y="799"/>
              <a:ext cx="1860" cy="1067"/>
              <a:chOff x="3016" y="799"/>
              <a:chExt cx="1860" cy="1067"/>
            </a:xfrm>
          </p:grpSpPr>
          <p:sp>
            <p:nvSpPr>
              <p:cNvPr id="1221707" name="AutoShape 75"/>
              <p:cNvSpPr>
                <a:spLocks noChangeArrowheads="1"/>
              </p:cNvSpPr>
              <p:nvPr/>
            </p:nvSpPr>
            <p:spPr bwMode="auto">
              <a:xfrm>
                <a:off x="3016" y="799"/>
                <a:ext cx="1860" cy="1067"/>
              </a:xfrm>
              <a:prstGeom prst="roundRect">
                <a:avLst>
                  <a:gd name="adj" fmla="val 6412"/>
                </a:avLst>
              </a:prstGeom>
              <a:solidFill>
                <a:srgbClr val="DDBA97"/>
              </a:solidFill>
              <a:ln w="28575" algn="ctr">
                <a:solidFill>
                  <a:srgbClr val="993300"/>
                </a:solidFill>
                <a:round/>
                <a:headEnd/>
                <a:tailEnd/>
              </a:ln>
              <a:effectLst>
                <a:outerShdw dist="125080" dir="20162251" algn="ctr" rotWithShape="0">
                  <a:schemeClr val="bg2"/>
                </a:outerShdw>
              </a:effectLst>
            </p:spPr>
            <p:txBody>
              <a:bodyPr anchor="ctr">
                <a:spAutoFit/>
              </a:bodyPr>
              <a:lstStyle/>
              <a:p>
                <a:pPr>
                  <a:defRPr/>
                </a:pPr>
                <a:endParaRPr lang="en-US"/>
              </a:p>
            </p:txBody>
          </p:sp>
          <p:grpSp>
            <p:nvGrpSpPr>
              <p:cNvPr id="186429" name="Group 76"/>
              <p:cNvGrpSpPr>
                <a:grpSpLocks/>
              </p:cNvGrpSpPr>
              <p:nvPr/>
            </p:nvGrpSpPr>
            <p:grpSpPr bwMode="auto">
              <a:xfrm>
                <a:off x="3042" y="890"/>
                <a:ext cx="1789" cy="947"/>
                <a:chOff x="3042" y="890"/>
                <a:chExt cx="1789" cy="947"/>
              </a:xfrm>
            </p:grpSpPr>
            <p:pic>
              <p:nvPicPr>
                <p:cNvPr id="186430" name="Picture 7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042" y="931"/>
                  <a:ext cx="1088" cy="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31" name="Picture 7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228" y="890"/>
                  <a:ext cx="1089" cy="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32" name="Picture 7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61" y="1054"/>
                  <a:ext cx="1155"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33" name="Picture 80"/>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873" y="1277"/>
                  <a:ext cx="958"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86405" name="Group 81"/>
          <p:cNvGrpSpPr>
            <a:grpSpLocks/>
          </p:cNvGrpSpPr>
          <p:nvPr/>
        </p:nvGrpSpPr>
        <p:grpSpPr bwMode="auto">
          <a:xfrm>
            <a:off x="5668963" y="3070225"/>
            <a:ext cx="503237" cy="739775"/>
            <a:chOff x="4332" y="2148"/>
            <a:chExt cx="317" cy="466"/>
          </a:xfrm>
        </p:grpSpPr>
        <p:sp>
          <p:nvSpPr>
            <p:cNvPr id="186422" name="AutoShape 82"/>
            <p:cNvSpPr>
              <a:spLocks noChangeArrowheads="1"/>
            </p:cNvSpPr>
            <p:nvPr/>
          </p:nvSpPr>
          <p:spPr bwMode="auto">
            <a:xfrm>
              <a:off x="4332" y="2148"/>
              <a:ext cx="317" cy="466"/>
            </a:xfrm>
            <a:prstGeom prst="roundRect">
              <a:avLst>
                <a:gd name="adj" fmla="val 16667"/>
              </a:avLst>
            </a:prstGeom>
            <a:noFill/>
            <a:ln w="9525" algn="ctr">
              <a:solidFill>
                <a:srgbClr val="9933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423" name="Picture 83"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74" y="2257"/>
              <a:ext cx="21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424" name="Rectangle 84"/>
            <p:cNvSpPr>
              <a:spLocks noChangeArrowheads="1"/>
            </p:cNvSpPr>
            <p:nvPr/>
          </p:nvSpPr>
          <p:spPr bwMode="auto">
            <a:xfrm>
              <a:off x="4410" y="2161"/>
              <a:ext cx="171"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XML</a:t>
              </a:r>
            </a:p>
          </p:txBody>
        </p:sp>
        <p:sp>
          <p:nvSpPr>
            <p:cNvPr id="186425" name="Rectangle 85"/>
            <p:cNvSpPr>
              <a:spLocks noChangeArrowheads="1"/>
            </p:cNvSpPr>
            <p:nvPr/>
          </p:nvSpPr>
          <p:spPr bwMode="auto">
            <a:xfrm>
              <a:off x="4395" y="2505"/>
              <a:ext cx="2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Graph</a:t>
              </a:r>
            </a:p>
          </p:txBody>
        </p:sp>
      </p:grpSp>
      <p:grpSp>
        <p:nvGrpSpPr>
          <p:cNvPr id="186406" name="Group 86"/>
          <p:cNvGrpSpPr>
            <a:grpSpLocks/>
          </p:cNvGrpSpPr>
          <p:nvPr/>
        </p:nvGrpSpPr>
        <p:grpSpPr bwMode="auto">
          <a:xfrm>
            <a:off x="4641850" y="3963988"/>
            <a:ext cx="1443038" cy="1108075"/>
            <a:chOff x="3196" y="2659"/>
            <a:chExt cx="909" cy="698"/>
          </a:xfrm>
        </p:grpSpPr>
        <p:grpSp>
          <p:nvGrpSpPr>
            <p:cNvPr id="186418" name="Group 87"/>
            <p:cNvGrpSpPr>
              <a:grpSpLocks/>
            </p:cNvGrpSpPr>
            <p:nvPr/>
          </p:nvGrpSpPr>
          <p:grpSpPr bwMode="auto">
            <a:xfrm>
              <a:off x="3196" y="2659"/>
              <a:ext cx="909" cy="698"/>
              <a:chOff x="2244" y="1728"/>
              <a:chExt cx="545" cy="341"/>
            </a:xfrm>
          </p:grpSpPr>
          <p:sp>
            <p:nvSpPr>
              <p:cNvPr id="186420" name="AutoShape 88"/>
              <p:cNvSpPr>
                <a:spLocks noChangeArrowheads="1"/>
              </p:cNvSpPr>
              <p:nvPr/>
            </p:nvSpPr>
            <p:spPr bwMode="auto">
              <a:xfrm>
                <a:off x="2245" y="1728"/>
                <a:ext cx="544" cy="341"/>
              </a:xfrm>
              <a:prstGeom prst="can">
                <a:avLst>
                  <a:gd name="adj" fmla="val 26870"/>
                </a:avLst>
              </a:prstGeom>
              <a:solidFill>
                <a:srgbClr val="FFE2C5"/>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21" name="Text Box 89"/>
              <p:cNvSpPr txBox="1">
                <a:spLocks noChangeArrowheads="1"/>
              </p:cNvSpPr>
              <p:nvPr/>
            </p:nvSpPr>
            <p:spPr bwMode="auto">
              <a:xfrm>
                <a:off x="2244" y="1836"/>
                <a:ext cx="545"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000" b="1">
                  <a:solidFill>
                    <a:srgbClr val="CC0000"/>
                  </a:solidFill>
                </a:endParaRPr>
              </a:p>
            </p:txBody>
          </p:sp>
        </p:grpSp>
        <p:pic>
          <p:nvPicPr>
            <p:cNvPr id="186419" name="Picture 90" descr="openrdf-doc-bg"/>
            <p:cNvPicPr>
              <a:picLocks noChangeAspect="1" noChangeArrowheads="1"/>
            </p:cNvPicPr>
            <p:nvPr/>
          </p:nvPicPr>
          <p:blipFill>
            <a:blip r:embed="rId17">
              <a:extLst>
                <a:ext uri="{28A0092B-C50C-407E-A947-70E740481C1C}">
                  <a14:useLocalDpi xmlns:a14="http://schemas.microsoft.com/office/drawing/2010/main" val="0"/>
                </a:ext>
              </a:extLst>
            </a:blip>
            <a:srcRect l="500" t="313" r="86937" b="82521"/>
            <a:stretch>
              <a:fillRect/>
            </a:stretch>
          </p:blipFill>
          <p:spPr bwMode="auto">
            <a:xfrm>
              <a:off x="3495" y="2867"/>
              <a:ext cx="33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6407" name="AutoShape 91"/>
          <p:cNvSpPr>
            <a:spLocks noChangeArrowheads="1"/>
          </p:cNvSpPr>
          <p:nvPr/>
        </p:nvSpPr>
        <p:spPr bwMode="auto">
          <a:xfrm rot="5400000">
            <a:off x="5218906" y="3853657"/>
            <a:ext cx="288925" cy="217488"/>
          </a:xfrm>
          <a:prstGeom prst="leftArrow">
            <a:avLst>
              <a:gd name="adj1" fmla="val 19713"/>
              <a:gd name="adj2" fmla="val 24085"/>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08" name="AutoShape 92"/>
          <p:cNvSpPr>
            <a:spLocks noChangeArrowheads="1"/>
          </p:cNvSpPr>
          <p:nvPr/>
        </p:nvSpPr>
        <p:spPr bwMode="auto">
          <a:xfrm rot="-5400000">
            <a:off x="4642644" y="3853657"/>
            <a:ext cx="288925" cy="217487"/>
          </a:xfrm>
          <a:prstGeom prst="leftArrow">
            <a:avLst>
              <a:gd name="adj1" fmla="val 19713"/>
              <a:gd name="adj2" fmla="val 18974"/>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09" name="AutoShape 93"/>
          <p:cNvSpPr>
            <a:spLocks noChangeArrowheads="1"/>
          </p:cNvSpPr>
          <p:nvPr/>
        </p:nvSpPr>
        <p:spPr bwMode="auto">
          <a:xfrm rot="-5400000">
            <a:off x="5785644" y="3855244"/>
            <a:ext cx="288925" cy="217487"/>
          </a:xfrm>
          <a:prstGeom prst="leftArrow">
            <a:avLst>
              <a:gd name="adj1" fmla="val 19713"/>
              <a:gd name="adj2" fmla="val 18974"/>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10" name="AutoShape 94"/>
          <p:cNvSpPr>
            <a:spLocks noChangeArrowheads="1"/>
          </p:cNvSpPr>
          <p:nvPr/>
        </p:nvSpPr>
        <p:spPr bwMode="auto">
          <a:xfrm rot="-5400000">
            <a:off x="5714206" y="2753519"/>
            <a:ext cx="360363" cy="219075"/>
          </a:xfrm>
          <a:prstGeom prst="leftArrow">
            <a:avLst>
              <a:gd name="adj1" fmla="val 27537"/>
              <a:gd name="adj2" fmla="val 33333"/>
            </a:avLst>
          </a:prstGeom>
          <a:solidFill>
            <a:srgbClr val="993300"/>
          </a:solidFill>
          <a:ln w="9525" algn="ctr">
            <a:solidFill>
              <a:srgbClr val="EAD7A8"/>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86411" name="Group 95"/>
          <p:cNvGrpSpPr>
            <a:grpSpLocks/>
          </p:cNvGrpSpPr>
          <p:nvPr/>
        </p:nvGrpSpPr>
        <p:grpSpPr bwMode="auto">
          <a:xfrm>
            <a:off x="2735263" y="3922713"/>
            <a:ext cx="1168400" cy="1149350"/>
            <a:chOff x="1736" y="2064"/>
            <a:chExt cx="736" cy="934"/>
          </a:xfrm>
        </p:grpSpPr>
        <p:sp>
          <p:nvSpPr>
            <p:cNvPr id="186416" name="Rectangle 96"/>
            <p:cNvSpPr>
              <a:spLocks noChangeArrowheads="1"/>
            </p:cNvSpPr>
            <p:nvPr/>
          </p:nvSpPr>
          <p:spPr bwMode="auto">
            <a:xfrm>
              <a:off x="1736" y="2064"/>
              <a:ext cx="736" cy="934"/>
            </a:xfrm>
            <a:prstGeom prst="rect">
              <a:avLst/>
            </a:prstGeom>
            <a:solidFill>
              <a:srgbClr val="F4DBAA"/>
            </a:solidFill>
            <a:ln w="9525" algn="ctr">
              <a:solidFill>
                <a:srgbClr val="99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17" name="Rectangle 97"/>
            <p:cNvSpPr>
              <a:spLocks noChangeArrowheads="1"/>
            </p:cNvSpPr>
            <p:nvPr/>
          </p:nvSpPr>
          <p:spPr bwMode="auto">
            <a:xfrm>
              <a:off x="1763" y="2078"/>
              <a:ext cx="625"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b="1">
                  <a:solidFill>
                    <a:srgbClr val="CC0000"/>
                  </a:solidFill>
                </a:rPr>
                <a:t>MSGHANDLER</a:t>
              </a:r>
            </a:p>
          </p:txBody>
        </p:sp>
      </p:grpSp>
      <p:grpSp>
        <p:nvGrpSpPr>
          <p:cNvPr id="186412" name="Group 98"/>
          <p:cNvGrpSpPr>
            <a:grpSpLocks/>
          </p:cNvGrpSpPr>
          <p:nvPr/>
        </p:nvGrpSpPr>
        <p:grpSpPr bwMode="auto">
          <a:xfrm>
            <a:off x="2773363" y="4124325"/>
            <a:ext cx="1127125" cy="784225"/>
            <a:chOff x="1882" y="1525"/>
            <a:chExt cx="710" cy="494"/>
          </a:xfrm>
        </p:grpSpPr>
        <p:pic>
          <p:nvPicPr>
            <p:cNvPr id="186414" name="Picture 99"/>
            <p:cNvPicPr>
              <a:picLocks noChangeAspect="1" noChangeArrowheads="1"/>
            </p:cNvPicPr>
            <p:nvPr/>
          </p:nvPicPr>
          <p:blipFill>
            <a:blip r:embed="rId18">
              <a:extLst>
                <a:ext uri="{28A0092B-C50C-407E-A947-70E740481C1C}">
                  <a14:useLocalDpi xmlns:a14="http://schemas.microsoft.com/office/drawing/2010/main" val="0"/>
                </a:ext>
              </a:extLst>
            </a:blip>
            <a:srcRect t="20111" b="19444"/>
            <a:stretch>
              <a:fillRect/>
            </a:stretch>
          </p:blipFill>
          <p:spPr bwMode="auto">
            <a:xfrm>
              <a:off x="1882" y="1525"/>
              <a:ext cx="688" cy="494"/>
            </a:xfrm>
            <a:prstGeom prst="rect">
              <a:avLst/>
            </a:prstGeom>
            <a:noFill/>
            <a:ln w="25400"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sp>
          <p:nvSpPr>
            <p:cNvPr id="1221732" name="Rectangle 100"/>
            <p:cNvSpPr>
              <a:spLocks noChangeArrowheads="1"/>
            </p:cNvSpPr>
            <p:nvPr/>
          </p:nvSpPr>
          <p:spPr bwMode="auto">
            <a:xfrm>
              <a:off x="2139" y="1549"/>
              <a:ext cx="453" cy="148"/>
            </a:xfrm>
            <a:prstGeom prst="rect">
              <a:avLst/>
            </a:prstGeom>
            <a:noFill/>
            <a:ln w="9525" algn="ctr">
              <a:noFill/>
              <a:miter lim="800000"/>
              <a:headEnd/>
              <a:tailEnd/>
            </a:ln>
            <a:effectLst/>
          </p:spPr>
          <p:txBody>
            <a:bodyPr lIns="0" tIns="10800" rIns="0" bIns="10800">
              <a:spAutoFit/>
            </a:bodyPr>
            <a:lstStyle/>
            <a:p>
              <a:pPr>
                <a:lnSpc>
                  <a:spcPct val="50000"/>
                </a:lnSpc>
                <a:spcBef>
                  <a:spcPct val="50000"/>
                </a:spcBef>
                <a:defRPr/>
              </a:pPr>
              <a:r>
                <a:rPr lang="en-US" sz="1400" b="1">
                  <a:effectLst>
                    <a:outerShdw blurRad="38100" dist="38100" dir="2700000" algn="tl">
                      <a:srgbClr val="C0C0C0"/>
                    </a:outerShdw>
                  </a:effectLst>
                  <a:latin typeface="Colonna MT" pitchFamily="82" charset="0"/>
                  <a:cs typeface="Arial" pitchFamily="34" charset="0"/>
                </a:rPr>
                <a:t>Web Service</a:t>
              </a:r>
            </a:p>
          </p:txBody>
        </p:sp>
      </p:grpSp>
      <p:sp>
        <p:nvSpPr>
          <p:cNvPr id="186413" name="AutoShape 101"/>
          <p:cNvSpPr>
            <a:spLocks noChangeArrowheads="1"/>
          </p:cNvSpPr>
          <p:nvPr/>
        </p:nvSpPr>
        <p:spPr bwMode="auto">
          <a:xfrm rot="-7532260">
            <a:off x="3414713" y="5059363"/>
            <a:ext cx="650875" cy="288925"/>
          </a:xfrm>
          <a:prstGeom prst="leftArrow">
            <a:avLst>
              <a:gd name="adj1" fmla="val 28463"/>
              <a:gd name="adj2" fmla="val 22121"/>
            </a:avLst>
          </a:prstGeom>
          <a:solidFill>
            <a:srgbClr val="993300"/>
          </a:solidFill>
          <a:ln w="9525" algn="ctr">
            <a:solidFill>
              <a:srgbClr val="EAD7A8"/>
            </a:solidFill>
            <a:miter lim="800000"/>
            <a:headEnd/>
            <a:tailEnd/>
          </a:ln>
        </p:spPr>
        <p:txBody>
          <a:bodyPr vert="eaVert"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cs typeface="Arial"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169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2170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217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2170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216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1693" grpId="0"/>
      <p:bldP spid="1221694" grpId="0" animBg="1"/>
      <p:bldP spid="1221701" grpId="0"/>
      <p:bldP spid="1221702" grpId="0" animBg="1"/>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2658" name="Rectangle 2"/>
          <p:cNvSpPr>
            <a:spLocks noGrp="1" noChangeArrowheads="1"/>
          </p:cNvSpPr>
          <p:nvPr>
            <p:ph type="ctrTitle"/>
          </p:nvPr>
        </p:nvSpPr>
        <p:spPr/>
        <p:txBody>
          <a:bodyPr/>
          <a:lstStyle/>
          <a:p>
            <a:pPr eaLnBrk="1" hangingPunct="1">
              <a:defRPr/>
            </a:pPr>
            <a:r>
              <a:rPr lang="en-US" sz="4800" i="1">
                <a:solidFill>
                  <a:srgbClr val="FFA829"/>
                </a:solidFill>
              </a:rPr>
              <a:t>SmartResource</a:t>
            </a:r>
          </a:p>
        </p:txBody>
      </p:sp>
      <p:sp>
        <p:nvSpPr>
          <p:cNvPr id="1222659" name="Rectangle 3"/>
          <p:cNvSpPr>
            <a:spLocks noGrp="1" noChangeArrowheads="1"/>
          </p:cNvSpPr>
          <p:nvPr>
            <p:ph type="subTitle" idx="1"/>
          </p:nvPr>
        </p:nvSpPr>
        <p:spPr>
          <a:xfrm>
            <a:off x="1258888" y="3429000"/>
            <a:ext cx="6400800" cy="1752600"/>
          </a:xfrm>
        </p:spPr>
        <p:txBody>
          <a:bodyPr/>
          <a:lstStyle/>
          <a:p>
            <a:pPr eaLnBrk="1" hangingPunct="1">
              <a:defRPr/>
            </a:pPr>
            <a:r>
              <a:rPr lang="en-US" sz="2800" b="1" i="1">
                <a:solidFill>
                  <a:srgbClr val="336699"/>
                </a:solidFill>
                <a:effectLst>
                  <a:outerShdw blurRad="38100" dist="38100" dir="2700000" algn="tl">
                    <a:srgbClr val="C0C0C0"/>
                  </a:outerShdw>
                </a:effectLst>
                <a:latin typeface="Verdana" pitchFamily="34" charset="0"/>
              </a:rPr>
              <a:t>ABB case</a:t>
            </a:r>
          </a:p>
        </p:txBody>
      </p:sp>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8418" name="AutoShape 2"/>
          <p:cNvSpPr>
            <a:spLocks noChangeArrowheads="1"/>
          </p:cNvSpPr>
          <p:nvPr/>
        </p:nvSpPr>
        <p:spPr bwMode="auto">
          <a:xfrm>
            <a:off x="611188" y="765175"/>
            <a:ext cx="8064500" cy="1008063"/>
          </a:xfrm>
          <a:prstGeom prst="cloudCallout">
            <a:avLst>
              <a:gd name="adj1" fmla="val -32912"/>
              <a:gd name="adj2" fmla="val 17718"/>
            </a:avLst>
          </a:prstGeom>
          <a:noFill/>
          <a:ln w="22225">
            <a:solidFill>
              <a:srgbClr val="993366"/>
            </a:solidFill>
            <a:round/>
            <a:headEnd type="none" w="lg" len="lg"/>
            <a:tailEnd type="none" w="lg" len="lg"/>
          </a:ln>
          <a:extLst>
            <a:ext uri="{909E8E84-426E-40DD-AFC4-6F175D3DCCD1}">
              <a14:hiddenFill xmlns:a14="http://schemas.microsoft.com/office/drawing/2010/main">
                <a:solidFill>
                  <a:srgbClr val="FFFFFF"/>
                </a:solidFill>
              </a14:hiddenFill>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3683" name="Rectangle 3"/>
          <p:cNvSpPr>
            <a:spLocks noChangeArrowheads="1"/>
          </p:cNvSpPr>
          <p:nvPr/>
        </p:nvSpPr>
        <p:spPr bwMode="auto">
          <a:xfrm>
            <a:off x="2771775" y="188913"/>
            <a:ext cx="6372225"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a:solidFill>
                  <a:srgbClr val="EC8C00"/>
                </a:solidFill>
                <a:effectLst>
                  <a:outerShdw blurRad="38100" dist="38100" dir="2700000" algn="tl">
                    <a:srgbClr val="C0C0C0"/>
                  </a:outerShdw>
                </a:effectLst>
              </a:rPr>
              <a:t>Extending existing interactions</a:t>
            </a:r>
          </a:p>
        </p:txBody>
      </p:sp>
      <p:pic>
        <p:nvPicPr>
          <p:cNvPr id="188420" name="Picture 4" descr="untitl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40200" y="4581525"/>
            <a:ext cx="1728788"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2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4075" y="3716338"/>
            <a:ext cx="1655763" cy="131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3686" name="Text Box 6"/>
          <p:cNvSpPr txBox="1">
            <a:spLocks noChangeArrowheads="1"/>
          </p:cNvSpPr>
          <p:nvPr/>
        </p:nvSpPr>
        <p:spPr bwMode="auto">
          <a:xfrm>
            <a:off x="2411413" y="4868863"/>
            <a:ext cx="1081087" cy="366712"/>
          </a:xfrm>
          <a:prstGeom prst="rect">
            <a:avLst/>
          </a:prstGeom>
          <a:noFill/>
          <a:ln w="9525">
            <a:noFill/>
            <a:miter lim="800000"/>
            <a:headEnd/>
            <a:tailEnd/>
          </a:ln>
          <a:effectLst/>
        </p:spPr>
        <p:txBody>
          <a:bodyPr>
            <a:spAutoFit/>
          </a:bodyPr>
          <a:lstStyle/>
          <a:p>
            <a:pPr>
              <a:spcBef>
                <a:spcPct val="50000"/>
              </a:spcBef>
              <a:defRPr/>
            </a:pPr>
            <a:r>
              <a:rPr lang="fi-FI" sz="1800" b="1" i="1">
                <a:solidFill>
                  <a:srgbClr val="003366"/>
                </a:solidFill>
                <a:effectLst>
                  <a:outerShdw blurRad="38100" dist="38100" dir="2700000" algn="tl">
                    <a:srgbClr val="C0C0C0"/>
                  </a:outerShdw>
                </a:effectLst>
                <a:cs typeface="Arial" pitchFamily="34" charset="0"/>
              </a:rPr>
              <a:t>DMS</a:t>
            </a:r>
            <a:endParaRPr lang="ru-RU" sz="1800" b="1" i="1">
              <a:solidFill>
                <a:srgbClr val="003366"/>
              </a:solidFill>
              <a:effectLst>
                <a:outerShdw blurRad="38100" dist="38100" dir="2700000" algn="tl">
                  <a:srgbClr val="C0C0C0"/>
                </a:outerShdw>
              </a:effectLst>
              <a:cs typeface="Arial" pitchFamily="34" charset="0"/>
            </a:endParaRPr>
          </a:p>
        </p:txBody>
      </p:sp>
      <p:sp>
        <p:nvSpPr>
          <p:cNvPr id="1223687" name="Text Box 7"/>
          <p:cNvSpPr txBox="1">
            <a:spLocks noChangeArrowheads="1"/>
          </p:cNvSpPr>
          <p:nvPr/>
        </p:nvSpPr>
        <p:spPr bwMode="auto">
          <a:xfrm>
            <a:off x="4211638" y="5734050"/>
            <a:ext cx="1655762" cy="366713"/>
          </a:xfrm>
          <a:prstGeom prst="rect">
            <a:avLst/>
          </a:prstGeom>
          <a:noFill/>
          <a:ln w="9525">
            <a:noFill/>
            <a:miter lim="800000"/>
            <a:headEnd/>
            <a:tailEnd/>
          </a:ln>
          <a:effectLst/>
        </p:spPr>
        <p:txBody>
          <a:bodyPr>
            <a:spAutoFit/>
          </a:bodyPr>
          <a:lstStyle/>
          <a:p>
            <a:pPr algn="r">
              <a:spcBef>
                <a:spcPct val="50000"/>
              </a:spcBef>
              <a:defRPr/>
            </a:pPr>
            <a:r>
              <a:rPr lang="fi-FI" sz="1800" b="1" i="1">
                <a:solidFill>
                  <a:srgbClr val="003366"/>
                </a:solidFill>
                <a:effectLst>
                  <a:outerShdw blurRad="38100" dist="38100" dir="2700000" algn="tl">
                    <a:srgbClr val="C0C0C0"/>
                  </a:outerShdw>
                </a:effectLst>
                <a:cs typeface="Arial" pitchFamily="34" charset="0"/>
              </a:rPr>
              <a:t>MicroSCADA</a:t>
            </a:r>
            <a:endParaRPr lang="ru-RU" sz="1800" b="1" i="1">
              <a:solidFill>
                <a:srgbClr val="003366"/>
              </a:solidFill>
              <a:effectLst>
                <a:outerShdw blurRad="38100" dist="38100" dir="2700000" algn="tl">
                  <a:srgbClr val="C0C0C0"/>
                </a:outerShdw>
              </a:effectLst>
              <a:cs typeface="Arial" pitchFamily="34" charset="0"/>
            </a:endParaRPr>
          </a:p>
        </p:txBody>
      </p:sp>
      <p:pic>
        <p:nvPicPr>
          <p:cNvPr id="188424" name="Picture 8" descr="Untitled-4"/>
          <p:cNvPicPr>
            <a:picLocks noChangeAspect="1" noChangeArrowheads="1"/>
          </p:cNvPicPr>
          <p:nvPr/>
        </p:nvPicPr>
        <p:blipFill>
          <a:blip r:embed="rId4">
            <a:extLst>
              <a:ext uri="{28A0092B-C50C-407E-A947-70E740481C1C}">
                <a14:useLocalDpi xmlns:a14="http://schemas.microsoft.com/office/drawing/2010/main" val="0"/>
              </a:ext>
            </a:extLst>
          </a:blip>
          <a:srcRect r="37801"/>
          <a:stretch>
            <a:fillRect/>
          </a:stretch>
        </p:blipFill>
        <p:spPr bwMode="auto">
          <a:xfrm>
            <a:off x="468313" y="4292600"/>
            <a:ext cx="1073150" cy="184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3689" name="Text Box 9"/>
          <p:cNvSpPr txBox="1">
            <a:spLocks noChangeArrowheads="1"/>
          </p:cNvSpPr>
          <p:nvPr/>
        </p:nvSpPr>
        <p:spPr bwMode="auto">
          <a:xfrm>
            <a:off x="323850" y="6021388"/>
            <a:ext cx="1295400" cy="366712"/>
          </a:xfrm>
          <a:prstGeom prst="rect">
            <a:avLst/>
          </a:prstGeom>
          <a:noFill/>
          <a:ln w="9525">
            <a:noFill/>
            <a:miter lim="800000"/>
            <a:headEnd/>
            <a:tailEnd/>
          </a:ln>
          <a:effectLst/>
        </p:spPr>
        <p:txBody>
          <a:bodyPr>
            <a:spAutoFit/>
          </a:bodyPr>
          <a:lstStyle/>
          <a:p>
            <a:pPr>
              <a:spcBef>
                <a:spcPct val="50000"/>
              </a:spcBef>
              <a:defRPr/>
            </a:pPr>
            <a:r>
              <a:rPr lang="en-US" sz="1800" b="1" i="1">
                <a:solidFill>
                  <a:srgbClr val="003366"/>
                </a:solidFill>
                <a:effectLst>
                  <a:outerShdw blurRad="38100" dist="38100" dir="2700000" algn="tl">
                    <a:srgbClr val="C0C0C0"/>
                  </a:outerShdw>
                </a:effectLst>
                <a:cs typeface="Arial" pitchFamily="34" charset="0"/>
              </a:rPr>
              <a:t>Operator</a:t>
            </a:r>
          </a:p>
        </p:txBody>
      </p:sp>
      <p:sp>
        <p:nvSpPr>
          <p:cNvPr id="188426" name="AutoShape 10"/>
          <p:cNvSpPr>
            <a:spLocks noChangeArrowheads="1"/>
          </p:cNvSpPr>
          <p:nvPr/>
        </p:nvSpPr>
        <p:spPr bwMode="auto">
          <a:xfrm rot="-3439801">
            <a:off x="1151731" y="4617244"/>
            <a:ext cx="1296988" cy="215900"/>
          </a:xfrm>
          <a:prstGeom prst="leftRightArrow">
            <a:avLst>
              <a:gd name="adj1" fmla="val 50000"/>
              <a:gd name="adj2" fmla="val 120147"/>
            </a:avLst>
          </a:prstGeom>
          <a:solidFill>
            <a:schemeClr val="accent1"/>
          </a:solidFill>
          <a:ln w="22225" algn="ctr">
            <a:solidFill>
              <a:srgbClr val="993366"/>
            </a:solidFill>
            <a:miter lim="800000"/>
            <a:headEnd type="none" w="lg" len="lg"/>
            <a:tailEnd type="none" w="lg" len="lg"/>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27" name="AutoShape 11"/>
          <p:cNvSpPr>
            <a:spLocks noChangeArrowheads="1"/>
          </p:cNvSpPr>
          <p:nvPr/>
        </p:nvSpPr>
        <p:spPr bwMode="auto">
          <a:xfrm rot="2362014">
            <a:off x="3492500" y="4437063"/>
            <a:ext cx="958850" cy="193675"/>
          </a:xfrm>
          <a:prstGeom prst="leftRightArrow">
            <a:avLst>
              <a:gd name="adj1" fmla="val 50000"/>
              <a:gd name="adj2" fmla="val 99016"/>
            </a:avLst>
          </a:prstGeom>
          <a:solidFill>
            <a:schemeClr val="accent1"/>
          </a:solidFill>
          <a:ln w="22225" algn="ctr">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28" name="AutoShape 12"/>
          <p:cNvSpPr>
            <a:spLocks noChangeArrowheads="1"/>
          </p:cNvSpPr>
          <p:nvPr/>
        </p:nvSpPr>
        <p:spPr bwMode="auto">
          <a:xfrm>
            <a:off x="1403350" y="5516563"/>
            <a:ext cx="2808288" cy="217487"/>
          </a:xfrm>
          <a:prstGeom prst="leftRightArrow">
            <a:avLst>
              <a:gd name="adj1" fmla="val 50000"/>
              <a:gd name="adj2" fmla="val 258249"/>
            </a:avLst>
          </a:prstGeom>
          <a:solidFill>
            <a:schemeClr val="accent1"/>
          </a:solidFill>
          <a:ln w="22225" algn="ctr">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29" name="Rectangle 13"/>
          <p:cNvSpPr>
            <a:spLocks noChangeArrowheads="1"/>
          </p:cNvSpPr>
          <p:nvPr/>
        </p:nvSpPr>
        <p:spPr bwMode="auto">
          <a:xfrm>
            <a:off x="179388" y="3500438"/>
            <a:ext cx="5903912" cy="2951162"/>
          </a:xfrm>
          <a:prstGeom prst="rect">
            <a:avLst/>
          </a:prstGeom>
          <a:noFill/>
          <a:ln w="22225" algn="ctr">
            <a:solidFill>
              <a:schemeClr val="tx1"/>
            </a:solidFill>
            <a:prstDash val="dash"/>
            <a:miter lim="800000"/>
            <a:headEnd type="none" w="lg" len="lg"/>
            <a:tailEnd type="none" w="lg" len="lg"/>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3694" name="Text Box 14"/>
          <p:cNvSpPr txBox="1">
            <a:spLocks noChangeArrowheads="1"/>
          </p:cNvSpPr>
          <p:nvPr/>
        </p:nvSpPr>
        <p:spPr bwMode="auto">
          <a:xfrm>
            <a:off x="1619250" y="6092825"/>
            <a:ext cx="3168650" cy="366713"/>
          </a:xfrm>
          <a:prstGeom prst="rect">
            <a:avLst/>
          </a:prstGeom>
          <a:noFill/>
          <a:ln w="9525">
            <a:noFill/>
            <a:miter lim="800000"/>
            <a:headEnd/>
            <a:tailEnd/>
          </a:ln>
          <a:effectLst/>
        </p:spPr>
        <p:txBody>
          <a:bodyPr>
            <a:spAutoFit/>
          </a:bodyPr>
          <a:lstStyle/>
          <a:p>
            <a:pPr>
              <a:spcBef>
                <a:spcPct val="50000"/>
              </a:spcBef>
              <a:defRPr/>
            </a:pPr>
            <a:r>
              <a:rPr lang="en-US" sz="1800">
                <a:effectLst>
                  <a:outerShdw blurRad="38100" dist="38100" dir="2700000" algn="tl">
                    <a:srgbClr val="C0C0C0"/>
                  </a:outerShdw>
                </a:effectLst>
                <a:cs typeface="Arial" pitchFamily="34" charset="0"/>
              </a:rPr>
              <a:t>Existing interactions</a:t>
            </a:r>
          </a:p>
        </p:txBody>
      </p:sp>
      <p:grpSp>
        <p:nvGrpSpPr>
          <p:cNvPr id="188431" name="Group 15"/>
          <p:cNvGrpSpPr>
            <a:grpSpLocks/>
          </p:cNvGrpSpPr>
          <p:nvPr/>
        </p:nvGrpSpPr>
        <p:grpSpPr bwMode="auto">
          <a:xfrm>
            <a:off x="2555875" y="836613"/>
            <a:ext cx="936625" cy="647700"/>
            <a:chOff x="1882" y="1525"/>
            <a:chExt cx="710" cy="494"/>
          </a:xfrm>
        </p:grpSpPr>
        <p:pic>
          <p:nvPicPr>
            <p:cNvPr id="188459" name="Picture 16"/>
            <p:cNvPicPr>
              <a:picLocks noChangeAspect="1" noChangeArrowheads="1"/>
            </p:cNvPicPr>
            <p:nvPr/>
          </p:nvPicPr>
          <p:blipFill>
            <a:blip r:embed="rId5">
              <a:extLst>
                <a:ext uri="{28A0092B-C50C-407E-A947-70E740481C1C}">
                  <a14:useLocalDpi xmlns:a14="http://schemas.microsoft.com/office/drawing/2010/main" val="0"/>
                </a:ext>
              </a:extLst>
            </a:blip>
            <a:srcRect t="20111" b="19444"/>
            <a:stretch>
              <a:fillRect/>
            </a:stretch>
          </p:blipFill>
          <p:spPr bwMode="auto">
            <a:xfrm>
              <a:off x="1882" y="1525"/>
              <a:ext cx="688" cy="494"/>
            </a:xfrm>
            <a:prstGeom prst="rect">
              <a:avLst/>
            </a:prstGeom>
            <a:noFill/>
            <a:ln w="25400"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sp>
          <p:nvSpPr>
            <p:cNvPr id="1223697" name="Rectangle 17"/>
            <p:cNvSpPr>
              <a:spLocks noChangeArrowheads="1"/>
            </p:cNvSpPr>
            <p:nvPr/>
          </p:nvSpPr>
          <p:spPr bwMode="auto">
            <a:xfrm>
              <a:off x="2140" y="1549"/>
              <a:ext cx="452" cy="157"/>
            </a:xfrm>
            <a:prstGeom prst="rect">
              <a:avLst/>
            </a:prstGeom>
            <a:noFill/>
            <a:ln w="9525" algn="ctr">
              <a:noFill/>
              <a:miter lim="800000"/>
              <a:headEnd/>
              <a:tailEnd/>
            </a:ln>
            <a:effectLst/>
          </p:spPr>
          <p:txBody>
            <a:bodyPr lIns="0" tIns="10800" rIns="0" bIns="10800">
              <a:spAutoFit/>
            </a:bodyPr>
            <a:lstStyle/>
            <a:p>
              <a:pPr>
                <a:lnSpc>
                  <a:spcPct val="50000"/>
                </a:lnSpc>
                <a:spcBef>
                  <a:spcPct val="50000"/>
                </a:spcBef>
                <a:defRPr/>
              </a:pPr>
              <a:r>
                <a:rPr lang="en-US" sz="1200" b="1">
                  <a:effectLst>
                    <a:outerShdw blurRad="38100" dist="38100" dir="2700000" algn="tl">
                      <a:srgbClr val="C0C0C0"/>
                    </a:outerShdw>
                  </a:effectLst>
                  <a:latin typeface="Colonna MT" pitchFamily="82" charset="0"/>
                  <a:cs typeface="Arial" pitchFamily="34" charset="0"/>
                </a:rPr>
                <a:t>Web Service</a:t>
              </a:r>
            </a:p>
          </p:txBody>
        </p:sp>
      </p:grpSp>
      <p:pic>
        <p:nvPicPr>
          <p:cNvPr id="188432" name="Picture 18" descr="untitl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40650" y="3789363"/>
            <a:ext cx="1225550" cy="91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8433" name="Group 19"/>
          <p:cNvGrpSpPr>
            <a:grpSpLocks/>
          </p:cNvGrpSpPr>
          <p:nvPr/>
        </p:nvGrpSpPr>
        <p:grpSpPr bwMode="auto">
          <a:xfrm>
            <a:off x="250825" y="2060575"/>
            <a:ext cx="7129463" cy="4437063"/>
            <a:chOff x="158" y="1298"/>
            <a:chExt cx="4491" cy="2795"/>
          </a:xfrm>
        </p:grpSpPr>
        <p:sp>
          <p:nvSpPr>
            <p:cNvPr id="188456" name="Rectangle 20"/>
            <p:cNvSpPr>
              <a:spLocks noChangeArrowheads="1"/>
            </p:cNvSpPr>
            <p:nvPr/>
          </p:nvSpPr>
          <p:spPr bwMode="auto">
            <a:xfrm>
              <a:off x="158" y="1298"/>
              <a:ext cx="3811" cy="707"/>
            </a:xfrm>
            <a:prstGeom prst="rect">
              <a:avLst/>
            </a:prstGeom>
            <a:solidFill>
              <a:srgbClr val="FFE2C5">
                <a:alpha val="98822"/>
              </a:srgbClr>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EAD7A8"/>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57" name="Rectangle 21"/>
            <p:cNvSpPr>
              <a:spLocks noChangeArrowheads="1"/>
            </p:cNvSpPr>
            <p:nvPr/>
          </p:nvSpPr>
          <p:spPr bwMode="auto">
            <a:xfrm rot="5400000">
              <a:off x="2911" y="2356"/>
              <a:ext cx="2795" cy="680"/>
            </a:xfrm>
            <a:prstGeom prst="rect">
              <a:avLst/>
            </a:prstGeom>
            <a:solidFill>
              <a:srgbClr val="FFE2C5">
                <a:alpha val="98822"/>
              </a:srgbClr>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EAD7A8"/>
              </a:extrusionClr>
            </a:sp3d>
          </p:spPr>
          <p:txBody>
            <a:bodyPr anchor="ctr">
              <a:spAutoFit/>
              <a:flatTx/>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3702" name="Text Box 22"/>
            <p:cNvSpPr txBox="1">
              <a:spLocks noChangeArrowheads="1"/>
            </p:cNvSpPr>
            <p:nvPr/>
          </p:nvSpPr>
          <p:spPr bwMode="auto">
            <a:xfrm>
              <a:off x="3424" y="1340"/>
              <a:ext cx="1225" cy="366"/>
            </a:xfrm>
            <a:prstGeom prst="rect">
              <a:avLst/>
            </a:prstGeom>
            <a:noFill/>
            <a:ln w="9525">
              <a:noFill/>
              <a:miter lim="800000"/>
              <a:headEnd/>
              <a:tailEnd/>
            </a:ln>
            <a:effectLst/>
          </p:spPr>
          <p:txBody>
            <a:bodyPr>
              <a:spAutoFit/>
            </a:bodyPr>
            <a:lstStyle/>
            <a:p>
              <a:pPr algn="r">
                <a:spcBef>
                  <a:spcPct val="50000"/>
                </a:spcBef>
                <a:defRPr/>
              </a:pPr>
              <a:r>
                <a:rPr lang="en-US" sz="1600" b="1" i="1">
                  <a:solidFill>
                    <a:srgbClr val="003366"/>
                  </a:solidFill>
                  <a:effectLst>
                    <a:outerShdw blurRad="38100" dist="38100" dir="2700000" algn="tl">
                      <a:srgbClr val="C0C0C0"/>
                    </a:outerShdw>
                  </a:effectLst>
                  <a:cs typeface="Arial" pitchFamily="34" charset="0"/>
                </a:rPr>
                <a:t>SmartResource Platform</a:t>
              </a:r>
            </a:p>
          </p:txBody>
        </p:sp>
      </p:grpSp>
      <p:sp>
        <p:nvSpPr>
          <p:cNvPr id="188434" name="Line 23"/>
          <p:cNvSpPr>
            <a:spLocks noChangeShapeType="1"/>
          </p:cNvSpPr>
          <p:nvPr/>
        </p:nvSpPr>
        <p:spPr bwMode="auto">
          <a:xfrm flipH="1">
            <a:off x="1116013" y="3141663"/>
            <a:ext cx="0" cy="1366837"/>
          </a:xfrm>
          <a:prstGeom prst="line">
            <a:avLst/>
          </a:prstGeom>
          <a:noFill/>
          <a:ln w="22225">
            <a:solidFill>
              <a:srgbClr val="993366"/>
            </a:solidFill>
            <a:round/>
            <a:headEnd type="triangle" w="lg" len="lg"/>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88435" name="Line 24"/>
          <p:cNvSpPr>
            <a:spLocks noChangeShapeType="1"/>
          </p:cNvSpPr>
          <p:nvPr/>
        </p:nvSpPr>
        <p:spPr bwMode="auto">
          <a:xfrm flipV="1">
            <a:off x="2987675" y="3068638"/>
            <a:ext cx="0" cy="647700"/>
          </a:xfrm>
          <a:prstGeom prst="line">
            <a:avLst/>
          </a:prstGeom>
          <a:noFill/>
          <a:ln w="22225">
            <a:solidFill>
              <a:srgbClr val="993366"/>
            </a:solidFill>
            <a:round/>
            <a:headEnd type="triangle" w="lg" len="lg"/>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88436" name="Line 25"/>
          <p:cNvSpPr>
            <a:spLocks noChangeShapeType="1"/>
          </p:cNvSpPr>
          <p:nvPr/>
        </p:nvSpPr>
        <p:spPr bwMode="auto">
          <a:xfrm flipV="1">
            <a:off x="5003800" y="3068638"/>
            <a:ext cx="0" cy="1439862"/>
          </a:xfrm>
          <a:prstGeom prst="line">
            <a:avLst/>
          </a:prstGeom>
          <a:noFill/>
          <a:ln w="22225">
            <a:solidFill>
              <a:srgbClr val="993366"/>
            </a:solidFill>
            <a:round/>
            <a:headEnd type="triangle" w="lg" len="lg"/>
            <a:tailEnd type="triangle" w="lg" len="lg"/>
          </a:ln>
          <a:extLst>
            <a:ext uri="{909E8E84-426E-40DD-AFC4-6F175D3DCCD1}">
              <a14:hiddenFill xmlns:a14="http://schemas.microsoft.com/office/drawing/2010/main">
                <a:noFill/>
              </a14:hiddenFill>
            </a:ext>
          </a:extLst>
        </p:spPr>
        <p:txBody>
          <a:bodyPr>
            <a:spAutoFit/>
          </a:bodyPr>
          <a:lstStyle/>
          <a:p>
            <a:endParaRPr lang="en-US"/>
          </a:p>
        </p:txBody>
      </p:sp>
      <p:pic>
        <p:nvPicPr>
          <p:cNvPr id="188437" name="Picture 26" descr="images"/>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95738" y="800100"/>
            <a:ext cx="1008062"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38" name="Picture 27"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64388" y="4437063"/>
            <a:ext cx="304800" cy="38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39" name="Picture 28"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54088" y="2565400"/>
            <a:ext cx="417512"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40" name="Picture 29"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31913" y="1916113"/>
            <a:ext cx="304800" cy="38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41" name="Picture 30"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00563" y="1916113"/>
            <a:ext cx="304800" cy="38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42" name="AutoShape 31"/>
          <p:cNvSpPr>
            <a:spLocks noChangeArrowheads="1"/>
          </p:cNvSpPr>
          <p:nvPr/>
        </p:nvSpPr>
        <p:spPr bwMode="auto">
          <a:xfrm>
            <a:off x="5076825" y="4076700"/>
            <a:ext cx="2808288" cy="288925"/>
          </a:xfrm>
          <a:prstGeom prst="leftRightArrow">
            <a:avLst>
              <a:gd name="adj1" fmla="val 50000"/>
              <a:gd name="adj2" fmla="val 194396"/>
            </a:avLst>
          </a:prstGeom>
          <a:solidFill>
            <a:schemeClr val="accent1"/>
          </a:solidFill>
          <a:ln w="22225" algn="ctr">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8443" name="Picture 3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85113" y="3446463"/>
            <a:ext cx="1152525" cy="91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3713" name="Text Box 33"/>
          <p:cNvSpPr txBox="1">
            <a:spLocks noChangeArrowheads="1"/>
          </p:cNvSpPr>
          <p:nvPr/>
        </p:nvSpPr>
        <p:spPr bwMode="auto">
          <a:xfrm>
            <a:off x="7667625" y="4797425"/>
            <a:ext cx="1476375" cy="581025"/>
          </a:xfrm>
          <a:prstGeom prst="rect">
            <a:avLst/>
          </a:prstGeom>
          <a:noFill/>
          <a:ln w="9525">
            <a:noFill/>
            <a:miter lim="800000"/>
            <a:headEnd/>
            <a:tailEnd/>
          </a:ln>
          <a:effectLst/>
        </p:spPr>
        <p:txBody>
          <a:bodyPr>
            <a:spAutoFit/>
          </a:bodyPr>
          <a:lstStyle/>
          <a:p>
            <a:pPr>
              <a:spcBef>
                <a:spcPct val="50000"/>
              </a:spcBef>
              <a:defRPr/>
            </a:pPr>
            <a:r>
              <a:rPr lang="en-US" sz="1600">
                <a:effectLst>
                  <a:outerShdw blurRad="38100" dist="38100" dir="2700000" algn="tl">
                    <a:srgbClr val="C0C0C0"/>
                  </a:outerShdw>
                </a:effectLst>
                <a:cs typeface="Arial" pitchFamily="34" charset="0"/>
              </a:rPr>
              <a:t>Other sub-networks</a:t>
            </a:r>
          </a:p>
        </p:txBody>
      </p:sp>
      <p:grpSp>
        <p:nvGrpSpPr>
          <p:cNvPr id="188445" name="Group 34"/>
          <p:cNvGrpSpPr>
            <a:grpSpLocks/>
          </p:cNvGrpSpPr>
          <p:nvPr/>
        </p:nvGrpSpPr>
        <p:grpSpPr bwMode="auto">
          <a:xfrm>
            <a:off x="1187450" y="836613"/>
            <a:ext cx="720725" cy="720725"/>
            <a:chOff x="748" y="527"/>
            <a:chExt cx="454" cy="454"/>
          </a:xfrm>
        </p:grpSpPr>
        <p:sp>
          <p:nvSpPr>
            <p:cNvPr id="188454" name="AutoShape 35"/>
            <p:cNvSpPr>
              <a:spLocks noChangeArrowheads="1"/>
            </p:cNvSpPr>
            <p:nvPr/>
          </p:nvSpPr>
          <p:spPr bwMode="auto">
            <a:xfrm>
              <a:off x="748" y="527"/>
              <a:ext cx="454" cy="454"/>
            </a:xfrm>
            <a:prstGeom prst="can">
              <a:avLst>
                <a:gd name="adj" fmla="val 25000"/>
              </a:avLst>
            </a:prstGeom>
            <a:solidFill>
              <a:srgbClr val="EAD7A8"/>
            </a:solidFill>
            <a:ln w="9525">
              <a:solidFill>
                <a:srgbClr val="996633"/>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3716" name="Text Box 36"/>
            <p:cNvSpPr txBox="1">
              <a:spLocks noChangeArrowheads="1"/>
            </p:cNvSpPr>
            <p:nvPr/>
          </p:nvSpPr>
          <p:spPr bwMode="auto">
            <a:xfrm>
              <a:off x="748" y="709"/>
              <a:ext cx="453" cy="192"/>
            </a:xfrm>
            <a:prstGeom prst="rect">
              <a:avLst/>
            </a:prstGeom>
            <a:noFill/>
            <a:ln w="9525">
              <a:noFill/>
              <a:miter lim="800000"/>
              <a:headEnd/>
              <a:tailEnd/>
            </a:ln>
            <a:effectLst/>
          </p:spPr>
          <p:txBody>
            <a:bodyPr>
              <a:spAutoFit/>
            </a:bodyPr>
            <a:lstStyle/>
            <a:p>
              <a:pPr>
                <a:spcBef>
                  <a:spcPct val="50000"/>
                </a:spcBef>
                <a:defRPr/>
              </a:pPr>
              <a:r>
                <a:rPr lang="en-US" sz="1400">
                  <a:effectLst>
                    <a:outerShdw blurRad="38100" dist="38100" dir="2700000" algn="tl">
                      <a:srgbClr val="C0C0C0"/>
                    </a:outerShdw>
                  </a:effectLst>
                  <a:cs typeface="Arial" pitchFamily="34" charset="0"/>
                </a:rPr>
                <a:t>Data</a:t>
              </a:r>
            </a:p>
          </p:txBody>
        </p:sp>
      </p:grpSp>
      <p:pic>
        <p:nvPicPr>
          <p:cNvPr id="188446" name="Picture 37"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00338" y="1916113"/>
            <a:ext cx="304800" cy="38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3718" name="Text Box 38"/>
          <p:cNvSpPr txBox="1">
            <a:spLocks noChangeArrowheads="1"/>
          </p:cNvSpPr>
          <p:nvPr/>
        </p:nvSpPr>
        <p:spPr bwMode="auto">
          <a:xfrm>
            <a:off x="5364163" y="908050"/>
            <a:ext cx="3095625" cy="336550"/>
          </a:xfrm>
          <a:prstGeom prst="rect">
            <a:avLst/>
          </a:prstGeom>
          <a:noFill/>
          <a:ln w="9525">
            <a:noFill/>
            <a:miter lim="800000"/>
            <a:headEnd/>
            <a:tailEnd/>
          </a:ln>
          <a:effectLst/>
        </p:spPr>
        <p:txBody>
          <a:bodyPr>
            <a:spAutoFit/>
          </a:bodyPr>
          <a:lstStyle/>
          <a:p>
            <a:pPr>
              <a:spcBef>
                <a:spcPct val="50000"/>
              </a:spcBef>
              <a:defRPr/>
            </a:pPr>
            <a:r>
              <a:rPr lang="en-US" sz="1600">
                <a:effectLst>
                  <a:outerShdw blurRad="38100" dist="38100" dir="2700000" algn="tl">
                    <a:srgbClr val="C0C0C0"/>
                  </a:outerShdw>
                </a:effectLst>
                <a:cs typeface="Arial" pitchFamily="34" charset="0"/>
              </a:rPr>
              <a:t>Resources of “open Internet”</a:t>
            </a:r>
          </a:p>
        </p:txBody>
      </p:sp>
      <p:sp>
        <p:nvSpPr>
          <p:cNvPr id="188448" name="AutoShape 39"/>
          <p:cNvSpPr>
            <a:spLocks noChangeArrowheads="1"/>
          </p:cNvSpPr>
          <p:nvPr/>
        </p:nvSpPr>
        <p:spPr bwMode="auto">
          <a:xfrm rot="-5400000">
            <a:off x="2555875" y="2132013"/>
            <a:ext cx="2160587" cy="865188"/>
          </a:xfrm>
          <a:prstGeom prst="leftRightArrow">
            <a:avLst>
              <a:gd name="adj1" fmla="val 50000"/>
              <a:gd name="adj2" fmla="val 49945"/>
            </a:avLst>
          </a:prstGeom>
          <a:solidFill>
            <a:schemeClr val="accent1"/>
          </a:solidFill>
          <a:ln w="22225" algn="ctr">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49" name="AutoShape 40"/>
          <p:cNvSpPr>
            <a:spLocks noChangeArrowheads="1"/>
          </p:cNvSpPr>
          <p:nvPr/>
        </p:nvSpPr>
        <p:spPr bwMode="auto">
          <a:xfrm>
            <a:off x="2195513" y="1052513"/>
            <a:ext cx="677862" cy="6477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8450" name="Picture 41" descr="img44"/>
          <p:cNvPicPr>
            <a:picLocks noChangeAspect="1" noChangeArrowheads="1"/>
          </p:cNvPicPr>
          <p:nvPr/>
        </p:nvPicPr>
        <p:blipFill>
          <a:blip r:embed="rId9">
            <a:lum bright="30000" contrast="-30000"/>
            <a:extLst>
              <a:ext uri="{28A0092B-C50C-407E-A947-70E740481C1C}">
                <a14:useLocalDpi xmlns:a14="http://schemas.microsoft.com/office/drawing/2010/main" val="0"/>
              </a:ext>
            </a:extLst>
          </a:blip>
          <a:srcRect/>
          <a:stretch>
            <a:fillRect/>
          </a:stretch>
        </p:blipFill>
        <p:spPr bwMode="auto">
          <a:xfrm>
            <a:off x="2268538" y="1125538"/>
            <a:ext cx="517525" cy="47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51" name="Picture 42"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71775" y="2565400"/>
            <a:ext cx="417513"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52" name="Picture 43"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87900" y="2565400"/>
            <a:ext cx="417513"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53" name="Picture 44" descr="logo"/>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00788" y="2708275"/>
            <a:ext cx="9350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4706" name="Rectangle 2"/>
          <p:cNvSpPr>
            <a:spLocks noGrp="1" noChangeArrowheads="1"/>
          </p:cNvSpPr>
          <p:nvPr>
            <p:ph type="title"/>
          </p:nvPr>
        </p:nvSpPr>
        <p:spPr>
          <a:xfrm>
            <a:off x="971550" y="188913"/>
            <a:ext cx="7954963" cy="503237"/>
          </a:xfrm>
        </p:spPr>
        <p:txBody>
          <a:bodyPr/>
          <a:lstStyle/>
          <a:p>
            <a:pPr algn="r" eaLnBrk="1" hangingPunct="1">
              <a:defRPr/>
            </a:pPr>
            <a:r>
              <a:rPr lang="en-US"/>
              <a:t>Potential add-value</a:t>
            </a:r>
            <a:endParaRPr lang="en-US" i="1"/>
          </a:p>
        </p:txBody>
      </p:sp>
      <p:sp>
        <p:nvSpPr>
          <p:cNvPr id="1224707" name="Rectangle 3"/>
          <p:cNvSpPr>
            <a:spLocks noChangeArrowheads="1"/>
          </p:cNvSpPr>
          <p:nvPr/>
        </p:nvSpPr>
        <p:spPr bwMode="auto">
          <a:xfrm>
            <a:off x="611188" y="1268413"/>
            <a:ext cx="8353425" cy="4768850"/>
          </a:xfrm>
          <a:prstGeom prst="rect">
            <a:avLst/>
          </a:prstGeom>
          <a:noFill/>
          <a:ln w="9525">
            <a:noFill/>
            <a:miter lim="800000"/>
            <a:headEnd/>
            <a:tailEnd/>
          </a:ln>
          <a:effectLst/>
        </p:spPr>
        <p:txBody>
          <a:bodyPr>
            <a:spAutoFit/>
          </a:bodyPr>
          <a:lstStyle/>
          <a:p>
            <a:pPr algn="just">
              <a:lnSpc>
                <a:spcPct val="80000"/>
              </a:lnSpc>
              <a:spcBef>
                <a:spcPct val="20000"/>
              </a:spcBef>
              <a:buSzPct val="85000"/>
              <a:buFont typeface="Wingdings" pitchFamily="2" charset="2"/>
              <a:buChar char="Ø"/>
              <a:defRPr/>
            </a:pPr>
            <a:r>
              <a:rPr lang="en-US" sz="2400">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Networks interoperability:</a:t>
            </a:r>
            <a:r>
              <a:rPr lang="en-US" sz="2400">
                <a:solidFill>
                  <a:srgbClr val="003366"/>
                </a:solidFill>
                <a:cs typeface="Arial" pitchFamily="34" charset="0"/>
              </a:rPr>
              <a:t> </a:t>
            </a:r>
            <a:r>
              <a:rPr lang="en-US" sz="2000">
                <a:solidFill>
                  <a:srgbClr val="003366"/>
                </a:solidFill>
                <a:effectLst>
                  <a:outerShdw blurRad="38100" dist="38100" dir="2700000" algn="tl">
                    <a:srgbClr val="C0C0C0"/>
                  </a:outerShdw>
                </a:effectLst>
                <a:cs typeface="Arial" pitchFamily="34" charset="0"/>
              </a:rPr>
              <a:t>sharing information between sub-networks of the integral  power network.</a:t>
            </a:r>
          </a:p>
          <a:p>
            <a:pPr algn="just">
              <a:lnSpc>
                <a:spcPct val="80000"/>
              </a:lnSpc>
              <a:spcBef>
                <a:spcPct val="20000"/>
              </a:spcBef>
              <a:buSzPct val="85000"/>
              <a:buFont typeface="Wingdings" pitchFamily="2" charset="2"/>
              <a:buChar char="Ø"/>
              <a:defRPr/>
            </a:pPr>
            <a:r>
              <a:rPr lang="en-US" sz="2400">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New business models:</a:t>
            </a:r>
            <a:r>
              <a:rPr lang="en-US" sz="2400">
                <a:solidFill>
                  <a:srgbClr val="003366"/>
                </a:solidFill>
                <a:cs typeface="Arial" pitchFamily="34" charset="0"/>
              </a:rPr>
              <a:t> </a:t>
            </a:r>
            <a:r>
              <a:rPr lang="en-US" sz="2000">
                <a:solidFill>
                  <a:srgbClr val="003366"/>
                </a:solidFill>
                <a:cs typeface="Arial" pitchFamily="34" charset="0"/>
              </a:rPr>
              <a:t>possibility of </a:t>
            </a:r>
            <a:r>
              <a:rPr lang="en-US" sz="2000">
                <a:solidFill>
                  <a:srgbClr val="003366"/>
                </a:solidFill>
                <a:effectLst>
                  <a:outerShdw blurRad="38100" dist="38100" dir="2700000" algn="tl">
                    <a:srgbClr val="C0C0C0"/>
                  </a:outerShdw>
                </a:effectLst>
                <a:cs typeface="Arial" pitchFamily="34" charset="0"/>
              </a:rPr>
              <a:t>providing some of the ABB knowledge in the form of web-services.</a:t>
            </a:r>
            <a:endParaRPr lang="en-US" sz="2400">
              <a:solidFill>
                <a:srgbClr val="003366"/>
              </a:solidFill>
              <a:cs typeface="Arial" pitchFamily="34" charset="0"/>
            </a:endParaRPr>
          </a:p>
          <a:p>
            <a:pPr algn="just">
              <a:lnSpc>
                <a:spcPct val="80000"/>
              </a:lnSpc>
              <a:spcBef>
                <a:spcPct val="20000"/>
              </a:spcBef>
              <a:buSzPct val="85000"/>
              <a:buFont typeface="Wingdings" pitchFamily="2" charset="2"/>
              <a:buChar char="Ø"/>
              <a:defRPr/>
            </a:pPr>
            <a:r>
              <a:rPr lang="en-US" sz="2400">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Data integration:</a:t>
            </a:r>
            <a:r>
              <a:rPr lang="en-US" sz="2400">
                <a:solidFill>
                  <a:srgbClr val="003366"/>
                </a:solidFill>
                <a:cs typeface="Arial" pitchFamily="34" charset="0"/>
              </a:rPr>
              <a:t> </a:t>
            </a:r>
            <a:r>
              <a:rPr lang="en-US" sz="2000">
                <a:solidFill>
                  <a:srgbClr val="003366"/>
                </a:solidFill>
                <a:cs typeface="Arial" pitchFamily="34" charset="0"/>
              </a:rPr>
              <a:t>integration of data that is utilized currently</a:t>
            </a:r>
            <a:r>
              <a:rPr lang="en-US" sz="2400">
                <a:solidFill>
                  <a:srgbClr val="003366"/>
                </a:solidFill>
                <a:cs typeface="Arial" pitchFamily="34" charset="0"/>
              </a:rPr>
              <a:t> </a:t>
            </a:r>
            <a:r>
              <a:rPr lang="en-US" sz="2000">
                <a:solidFill>
                  <a:srgbClr val="003366"/>
                </a:solidFill>
                <a:effectLst>
                  <a:outerShdw blurRad="38100" dist="38100" dir="2700000" algn="tl">
                    <a:srgbClr val="C0C0C0"/>
                  </a:outerShdw>
                </a:effectLst>
                <a:cs typeface="Arial" pitchFamily="34" charset="0"/>
              </a:rPr>
              <a:t>with various contextual information - for risk analysis, facilitation of fault localization, and other.</a:t>
            </a:r>
          </a:p>
          <a:p>
            <a:pPr algn="just">
              <a:lnSpc>
                <a:spcPct val="80000"/>
              </a:lnSpc>
              <a:spcBef>
                <a:spcPct val="20000"/>
              </a:spcBef>
              <a:buSzPct val="85000"/>
              <a:buFont typeface="Wingdings" pitchFamily="2" charset="2"/>
              <a:buChar char="Ø"/>
              <a:defRPr/>
            </a:pPr>
            <a:r>
              <a:rPr lang="en-US" sz="2400">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Interface enhancement:</a:t>
            </a:r>
            <a:r>
              <a:rPr lang="en-US" sz="2400">
                <a:solidFill>
                  <a:srgbClr val="003366"/>
                </a:solidFill>
                <a:cs typeface="Arial" pitchFamily="34" charset="0"/>
              </a:rPr>
              <a:t> </a:t>
            </a:r>
            <a:r>
              <a:rPr lang="en-US" sz="2000">
                <a:solidFill>
                  <a:srgbClr val="003366"/>
                </a:solidFill>
                <a:effectLst>
                  <a:outerShdw blurRad="38100" dist="38100" dir="2700000" algn="tl">
                    <a:srgbClr val="C0C0C0"/>
                  </a:outerShdw>
                </a:effectLst>
                <a:cs typeface="Arial" pitchFamily="34" charset="0"/>
              </a:rPr>
              <a:t>including dynamic, e.g., geographic information.</a:t>
            </a:r>
          </a:p>
          <a:p>
            <a:pPr algn="just">
              <a:lnSpc>
                <a:spcPct val="80000"/>
              </a:lnSpc>
              <a:spcBef>
                <a:spcPct val="20000"/>
              </a:spcBef>
              <a:buSzPct val="85000"/>
              <a:buFont typeface="Wingdings" pitchFamily="2" charset="2"/>
              <a:buChar char="Ø"/>
              <a:defRPr/>
            </a:pPr>
            <a:r>
              <a:rPr lang="en-US" sz="2400" b="1">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Knowledge transferring:</a:t>
            </a:r>
            <a:r>
              <a:rPr lang="en-US" sz="2400">
                <a:solidFill>
                  <a:srgbClr val="003366"/>
                </a:solidFill>
                <a:cs typeface="Arial" pitchFamily="34" charset="0"/>
              </a:rPr>
              <a:t> </a:t>
            </a:r>
            <a:r>
              <a:rPr lang="en-US" sz="2000">
                <a:solidFill>
                  <a:srgbClr val="003366"/>
                </a:solidFill>
                <a:cs typeface="Arial" pitchFamily="34" charset="0"/>
              </a:rPr>
              <a:t>possibility of implementing </a:t>
            </a:r>
            <a:r>
              <a:rPr lang="en-US" sz="1800">
                <a:solidFill>
                  <a:srgbClr val="003366"/>
                </a:solidFill>
                <a:cs typeface="Arial" pitchFamily="34" charset="0"/>
              </a:rPr>
              <a:t>web-services</a:t>
            </a:r>
            <a:r>
              <a:rPr lang="en-US" sz="1800">
                <a:effectLst>
                  <a:outerShdw blurRad="38100" dist="38100" dir="2700000" algn="tl">
                    <a:srgbClr val="C0C0C0"/>
                  </a:outerShdw>
                </a:effectLst>
                <a:cs typeface="Arial" pitchFamily="34" charset="0"/>
              </a:rPr>
              <a:t> </a:t>
            </a:r>
            <a:r>
              <a:rPr lang="en-US" sz="2000">
                <a:solidFill>
                  <a:srgbClr val="003366"/>
                </a:solidFill>
                <a:cs typeface="Arial" pitchFamily="34" charset="0"/>
              </a:rPr>
              <a:t>learning </a:t>
            </a:r>
            <a:r>
              <a:rPr lang="en-US" sz="2000">
                <a:solidFill>
                  <a:srgbClr val="003366"/>
                </a:solidFill>
                <a:effectLst>
                  <a:outerShdw blurRad="38100" dist="38100" dir="2700000" algn="tl">
                    <a:srgbClr val="C0C0C0"/>
                  </a:outerShdw>
                </a:effectLst>
                <a:cs typeface="Arial" pitchFamily="34" charset="0"/>
              </a:rPr>
              <a:t>from the human experts (e.g. to speed-up the decision making process).</a:t>
            </a:r>
          </a:p>
          <a:p>
            <a:pPr algn="just">
              <a:lnSpc>
                <a:spcPct val="80000"/>
              </a:lnSpc>
              <a:spcBef>
                <a:spcPct val="20000"/>
              </a:spcBef>
              <a:buSzPct val="85000"/>
              <a:buFont typeface="Wingdings" pitchFamily="2" charset="2"/>
              <a:buChar char="Ø"/>
              <a:defRPr/>
            </a:pPr>
            <a:r>
              <a:rPr lang="en-US" sz="2400" b="1">
                <a:solidFill>
                  <a:srgbClr val="003366"/>
                </a:solidFill>
                <a:cs typeface="Arial" pitchFamily="34" charset="0"/>
              </a:rPr>
              <a:t> </a:t>
            </a:r>
            <a:r>
              <a:rPr lang="en-US" sz="2800" b="1" i="1">
                <a:solidFill>
                  <a:srgbClr val="800000"/>
                </a:solidFill>
                <a:effectLst>
                  <a:outerShdw blurRad="38100" dist="38100" dir="2700000" algn="tl">
                    <a:srgbClr val="C0C0C0"/>
                  </a:outerShdw>
                </a:effectLst>
                <a:cs typeface="Arial" pitchFamily="34" charset="0"/>
              </a:rPr>
              <a:t>Flexibility of configuration: </a:t>
            </a:r>
            <a:r>
              <a:rPr lang="en-US" sz="2000">
                <a:solidFill>
                  <a:srgbClr val="003366"/>
                </a:solidFill>
                <a:cs typeface="Arial" pitchFamily="34" charset="0"/>
              </a:rPr>
              <a:t>flexibly defining the interaction protocols of all the participating entities (devices, services, humans)</a:t>
            </a:r>
          </a:p>
        </p:txBody>
      </p:sp>
      <p:sp>
        <p:nvSpPr>
          <p:cNvPr id="189444" name="AutoShape 4">
            <a:hlinkClick r:id="" action="ppaction://hlinkshowjump?jump=lastslideviewed" highlightClick="1"/>
          </p:cNvPr>
          <p:cNvSpPr>
            <a:spLocks noChangeArrowheads="1"/>
          </p:cNvSpPr>
          <p:nvPr/>
        </p:nvSpPr>
        <p:spPr bwMode="auto">
          <a:xfrm>
            <a:off x="0" y="0"/>
            <a:ext cx="323850" cy="260350"/>
          </a:xfrm>
          <a:prstGeom prst="actionButtonBlank">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type="none" w="lg" len="lg"/>
                <a:tailEnd type="none" w="lg" len="lg"/>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730" name="Rectangle 2"/>
          <p:cNvSpPr>
            <a:spLocks noGrp="1" noChangeArrowheads="1"/>
          </p:cNvSpPr>
          <p:nvPr>
            <p:ph type="title"/>
          </p:nvPr>
        </p:nvSpPr>
        <p:spPr>
          <a:xfrm>
            <a:off x="468313" y="115888"/>
            <a:ext cx="8458200" cy="503237"/>
          </a:xfrm>
        </p:spPr>
        <p:txBody>
          <a:bodyPr/>
          <a:lstStyle/>
          <a:p>
            <a:pPr algn="r" eaLnBrk="1" hangingPunct="1">
              <a:defRPr/>
            </a:pPr>
            <a:r>
              <a:rPr lang="en-US" i="1"/>
              <a:t>Entities in the ABB prototype</a:t>
            </a:r>
          </a:p>
        </p:txBody>
      </p:sp>
      <p:sp>
        <p:nvSpPr>
          <p:cNvPr id="26628" name="AutoShape 3"/>
          <p:cNvSpPr>
            <a:spLocks noChangeArrowheads="1"/>
          </p:cNvSpPr>
          <p:nvPr/>
        </p:nvSpPr>
        <p:spPr bwMode="auto">
          <a:xfrm>
            <a:off x="968375" y="1697038"/>
            <a:ext cx="1946275" cy="868362"/>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732" name="Text Box 4"/>
          <p:cNvSpPr txBox="1">
            <a:spLocks noChangeArrowheads="1"/>
          </p:cNvSpPr>
          <p:nvPr/>
        </p:nvSpPr>
        <p:spPr bwMode="auto">
          <a:xfrm>
            <a:off x="684213" y="2198688"/>
            <a:ext cx="1511300" cy="366712"/>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Feeder</a:t>
            </a:r>
          </a:p>
        </p:txBody>
      </p:sp>
      <p:grpSp>
        <p:nvGrpSpPr>
          <p:cNvPr id="26630" name="Group 5"/>
          <p:cNvGrpSpPr>
            <a:grpSpLocks/>
          </p:cNvGrpSpPr>
          <p:nvPr/>
        </p:nvGrpSpPr>
        <p:grpSpPr bwMode="auto">
          <a:xfrm>
            <a:off x="1474788" y="838200"/>
            <a:ext cx="1079500" cy="1147763"/>
            <a:chOff x="1236" y="869"/>
            <a:chExt cx="680" cy="723"/>
          </a:xfrm>
        </p:grpSpPr>
        <p:sp>
          <p:nvSpPr>
            <p:cNvPr id="26774" name="Oval 6"/>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75" name="Picture 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631" name="Group 8"/>
          <p:cNvGrpSpPr>
            <a:grpSpLocks/>
          </p:cNvGrpSpPr>
          <p:nvPr/>
        </p:nvGrpSpPr>
        <p:grpSpPr bwMode="auto">
          <a:xfrm>
            <a:off x="3490913" y="765175"/>
            <a:ext cx="2636837" cy="1733550"/>
            <a:chOff x="2199" y="482"/>
            <a:chExt cx="1661" cy="1092"/>
          </a:xfrm>
        </p:grpSpPr>
        <p:sp>
          <p:nvSpPr>
            <p:cNvPr id="26768" name="AutoShape 9"/>
            <p:cNvSpPr>
              <a:spLocks noChangeArrowheads="1"/>
            </p:cNvSpPr>
            <p:nvPr/>
          </p:nvSpPr>
          <p:spPr bwMode="auto">
            <a:xfrm>
              <a:off x="2289" y="1068"/>
              <a:ext cx="1226" cy="499"/>
            </a:xfrm>
            <a:prstGeom prst="cube">
              <a:avLst>
                <a:gd name="adj" fmla="val 58116"/>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738" name="Text Box 10"/>
            <p:cNvSpPr txBox="1">
              <a:spLocks noChangeArrowheads="1"/>
            </p:cNvSpPr>
            <p:nvPr/>
          </p:nvSpPr>
          <p:spPr bwMode="auto">
            <a:xfrm>
              <a:off x="2199" y="1343"/>
              <a:ext cx="952" cy="231"/>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Operator</a:t>
              </a:r>
            </a:p>
          </p:txBody>
        </p:sp>
        <p:grpSp>
          <p:nvGrpSpPr>
            <p:cNvPr id="26770" name="Group 11"/>
            <p:cNvGrpSpPr>
              <a:grpSpLocks/>
            </p:cNvGrpSpPr>
            <p:nvPr/>
          </p:nvGrpSpPr>
          <p:grpSpPr bwMode="auto">
            <a:xfrm>
              <a:off x="2608" y="527"/>
              <a:ext cx="680" cy="723"/>
              <a:chOff x="1236" y="869"/>
              <a:chExt cx="680" cy="723"/>
            </a:xfrm>
          </p:grpSpPr>
          <p:sp>
            <p:nvSpPr>
              <p:cNvPr id="26772" name="Oval 12"/>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73" name="Picture 1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771" name="Picture 14" descr="Untitled-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8" y="482"/>
              <a:ext cx="662" cy="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632" name="Group 15"/>
          <p:cNvGrpSpPr>
            <a:grpSpLocks/>
          </p:cNvGrpSpPr>
          <p:nvPr/>
        </p:nvGrpSpPr>
        <p:grpSpPr bwMode="auto">
          <a:xfrm>
            <a:off x="3203575" y="2852738"/>
            <a:ext cx="2808288" cy="2089150"/>
            <a:chOff x="2018" y="1797"/>
            <a:chExt cx="1769" cy="1316"/>
          </a:xfrm>
        </p:grpSpPr>
        <p:sp>
          <p:nvSpPr>
            <p:cNvPr id="26760" name="AutoShape 16"/>
            <p:cNvSpPr>
              <a:spLocks noChangeArrowheads="1"/>
            </p:cNvSpPr>
            <p:nvPr/>
          </p:nvSpPr>
          <p:spPr bwMode="auto">
            <a:xfrm>
              <a:off x="2018" y="2338"/>
              <a:ext cx="1769" cy="774"/>
            </a:xfrm>
            <a:prstGeom prst="cube">
              <a:avLst>
                <a:gd name="adj" fmla="val 50648"/>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745" name="Text Box 17"/>
            <p:cNvSpPr txBox="1">
              <a:spLocks noChangeArrowheads="1"/>
            </p:cNvSpPr>
            <p:nvPr/>
          </p:nvSpPr>
          <p:spPr bwMode="auto">
            <a:xfrm>
              <a:off x="2064" y="2709"/>
              <a:ext cx="1360" cy="404"/>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Fault Localization Service</a:t>
              </a:r>
            </a:p>
          </p:txBody>
        </p:sp>
        <p:grpSp>
          <p:nvGrpSpPr>
            <p:cNvPr id="26762" name="Group 18"/>
            <p:cNvGrpSpPr>
              <a:grpSpLocks/>
            </p:cNvGrpSpPr>
            <p:nvPr/>
          </p:nvGrpSpPr>
          <p:grpSpPr bwMode="auto">
            <a:xfrm>
              <a:off x="2472" y="1797"/>
              <a:ext cx="680" cy="723"/>
              <a:chOff x="1236" y="869"/>
              <a:chExt cx="680" cy="723"/>
            </a:xfrm>
          </p:grpSpPr>
          <p:sp>
            <p:nvSpPr>
              <p:cNvPr id="26766" name="Oval 19"/>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67" name="Picture 2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763" name="Group 21"/>
            <p:cNvGrpSpPr>
              <a:grpSpLocks/>
            </p:cNvGrpSpPr>
            <p:nvPr/>
          </p:nvGrpSpPr>
          <p:grpSpPr bwMode="auto">
            <a:xfrm>
              <a:off x="3152" y="2069"/>
              <a:ext cx="590" cy="592"/>
              <a:chOff x="3152" y="1933"/>
              <a:chExt cx="785" cy="728"/>
            </a:xfrm>
          </p:grpSpPr>
          <p:sp>
            <p:nvSpPr>
              <p:cNvPr id="26764" name="AutoShape 22"/>
              <p:cNvSpPr>
                <a:spLocks noChangeArrowheads="1"/>
              </p:cNvSpPr>
              <p:nvPr/>
            </p:nvSpPr>
            <p:spPr bwMode="auto">
              <a:xfrm>
                <a:off x="3152" y="1933"/>
                <a:ext cx="785" cy="72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65" name="Picture 23" descr="img44"/>
              <p:cNvPicPr>
                <a:picLocks noChangeAspect="1" noChangeArrowheads="1"/>
              </p:cNvPicPr>
              <p:nvPr/>
            </p:nvPicPr>
            <p:blipFill>
              <a:blip r:embed="rId4">
                <a:lum bright="30000" contrast="-30000"/>
                <a:extLst>
                  <a:ext uri="{28A0092B-C50C-407E-A947-70E740481C1C}">
                    <a14:useLocalDpi xmlns:a14="http://schemas.microsoft.com/office/drawing/2010/main" val="0"/>
                  </a:ext>
                </a:extLst>
              </a:blip>
              <a:srcRect/>
              <a:stretch>
                <a:fillRect/>
              </a:stretch>
            </p:blipFill>
            <p:spPr bwMode="auto">
              <a:xfrm>
                <a:off x="3243" y="2024"/>
                <a:ext cx="616" cy="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633" name="Group 24"/>
          <p:cNvGrpSpPr>
            <a:grpSpLocks/>
          </p:cNvGrpSpPr>
          <p:nvPr/>
        </p:nvGrpSpPr>
        <p:grpSpPr bwMode="auto">
          <a:xfrm>
            <a:off x="6156325" y="765175"/>
            <a:ext cx="2841625" cy="2016125"/>
            <a:chOff x="3878" y="482"/>
            <a:chExt cx="1790" cy="1270"/>
          </a:xfrm>
        </p:grpSpPr>
        <p:sp>
          <p:nvSpPr>
            <p:cNvPr id="26715" name="AutoShape 25"/>
            <p:cNvSpPr>
              <a:spLocks noChangeArrowheads="1"/>
            </p:cNvSpPr>
            <p:nvPr/>
          </p:nvSpPr>
          <p:spPr bwMode="auto">
            <a:xfrm>
              <a:off x="3900" y="1023"/>
              <a:ext cx="1768" cy="729"/>
            </a:xfrm>
            <a:prstGeom prst="cube">
              <a:avLst>
                <a:gd name="adj" fmla="val 42389"/>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754" name="Text Box 26"/>
            <p:cNvSpPr txBox="1">
              <a:spLocks noChangeArrowheads="1"/>
            </p:cNvSpPr>
            <p:nvPr/>
          </p:nvSpPr>
          <p:spPr bwMode="auto">
            <a:xfrm>
              <a:off x="3878" y="1339"/>
              <a:ext cx="1405" cy="404"/>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Network Structure Storage</a:t>
              </a:r>
            </a:p>
          </p:txBody>
        </p:sp>
        <p:grpSp>
          <p:nvGrpSpPr>
            <p:cNvPr id="26717" name="Group 27"/>
            <p:cNvGrpSpPr>
              <a:grpSpLocks/>
            </p:cNvGrpSpPr>
            <p:nvPr/>
          </p:nvGrpSpPr>
          <p:grpSpPr bwMode="auto">
            <a:xfrm>
              <a:off x="4308" y="482"/>
              <a:ext cx="680" cy="723"/>
              <a:chOff x="1236" y="869"/>
              <a:chExt cx="680" cy="723"/>
            </a:xfrm>
          </p:grpSpPr>
          <p:sp>
            <p:nvSpPr>
              <p:cNvPr id="26758" name="Oval 28"/>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59" name="Picture 29"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718" name="Group 30"/>
            <p:cNvGrpSpPr>
              <a:grpSpLocks/>
            </p:cNvGrpSpPr>
            <p:nvPr/>
          </p:nvGrpSpPr>
          <p:grpSpPr bwMode="auto">
            <a:xfrm>
              <a:off x="4921" y="799"/>
              <a:ext cx="544" cy="324"/>
              <a:chOff x="4131" y="3560"/>
              <a:chExt cx="699" cy="414"/>
            </a:xfrm>
          </p:grpSpPr>
          <p:sp>
            <p:nvSpPr>
              <p:cNvPr id="26719" name="AutoShape 31"/>
              <p:cNvSpPr>
                <a:spLocks noChangeArrowheads="1"/>
              </p:cNvSpPr>
              <p:nvPr/>
            </p:nvSpPr>
            <p:spPr bwMode="auto">
              <a:xfrm>
                <a:off x="4277" y="3638"/>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0" name="AutoShape 32"/>
              <p:cNvSpPr>
                <a:spLocks noChangeArrowheads="1"/>
              </p:cNvSpPr>
              <p:nvPr/>
            </p:nvSpPr>
            <p:spPr bwMode="auto">
              <a:xfrm>
                <a:off x="4435" y="3624"/>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1" name="AutoShape 33"/>
              <p:cNvSpPr>
                <a:spLocks noChangeArrowheads="1"/>
              </p:cNvSpPr>
              <p:nvPr/>
            </p:nvSpPr>
            <p:spPr bwMode="auto">
              <a:xfrm>
                <a:off x="4378" y="3641"/>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2" name="AutoShape 34"/>
              <p:cNvSpPr>
                <a:spLocks noChangeArrowheads="1"/>
              </p:cNvSpPr>
              <p:nvPr/>
            </p:nvSpPr>
            <p:spPr bwMode="auto">
              <a:xfrm>
                <a:off x="4317" y="3647"/>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3" name="AutoShape 35"/>
              <p:cNvSpPr>
                <a:spLocks noChangeArrowheads="1"/>
              </p:cNvSpPr>
              <p:nvPr/>
            </p:nvSpPr>
            <p:spPr bwMode="auto">
              <a:xfrm>
                <a:off x="4511" y="3618"/>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4" name="AutoShape 36"/>
              <p:cNvSpPr>
                <a:spLocks noChangeArrowheads="1"/>
              </p:cNvSpPr>
              <p:nvPr/>
            </p:nvSpPr>
            <p:spPr bwMode="auto">
              <a:xfrm>
                <a:off x="4587" y="3629"/>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5" name="AutoShape 37"/>
              <p:cNvSpPr>
                <a:spLocks noChangeArrowheads="1"/>
              </p:cNvSpPr>
              <p:nvPr/>
            </p:nvSpPr>
            <p:spPr bwMode="auto">
              <a:xfrm>
                <a:off x="4635" y="3662"/>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6" name="AutoShape 38"/>
              <p:cNvSpPr>
                <a:spLocks noChangeArrowheads="1"/>
              </p:cNvSpPr>
              <p:nvPr/>
            </p:nvSpPr>
            <p:spPr bwMode="auto">
              <a:xfrm>
                <a:off x="4574" y="366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7" name="AutoShape 39"/>
              <p:cNvSpPr>
                <a:spLocks noChangeArrowheads="1"/>
              </p:cNvSpPr>
              <p:nvPr/>
            </p:nvSpPr>
            <p:spPr bwMode="auto">
              <a:xfrm>
                <a:off x="4517" y="3666"/>
                <a:ext cx="92"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 name="AutoShape 40"/>
              <p:cNvSpPr>
                <a:spLocks noChangeArrowheads="1"/>
              </p:cNvSpPr>
              <p:nvPr/>
            </p:nvSpPr>
            <p:spPr bwMode="auto">
              <a:xfrm>
                <a:off x="4439" y="3663"/>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9" name="AutoShape 41"/>
              <p:cNvSpPr>
                <a:spLocks noChangeArrowheads="1"/>
              </p:cNvSpPr>
              <p:nvPr/>
            </p:nvSpPr>
            <p:spPr bwMode="auto">
              <a:xfrm>
                <a:off x="4360" y="3665"/>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30" name="AutoShape 42"/>
              <p:cNvSpPr>
                <a:spLocks noChangeArrowheads="1"/>
              </p:cNvSpPr>
              <p:nvPr/>
            </p:nvSpPr>
            <p:spPr bwMode="auto">
              <a:xfrm>
                <a:off x="4303" y="3686"/>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31" name="AutoShape 43"/>
              <p:cNvSpPr>
                <a:spLocks noChangeArrowheads="1"/>
              </p:cNvSpPr>
              <p:nvPr/>
            </p:nvSpPr>
            <p:spPr bwMode="auto">
              <a:xfrm>
                <a:off x="4368" y="3696"/>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32" name="AutoShape 44"/>
              <p:cNvSpPr>
                <a:spLocks noChangeArrowheads="1"/>
              </p:cNvSpPr>
              <p:nvPr/>
            </p:nvSpPr>
            <p:spPr bwMode="auto">
              <a:xfrm>
                <a:off x="4439" y="3701"/>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33" name="AutoShape 45"/>
              <p:cNvSpPr>
                <a:spLocks noChangeArrowheads="1"/>
              </p:cNvSpPr>
              <p:nvPr/>
            </p:nvSpPr>
            <p:spPr bwMode="auto">
              <a:xfrm>
                <a:off x="4512" y="370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34" name="AutoShape 46"/>
              <p:cNvSpPr>
                <a:spLocks noChangeArrowheads="1"/>
              </p:cNvSpPr>
              <p:nvPr/>
            </p:nvSpPr>
            <p:spPr bwMode="auto">
              <a:xfrm>
                <a:off x="4589" y="3694"/>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6735" name="Group 47"/>
              <p:cNvGrpSpPr>
                <a:grpSpLocks/>
              </p:cNvGrpSpPr>
              <p:nvPr/>
            </p:nvGrpSpPr>
            <p:grpSpPr bwMode="auto">
              <a:xfrm>
                <a:off x="4201" y="3675"/>
                <a:ext cx="603" cy="196"/>
                <a:chOff x="3093" y="3542"/>
                <a:chExt cx="1180" cy="416"/>
              </a:xfrm>
            </p:grpSpPr>
            <p:sp>
              <p:nvSpPr>
                <p:cNvPr id="26749" name="AutoShape 48"/>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0" name="AutoShape 49"/>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1" name="AutoShape 50"/>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2" name="AutoShape 51"/>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3" name="AutoShape 52"/>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4" name="AutoShape 53"/>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5" name="AutoShape 54"/>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6" name="AutoShape 55"/>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57" name="AutoShape 56"/>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26736" name="Group 57"/>
              <p:cNvGrpSpPr>
                <a:grpSpLocks/>
              </p:cNvGrpSpPr>
              <p:nvPr/>
            </p:nvGrpSpPr>
            <p:grpSpPr bwMode="auto">
              <a:xfrm>
                <a:off x="4140" y="3727"/>
                <a:ext cx="673" cy="238"/>
                <a:chOff x="3093" y="3542"/>
                <a:chExt cx="1180" cy="416"/>
              </a:xfrm>
            </p:grpSpPr>
            <p:sp>
              <p:nvSpPr>
                <p:cNvPr id="26740" name="AutoShape 58"/>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1" name="AutoShape 59"/>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2" name="AutoShape 60"/>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3" name="AutoShape 61"/>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4" name="AutoShape 62"/>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5" name="AutoShape 63"/>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6" name="AutoShape 64"/>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7" name="AutoShape 65"/>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48" name="AutoShape 66"/>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225795" name="AutoShape 67"/>
              <p:cNvSpPr>
                <a:spLocks noChangeArrowheads="1"/>
              </p:cNvSpPr>
              <p:nvPr/>
            </p:nvSpPr>
            <p:spPr bwMode="auto">
              <a:xfrm>
                <a:off x="4131" y="3560"/>
                <a:ext cx="699" cy="414"/>
              </a:xfrm>
              <a:prstGeom prst="can">
                <a:avLst>
                  <a:gd name="adj" fmla="val 49921"/>
                </a:avLst>
              </a:prstGeom>
              <a:gradFill rotWithShape="1">
                <a:gsLst>
                  <a:gs pos="0">
                    <a:srgbClr val="DC821E">
                      <a:gamma/>
                      <a:shade val="46275"/>
                      <a:invGamma/>
                    </a:srgbClr>
                  </a:gs>
                  <a:gs pos="50000">
                    <a:srgbClr val="DC821E">
                      <a:alpha val="17999"/>
                    </a:srgbClr>
                  </a:gs>
                  <a:gs pos="100000">
                    <a:srgbClr val="DC821E">
                      <a:gamma/>
                      <a:shade val="46275"/>
                      <a:invGamma/>
                    </a:srgbClr>
                  </a:gs>
                </a:gsLst>
                <a:lin ang="0" scaled="1"/>
              </a:gradFill>
              <a:ln w="9525">
                <a:solidFill>
                  <a:srgbClr val="663300"/>
                </a:solidFill>
                <a:round/>
                <a:headEnd/>
                <a:tailEnd/>
              </a:ln>
              <a:effectLst/>
            </p:spPr>
            <p:txBody>
              <a:bodyPr wrap="none" anchor="ctr"/>
              <a:lstStyle/>
              <a:p>
                <a:pPr>
                  <a:defRPr/>
                </a:pPr>
                <a:endParaRPr lang="en-US"/>
              </a:p>
            </p:txBody>
          </p:sp>
        </p:grpSp>
      </p:grpSp>
      <p:grpSp>
        <p:nvGrpSpPr>
          <p:cNvPr id="26634" name="Group 68"/>
          <p:cNvGrpSpPr>
            <a:grpSpLocks/>
          </p:cNvGrpSpPr>
          <p:nvPr/>
        </p:nvGrpSpPr>
        <p:grpSpPr bwMode="auto">
          <a:xfrm>
            <a:off x="1331913" y="5013325"/>
            <a:ext cx="2981325" cy="1727200"/>
            <a:chOff x="2155" y="3203"/>
            <a:chExt cx="1878" cy="1088"/>
          </a:xfrm>
        </p:grpSpPr>
        <p:sp>
          <p:nvSpPr>
            <p:cNvPr id="26669" name="AutoShape 69"/>
            <p:cNvSpPr>
              <a:spLocks noChangeArrowheads="1"/>
            </p:cNvSpPr>
            <p:nvPr/>
          </p:nvSpPr>
          <p:spPr bwMode="auto">
            <a:xfrm>
              <a:off x="2334" y="3744"/>
              <a:ext cx="1226" cy="547"/>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798" name="Text Box 70"/>
            <p:cNvSpPr txBox="1">
              <a:spLocks noChangeArrowheads="1"/>
            </p:cNvSpPr>
            <p:nvPr/>
          </p:nvSpPr>
          <p:spPr bwMode="auto">
            <a:xfrm>
              <a:off x="2155" y="4060"/>
              <a:ext cx="952" cy="231"/>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Ontology</a:t>
              </a:r>
            </a:p>
          </p:txBody>
        </p:sp>
        <p:grpSp>
          <p:nvGrpSpPr>
            <p:cNvPr id="26671" name="Group 71"/>
            <p:cNvGrpSpPr>
              <a:grpSpLocks/>
            </p:cNvGrpSpPr>
            <p:nvPr/>
          </p:nvGrpSpPr>
          <p:grpSpPr bwMode="auto">
            <a:xfrm>
              <a:off x="2653" y="3203"/>
              <a:ext cx="680" cy="723"/>
              <a:chOff x="1236" y="869"/>
              <a:chExt cx="680" cy="723"/>
            </a:xfrm>
          </p:grpSpPr>
          <p:sp>
            <p:nvSpPr>
              <p:cNvPr id="26713" name="Oval 72"/>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714" name="Picture 7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672" name="Group 74"/>
            <p:cNvGrpSpPr>
              <a:grpSpLocks/>
            </p:cNvGrpSpPr>
            <p:nvPr/>
          </p:nvGrpSpPr>
          <p:grpSpPr bwMode="auto">
            <a:xfrm>
              <a:off x="3334" y="3793"/>
              <a:ext cx="699" cy="414"/>
              <a:chOff x="4131" y="3560"/>
              <a:chExt cx="699" cy="414"/>
            </a:xfrm>
          </p:grpSpPr>
          <p:sp>
            <p:nvSpPr>
              <p:cNvPr id="26674" name="AutoShape 75"/>
              <p:cNvSpPr>
                <a:spLocks noChangeArrowheads="1"/>
              </p:cNvSpPr>
              <p:nvPr/>
            </p:nvSpPr>
            <p:spPr bwMode="auto">
              <a:xfrm>
                <a:off x="4277" y="3638"/>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75" name="AutoShape 76"/>
              <p:cNvSpPr>
                <a:spLocks noChangeArrowheads="1"/>
              </p:cNvSpPr>
              <p:nvPr/>
            </p:nvSpPr>
            <p:spPr bwMode="auto">
              <a:xfrm>
                <a:off x="4435" y="3624"/>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76" name="AutoShape 77"/>
              <p:cNvSpPr>
                <a:spLocks noChangeArrowheads="1"/>
              </p:cNvSpPr>
              <p:nvPr/>
            </p:nvSpPr>
            <p:spPr bwMode="auto">
              <a:xfrm>
                <a:off x="4378" y="3641"/>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77" name="AutoShape 78"/>
              <p:cNvSpPr>
                <a:spLocks noChangeArrowheads="1"/>
              </p:cNvSpPr>
              <p:nvPr/>
            </p:nvSpPr>
            <p:spPr bwMode="auto">
              <a:xfrm>
                <a:off x="4317" y="3647"/>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78" name="AutoShape 79"/>
              <p:cNvSpPr>
                <a:spLocks noChangeArrowheads="1"/>
              </p:cNvSpPr>
              <p:nvPr/>
            </p:nvSpPr>
            <p:spPr bwMode="auto">
              <a:xfrm>
                <a:off x="4511" y="3618"/>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79" name="AutoShape 80"/>
              <p:cNvSpPr>
                <a:spLocks noChangeArrowheads="1"/>
              </p:cNvSpPr>
              <p:nvPr/>
            </p:nvSpPr>
            <p:spPr bwMode="auto">
              <a:xfrm>
                <a:off x="4587" y="3629"/>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0" name="AutoShape 81"/>
              <p:cNvSpPr>
                <a:spLocks noChangeArrowheads="1"/>
              </p:cNvSpPr>
              <p:nvPr/>
            </p:nvSpPr>
            <p:spPr bwMode="auto">
              <a:xfrm>
                <a:off x="4635" y="3662"/>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1" name="AutoShape 82"/>
              <p:cNvSpPr>
                <a:spLocks noChangeArrowheads="1"/>
              </p:cNvSpPr>
              <p:nvPr/>
            </p:nvSpPr>
            <p:spPr bwMode="auto">
              <a:xfrm>
                <a:off x="4574" y="366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2" name="AutoShape 83"/>
              <p:cNvSpPr>
                <a:spLocks noChangeArrowheads="1"/>
              </p:cNvSpPr>
              <p:nvPr/>
            </p:nvSpPr>
            <p:spPr bwMode="auto">
              <a:xfrm>
                <a:off x="4517" y="3666"/>
                <a:ext cx="92"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3" name="AutoShape 84"/>
              <p:cNvSpPr>
                <a:spLocks noChangeArrowheads="1"/>
              </p:cNvSpPr>
              <p:nvPr/>
            </p:nvSpPr>
            <p:spPr bwMode="auto">
              <a:xfrm>
                <a:off x="4439" y="3663"/>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4" name="AutoShape 85"/>
              <p:cNvSpPr>
                <a:spLocks noChangeArrowheads="1"/>
              </p:cNvSpPr>
              <p:nvPr/>
            </p:nvSpPr>
            <p:spPr bwMode="auto">
              <a:xfrm>
                <a:off x="4360" y="3665"/>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5" name="AutoShape 86"/>
              <p:cNvSpPr>
                <a:spLocks noChangeArrowheads="1"/>
              </p:cNvSpPr>
              <p:nvPr/>
            </p:nvSpPr>
            <p:spPr bwMode="auto">
              <a:xfrm>
                <a:off x="4303" y="3686"/>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6" name="AutoShape 87"/>
              <p:cNvSpPr>
                <a:spLocks noChangeArrowheads="1"/>
              </p:cNvSpPr>
              <p:nvPr/>
            </p:nvSpPr>
            <p:spPr bwMode="auto">
              <a:xfrm>
                <a:off x="4368" y="3696"/>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7" name="AutoShape 88"/>
              <p:cNvSpPr>
                <a:spLocks noChangeArrowheads="1"/>
              </p:cNvSpPr>
              <p:nvPr/>
            </p:nvSpPr>
            <p:spPr bwMode="auto">
              <a:xfrm>
                <a:off x="4439" y="3701"/>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8" name="AutoShape 89"/>
              <p:cNvSpPr>
                <a:spLocks noChangeArrowheads="1"/>
              </p:cNvSpPr>
              <p:nvPr/>
            </p:nvSpPr>
            <p:spPr bwMode="auto">
              <a:xfrm>
                <a:off x="4512" y="370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89" name="AutoShape 90"/>
              <p:cNvSpPr>
                <a:spLocks noChangeArrowheads="1"/>
              </p:cNvSpPr>
              <p:nvPr/>
            </p:nvSpPr>
            <p:spPr bwMode="auto">
              <a:xfrm>
                <a:off x="4589" y="3694"/>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6690" name="Group 91"/>
              <p:cNvGrpSpPr>
                <a:grpSpLocks/>
              </p:cNvGrpSpPr>
              <p:nvPr/>
            </p:nvGrpSpPr>
            <p:grpSpPr bwMode="auto">
              <a:xfrm>
                <a:off x="4201" y="3675"/>
                <a:ext cx="603" cy="196"/>
                <a:chOff x="3093" y="3542"/>
                <a:chExt cx="1180" cy="416"/>
              </a:xfrm>
            </p:grpSpPr>
            <p:sp>
              <p:nvSpPr>
                <p:cNvPr id="26704" name="AutoShape 92"/>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5" name="AutoShape 93"/>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6" name="AutoShape 94"/>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7" name="AutoShape 95"/>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8" name="AutoShape 96"/>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9" name="AutoShape 97"/>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10" name="AutoShape 98"/>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11" name="AutoShape 99"/>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12" name="AutoShape 100"/>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26691" name="Group 101"/>
              <p:cNvGrpSpPr>
                <a:grpSpLocks/>
              </p:cNvGrpSpPr>
              <p:nvPr/>
            </p:nvGrpSpPr>
            <p:grpSpPr bwMode="auto">
              <a:xfrm>
                <a:off x="4140" y="3727"/>
                <a:ext cx="673" cy="238"/>
                <a:chOff x="3093" y="3542"/>
                <a:chExt cx="1180" cy="416"/>
              </a:xfrm>
            </p:grpSpPr>
            <p:sp>
              <p:nvSpPr>
                <p:cNvPr id="26695" name="AutoShape 102"/>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96" name="AutoShape 103"/>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97" name="AutoShape 104"/>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98" name="AutoShape 105"/>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99" name="AutoShape 106"/>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0" name="AutoShape 107"/>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1" name="AutoShape 108"/>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2" name="AutoShape 109"/>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03" name="AutoShape 110"/>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225839" name="AutoShape 111"/>
              <p:cNvSpPr>
                <a:spLocks noChangeArrowheads="1"/>
              </p:cNvSpPr>
              <p:nvPr/>
            </p:nvSpPr>
            <p:spPr bwMode="auto">
              <a:xfrm>
                <a:off x="4131" y="3560"/>
                <a:ext cx="699" cy="414"/>
              </a:xfrm>
              <a:prstGeom prst="can">
                <a:avLst>
                  <a:gd name="adj" fmla="val 49921"/>
                </a:avLst>
              </a:prstGeom>
              <a:gradFill rotWithShape="1">
                <a:gsLst>
                  <a:gs pos="0">
                    <a:srgbClr val="DC821E">
                      <a:gamma/>
                      <a:shade val="46275"/>
                      <a:invGamma/>
                    </a:srgbClr>
                  </a:gs>
                  <a:gs pos="50000">
                    <a:srgbClr val="DC821E">
                      <a:alpha val="17999"/>
                    </a:srgbClr>
                  </a:gs>
                  <a:gs pos="100000">
                    <a:srgbClr val="DC821E">
                      <a:gamma/>
                      <a:shade val="46275"/>
                      <a:invGamma/>
                    </a:srgbClr>
                  </a:gs>
                </a:gsLst>
                <a:lin ang="0" scaled="1"/>
              </a:gradFill>
              <a:ln w="9525">
                <a:solidFill>
                  <a:srgbClr val="663300"/>
                </a:solidFill>
                <a:round/>
                <a:headEnd/>
                <a:tailEnd/>
              </a:ln>
              <a:effectLst/>
            </p:spPr>
            <p:txBody>
              <a:bodyPr wrap="none" anchor="ctr"/>
              <a:lstStyle/>
              <a:p>
                <a:pPr>
                  <a:defRPr/>
                </a:pPr>
                <a:endParaRPr lang="en-US"/>
              </a:p>
            </p:txBody>
          </p:sp>
        </p:grpSp>
        <p:pic>
          <p:nvPicPr>
            <p:cNvPr id="26673" name="Picture 112" descr="molecula">
              <a:hlinkClick r:id="rId5"/>
            </p:cNvPr>
            <p:cNvPicPr>
              <a:picLocks noChangeAspect="1" noChangeArrowheads="1"/>
            </p:cNvPicPr>
            <p:nvPr/>
          </p:nvPicPr>
          <p:blipFill>
            <a:blip r:embed="rId6">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515" y="3884"/>
              <a:ext cx="333"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635" name="Group 113"/>
          <p:cNvGrpSpPr>
            <a:grpSpLocks/>
          </p:cNvGrpSpPr>
          <p:nvPr/>
        </p:nvGrpSpPr>
        <p:grpSpPr bwMode="auto">
          <a:xfrm>
            <a:off x="6443663" y="2925763"/>
            <a:ext cx="2520950" cy="2016125"/>
            <a:chOff x="4059" y="1843"/>
            <a:chExt cx="1588" cy="1270"/>
          </a:xfrm>
        </p:grpSpPr>
        <p:sp>
          <p:nvSpPr>
            <p:cNvPr id="26660" name="AutoShape 114"/>
            <p:cNvSpPr>
              <a:spLocks noChangeArrowheads="1"/>
            </p:cNvSpPr>
            <p:nvPr/>
          </p:nvSpPr>
          <p:spPr bwMode="auto">
            <a:xfrm>
              <a:off x="4148" y="2384"/>
              <a:ext cx="1226" cy="729"/>
            </a:xfrm>
            <a:prstGeom prst="cube">
              <a:avLst>
                <a:gd name="adj" fmla="val 43486"/>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843" name="Text Box 115"/>
            <p:cNvSpPr txBox="1">
              <a:spLocks noChangeArrowheads="1"/>
            </p:cNvSpPr>
            <p:nvPr/>
          </p:nvSpPr>
          <p:spPr bwMode="auto">
            <a:xfrm>
              <a:off x="4059" y="2700"/>
              <a:ext cx="952" cy="404"/>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Risks Alert Service</a:t>
              </a:r>
            </a:p>
          </p:txBody>
        </p:sp>
        <p:grpSp>
          <p:nvGrpSpPr>
            <p:cNvPr id="26662" name="Group 116"/>
            <p:cNvGrpSpPr>
              <a:grpSpLocks/>
            </p:cNvGrpSpPr>
            <p:nvPr/>
          </p:nvGrpSpPr>
          <p:grpSpPr bwMode="auto">
            <a:xfrm>
              <a:off x="4467" y="1843"/>
              <a:ext cx="680" cy="723"/>
              <a:chOff x="1236" y="869"/>
              <a:chExt cx="680" cy="723"/>
            </a:xfrm>
          </p:grpSpPr>
          <p:sp>
            <p:nvSpPr>
              <p:cNvPr id="26667" name="Oval 117"/>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668" name="Picture 11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663" name="AutoShape 119"/>
            <p:cNvSpPr>
              <a:spLocks noChangeArrowheads="1"/>
            </p:cNvSpPr>
            <p:nvPr/>
          </p:nvSpPr>
          <p:spPr bwMode="auto">
            <a:xfrm>
              <a:off x="5053" y="1979"/>
              <a:ext cx="594" cy="59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664" name="Rectangle 120"/>
            <p:cNvSpPr>
              <a:spLocks noChangeArrowheads="1"/>
            </p:cNvSpPr>
            <p:nvPr/>
          </p:nvSpPr>
          <p:spPr bwMode="auto">
            <a:xfrm>
              <a:off x="5118" y="2057"/>
              <a:ext cx="448" cy="44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665" name="Picture 121" descr="680_firesign1"/>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22" y="2043"/>
              <a:ext cx="467"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66" name="Picture 122" descr="firefighte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03" y="2065"/>
              <a:ext cx="454"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636" name="AutoShape 123"/>
          <p:cNvSpPr>
            <a:spLocks noChangeArrowheads="1"/>
          </p:cNvSpPr>
          <p:nvPr/>
        </p:nvSpPr>
        <p:spPr bwMode="auto">
          <a:xfrm>
            <a:off x="463550" y="3711575"/>
            <a:ext cx="1946275" cy="1157288"/>
          </a:xfrm>
          <a:prstGeom prst="cube">
            <a:avLst>
              <a:gd name="adj" fmla="val 49931"/>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5852" name="Text Box 124"/>
          <p:cNvSpPr txBox="1">
            <a:spLocks noChangeArrowheads="1"/>
          </p:cNvSpPr>
          <p:nvPr/>
        </p:nvSpPr>
        <p:spPr bwMode="auto">
          <a:xfrm>
            <a:off x="179388" y="4221163"/>
            <a:ext cx="1511300" cy="641350"/>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Weather Service</a:t>
            </a:r>
          </a:p>
        </p:txBody>
      </p:sp>
      <p:grpSp>
        <p:nvGrpSpPr>
          <p:cNvPr id="26638" name="Group 125"/>
          <p:cNvGrpSpPr>
            <a:grpSpLocks/>
          </p:cNvGrpSpPr>
          <p:nvPr/>
        </p:nvGrpSpPr>
        <p:grpSpPr bwMode="auto">
          <a:xfrm>
            <a:off x="969963" y="2852738"/>
            <a:ext cx="1079500" cy="1147762"/>
            <a:chOff x="1236" y="869"/>
            <a:chExt cx="680" cy="723"/>
          </a:xfrm>
        </p:grpSpPr>
        <p:sp>
          <p:nvSpPr>
            <p:cNvPr id="26658" name="Oval 126"/>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659" name="Picture 12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39" name="Picture 128" descr="line"/>
          <p:cNvPicPr>
            <a:picLocks noChangeAspect="1" noChangeArrowheads="1"/>
          </p:cNvPicPr>
          <p:nvPr/>
        </p:nvPicPr>
        <p:blipFill>
          <a:blip r:embed="rId9">
            <a:lum bright="36000" contrast="52000"/>
            <a:extLst>
              <a:ext uri="{28A0092B-C50C-407E-A947-70E740481C1C}">
                <a14:useLocalDpi xmlns:a14="http://schemas.microsoft.com/office/drawing/2010/main" val="0"/>
              </a:ext>
            </a:extLst>
          </a:blip>
          <a:srcRect l="61882" t="48607" r="25087" b="34026"/>
          <a:stretch>
            <a:fillRect/>
          </a:stretch>
        </p:blipFill>
        <p:spPr bwMode="auto">
          <a:xfrm>
            <a:off x="2411413" y="1203325"/>
            <a:ext cx="865187" cy="7762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6640" name="Group 129"/>
          <p:cNvGrpSpPr>
            <a:grpSpLocks/>
          </p:cNvGrpSpPr>
          <p:nvPr/>
        </p:nvGrpSpPr>
        <p:grpSpPr bwMode="auto">
          <a:xfrm>
            <a:off x="4643438" y="5084763"/>
            <a:ext cx="6408737" cy="2808287"/>
            <a:chOff x="2925" y="3203"/>
            <a:chExt cx="4037" cy="1769"/>
          </a:xfrm>
        </p:grpSpPr>
        <p:sp>
          <p:nvSpPr>
            <p:cNvPr id="1225858" name="Oval 130"/>
            <p:cNvSpPr>
              <a:spLocks noChangeArrowheads="1"/>
            </p:cNvSpPr>
            <p:nvPr/>
          </p:nvSpPr>
          <p:spPr bwMode="auto">
            <a:xfrm>
              <a:off x="2925" y="3203"/>
              <a:ext cx="4037" cy="1769"/>
            </a:xfrm>
            <a:prstGeom prst="ellipse">
              <a:avLst/>
            </a:prstGeom>
            <a:solidFill>
              <a:schemeClr val="accent1"/>
            </a:solidFill>
            <a:ln w="9525" algn="ctr">
              <a:solidFill>
                <a:schemeClr val="tx1"/>
              </a:solidFill>
              <a:round/>
              <a:headEnd/>
              <a:tailEnd/>
            </a:ln>
            <a:effectLst/>
          </p:spPr>
          <p:txBody>
            <a:bodyPr wrap="none" anchor="ctr"/>
            <a:lstStyle/>
            <a:p>
              <a:pPr>
                <a:defRPr/>
              </a:pPr>
              <a:endParaRPr lang="en-US" sz="1800">
                <a:effectLst>
                  <a:outerShdw blurRad="38100" dist="38100" dir="2700000" algn="tl">
                    <a:srgbClr val="FFFFFF"/>
                  </a:outerShdw>
                </a:effectLst>
                <a:cs typeface="Arial" pitchFamily="34" charset="0"/>
              </a:endParaRPr>
            </a:p>
          </p:txBody>
        </p:sp>
        <p:sp>
          <p:nvSpPr>
            <p:cNvPr id="1225859" name="Text Box 131"/>
            <p:cNvSpPr txBox="1">
              <a:spLocks noChangeArrowheads="1"/>
            </p:cNvSpPr>
            <p:nvPr/>
          </p:nvSpPr>
          <p:spPr bwMode="auto">
            <a:xfrm>
              <a:off x="3470" y="3883"/>
              <a:ext cx="862" cy="366"/>
            </a:xfrm>
            <a:prstGeom prst="rect">
              <a:avLst/>
            </a:prstGeom>
            <a:noFill/>
            <a:ln w="9525">
              <a:noFill/>
              <a:miter lim="800000"/>
              <a:headEnd/>
              <a:tailEnd/>
            </a:ln>
            <a:effectLst/>
          </p:spPr>
          <p:txBody>
            <a:bodyPr>
              <a:spAutoFit/>
            </a:bodyPr>
            <a:lstStyle/>
            <a:p>
              <a:pPr algn="r">
                <a:spcBef>
                  <a:spcPct val="50000"/>
                </a:spcBef>
                <a:defRPr/>
              </a:pPr>
              <a:r>
                <a:rPr lang="en-US" sz="1600" b="1" i="1">
                  <a:effectLst>
                    <a:outerShdw blurRad="38100" dist="38100" dir="2700000" algn="tl">
                      <a:srgbClr val="C0C0C0"/>
                    </a:outerShdw>
                  </a:effectLst>
                  <a:cs typeface="Arial" pitchFamily="34" charset="0"/>
                </a:rPr>
                <a:t>Directory Facilitator</a:t>
              </a:r>
            </a:p>
          </p:txBody>
        </p:sp>
        <p:grpSp>
          <p:nvGrpSpPr>
            <p:cNvPr id="26654" name="Group 132"/>
            <p:cNvGrpSpPr>
              <a:grpSpLocks/>
            </p:cNvGrpSpPr>
            <p:nvPr/>
          </p:nvGrpSpPr>
          <p:grpSpPr bwMode="auto">
            <a:xfrm>
              <a:off x="3742" y="3339"/>
              <a:ext cx="499" cy="541"/>
              <a:chOff x="1236" y="869"/>
              <a:chExt cx="680" cy="723"/>
            </a:xfrm>
          </p:grpSpPr>
          <p:sp>
            <p:nvSpPr>
              <p:cNvPr id="26656" name="Oval 133"/>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657" name="Picture 13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55" name="Picture 135" descr="logo"/>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77" y="3385"/>
              <a:ext cx="1312"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641" name="Line 136"/>
          <p:cNvSpPr>
            <a:spLocks noChangeShapeType="1"/>
          </p:cNvSpPr>
          <p:nvPr/>
        </p:nvSpPr>
        <p:spPr bwMode="auto">
          <a:xfrm flipH="1">
            <a:off x="2771775" y="2205038"/>
            <a:ext cx="6477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2" name="Line 137"/>
          <p:cNvSpPr>
            <a:spLocks noChangeShapeType="1"/>
          </p:cNvSpPr>
          <p:nvPr/>
        </p:nvSpPr>
        <p:spPr bwMode="auto">
          <a:xfrm flipH="1">
            <a:off x="5435600" y="2276475"/>
            <a:ext cx="6477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3" name="Line 138"/>
          <p:cNvSpPr>
            <a:spLocks noChangeShapeType="1"/>
          </p:cNvSpPr>
          <p:nvPr/>
        </p:nvSpPr>
        <p:spPr bwMode="auto">
          <a:xfrm flipH="1" flipV="1">
            <a:off x="5076825" y="2565400"/>
            <a:ext cx="1943100" cy="863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4" name="Line 139"/>
          <p:cNvSpPr>
            <a:spLocks noChangeShapeType="1"/>
          </p:cNvSpPr>
          <p:nvPr/>
        </p:nvSpPr>
        <p:spPr bwMode="auto">
          <a:xfrm flipV="1">
            <a:off x="1908175" y="2565400"/>
            <a:ext cx="1727200" cy="431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5" name="Line 140"/>
          <p:cNvSpPr>
            <a:spLocks noChangeShapeType="1"/>
          </p:cNvSpPr>
          <p:nvPr/>
        </p:nvSpPr>
        <p:spPr bwMode="auto">
          <a:xfrm flipH="1" flipV="1">
            <a:off x="4572000" y="2565400"/>
            <a:ext cx="71438" cy="28733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6" name="Text Box 141"/>
          <p:cNvSpPr txBox="1">
            <a:spLocks noChangeArrowheads="1"/>
          </p:cNvSpPr>
          <p:nvPr/>
        </p:nvSpPr>
        <p:spPr bwMode="auto">
          <a:xfrm>
            <a:off x="7667625" y="627063"/>
            <a:ext cx="576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3600"/>
              <a:t>2</a:t>
            </a:r>
            <a:endParaRPr lang="en-US" altLang="en-US" sz="3600"/>
          </a:p>
        </p:txBody>
      </p:sp>
      <p:sp>
        <p:nvSpPr>
          <p:cNvPr id="26647" name="Text Box 142"/>
          <p:cNvSpPr txBox="1">
            <a:spLocks noChangeArrowheads="1"/>
          </p:cNvSpPr>
          <p:nvPr/>
        </p:nvSpPr>
        <p:spPr bwMode="auto">
          <a:xfrm>
            <a:off x="4716463" y="2565400"/>
            <a:ext cx="5762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3600"/>
              <a:t>2</a:t>
            </a:r>
            <a:endParaRPr lang="en-US" altLang="en-US" sz="3600"/>
          </a:p>
        </p:txBody>
      </p:sp>
      <p:grpSp>
        <p:nvGrpSpPr>
          <p:cNvPr id="26648" name="Group 143"/>
          <p:cNvGrpSpPr>
            <a:grpSpLocks/>
          </p:cNvGrpSpPr>
          <p:nvPr/>
        </p:nvGrpSpPr>
        <p:grpSpPr bwMode="auto">
          <a:xfrm>
            <a:off x="1908175" y="3068638"/>
            <a:ext cx="863600" cy="792162"/>
            <a:chOff x="3107" y="1570"/>
            <a:chExt cx="907" cy="771"/>
          </a:xfrm>
        </p:grpSpPr>
        <p:sp>
          <p:nvSpPr>
            <p:cNvPr id="26651" name="AutoShape 144"/>
            <p:cNvSpPr>
              <a:spLocks noChangeArrowheads="1"/>
            </p:cNvSpPr>
            <p:nvPr/>
          </p:nvSpPr>
          <p:spPr bwMode="auto">
            <a:xfrm>
              <a:off x="3107" y="1570"/>
              <a:ext cx="907" cy="771"/>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6626" name="Object 145"/>
            <p:cNvGraphicFramePr>
              <a:graphicFrameLocks noChangeAspect="1"/>
            </p:cNvGraphicFramePr>
            <p:nvPr/>
          </p:nvGraphicFramePr>
          <p:xfrm>
            <a:off x="3198" y="1661"/>
            <a:ext cx="725" cy="590"/>
          </p:xfrm>
          <a:graphic>
            <a:graphicData uri="http://schemas.openxmlformats.org/presentationml/2006/ole">
              <mc:AlternateContent xmlns:mc="http://schemas.openxmlformats.org/markup-compatibility/2006">
                <mc:Choice xmlns:v="urn:schemas-microsoft-com:vml" Requires="v">
                  <p:oleObj r:id="rId11" imgW="1269841" imgH="1332863" progId="">
                    <p:embed/>
                  </p:oleObj>
                </mc:Choice>
                <mc:Fallback>
                  <p:oleObj r:id="rId11" imgW="1269841" imgH="1332863" progId="">
                    <p:embed/>
                    <p:pic>
                      <p:nvPicPr>
                        <p:cNvPr id="0" name="Object 14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98" y="1661"/>
                          <a:ext cx="725" cy="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26649" name="Text Box 146"/>
          <p:cNvSpPr txBox="1">
            <a:spLocks noChangeArrowheads="1"/>
          </p:cNvSpPr>
          <p:nvPr/>
        </p:nvSpPr>
        <p:spPr bwMode="auto">
          <a:xfrm>
            <a:off x="2339975" y="620713"/>
            <a:ext cx="358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2800"/>
              <a:t>N</a:t>
            </a:r>
            <a:endParaRPr lang="en-US" altLang="en-US" sz="2800"/>
          </a:p>
        </p:txBody>
      </p:sp>
      <p:sp>
        <p:nvSpPr>
          <p:cNvPr id="26650" name="AutoShape 147">
            <a:hlinkClick r:id="rId13" action="ppaction://hlinksldjump" highlightClick="1"/>
          </p:cNvPr>
          <p:cNvSpPr>
            <a:spLocks noChangeArrowheads="1"/>
          </p:cNvSpPr>
          <p:nvPr/>
        </p:nvSpPr>
        <p:spPr bwMode="auto">
          <a:xfrm>
            <a:off x="0" y="0"/>
            <a:ext cx="323850" cy="260350"/>
          </a:xfrm>
          <a:prstGeom prst="actionButtonBlank">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type="none" w="lg" len="lg"/>
                <a:tailEnd type="none" w="lg" len="lg"/>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6754" name="Rectangle 2"/>
          <p:cNvSpPr>
            <a:spLocks noGrp="1" noChangeArrowheads="1"/>
          </p:cNvSpPr>
          <p:nvPr>
            <p:ph type="title"/>
          </p:nvPr>
        </p:nvSpPr>
        <p:spPr>
          <a:xfrm>
            <a:off x="468313" y="115888"/>
            <a:ext cx="8458200" cy="503237"/>
          </a:xfrm>
        </p:spPr>
        <p:txBody>
          <a:bodyPr/>
          <a:lstStyle/>
          <a:p>
            <a:pPr algn="r" eaLnBrk="1" hangingPunct="1">
              <a:defRPr/>
            </a:pPr>
            <a:r>
              <a:rPr lang="en-US" i="1"/>
              <a:t>ABB prototype screenshot</a:t>
            </a:r>
          </a:p>
        </p:txBody>
      </p:sp>
      <p:pic>
        <p:nvPicPr>
          <p:cNvPr id="190467" name="Picture 3" descr="untitl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1154113"/>
            <a:ext cx="8353425" cy="501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12420" name="Picture 4" descr="ozmail_logo_01"/>
          <p:cNvPicPr>
            <a:picLocks noChangeAspect="1" noChangeArrowheads="1"/>
          </p:cNvPicPr>
          <p:nvPr/>
        </p:nvPicPr>
        <p:blipFill>
          <a:blip r:embed="rId2">
            <a:lum bright="42000" contrast="-60000"/>
            <a:extLst>
              <a:ext uri="{28A0092B-C50C-407E-A947-70E740481C1C}">
                <a14:useLocalDpi xmlns:a14="http://schemas.microsoft.com/office/drawing/2010/main" val="0"/>
              </a:ext>
            </a:extLst>
          </a:blip>
          <a:srcRect/>
          <a:stretch>
            <a:fillRect/>
          </a:stretch>
        </p:blipFill>
        <p:spPr bwMode="auto">
          <a:xfrm>
            <a:off x="179388" y="4192588"/>
            <a:ext cx="4032250" cy="211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2" name="Picture 5" descr="hubs-p2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356210">
            <a:off x="1419225" y="1557338"/>
            <a:ext cx="6675438"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3" name="Picture 6" descr="ear!"/>
          <p:cNvPicPr>
            <a:picLocks noChangeAspect="1" noChangeArrowheads="1"/>
          </p:cNvPicPr>
          <p:nvPr/>
        </p:nvPicPr>
        <p:blipFill>
          <a:blip r:embed="rId4">
            <a:lum bright="24000" contrast="-18000"/>
            <a:extLst>
              <a:ext uri="{28A0092B-C50C-407E-A947-70E740481C1C}">
                <a14:useLocalDpi xmlns:a14="http://schemas.microsoft.com/office/drawing/2010/main" val="0"/>
              </a:ext>
            </a:extLst>
          </a:blip>
          <a:srcRect/>
          <a:stretch>
            <a:fillRect/>
          </a:stretch>
        </p:blipFill>
        <p:spPr bwMode="auto">
          <a:xfrm rot="-1387766">
            <a:off x="3786188" y="2492375"/>
            <a:ext cx="3600450" cy="316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2423" name="Text Box 7"/>
          <p:cNvSpPr txBox="1">
            <a:spLocks noChangeArrowheads="1"/>
          </p:cNvSpPr>
          <p:nvPr/>
        </p:nvSpPr>
        <p:spPr bwMode="auto">
          <a:xfrm rot="-1031255">
            <a:off x="4268788" y="2822575"/>
            <a:ext cx="2693987" cy="457200"/>
          </a:xfrm>
          <a:prstGeom prst="rect">
            <a:avLst/>
          </a:prstGeom>
          <a:noFill/>
          <a:ln w="9525">
            <a:noFill/>
            <a:miter lim="800000"/>
            <a:headEnd/>
            <a:tailEnd/>
          </a:ln>
          <a:effectLst/>
        </p:spPr>
        <p:txBody>
          <a:bodyPr>
            <a:spAutoFit/>
          </a:bodyPr>
          <a:lstStyle/>
          <a:p>
            <a:pPr algn="l">
              <a:spcBef>
                <a:spcPct val="50000"/>
              </a:spcBef>
              <a:defRPr/>
            </a:pPr>
            <a:r>
              <a:rPr lang="en-GB" sz="2400" b="1" i="1">
                <a:solidFill>
                  <a:srgbClr val="CC3300"/>
                </a:solidFill>
                <a:effectLst>
                  <a:outerShdw blurRad="38100" dist="38100" dir="2700000" algn="tl">
                    <a:srgbClr val="C0C0C0"/>
                  </a:outerShdw>
                </a:effectLst>
              </a:rPr>
              <a:t>On-line learning</a:t>
            </a:r>
          </a:p>
        </p:txBody>
      </p:sp>
      <p:sp>
        <p:nvSpPr>
          <p:cNvPr id="1212424" name="Rectangle 8"/>
          <p:cNvSpPr>
            <a:spLocks noChangeArrowheads="1"/>
          </p:cNvSpPr>
          <p:nvPr/>
        </p:nvSpPr>
        <p:spPr bwMode="auto">
          <a:xfrm>
            <a:off x="639763" y="47625"/>
            <a:ext cx="8386762" cy="503238"/>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a:solidFill>
                  <a:srgbClr val="EC8C00"/>
                </a:solidFill>
                <a:effectLst>
                  <a:outerShdw blurRad="38100" dist="38100" dir="2700000" algn="tl">
                    <a:srgbClr val="C0C0C0"/>
                  </a:outerShdw>
                </a:effectLst>
              </a:rPr>
              <a:t>Future of Smart Maintenance Environment</a:t>
            </a:r>
          </a:p>
        </p:txBody>
      </p:sp>
      <p:sp>
        <p:nvSpPr>
          <p:cNvPr id="27666" name="AutoShape 9"/>
          <p:cNvSpPr>
            <a:spLocks noChangeArrowheads="1"/>
          </p:cNvSpPr>
          <p:nvPr/>
        </p:nvSpPr>
        <p:spPr bwMode="auto">
          <a:xfrm rot="903636">
            <a:off x="179388" y="2854325"/>
            <a:ext cx="3240087" cy="1295400"/>
          </a:xfrm>
          <a:prstGeom prst="cloudCallout">
            <a:avLst>
              <a:gd name="adj1" fmla="val -1463"/>
              <a:gd name="adj2" fmla="val -574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7667" name="AutoShape 10"/>
          <p:cNvSpPr>
            <a:spLocks noChangeArrowheads="1"/>
          </p:cNvSpPr>
          <p:nvPr/>
        </p:nvSpPr>
        <p:spPr bwMode="auto">
          <a:xfrm rot="743746">
            <a:off x="5508625" y="1530350"/>
            <a:ext cx="3073400" cy="838200"/>
          </a:xfrm>
          <a:prstGeom prst="cloudCallout">
            <a:avLst>
              <a:gd name="adj1" fmla="val -139"/>
              <a:gd name="adj2" fmla="val 2368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7668" name="Freeform 11"/>
          <p:cNvSpPr>
            <a:spLocks/>
          </p:cNvSpPr>
          <p:nvPr/>
        </p:nvSpPr>
        <p:spPr bwMode="auto">
          <a:xfrm rot="-260359">
            <a:off x="2562225" y="1917700"/>
            <a:ext cx="3813175" cy="1444625"/>
          </a:xfrm>
          <a:custGeom>
            <a:avLst/>
            <a:gdLst>
              <a:gd name="T0" fmla="*/ 1392 w 2344"/>
              <a:gd name="T1" fmla="*/ 188 h 740"/>
              <a:gd name="T2" fmla="*/ 1709 w 2344"/>
              <a:gd name="T3" fmla="*/ 143 h 740"/>
              <a:gd name="T4" fmla="*/ 1936 w 2344"/>
              <a:gd name="T5" fmla="*/ 98 h 740"/>
              <a:gd name="T6" fmla="*/ 1845 w 2344"/>
              <a:gd name="T7" fmla="*/ 7 h 740"/>
              <a:gd name="T8" fmla="*/ 2299 w 2344"/>
              <a:gd name="T9" fmla="*/ 143 h 740"/>
              <a:gd name="T10" fmla="*/ 2118 w 2344"/>
              <a:gd name="T11" fmla="*/ 279 h 740"/>
              <a:gd name="T12" fmla="*/ 2072 w 2344"/>
              <a:gd name="T13" fmla="*/ 188 h 740"/>
              <a:gd name="T14" fmla="*/ 1755 w 2344"/>
              <a:gd name="T15" fmla="*/ 279 h 740"/>
              <a:gd name="T16" fmla="*/ 1210 w 2344"/>
              <a:gd name="T17" fmla="*/ 370 h 740"/>
              <a:gd name="T18" fmla="*/ 621 w 2344"/>
              <a:gd name="T19" fmla="*/ 596 h 740"/>
              <a:gd name="T20" fmla="*/ 666 w 2344"/>
              <a:gd name="T21" fmla="*/ 733 h 740"/>
              <a:gd name="T22" fmla="*/ 76 w 2344"/>
              <a:gd name="T23" fmla="*/ 551 h 740"/>
              <a:gd name="T24" fmla="*/ 212 w 2344"/>
              <a:gd name="T25" fmla="*/ 324 h 740"/>
              <a:gd name="T26" fmla="*/ 258 w 2344"/>
              <a:gd name="T27" fmla="*/ 415 h 740"/>
              <a:gd name="T28" fmla="*/ 666 w 2344"/>
              <a:gd name="T29" fmla="*/ 324 h 740"/>
              <a:gd name="T30" fmla="*/ 1074 w 2344"/>
              <a:gd name="T31" fmla="*/ 234 h 740"/>
              <a:gd name="T32" fmla="*/ 1392 w 2344"/>
              <a:gd name="T33" fmla="*/ 188 h 7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44"/>
              <a:gd name="T52" fmla="*/ 0 h 740"/>
              <a:gd name="T53" fmla="*/ 2344 w 2344"/>
              <a:gd name="T54" fmla="*/ 740 h 7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44" h="740">
                <a:moveTo>
                  <a:pt x="1392" y="188"/>
                </a:moveTo>
                <a:cubicBezTo>
                  <a:pt x="1498" y="173"/>
                  <a:pt x="1618" y="158"/>
                  <a:pt x="1709" y="143"/>
                </a:cubicBezTo>
                <a:cubicBezTo>
                  <a:pt x="1800" y="128"/>
                  <a:pt x="1913" y="121"/>
                  <a:pt x="1936" y="98"/>
                </a:cubicBezTo>
                <a:cubicBezTo>
                  <a:pt x="1959" y="75"/>
                  <a:pt x="1785" y="0"/>
                  <a:pt x="1845" y="7"/>
                </a:cubicBezTo>
                <a:cubicBezTo>
                  <a:pt x="1905" y="14"/>
                  <a:pt x="2254" y="98"/>
                  <a:pt x="2299" y="143"/>
                </a:cubicBezTo>
                <a:cubicBezTo>
                  <a:pt x="2344" y="188"/>
                  <a:pt x="2156" y="272"/>
                  <a:pt x="2118" y="279"/>
                </a:cubicBezTo>
                <a:cubicBezTo>
                  <a:pt x="2080" y="286"/>
                  <a:pt x="2132" y="188"/>
                  <a:pt x="2072" y="188"/>
                </a:cubicBezTo>
                <a:cubicBezTo>
                  <a:pt x="2012" y="188"/>
                  <a:pt x="1899" y="249"/>
                  <a:pt x="1755" y="279"/>
                </a:cubicBezTo>
                <a:cubicBezTo>
                  <a:pt x="1611" y="309"/>
                  <a:pt x="1399" y="317"/>
                  <a:pt x="1210" y="370"/>
                </a:cubicBezTo>
                <a:cubicBezTo>
                  <a:pt x="1021" y="423"/>
                  <a:pt x="712" y="536"/>
                  <a:pt x="621" y="596"/>
                </a:cubicBezTo>
                <a:cubicBezTo>
                  <a:pt x="530" y="656"/>
                  <a:pt x="757" y="740"/>
                  <a:pt x="666" y="733"/>
                </a:cubicBezTo>
                <a:cubicBezTo>
                  <a:pt x="575" y="726"/>
                  <a:pt x="152" y="619"/>
                  <a:pt x="76" y="551"/>
                </a:cubicBezTo>
                <a:cubicBezTo>
                  <a:pt x="0" y="483"/>
                  <a:pt x="182" y="347"/>
                  <a:pt x="212" y="324"/>
                </a:cubicBezTo>
                <a:cubicBezTo>
                  <a:pt x="242" y="301"/>
                  <a:pt x="182" y="415"/>
                  <a:pt x="258" y="415"/>
                </a:cubicBezTo>
                <a:cubicBezTo>
                  <a:pt x="334" y="415"/>
                  <a:pt x="530" y="354"/>
                  <a:pt x="666" y="324"/>
                </a:cubicBezTo>
                <a:cubicBezTo>
                  <a:pt x="802" y="294"/>
                  <a:pt x="946" y="257"/>
                  <a:pt x="1074" y="234"/>
                </a:cubicBezTo>
                <a:cubicBezTo>
                  <a:pt x="1202" y="211"/>
                  <a:pt x="1286" y="203"/>
                  <a:pt x="1392" y="188"/>
                </a:cubicBezTo>
                <a:close/>
              </a:path>
            </a:pathLst>
          </a:custGeom>
          <a:solidFill>
            <a:srgbClr val="006699"/>
          </a:solidFill>
          <a:ln w="9525" cap="rnd">
            <a:solidFill>
              <a:schemeClr val="bg2"/>
            </a:solidFill>
            <a:prstDash val="sysDot"/>
            <a:round/>
            <a:headEnd/>
            <a:tailEnd/>
          </a:ln>
        </p:spPr>
        <p:txBody>
          <a:bodyPr/>
          <a:lstStyle/>
          <a:p>
            <a:endParaRPr lang="en-US"/>
          </a:p>
        </p:txBody>
      </p:sp>
      <p:grpSp>
        <p:nvGrpSpPr>
          <p:cNvPr id="2" name="Group 12"/>
          <p:cNvGrpSpPr>
            <a:grpSpLocks/>
          </p:cNvGrpSpPr>
          <p:nvPr/>
        </p:nvGrpSpPr>
        <p:grpSpPr bwMode="auto">
          <a:xfrm>
            <a:off x="179388" y="1773238"/>
            <a:ext cx="3211512" cy="2178050"/>
            <a:chOff x="113" y="1121"/>
            <a:chExt cx="2023" cy="1372"/>
          </a:xfrm>
        </p:grpSpPr>
        <p:grpSp>
          <p:nvGrpSpPr>
            <p:cNvPr id="27966" name="Group 13"/>
            <p:cNvGrpSpPr>
              <a:grpSpLocks/>
            </p:cNvGrpSpPr>
            <p:nvPr/>
          </p:nvGrpSpPr>
          <p:grpSpPr bwMode="auto">
            <a:xfrm>
              <a:off x="113" y="1752"/>
              <a:ext cx="561" cy="466"/>
              <a:chOff x="113" y="1752"/>
              <a:chExt cx="561" cy="466"/>
            </a:xfrm>
          </p:grpSpPr>
          <p:grpSp>
            <p:nvGrpSpPr>
              <p:cNvPr id="27988" name="Group 14"/>
              <p:cNvGrpSpPr>
                <a:grpSpLocks/>
              </p:cNvGrpSpPr>
              <p:nvPr/>
            </p:nvGrpSpPr>
            <p:grpSpPr bwMode="auto">
              <a:xfrm>
                <a:off x="228" y="1752"/>
                <a:ext cx="446" cy="440"/>
                <a:chOff x="2629" y="660"/>
                <a:chExt cx="611" cy="584"/>
              </a:xfrm>
            </p:grpSpPr>
            <p:sp>
              <p:nvSpPr>
                <p:cNvPr id="27990" name="AutoShape 15"/>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91" name="Picture 16" descr="bd0517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89" name="Picture 17"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 y="1973"/>
                <a:ext cx="272"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67" name="Group 18"/>
            <p:cNvGrpSpPr>
              <a:grpSpLocks/>
            </p:cNvGrpSpPr>
            <p:nvPr/>
          </p:nvGrpSpPr>
          <p:grpSpPr bwMode="auto">
            <a:xfrm>
              <a:off x="1194" y="1706"/>
              <a:ext cx="408" cy="408"/>
              <a:chOff x="3152" y="1933"/>
              <a:chExt cx="491" cy="480"/>
            </a:xfrm>
          </p:grpSpPr>
          <p:sp>
            <p:nvSpPr>
              <p:cNvPr id="27985" name="AutoShape 19"/>
              <p:cNvSpPr>
                <a:spLocks noChangeArrowheads="1"/>
              </p:cNvSpPr>
              <p:nvPr/>
            </p:nvSpPr>
            <p:spPr bwMode="auto">
              <a:xfrm>
                <a:off x="3152" y="1933"/>
                <a:ext cx="491"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86" name="Picture 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98" y="1979"/>
                <a:ext cx="39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87" name="Picture 21" descr="device"/>
              <p:cNvPicPr>
                <a:picLocks noChangeAspect="1" noChangeArrowheads="1"/>
              </p:cNvPicPr>
              <p:nvPr/>
            </p:nvPicPr>
            <p:blipFill>
              <a:blip r:embed="rId8">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3243" y="2024"/>
                <a:ext cx="285"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68" name="Group 22"/>
            <p:cNvGrpSpPr>
              <a:grpSpLocks/>
            </p:cNvGrpSpPr>
            <p:nvPr/>
          </p:nvGrpSpPr>
          <p:grpSpPr bwMode="auto">
            <a:xfrm>
              <a:off x="621" y="1661"/>
              <a:ext cx="423" cy="344"/>
              <a:chOff x="621" y="1661"/>
              <a:chExt cx="423" cy="344"/>
            </a:xfrm>
          </p:grpSpPr>
          <p:grpSp>
            <p:nvGrpSpPr>
              <p:cNvPr id="27980" name="Group 23"/>
              <p:cNvGrpSpPr>
                <a:grpSpLocks/>
              </p:cNvGrpSpPr>
              <p:nvPr/>
            </p:nvGrpSpPr>
            <p:grpSpPr bwMode="auto">
              <a:xfrm>
                <a:off x="727" y="1661"/>
                <a:ext cx="317" cy="318"/>
                <a:chOff x="3152" y="1933"/>
                <a:chExt cx="491" cy="480"/>
              </a:xfrm>
            </p:grpSpPr>
            <p:sp>
              <p:nvSpPr>
                <p:cNvPr id="27982" name="AutoShape 24"/>
                <p:cNvSpPr>
                  <a:spLocks noChangeArrowheads="1"/>
                </p:cNvSpPr>
                <p:nvPr/>
              </p:nvSpPr>
              <p:spPr bwMode="auto">
                <a:xfrm>
                  <a:off x="3152" y="1933"/>
                  <a:ext cx="491"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83"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98" y="1979"/>
                  <a:ext cx="39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84" name="Picture 26" descr="device"/>
                <p:cNvPicPr>
                  <a:picLocks noChangeAspect="1" noChangeArrowheads="1"/>
                </p:cNvPicPr>
                <p:nvPr/>
              </p:nvPicPr>
              <p:blipFill>
                <a:blip r:embed="rId8" cstate="print">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3243" y="2024"/>
                  <a:ext cx="285"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81" name="Picture 27" descr="dig_library"/>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92410">
                <a:off x="621" y="1842"/>
                <a:ext cx="18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69" name="Group 28"/>
            <p:cNvGrpSpPr>
              <a:grpSpLocks/>
            </p:cNvGrpSpPr>
            <p:nvPr/>
          </p:nvGrpSpPr>
          <p:grpSpPr bwMode="auto">
            <a:xfrm>
              <a:off x="591" y="1933"/>
              <a:ext cx="771" cy="560"/>
              <a:chOff x="591" y="1933"/>
              <a:chExt cx="771" cy="560"/>
            </a:xfrm>
          </p:grpSpPr>
          <p:grpSp>
            <p:nvGrpSpPr>
              <p:cNvPr id="27976" name="Group 29"/>
              <p:cNvGrpSpPr>
                <a:grpSpLocks/>
              </p:cNvGrpSpPr>
              <p:nvPr/>
            </p:nvGrpSpPr>
            <p:grpSpPr bwMode="auto">
              <a:xfrm>
                <a:off x="834" y="1933"/>
                <a:ext cx="528" cy="528"/>
                <a:chOff x="2629" y="660"/>
                <a:chExt cx="611" cy="584"/>
              </a:xfrm>
            </p:grpSpPr>
            <p:sp>
              <p:nvSpPr>
                <p:cNvPr id="27978" name="AutoShape 30"/>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79" name="Picture 31" descr="bd0517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77" name="Picture 32"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1" y="2171"/>
                <a:ext cx="359"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70" name="Group 33"/>
            <p:cNvGrpSpPr>
              <a:grpSpLocks/>
            </p:cNvGrpSpPr>
            <p:nvPr/>
          </p:nvGrpSpPr>
          <p:grpSpPr bwMode="auto">
            <a:xfrm>
              <a:off x="1513" y="1912"/>
              <a:ext cx="623" cy="520"/>
              <a:chOff x="1513" y="1912"/>
              <a:chExt cx="623" cy="520"/>
            </a:xfrm>
          </p:grpSpPr>
          <p:grpSp>
            <p:nvGrpSpPr>
              <p:cNvPr id="27972" name="Group 34"/>
              <p:cNvGrpSpPr>
                <a:grpSpLocks/>
              </p:cNvGrpSpPr>
              <p:nvPr/>
            </p:nvGrpSpPr>
            <p:grpSpPr bwMode="auto">
              <a:xfrm>
                <a:off x="1513" y="1912"/>
                <a:ext cx="478" cy="472"/>
                <a:chOff x="2629" y="660"/>
                <a:chExt cx="611" cy="584"/>
              </a:xfrm>
            </p:grpSpPr>
            <p:sp>
              <p:nvSpPr>
                <p:cNvPr id="27974" name="AutoShape 35"/>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75" name="Picture 36" descr="bd0517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73" name="Picture 37"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8" y="214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2454" name="Text Box 38"/>
            <p:cNvSpPr txBox="1">
              <a:spLocks noChangeArrowheads="1"/>
            </p:cNvSpPr>
            <p:nvPr/>
          </p:nvSpPr>
          <p:spPr bwMode="auto">
            <a:xfrm>
              <a:off x="158" y="1121"/>
              <a:ext cx="1089" cy="404"/>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993300"/>
                  </a:solidFill>
                  <a:effectLst>
                    <a:outerShdw blurRad="38100" dist="38100" dir="2700000" algn="tl">
                      <a:srgbClr val="C0C0C0"/>
                    </a:outerShdw>
                  </a:effectLst>
                </a:rPr>
                <a:t>“Devices with on-line data”</a:t>
              </a:r>
            </a:p>
          </p:txBody>
        </p:sp>
      </p:grpSp>
      <p:grpSp>
        <p:nvGrpSpPr>
          <p:cNvPr id="12" name="Group 39"/>
          <p:cNvGrpSpPr>
            <a:grpSpLocks/>
          </p:cNvGrpSpPr>
          <p:nvPr/>
        </p:nvGrpSpPr>
        <p:grpSpPr bwMode="auto">
          <a:xfrm>
            <a:off x="5867400" y="765175"/>
            <a:ext cx="2663825" cy="1466850"/>
            <a:chOff x="3696" y="482"/>
            <a:chExt cx="1678" cy="924"/>
          </a:xfrm>
        </p:grpSpPr>
        <p:grpSp>
          <p:nvGrpSpPr>
            <p:cNvPr id="27957" name="Group 40"/>
            <p:cNvGrpSpPr>
              <a:grpSpLocks/>
            </p:cNvGrpSpPr>
            <p:nvPr/>
          </p:nvGrpSpPr>
          <p:grpSpPr bwMode="auto">
            <a:xfrm>
              <a:off x="4756" y="799"/>
              <a:ext cx="487" cy="453"/>
              <a:chOff x="624" y="2160"/>
              <a:chExt cx="816" cy="768"/>
            </a:xfrm>
          </p:grpSpPr>
          <p:sp>
            <p:nvSpPr>
              <p:cNvPr id="27964" name="AutoShape 41"/>
              <p:cNvSpPr>
                <a:spLocks noChangeArrowheads="1"/>
              </p:cNvSpPr>
              <p:nvPr/>
            </p:nvSpPr>
            <p:spPr bwMode="auto">
              <a:xfrm>
                <a:off x="624" y="2160"/>
                <a:ext cx="816" cy="76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65" name="Picture 42" descr="images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8" y="2244"/>
                <a:ext cx="648"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58" name="Group 43"/>
            <p:cNvGrpSpPr>
              <a:grpSpLocks/>
            </p:cNvGrpSpPr>
            <p:nvPr/>
          </p:nvGrpSpPr>
          <p:grpSpPr bwMode="auto">
            <a:xfrm>
              <a:off x="3696" y="663"/>
              <a:ext cx="489" cy="450"/>
              <a:chOff x="912" y="1632"/>
              <a:chExt cx="720" cy="672"/>
            </a:xfrm>
          </p:grpSpPr>
          <p:sp>
            <p:nvSpPr>
              <p:cNvPr id="27963" name="AutoShape 44"/>
              <p:cNvSpPr>
                <a:spLocks noChangeArrowheads="1"/>
              </p:cNvSpPr>
              <p:nvPr/>
            </p:nvSpPr>
            <p:spPr bwMode="auto">
              <a:xfrm>
                <a:off x="912" y="1632"/>
                <a:ext cx="720" cy="6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7660" name="Object 45"/>
              <p:cNvGraphicFramePr>
                <a:graphicFrameLocks noChangeAspect="1"/>
              </p:cNvGraphicFramePr>
              <p:nvPr/>
            </p:nvGraphicFramePr>
            <p:xfrm>
              <a:off x="984" y="1704"/>
              <a:ext cx="576" cy="535"/>
            </p:xfrm>
            <a:graphic>
              <a:graphicData uri="http://schemas.openxmlformats.org/presentationml/2006/ole">
                <mc:AlternateContent xmlns:mc="http://schemas.openxmlformats.org/markup-compatibility/2006">
                  <mc:Choice xmlns:v="urn:schemas-microsoft-com:vml" Requires="v">
                    <p:oleObj name="Bitmap Image" r:id="rId10" imgW="1162212" imgH="1238423" progId="Paint.Picture">
                      <p:embed/>
                    </p:oleObj>
                  </mc:Choice>
                  <mc:Fallback>
                    <p:oleObj name="Bitmap Image" r:id="rId10" imgW="1162212" imgH="1238423" progId="Paint.Picture">
                      <p:embed/>
                      <p:pic>
                        <p:nvPicPr>
                          <p:cNvPr id="0" name="Object 4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84" y="1704"/>
                            <a:ext cx="576" cy="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7959" name="Group 46"/>
            <p:cNvGrpSpPr>
              <a:grpSpLocks/>
            </p:cNvGrpSpPr>
            <p:nvPr/>
          </p:nvGrpSpPr>
          <p:grpSpPr bwMode="auto">
            <a:xfrm>
              <a:off x="4103" y="844"/>
              <a:ext cx="591" cy="562"/>
              <a:chOff x="4512" y="1008"/>
              <a:chExt cx="480" cy="480"/>
            </a:xfrm>
          </p:grpSpPr>
          <p:sp>
            <p:nvSpPr>
              <p:cNvPr id="27961" name="AutoShape 47"/>
              <p:cNvSpPr>
                <a:spLocks noChangeArrowheads="1"/>
              </p:cNvSpPr>
              <p:nvPr/>
            </p:nvSpPr>
            <p:spPr bwMode="auto">
              <a:xfrm>
                <a:off x="4512" y="1008"/>
                <a:ext cx="480"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62" name="Picture 48" descr="CA8C68LO"/>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72" y="1061"/>
                <a:ext cx="363"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2465" name="Text Box 49"/>
            <p:cNvSpPr txBox="1">
              <a:spLocks noChangeArrowheads="1"/>
            </p:cNvSpPr>
            <p:nvPr/>
          </p:nvSpPr>
          <p:spPr bwMode="auto">
            <a:xfrm>
              <a:off x="4558" y="482"/>
              <a:ext cx="816" cy="212"/>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“Experts”</a:t>
              </a:r>
            </a:p>
          </p:txBody>
        </p:sp>
      </p:grpSp>
      <p:sp>
        <p:nvSpPr>
          <p:cNvPr id="1212466" name="Text Box 50"/>
          <p:cNvSpPr txBox="1">
            <a:spLocks noChangeArrowheads="1"/>
          </p:cNvSpPr>
          <p:nvPr/>
        </p:nvSpPr>
        <p:spPr bwMode="auto">
          <a:xfrm rot="-1576197">
            <a:off x="3035300" y="2609850"/>
            <a:ext cx="1446213"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Maintenance</a:t>
            </a:r>
          </a:p>
        </p:txBody>
      </p:sp>
      <p:sp>
        <p:nvSpPr>
          <p:cNvPr id="27672" name="AutoShape 51" descr="50%"/>
          <p:cNvSpPr>
            <a:spLocks noChangeArrowheads="1"/>
          </p:cNvSpPr>
          <p:nvPr/>
        </p:nvSpPr>
        <p:spPr bwMode="auto">
          <a:xfrm rot="-830898">
            <a:off x="4572000" y="4789488"/>
            <a:ext cx="4357688" cy="1651000"/>
          </a:xfrm>
          <a:prstGeom prst="cloudCallout">
            <a:avLst>
              <a:gd name="adj1" fmla="val -819"/>
              <a:gd name="adj2" fmla="val -14023"/>
            </a:avLst>
          </a:prstGeom>
          <a:pattFill prst="pct50">
            <a:fgClr>
              <a:srgbClr val="FFCC99"/>
            </a:fgClr>
            <a:bgClr>
              <a:srgbClr val="FFFFFF"/>
            </a:bgClr>
          </a:pattFill>
          <a:ln w="9525">
            <a:solidFill>
              <a:srgbClr val="333333"/>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212468" name="Text Box 52"/>
          <p:cNvSpPr txBox="1">
            <a:spLocks noChangeArrowheads="1"/>
          </p:cNvSpPr>
          <p:nvPr/>
        </p:nvSpPr>
        <p:spPr bwMode="auto">
          <a:xfrm rot="-896310">
            <a:off x="4716463" y="2082800"/>
            <a:ext cx="1079500"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exchange</a:t>
            </a:r>
          </a:p>
        </p:txBody>
      </p:sp>
      <p:sp>
        <p:nvSpPr>
          <p:cNvPr id="1212469" name="Text Box 53"/>
          <p:cNvSpPr txBox="1">
            <a:spLocks noChangeArrowheads="1"/>
          </p:cNvSpPr>
          <p:nvPr/>
        </p:nvSpPr>
        <p:spPr bwMode="auto">
          <a:xfrm rot="-993795">
            <a:off x="4249738" y="2289175"/>
            <a:ext cx="647700"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data</a:t>
            </a:r>
          </a:p>
        </p:txBody>
      </p:sp>
      <p:grpSp>
        <p:nvGrpSpPr>
          <p:cNvPr id="27675" name="Group 54"/>
          <p:cNvGrpSpPr>
            <a:grpSpLocks/>
          </p:cNvGrpSpPr>
          <p:nvPr/>
        </p:nvGrpSpPr>
        <p:grpSpPr bwMode="auto">
          <a:xfrm>
            <a:off x="1835150" y="4003675"/>
            <a:ext cx="3144838" cy="2411413"/>
            <a:chOff x="1300" y="2508"/>
            <a:chExt cx="1981" cy="1519"/>
          </a:xfrm>
        </p:grpSpPr>
        <p:sp>
          <p:nvSpPr>
            <p:cNvPr id="27953" name="Freeform 55"/>
            <p:cNvSpPr>
              <a:spLocks/>
            </p:cNvSpPr>
            <p:nvPr/>
          </p:nvSpPr>
          <p:spPr bwMode="auto">
            <a:xfrm>
              <a:off x="1300" y="2508"/>
              <a:ext cx="1981" cy="1519"/>
            </a:xfrm>
            <a:custGeom>
              <a:avLst/>
              <a:gdLst>
                <a:gd name="T0" fmla="*/ 401 w 1981"/>
                <a:gd name="T1" fmla="*/ 196 h 1519"/>
                <a:gd name="T2" fmla="*/ 537 w 1981"/>
                <a:gd name="T3" fmla="*/ 468 h 1519"/>
                <a:gd name="T4" fmla="*/ 764 w 1981"/>
                <a:gd name="T5" fmla="*/ 831 h 1519"/>
                <a:gd name="T6" fmla="*/ 1262 w 1981"/>
                <a:gd name="T7" fmla="*/ 1149 h 1519"/>
                <a:gd name="T8" fmla="*/ 1535 w 1981"/>
                <a:gd name="T9" fmla="*/ 1194 h 1519"/>
                <a:gd name="T10" fmla="*/ 1444 w 1981"/>
                <a:gd name="T11" fmla="*/ 1104 h 1519"/>
                <a:gd name="T12" fmla="*/ 1943 w 1981"/>
                <a:gd name="T13" fmla="*/ 1376 h 1519"/>
                <a:gd name="T14" fmla="*/ 1217 w 1981"/>
                <a:gd name="T15" fmla="*/ 1512 h 1519"/>
                <a:gd name="T16" fmla="*/ 1217 w 1981"/>
                <a:gd name="T17" fmla="*/ 1421 h 1519"/>
                <a:gd name="T18" fmla="*/ 764 w 1981"/>
                <a:gd name="T19" fmla="*/ 1149 h 1519"/>
                <a:gd name="T20" fmla="*/ 355 w 1981"/>
                <a:gd name="T21" fmla="*/ 559 h 1519"/>
                <a:gd name="T22" fmla="*/ 174 w 1981"/>
                <a:gd name="T23" fmla="*/ 196 h 1519"/>
                <a:gd name="T24" fmla="*/ 83 w 1981"/>
                <a:gd name="T25" fmla="*/ 242 h 1519"/>
                <a:gd name="T26" fmla="*/ 83 w 1981"/>
                <a:gd name="T27" fmla="*/ 15 h 1519"/>
                <a:gd name="T28" fmla="*/ 582 w 1981"/>
                <a:gd name="T29" fmla="*/ 151 h 1519"/>
                <a:gd name="T30" fmla="*/ 401 w 1981"/>
                <a:gd name="T31" fmla="*/ 196 h 15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81"/>
                <a:gd name="T49" fmla="*/ 0 h 1519"/>
                <a:gd name="T50" fmla="*/ 1981 w 1981"/>
                <a:gd name="T51" fmla="*/ 1519 h 15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81" h="1519">
                  <a:moveTo>
                    <a:pt x="401" y="196"/>
                  </a:moveTo>
                  <a:cubicBezTo>
                    <a:pt x="394" y="249"/>
                    <a:pt x="476" y="362"/>
                    <a:pt x="537" y="468"/>
                  </a:cubicBezTo>
                  <a:cubicBezTo>
                    <a:pt x="598" y="574"/>
                    <a:pt x="643" y="718"/>
                    <a:pt x="764" y="831"/>
                  </a:cubicBezTo>
                  <a:cubicBezTo>
                    <a:pt x="885" y="944"/>
                    <a:pt x="1134" y="1089"/>
                    <a:pt x="1262" y="1149"/>
                  </a:cubicBezTo>
                  <a:cubicBezTo>
                    <a:pt x="1390" y="1209"/>
                    <a:pt x="1505" y="1201"/>
                    <a:pt x="1535" y="1194"/>
                  </a:cubicBezTo>
                  <a:cubicBezTo>
                    <a:pt x="1565" y="1187"/>
                    <a:pt x="1376" y="1074"/>
                    <a:pt x="1444" y="1104"/>
                  </a:cubicBezTo>
                  <a:cubicBezTo>
                    <a:pt x="1512" y="1134"/>
                    <a:pt x="1981" y="1308"/>
                    <a:pt x="1943" y="1376"/>
                  </a:cubicBezTo>
                  <a:cubicBezTo>
                    <a:pt x="1905" y="1444"/>
                    <a:pt x="1338" y="1505"/>
                    <a:pt x="1217" y="1512"/>
                  </a:cubicBezTo>
                  <a:cubicBezTo>
                    <a:pt x="1096" y="1519"/>
                    <a:pt x="1292" y="1481"/>
                    <a:pt x="1217" y="1421"/>
                  </a:cubicBezTo>
                  <a:cubicBezTo>
                    <a:pt x="1142" y="1361"/>
                    <a:pt x="908" y="1293"/>
                    <a:pt x="764" y="1149"/>
                  </a:cubicBezTo>
                  <a:cubicBezTo>
                    <a:pt x="620" y="1005"/>
                    <a:pt x="453" y="718"/>
                    <a:pt x="355" y="559"/>
                  </a:cubicBezTo>
                  <a:cubicBezTo>
                    <a:pt x="257" y="400"/>
                    <a:pt x="219" y="249"/>
                    <a:pt x="174" y="196"/>
                  </a:cubicBezTo>
                  <a:cubicBezTo>
                    <a:pt x="129" y="143"/>
                    <a:pt x="98" y="272"/>
                    <a:pt x="83" y="242"/>
                  </a:cubicBezTo>
                  <a:cubicBezTo>
                    <a:pt x="68" y="212"/>
                    <a:pt x="0" y="30"/>
                    <a:pt x="83" y="15"/>
                  </a:cubicBezTo>
                  <a:cubicBezTo>
                    <a:pt x="166" y="0"/>
                    <a:pt x="529" y="121"/>
                    <a:pt x="582" y="151"/>
                  </a:cubicBezTo>
                  <a:cubicBezTo>
                    <a:pt x="635" y="181"/>
                    <a:pt x="408" y="143"/>
                    <a:pt x="401" y="196"/>
                  </a:cubicBezTo>
                  <a:close/>
                </a:path>
              </a:pathLst>
            </a:custGeom>
            <a:solidFill>
              <a:srgbClr val="FFCC99"/>
            </a:solidFill>
            <a:ln w="9525">
              <a:solidFill>
                <a:schemeClr val="tx1"/>
              </a:solidFill>
              <a:round/>
              <a:headEnd/>
              <a:tailEnd/>
            </a:ln>
          </p:spPr>
          <p:txBody>
            <a:bodyPr/>
            <a:lstStyle/>
            <a:p>
              <a:endParaRPr lang="en-US"/>
            </a:p>
          </p:txBody>
        </p:sp>
        <p:sp>
          <p:nvSpPr>
            <p:cNvPr id="1212472" name="Text Box 56"/>
            <p:cNvSpPr txBox="1">
              <a:spLocks noChangeArrowheads="1"/>
            </p:cNvSpPr>
            <p:nvPr/>
          </p:nvSpPr>
          <p:spPr bwMode="auto">
            <a:xfrm rot="3523872">
              <a:off x="1293" y="2993"/>
              <a:ext cx="1013"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Maintenance </a:t>
              </a:r>
            </a:p>
          </p:txBody>
        </p:sp>
        <p:sp>
          <p:nvSpPr>
            <p:cNvPr id="1212473" name="Text Box 57"/>
            <p:cNvSpPr txBox="1">
              <a:spLocks noChangeArrowheads="1"/>
            </p:cNvSpPr>
            <p:nvPr/>
          </p:nvSpPr>
          <p:spPr bwMode="auto">
            <a:xfrm rot="2420129">
              <a:off x="1928" y="3439"/>
              <a:ext cx="422"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data</a:t>
              </a:r>
            </a:p>
          </p:txBody>
        </p:sp>
        <p:sp>
          <p:nvSpPr>
            <p:cNvPr id="1212474" name="Text Box 58"/>
            <p:cNvSpPr txBox="1">
              <a:spLocks noChangeArrowheads="1"/>
            </p:cNvSpPr>
            <p:nvPr/>
          </p:nvSpPr>
          <p:spPr bwMode="auto">
            <a:xfrm rot="1284490">
              <a:off x="2189" y="3654"/>
              <a:ext cx="709"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exchange</a:t>
              </a:r>
            </a:p>
          </p:txBody>
        </p:sp>
      </p:grpSp>
      <p:grpSp>
        <p:nvGrpSpPr>
          <p:cNvPr id="17" name="Group 59"/>
          <p:cNvGrpSpPr>
            <a:grpSpLocks/>
          </p:cNvGrpSpPr>
          <p:nvPr/>
        </p:nvGrpSpPr>
        <p:grpSpPr bwMode="auto">
          <a:xfrm>
            <a:off x="4716463" y="3933825"/>
            <a:ext cx="4319587" cy="2520950"/>
            <a:chOff x="2971" y="2432"/>
            <a:chExt cx="2721" cy="1588"/>
          </a:xfrm>
        </p:grpSpPr>
        <p:grpSp>
          <p:nvGrpSpPr>
            <p:cNvPr id="27934" name="Group 60"/>
            <p:cNvGrpSpPr>
              <a:grpSpLocks/>
            </p:cNvGrpSpPr>
            <p:nvPr/>
          </p:nvGrpSpPr>
          <p:grpSpPr bwMode="auto">
            <a:xfrm>
              <a:off x="2971" y="2931"/>
              <a:ext cx="883" cy="822"/>
              <a:chOff x="2971" y="2931"/>
              <a:chExt cx="883" cy="822"/>
            </a:xfrm>
          </p:grpSpPr>
          <p:grpSp>
            <p:nvGrpSpPr>
              <p:cNvPr id="27948" name="Group 61"/>
              <p:cNvGrpSpPr>
                <a:grpSpLocks/>
              </p:cNvGrpSpPr>
              <p:nvPr/>
            </p:nvGrpSpPr>
            <p:grpSpPr bwMode="auto">
              <a:xfrm>
                <a:off x="3152" y="3033"/>
                <a:ext cx="702" cy="635"/>
                <a:chOff x="432" y="1296"/>
                <a:chExt cx="611" cy="584"/>
              </a:xfrm>
            </p:grpSpPr>
            <p:sp>
              <p:nvSpPr>
                <p:cNvPr id="27951" name="AutoShape 62"/>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52" name="Picture 63" descr="CA8XIZST"/>
                <p:cNvPicPr>
                  <a:picLocks noChangeAspect="1" noChangeArrowheads="1"/>
                </p:cNvPicPr>
                <p:nvPr/>
              </p:nvPicPr>
              <p:blipFill>
                <a:blip r:embed="rId13">
                  <a:lum bright="30000" contrast="-30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49" name="Picture 64" descr="untitled"/>
              <p:cNvPicPr>
                <a:picLocks noChangeAspect="1" noChangeArrowheads="1"/>
              </p:cNvPicPr>
              <p:nvPr/>
            </p:nvPicPr>
            <p:blipFill>
              <a:blip r:embed="rId14"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2971" y="3487"/>
                <a:ext cx="317"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0" name="Picture 65" descr="CACHUN49"/>
              <p:cNvPicPr>
                <a:picLocks noChangeAspect="1" noChangeArrowheads="1"/>
              </p:cNvPicPr>
              <p:nvPr/>
            </p:nvPicPr>
            <p:blipFill>
              <a:blip r:embed="rId15">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379" y="2931"/>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35" name="Group 66"/>
            <p:cNvGrpSpPr>
              <a:grpSpLocks/>
            </p:cNvGrpSpPr>
            <p:nvPr/>
          </p:nvGrpSpPr>
          <p:grpSpPr bwMode="auto">
            <a:xfrm>
              <a:off x="4513" y="2643"/>
              <a:ext cx="726" cy="742"/>
              <a:chOff x="4513" y="2643"/>
              <a:chExt cx="726" cy="742"/>
            </a:xfrm>
          </p:grpSpPr>
          <p:grpSp>
            <p:nvGrpSpPr>
              <p:cNvPr id="27943" name="Group 67"/>
              <p:cNvGrpSpPr>
                <a:grpSpLocks/>
              </p:cNvGrpSpPr>
              <p:nvPr/>
            </p:nvGrpSpPr>
            <p:grpSpPr bwMode="auto">
              <a:xfrm>
                <a:off x="4513" y="2730"/>
                <a:ext cx="608" cy="586"/>
                <a:chOff x="720" y="1206"/>
                <a:chExt cx="624" cy="576"/>
              </a:xfrm>
            </p:grpSpPr>
            <p:sp>
              <p:nvSpPr>
                <p:cNvPr id="27946" name="AutoShape 68"/>
                <p:cNvSpPr>
                  <a:spLocks noChangeArrowheads="1"/>
                </p:cNvSpPr>
                <p:nvPr/>
              </p:nvSpPr>
              <p:spPr bwMode="auto">
                <a:xfrm>
                  <a:off x="720" y="1206"/>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47" name="Picture 69" descr="img44">
                  <a:hlinkClick r:id="rId16"/>
                </p:cNvPr>
                <p:cNvPicPr>
                  <a:picLocks noChangeAspect="1" noChangeArrowheads="1"/>
                </p:cNvPicPr>
                <p:nvPr/>
              </p:nvPicPr>
              <p:blipFill>
                <a:blip r:embed="rId17">
                  <a:lum bright="30000" contrast="-30000"/>
                  <a:extLst>
                    <a:ext uri="{28A0092B-C50C-407E-A947-70E740481C1C}">
                      <a14:useLocalDpi xmlns:a14="http://schemas.microsoft.com/office/drawing/2010/main" val="0"/>
                    </a:ext>
                  </a:extLst>
                </a:blip>
                <a:srcRect/>
                <a:stretch>
                  <a:fillRect/>
                </a:stretch>
              </p:blipFill>
              <p:spPr bwMode="auto">
                <a:xfrm>
                  <a:off x="798" y="1272"/>
                  <a:ext cx="4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44" name="Picture 70" descr="cluster"/>
              <p:cNvPicPr>
                <a:picLocks noChangeAspect="1" noChangeArrowheads="1"/>
              </p:cNvPicPr>
              <p:nvPr/>
            </p:nvPicPr>
            <p:blipFill>
              <a:blip r:embed="rId18">
                <a:clrChange>
                  <a:clrFrom>
                    <a:srgbClr val="CBCBCB"/>
                  </a:clrFrom>
                  <a:clrTo>
                    <a:srgbClr val="CBCBCB">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922" y="3088"/>
                <a:ext cx="317"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45" name="Picture 71" descr="CACHUN49"/>
              <p:cNvPicPr>
                <a:picLocks noChangeAspect="1" noChangeArrowheads="1"/>
              </p:cNvPicPr>
              <p:nvPr/>
            </p:nvPicPr>
            <p:blipFill>
              <a:blip r:embed="rId15" cstate="print">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695" y="2643"/>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2488" name="Text Box 72"/>
            <p:cNvSpPr txBox="1">
              <a:spLocks noChangeArrowheads="1"/>
            </p:cNvSpPr>
            <p:nvPr/>
          </p:nvSpPr>
          <p:spPr bwMode="auto">
            <a:xfrm>
              <a:off x="4785" y="2432"/>
              <a:ext cx="907" cy="231"/>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003399"/>
                  </a:solidFill>
                  <a:effectLst>
                    <a:outerShdw blurRad="38100" dist="38100" dir="2700000" algn="tl">
                      <a:srgbClr val="C0C0C0"/>
                    </a:outerShdw>
                  </a:effectLst>
                </a:rPr>
                <a:t>“Services”</a:t>
              </a:r>
            </a:p>
          </p:txBody>
        </p:sp>
        <p:grpSp>
          <p:nvGrpSpPr>
            <p:cNvPr id="27937" name="Group 73"/>
            <p:cNvGrpSpPr>
              <a:grpSpLocks/>
            </p:cNvGrpSpPr>
            <p:nvPr/>
          </p:nvGrpSpPr>
          <p:grpSpPr bwMode="auto">
            <a:xfrm>
              <a:off x="3833" y="3068"/>
              <a:ext cx="861" cy="952"/>
              <a:chOff x="3833" y="3068"/>
              <a:chExt cx="861" cy="952"/>
            </a:xfrm>
          </p:grpSpPr>
          <p:grpSp>
            <p:nvGrpSpPr>
              <p:cNvPr id="27938" name="Group 74"/>
              <p:cNvGrpSpPr>
                <a:grpSpLocks/>
              </p:cNvGrpSpPr>
              <p:nvPr/>
            </p:nvGrpSpPr>
            <p:grpSpPr bwMode="auto">
              <a:xfrm>
                <a:off x="3923" y="3170"/>
                <a:ext cx="771" cy="725"/>
                <a:chOff x="1837" y="1014"/>
                <a:chExt cx="611" cy="584"/>
              </a:xfrm>
            </p:grpSpPr>
            <p:sp>
              <p:nvSpPr>
                <p:cNvPr id="27941" name="AutoShape 75"/>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42" name="Picture 76" descr="hyperprimergraph">
                  <a:hlinkClick r:id="rId19"/>
                </p:cNvPr>
                <p:cNvPicPr>
                  <a:picLocks noChangeAspect="1" noChangeArrowheads="1"/>
                </p:cNvPicPr>
                <p:nvPr/>
              </p:nvPicPr>
              <p:blipFill>
                <a:blip r:embed="rId20">
                  <a:lum bright="30000" contrast="-30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pic>
            <p:nvPicPr>
              <p:cNvPr id="27939" name="Picture 77" descr="untitled"/>
              <p:cNvPicPr>
                <a:picLocks noChangeAspect="1" noChangeArrowheads="1"/>
              </p:cNvPicPr>
              <p:nvPr/>
            </p:nvPicPr>
            <p:blipFill>
              <a:blip r:embed="rId14"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833" y="3715"/>
                <a:ext cx="36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40" name="Picture 78" descr="CACHUN49"/>
              <p:cNvPicPr>
                <a:picLocks noChangeAspect="1" noChangeArrowheads="1"/>
              </p:cNvPicPr>
              <p:nvPr/>
            </p:nvPicPr>
            <p:blipFill>
              <a:blip r:embed="rId15">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150" y="3068"/>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4" name="Group 79"/>
          <p:cNvGrpSpPr>
            <a:grpSpLocks/>
          </p:cNvGrpSpPr>
          <p:nvPr/>
        </p:nvGrpSpPr>
        <p:grpSpPr bwMode="auto">
          <a:xfrm>
            <a:off x="250825" y="1809750"/>
            <a:ext cx="2881313" cy="2195513"/>
            <a:chOff x="158" y="1140"/>
            <a:chExt cx="1815" cy="1383"/>
          </a:xfrm>
        </p:grpSpPr>
        <p:sp>
          <p:nvSpPr>
            <p:cNvPr id="1212496" name="Text Box 80"/>
            <p:cNvSpPr txBox="1">
              <a:spLocks noChangeArrowheads="1"/>
            </p:cNvSpPr>
            <p:nvPr/>
          </p:nvSpPr>
          <p:spPr bwMode="auto">
            <a:xfrm>
              <a:off x="158" y="1140"/>
              <a:ext cx="1361" cy="519"/>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a:t>
              </a:r>
              <a:r>
                <a:rPr lang="en-GB" sz="1800" b="1" i="1">
                  <a:solidFill>
                    <a:srgbClr val="993300"/>
                  </a:solidFill>
                </a:rPr>
                <a:t>Human</a:t>
              </a:r>
              <a:r>
                <a:rPr lang="en-GB" sz="1600" b="1" i="1">
                  <a:solidFill>
                    <a:srgbClr val="993300"/>
                  </a:solidFill>
                </a:rPr>
                <a:t>/</a:t>
              </a:r>
              <a:r>
                <a:rPr lang="en-GB" sz="1200" b="1" i="1">
                  <a:solidFill>
                    <a:srgbClr val="993300"/>
                  </a:solidFill>
                </a:rPr>
                <a:t>patient</a:t>
              </a:r>
              <a:r>
                <a:rPr lang="en-GB" sz="1600" b="1" i="1">
                  <a:solidFill>
                    <a:srgbClr val="993300"/>
                  </a:solidFill>
                </a:rPr>
                <a:t> </a:t>
              </a:r>
              <a:r>
                <a:rPr lang="en-GB" sz="1200" b="1" i="1">
                  <a:solidFill>
                    <a:srgbClr val="993300"/>
                  </a:solidFill>
                </a:rPr>
                <a:t> </a:t>
              </a:r>
              <a:r>
                <a:rPr lang="en-GB" sz="1400" b="1" i="1">
                  <a:solidFill>
                    <a:srgbClr val="993300"/>
                  </a:solidFill>
                </a:rPr>
                <a:t>with embedded medical sensors</a:t>
              </a:r>
              <a:r>
                <a:rPr lang="en-GB" sz="1600"/>
                <a:t> </a:t>
              </a:r>
              <a:r>
                <a:rPr lang="en-GB" sz="1600" b="1" i="1">
                  <a:solidFill>
                    <a:srgbClr val="993300"/>
                  </a:solidFill>
                  <a:effectLst>
                    <a:outerShdw blurRad="38100" dist="38100" dir="2700000" algn="tl">
                      <a:srgbClr val="C0C0C0"/>
                    </a:outerShdw>
                  </a:effectLst>
                </a:rPr>
                <a:t>”</a:t>
              </a:r>
            </a:p>
          </p:txBody>
        </p:sp>
        <p:grpSp>
          <p:nvGrpSpPr>
            <p:cNvPr id="27904" name="Group 81"/>
            <p:cNvGrpSpPr>
              <a:grpSpLocks/>
            </p:cNvGrpSpPr>
            <p:nvPr/>
          </p:nvGrpSpPr>
          <p:grpSpPr bwMode="auto">
            <a:xfrm>
              <a:off x="679" y="1628"/>
              <a:ext cx="409" cy="363"/>
              <a:chOff x="1791" y="1842"/>
              <a:chExt cx="635" cy="590"/>
            </a:xfrm>
          </p:grpSpPr>
          <p:grpSp>
            <p:nvGrpSpPr>
              <p:cNvPr id="27929" name="Group 82"/>
              <p:cNvGrpSpPr>
                <a:grpSpLocks/>
              </p:cNvGrpSpPr>
              <p:nvPr/>
            </p:nvGrpSpPr>
            <p:grpSpPr bwMode="auto">
              <a:xfrm>
                <a:off x="1791" y="1842"/>
                <a:ext cx="545" cy="545"/>
                <a:chOff x="672" y="2544"/>
                <a:chExt cx="960" cy="960"/>
              </a:xfrm>
            </p:grpSpPr>
            <p:sp>
              <p:nvSpPr>
                <p:cNvPr id="27932" name="AutoShape 83"/>
                <p:cNvSpPr>
                  <a:spLocks noChangeArrowheads="1"/>
                </p:cNvSpPr>
                <p:nvPr/>
              </p:nvSpPr>
              <p:spPr bwMode="auto">
                <a:xfrm>
                  <a:off x="672" y="2544"/>
                  <a:ext cx="960" cy="96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33" name="Picture 84" descr="wellness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62" y="2641"/>
                  <a:ext cx="783" cy="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659" name="Object 85"/>
                <p:cNvGraphicFramePr>
                  <a:graphicFrameLocks noChangeAspect="1"/>
                </p:cNvGraphicFramePr>
                <p:nvPr/>
              </p:nvGraphicFramePr>
              <p:xfrm>
                <a:off x="780" y="2676"/>
                <a:ext cx="738" cy="726"/>
              </p:xfrm>
              <a:graphic>
                <a:graphicData uri="http://schemas.openxmlformats.org/presentationml/2006/ole">
                  <mc:AlternateContent xmlns:mc="http://schemas.openxmlformats.org/markup-compatibility/2006">
                    <mc:Choice xmlns:v="urn:schemas-microsoft-com:vml" Requires="v">
                      <p:oleObj name="Bitmap Image" r:id="rId22" imgW="1000000" imgH="1133633" progId="Paint.Picture">
                        <p:embed/>
                      </p:oleObj>
                    </mc:Choice>
                    <mc:Fallback>
                      <p:oleObj name="Bitmap Image" r:id="rId22" imgW="1000000" imgH="1133633" progId="Paint.Picture">
                        <p:embed/>
                        <p:pic>
                          <p:nvPicPr>
                            <p:cNvPr id="0" name="Object 85"/>
                            <p:cNvPicPr>
                              <a:picLocks noChangeAspect="1" noChangeArrowheads="1"/>
                            </p:cNvPicPr>
                            <p:nvPr/>
                          </p:nvPicPr>
                          <p:blipFill>
                            <a:blip r:embed="rId2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780" y="2676"/>
                              <a:ext cx="738" cy="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7930" name="Group 86"/>
              <p:cNvGrpSpPr>
                <a:grpSpLocks/>
              </p:cNvGrpSpPr>
              <p:nvPr/>
            </p:nvGrpSpPr>
            <p:grpSpPr bwMode="auto">
              <a:xfrm>
                <a:off x="2154" y="2251"/>
                <a:ext cx="272" cy="181"/>
                <a:chOff x="3456" y="2256"/>
                <a:chExt cx="720" cy="480"/>
              </a:xfrm>
            </p:grpSpPr>
            <p:sp>
              <p:nvSpPr>
                <p:cNvPr id="27931" name="AutoShape 87"/>
                <p:cNvSpPr>
                  <a:spLocks noChangeArrowheads="1"/>
                </p:cNvSpPr>
                <p:nvPr/>
              </p:nvSpPr>
              <p:spPr bwMode="auto">
                <a:xfrm>
                  <a:off x="3456" y="2256"/>
                  <a:ext cx="720" cy="480"/>
                </a:xfrm>
                <a:prstGeom prst="wedgeRoundRectCallout">
                  <a:avLst>
                    <a:gd name="adj1" fmla="val -19444"/>
                    <a:gd name="adj2" fmla="val 47083"/>
                    <a:gd name="adj3" fmla="val 16667"/>
                  </a:avLst>
                </a:prstGeom>
                <a:solidFill>
                  <a:srgbClr val="B2B2B2"/>
                </a:solidFill>
                <a:ln w="28575">
                  <a:solidFill>
                    <a:srgbClr val="FDFDFD"/>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endParaRPr lang="en-GB" altLang="en-US" sz="2400">
                    <a:latin typeface="Times New Roman" pitchFamily="18" charset="0"/>
                  </a:endParaRPr>
                </a:p>
              </p:txBody>
            </p:sp>
            <p:graphicFrame>
              <p:nvGraphicFramePr>
                <p:cNvPr id="27657" name="Object 88"/>
                <p:cNvGraphicFramePr>
                  <a:graphicFrameLocks noChangeAspect="1"/>
                </p:cNvGraphicFramePr>
                <p:nvPr/>
              </p:nvGraphicFramePr>
              <p:xfrm>
                <a:off x="3738" y="2281"/>
                <a:ext cx="357" cy="432"/>
              </p:xfrm>
              <a:graphic>
                <a:graphicData uri="http://schemas.openxmlformats.org/presentationml/2006/ole">
                  <mc:AlternateContent xmlns:mc="http://schemas.openxmlformats.org/markup-compatibility/2006">
                    <mc:Choice xmlns:v="urn:schemas-microsoft-com:vml" Requires="v">
                      <p:oleObj name="Bitmap Image" r:id="rId24" imgW="809738" imgH="980952" progId="Paint.Picture">
                        <p:embed/>
                      </p:oleObj>
                    </mc:Choice>
                    <mc:Fallback>
                      <p:oleObj name="Bitmap Image" r:id="rId24" imgW="809738" imgH="980952" progId="Paint.Picture">
                        <p:embed/>
                        <p:pic>
                          <p:nvPicPr>
                            <p:cNvPr id="0" name="Object 88"/>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738" y="2281"/>
                              <a:ext cx="357"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aphicFrame>
              <p:nvGraphicFramePr>
                <p:cNvPr id="27658" name="Object 89"/>
                <p:cNvGraphicFramePr>
                  <a:graphicFrameLocks noChangeAspect="1"/>
                </p:cNvGraphicFramePr>
                <p:nvPr/>
              </p:nvGraphicFramePr>
              <p:xfrm>
                <a:off x="3494" y="2276"/>
                <a:ext cx="255" cy="432"/>
              </p:xfrm>
              <a:graphic>
                <a:graphicData uri="http://schemas.openxmlformats.org/presentationml/2006/ole">
                  <mc:AlternateContent xmlns:mc="http://schemas.openxmlformats.org/markup-compatibility/2006">
                    <mc:Choice xmlns:v="urn:schemas-microsoft-com:vml" Requires="v">
                      <p:oleObj name="Bitmap Image" r:id="rId26" imgW="314286" imgH="533474" progId="Paint.Picture">
                        <p:embed/>
                      </p:oleObj>
                    </mc:Choice>
                    <mc:Fallback>
                      <p:oleObj name="Bitmap Image" r:id="rId26" imgW="314286" imgH="533474" progId="Paint.Picture">
                        <p:embed/>
                        <p:pic>
                          <p:nvPicPr>
                            <p:cNvPr id="0" name="Object 89"/>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4" y="2276"/>
                              <a:ext cx="255"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pSp>
        </p:grpSp>
        <p:grpSp>
          <p:nvGrpSpPr>
            <p:cNvPr id="27905" name="Group 90"/>
            <p:cNvGrpSpPr>
              <a:grpSpLocks/>
            </p:cNvGrpSpPr>
            <p:nvPr/>
          </p:nvGrpSpPr>
          <p:grpSpPr bwMode="auto">
            <a:xfrm>
              <a:off x="301" y="1797"/>
              <a:ext cx="453" cy="453"/>
              <a:chOff x="1927" y="2704"/>
              <a:chExt cx="602" cy="596"/>
            </a:xfrm>
          </p:grpSpPr>
          <p:sp>
            <p:nvSpPr>
              <p:cNvPr id="27924" name="AutoShape 91"/>
              <p:cNvSpPr>
                <a:spLocks noChangeArrowheads="1"/>
              </p:cNvSpPr>
              <p:nvPr/>
            </p:nvSpPr>
            <p:spPr bwMode="auto">
              <a:xfrm>
                <a:off x="1927" y="2704"/>
                <a:ext cx="545" cy="54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25" name="Picture 92" descr="images"/>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000" y="2777"/>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926" name="Group 93"/>
              <p:cNvGrpSpPr>
                <a:grpSpLocks/>
              </p:cNvGrpSpPr>
              <p:nvPr/>
            </p:nvGrpSpPr>
            <p:grpSpPr bwMode="auto">
              <a:xfrm>
                <a:off x="2302" y="3067"/>
                <a:ext cx="227" cy="233"/>
                <a:chOff x="2426" y="935"/>
                <a:chExt cx="632" cy="632"/>
              </a:xfrm>
            </p:grpSpPr>
            <p:sp>
              <p:nvSpPr>
                <p:cNvPr id="27927" name="Oval 94"/>
                <p:cNvSpPr>
                  <a:spLocks noChangeArrowheads="1"/>
                </p:cNvSpPr>
                <p:nvPr/>
              </p:nvSpPr>
              <p:spPr bwMode="auto">
                <a:xfrm>
                  <a:off x="2438" y="951"/>
                  <a:ext cx="589" cy="589"/>
                </a:xfrm>
                <a:prstGeom prst="ellipse">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28" name="Picture 95" descr="CAO7INKX"/>
                <p:cNvPicPr>
                  <a:picLocks noChangeAspect="1" noChangeArrowheads="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26" y="935"/>
                  <a:ext cx="632" cy="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906" name="Group 96"/>
            <p:cNvGrpSpPr>
              <a:grpSpLocks/>
            </p:cNvGrpSpPr>
            <p:nvPr/>
          </p:nvGrpSpPr>
          <p:grpSpPr bwMode="auto">
            <a:xfrm>
              <a:off x="1124" y="1740"/>
              <a:ext cx="407" cy="408"/>
              <a:chOff x="1927" y="2704"/>
              <a:chExt cx="602" cy="596"/>
            </a:xfrm>
          </p:grpSpPr>
          <p:sp>
            <p:nvSpPr>
              <p:cNvPr id="27919" name="AutoShape 97"/>
              <p:cNvSpPr>
                <a:spLocks noChangeArrowheads="1"/>
              </p:cNvSpPr>
              <p:nvPr/>
            </p:nvSpPr>
            <p:spPr bwMode="auto">
              <a:xfrm>
                <a:off x="1927" y="2704"/>
                <a:ext cx="545" cy="54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20" name="Picture 98" descr="images"/>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000" y="2777"/>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921" name="Group 99"/>
              <p:cNvGrpSpPr>
                <a:grpSpLocks/>
              </p:cNvGrpSpPr>
              <p:nvPr/>
            </p:nvGrpSpPr>
            <p:grpSpPr bwMode="auto">
              <a:xfrm>
                <a:off x="2302" y="3067"/>
                <a:ext cx="227" cy="233"/>
                <a:chOff x="2426" y="935"/>
                <a:chExt cx="632" cy="632"/>
              </a:xfrm>
            </p:grpSpPr>
            <p:sp>
              <p:nvSpPr>
                <p:cNvPr id="27922" name="Oval 100"/>
                <p:cNvSpPr>
                  <a:spLocks noChangeArrowheads="1"/>
                </p:cNvSpPr>
                <p:nvPr/>
              </p:nvSpPr>
              <p:spPr bwMode="auto">
                <a:xfrm>
                  <a:off x="2438" y="951"/>
                  <a:ext cx="589" cy="589"/>
                </a:xfrm>
                <a:prstGeom prst="ellipse">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23" name="Picture 101" descr="CAO7INKX"/>
                <p:cNvPicPr>
                  <a:picLocks noChangeAspect="1" noChangeArrowheads="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26" y="935"/>
                  <a:ext cx="632" cy="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907" name="Group 102"/>
            <p:cNvGrpSpPr>
              <a:grpSpLocks/>
            </p:cNvGrpSpPr>
            <p:nvPr/>
          </p:nvGrpSpPr>
          <p:grpSpPr bwMode="auto">
            <a:xfrm>
              <a:off x="1474" y="1933"/>
              <a:ext cx="499" cy="454"/>
              <a:chOff x="1791" y="1842"/>
              <a:chExt cx="635" cy="590"/>
            </a:xfrm>
          </p:grpSpPr>
          <p:grpSp>
            <p:nvGrpSpPr>
              <p:cNvPr id="27914" name="Group 103"/>
              <p:cNvGrpSpPr>
                <a:grpSpLocks/>
              </p:cNvGrpSpPr>
              <p:nvPr/>
            </p:nvGrpSpPr>
            <p:grpSpPr bwMode="auto">
              <a:xfrm>
                <a:off x="1791" y="1842"/>
                <a:ext cx="545" cy="545"/>
                <a:chOff x="672" y="2544"/>
                <a:chExt cx="960" cy="960"/>
              </a:xfrm>
            </p:grpSpPr>
            <p:sp>
              <p:nvSpPr>
                <p:cNvPr id="27917" name="AutoShape 104"/>
                <p:cNvSpPr>
                  <a:spLocks noChangeArrowheads="1"/>
                </p:cNvSpPr>
                <p:nvPr/>
              </p:nvSpPr>
              <p:spPr bwMode="auto">
                <a:xfrm>
                  <a:off x="672" y="2544"/>
                  <a:ext cx="960" cy="96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18" name="Picture 105" descr="wellness1"/>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62" y="2641"/>
                  <a:ext cx="783" cy="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656" name="Object 106"/>
                <p:cNvGraphicFramePr>
                  <a:graphicFrameLocks noChangeAspect="1"/>
                </p:cNvGraphicFramePr>
                <p:nvPr/>
              </p:nvGraphicFramePr>
              <p:xfrm>
                <a:off x="780" y="2676"/>
                <a:ext cx="738" cy="726"/>
              </p:xfrm>
              <a:graphic>
                <a:graphicData uri="http://schemas.openxmlformats.org/presentationml/2006/ole">
                  <mc:AlternateContent xmlns:mc="http://schemas.openxmlformats.org/markup-compatibility/2006">
                    <mc:Choice xmlns:v="urn:schemas-microsoft-com:vml" Requires="v">
                      <p:oleObj name="Bitmap Image" r:id="rId31" imgW="1000000" imgH="1133633" progId="Paint.Picture">
                        <p:embed/>
                      </p:oleObj>
                    </mc:Choice>
                    <mc:Fallback>
                      <p:oleObj name="Bitmap Image" r:id="rId31" imgW="1000000" imgH="1133633" progId="Paint.Picture">
                        <p:embed/>
                        <p:pic>
                          <p:nvPicPr>
                            <p:cNvPr id="0" name="Object 106"/>
                            <p:cNvPicPr>
                              <a:picLocks noChangeAspect="1" noChangeArrowheads="1"/>
                            </p:cNvPicPr>
                            <p:nvPr/>
                          </p:nvPicPr>
                          <p:blipFill>
                            <a:blip r:embed="rId2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780" y="2676"/>
                              <a:ext cx="738" cy="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7915" name="Group 107"/>
              <p:cNvGrpSpPr>
                <a:grpSpLocks/>
              </p:cNvGrpSpPr>
              <p:nvPr/>
            </p:nvGrpSpPr>
            <p:grpSpPr bwMode="auto">
              <a:xfrm>
                <a:off x="2154" y="2251"/>
                <a:ext cx="272" cy="181"/>
                <a:chOff x="3456" y="2256"/>
                <a:chExt cx="720" cy="480"/>
              </a:xfrm>
            </p:grpSpPr>
            <p:sp>
              <p:nvSpPr>
                <p:cNvPr id="27916" name="AutoShape 108"/>
                <p:cNvSpPr>
                  <a:spLocks noChangeArrowheads="1"/>
                </p:cNvSpPr>
                <p:nvPr/>
              </p:nvSpPr>
              <p:spPr bwMode="auto">
                <a:xfrm>
                  <a:off x="3456" y="2256"/>
                  <a:ext cx="720" cy="480"/>
                </a:xfrm>
                <a:prstGeom prst="wedgeRoundRectCallout">
                  <a:avLst>
                    <a:gd name="adj1" fmla="val -19444"/>
                    <a:gd name="adj2" fmla="val 47083"/>
                    <a:gd name="adj3" fmla="val 16667"/>
                  </a:avLst>
                </a:prstGeom>
                <a:solidFill>
                  <a:srgbClr val="B2B2B2"/>
                </a:solidFill>
                <a:ln w="28575">
                  <a:solidFill>
                    <a:srgbClr val="FDFDFD"/>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endParaRPr lang="en-GB" altLang="en-US" sz="2400">
                    <a:latin typeface="Times New Roman" pitchFamily="18" charset="0"/>
                  </a:endParaRPr>
                </a:p>
              </p:txBody>
            </p:sp>
            <p:graphicFrame>
              <p:nvGraphicFramePr>
                <p:cNvPr id="27654" name="Object 109"/>
                <p:cNvGraphicFramePr>
                  <a:graphicFrameLocks noChangeAspect="1"/>
                </p:cNvGraphicFramePr>
                <p:nvPr/>
              </p:nvGraphicFramePr>
              <p:xfrm>
                <a:off x="3738" y="2281"/>
                <a:ext cx="357" cy="432"/>
              </p:xfrm>
              <a:graphic>
                <a:graphicData uri="http://schemas.openxmlformats.org/presentationml/2006/ole">
                  <mc:AlternateContent xmlns:mc="http://schemas.openxmlformats.org/markup-compatibility/2006">
                    <mc:Choice xmlns:v="urn:schemas-microsoft-com:vml" Requires="v">
                      <p:oleObj name="Bitmap Image" r:id="rId32" imgW="809738" imgH="980952" progId="Paint.Picture">
                        <p:embed/>
                      </p:oleObj>
                    </mc:Choice>
                    <mc:Fallback>
                      <p:oleObj name="Bitmap Image" r:id="rId32" imgW="809738" imgH="980952" progId="Paint.Picture">
                        <p:embed/>
                        <p:pic>
                          <p:nvPicPr>
                            <p:cNvPr id="0" name="Object 109"/>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738" y="2281"/>
                              <a:ext cx="357"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aphicFrame>
              <p:nvGraphicFramePr>
                <p:cNvPr id="27655" name="Object 110"/>
                <p:cNvGraphicFramePr>
                  <a:graphicFrameLocks noChangeAspect="1"/>
                </p:cNvGraphicFramePr>
                <p:nvPr/>
              </p:nvGraphicFramePr>
              <p:xfrm>
                <a:off x="3494" y="2276"/>
                <a:ext cx="255" cy="432"/>
              </p:xfrm>
              <a:graphic>
                <a:graphicData uri="http://schemas.openxmlformats.org/presentationml/2006/ole">
                  <mc:AlternateContent xmlns:mc="http://schemas.openxmlformats.org/markup-compatibility/2006">
                    <mc:Choice xmlns:v="urn:schemas-microsoft-com:vml" Requires="v">
                      <p:oleObj name="Bitmap Image" r:id="rId33" imgW="314286" imgH="533474" progId="Paint.Picture">
                        <p:embed/>
                      </p:oleObj>
                    </mc:Choice>
                    <mc:Fallback>
                      <p:oleObj name="Bitmap Image" r:id="rId33" imgW="314286" imgH="533474" progId="Paint.Picture">
                        <p:embed/>
                        <p:pic>
                          <p:nvPicPr>
                            <p:cNvPr id="0" name="Object 110"/>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4" y="2276"/>
                              <a:ext cx="255"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pSp>
        </p:grpSp>
        <p:grpSp>
          <p:nvGrpSpPr>
            <p:cNvPr id="27908" name="Group 111"/>
            <p:cNvGrpSpPr>
              <a:grpSpLocks/>
            </p:cNvGrpSpPr>
            <p:nvPr/>
          </p:nvGrpSpPr>
          <p:grpSpPr bwMode="auto">
            <a:xfrm>
              <a:off x="793" y="1933"/>
              <a:ext cx="635" cy="590"/>
              <a:chOff x="1791" y="1842"/>
              <a:chExt cx="635" cy="590"/>
            </a:xfrm>
          </p:grpSpPr>
          <p:grpSp>
            <p:nvGrpSpPr>
              <p:cNvPr id="27909" name="Group 112"/>
              <p:cNvGrpSpPr>
                <a:grpSpLocks/>
              </p:cNvGrpSpPr>
              <p:nvPr/>
            </p:nvGrpSpPr>
            <p:grpSpPr bwMode="auto">
              <a:xfrm>
                <a:off x="1791" y="1842"/>
                <a:ext cx="545" cy="545"/>
                <a:chOff x="672" y="2544"/>
                <a:chExt cx="960" cy="960"/>
              </a:xfrm>
            </p:grpSpPr>
            <p:sp>
              <p:nvSpPr>
                <p:cNvPr id="27912" name="AutoShape 113"/>
                <p:cNvSpPr>
                  <a:spLocks noChangeArrowheads="1"/>
                </p:cNvSpPr>
                <p:nvPr/>
              </p:nvSpPr>
              <p:spPr bwMode="auto">
                <a:xfrm>
                  <a:off x="672" y="2544"/>
                  <a:ext cx="960" cy="96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13" name="Picture 114" descr="wellness1"/>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762" y="2641"/>
                  <a:ext cx="783" cy="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653" name="Object 115"/>
                <p:cNvGraphicFramePr>
                  <a:graphicFrameLocks noChangeAspect="1"/>
                </p:cNvGraphicFramePr>
                <p:nvPr/>
              </p:nvGraphicFramePr>
              <p:xfrm>
                <a:off x="780" y="2676"/>
                <a:ext cx="738" cy="726"/>
              </p:xfrm>
              <a:graphic>
                <a:graphicData uri="http://schemas.openxmlformats.org/presentationml/2006/ole">
                  <mc:AlternateContent xmlns:mc="http://schemas.openxmlformats.org/markup-compatibility/2006">
                    <mc:Choice xmlns:v="urn:schemas-microsoft-com:vml" Requires="v">
                      <p:oleObj name="Bitmap Image" r:id="rId35" imgW="1000000" imgH="1133633" progId="Paint.Picture">
                        <p:embed/>
                      </p:oleObj>
                    </mc:Choice>
                    <mc:Fallback>
                      <p:oleObj name="Bitmap Image" r:id="rId35" imgW="1000000" imgH="1133633" progId="Paint.Picture">
                        <p:embed/>
                        <p:pic>
                          <p:nvPicPr>
                            <p:cNvPr id="0" name="Object 115"/>
                            <p:cNvPicPr>
                              <a:picLocks noChangeAspect="1" noChangeArrowheads="1"/>
                            </p:cNvPicPr>
                            <p:nvPr/>
                          </p:nvPicPr>
                          <p:blipFill>
                            <a:blip r:embed="rId2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780" y="2676"/>
                              <a:ext cx="738" cy="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7910" name="Group 116"/>
              <p:cNvGrpSpPr>
                <a:grpSpLocks/>
              </p:cNvGrpSpPr>
              <p:nvPr/>
            </p:nvGrpSpPr>
            <p:grpSpPr bwMode="auto">
              <a:xfrm>
                <a:off x="2154" y="2251"/>
                <a:ext cx="272" cy="181"/>
                <a:chOff x="3456" y="2256"/>
                <a:chExt cx="720" cy="480"/>
              </a:xfrm>
            </p:grpSpPr>
            <p:sp>
              <p:nvSpPr>
                <p:cNvPr id="27911" name="AutoShape 117"/>
                <p:cNvSpPr>
                  <a:spLocks noChangeArrowheads="1"/>
                </p:cNvSpPr>
                <p:nvPr/>
              </p:nvSpPr>
              <p:spPr bwMode="auto">
                <a:xfrm>
                  <a:off x="3456" y="2256"/>
                  <a:ext cx="720" cy="480"/>
                </a:xfrm>
                <a:prstGeom prst="wedgeRoundRectCallout">
                  <a:avLst>
                    <a:gd name="adj1" fmla="val -19444"/>
                    <a:gd name="adj2" fmla="val 47083"/>
                    <a:gd name="adj3" fmla="val 16667"/>
                  </a:avLst>
                </a:prstGeom>
                <a:solidFill>
                  <a:srgbClr val="B2B2B2"/>
                </a:solidFill>
                <a:ln w="28575">
                  <a:solidFill>
                    <a:srgbClr val="FDFDFD"/>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endParaRPr lang="en-GB" altLang="en-US" sz="2400">
                    <a:latin typeface="Times New Roman" pitchFamily="18" charset="0"/>
                  </a:endParaRPr>
                </a:p>
              </p:txBody>
            </p:sp>
            <p:graphicFrame>
              <p:nvGraphicFramePr>
                <p:cNvPr id="27651" name="Object 118"/>
                <p:cNvGraphicFramePr>
                  <a:graphicFrameLocks noChangeAspect="1"/>
                </p:cNvGraphicFramePr>
                <p:nvPr/>
              </p:nvGraphicFramePr>
              <p:xfrm>
                <a:off x="3738" y="2281"/>
                <a:ext cx="357" cy="432"/>
              </p:xfrm>
              <a:graphic>
                <a:graphicData uri="http://schemas.openxmlformats.org/presentationml/2006/ole">
                  <mc:AlternateContent xmlns:mc="http://schemas.openxmlformats.org/markup-compatibility/2006">
                    <mc:Choice xmlns:v="urn:schemas-microsoft-com:vml" Requires="v">
                      <p:oleObj name="Bitmap Image" r:id="rId36" imgW="809738" imgH="980952" progId="Paint.Picture">
                        <p:embed/>
                      </p:oleObj>
                    </mc:Choice>
                    <mc:Fallback>
                      <p:oleObj name="Bitmap Image" r:id="rId36" imgW="809738" imgH="980952" progId="Paint.Picture">
                        <p:embed/>
                        <p:pic>
                          <p:nvPicPr>
                            <p:cNvPr id="0" name="Object 118"/>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738" y="2281"/>
                              <a:ext cx="357"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aphicFrame>
              <p:nvGraphicFramePr>
                <p:cNvPr id="27652" name="Object 119"/>
                <p:cNvGraphicFramePr>
                  <a:graphicFrameLocks noChangeAspect="1"/>
                </p:cNvGraphicFramePr>
                <p:nvPr/>
              </p:nvGraphicFramePr>
              <p:xfrm>
                <a:off x="3494" y="2276"/>
                <a:ext cx="255" cy="432"/>
              </p:xfrm>
              <a:graphic>
                <a:graphicData uri="http://schemas.openxmlformats.org/presentationml/2006/ole">
                  <mc:AlternateContent xmlns:mc="http://schemas.openxmlformats.org/markup-compatibility/2006">
                    <mc:Choice xmlns:v="urn:schemas-microsoft-com:vml" Requires="v">
                      <p:oleObj name="Bitmap Image" r:id="rId37" imgW="314286" imgH="533474" progId="Paint.Picture">
                        <p:embed/>
                      </p:oleObj>
                    </mc:Choice>
                    <mc:Fallback>
                      <p:oleObj name="Bitmap Image" r:id="rId37" imgW="314286" imgH="533474" progId="Paint.Picture">
                        <p:embed/>
                        <p:pic>
                          <p:nvPicPr>
                            <p:cNvPr id="0" name="Object 119"/>
                            <p:cNvPicPr>
                              <a:picLocks noChangeAspect="1" noChangeArrowheads="1"/>
                            </p:cNvPicPr>
                            <p:nvPr/>
                          </p:nvPicPr>
                          <p:blipFill>
                            <a:blip r:embed="rId2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4" y="2276"/>
                              <a:ext cx="255" cy="432"/>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grpSp>
        </p:grpSp>
      </p:grpSp>
      <p:grpSp>
        <p:nvGrpSpPr>
          <p:cNvPr id="1212430" name="Group 120"/>
          <p:cNvGrpSpPr>
            <a:grpSpLocks/>
          </p:cNvGrpSpPr>
          <p:nvPr/>
        </p:nvGrpSpPr>
        <p:grpSpPr bwMode="auto">
          <a:xfrm>
            <a:off x="5795963" y="765175"/>
            <a:ext cx="2735262" cy="1414463"/>
            <a:chOff x="3651" y="482"/>
            <a:chExt cx="1723" cy="891"/>
          </a:xfrm>
        </p:grpSpPr>
        <p:sp>
          <p:nvSpPr>
            <p:cNvPr id="1212537" name="Text Box 121"/>
            <p:cNvSpPr txBox="1">
              <a:spLocks noChangeArrowheads="1"/>
            </p:cNvSpPr>
            <p:nvPr/>
          </p:nvSpPr>
          <p:spPr bwMode="auto">
            <a:xfrm>
              <a:off x="4195" y="482"/>
              <a:ext cx="1179" cy="231"/>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a:t>
              </a:r>
              <a:r>
                <a:rPr lang="en-GB" sz="1800" b="1" i="1">
                  <a:solidFill>
                    <a:srgbClr val="993300"/>
                  </a:solidFill>
                  <a:effectLst>
                    <a:outerShdw blurRad="38100" dist="38100" dir="2700000" algn="tl">
                      <a:srgbClr val="C0C0C0"/>
                    </a:outerShdw>
                  </a:effectLst>
                </a:rPr>
                <a:t>Doctor</a:t>
              </a:r>
              <a:r>
                <a:rPr lang="en-GB" sz="1800">
                  <a:solidFill>
                    <a:srgbClr val="993300"/>
                  </a:solidFill>
                  <a:effectLst>
                    <a:outerShdw blurRad="38100" dist="38100" dir="2700000" algn="tl">
                      <a:srgbClr val="C0C0C0"/>
                    </a:outerShdw>
                  </a:effectLst>
                </a:rPr>
                <a:t>/</a:t>
              </a:r>
              <a:r>
                <a:rPr lang="en-GB" sz="1200" b="1" i="1">
                  <a:solidFill>
                    <a:srgbClr val="993300"/>
                  </a:solidFill>
                  <a:effectLst>
                    <a:outerShdw blurRad="38100" dist="38100" dir="2700000" algn="tl">
                      <a:srgbClr val="C0C0C0"/>
                    </a:outerShdw>
                  </a:effectLst>
                </a:rPr>
                <a:t>Expert</a:t>
              </a:r>
              <a:r>
                <a:rPr lang="en-GB" sz="1600" b="1" i="1">
                  <a:solidFill>
                    <a:srgbClr val="993300"/>
                  </a:solidFill>
                  <a:effectLst>
                    <a:outerShdw blurRad="38100" dist="38100" dir="2700000" algn="tl">
                      <a:srgbClr val="C0C0C0"/>
                    </a:outerShdw>
                  </a:effectLst>
                </a:rPr>
                <a:t>”</a:t>
              </a:r>
            </a:p>
          </p:txBody>
        </p:sp>
        <p:grpSp>
          <p:nvGrpSpPr>
            <p:cNvPr id="27889" name="Group 122"/>
            <p:cNvGrpSpPr>
              <a:grpSpLocks/>
            </p:cNvGrpSpPr>
            <p:nvPr/>
          </p:nvGrpSpPr>
          <p:grpSpPr bwMode="auto">
            <a:xfrm>
              <a:off x="4740" y="799"/>
              <a:ext cx="480" cy="480"/>
              <a:chOff x="3972" y="2388"/>
              <a:chExt cx="702" cy="708"/>
            </a:xfrm>
          </p:grpSpPr>
          <p:grpSp>
            <p:nvGrpSpPr>
              <p:cNvPr id="27899" name="Group 123"/>
              <p:cNvGrpSpPr>
                <a:grpSpLocks/>
              </p:cNvGrpSpPr>
              <p:nvPr/>
            </p:nvGrpSpPr>
            <p:grpSpPr bwMode="auto">
              <a:xfrm>
                <a:off x="3972" y="2388"/>
                <a:ext cx="702" cy="708"/>
                <a:chOff x="3984" y="1476"/>
                <a:chExt cx="702" cy="708"/>
              </a:xfrm>
            </p:grpSpPr>
            <p:sp>
              <p:nvSpPr>
                <p:cNvPr id="27901" name="AutoShape 124"/>
                <p:cNvSpPr>
                  <a:spLocks noChangeArrowheads="1"/>
                </p:cNvSpPr>
                <p:nvPr/>
              </p:nvSpPr>
              <p:spPr bwMode="auto">
                <a:xfrm>
                  <a:off x="3984" y="1476"/>
                  <a:ext cx="702" cy="70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02" name="Picture 125" descr="CA4LYNK9"/>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4068" y="1554"/>
                  <a:ext cx="540"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00" name="Picture 126" descr="009pic00-full"/>
              <p:cNvPicPr>
                <a:picLocks noChangeAspect="1" noChangeArrowheads="1"/>
              </p:cNvPicPr>
              <p:nvPr/>
            </p:nvPicPr>
            <p:blipFill>
              <a:blip r:embed="rId39" cstate="print">
                <a:extLst>
                  <a:ext uri="{28A0092B-C50C-407E-A947-70E740481C1C}">
                    <a14:useLocalDpi xmlns:a14="http://schemas.microsoft.com/office/drawing/2010/main" val="0"/>
                  </a:ext>
                </a:extLst>
              </a:blip>
              <a:srcRect/>
              <a:stretch>
                <a:fillRect/>
              </a:stretch>
            </p:blipFill>
            <p:spPr bwMode="auto">
              <a:xfrm>
                <a:off x="4362" y="2844"/>
                <a:ext cx="240" cy="18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890" name="Group 127"/>
            <p:cNvGrpSpPr>
              <a:grpSpLocks/>
            </p:cNvGrpSpPr>
            <p:nvPr/>
          </p:nvGrpSpPr>
          <p:grpSpPr bwMode="auto">
            <a:xfrm>
              <a:off x="3651" y="618"/>
              <a:ext cx="480" cy="480"/>
              <a:chOff x="2835" y="890"/>
              <a:chExt cx="480" cy="480"/>
            </a:xfrm>
          </p:grpSpPr>
          <p:sp>
            <p:nvSpPr>
              <p:cNvPr id="27896" name="AutoShape 128"/>
              <p:cNvSpPr>
                <a:spLocks noChangeArrowheads="1"/>
              </p:cNvSpPr>
              <p:nvPr/>
            </p:nvSpPr>
            <p:spPr bwMode="auto">
              <a:xfrm>
                <a:off x="2835" y="890"/>
                <a:ext cx="480"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97" name="Picture 129" descr="images2"/>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2892" y="950"/>
                <a:ext cx="359"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98" name="Picture 130" descr="009pic00-full"/>
              <p:cNvPicPr>
                <a:picLocks noChangeAspect="1" noChangeArrowheads="1"/>
              </p:cNvPicPr>
              <p:nvPr/>
            </p:nvPicPr>
            <p:blipFill>
              <a:blip r:embed="rId39" cstate="print">
                <a:extLst>
                  <a:ext uri="{28A0092B-C50C-407E-A947-70E740481C1C}">
                    <a14:useLocalDpi xmlns:a14="http://schemas.microsoft.com/office/drawing/2010/main" val="0"/>
                  </a:ext>
                </a:extLst>
              </a:blip>
              <a:srcRect/>
              <a:stretch>
                <a:fillRect/>
              </a:stretch>
            </p:blipFill>
            <p:spPr bwMode="auto">
              <a:xfrm>
                <a:off x="3102" y="1199"/>
                <a:ext cx="164" cy="122"/>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891" name="Group 131"/>
            <p:cNvGrpSpPr>
              <a:grpSpLocks/>
            </p:cNvGrpSpPr>
            <p:nvPr/>
          </p:nvGrpSpPr>
          <p:grpSpPr bwMode="auto">
            <a:xfrm>
              <a:off x="4059" y="845"/>
              <a:ext cx="528" cy="528"/>
              <a:chOff x="2832" y="2160"/>
              <a:chExt cx="702" cy="708"/>
            </a:xfrm>
          </p:grpSpPr>
          <p:grpSp>
            <p:nvGrpSpPr>
              <p:cNvPr id="27892" name="Group 132"/>
              <p:cNvGrpSpPr>
                <a:grpSpLocks/>
              </p:cNvGrpSpPr>
              <p:nvPr/>
            </p:nvGrpSpPr>
            <p:grpSpPr bwMode="auto">
              <a:xfrm>
                <a:off x="2832" y="2160"/>
                <a:ext cx="702" cy="708"/>
                <a:chOff x="2832" y="2160"/>
                <a:chExt cx="702" cy="708"/>
              </a:xfrm>
            </p:grpSpPr>
            <p:sp>
              <p:nvSpPr>
                <p:cNvPr id="27894" name="AutoShape 133"/>
                <p:cNvSpPr>
                  <a:spLocks noChangeArrowheads="1"/>
                </p:cNvSpPr>
                <p:nvPr/>
              </p:nvSpPr>
              <p:spPr bwMode="auto">
                <a:xfrm>
                  <a:off x="2832" y="2160"/>
                  <a:ext cx="702" cy="70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95" name="Picture 134" descr="CAIB45MB"/>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898" y="2226"/>
                  <a:ext cx="564" cy="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893" name="Picture 135" descr="009pic00-full"/>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3222" y="2616"/>
                <a:ext cx="240" cy="18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grpSp>
        <p:nvGrpSpPr>
          <p:cNvPr id="1212449" name="Group 136"/>
          <p:cNvGrpSpPr>
            <a:grpSpLocks/>
          </p:cNvGrpSpPr>
          <p:nvPr/>
        </p:nvGrpSpPr>
        <p:grpSpPr bwMode="auto">
          <a:xfrm>
            <a:off x="5219700" y="3770313"/>
            <a:ext cx="3816350" cy="2538412"/>
            <a:chOff x="3288" y="2375"/>
            <a:chExt cx="2404" cy="1599"/>
          </a:xfrm>
        </p:grpSpPr>
        <p:sp>
          <p:nvSpPr>
            <p:cNvPr id="1212553" name="Text Box 137"/>
            <p:cNvSpPr txBox="1">
              <a:spLocks noChangeArrowheads="1"/>
            </p:cNvSpPr>
            <p:nvPr/>
          </p:nvSpPr>
          <p:spPr bwMode="auto">
            <a:xfrm>
              <a:off x="4059" y="2375"/>
              <a:ext cx="1633" cy="404"/>
            </a:xfrm>
            <a:prstGeom prst="rect">
              <a:avLst/>
            </a:prstGeom>
            <a:noFill/>
            <a:ln w="9525">
              <a:noFill/>
              <a:miter lim="800000"/>
              <a:headEnd/>
              <a:tailEnd/>
            </a:ln>
            <a:effectLst/>
          </p:spPr>
          <p:txBody>
            <a:bodyPr>
              <a:spAutoFit/>
            </a:bodyPr>
            <a:lstStyle/>
            <a:p>
              <a:pPr algn="r">
                <a:spcBef>
                  <a:spcPct val="50000"/>
                </a:spcBef>
                <a:defRPr/>
              </a:pPr>
              <a:r>
                <a:rPr lang="en-GB" sz="1800" b="1" i="1">
                  <a:solidFill>
                    <a:srgbClr val="003399"/>
                  </a:solidFill>
                  <a:effectLst>
                    <a:outerShdw blurRad="38100" dist="38100" dir="2700000" algn="tl">
                      <a:srgbClr val="C0C0C0"/>
                    </a:outerShdw>
                  </a:effectLst>
                </a:rPr>
                <a:t>“Medical Web Services”</a:t>
              </a:r>
            </a:p>
          </p:txBody>
        </p:sp>
        <p:grpSp>
          <p:nvGrpSpPr>
            <p:cNvPr id="27869" name="Group 138"/>
            <p:cNvGrpSpPr>
              <a:grpSpLocks/>
            </p:cNvGrpSpPr>
            <p:nvPr/>
          </p:nvGrpSpPr>
          <p:grpSpPr bwMode="auto">
            <a:xfrm>
              <a:off x="4740" y="2750"/>
              <a:ext cx="680" cy="680"/>
              <a:chOff x="3552" y="3106"/>
              <a:chExt cx="960" cy="926"/>
            </a:xfrm>
          </p:grpSpPr>
          <p:grpSp>
            <p:nvGrpSpPr>
              <p:cNvPr id="27882" name="Group 139"/>
              <p:cNvGrpSpPr>
                <a:grpSpLocks/>
              </p:cNvGrpSpPr>
              <p:nvPr/>
            </p:nvGrpSpPr>
            <p:grpSpPr bwMode="auto">
              <a:xfrm>
                <a:off x="3552" y="3106"/>
                <a:ext cx="833" cy="839"/>
                <a:chOff x="1824" y="1392"/>
                <a:chExt cx="960" cy="960"/>
              </a:xfrm>
            </p:grpSpPr>
            <p:sp>
              <p:nvSpPr>
                <p:cNvPr id="27884" name="AutoShape 140"/>
                <p:cNvSpPr>
                  <a:spLocks noChangeArrowheads="1"/>
                </p:cNvSpPr>
                <p:nvPr/>
              </p:nvSpPr>
              <p:spPr bwMode="auto">
                <a:xfrm>
                  <a:off x="1824" y="1392"/>
                  <a:ext cx="960" cy="96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885" name="Group 141"/>
                <p:cNvGrpSpPr>
                  <a:grpSpLocks/>
                </p:cNvGrpSpPr>
                <p:nvPr/>
              </p:nvGrpSpPr>
              <p:grpSpPr bwMode="auto">
                <a:xfrm>
                  <a:off x="1926" y="1482"/>
                  <a:ext cx="798" cy="792"/>
                  <a:chOff x="1872" y="1482"/>
                  <a:chExt cx="798" cy="792"/>
                </a:xfrm>
              </p:grpSpPr>
              <p:sp>
                <p:nvSpPr>
                  <p:cNvPr id="27886" name="Rectangle 142"/>
                  <p:cNvSpPr>
                    <a:spLocks noChangeArrowheads="1"/>
                  </p:cNvSpPr>
                  <p:nvPr/>
                </p:nvSpPr>
                <p:spPr bwMode="auto">
                  <a:xfrm>
                    <a:off x="1872" y="1494"/>
                    <a:ext cx="750" cy="750"/>
                  </a:xfrm>
                  <a:prstGeom prst="rect">
                    <a:avLst/>
                  </a:prstGeom>
                  <a:solidFill>
                    <a:schemeClr val="accent1"/>
                  </a:solidFill>
                  <a:ln w="9525">
                    <a:solidFill>
                      <a:schemeClr val="accent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87" name="Picture 143" descr="genaera_graphic03"/>
                  <p:cNvPicPr>
                    <a:picLocks noChangeAspect="1" noChangeArrowheads="1"/>
                  </p:cNvPicPr>
                  <p:nvPr/>
                </p:nvPicPr>
                <p:blipFill>
                  <a:blip r:embed="rId4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72" y="1482"/>
                    <a:ext cx="798"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7650" name="Object 144"/>
                  <p:cNvGraphicFramePr>
                    <a:graphicFrameLocks noChangeAspect="1"/>
                  </p:cNvGraphicFramePr>
                  <p:nvPr/>
                </p:nvGraphicFramePr>
                <p:xfrm>
                  <a:off x="2022" y="1488"/>
                  <a:ext cx="533" cy="768"/>
                </p:xfrm>
                <a:graphic>
                  <a:graphicData uri="http://schemas.openxmlformats.org/presentationml/2006/ole">
                    <mc:AlternateContent xmlns:mc="http://schemas.openxmlformats.org/markup-compatibility/2006">
                      <mc:Choice xmlns:v="urn:schemas-microsoft-com:vml" Requires="v">
                        <p:oleObj name="Bitmap Image" r:id="rId44" imgW="1009791" imgH="1457143" progId="Paint.Picture">
                          <p:embed/>
                        </p:oleObj>
                      </mc:Choice>
                      <mc:Fallback>
                        <p:oleObj name="Bitmap Image" r:id="rId44" imgW="1009791" imgH="1457143" progId="Paint.Picture">
                          <p:embed/>
                          <p:pic>
                            <p:nvPicPr>
                              <p:cNvPr id="0" name="Object 144"/>
                              <p:cNvPicPr>
                                <a:picLocks noChangeAspect="1" noChangeArrowheads="1"/>
                              </p:cNvPicPr>
                              <p:nvPr/>
                            </p:nvPicPr>
                            <p:blipFill>
                              <a:blip r:embed="rId4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022" y="1488"/>
                                <a:ext cx="533"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pic>
            <p:nvPicPr>
              <p:cNvPr id="27883" name="Picture 145" descr="CA9HZX1X"/>
              <p:cNvPicPr>
                <a:picLocks noChangeAspect="1" noChangeArrowheads="1"/>
              </p:cNvPicPr>
              <p:nvPr/>
            </p:nvPicPr>
            <p:blipFill>
              <a:blip r:embed="rId4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17" y="3726"/>
                <a:ext cx="395"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70" name="Group 146"/>
            <p:cNvGrpSpPr>
              <a:grpSpLocks/>
            </p:cNvGrpSpPr>
            <p:nvPr/>
          </p:nvGrpSpPr>
          <p:grpSpPr bwMode="auto">
            <a:xfrm>
              <a:off x="3288" y="3022"/>
              <a:ext cx="725" cy="726"/>
              <a:chOff x="2544" y="2189"/>
              <a:chExt cx="912" cy="931"/>
            </a:xfrm>
          </p:grpSpPr>
          <p:grpSp>
            <p:nvGrpSpPr>
              <p:cNvPr id="27878" name="Group 147"/>
              <p:cNvGrpSpPr>
                <a:grpSpLocks/>
              </p:cNvGrpSpPr>
              <p:nvPr/>
            </p:nvGrpSpPr>
            <p:grpSpPr bwMode="auto">
              <a:xfrm>
                <a:off x="2544" y="2189"/>
                <a:ext cx="815" cy="817"/>
                <a:chOff x="2544" y="2064"/>
                <a:chExt cx="768" cy="720"/>
              </a:xfrm>
            </p:grpSpPr>
            <p:sp>
              <p:nvSpPr>
                <p:cNvPr id="27880" name="AutoShape 148"/>
                <p:cNvSpPr>
                  <a:spLocks noChangeArrowheads="1"/>
                </p:cNvSpPr>
                <p:nvPr/>
              </p:nvSpPr>
              <p:spPr bwMode="auto">
                <a:xfrm>
                  <a:off x="2544" y="2064"/>
                  <a:ext cx="768" cy="72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81" name="Picture 149" descr="ph4"/>
                <p:cNvPicPr>
                  <a:picLocks noChangeAspect="1" noChangeArrowheads="1"/>
                </p:cNvPicPr>
                <p:nvPr/>
              </p:nvPicPr>
              <p:blipFill>
                <a:blip r:embed="rId47" cstate="print">
                  <a:extLst>
                    <a:ext uri="{28A0092B-C50C-407E-A947-70E740481C1C}">
                      <a14:useLocalDpi xmlns:a14="http://schemas.microsoft.com/office/drawing/2010/main" val="0"/>
                    </a:ext>
                  </a:extLst>
                </a:blip>
                <a:srcRect/>
                <a:stretch>
                  <a:fillRect/>
                </a:stretch>
              </p:blipFill>
              <p:spPr bwMode="auto">
                <a:xfrm>
                  <a:off x="2622" y="2142"/>
                  <a:ext cx="604" cy="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879" name="Picture 150" descr="CA4L2R49"/>
              <p:cNvPicPr>
                <a:picLocks noChangeAspect="1" noChangeArrowheads="1"/>
              </p:cNvPicPr>
              <p:nvPr/>
            </p:nvPicPr>
            <p:blipFill>
              <a:blip r:embed="rId48">
                <a:clrChange>
                  <a:clrFrom>
                    <a:srgbClr val="C0C0C0"/>
                  </a:clrFrom>
                  <a:clrTo>
                    <a:srgbClr val="C0C0C0">
                      <a:alpha val="0"/>
                    </a:srgbClr>
                  </a:clrTo>
                </a:clrChange>
                <a:extLst>
                  <a:ext uri="{28A0092B-C50C-407E-A947-70E740481C1C}">
                    <a14:useLocalDpi xmlns:a14="http://schemas.microsoft.com/office/drawing/2010/main" val="0"/>
                  </a:ext>
                </a:extLst>
              </a:blip>
              <a:srcRect/>
              <a:stretch>
                <a:fillRect/>
              </a:stretch>
            </p:blipFill>
            <p:spPr bwMode="auto">
              <a:xfrm>
                <a:off x="3115" y="2784"/>
                <a:ext cx="34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71" name="Group 151"/>
            <p:cNvGrpSpPr>
              <a:grpSpLocks/>
            </p:cNvGrpSpPr>
            <p:nvPr/>
          </p:nvGrpSpPr>
          <p:grpSpPr bwMode="auto">
            <a:xfrm>
              <a:off x="4014" y="3158"/>
              <a:ext cx="772" cy="816"/>
              <a:chOff x="1296" y="1737"/>
              <a:chExt cx="816" cy="855"/>
            </a:xfrm>
          </p:grpSpPr>
          <p:grpSp>
            <p:nvGrpSpPr>
              <p:cNvPr id="27872" name="Group 152"/>
              <p:cNvGrpSpPr>
                <a:grpSpLocks/>
              </p:cNvGrpSpPr>
              <p:nvPr/>
            </p:nvGrpSpPr>
            <p:grpSpPr bwMode="auto">
              <a:xfrm>
                <a:off x="1296" y="1737"/>
                <a:ext cx="752" cy="754"/>
                <a:chOff x="1968" y="2640"/>
                <a:chExt cx="732" cy="720"/>
              </a:xfrm>
            </p:grpSpPr>
            <p:sp>
              <p:nvSpPr>
                <p:cNvPr id="27876" name="AutoShape 153"/>
                <p:cNvSpPr>
                  <a:spLocks noChangeArrowheads="1"/>
                </p:cNvSpPr>
                <p:nvPr/>
              </p:nvSpPr>
              <p:spPr bwMode="auto">
                <a:xfrm>
                  <a:off x="1968" y="2640"/>
                  <a:ext cx="732" cy="72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77" name="Picture 154" descr="CAGS3OPO"/>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2046" y="2718"/>
                  <a:ext cx="578" cy="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73" name="Group 155"/>
              <p:cNvGrpSpPr>
                <a:grpSpLocks/>
              </p:cNvGrpSpPr>
              <p:nvPr/>
            </p:nvGrpSpPr>
            <p:grpSpPr bwMode="auto">
              <a:xfrm>
                <a:off x="1806" y="2290"/>
                <a:ext cx="306" cy="302"/>
                <a:chOff x="2064" y="2448"/>
                <a:chExt cx="413" cy="432"/>
              </a:xfrm>
            </p:grpSpPr>
            <p:sp>
              <p:nvSpPr>
                <p:cNvPr id="27874" name="Rectangle 156"/>
                <p:cNvSpPr>
                  <a:spLocks noChangeArrowheads="1"/>
                </p:cNvSpPr>
                <p:nvPr/>
              </p:nvSpPr>
              <p:spPr bwMode="auto">
                <a:xfrm>
                  <a:off x="2184" y="2580"/>
                  <a:ext cx="192" cy="240"/>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75" name="Picture 157" descr="CAA3KDW7"/>
                <p:cNvPicPr>
                  <a:picLocks noChangeAspect="1" noChangeArrowheads="1"/>
                </p:cNvPicPr>
                <p:nvPr/>
              </p:nvPicPr>
              <p:blipFill>
                <a:blip r:embed="rId5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64" y="2448"/>
                  <a:ext cx="413"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212477" name="Group 158"/>
          <p:cNvGrpSpPr>
            <a:grpSpLocks/>
          </p:cNvGrpSpPr>
          <p:nvPr/>
        </p:nvGrpSpPr>
        <p:grpSpPr bwMode="auto">
          <a:xfrm>
            <a:off x="5003800" y="4076700"/>
            <a:ext cx="3671888" cy="2376488"/>
            <a:chOff x="2517" y="1797"/>
            <a:chExt cx="2313" cy="1497"/>
          </a:xfrm>
        </p:grpSpPr>
        <p:sp>
          <p:nvSpPr>
            <p:cNvPr id="1212575" name="Text Box 159"/>
            <p:cNvSpPr txBox="1">
              <a:spLocks noChangeArrowheads="1"/>
            </p:cNvSpPr>
            <p:nvPr/>
          </p:nvSpPr>
          <p:spPr bwMode="auto">
            <a:xfrm>
              <a:off x="2517" y="1797"/>
              <a:ext cx="2267" cy="404"/>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003399"/>
                  </a:solidFill>
                  <a:effectLst>
                    <a:outerShdw blurRad="38100" dist="38100" dir="2700000" algn="tl">
                      <a:srgbClr val="C0C0C0"/>
                    </a:outerShdw>
                  </a:effectLst>
                </a:rPr>
                <a:t>“Web Services </a:t>
              </a:r>
              <a:r>
                <a:rPr lang="en-GB" sz="1400" b="1" i="1">
                  <a:solidFill>
                    <a:srgbClr val="003399"/>
                  </a:solidFill>
                  <a:effectLst>
                    <a:outerShdw blurRad="38100" dist="38100" dir="2700000" algn="tl">
                      <a:srgbClr val="C0C0C0"/>
                    </a:outerShdw>
                  </a:effectLst>
                </a:rPr>
                <a:t>for environmental diagnostics and prediction</a:t>
              </a:r>
              <a:r>
                <a:rPr lang="en-GB" sz="1800" b="1" i="1">
                  <a:solidFill>
                    <a:srgbClr val="003399"/>
                  </a:solidFill>
                  <a:effectLst>
                    <a:outerShdw blurRad="38100" dist="38100" dir="2700000" algn="tl">
                      <a:srgbClr val="C0C0C0"/>
                    </a:outerShdw>
                  </a:effectLst>
                </a:rPr>
                <a:t>”</a:t>
              </a:r>
            </a:p>
          </p:txBody>
        </p:sp>
        <p:grpSp>
          <p:nvGrpSpPr>
            <p:cNvPr id="27853" name="Group 160"/>
            <p:cNvGrpSpPr>
              <a:grpSpLocks/>
            </p:cNvGrpSpPr>
            <p:nvPr/>
          </p:nvGrpSpPr>
          <p:grpSpPr bwMode="auto">
            <a:xfrm>
              <a:off x="2608" y="2278"/>
              <a:ext cx="771" cy="726"/>
              <a:chOff x="480" y="1296"/>
              <a:chExt cx="804" cy="720"/>
            </a:xfrm>
          </p:grpSpPr>
          <p:grpSp>
            <p:nvGrpSpPr>
              <p:cNvPr id="27862" name="Group 161"/>
              <p:cNvGrpSpPr>
                <a:grpSpLocks/>
              </p:cNvGrpSpPr>
              <p:nvPr/>
            </p:nvGrpSpPr>
            <p:grpSpPr bwMode="auto">
              <a:xfrm>
                <a:off x="480" y="1296"/>
                <a:ext cx="672" cy="628"/>
                <a:chOff x="576" y="1436"/>
                <a:chExt cx="960" cy="960"/>
              </a:xfrm>
            </p:grpSpPr>
            <p:sp>
              <p:nvSpPr>
                <p:cNvPr id="27866" name="AutoShape 162"/>
                <p:cNvSpPr>
                  <a:spLocks noChangeArrowheads="1"/>
                </p:cNvSpPr>
                <p:nvPr/>
              </p:nvSpPr>
              <p:spPr bwMode="auto">
                <a:xfrm>
                  <a:off x="576" y="1436"/>
                  <a:ext cx="960" cy="96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67" name="Picture 163" descr="CA0VCGW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678" y="1536"/>
                  <a:ext cx="756"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63" name="Group 164"/>
              <p:cNvGrpSpPr>
                <a:grpSpLocks/>
              </p:cNvGrpSpPr>
              <p:nvPr/>
            </p:nvGrpSpPr>
            <p:grpSpPr bwMode="auto">
              <a:xfrm>
                <a:off x="1008" y="1740"/>
                <a:ext cx="276" cy="276"/>
                <a:chOff x="1056" y="1728"/>
                <a:chExt cx="276" cy="276"/>
              </a:xfrm>
            </p:grpSpPr>
            <p:sp>
              <p:nvSpPr>
                <p:cNvPr id="27864" name="Oval 165"/>
                <p:cNvSpPr>
                  <a:spLocks noChangeArrowheads="1"/>
                </p:cNvSpPr>
                <p:nvPr/>
              </p:nvSpPr>
              <p:spPr bwMode="auto">
                <a:xfrm>
                  <a:off x="1074" y="1734"/>
                  <a:ext cx="162" cy="21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65" name="Picture 166" descr="CAYVS3OB"/>
                <p:cNvPicPr>
                  <a:picLocks noChangeAspect="1" noChangeArrowheads="1"/>
                </p:cNvPicPr>
                <p:nvPr/>
              </p:nvPicPr>
              <p:blipFill>
                <a:blip r:embed="rId5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6" y="1728"/>
                  <a:ext cx="276"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854" name="Group 167"/>
            <p:cNvGrpSpPr>
              <a:grpSpLocks/>
            </p:cNvGrpSpPr>
            <p:nvPr/>
          </p:nvGrpSpPr>
          <p:grpSpPr bwMode="auto">
            <a:xfrm>
              <a:off x="3327" y="2477"/>
              <a:ext cx="861" cy="817"/>
              <a:chOff x="3560" y="709"/>
              <a:chExt cx="678" cy="707"/>
            </a:xfrm>
          </p:grpSpPr>
          <p:sp>
            <p:nvSpPr>
              <p:cNvPr id="27859" name="AutoShape 168"/>
              <p:cNvSpPr>
                <a:spLocks noChangeArrowheads="1"/>
              </p:cNvSpPr>
              <p:nvPr/>
            </p:nvSpPr>
            <p:spPr bwMode="auto">
              <a:xfrm>
                <a:off x="3560" y="709"/>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60" name="Picture 169" descr="images15"/>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630" y="780"/>
                <a:ext cx="432" cy="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61" name="Picture 170" descr="images17"/>
              <p:cNvPicPr>
                <a:picLocks noChangeAspect="1" noChangeArrowheads="1"/>
              </p:cNvPicPr>
              <p:nvPr/>
            </p:nvPicPr>
            <p:blipFill>
              <a:blip r:embed="rId54">
                <a:clrChange>
                  <a:clrFrom>
                    <a:srgbClr val="E3E3E3"/>
                  </a:clrFrom>
                  <a:clrTo>
                    <a:srgbClr val="E3E3E3">
                      <a:alpha val="0"/>
                    </a:srgbClr>
                  </a:clrTo>
                </a:clrChange>
                <a:extLst>
                  <a:ext uri="{28A0092B-C50C-407E-A947-70E740481C1C}">
                    <a14:useLocalDpi xmlns:a14="http://schemas.microsoft.com/office/drawing/2010/main" val="0"/>
                  </a:ext>
                </a:extLst>
              </a:blip>
              <a:srcRect/>
              <a:stretch>
                <a:fillRect/>
              </a:stretch>
            </p:blipFill>
            <p:spPr bwMode="auto">
              <a:xfrm>
                <a:off x="3911" y="1053"/>
                <a:ext cx="327"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55" name="Group 171"/>
            <p:cNvGrpSpPr>
              <a:grpSpLocks/>
            </p:cNvGrpSpPr>
            <p:nvPr/>
          </p:nvGrpSpPr>
          <p:grpSpPr bwMode="auto">
            <a:xfrm>
              <a:off x="4104" y="2006"/>
              <a:ext cx="726" cy="726"/>
              <a:chOff x="3696" y="1525"/>
              <a:chExt cx="642" cy="640"/>
            </a:xfrm>
          </p:grpSpPr>
          <p:sp>
            <p:nvSpPr>
              <p:cNvPr id="27856" name="AutoShape 172"/>
              <p:cNvSpPr>
                <a:spLocks noChangeArrowheads="1"/>
              </p:cNvSpPr>
              <p:nvPr/>
            </p:nvSpPr>
            <p:spPr bwMode="auto">
              <a:xfrm>
                <a:off x="3696" y="1525"/>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57" name="Picture 173" descr="CAEMRVP1"/>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3765" y="1598"/>
                <a:ext cx="44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8" name="Picture 174" descr="images21"/>
              <p:cNvPicPr>
                <a:picLocks noChangeAspect="1" noChangeArrowheads="1"/>
              </p:cNvPicPr>
              <p:nvPr/>
            </p:nvPicPr>
            <p:blipFill>
              <a:blip r:embed="rId5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20" y="1872"/>
                <a:ext cx="318" cy="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497" name="Group 175"/>
          <p:cNvGrpSpPr>
            <a:grpSpLocks/>
          </p:cNvGrpSpPr>
          <p:nvPr/>
        </p:nvGrpSpPr>
        <p:grpSpPr bwMode="auto">
          <a:xfrm>
            <a:off x="5435600" y="669925"/>
            <a:ext cx="2789238" cy="1514475"/>
            <a:chOff x="1837" y="436"/>
            <a:chExt cx="1757" cy="954"/>
          </a:xfrm>
        </p:grpSpPr>
        <p:sp>
          <p:nvSpPr>
            <p:cNvPr id="1212592" name="Text Box 176"/>
            <p:cNvSpPr txBox="1">
              <a:spLocks noChangeArrowheads="1"/>
            </p:cNvSpPr>
            <p:nvPr/>
          </p:nvSpPr>
          <p:spPr bwMode="auto">
            <a:xfrm>
              <a:off x="1837" y="436"/>
              <a:ext cx="1575" cy="385"/>
            </a:xfrm>
            <a:prstGeom prst="rect">
              <a:avLst/>
            </a:prstGeom>
            <a:noFill/>
            <a:ln w="9525">
              <a:noFill/>
              <a:miter lim="800000"/>
              <a:headEnd/>
              <a:tailEnd/>
            </a:ln>
            <a:effectLst/>
          </p:spPr>
          <p:txBody>
            <a:bodyPr>
              <a:spAutoFit/>
            </a:bodyPr>
            <a:lstStyle/>
            <a:p>
              <a:pPr algn="r">
                <a:spcBef>
                  <a:spcPct val="50000"/>
                </a:spcBef>
                <a:defRPr/>
              </a:pPr>
              <a:r>
                <a:rPr lang="en-GB" sz="1600" b="1" i="1">
                  <a:solidFill>
                    <a:srgbClr val="993300"/>
                  </a:solidFill>
                  <a:effectLst>
                    <a:outerShdw blurRad="38100" dist="38100" dir="2700000" algn="tl">
                      <a:srgbClr val="C0C0C0"/>
                    </a:outerShdw>
                  </a:effectLst>
                </a:rPr>
                <a:t>“Experts</a:t>
              </a:r>
              <a:r>
                <a:rPr lang="en-GB" sz="1800" b="1" i="1">
                  <a:solidFill>
                    <a:srgbClr val="993300"/>
                  </a:solidFill>
                  <a:effectLst>
                    <a:outerShdw blurRad="38100" dist="38100" dir="2700000" algn="tl">
                      <a:srgbClr val="C0C0C0"/>
                    </a:outerShdw>
                  </a:effectLst>
                </a:rPr>
                <a:t> </a:t>
              </a:r>
              <a:r>
                <a:rPr lang="en-GB" sz="1200" b="1" i="1">
                  <a:solidFill>
                    <a:srgbClr val="993300"/>
                  </a:solidFill>
                  <a:effectLst>
                    <a:outerShdw blurRad="38100" dist="38100" dir="2700000" algn="tl">
                      <a:srgbClr val="C0C0C0"/>
                    </a:outerShdw>
                  </a:effectLst>
                </a:rPr>
                <a:t>in environmental monitoring</a:t>
              </a:r>
              <a:r>
                <a:rPr lang="en-GB" sz="1600" b="1" i="1">
                  <a:solidFill>
                    <a:srgbClr val="993300"/>
                  </a:solidFill>
                  <a:effectLst>
                    <a:outerShdw blurRad="38100" dist="38100" dir="2700000" algn="tl">
                      <a:srgbClr val="C0C0C0"/>
                    </a:outerShdw>
                  </a:effectLst>
                </a:rPr>
                <a:t>”</a:t>
              </a:r>
            </a:p>
          </p:txBody>
        </p:sp>
        <p:grpSp>
          <p:nvGrpSpPr>
            <p:cNvPr id="27840" name="Group 177"/>
            <p:cNvGrpSpPr>
              <a:grpSpLocks/>
            </p:cNvGrpSpPr>
            <p:nvPr/>
          </p:nvGrpSpPr>
          <p:grpSpPr bwMode="auto">
            <a:xfrm>
              <a:off x="2018" y="703"/>
              <a:ext cx="454" cy="453"/>
              <a:chOff x="3470" y="482"/>
              <a:chExt cx="575" cy="585"/>
            </a:xfrm>
          </p:grpSpPr>
          <p:sp>
            <p:nvSpPr>
              <p:cNvPr id="27849" name="AutoShape 178"/>
              <p:cNvSpPr>
                <a:spLocks noChangeArrowheads="1"/>
              </p:cNvSpPr>
              <p:nvPr/>
            </p:nvSpPr>
            <p:spPr bwMode="auto">
              <a:xfrm>
                <a:off x="3470" y="48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50" name="Picture 179" descr="images8"/>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3542" y="548"/>
                <a:ext cx="442"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1" name="Picture 180" descr="009pic00-full"/>
              <p:cNvPicPr>
                <a:picLocks noChangeAspect="1" noChangeArrowheads="1"/>
              </p:cNvPicPr>
              <p:nvPr/>
            </p:nvPicPr>
            <p:blipFill>
              <a:blip r:embed="rId58" cstate="print">
                <a:extLst>
                  <a:ext uri="{28A0092B-C50C-407E-A947-70E740481C1C}">
                    <a14:useLocalDpi xmlns:a14="http://schemas.microsoft.com/office/drawing/2010/main" val="0"/>
                  </a:ext>
                </a:extLst>
              </a:blip>
              <a:srcRect/>
              <a:stretch>
                <a:fillRect/>
              </a:stretch>
            </p:blipFill>
            <p:spPr bwMode="auto">
              <a:xfrm>
                <a:off x="3805" y="869"/>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841" name="Group 181"/>
            <p:cNvGrpSpPr>
              <a:grpSpLocks/>
            </p:cNvGrpSpPr>
            <p:nvPr/>
          </p:nvGrpSpPr>
          <p:grpSpPr bwMode="auto">
            <a:xfrm>
              <a:off x="3140" y="890"/>
              <a:ext cx="454" cy="453"/>
              <a:chOff x="4830" y="482"/>
              <a:chExt cx="575" cy="585"/>
            </a:xfrm>
          </p:grpSpPr>
          <p:sp>
            <p:nvSpPr>
              <p:cNvPr id="27846" name="AutoShape 182"/>
              <p:cNvSpPr>
                <a:spLocks noChangeArrowheads="1"/>
              </p:cNvSpPr>
              <p:nvPr/>
            </p:nvSpPr>
            <p:spPr bwMode="auto">
              <a:xfrm>
                <a:off x="4830" y="48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47" name="Picture 183" descr="images20"/>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4900" y="548"/>
                <a:ext cx="44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48" name="Picture 184" descr="009pic00-full"/>
              <p:cNvPicPr>
                <a:picLocks noChangeAspect="1" noChangeArrowheads="1"/>
              </p:cNvPicPr>
              <p:nvPr/>
            </p:nvPicPr>
            <p:blipFill>
              <a:blip r:embed="rId58" cstate="print">
                <a:extLst>
                  <a:ext uri="{28A0092B-C50C-407E-A947-70E740481C1C}">
                    <a14:useLocalDpi xmlns:a14="http://schemas.microsoft.com/office/drawing/2010/main" val="0"/>
                  </a:ext>
                </a:extLst>
              </a:blip>
              <a:srcRect/>
              <a:stretch>
                <a:fillRect/>
              </a:stretch>
            </p:blipFill>
            <p:spPr bwMode="auto">
              <a:xfrm>
                <a:off x="5160" y="872"/>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842" name="Group 185"/>
            <p:cNvGrpSpPr>
              <a:grpSpLocks/>
            </p:cNvGrpSpPr>
            <p:nvPr/>
          </p:nvGrpSpPr>
          <p:grpSpPr bwMode="auto">
            <a:xfrm>
              <a:off x="2460" y="845"/>
              <a:ext cx="544" cy="545"/>
              <a:chOff x="4150" y="482"/>
              <a:chExt cx="575" cy="585"/>
            </a:xfrm>
          </p:grpSpPr>
          <p:sp>
            <p:nvSpPr>
              <p:cNvPr id="27843" name="AutoShape 186"/>
              <p:cNvSpPr>
                <a:spLocks noChangeArrowheads="1"/>
              </p:cNvSpPr>
              <p:nvPr/>
            </p:nvSpPr>
            <p:spPr bwMode="auto">
              <a:xfrm>
                <a:off x="4150" y="48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44" name="Picture 187" descr="images1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4217" y="560"/>
                <a:ext cx="441"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45" name="Picture 188" descr="009pic00-full"/>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4483" y="869"/>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grpSp>
        <p:nvGrpSpPr>
          <p:cNvPr id="1212509" name="Group 189"/>
          <p:cNvGrpSpPr>
            <a:grpSpLocks/>
          </p:cNvGrpSpPr>
          <p:nvPr/>
        </p:nvGrpSpPr>
        <p:grpSpPr bwMode="auto">
          <a:xfrm>
            <a:off x="179388" y="1844675"/>
            <a:ext cx="2881312" cy="2195513"/>
            <a:chOff x="158" y="1140"/>
            <a:chExt cx="1815" cy="1383"/>
          </a:xfrm>
        </p:grpSpPr>
        <p:sp>
          <p:nvSpPr>
            <p:cNvPr id="1212606" name="Text Box 190"/>
            <p:cNvSpPr txBox="1">
              <a:spLocks noChangeArrowheads="1"/>
            </p:cNvSpPr>
            <p:nvPr/>
          </p:nvSpPr>
          <p:spPr bwMode="auto">
            <a:xfrm>
              <a:off x="158" y="1140"/>
              <a:ext cx="1271" cy="385"/>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a:t>
              </a:r>
              <a:r>
                <a:rPr lang="en-GB" sz="1800" b="1" i="1">
                  <a:solidFill>
                    <a:srgbClr val="993300"/>
                  </a:solidFill>
                </a:rPr>
                <a:t>Environment</a:t>
              </a:r>
              <a:r>
                <a:rPr lang="en-GB" sz="1200" b="1" i="1">
                  <a:solidFill>
                    <a:srgbClr val="993300"/>
                  </a:solidFill>
                </a:rPr>
                <a:t> </a:t>
              </a:r>
              <a:r>
                <a:rPr lang="en-GB" sz="1400" b="1" i="1">
                  <a:solidFill>
                    <a:srgbClr val="993300"/>
                  </a:solidFill>
                </a:rPr>
                <a:t>with sensors</a:t>
              </a:r>
              <a:r>
                <a:rPr lang="en-GB" sz="1600"/>
                <a:t> </a:t>
              </a:r>
              <a:r>
                <a:rPr lang="en-GB" sz="1600" b="1" i="1">
                  <a:solidFill>
                    <a:srgbClr val="993300"/>
                  </a:solidFill>
                  <a:effectLst>
                    <a:outerShdw blurRad="38100" dist="38100" dir="2700000" algn="tl">
                      <a:srgbClr val="C0C0C0"/>
                    </a:outerShdw>
                  </a:effectLst>
                </a:rPr>
                <a:t>”</a:t>
              </a:r>
            </a:p>
          </p:txBody>
        </p:sp>
        <p:grpSp>
          <p:nvGrpSpPr>
            <p:cNvPr id="27819" name="Group 191"/>
            <p:cNvGrpSpPr>
              <a:grpSpLocks/>
            </p:cNvGrpSpPr>
            <p:nvPr/>
          </p:nvGrpSpPr>
          <p:grpSpPr bwMode="auto">
            <a:xfrm>
              <a:off x="1066" y="1752"/>
              <a:ext cx="409" cy="409"/>
              <a:chOff x="1610" y="1752"/>
              <a:chExt cx="590" cy="635"/>
            </a:xfrm>
          </p:grpSpPr>
          <p:sp>
            <p:nvSpPr>
              <p:cNvPr id="27836" name="AutoShape 192"/>
              <p:cNvSpPr>
                <a:spLocks noChangeArrowheads="1"/>
              </p:cNvSpPr>
              <p:nvPr/>
            </p:nvSpPr>
            <p:spPr bwMode="auto">
              <a:xfrm>
                <a:off x="1610" y="175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37" name="Picture 193" descr="images23"/>
              <p:cNvPicPr>
                <a:picLocks noChangeAspect="1" noChangeArrowheads="1"/>
              </p:cNvPicPr>
              <p:nvPr/>
            </p:nvPicPr>
            <p:blipFill>
              <a:blip r:embed="rId62">
                <a:clrChange>
                  <a:clrFrom>
                    <a:srgbClr val="5A5337"/>
                  </a:clrFrom>
                  <a:clrTo>
                    <a:srgbClr val="5A5337">
                      <a:alpha val="0"/>
                    </a:srgbClr>
                  </a:clrTo>
                </a:clrChange>
                <a:extLst>
                  <a:ext uri="{28A0092B-C50C-407E-A947-70E740481C1C}">
                    <a14:useLocalDpi xmlns:a14="http://schemas.microsoft.com/office/drawing/2010/main" val="0"/>
                  </a:ext>
                </a:extLst>
              </a:blip>
              <a:srcRect/>
              <a:stretch>
                <a:fillRect/>
              </a:stretch>
            </p:blipFill>
            <p:spPr bwMode="auto">
              <a:xfrm>
                <a:off x="1673" y="1821"/>
                <a:ext cx="453" cy="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38" name="Picture 194" descr="images25"/>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973" y="2160"/>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20" name="Group 195"/>
            <p:cNvGrpSpPr>
              <a:grpSpLocks/>
            </p:cNvGrpSpPr>
            <p:nvPr/>
          </p:nvGrpSpPr>
          <p:grpSpPr bwMode="auto">
            <a:xfrm>
              <a:off x="1429" y="1888"/>
              <a:ext cx="544" cy="544"/>
              <a:chOff x="2245" y="1752"/>
              <a:chExt cx="623" cy="635"/>
            </a:xfrm>
          </p:grpSpPr>
          <p:sp>
            <p:nvSpPr>
              <p:cNvPr id="27833" name="AutoShape 196"/>
              <p:cNvSpPr>
                <a:spLocks noChangeArrowheads="1"/>
              </p:cNvSpPr>
              <p:nvPr/>
            </p:nvSpPr>
            <p:spPr bwMode="auto">
              <a:xfrm>
                <a:off x="2245" y="175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34" name="Picture 197" descr="images"/>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2308" y="1830"/>
                <a:ext cx="44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35" name="Picture 198" descr="images25"/>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2641" y="2160"/>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21" name="Group 199"/>
            <p:cNvGrpSpPr>
              <a:grpSpLocks/>
            </p:cNvGrpSpPr>
            <p:nvPr/>
          </p:nvGrpSpPr>
          <p:grpSpPr bwMode="auto">
            <a:xfrm>
              <a:off x="657" y="1661"/>
              <a:ext cx="363" cy="363"/>
              <a:chOff x="975" y="1752"/>
              <a:chExt cx="608" cy="635"/>
            </a:xfrm>
          </p:grpSpPr>
          <p:sp>
            <p:nvSpPr>
              <p:cNvPr id="27830" name="AutoShape 200"/>
              <p:cNvSpPr>
                <a:spLocks noChangeArrowheads="1"/>
              </p:cNvSpPr>
              <p:nvPr/>
            </p:nvSpPr>
            <p:spPr bwMode="auto">
              <a:xfrm>
                <a:off x="975" y="175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31" name="Picture 201" descr="images1"/>
              <p:cNvPicPr>
                <a:picLocks noChangeAspect="1" noChangeArrowheads="1"/>
              </p:cNvPicPr>
              <p:nvPr/>
            </p:nvPicPr>
            <p:blipFill>
              <a:blip r:embed="rId65" cstate="print">
                <a:extLst>
                  <a:ext uri="{28A0092B-C50C-407E-A947-70E740481C1C}">
                    <a14:useLocalDpi xmlns:a14="http://schemas.microsoft.com/office/drawing/2010/main" val="0"/>
                  </a:ext>
                </a:extLst>
              </a:blip>
              <a:srcRect/>
              <a:stretch>
                <a:fillRect/>
              </a:stretch>
            </p:blipFill>
            <p:spPr bwMode="auto">
              <a:xfrm>
                <a:off x="1044" y="1824"/>
                <a:ext cx="438"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32" name="Picture 202" descr="images25"/>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356" y="2160"/>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22" name="Group 203"/>
            <p:cNvGrpSpPr>
              <a:grpSpLocks/>
            </p:cNvGrpSpPr>
            <p:nvPr/>
          </p:nvGrpSpPr>
          <p:grpSpPr bwMode="auto">
            <a:xfrm>
              <a:off x="340" y="1706"/>
              <a:ext cx="499" cy="545"/>
              <a:chOff x="975" y="1752"/>
              <a:chExt cx="608" cy="635"/>
            </a:xfrm>
          </p:grpSpPr>
          <p:sp>
            <p:nvSpPr>
              <p:cNvPr id="27827" name="AutoShape 204"/>
              <p:cNvSpPr>
                <a:spLocks noChangeArrowheads="1"/>
              </p:cNvSpPr>
              <p:nvPr/>
            </p:nvSpPr>
            <p:spPr bwMode="auto">
              <a:xfrm>
                <a:off x="975" y="175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28" name="Picture 205" descr="images1"/>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1044" y="1824"/>
                <a:ext cx="438"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29" name="Picture 206" descr="images25"/>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356" y="2160"/>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23" name="Group 207"/>
            <p:cNvGrpSpPr>
              <a:grpSpLocks/>
            </p:cNvGrpSpPr>
            <p:nvPr/>
          </p:nvGrpSpPr>
          <p:grpSpPr bwMode="auto">
            <a:xfrm>
              <a:off x="793" y="1979"/>
              <a:ext cx="545" cy="544"/>
              <a:chOff x="1610" y="1752"/>
              <a:chExt cx="590" cy="635"/>
            </a:xfrm>
          </p:grpSpPr>
          <p:sp>
            <p:nvSpPr>
              <p:cNvPr id="27824" name="AutoShape 208"/>
              <p:cNvSpPr>
                <a:spLocks noChangeArrowheads="1"/>
              </p:cNvSpPr>
              <p:nvPr/>
            </p:nvSpPr>
            <p:spPr bwMode="auto">
              <a:xfrm>
                <a:off x="1610" y="1752"/>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25" name="Picture 209" descr="images23"/>
              <p:cNvPicPr>
                <a:picLocks noChangeAspect="1" noChangeArrowheads="1"/>
              </p:cNvPicPr>
              <p:nvPr/>
            </p:nvPicPr>
            <p:blipFill>
              <a:blip r:embed="rId62">
                <a:clrChange>
                  <a:clrFrom>
                    <a:srgbClr val="5A5337"/>
                  </a:clrFrom>
                  <a:clrTo>
                    <a:srgbClr val="5A5337">
                      <a:alpha val="0"/>
                    </a:srgbClr>
                  </a:clrTo>
                </a:clrChange>
                <a:extLst>
                  <a:ext uri="{28A0092B-C50C-407E-A947-70E740481C1C}">
                    <a14:useLocalDpi xmlns:a14="http://schemas.microsoft.com/office/drawing/2010/main" val="0"/>
                  </a:ext>
                </a:extLst>
              </a:blip>
              <a:srcRect/>
              <a:stretch>
                <a:fillRect/>
              </a:stretch>
            </p:blipFill>
            <p:spPr bwMode="auto">
              <a:xfrm>
                <a:off x="1673" y="1821"/>
                <a:ext cx="453" cy="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26" name="Picture 210" descr="images25"/>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973" y="2160"/>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527" name="Group 211"/>
          <p:cNvGrpSpPr>
            <a:grpSpLocks/>
          </p:cNvGrpSpPr>
          <p:nvPr/>
        </p:nvGrpSpPr>
        <p:grpSpPr bwMode="auto">
          <a:xfrm>
            <a:off x="128588" y="1590675"/>
            <a:ext cx="3078162" cy="2500313"/>
            <a:chOff x="158" y="981"/>
            <a:chExt cx="1939" cy="1575"/>
          </a:xfrm>
        </p:grpSpPr>
        <p:sp>
          <p:nvSpPr>
            <p:cNvPr id="1212628" name="Text Box 212"/>
            <p:cNvSpPr txBox="1">
              <a:spLocks noChangeArrowheads="1"/>
            </p:cNvSpPr>
            <p:nvPr/>
          </p:nvSpPr>
          <p:spPr bwMode="auto">
            <a:xfrm>
              <a:off x="158" y="981"/>
              <a:ext cx="1271" cy="519"/>
            </a:xfrm>
            <a:prstGeom prst="rect">
              <a:avLst/>
            </a:prstGeom>
            <a:noFill/>
            <a:ln w="9525">
              <a:noFill/>
              <a:miter lim="800000"/>
              <a:headEnd/>
              <a:tailEnd/>
            </a:ln>
            <a:effectLst/>
          </p:spPr>
          <p:txBody>
            <a:bodyPr>
              <a:spAutoFit/>
            </a:bodyPr>
            <a:lstStyle/>
            <a:p>
              <a:pPr>
                <a:spcBef>
                  <a:spcPct val="50000"/>
                </a:spcBef>
                <a:defRPr/>
              </a:pPr>
              <a:r>
                <a:rPr lang="en-GB" sz="1600" b="1" i="1">
                  <a:solidFill>
                    <a:srgbClr val="993300"/>
                  </a:solidFill>
                  <a:effectLst>
                    <a:outerShdw blurRad="38100" dist="38100" dir="2700000" algn="tl">
                      <a:srgbClr val="C0C0C0"/>
                    </a:outerShdw>
                  </a:effectLst>
                </a:rPr>
                <a:t>“</a:t>
              </a:r>
              <a:r>
                <a:rPr lang="en-GB" sz="1800" b="1" i="1">
                  <a:solidFill>
                    <a:srgbClr val="993300"/>
                  </a:solidFill>
                  <a:effectLst>
                    <a:outerShdw blurRad="38100" dist="38100" dir="2700000" algn="tl">
                      <a:srgbClr val="C0C0C0"/>
                    </a:outerShdw>
                  </a:effectLst>
                </a:rPr>
                <a:t>Staff/students</a:t>
              </a:r>
              <a:r>
                <a:rPr lang="en-GB" sz="1200" b="1" i="1">
                  <a:solidFill>
                    <a:srgbClr val="993300"/>
                  </a:solidFill>
                </a:rPr>
                <a:t> </a:t>
              </a:r>
              <a:r>
                <a:rPr lang="en-GB" sz="1400" b="1" i="1">
                  <a:solidFill>
                    <a:srgbClr val="993300"/>
                  </a:solidFill>
                </a:rPr>
                <a:t>with monitored organizational data</a:t>
              </a:r>
              <a:r>
                <a:rPr lang="en-GB" sz="1600" b="1" i="1">
                  <a:solidFill>
                    <a:srgbClr val="993300"/>
                  </a:solidFill>
                  <a:effectLst>
                    <a:outerShdw blurRad="38100" dist="38100" dir="2700000" algn="tl">
                      <a:srgbClr val="C0C0C0"/>
                    </a:outerShdw>
                  </a:effectLst>
                </a:rPr>
                <a:t>”</a:t>
              </a:r>
            </a:p>
          </p:txBody>
        </p:sp>
        <p:grpSp>
          <p:nvGrpSpPr>
            <p:cNvPr id="27781" name="Group 213"/>
            <p:cNvGrpSpPr>
              <a:grpSpLocks/>
            </p:cNvGrpSpPr>
            <p:nvPr/>
          </p:nvGrpSpPr>
          <p:grpSpPr bwMode="auto">
            <a:xfrm>
              <a:off x="658" y="1570"/>
              <a:ext cx="408" cy="408"/>
              <a:chOff x="1338" y="890"/>
              <a:chExt cx="604" cy="614"/>
            </a:xfrm>
          </p:grpSpPr>
          <p:grpSp>
            <p:nvGrpSpPr>
              <p:cNvPr id="27812" name="Group 214"/>
              <p:cNvGrpSpPr>
                <a:grpSpLocks/>
              </p:cNvGrpSpPr>
              <p:nvPr/>
            </p:nvGrpSpPr>
            <p:grpSpPr bwMode="auto">
              <a:xfrm>
                <a:off x="1338" y="890"/>
                <a:ext cx="575" cy="585"/>
                <a:chOff x="2200" y="1071"/>
                <a:chExt cx="575" cy="585"/>
              </a:xfrm>
            </p:grpSpPr>
            <p:sp>
              <p:nvSpPr>
                <p:cNvPr id="27816" name="AutoShape 215"/>
                <p:cNvSpPr>
                  <a:spLocks noChangeArrowheads="1"/>
                </p:cNvSpPr>
                <p:nvPr/>
              </p:nvSpPr>
              <p:spPr bwMode="auto">
                <a:xfrm>
                  <a:off x="2200" y="1071"/>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17" name="Picture 216" descr="images5"/>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2272" y="1150"/>
                  <a:ext cx="429"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13" name="Group 217"/>
              <p:cNvGrpSpPr>
                <a:grpSpLocks/>
              </p:cNvGrpSpPr>
              <p:nvPr/>
            </p:nvGrpSpPr>
            <p:grpSpPr bwMode="auto">
              <a:xfrm>
                <a:off x="1715" y="1322"/>
                <a:ext cx="227" cy="182"/>
                <a:chOff x="521" y="845"/>
                <a:chExt cx="635" cy="479"/>
              </a:xfrm>
            </p:grpSpPr>
            <p:sp>
              <p:nvSpPr>
                <p:cNvPr id="27814" name="Rectangle 218"/>
                <p:cNvSpPr>
                  <a:spLocks noChangeArrowheads="1"/>
                </p:cNvSpPr>
                <p:nvPr/>
              </p:nvSpPr>
              <p:spPr bwMode="auto">
                <a:xfrm>
                  <a:off x="527" y="875"/>
                  <a:ext cx="590" cy="4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15" name="Picture 219" descr="images1"/>
                <p:cNvPicPr>
                  <a:picLocks noChangeAspect="1" noChangeArrowheads="1"/>
                </p:cNvPicPr>
                <p:nvPr/>
              </p:nvPicPr>
              <p:blipFill>
                <a:blip r:embed="rId6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1" y="845"/>
                  <a:ext cx="635" cy="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782" name="Group 220"/>
            <p:cNvGrpSpPr>
              <a:grpSpLocks/>
            </p:cNvGrpSpPr>
            <p:nvPr/>
          </p:nvGrpSpPr>
          <p:grpSpPr bwMode="auto">
            <a:xfrm>
              <a:off x="295" y="1661"/>
              <a:ext cx="544" cy="544"/>
              <a:chOff x="1338" y="890"/>
              <a:chExt cx="604" cy="614"/>
            </a:xfrm>
          </p:grpSpPr>
          <p:grpSp>
            <p:nvGrpSpPr>
              <p:cNvPr id="27806" name="Group 221"/>
              <p:cNvGrpSpPr>
                <a:grpSpLocks/>
              </p:cNvGrpSpPr>
              <p:nvPr/>
            </p:nvGrpSpPr>
            <p:grpSpPr bwMode="auto">
              <a:xfrm>
                <a:off x="1338" y="890"/>
                <a:ext cx="575" cy="585"/>
                <a:chOff x="2200" y="1071"/>
                <a:chExt cx="575" cy="585"/>
              </a:xfrm>
            </p:grpSpPr>
            <p:sp>
              <p:nvSpPr>
                <p:cNvPr id="27810" name="AutoShape 222"/>
                <p:cNvSpPr>
                  <a:spLocks noChangeArrowheads="1"/>
                </p:cNvSpPr>
                <p:nvPr/>
              </p:nvSpPr>
              <p:spPr bwMode="auto">
                <a:xfrm>
                  <a:off x="2200" y="1071"/>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11" name="Picture 223" descr="images5"/>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2272" y="1150"/>
                  <a:ext cx="429"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807" name="Group 224"/>
              <p:cNvGrpSpPr>
                <a:grpSpLocks/>
              </p:cNvGrpSpPr>
              <p:nvPr/>
            </p:nvGrpSpPr>
            <p:grpSpPr bwMode="auto">
              <a:xfrm>
                <a:off x="1715" y="1322"/>
                <a:ext cx="227" cy="182"/>
                <a:chOff x="521" y="845"/>
                <a:chExt cx="635" cy="479"/>
              </a:xfrm>
            </p:grpSpPr>
            <p:sp>
              <p:nvSpPr>
                <p:cNvPr id="27808" name="Rectangle 225"/>
                <p:cNvSpPr>
                  <a:spLocks noChangeArrowheads="1"/>
                </p:cNvSpPr>
                <p:nvPr/>
              </p:nvSpPr>
              <p:spPr bwMode="auto">
                <a:xfrm>
                  <a:off x="527" y="875"/>
                  <a:ext cx="590" cy="4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09" name="Picture 226" descr="images1"/>
                <p:cNvPicPr>
                  <a:picLocks noChangeAspect="1" noChangeArrowheads="1"/>
                </p:cNvPicPr>
                <p:nvPr/>
              </p:nvPicPr>
              <p:blipFill>
                <a:blip r:embed="rId6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1" y="845"/>
                  <a:ext cx="635" cy="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783" name="Group 227"/>
            <p:cNvGrpSpPr>
              <a:grpSpLocks/>
            </p:cNvGrpSpPr>
            <p:nvPr/>
          </p:nvGrpSpPr>
          <p:grpSpPr bwMode="auto">
            <a:xfrm>
              <a:off x="1292" y="1661"/>
              <a:ext cx="408" cy="454"/>
              <a:chOff x="2653" y="890"/>
              <a:chExt cx="621" cy="680"/>
            </a:xfrm>
          </p:grpSpPr>
          <p:grpSp>
            <p:nvGrpSpPr>
              <p:cNvPr id="27798" name="Group 228"/>
              <p:cNvGrpSpPr>
                <a:grpSpLocks/>
              </p:cNvGrpSpPr>
              <p:nvPr/>
            </p:nvGrpSpPr>
            <p:grpSpPr bwMode="auto">
              <a:xfrm>
                <a:off x="2653" y="890"/>
                <a:ext cx="575" cy="585"/>
                <a:chOff x="3969" y="1797"/>
                <a:chExt cx="575" cy="585"/>
              </a:xfrm>
            </p:grpSpPr>
            <p:sp>
              <p:nvSpPr>
                <p:cNvPr id="27804" name="AutoShape 229"/>
                <p:cNvSpPr>
                  <a:spLocks noChangeArrowheads="1"/>
                </p:cNvSpPr>
                <p:nvPr/>
              </p:nvSpPr>
              <p:spPr bwMode="auto">
                <a:xfrm>
                  <a:off x="3969" y="1797"/>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05" name="Picture 230" descr="CA2Z8DED"/>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4038" y="1870"/>
                  <a:ext cx="436"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99" name="Group 231"/>
              <p:cNvGrpSpPr>
                <a:grpSpLocks/>
              </p:cNvGrpSpPr>
              <p:nvPr/>
            </p:nvGrpSpPr>
            <p:grpSpPr bwMode="auto">
              <a:xfrm>
                <a:off x="3016" y="1298"/>
                <a:ext cx="258" cy="272"/>
                <a:chOff x="703" y="845"/>
                <a:chExt cx="258" cy="272"/>
              </a:xfrm>
            </p:grpSpPr>
            <p:sp>
              <p:nvSpPr>
                <p:cNvPr id="27800" name="Rectangle 232"/>
                <p:cNvSpPr>
                  <a:spLocks noChangeArrowheads="1"/>
                </p:cNvSpPr>
                <p:nvPr/>
              </p:nvSpPr>
              <p:spPr bwMode="auto">
                <a:xfrm>
                  <a:off x="718" y="1041"/>
                  <a:ext cx="136" cy="7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801" name="Group 233"/>
                <p:cNvGrpSpPr>
                  <a:grpSpLocks/>
                </p:cNvGrpSpPr>
                <p:nvPr/>
              </p:nvGrpSpPr>
              <p:grpSpPr bwMode="auto">
                <a:xfrm>
                  <a:off x="703" y="845"/>
                  <a:ext cx="258" cy="272"/>
                  <a:chOff x="703" y="845"/>
                  <a:chExt cx="258" cy="272"/>
                </a:xfrm>
              </p:grpSpPr>
              <p:sp>
                <p:nvSpPr>
                  <p:cNvPr id="27802" name="Rectangle 234"/>
                  <p:cNvSpPr>
                    <a:spLocks noChangeArrowheads="1"/>
                  </p:cNvSpPr>
                  <p:nvPr/>
                </p:nvSpPr>
                <p:spPr bwMode="auto">
                  <a:xfrm>
                    <a:off x="748" y="866"/>
                    <a:ext cx="158" cy="18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803" name="Picture 235" descr="images"/>
                  <p:cNvPicPr>
                    <a:picLocks noChangeAspect="1" noChangeArrowheads="1"/>
                  </p:cNvPicPr>
                  <p:nvPr/>
                </p:nvPicPr>
                <p:blipFill>
                  <a:blip r:embed="rId7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3" y="845"/>
                    <a:ext cx="25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7784" name="Group 236"/>
            <p:cNvGrpSpPr>
              <a:grpSpLocks/>
            </p:cNvGrpSpPr>
            <p:nvPr/>
          </p:nvGrpSpPr>
          <p:grpSpPr bwMode="auto">
            <a:xfrm>
              <a:off x="1599" y="1978"/>
              <a:ext cx="498" cy="545"/>
              <a:chOff x="2653" y="890"/>
              <a:chExt cx="621" cy="680"/>
            </a:xfrm>
          </p:grpSpPr>
          <p:grpSp>
            <p:nvGrpSpPr>
              <p:cNvPr id="27790" name="Group 237"/>
              <p:cNvGrpSpPr>
                <a:grpSpLocks/>
              </p:cNvGrpSpPr>
              <p:nvPr/>
            </p:nvGrpSpPr>
            <p:grpSpPr bwMode="auto">
              <a:xfrm>
                <a:off x="2653" y="890"/>
                <a:ext cx="575" cy="585"/>
                <a:chOff x="3969" y="1797"/>
                <a:chExt cx="575" cy="585"/>
              </a:xfrm>
            </p:grpSpPr>
            <p:sp>
              <p:nvSpPr>
                <p:cNvPr id="27796" name="AutoShape 238"/>
                <p:cNvSpPr>
                  <a:spLocks noChangeArrowheads="1"/>
                </p:cNvSpPr>
                <p:nvPr/>
              </p:nvSpPr>
              <p:spPr bwMode="auto">
                <a:xfrm>
                  <a:off x="3969" y="1797"/>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97" name="Picture 239" descr="CA2Z8DED"/>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4038" y="1870"/>
                  <a:ext cx="436"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91" name="Group 240"/>
              <p:cNvGrpSpPr>
                <a:grpSpLocks/>
              </p:cNvGrpSpPr>
              <p:nvPr/>
            </p:nvGrpSpPr>
            <p:grpSpPr bwMode="auto">
              <a:xfrm>
                <a:off x="3016" y="1298"/>
                <a:ext cx="258" cy="272"/>
                <a:chOff x="703" y="845"/>
                <a:chExt cx="258" cy="272"/>
              </a:xfrm>
            </p:grpSpPr>
            <p:sp>
              <p:nvSpPr>
                <p:cNvPr id="27792" name="Rectangle 241"/>
                <p:cNvSpPr>
                  <a:spLocks noChangeArrowheads="1"/>
                </p:cNvSpPr>
                <p:nvPr/>
              </p:nvSpPr>
              <p:spPr bwMode="auto">
                <a:xfrm>
                  <a:off x="718" y="1041"/>
                  <a:ext cx="136" cy="7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793" name="Group 242"/>
                <p:cNvGrpSpPr>
                  <a:grpSpLocks/>
                </p:cNvGrpSpPr>
                <p:nvPr/>
              </p:nvGrpSpPr>
              <p:grpSpPr bwMode="auto">
                <a:xfrm>
                  <a:off x="703" y="845"/>
                  <a:ext cx="258" cy="272"/>
                  <a:chOff x="703" y="845"/>
                  <a:chExt cx="258" cy="272"/>
                </a:xfrm>
              </p:grpSpPr>
              <p:sp>
                <p:nvSpPr>
                  <p:cNvPr id="27794" name="Rectangle 243"/>
                  <p:cNvSpPr>
                    <a:spLocks noChangeArrowheads="1"/>
                  </p:cNvSpPr>
                  <p:nvPr/>
                </p:nvSpPr>
                <p:spPr bwMode="auto">
                  <a:xfrm>
                    <a:off x="748" y="866"/>
                    <a:ext cx="158" cy="18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95" name="Picture 244" descr="images"/>
                  <p:cNvPicPr>
                    <a:picLocks noChangeAspect="1" noChangeArrowheads="1"/>
                  </p:cNvPicPr>
                  <p:nvPr/>
                </p:nvPicPr>
                <p:blipFill>
                  <a:blip r:embed="rId7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3" y="845"/>
                    <a:ext cx="25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7785" name="Group 245"/>
            <p:cNvGrpSpPr>
              <a:grpSpLocks/>
            </p:cNvGrpSpPr>
            <p:nvPr/>
          </p:nvGrpSpPr>
          <p:grpSpPr bwMode="auto">
            <a:xfrm>
              <a:off x="894" y="1921"/>
              <a:ext cx="608" cy="635"/>
              <a:chOff x="2018" y="890"/>
              <a:chExt cx="608" cy="635"/>
            </a:xfrm>
          </p:grpSpPr>
          <p:grpSp>
            <p:nvGrpSpPr>
              <p:cNvPr id="27786" name="Group 246"/>
              <p:cNvGrpSpPr>
                <a:grpSpLocks/>
              </p:cNvGrpSpPr>
              <p:nvPr/>
            </p:nvGrpSpPr>
            <p:grpSpPr bwMode="auto">
              <a:xfrm>
                <a:off x="2018" y="890"/>
                <a:ext cx="575" cy="585"/>
                <a:chOff x="2064" y="935"/>
                <a:chExt cx="575" cy="585"/>
              </a:xfrm>
            </p:grpSpPr>
            <p:sp>
              <p:nvSpPr>
                <p:cNvPr id="27788" name="AutoShape 247"/>
                <p:cNvSpPr>
                  <a:spLocks noChangeArrowheads="1"/>
                </p:cNvSpPr>
                <p:nvPr/>
              </p:nvSpPr>
              <p:spPr bwMode="auto">
                <a:xfrm>
                  <a:off x="2064" y="935"/>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89" name="Picture 248" descr="images3"/>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2133" y="1005"/>
                  <a:ext cx="43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87" name="Picture 249" descr="images2"/>
              <p:cNvPicPr>
                <a:picLocks noChangeAspect="1" noChangeArrowheads="1"/>
              </p:cNvPicPr>
              <p:nvPr/>
            </p:nvPicPr>
            <p:blipFill>
              <a:blip r:embed="rId73" cstate="print">
                <a:extLst>
                  <a:ext uri="{28A0092B-C50C-407E-A947-70E740481C1C}">
                    <a14:useLocalDpi xmlns:a14="http://schemas.microsoft.com/office/drawing/2010/main" val="0"/>
                  </a:ext>
                </a:extLst>
              </a:blip>
              <a:srcRect/>
              <a:stretch>
                <a:fillRect/>
              </a:stretch>
            </p:blipFill>
            <p:spPr bwMode="auto">
              <a:xfrm>
                <a:off x="2372" y="1331"/>
                <a:ext cx="25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571" name="Group 250"/>
          <p:cNvGrpSpPr>
            <a:grpSpLocks/>
          </p:cNvGrpSpPr>
          <p:nvPr/>
        </p:nvGrpSpPr>
        <p:grpSpPr bwMode="auto">
          <a:xfrm>
            <a:off x="5245100" y="3860800"/>
            <a:ext cx="3359150" cy="2593975"/>
            <a:chOff x="507" y="2432"/>
            <a:chExt cx="2116" cy="1634"/>
          </a:xfrm>
        </p:grpSpPr>
        <p:sp>
          <p:nvSpPr>
            <p:cNvPr id="1212667" name="Text Box 251"/>
            <p:cNvSpPr txBox="1">
              <a:spLocks noChangeArrowheads="1"/>
            </p:cNvSpPr>
            <p:nvPr/>
          </p:nvSpPr>
          <p:spPr bwMode="auto">
            <a:xfrm>
              <a:off x="507" y="2432"/>
              <a:ext cx="1965" cy="538"/>
            </a:xfrm>
            <a:prstGeom prst="rect">
              <a:avLst/>
            </a:prstGeom>
            <a:noFill/>
            <a:ln w="9525">
              <a:noFill/>
              <a:miter lim="800000"/>
              <a:headEnd/>
              <a:tailEnd/>
            </a:ln>
            <a:effectLst/>
          </p:spPr>
          <p:txBody>
            <a:bodyPr>
              <a:spAutoFit/>
            </a:bodyPr>
            <a:lstStyle/>
            <a:p>
              <a:pPr>
                <a:spcBef>
                  <a:spcPct val="50000"/>
                </a:spcBef>
                <a:defRPr/>
              </a:pPr>
              <a:r>
                <a:rPr lang="en-GB" sz="1800" b="1" i="1">
                  <a:solidFill>
                    <a:srgbClr val="003399"/>
                  </a:solidFill>
                  <a:effectLst>
                    <a:outerShdw blurRad="38100" dist="38100" dir="2700000" algn="tl">
                      <a:srgbClr val="C0C0C0"/>
                    </a:outerShdw>
                  </a:effectLst>
                </a:rPr>
                <a:t>“Web Services </a:t>
              </a:r>
              <a:r>
                <a:rPr lang="en-GB" sz="1400" b="1" i="1">
                  <a:solidFill>
                    <a:srgbClr val="003399"/>
                  </a:solidFill>
                  <a:effectLst>
                    <a:outerShdw blurRad="38100" dist="38100" dir="2700000" algn="tl">
                      <a:srgbClr val="C0C0C0"/>
                    </a:outerShdw>
                  </a:effectLst>
                </a:rPr>
                <a:t>in organizational diagnostics and management</a:t>
              </a:r>
              <a:r>
                <a:rPr lang="en-GB" sz="1800" b="1" i="1">
                  <a:solidFill>
                    <a:srgbClr val="003399"/>
                  </a:solidFill>
                  <a:effectLst>
                    <a:outerShdw blurRad="38100" dist="38100" dir="2700000" algn="tl">
                      <a:srgbClr val="C0C0C0"/>
                    </a:outerShdw>
                  </a:effectLst>
                </a:rPr>
                <a:t>”</a:t>
              </a:r>
            </a:p>
          </p:txBody>
        </p:sp>
        <p:grpSp>
          <p:nvGrpSpPr>
            <p:cNvPr id="27759" name="Group 252"/>
            <p:cNvGrpSpPr>
              <a:grpSpLocks/>
            </p:cNvGrpSpPr>
            <p:nvPr/>
          </p:nvGrpSpPr>
          <p:grpSpPr bwMode="auto">
            <a:xfrm>
              <a:off x="1942" y="2796"/>
              <a:ext cx="681" cy="759"/>
              <a:chOff x="2109" y="935"/>
              <a:chExt cx="590" cy="656"/>
            </a:xfrm>
          </p:grpSpPr>
          <p:grpSp>
            <p:nvGrpSpPr>
              <p:cNvPr id="27770" name="Group 253"/>
              <p:cNvGrpSpPr>
                <a:grpSpLocks/>
              </p:cNvGrpSpPr>
              <p:nvPr/>
            </p:nvGrpSpPr>
            <p:grpSpPr bwMode="auto">
              <a:xfrm>
                <a:off x="2109" y="935"/>
                <a:ext cx="575" cy="590"/>
                <a:chOff x="2109" y="935"/>
                <a:chExt cx="575" cy="590"/>
              </a:xfrm>
            </p:grpSpPr>
            <p:grpSp>
              <p:nvGrpSpPr>
                <p:cNvPr id="27776" name="Group 254"/>
                <p:cNvGrpSpPr>
                  <a:grpSpLocks/>
                </p:cNvGrpSpPr>
                <p:nvPr/>
              </p:nvGrpSpPr>
              <p:grpSpPr bwMode="auto">
                <a:xfrm>
                  <a:off x="2109" y="935"/>
                  <a:ext cx="575" cy="585"/>
                  <a:chOff x="2109" y="935"/>
                  <a:chExt cx="575" cy="585"/>
                </a:xfrm>
              </p:grpSpPr>
              <p:sp>
                <p:nvSpPr>
                  <p:cNvPr id="27778" name="AutoShape 255"/>
                  <p:cNvSpPr>
                    <a:spLocks noChangeArrowheads="1"/>
                  </p:cNvSpPr>
                  <p:nvPr/>
                </p:nvSpPr>
                <p:spPr bwMode="auto">
                  <a:xfrm>
                    <a:off x="2109" y="935"/>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779" name="Rectangle 256"/>
                  <p:cNvSpPr>
                    <a:spLocks noChangeArrowheads="1"/>
                  </p:cNvSpPr>
                  <p:nvPr/>
                </p:nvSpPr>
                <p:spPr bwMode="auto">
                  <a:xfrm>
                    <a:off x="2182" y="996"/>
                    <a:ext cx="432" cy="460"/>
                  </a:xfrm>
                  <a:prstGeom prst="rect">
                    <a:avLst/>
                  </a:prstGeom>
                  <a:solidFill>
                    <a:srgbClr val="99CC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27777" name="Picture 257" descr="CAMUSEQU"/>
                <p:cNvPicPr>
                  <a:picLocks noChangeAspect="1" noChangeArrowheads="1"/>
                </p:cNvPicPr>
                <p:nvPr/>
              </p:nvPicPr>
              <p:blipFill>
                <a:blip r:embed="rId7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72" y="935"/>
                  <a:ext cx="445" cy="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71" name="Group 258"/>
              <p:cNvGrpSpPr>
                <a:grpSpLocks/>
              </p:cNvGrpSpPr>
              <p:nvPr/>
            </p:nvGrpSpPr>
            <p:grpSpPr bwMode="auto">
              <a:xfrm>
                <a:off x="2472" y="1365"/>
                <a:ext cx="227" cy="226"/>
                <a:chOff x="3001" y="1888"/>
                <a:chExt cx="263" cy="272"/>
              </a:xfrm>
            </p:grpSpPr>
            <p:sp>
              <p:nvSpPr>
                <p:cNvPr id="27772" name="Rectangle 259"/>
                <p:cNvSpPr>
                  <a:spLocks noChangeArrowheads="1"/>
                </p:cNvSpPr>
                <p:nvPr/>
              </p:nvSpPr>
              <p:spPr bwMode="auto">
                <a:xfrm rot="947242">
                  <a:off x="3067" y="1906"/>
                  <a:ext cx="45" cy="18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773" name="Group 260"/>
                <p:cNvGrpSpPr>
                  <a:grpSpLocks/>
                </p:cNvGrpSpPr>
                <p:nvPr/>
              </p:nvGrpSpPr>
              <p:grpSpPr bwMode="auto">
                <a:xfrm>
                  <a:off x="3001" y="1888"/>
                  <a:ext cx="263" cy="272"/>
                  <a:chOff x="2245" y="1344"/>
                  <a:chExt cx="263" cy="272"/>
                </a:xfrm>
              </p:grpSpPr>
              <p:sp>
                <p:nvSpPr>
                  <p:cNvPr id="27774" name="Rectangle 261"/>
                  <p:cNvSpPr>
                    <a:spLocks noChangeArrowheads="1"/>
                  </p:cNvSpPr>
                  <p:nvPr/>
                </p:nvSpPr>
                <p:spPr bwMode="auto">
                  <a:xfrm rot="-987601">
                    <a:off x="2344" y="1430"/>
                    <a:ext cx="110" cy="1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75" name="Picture 262" descr="CA42EUBE"/>
                  <p:cNvPicPr>
                    <a:picLocks noChangeAspect="1" noChangeArrowheads="1"/>
                  </p:cNvPicPr>
                  <p:nvPr/>
                </p:nvPicPr>
                <p:blipFill>
                  <a:blip r:embed="rId7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45" y="1344"/>
                    <a:ext cx="263"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7760" name="Group 263"/>
            <p:cNvGrpSpPr>
              <a:grpSpLocks/>
            </p:cNvGrpSpPr>
            <p:nvPr/>
          </p:nvGrpSpPr>
          <p:grpSpPr bwMode="auto">
            <a:xfrm>
              <a:off x="521" y="2995"/>
              <a:ext cx="726" cy="681"/>
              <a:chOff x="2608" y="119"/>
              <a:chExt cx="681" cy="643"/>
            </a:xfrm>
          </p:grpSpPr>
          <p:grpSp>
            <p:nvGrpSpPr>
              <p:cNvPr id="27766" name="Group 264"/>
              <p:cNvGrpSpPr>
                <a:grpSpLocks/>
              </p:cNvGrpSpPr>
              <p:nvPr/>
            </p:nvGrpSpPr>
            <p:grpSpPr bwMode="auto">
              <a:xfrm>
                <a:off x="2608" y="119"/>
                <a:ext cx="575" cy="585"/>
                <a:chOff x="2608" y="164"/>
                <a:chExt cx="575" cy="585"/>
              </a:xfrm>
            </p:grpSpPr>
            <p:sp>
              <p:nvSpPr>
                <p:cNvPr id="27768" name="AutoShape 265"/>
                <p:cNvSpPr>
                  <a:spLocks noChangeArrowheads="1"/>
                </p:cNvSpPr>
                <p:nvPr/>
              </p:nvSpPr>
              <p:spPr bwMode="auto">
                <a:xfrm>
                  <a:off x="2608" y="164"/>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69" name="Picture 266" descr="images2"/>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2671" y="228"/>
                  <a:ext cx="448" cy="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67" name="Picture 267" descr="CAYNWZOD"/>
              <p:cNvPicPr>
                <a:picLocks noChangeAspect="1" noChangeArrowheads="1"/>
              </p:cNvPicPr>
              <p:nvPr/>
            </p:nvPicPr>
            <p:blipFill>
              <a:blip r:embed="rId77">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2971" y="482"/>
                <a:ext cx="31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61" name="Group 268"/>
            <p:cNvGrpSpPr>
              <a:grpSpLocks/>
            </p:cNvGrpSpPr>
            <p:nvPr/>
          </p:nvGrpSpPr>
          <p:grpSpPr bwMode="auto">
            <a:xfrm>
              <a:off x="1172" y="3204"/>
              <a:ext cx="816" cy="862"/>
              <a:chOff x="2653" y="981"/>
              <a:chExt cx="635" cy="680"/>
            </a:xfrm>
          </p:grpSpPr>
          <p:grpSp>
            <p:nvGrpSpPr>
              <p:cNvPr id="27762" name="Group 269"/>
              <p:cNvGrpSpPr>
                <a:grpSpLocks/>
              </p:cNvGrpSpPr>
              <p:nvPr/>
            </p:nvGrpSpPr>
            <p:grpSpPr bwMode="auto">
              <a:xfrm>
                <a:off x="2653" y="981"/>
                <a:ext cx="575" cy="585"/>
                <a:chOff x="2472" y="981"/>
                <a:chExt cx="575" cy="585"/>
              </a:xfrm>
            </p:grpSpPr>
            <p:sp>
              <p:nvSpPr>
                <p:cNvPr id="27764" name="AutoShape 270"/>
                <p:cNvSpPr>
                  <a:spLocks noChangeArrowheads="1"/>
                </p:cNvSpPr>
                <p:nvPr/>
              </p:nvSpPr>
              <p:spPr bwMode="auto">
                <a:xfrm>
                  <a:off x="2472" y="981"/>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65" name="Picture 271" descr="CAI1A5SX"/>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2544" y="1059"/>
                  <a:ext cx="433"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63" name="Picture 272" descr="CA77ZE9V"/>
              <p:cNvPicPr>
                <a:picLocks noChangeAspect="1" noChangeArrowheads="1"/>
              </p:cNvPicPr>
              <p:nvPr/>
            </p:nvPicPr>
            <p:blipFill>
              <a:blip r:embed="rId7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71" y="1344"/>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601" name="Group 273"/>
          <p:cNvGrpSpPr>
            <a:grpSpLocks/>
          </p:cNvGrpSpPr>
          <p:nvPr/>
        </p:nvGrpSpPr>
        <p:grpSpPr bwMode="auto">
          <a:xfrm>
            <a:off x="5724525" y="717550"/>
            <a:ext cx="2808288" cy="1473200"/>
            <a:chOff x="3605" y="482"/>
            <a:chExt cx="1769" cy="928"/>
          </a:xfrm>
        </p:grpSpPr>
        <p:sp>
          <p:nvSpPr>
            <p:cNvPr id="1212690" name="Text Box 274"/>
            <p:cNvSpPr txBox="1">
              <a:spLocks noChangeArrowheads="1"/>
            </p:cNvSpPr>
            <p:nvPr/>
          </p:nvSpPr>
          <p:spPr bwMode="auto">
            <a:xfrm>
              <a:off x="4195" y="482"/>
              <a:ext cx="1179" cy="231"/>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a:t>
              </a:r>
              <a:r>
                <a:rPr lang="en-GB" sz="1800" b="1" i="1">
                  <a:solidFill>
                    <a:srgbClr val="993300"/>
                  </a:solidFill>
                  <a:effectLst>
                    <a:outerShdw blurRad="38100" dist="38100" dir="2700000" algn="tl">
                      <a:srgbClr val="C0C0C0"/>
                    </a:outerShdw>
                  </a:effectLst>
                </a:rPr>
                <a:t>Manager</a:t>
              </a:r>
              <a:r>
                <a:rPr lang="en-GB" sz="1600" b="1" i="1">
                  <a:solidFill>
                    <a:srgbClr val="993300"/>
                  </a:solidFill>
                  <a:effectLst>
                    <a:outerShdw blurRad="38100" dist="38100" dir="2700000" algn="tl">
                      <a:srgbClr val="C0C0C0"/>
                    </a:outerShdw>
                  </a:effectLst>
                </a:rPr>
                <a:t>/</a:t>
              </a:r>
              <a:r>
                <a:rPr lang="en-GB" sz="1200" b="1" i="1">
                  <a:solidFill>
                    <a:srgbClr val="993300"/>
                  </a:solidFill>
                  <a:effectLst>
                    <a:outerShdw blurRad="38100" dist="38100" dir="2700000" algn="tl">
                      <a:srgbClr val="C0C0C0"/>
                    </a:outerShdw>
                  </a:effectLst>
                </a:rPr>
                <a:t>Expert</a:t>
              </a:r>
              <a:r>
                <a:rPr lang="en-GB" sz="1600" b="1" i="1">
                  <a:solidFill>
                    <a:srgbClr val="993300"/>
                  </a:solidFill>
                  <a:effectLst>
                    <a:outerShdw blurRad="38100" dist="38100" dir="2700000" algn="tl">
                      <a:srgbClr val="C0C0C0"/>
                    </a:outerShdw>
                  </a:effectLst>
                </a:rPr>
                <a:t>”</a:t>
              </a:r>
            </a:p>
          </p:txBody>
        </p:sp>
        <p:grpSp>
          <p:nvGrpSpPr>
            <p:cNvPr id="27743" name="Group 275"/>
            <p:cNvGrpSpPr>
              <a:grpSpLocks/>
            </p:cNvGrpSpPr>
            <p:nvPr/>
          </p:nvGrpSpPr>
          <p:grpSpPr bwMode="auto">
            <a:xfrm>
              <a:off x="3605" y="618"/>
              <a:ext cx="545" cy="499"/>
              <a:chOff x="3651" y="346"/>
              <a:chExt cx="575" cy="585"/>
            </a:xfrm>
          </p:grpSpPr>
          <p:grpSp>
            <p:nvGrpSpPr>
              <p:cNvPr id="27754" name="Group 276"/>
              <p:cNvGrpSpPr>
                <a:grpSpLocks/>
              </p:cNvGrpSpPr>
              <p:nvPr/>
            </p:nvGrpSpPr>
            <p:grpSpPr bwMode="auto">
              <a:xfrm>
                <a:off x="3651" y="346"/>
                <a:ext cx="575" cy="585"/>
                <a:chOff x="1746" y="935"/>
                <a:chExt cx="575" cy="585"/>
              </a:xfrm>
            </p:grpSpPr>
            <p:sp>
              <p:nvSpPr>
                <p:cNvPr id="27756" name="AutoShape 277"/>
                <p:cNvSpPr>
                  <a:spLocks noChangeArrowheads="1"/>
                </p:cNvSpPr>
                <p:nvPr/>
              </p:nvSpPr>
              <p:spPr bwMode="auto">
                <a:xfrm>
                  <a:off x="1746" y="935"/>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7" name="Picture 278" descr="CA1GIS9W"/>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1797" y="993"/>
                  <a:ext cx="477" cy="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55" name="Picture 279" descr="009pic00-full"/>
              <p:cNvPicPr>
                <a:picLocks noChangeAspect="1" noChangeArrowheads="1"/>
              </p:cNvPicPr>
              <p:nvPr/>
            </p:nvPicPr>
            <p:blipFill>
              <a:blip r:embed="rId81" cstate="print">
                <a:extLst>
                  <a:ext uri="{28A0092B-C50C-407E-A947-70E740481C1C}">
                    <a14:useLocalDpi xmlns:a14="http://schemas.microsoft.com/office/drawing/2010/main" val="0"/>
                  </a:ext>
                </a:extLst>
              </a:blip>
              <a:srcRect/>
              <a:stretch>
                <a:fillRect/>
              </a:stretch>
            </p:blipFill>
            <p:spPr bwMode="auto">
              <a:xfrm>
                <a:off x="3987" y="739"/>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744" name="Group 280"/>
            <p:cNvGrpSpPr>
              <a:grpSpLocks/>
            </p:cNvGrpSpPr>
            <p:nvPr/>
          </p:nvGrpSpPr>
          <p:grpSpPr bwMode="auto">
            <a:xfrm>
              <a:off x="4062" y="839"/>
              <a:ext cx="587" cy="571"/>
              <a:chOff x="4241" y="255"/>
              <a:chExt cx="575" cy="585"/>
            </a:xfrm>
          </p:grpSpPr>
          <p:grpSp>
            <p:nvGrpSpPr>
              <p:cNvPr id="27750" name="Group 281"/>
              <p:cNvGrpSpPr>
                <a:grpSpLocks/>
              </p:cNvGrpSpPr>
              <p:nvPr/>
            </p:nvGrpSpPr>
            <p:grpSpPr bwMode="auto">
              <a:xfrm>
                <a:off x="4241" y="255"/>
                <a:ext cx="575" cy="585"/>
                <a:chOff x="2426" y="890"/>
                <a:chExt cx="575" cy="585"/>
              </a:xfrm>
            </p:grpSpPr>
            <p:sp>
              <p:nvSpPr>
                <p:cNvPr id="27752" name="AutoShape 282"/>
                <p:cNvSpPr>
                  <a:spLocks noChangeArrowheads="1"/>
                </p:cNvSpPr>
                <p:nvPr/>
              </p:nvSpPr>
              <p:spPr bwMode="auto">
                <a:xfrm>
                  <a:off x="2426" y="890"/>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3" name="Picture 283" descr="CA0TOZMP"/>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2493" y="959"/>
                  <a:ext cx="442"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51" name="Picture 284" descr="009pic00-full"/>
              <p:cNvPicPr>
                <a:picLocks noChangeAspect="1" noChangeArrowheads="1"/>
              </p:cNvPicPr>
              <p:nvPr/>
            </p:nvPicPr>
            <p:blipFill>
              <a:blip r:embed="rId83" cstate="print">
                <a:extLst>
                  <a:ext uri="{28A0092B-C50C-407E-A947-70E740481C1C}">
                    <a14:useLocalDpi xmlns:a14="http://schemas.microsoft.com/office/drawing/2010/main" val="0"/>
                  </a:ext>
                </a:extLst>
              </a:blip>
              <a:srcRect/>
              <a:stretch>
                <a:fillRect/>
              </a:stretch>
            </p:blipFill>
            <p:spPr bwMode="auto">
              <a:xfrm>
                <a:off x="4576" y="642"/>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27745" name="Group 285"/>
            <p:cNvGrpSpPr>
              <a:grpSpLocks/>
            </p:cNvGrpSpPr>
            <p:nvPr/>
          </p:nvGrpSpPr>
          <p:grpSpPr bwMode="auto">
            <a:xfrm>
              <a:off x="4694" y="799"/>
              <a:ext cx="503" cy="499"/>
              <a:chOff x="4876" y="255"/>
              <a:chExt cx="575" cy="585"/>
            </a:xfrm>
          </p:grpSpPr>
          <p:grpSp>
            <p:nvGrpSpPr>
              <p:cNvPr id="27746" name="Group 286"/>
              <p:cNvGrpSpPr>
                <a:grpSpLocks/>
              </p:cNvGrpSpPr>
              <p:nvPr/>
            </p:nvGrpSpPr>
            <p:grpSpPr bwMode="auto">
              <a:xfrm>
                <a:off x="4876" y="255"/>
                <a:ext cx="575" cy="585"/>
                <a:chOff x="4286" y="255"/>
                <a:chExt cx="575" cy="585"/>
              </a:xfrm>
            </p:grpSpPr>
            <p:sp>
              <p:nvSpPr>
                <p:cNvPr id="27748" name="AutoShape 287"/>
                <p:cNvSpPr>
                  <a:spLocks noChangeArrowheads="1"/>
                </p:cNvSpPr>
                <p:nvPr/>
              </p:nvSpPr>
              <p:spPr bwMode="auto">
                <a:xfrm>
                  <a:off x="4286" y="255"/>
                  <a:ext cx="575" cy="58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49" name="Picture 288" descr="CAVE19HL"/>
                <p:cNvPicPr>
                  <a:picLocks noChangeAspect="1" noChangeArrowheads="1"/>
                </p:cNvPicPr>
                <p:nvPr/>
              </p:nvPicPr>
              <p:blipFill>
                <a:blip r:embed="rId84">
                  <a:extLst>
                    <a:ext uri="{28A0092B-C50C-407E-A947-70E740481C1C}">
                      <a14:useLocalDpi xmlns:a14="http://schemas.microsoft.com/office/drawing/2010/main" val="0"/>
                    </a:ext>
                  </a:extLst>
                </a:blip>
                <a:srcRect/>
                <a:stretch>
                  <a:fillRect/>
                </a:stretch>
              </p:blipFill>
              <p:spPr bwMode="auto">
                <a:xfrm>
                  <a:off x="4350" y="317"/>
                  <a:ext cx="44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47" name="Picture 289" descr="009pic00-full"/>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5211" y="651"/>
                <a:ext cx="181" cy="134"/>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grpSp>
        <p:nvGrpSpPr>
          <p:cNvPr id="1212627" name="Group 290"/>
          <p:cNvGrpSpPr>
            <a:grpSpLocks/>
          </p:cNvGrpSpPr>
          <p:nvPr/>
        </p:nvGrpSpPr>
        <p:grpSpPr bwMode="auto">
          <a:xfrm>
            <a:off x="250825" y="1773238"/>
            <a:ext cx="2881313" cy="2376487"/>
            <a:chOff x="158" y="1117"/>
            <a:chExt cx="1815" cy="1497"/>
          </a:xfrm>
        </p:grpSpPr>
        <p:sp>
          <p:nvSpPr>
            <p:cNvPr id="1212707" name="Text Box 291"/>
            <p:cNvSpPr txBox="1">
              <a:spLocks noChangeArrowheads="1"/>
            </p:cNvSpPr>
            <p:nvPr/>
          </p:nvSpPr>
          <p:spPr bwMode="auto">
            <a:xfrm>
              <a:off x="158" y="1117"/>
              <a:ext cx="1089" cy="404"/>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993300"/>
                  </a:solidFill>
                  <a:effectLst>
                    <a:outerShdw blurRad="38100" dist="38100" dir="2700000" algn="tl">
                      <a:srgbClr val="C0C0C0"/>
                    </a:outerShdw>
                  </a:effectLst>
                </a:rPr>
                <a:t>Objects under observation</a:t>
              </a:r>
            </a:p>
          </p:txBody>
        </p:sp>
        <p:grpSp>
          <p:nvGrpSpPr>
            <p:cNvPr id="27717" name="Group 292"/>
            <p:cNvGrpSpPr>
              <a:grpSpLocks/>
            </p:cNvGrpSpPr>
            <p:nvPr/>
          </p:nvGrpSpPr>
          <p:grpSpPr bwMode="auto">
            <a:xfrm>
              <a:off x="703" y="1525"/>
              <a:ext cx="499" cy="590"/>
              <a:chOff x="839" y="300"/>
              <a:chExt cx="623" cy="732"/>
            </a:xfrm>
          </p:grpSpPr>
          <p:sp>
            <p:nvSpPr>
              <p:cNvPr id="27738" name="AutoShape 293"/>
              <p:cNvSpPr>
                <a:spLocks noChangeArrowheads="1"/>
              </p:cNvSpPr>
              <p:nvPr/>
            </p:nvSpPr>
            <p:spPr bwMode="auto">
              <a:xfrm>
                <a:off x="839" y="454"/>
                <a:ext cx="478" cy="4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39" name="Picture 294" descr="obj2"/>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892" y="513"/>
                <a:ext cx="362"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40" name="Picture 295" descr="dig_library"/>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4" y="74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41" name="Picture 296" descr="CACR25QR"/>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rot="-200197">
                <a:off x="1047" y="300"/>
                <a:ext cx="317"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18" name="Group 297"/>
            <p:cNvGrpSpPr>
              <a:grpSpLocks/>
            </p:cNvGrpSpPr>
            <p:nvPr/>
          </p:nvGrpSpPr>
          <p:grpSpPr bwMode="auto">
            <a:xfrm>
              <a:off x="295" y="1570"/>
              <a:ext cx="725" cy="817"/>
              <a:chOff x="1513" y="443"/>
              <a:chExt cx="623" cy="732"/>
            </a:xfrm>
          </p:grpSpPr>
          <p:sp>
            <p:nvSpPr>
              <p:cNvPr id="27734" name="AutoShape 298"/>
              <p:cNvSpPr>
                <a:spLocks noChangeArrowheads="1"/>
              </p:cNvSpPr>
              <p:nvPr/>
            </p:nvSpPr>
            <p:spPr bwMode="auto">
              <a:xfrm>
                <a:off x="1513" y="597"/>
                <a:ext cx="478" cy="4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35" name="Picture 299" descr="obj1"/>
              <p:cNvPicPr>
                <a:picLocks noChangeAspect="1" noChangeArrowheads="1"/>
              </p:cNvPicPr>
              <p:nvPr/>
            </p:nvPicPr>
            <p:blipFill>
              <a:blip r:embed="rId88">
                <a:extLst>
                  <a:ext uri="{28A0092B-C50C-407E-A947-70E740481C1C}">
                    <a14:useLocalDpi xmlns:a14="http://schemas.microsoft.com/office/drawing/2010/main" val="0"/>
                  </a:ext>
                </a:extLst>
              </a:blip>
              <a:srcRect/>
              <a:stretch>
                <a:fillRect/>
              </a:stretch>
            </p:blipFill>
            <p:spPr bwMode="auto">
              <a:xfrm>
                <a:off x="1572" y="656"/>
                <a:ext cx="360"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36" name="Picture 300"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8" y="890"/>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37" name="Picture 301" descr="CACR25QR"/>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rot="-200197">
                <a:off x="1721" y="443"/>
                <a:ext cx="317"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19" name="Group 302"/>
            <p:cNvGrpSpPr>
              <a:grpSpLocks/>
            </p:cNvGrpSpPr>
            <p:nvPr/>
          </p:nvGrpSpPr>
          <p:grpSpPr bwMode="auto">
            <a:xfrm>
              <a:off x="975" y="1661"/>
              <a:ext cx="499" cy="590"/>
              <a:chOff x="839" y="300"/>
              <a:chExt cx="623" cy="732"/>
            </a:xfrm>
          </p:grpSpPr>
          <p:sp>
            <p:nvSpPr>
              <p:cNvPr id="27730" name="AutoShape 303"/>
              <p:cNvSpPr>
                <a:spLocks noChangeArrowheads="1"/>
              </p:cNvSpPr>
              <p:nvPr/>
            </p:nvSpPr>
            <p:spPr bwMode="auto">
              <a:xfrm>
                <a:off x="839" y="454"/>
                <a:ext cx="478" cy="4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31" name="Picture 304" descr="obj2"/>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892" y="513"/>
                <a:ext cx="362"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32" name="Picture 305" descr="dig_library"/>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4" y="74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33" name="Picture 306" descr="CACR25QR"/>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rot="-200197">
                <a:off x="1047" y="300"/>
                <a:ext cx="317"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20" name="Group 307"/>
            <p:cNvGrpSpPr>
              <a:grpSpLocks/>
            </p:cNvGrpSpPr>
            <p:nvPr/>
          </p:nvGrpSpPr>
          <p:grpSpPr bwMode="auto">
            <a:xfrm>
              <a:off x="1429" y="1661"/>
              <a:ext cx="544" cy="680"/>
              <a:chOff x="1513" y="443"/>
              <a:chExt cx="623" cy="732"/>
            </a:xfrm>
          </p:grpSpPr>
          <p:sp>
            <p:nvSpPr>
              <p:cNvPr id="27726" name="AutoShape 308"/>
              <p:cNvSpPr>
                <a:spLocks noChangeArrowheads="1"/>
              </p:cNvSpPr>
              <p:nvPr/>
            </p:nvSpPr>
            <p:spPr bwMode="auto">
              <a:xfrm>
                <a:off x="1513" y="597"/>
                <a:ext cx="478" cy="4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27" name="Picture 309" descr="obj1"/>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1572" y="656"/>
                <a:ext cx="360"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28" name="Picture 310"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8" y="890"/>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29" name="Picture 311" descr="CACR25QR"/>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rot="-200197">
                <a:off x="1721" y="443"/>
                <a:ext cx="317"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21" name="Group 312"/>
            <p:cNvGrpSpPr>
              <a:grpSpLocks/>
            </p:cNvGrpSpPr>
            <p:nvPr/>
          </p:nvGrpSpPr>
          <p:grpSpPr bwMode="auto">
            <a:xfrm>
              <a:off x="1020" y="1842"/>
              <a:ext cx="695" cy="772"/>
              <a:chOff x="839" y="300"/>
              <a:chExt cx="623" cy="732"/>
            </a:xfrm>
          </p:grpSpPr>
          <p:sp>
            <p:nvSpPr>
              <p:cNvPr id="27722" name="AutoShape 313"/>
              <p:cNvSpPr>
                <a:spLocks noChangeArrowheads="1"/>
              </p:cNvSpPr>
              <p:nvPr/>
            </p:nvSpPr>
            <p:spPr bwMode="auto">
              <a:xfrm>
                <a:off x="839" y="454"/>
                <a:ext cx="478" cy="4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23" name="Picture 314" descr="obj2"/>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892" y="513"/>
                <a:ext cx="362"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24" name="Picture 315"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4" y="74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25" name="Picture 316" descr="CACR25QR"/>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rot="-200197">
                <a:off x="1047" y="300"/>
                <a:ext cx="317"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640" name="Group 317"/>
          <p:cNvGrpSpPr>
            <a:grpSpLocks/>
          </p:cNvGrpSpPr>
          <p:nvPr/>
        </p:nvGrpSpPr>
        <p:grpSpPr bwMode="auto">
          <a:xfrm>
            <a:off x="5795963" y="765175"/>
            <a:ext cx="2735262" cy="1582738"/>
            <a:chOff x="3651" y="482"/>
            <a:chExt cx="1723" cy="997"/>
          </a:xfrm>
        </p:grpSpPr>
        <p:sp>
          <p:nvSpPr>
            <p:cNvPr id="1212734" name="Text Box 318"/>
            <p:cNvSpPr txBox="1">
              <a:spLocks noChangeArrowheads="1"/>
            </p:cNvSpPr>
            <p:nvPr/>
          </p:nvSpPr>
          <p:spPr bwMode="auto">
            <a:xfrm>
              <a:off x="4558" y="482"/>
              <a:ext cx="816" cy="212"/>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“Experts”</a:t>
              </a:r>
            </a:p>
          </p:txBody>
        </p:sp>
        <p:grpSp>
          <p:nvGrpSpPr>
            <p:cNvPr id="27707" name="Group 319"/>
            <p:cNvGrpSpPr>
              <a:grpSpLocks/>
            </p:cNvGrpSpPr>
            <p:nvPr/>
          </p:nvGrpSpPr>
          <p:grpSpPr bwMode="auto">
            <a:xfrm>
              <a:off x="4286" y="663"/>
              <a:ext cx="499" cy="454"/>
              <a:chOff x="3016" y="618"/>
              <a:chExt cx="590" cy="589"/>
            </a:xfrm>
          </p:grpSpPr>
          <p:sp>
            <p:nvSpPr>
              <p:cNvPr id="27714" name="AutoShape 320"/>
              <p:cNvSpPr>
                <a:spLocks noChangeArrowheads="1"/>
              </p:cNvSpPr>
              <p:nvPr/>
            </p:nvSpPr>
            <p:spPr bwMode="auto">
              <a:xfrm>
                <a:off x="3016" y="618"/>
                <a:ext cx="590" cy="58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15" name="Picture 321" descr="exp1"/>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3072" y="681"/>
                <a:ext cx="468" cy="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08" name="Group 322"/>
            <p:cNvGrpSpPr>
              <a:grpSpLocks/>
            </p:cNvGrpSpPr>
            <p:nvPr/>
          </p:nvGrpSpPr>
          <p:grpSpPr bwMode="auto">
            <a:xfrm>
              <a:off x="4558" y="890"/>
              <a:ext cx="590" cy="589"/>
              <a:chOff x="3696" y="754"/>
              <a:chExt cx="590" cy="589"/>
            </a:xfrm>
          </p:grpSpPr>
          <p:sp>
            <p:nvSpPr>
              <p:cNvPr id="27712" name="AutoShape 323"/>
              <p:cNvSpPr>
                <a:spLocks noChangeArrowheads="1"/>
              </p:cNvSpPr>
              <p:nvPr/>
            </p:nvSpPr>
            <p:spPr bwMode="auto">
              <a:xfrm>
                <a:off x="3696" y="754"/>
                <a:ext cx="590" cy="58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13" name="Picture 324" descr="CAIL4LQF"/>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3766" y="824"/>
                <a:ext cx="451"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09" name="Group 325"/>
            <p:cNvGrpSpPr>
              <a:grpSpLocks/>
            </p:cNvGrpSpPr>
            <p:nvPr/>
          </p:nvGrpSpPr>
          <p:grpSpPr bwMode="auto">
            <a:xfrm>
              <a:off x="3651" y="709"/>
              <a:ext cx="590" cy="590"/>
              <a:chOff x="2789" y="618"/>
              <a:chExt cx="591" cy="562"/>
            </a:xfrm>
          </p:grpSpPr>
          <p:sp>
            <p:nvSpPr>
              <p:cNvPr id="27710" name="AutoShape 326"/>
              <p:cNvSpPr>
                <a:spLocks noChangeArrowheads="1"/>
              </p:cNvSpPr>
              <p:nvPr/>
            </p:nvSpPr>
            <p:spPr bwMode="auto">
              <a:xfrm>
                <a:off x="2789" y="618"/>
                <a:ext cx="591" cy="56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11" name="Picture 327" descr="exp2"/>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2856" y="684"/>
                <a:ext cx="459" cy="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212649" name="Group 328"/>
          <p:cNvGrpSpPr>
            <a:grpSpLocks/>
          </p:cNvGrpSpPr>
          <p:nvPr/>
        </p:nvGrpSpPr>
        <p:grpSpPr bwMode="auto">
          <a:xfrm>
            <a:off x="4643438" y="3651250"/>
            <a:ext cx="4500562" cy="2873375"/>
            <a:chOff x="2925" y="2300"/>
            <a:chExt cx="2835" cy="1810"/>
          </a:xfrm>
        </p:grpSpPr>
        <p:sp>
          <p:nvSpPr>
            <p:cNvPr id="1212745" name="Text Box 329"/>
            <p:cNvSpPr txBox="1">
              <a:spLocks noChangeArrowheads="1"/>
            </p:cNvSpPr>
            <p:nvPr/>
          </p:nvSpPr>
          <p:spPr bwMode="auto">
            <a:xfrm>
              <a:off x="4127" y="2300"/>
              <a:ext cx="1633" cy="404"/>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003399"/>
                  </a:solidFill>
                  <a:effectLst>
                    <a:outerShdw blurRad="38100" dist="38100" dir="2700000" algn="tl">
                      <a:srgbClr val="C0C0C0"/>
                    </a:outerShdw>
                  </a:effectLst>
                </a:rPr>
                <a:t>“Services: image and video processing”</a:t>
              </a:r>
            </a:p>
          </p:txBody>
        </p:sp>
        <p:grpSp>
          <p:nvGrpSpPr>
            <p:cNvPr id="27690" name="Group 330"/>
            <p:cNvGrpSpPr>
              <a:grpSpLocks/>
            </p:cNvGrpSpPr>
            <p:nvPr/>
          </p:nvGrpSpPr>
          <p:grpSpPr bwMode="auto">
            <a:xfrm>
              <a:off x="2925" y="2977"/>
              <a:ext cx="929" cy="797"/>
              <a:chOff x="2925" y="2977"/>
              <a:chExt cx="929" cy="797"/>
            </a:xfrm>
          </p:grpSpPr>
          <p:grpSp>
            <p:nvGrpSpPr>
              <p:cNvPr id="27701" name="Group 331"/>
              <p:cNvGrpSpPr>
                <a:grpSpLocks/>
              </p:cNvGrpSpPr>
              <p:nvPr/>
            </p:nvGrpSpPr>
            <p:grpSpPr bwMode="auto">
              <a:xfrm>
                <a:off x="3152" y="3079"/>
                <a:ext cx="702" cy="635"/>
                <a:chOff x="432" y="1296"/>
                <a:chExt cx="611" cy="584"/>
              </a:xfrm>
            </p:grpSpPr>
            <p:sp>
              <p:nvSpPr>
                <p:cNvPr id="27704" name="AutoShape 332"/>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05" name="Picture 333" descr="CA8XIZST"/>
                <p:cNvPicPr>
                  <a:picLocks noChangeAspect="1" noChangeArrowheads="1"/>
                </p:cNvPicPr>
                <p:nvPr/>
              </p:nvPicPr>
              <p:blipFill>
                <a:blip r:embed="rId13">
                  <a:lum bright="30000" contrast="-30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02" name="Picture 334" descr="CACHUN49"/>
              <p:cNvPicPr>
                <a:picLocks noChangeAspect="1" noChangeArrowheads="1"/>
              </p:cNvPicPr>
              <p:nvPr/>
            </p:nvPicPr>
            <p:blipFill>
              <a:blip r:embed="rId15">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379" y="297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03" name="Picture 335" descr="Untitled-1"/>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2925" y="3540"/>
                <a:ext cx="408"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91" name="Group 336"/>
            <p:cNvGrpSpPr>
              <a:grpSpLocks/>
            </p:cNvGrpSpPr>
            <p:nvPr/>
          </p:nvGrpSpPr>
          <p:grpSpPr bwMode="auto">
            <a:xfrm>
              <a:off x="4513" y="2689"/>
              <a:ext cx="771" cy="786"/>
              <a:chOff x="4513" y="2689"/>
              <a:chExt cx="771" cy="786"/>
            </a:xfrm>
          </p:grpSpPr>
          <p:sp>
            <p:nvSpPr>
              <p:cNvPr id="27697" name="AutoShape 337"/>
              <p:cNvSpPr>
                <a:spLocks noChangeArrowheads="1"/>
              </p:cNvSpPr>
              <p:nvPr/>
            </p:nvSpPr>
            <p:spPr bwMode="auto">
              <a:xfrm>
                <a:off x="4513" y="2776"/>
                <a:ext cx="608" cy="58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698" name="Picture 338" descr="CAMXV98I"/>
              <p:cNvPicPr>
                <a:picLocks noChangeAspect="1" noChangeArrowheads="1"/>
              </p:cNvPicPr>
              <p:nvPr/>
            </p:nvPicPr>
            <p:blipFill>
              <a:blip r:embed="rId94">
                <a:extLst>
                  <a:ext uri="{28A0092B-C50C-407E-A947-70E740481C1C}">
                    <a14:useLocalDpi xmlns:a14="http://schemas.microsoft.com/office/drawing/2010/main" val="0"/>
                  </a:ext>
                </a:extLst>
              </a:blip>
              <a:srcRect/>
              <a:stretch>
                <a:fillRect/>
              </a:stretch>
            </p:blipFill>
            <p:spPr bwMode="auto">
              <a:xfrm>
                <a:off x="4583" y="2847"/>
                <a:ext cx="474"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99" name="Picture 339" descr="CACHUN49"/>
              <p:cNvPicPr>
                <a:picLocks noChangeAspect="1" noChangeArrowheads="1"/>
              </p:cNvPicPr>
              <p:nvPr/>
            </p:nvPicPr>
            <p:blipFill>
              <a:blip r:embed="rId15" cstate="print">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695" y="2689"/>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00" name="Picture 340" descr="CAT9EP5U"/>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876" y="3154"/>
                <a:ext cx="408" cy="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92" name="Group 341"/>
            <p:cNvGrpSpPr>
              <a:grpSpLocks/>
            </p:cNvGrpSpPr>
            <p:nvPr/>
          </p:nvGrpSpPr>
          <p:grpSpPr bwMode="auto">
            <a:xfrm>
              <a:off x="3741" y="3114"/>
              <a:ext cx="953" cy="996"/>
              <a:chOff x="3741" y="3114"/>
              <a:chExt cx="953" cy="996"/>
            </a:xfrm>
          </p:grpSpPr>
          <p:sp>
            <p:nvSpPr>
              <p:cNvPr id="27693" name="AutoShape 342"/>
              <p:cNvSpPr>
                <a:spLocks noChangeArrowheads="1"/>
              </p:cNvSpPr>
              <p:nvPr/>
            </p:nvSpPr>
            <p:spPr bwMode="auto">
              <a:xfrm>
                <a:off x="3923" y="3216"/>
                <a:ext cx="771" cy="725"/>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694" name="Picture 343" descr="CAKTAZ0X"/>
              <p:cNvPicPr>
                <a:picLocks noChangeAspect="1" noChangeArrowheads="1"/>
              </p:cNvPicPr>
              <p:nvPr/>
            </p:nvPicPr>
            <p:blipFill>
              <a:blip r:embed="rId96">
                <a:extLst>
                  <a:ext uri="{28A0092B-C50C-407E-A947-70E740481C1C}">
                    <a14:useLocalDpi xmlns:a14="http://schemas.microsoft.com/office/drawing/2010/main" val="0"/>
                  </a:ext>
                </a:extLst>
              </a:blip>
              <a:srcRect/>
              <a:stretch>
                <a:fillRect/>
              </a:stretch>
            </p:blipFill>
            <p:spPr bwMode="auto">
              <a:xfrm>
                <a:off x="4007" y="3304"/>
                <a:ext cx="610"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95" name="Picture 344" descr="CAMULTOS"/>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3741" y="3720"/>
                <a:ext cx="409" cy="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96" name="Picture 345" descr="CACHUN49"/>
              <p:cNvPicPr>
                <a:picLocks noChangeAspect="1" noChangeArrowheads="1"/>
              </p:cNvPicPr>
              <p:nvPr/>
            </p:nvPicPr>
            <p:blipFill>
              <a:blip r:embed="rId15">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150" y="3114"/>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xit" presetSubtype="16" fill="hold" nodeType="clickEffect">
                                  <p:stCondLst>
                                    <p:cond delay="0"/>
                                  </p:stCondLst>
                                  <p:childTnLst>
                                    <p:animEffect transition="out" filter="circle(in)">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6" presetClass="exit" presetSubtype="16" fill="hold" nodeType="withEffect">
                                  <p:stCondLst>
                                    <p:cond delay="0"/>
                                  </p:stCondLst>
                                  <p:childTnLst>
                                    <p:animEffect transition="out" filter="circle(in)">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6" presetClass="exit" presetSubtype="16" fill="hold" nodeType="withEffect">
                                  <p:stCondLst>
                                    <p:cond delay="0"/>
                                  </p:stCondLst>
                                  <p:childTnLst>
                                    <p:animEffect transition="out" filter="circle(in)">
                                      <p:cBhvr>
                                        <p:cTn id="12" dur="1000"/>
                                        <p:tgtEl>
                                          <p:spTgt spid="17"/>
                                        </p:tgtEl>
                                      </p:cBhvr>
                                    </p:animEffect>
                                    <p:set>
                                      <p:cBhvr>
                                        <p:cTn id="13" dur="1" fill="hold">
                                          <p:stCondLst>
                                            <p:cond delay="999"/>
                                          </p:stCondLst>
                                        </p:cTn>
                                        <p:tgtEl>
                                          <p:spTgt spid="17"/>
                                        </p:tgtEl>
                                        <p:attrNameLst>
                                          <p:attrName>style.visibility</p:attrName>
                                        </p:attrNameLst>
                                      </p:cBhvr>
                                      <p:to>
                                        <p:strVal val="hidden"/>
                                      </p:to>
                                    </p:set>
                                  </p:childTnLst>
                                </p:cTn>
                              </p:par>
                            </p:childTnLst>
                          </p:cTn>
                        </p:par>
                        <p:par>
                          <p:cTn id="14" fill="hold" nodeType="afterGroup">
                            <p:stCondLst>
                              <p:cond delay="1000"/>
                            </p:stCondLst>
                            <p:childTnLst>
                              <p:par>
                                <p:cTn id="15" presetID="6" presetClass="entr" presetSubtype="32" fill="hold" nodeType="afterEffect">
                                  <p:stCondLst>
                                    <p:cond delay="500"/>
                                  </p:stCondLst>
                                  <p:childTnLst>
                                    <p:set>
                                      <p:cBhvr>
                                        <p:cTn id="16" dur="1" fill="hold">
                                          <p:stCondLst>
                                            <p:cond delay="0"/>
                                          </p:stCondLst>
                                        </p:cTn>
                                        <p:tgtEl>
                                          <p:spTgt spid="24"/>
                                        </p:tgtEl>
                                        <p:attrNameLst>
                                          <p:attrName>style.visibility</p:attrName>
                                        </p:attrNameLst>
                                      </p:cBhvr>
                                      <p:to>
                                        <p:strVal val="visible"/>
                                      </p:to>
                                    </p:set>
                                    <p:animEffect transition="in" filter="circle(out)">
                                      <p:cBhvr>
                                        <p:cTn id="17" dur="2000"/>
                                        <p:tgtEl>
                                          <p:spTgt spid="24"/>
                                        </p:tgtEl>
                                      </p:cBhvr>
                                    </p:animEffect>
                                  </p:childTnLst>
                                </p:cTn>
                              </p:par>
                              <p:par>
                                <p:cTn id="18" presetID="6" presetClass="entr" presetSubtype="32" fill="hold" nodeType="withEffect">
                                  <p:stCondLst>
                                    <p:cond delay="500"/>
                                  </p:stCondLst>
                                  <p:childTnLst>
                                    <p:set>
                                      <p:cBhvr>
                                        <p:cTn id="19" dur="1" fill="hold">
                                          <p:stCondLst>
                                            <p:cond delay="0"/>
                                          </p:stCondLst>
                                        </p:cTn>
                                        <p:tgtEl>
                                          <p:spTgt spid="1212430"/>
                                        </p:tgtEl>
                                        <p:attrNameLst>
                                          <p:attrName>style.visibility</p:attrName>
                                        </p:attrNameLst>
                                      </p:cBhvr>
                                      <p:to>
                                        <p:strVal val="visible"/>
                                      </p:to>
                                    </p:set>
                                    <p:animEffect transition="in" filter="circle(out)">
                                      <p:cBhvr>
                                        <p:cTn id="20" dur="2000"/>
                                        <p:tgtEl>
                                          <p:spTgt spid="1212430"/>
                                        </p:tgtEl>
                                      </p:cBhvr>
                                    </p:animEffect>
                                  </p:childTnLst>
                                </p:cTn>
                              </p:par>
                              <p:par>
                                <p:cTn id="21" presetID="6" presetClass="entr" presetSubtype="32" fill="hold" nodeType="withEffect">
                                  <p:stCondLst>
                                    <p:cond delay="500"/>
                                  </p:stCondLst>
                                  <p:childTnLst>
                                    <p:set>
                                      <p:cBhvr>
                                        <p:cTn id="22" dur="1" fill="hold">
                                          <p:stCondLst>
                                            <p:cond delay="0"/>
                                          </p:stCondLst>
                                        </p:cTn>
                                        <p:tgtEl>
                                          <p:spTgt spid="1212449"/>
                                        </p:tgtEl>
                                        <p:attrNameLst>
                                          <p:attrName>style.visibility</p:attrName>
                                        </p:attrNameLst>
                                      </p:cBhvr>
                                      <p:to>
                                        <p:strVal val="visible"/>
                                      </p:to>
                                    </p:set>
                                    <p:animEffect transition="in" filter="circle(out)">
                                      <p:cBhvr>
                                        <p:cTn id="23" dur="2000"/>
                                        <p:tgtEl>
                                          <p:spTgt spid="121244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6" presetClass="exit" presetSubtype="16" fill="hold" nodeType="clickEffect">
                                  <p:stCondLst>
                                    <p:cond delay="0"/>
                                  </p:stCondLst>
                                  <p:childTnLst>
                                    <p:animEffect transition="out" filter="circle(in)">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par>
                                <p:cTn id="29" presetID="6" presetClass="exit" presetSubtype="16" fill="hold" nodeType="withEffect">
                                  <p:stCondLst>
                                    <p:cond delay="0"/>
                                  </p:stCondLst>
                                  <p:childTnLst>
                                    <p:animEffect transition="out" filter="circle(in)">
                                      <p:cBhvr>
                                        <p:cTn id="30" dur="1000"/>
                                        <p:tgtEl>
                                          <p:spTgt spid="1212430"/>
                                        </p:tgtEl>
                                      </p:cBhvr>
                                    </p:animEffect>
                                    <p:set>
                                      <p:cBhvr>
                                        <p:cTn id="31" dur="1" fill="hold">
                                          <p:stCondLst>
                                            <p:cond delay="999"/>
                                          </p:stCondLst>
                                        </p:cTn>
                                        <p:tgtEl>
                                          <p:spTgt spid="1212430"/>
                                        </p:tgtEl>
                                        <p:attrNameLst>
                                          <p:attrName>style.visibility</p:attrName>
                                        </p:attrNameLst>
                                      </p:cBhvr>
                                      <p:to>
                                        <p:strVal val="hidden"/>
                                      </p:to>
                                    </p:set>
                                  </p:childTnLst>
                                </p:cTn>
                              </p:par>
                              <p:par>
                                <p:cTn id="32" presetID="6" presetClass="exit" presetSubtype="16" fill="hold" nodeType="withEffect">
                                  <p:stCondLst>
                                    <p:cond delay="0"/>
                                  </p:stCondLst>
                                  <p:childTnLst>
                                    <p:animEffect transition="out" filter="circle(in)">
                                      <p:cBhvr>
                                        <p:cTn id="33" dur="1000"/>
                                        <p:tgtEl>
                                          <p:spTgt spid="1212449"/>
                                        </p:tgtEl>
                                      </p:cBhvr>
                                    </p:animEffect>
                                    <p:set>
                                      <p:cBhvr>
                                        <p:cTn id="34" dur="1" fill="hold">
                                          <p:stCondLst>
                                            <p:cond delay="999"/>
                                          </p:stCondLst>
                                        </p:cTn>
                                        <p:tgtEl>
                                          <p:spTgt spid="1212449"/>
                                        </p:tgtEl>
                                        <p:attrNameLst>
                                          <p:attrName>style.visibility</p:attrName>
                                        </p:attrNameLst>
                                      </p:cBhvr>
                                      <p:to>
                                        <p:strVal val="hidden"/>
                                      </p:to>
                                    </p:set>
                                  </p:childTnLst>
                                </p:cTn>
                              </p:par>
                            </p:childTnLst>
                          </p:cTn>
                        </p:par>
                        <p:par>
                          <p:cTn id="35" fill="hold" nodeType="afterGroup">
                            <p:stCondLst>
                              <p:cond delay="1000"/>
                            </p:stCondLst>
                            <p:childTnLst>
                              <p:par>
                                <p:cTn id="36" presetID="6" presetClass="entr" presetSubtype="32" fill="hold" nodeType="afterEffect">
                                  <p:stCondLst>
                                    <p:cond delay="500"/>
                                  </p:stCondLst>
                                  <p:childTnLst>
                                    <p:set>
                                      <p:cBhvr>
                                        <p:cTn id="37" dur="1" fill="hold">
                                          <p:stCondLst>
                                            <p:cond delay="0"/>
                                          </p:stCondLst>
                                        </p:cTn>
                                        <p:tgtEl>
                                          <p:spTgt spid="1212509"/>
                                        </p:tgtEl>
                                        <p:attrNameLst>
                                          <p:attrName>style.visibility</p:attrName>
                                        </p:attrNameLst>
                                      </p:cBhvr>
                                      <p:to>
                                        <p:strVal val="visible"/>
                                      </p:to>
                                    </p:set>
                                    <p:animEffect transition="in" filter="circle(out)">
                                      <p:cBhvr>
                                        <p:cTn id="38" dur="2000"/>
                                        <p:tgtEl>
                                          <p:spTgt spid="1212509"/>
                                        </p:tgtEl>
                                      </p:cBhvr>
                                    </p:animEffect>
                                  </p:childTnLst>
                                </p:cTn>
                              </p:par>
                              <p:par>
                                <p:cTn id="39" presetID="6" presetClass="entr" presetSubtype="32" fill="hold" nodeType="withEffect">
                                  <p:stCondLst>
                                    <p:cond delay="500"/>
                                  </p:stCondLst>
                                  <p:childTnLst>
                                    <p:set>
                                      <p:cBhvr>
                                        <p:cTn id="40" dur="1" fill="hold">
                                          <p:stCondLst>
                                            <p:cond delay="0"/>
                                          </p:stCondLst>
                                        </p:cTn>
                                        <p:tgtEl>
                                          <p:spTgt spid="1212497"/>
                                        </p:tgtEl>
                                        <p:attrNameLst>
                                          <p:attrName>style.visibility</p:attrName>
                                        </p:attrNameLst>
                                      </p:cBhvr>
                                      <p:to>
                                        <p:strVal val="visible"/>
                                      </p:to>
                                    </p:set>
                                    <p:animEffect transition="in" filter="circle(out)">
                                      <p:cBhvr>
                                        <p:cTn id="41" dur="2000"/>
                                        <p:tgtEl>
                                          <p:spTgt spid="1212497"/>
                                        </p:tgtEl>
                                      </p:cBhvr>
                                    </p:animEffect>
                                  </p:childTnLst>
                                </p:cTn>
                              </p:par>
                              <p:par>
                                <p:cTn id="42" presetID="6" presetClass="entr" presetSubtype="32" fill="hold" nodeType="withEffect">
                                  <p:stCondLst>
                                    <p:cond delay="500"/>
                                  </p:stCondLst>
                                  <p:childTnLst>
                                    <p:set>
                                      <p:cBhvr>
                                        <p:cTn id="43" dur="1" fill="hold">
                                          <p:stCondLst>
                                            <p:cond delay="0"/>
                                          </p:stCondLst>
                                        </p:cTn>
                                        <p:tgtEl>
                                          <p:spTgt spid="1212477"/>
                                        </p:tgtEl>
                                        <p:attrNameLst>
                                          <p:attrName>style.visibility</p:attrName>
                                        </p:attrNameLst>
                                      </p:cBhvr>
                                      <p:to>
                                        <p:strVal val="visible"/>
                                      </p:to>
                                    </p:set>
                                    <p:animEffect transition="in" filter="circle(out)">
                                      <p:cBhvr>
                                        <p:cTn id="44" dur="2000"/>
                                        <p:tgtEl>
                                          <p:spTgt spid="121247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6" presetClass="exit" presetSubtype="16" fill="hold" nodeType="clickEffect">
                                  <p:stCondLst>
                                    <p:cond delay="0"/>
                                  </p:stCondLst>
                                  <p:childTnLst>
                                    <p:animEffect transition="out" filter="circle(in)">
                                      <p:cBhvr>
                                        <p:cTn id="48" dur="1000"/>
                                        <p:tgtEl>
                                          <p:spTgt spid="1212509"/>
                                        </p:tgtEl>
                                      </p:cBhvr>
                                    </p:animEffect>
                                    <p:set>
                                      <p:cBhvr>
                                        <p:cTn id="49" dur="1" fill="hold">
                                          <p:stCondLst>
                                            <p:cond delay="999"/>
                                          </p:stCondLst>
                                        </p:cTn>
                                        <p:tgtEl>
                                          <p:spTgt spid="1212509"/>
                                        </p:tgtEl>
                                        <p:attrNameLst>
                                          <p:attrName>style.visibility</p:attrName>
                                        </p:attrNameLst>
                                      </p:cBhvr>
                                      <p:to>
                                        <p:strVal val="hidden"/>
                                      </p:to>
                                    </p:set>
                                  </p:childTnLst>
                                </p:cTn>
                              </p:par>
                              <p:par>
                                <p:cTn id="50" presetID="6" presetClass="exit" presetSubtype="16" fill="hold" nodeType="withEffect">
                                  <p:stCondLst>
                                    <p:cond delay="0"/>
                                  </p:stCondLst>
                                  <p:childTnLst>
                                    <p:animEffect transition="out" filter="circle(in)">
                                      <p:cBhvr>
                                        <p:cTn id="51" dur="1000"/>
                                        <p:tgtEl>
                                          <p:spTgt spid="1212497"/>
                                        </p:tgtEl>
                                      </p:cBhvr>
                                    </p:animEffect>
                                    <p:set>
                                      <p:cBhvr>
                                        <p:cTn id="52" dur="1" fill="hold">
                                          <p:stCondLst>
                                            <p:cond delay="999"/>
                                          </p:stCondLst>
                                        </p:cTn>
                                        <p:tgtEl>
                                          <p:spTgt spid="1212497"/>
                                        </p:tgtEl>
                                        <p:attrNameLst>
                                          <p:attrName>style.visibility</p:attrName>
                                        </p:attrNameLst>
                                      </p:cBhvr>
                                      <p:to>
                                        <p:strVal val="hidden"/>
                                      </p:to>
                                    </p:set>
                                  </p:childTnLst>
                                </p:cTn>
                              </p:par>
                              <p:par>
                                <p:cTn id="53" presetID="6" presetClass="exit" presetSubtype="16" fill="hold" nodeType="withEffect">
                                  <p:stCondLst>
                                    <p:cond delay="0"/>
                                  </p:stCondLst>
                                  <p:childTnLst>
                                    <p:animEffect transition="out" filter="circle(in)">
                                      <p:cBhvr>
                                        <p:cTn id="54" dur="1000"/>
                                        <p:tgtEl>
                                          <p:spTgt spid="1212477"/>
                                        </p:tgtEl>
                                      </p:cBhvr>
                                    </p:animEffect>
                                    <p:set>
                                      <p:cBhvr>
                                        <p:cTn id="55" dur="1" fill="hold">
                                          <p:stCondLst>
                                            <p:cond delay="999"/>
                                          </p:stCondLst>
                                        </p:cTn>
                                        <p:tgtEl>
                                          <p:spTgt spid="1212477"/>
                                        </p:tgtEl>
                                        <p:attrNameLst>
                                          <p:attrName>style.visibility</p:attrName>
                                        </p:attrNameLst>
                                      </p:cBhvr>
                                      <p:to>
                                        <p:strVal val="hidden"/>
                                      </p:to>
                                    </p:set>
                                  </p:childTnLst>
                                </p:cTn>
                              </p:par>
                            </p:childTnLst>
                          </p:cTn>
                        </p:par>
                        <p:par>
                          <p:cTn id="56" fill="hold" nodeType="afterGroup">
                            <p:stCondLst>
                              <p:cond delay="1000"/>
                            </p:stCondLst>
                            <p:childTnLst>
                              <p:par>
                                <p:cTn id="57" presetID="6" presetClass="entr" presetSubtype="32" fill="hold" nodeType="afterEffect">
                                  <p:stCondLst>
                                    <p:cond delay="500"/>
                                  </p:stCondLst>
                                  <p:childTnLst>
                                    <p:set>
                                      <p:cBhvr>
                                        <p:cTn id="58" dur="1" fill="hold">
                                          <p:stCondLst>
                                            <p:cond delay="0"/>
                                          </p:stCondLst>
                                        </p:cTn>
                                        <p:tgtEl>
                                          <p:spTgt spid="1212527"/>
                                        </p:tgtEl>
                                        <p:attrNameLst>
                                          <p:attrName>style.visibility</p:attrName>
                                        </p:attrNameLst>
                                      </p:cBhvr>
                                      <p:to>
                                        <p:strVal val="visible"/>
                                      </p:to>
                                    </p:set>
                                    <p:animEffect transition="in" filter="circle(out)">
                                      <p:cBhvr>
                                        <p:cTn id="59" dur="2000"/>
                                        <p:tgtEl>
                                          <p:spTgt spid="1212527"/>
                                        </p:tgtEl>
                                      </p:cBhvr>
                                    </p:animEffect>
                                  </p:childTnLst>
                                </p:cTn>
                              </p:par>
                              <p:par>
                                <p:cTn id="60" presetID="6" presetClass="entr" presetSubtype="32" fill="hold" nodeType="withEffect">
                                  <p:stCondLst>
                                    <p:cond delay="500"/>
                                  </p:stCondLst>
                                  <p:childTnLst>
                                    <p:set>
                                      <p:cBhvr>
                                        <p:cTn id="61" dur="1" fill="hold">
                                          <p:stCondLst>
                                            <p:cond delay="0"/>
                                          </p:stCondLst>
                                        </p:cTn>
                                        <p:tgtEl>
                                          <p:spTgt spid="1212601"/>
                                        </p:tgtEl>
                                        <p:attrNameLst>
                                          <p:attrName>style.visibility</p:attrName>
                                        </p:attrNameLst>
                                      </p:cBhvr>
                                      <p:to>
                                        <p:strVal val="visible"/>
                                      </p:to>
                                    </p:set>
                                    <p:animEffect transition="in" filter="circle(out)">
                                      <p:cBhvr>
                                        <p:cTn id="62" dur="2000"/>
                                        <p:tgtEl>
                                          <p:spTgt spid="1212601"/>
                                        </p:tgtEl>
                                      </p:cBhvr>
                                    </p:animEffect>
                                  </p:childTnLst>
                                </p:cTn>
                              </p:par>
                              <p:par>
                                <p:cTn id="63" presetID="6" presetClass="entr" presetSubtype="32" fill="hold" nodeType="withEffect">
                                  <p:stCondLst>
                                    <p:cond delay="500"/>
                                  </p:stCondLst>
                                  <p:childTnLst>
                                    <p:set>
                                      <p:cBhvr>
                                        <p:cTn id="64" dur="1" fill="hold">
                                          <p:stCondLst>
                                            <p:cond delay="0"/>
                                          </p:stCondLst>
                                        </p:cTn>
                                        <p:tgtEl>
                                          <p:spTgt spid="1212571"/>
                                        </p:tgtEl>
                                        <p:attrNameLst>
                                          <p:attrName>style.visibility</p:attrName>
                                        </p:attrNameLst>
                                      </p:cBhvr>
                                      <p:to>
                                        <p:strVal val="visible"/>
                                      </p:to>
                                    </p:set>
                                    <p:animEffect transition="in" filter="circle(out)">
                                      <p:cBhvr>
                                        <p:cTn id="65" dur="2000"/>
                                        <p:tgtEl>
                                          <p:spTgt spid="121257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6" presetClass="exit" presetSubtype="16" fill="hold" nodeType="clickEffect">
                                  <p:stCondLst>
                                    <p:cond delay="0"/>
                                  </p:stCondLst>
                                  <p:childTnLst>
                                    <p:animEffect transition="out" filter="circle(in)">
                                      <p:cBhvr>
                                        <p:cTn id="69" dur="2000"/>
                                        <p:tgtEl>
                                          <p:spTgt spid="1212571"/>
                                        </p:tgtEl>
                                      </p:cBhvr>
                                    </p:animEffect>
                                    <p:set>
                                      <p:cBhvr>
                                        <p:cTn id="70" dur="1" fill="hold">
                                          <p:stCondLst>
                                            <p:cond delay="1999"/>
                                          </p:stCondLst>
                                        </p:cTn>
                                        <p:tgtEl>
                                          <p:spTgt spid="1212571"/>
                                        </p:tgtEl>
                                        <p:attrNameLst>
                                          <p:attrName>style.visibility</p:attrName>
                                        </p:attrNameLst>
                                      </p:cBhvr>
                                      <p:to>
                                        <p:strVal val="hidden"/>
                                      </p:to>
                                    </p:set>
                                  </p:childTnLst>
                                </p:cTn>
                              </p:par>
                              <p:par>
                                <p:cTn id="71" presetID="6" presetClass="exit" presetSubtype="16" fill="hold" nodeType="withEffect">
                                  <p:stCondLst>
                                    <p:cond delay="0"/>
                                  </p:stCondLst>
                                  <p:childTnLst>
                                    <p:animEffect transition="out" filter="circle(in)">
                                      <p:cBhvr>
                                        <p:cTn id="72" dur="2000"/>
                                        <p:tgtEl>
                                          <p:spTgt spid="1212601"/>
                                        </p:tgtEl>
                                      </p:cBhvr>
                                    </p:animEffect>
                                    <p:set>
                                      <p:cBhvr>
                                        <p:cTn id="73" dur="1" fill="hold">
                                          <p:stCondLst>
                                            <p:cond delay="1999"/>
                                          </p:stCondLst>
                                        </p:cTn>
                                        <p:tgtEl>
                                          <p:spTgt spid="1212601"/>
                                        </p:tgtEl>
                                        <p:attrNameLst>
                                          <p:attrName>style.visibility</p:attrName>
                                        </p:attrNameLst>
                                      </p:cBhvr>
                                      <p:to>
                                        <p:strVal val="hidden"/>
                                      </p:to>
                                    </p:set>
                                  </p:childTnLst>
                                </p:cTn>
                              </p:par>
                              <p:par>
                                <p:cTn id="74" presetID="6" presetClass="exit" presetSubtype="16" fill="hold" nodeType="withEffect">
                                  <p:stCondLst>
                                    <p:cond delay="0"/>
                                  </p:stCondLst>
                                  <p:childTnLst>
                                    <p:animEffect transition="out" filter="circle(in)">
                                      <p:cBhvr>
                                        <p:cTn id="75" dur="2000"/>
                                        <p:tgtEl>
                                          <p:spTgt spid="1212527"/>
                                        </p:tgtEl>
                                      </p:cBhvr>
                                    </p:animEffect>
                                    <p:set>
                                      <p:cBhvr>
                                        <p:cTn id="76" dur="1" fill="hold">
                                          <p:stCondLst>
                                            <p:cond delay="1999"/>
                                          </p:stCondLst>
                                        </p:cTn>
                                        <p:tgtEl>
                                          <p:spTgt spid="1212527"/>
                                        </p:tgtEl>
                                        <p:attrNameLst>
                                          <p:attrName>style.visibility</p:attrName>
                                        </p:attrNameLst>
                                      </p:cBhvr>
                                      <p:to>
                                        <p:strVal val="hidden"/>
                                      </p:to>
                                    </p:set>
                                  </p:childTnLst>
                                </p:cTn>
                              </p:par>
                            </p:childTnLst>
                          </p:cTn>
                        </p:par>
                        <p:par>
                          <p:cTn id="77" fill="hold" nodeType="afterGroup">
                            <p:stCondLst>
                              <p:cond delay="2000"/>
                            </p:stCondLst>
                            <p:childTnLst>
                              <p:par>
                                <p:cTn id="78" presetID="6" presetClass="entr" presetSubtype="32" fill="hold" nodeType="afterEffect">
                                  <p:stCondLst>
                                    <p:cond delay="0"/>
                                  </p:stCondLst>
                                  <p:childTnLst>
                                    <p:set>
                                      <p:cBhvr>
                                        <p:cTn id="79" dur="1" fill="hold">
                                          <p:stCondLst>
                                            <p:cond delay="0"/>
                                          </p:stCondLst>
                                        </p:cTn>
                                        <p:tgtEl>
                                          <p:spTgt spid="1212627"/>
                                        </p:tgtEl>
                                        <p:attrNameLst>
                                          <p:attrName>style.visibility</p:attrName>
                                        </p:attrNameLst>
                                      </p:cBhvr>
                                      <p:to>
                                        <p:strVal val="visible"/>
                                      </p:to>
                                    </p:set>
                                    <p:animEffect transition="in" filter="circle(out)">
                                      <p:cBhvr>
                                        <p:cTn id="80" dur="2000"/>
                                        <p:tgtEl>
                                          <p:spTgt spid="1212627"/>
                                        </p:tgtEl>
                                      </p:cBhvr>
                                    </p:animEffect>
                                  </p:childTnLst>
                                </p:cTn>
                              </p:par>
                              <p:par>
                                <p:cTn id="81" presetID="6" presetClass="entr" presetSubtype="32" fill="hold" nodeType="withEffect">
                                  <p:stCondLst>
                                    <p:cond delay="0"/>
                                  </p:stCondLst>
                                  <p:childTnLst>
                                    <p:set>
                                      <p:cBhvr>
                                        <p:cTn id="82" dur="1" fill="hold">
                                          <p:stCondLst>
                                            <p:cond delay="0"/>
                                          </p:stCondLst>
                                        </p:cTn>
                                        <p:tgtEl>
                                          <p:spTgt spid="1212640"/>
                                        </p:tgtEl>
                                        <p:attrNameLst>
                                          <p:attrName>style.visibility</p:attrName>
                                        </p:attrNameLst>
                                      </p:cBhvr>
                                      <p:to>
                                        <p:strVal val="visible"/>
                                      </p:to>
                                    </p:set>
                                    <p:animEffect transition="in" filter="circle(out)">
                                      <p:cBhvr>
                                        <p:cTn id="83" dur="2000"/>
                                        <p:tgtEl>
                                          <p:spTgt spid="1212640"/>
                                        </p:tgtEl>
                                      </p:cBhvr>
                                    </p:animEffect>
                                  </p:childTnLst>
                                </p:cTn>
                              </p:par>
                              <p:par>
                                <p:cTn id="84" presetID="6" presetClass="entr" presetSubtype="32" fill="hold" nodeType="withEffect">
                                  <p:stCondLst>
                                    <p:cond delay="0"/>
                                  </p:stCondLst>
                                  <p:childTnLst>
                                    <p:set>
                                      <p:cBhvr>
                                        <p:cTn id="85" dur="1" fill="hold">
                                          <p:stCondLst>
                                            <p:cond delay="0"/>
                                          </p:stCondLst>
                                        </p:cTn>
                                        <p:tgtEl>
                                          <p:spTgt spid="1212649"/>
                                        </p:tgtEl>
                                        <p:attrNameLst>
                                          <p:attrName>style.visibility</p:attrName>
                                        </p:attrNameLst>
                                      </p:cBhvr>
                                      <p:to>
                                        <p:strVal val="visible"/>
                                      </p:to>
                                    </p:set>
                                    <p:animEffect transition="in" filter="circle(out)">
                                      <p:cBhvr>
                                        <p:cTn id="86" dur="2000"/>
                                        <p:tgtEl>
                                          <p:spTgt spid="1212649"/>
                                        </p:tgtEl>
                                      </p:cBhvr>
                                    </p:animEffect>
                                  </p:childTnLst>
                                </p:cTn>
                              </p:par>
                              <p:par>
                                <p:cTn id="87" presetID="55" presetClass="entr" presetSubtype="0" fill="hold" nodeType="withEffect">
                                  <p:stCondLst>
                                    <p:cond delay="0"/>
                                  </p:stCondLst>
                                  <p:childTnLst>
                                    <p:set>
                                      <p:cBhvr>
                                        <p:cTn id="88" dur="1" fill="hold">
                                          <p:stCondLst>
                                            <p:cond delay="0"/>
                                          </p:stCondLst>
                                        </p:cTn>
                                        <p:tgtEl>
                                          <p:spTgt spid="1212420"/>
                                        </p:tgtEl>
                                        <p:attrNameLst>
                                          <p:attrName>style.visibility</p:attrName>
                                        </p:attrNameLst>
                                      </p:cBhvr>
                                      <p:to>
                                        <p:strVal val="visible"/>
                                      </p:to>
                                    </p:set>
                                    <p:anim calcmode="lin" valueType="num">
                                      <p:cBhvr>
                                        <p:cTn id="89" dur="2000" fill="hold"/>
                                        <p:tgtEl>
                                          <p:spTgt spid="1212420"/>
                                        </p:tgtEl>
                                        <p:attrNameLst>
                                          <p:attrName>ppt_w</p:attrName>
                                        </p:attrNameLst>
                                      </p:cBhvr>
                                      <p:tavLst>
                                        <p:tav tm="0">
                                          <p:val>
                                            <p:strVal val="#ppt_w*0.70"/>
                                          </p:val>
                                        </p:tav>
                                        <p:tav tm="100000">
                                          <p:val>
                                            <p:strVal val="#ppt_w"/>
                                          </p:val>
                                        </p:tav>
                                      </p:tavLst>
                                    </p:anim>
                                    <p:anim calcmode="lin" valueType="num">
                                      <p:cBhvr>
                                        <p:cTn id="90" dur="2000" fill="hold"/>
                                        <p:tgtEl>
                                          <p:spTgt spid="1212420"/>
                                        </p:tgtEl>
                                        <p:attrNameLst>
                                          <p:attrName>ppt_h</p:attrName>
                                        </p:attrNameLst>
                                      </p:cBhvr>
                                      <p:tavLst>
                                        <p:tav tm="0">
                                          <p:val>
                                            <p:strVal val="#ppt_h"/>
                                          </p:val>
                                        </p:tav>
                                        <p:tav tm="100000">
                                          <p:val>
                                            <p:strVal val="#ppt_h"/>
                                          </p:val>
                                        </p:tav>
                                      </p:tavLst>
                                    </p:anim>
                                    <p:animEffect transition="in" filter="fade">
                                      <p:cBhvr>
                                        <p:cTn id="91" dur="2000"/>
                                        <p:tgtEl>
                                          <p:spTgt spid="1212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0436" name="Rectangle 4"/>
          <p:cNvSpPr>
            <a:spLocks noChangeArrowheads="1"/>
          </p:cNvSpPr>
          <p:nvPr/>
        </p:nvSpPr>
        <p:spPr bwMode="auto">
          <a:xfrm>
            <a:off x="971550" y="333375"/>
            <a:ext cx="7727950"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Status of SmartResource-Related Publications (Fall 2003- Spring 2007) </a:t>
            </a:r>
          </a:p>
        </p:txBody>
      </p:sp>
      <p:sp>
        <p:nvSpPr>
          <p:cNvPr id="1170437" name="Rectangle 5"/>
          <p:cNvSpPr>
            <a:spLocks noChangeArrowheads="1"/>
          </p:cNvSpPr>
          <p:nvPr/>
        </p:nvSpPr>
        <p:spPr bwMode="auto">
          <a:xfrm>
            <a:off x="827088" y="1628775"/>
            <a:ext cx="7993062" cy="4319588"/>
          </a:xfrm>
          <a:prstGeom prst="rect">
            <a:avLst/>
          </a:prstGeom>
          <a:noFill/>
          <a:ln w="9525">
            <a:noFill/>
            <a:miter lim="800000"/>
            <a:headEnd/>
            <a:tailEnd/>
          </a:ln>
          <a:effectLst/>
        </p:spPr>
        <p:txBody>
          <a:bodyPr/>
          <a:lstStyle/>
          <a:p>
            <a:pPr marL="609600" indent="-609600" algn="l">
              <a:lnSpc>
                <a:spcPct val="80000"/>
              </a:lnSpc>
              <a:spcBef>
                <a:spcPct val="20000"/>
              </a:spcBef>
              <a:defRPr/>
            </a:pPr>
            <a:r>
              <a:rPr lang="en-US" sz="2400" b="1" i="1" u="sng">
                <a:solidFill>
                  <a:srgbClr val="660033"/>
                </a:solidFill>
                <a:effectLst>
                  <a:outerShdw blurRad="38100" dist="38100" dir="2700000" algn="tl">
                    <a:srgbClr val="C0C0C0"/>
                  </a:outerShdw>
                </a:effectLst>
              </a:rPr>
              <a:t>Books or Book chapters :</a:t>
            </a:r>
            <a:r>
              <a:rPr lang="en-US" sz="2400" b="1" i="1">
                <a:solidFill>
                  <a:srgbClr val="660033"/>
                </a:solidFill>
                <a:effectLst>
                  <a:outerShdw blurRad="38100" dist="38100" dir="2700000" algn="tl">
                    <a:srgbClr val="C0C0C0"/>
                  </a:outerShdw>
                </a:effectLst>
              </a:rPr>
              <a:t>             </a:t>
            </a:r>
            <a:r>
              <a:rPr lang="en-US" sz="2400" b="1">
                <a:solidFill>
                  <a:srgbClr val="660033"/>
                </a:solidFill>
                <a:effectLst>
                  <a:outerShdw blurRad="38100" dist="38100" dir="2700000" algn="tl">
                    <a:srgbClr val="C0C0C0"/>
                  </a:outerShdw>
                </a:effectLst>
              </a:rPr>
              <a:t>6</a:t>
            </a:r>
          </a:p>
          <a:p>
            <a:pPr marL="609600" indent="-609600" algn="l">
              <a:lnSpc>
                <a:spcPct val="80000"/>
              </a:lnSpc>
              <a:spcBef>
                <a:spcPct val="20000"/>
              </a:spcBef>
              <a:defRPr/>
            </a:pPr>
            <a:endParaRPr lang="en-US" sz="2400" b="1" i="1" u="sng">
              <a:solidFill>
                <a:srgbClr val="660033"/>
              </a:solidFill>
              <a:effectLst>
                <a:outerShdw blurRad="38100" dist="38100" dir="2700000" algn="tl">
                  <a:srgbClr val="C0C0C0"/>
                </a:outerShdw>
              </a:effectLst>
            </a:endParaRPr>
          </a:p>
          <a:p>
            <a:pPr marL="609600" indent="-609600" algn="l">
              <a:lnSpc>
                <a:spcPct val="80000"/>
              </a:lnSpc>
              <a:spcBef>
                <a:spcPct val="20000"/>
              </a:spcBef>
              <a:defRPr/>
            </a:pPr>
            <a:r>
              <a:rPr lang="en-US" sz="2400" b="1" i="1" u="sng">
                <a:solidFill>
                  <a:srgbClr val="660033"/>
                </a:solidFill>
                <a:effectLst>
                  <a:outerShdw blurRad="38100" dist="38100" dir="2700000" algn="tl">
                    <a:srgbClr val="C0C0C0"/>
                  </a:outerShdw>
                </a:effectLst>
              </a:rPr>
              <a:t>Refereed Journal Papers :</a:t>
            </a:r>
            <a:r>
              <a:rPr lang="en-US" sz="2400" b="1" i="1">
                <a:solidFill>
                  <a:srgbClr val="660033"/>
                </a:solidFill>
                <a:effectLst>
                  <a:outerShdw blurRad="38100" dist="38100" dir="2700000" algn="tl">
                    <a:srgbClr val="C0C0C0"/>
                  </a:outerShdw>
                </a:effectLst>
              </a:rPr>
              <a:t>           </a:t>
            </a:r>
            <a:r>
              <a:rPr lang="en-US" sz="2400" b="1">
                <a:solidFill>
                  <a:srgbClr val="660033"/>
                </a:solidFill>
                <a:effectLst>
                  <a:outerShdw blurRad="38100" dist="38100" dir="2700000" algn="tl">
                    <a:srgbClr val="C0C0C0"/>
                  </a:outerShdw>
                </a:effectLst>
              </a:rPr>
              <a:t>17</a:t>
            </a:r>
          </a:p>
          <a:p>
            <a:pPr marL="609600" indent="-609600" algn="l">
              <a:lnSpc>
                <a:spcPct val="80000"/>
              </a:lnSpc>
              <a:spcBef>
                <a:spcPct val="20000"/>
              </a:spcBef>
              <a:defRPr/>
            </a:pPr>
            <a:endParaRPr lang="en-US" sz="2400" b="1" i="1" u="sng">
              <a:solidFill>
                <a:srgbClr val="660033"/>
              </a:solidFill>
              <a:effectLst>
                <a:outerShdw blurRad="38100" dist="38100" dir="2700000" algn="tl">
                  <a:srgbClr val="C0C0C0"/>
                </a:outerShdw>
              </a:effectLst>
            </a:endParaRPr>
          </a:p>
          <a:p>
            <a:pPr marL="609600" indent="-609600" algn="l">
              <a:lnSpc>
                <a:spcPct val="80000"/>
              </a:lnSpc>
              <a:spcBef>
                <a:spcPct val="20000"/>
              </a:spcBef>
              <a:defRPr/>
            </a:pPr>
            <a:r>
              <a:rPr lang="en-US" sz="2400" b="1" i="1" u="sng">
                <a:solidFill>
                  <a:srgbClr val="660033"/>
                </a:solidFill>
                <a:effectLst>
                  <a:outerShdw blurRad="38100" dist="38100" dir="2700000" algn="tl">
                    <a:srgbClr val="C0C0C0"/>
                  </a:outerShdw>
                </a:effectLst>
              </a:rPr>
              <a:t>Refereed Conference Papers :</a:t>
            </a:r>
            <a:r>
              <a:rPr lang="en-US" sz="2400" b="1">
                <a:solidFill>
                  <a:srgbClr val="660033"/>
                </a:solidFill>
                <a:effectLst>
                  <a:outerShdw blurRad="38100" dist="38100" dir="2700000" algn="tl">
                    <a:srgbClr val="C0C0C0"/>
                  </a:outerShdw>
                </a:effectLst>
              </a:rPr>
              <a:t>     35</a:t>
            </a:r>
          </a:p>
          <a:p>
            <a:pPr marL="609600" indent="-609600" algn="l">
              <a:lnSpc>
                <a:spcPct val="80000"/>
              </a:lnSpc>
              <a:spcBef>
                <a:spcPct val="20000"/>
              </a:spcBef>
              <a:defRPr/>
            </a:pPr>
            <a:endParaRPr lang="en-US" sz="2400" b="1" i="1" u="sng">
              <a:solidFill>
                <a:srgbClr val="660033"/>
              </a:solidFill>
              <a:effectLst>
                <a:outerShdw blurRad="38100" dist="38100" dir="2700000" algn="tl">
                  <a:srgbClr val="C0C0C0"/>
                </a:outerShdw>
              </a:effectLst>
            </a:endParaRPr>
          </a:p>
          <a:p>
            <a:pPr marL="609600" indent="-609600" algn="l">
              <a:lnSpc>
                <a:spcPct val="80000"/>
              </a:lnSpc>
              <a:spcBef>
                <a:spcPct val="20000"/>
              </a:spcBef>
              <a:defRPr/>
            </a:pPr>
            <a:r>
              <a:rPr lang="en-US" sz="2400" b="1" i="1" u="sng">
                <a:solidFill>
                  <a:srgbClr val="660033"/>
                </a:solidFill>
                <a:effectLst>
                  <a:outerShdw blurRad="38100" dist="38100" dir="2700000" algn="tl">
                    <a:srgbClr val="C0C0C0"/>
                  </a:outerShdw>
                </a:effectLst>
              </a:rPr>
              <a:t>Reports :</a:t>
            </a:r>
            <a:r>
              <a:rPr lang="en-US" sz="2400" b="1" i="1">
                <a:solidFill>
                  <a:srgbClr val="660033"/>
                </a:solidFill>
                <a:effectLst>
                  <a:outerShdw blurRad="38100" dist="38100" dir="2700000" algn="tl">
                    <a:srgbClr val="C0C0C0"/>
                  </a:outerShdw>
                </a:effectLst>
              </a:rPr>
              <a:t>                                         </a:t>
            </a:r>
            <a:r>
              <a:rPr lang="en-US" sz="2400" b="1">
                <a:solidFill>
                  <a:srgbClr val="660033"/>
                </a:solidFill>
                <a:effectLst>
                  <a:outerShdw blurRad="38100" dist="38100" dir="2700000" algn="tl">
                    <a:srgbClr val="C0C0C0"/>
                  </a:outerShdw>
                </a:effectLst>
              </a:rPr>
              <a:t>15</a:t>
            </a:r>
          </a:p>
          <a:p>
            <a:pPr marL="609600" indent="-609600" algn="l">
              <a:lnSpc>
                <a:spcPct val="80000"/>
              </a:lnSpc>
              <a:spcBef>
                <a:spcPct val="20000"/>
              </a:spcBef>
              <a:defRPr/>
            </a:pPr>
            <a:endParaRPr lang="en-US" sz="2400" b="1" i="1" u="sng">
              <a:solidFill>
                <a:srgbClr val="660033"/>
              </a:solidFill>
              <a:effectLst>
                <a:outerShdw blurRad="38100" dist="38100" dir="2700000" algn="tl">
                  <a:srgbClr val="C0C0C0"/>
                </a:outerShdw>
              </a:effectLst>
            </a:endParaRPr>
          </a:p>
          <a:p>
            <a:pPr marL="609600" indent="-609600" algn="l">
              <a:lnSpc>
                <a:spcPct val="80000"/>
              </a:lnSpc>
              <a:spcBef>
                <a:spcPct val="20000"/>
              </a:spcBef>
              <a:defRPr/>
            </a:pPr>
            <a:r>
              <a:rPr lang="en-US" sz="2400" b="1" i="1" u="sng">
                <a:solidFill>
                  <a:srgbClr val="660033"/>
                </a:solidFill>
                <a:effectLst>
                  <a:outerShdw blurRad="38100" dist="38100" dir="2700000" algn="tl">
                    <a:srgbClr val="C0C0C0"/>
                  </a:outerShdw>
                </a:effectLst>
              </a:rPr>
              <a:t>Theses:</a:t>
            </a:r>
            <a:r>
              <a:rPr lang="en-US" sz="2400" b="1" i="1">
                <a:solidFill>
                  <a:srgbClr val="660033"/>
                </a:solidFill>
                <a:effectLst>
                  <a:outerShdw blurRad="38100" dist="38100" dir="2700000" algn="tl">
                    <a:srgbClr val="C0C0C0"/>
                  </a:outerShdw>
                </a:effectLst>
              </a:rPr>
              <a:t>                                             </a:t>
            </a:r>
            <a:r>
              <a:rPr lang="en-US" sz="2400" b="1">
                <a:solidFill>
                  <a:srgbClr val="660033"/>
                </a:solidFill>
                <a:effectLst>
                  <a:outerShdw blurRad="38100" dist="38100" dir="2700000" algn="tl">
                    <a:srgbClr val="C0C0C0"/>
                  </a:outerShdw>
                </a:effectLst>
              </a:rPr>
              <a:t>9</a:t>
            </a:r>
            <a:r>
              <a:rPr lang="en-US" sz="2400" b="1" i="1" u="sng">
                <a:solidFill>
                  <a:srgbClr val="660033"/>
                </a:solidFill>
                <a:effectLst>
                  <a:outerShdw blurRad="38100" dist="38100" dir="2700000" algn="tl">
                    <a:srgbClr val="C0C0C0"/>
                  </a:outerShdw>
                </a:effectLst>
              </a:rPr>
              <a:t>   </a:t>
            </a:r>
          </a:p>
          <a:p>
            <a:pPr marL="609600" indent="-609600" algn="l">
              <a:lnSpc>
                <a:spcPct val="80000"/>
              </a:lnSpc>
              <a:spcBef>
                <a:spcPct val="20000"/>
              </a:spcBef>
              <a:defRPr/>
            </a:pPr>
            <a:r>
              <a:rPr lang="en-US" sz="1600">
                <a:solidFill>
                  <a:srgbClr val="FF0000"/>
                </a:solidFill>
                <a:effectLst>
                  <a:outerShdw blurRad="38100" dist="38100" dir="2700000" algn="tl">
                    <a:srgbClr val="C0C0C0"/>
                  </a:outerShdw>
                </a:effectLst>
                <a:ea typeface="SimSun" pitchFamily="2" charset="-122"/>
              </a:rPr>
              <a:t>--------------------------------------------------------------------------------</a:t>
            </a:r>
          </a:p>
          <a:p>
            <a:pPr marL="609600" indent="-609600" algn="l">
              <a:lnSpc>
                <a:spcPct val="80000"/>
              </a:lnSpc>
              <a:spcBef>
                <a:spcPct val="20000"/>
              </a:spcBef>
              <a:defRPr/>
            </a:pPr>
            <a:r>
              <a:rPr lang="en-US" sz="2800" b="1" u="sng">
                <a:solidFill>
                  <a:srgbClr val="FF0000"/>
                </a:solidFill>
                <a:effectLst>
                  <a:outerShdw blurRad="38100" dist="38100" dir="2700000" algn="tl">
                    <a:srgbClr val="C0C0C0"/>
                  </a:outerShdw>
                </a:effectLst>
              </a:rPr>
              <a:t>Total:</a:t>
            </a:r>
            <a:r>
              <a:rPr lang="en-US" sz="2800" b="1" i="1">
                <a:solidFill>
                  <a:srgbClr val="FF0000"/>
                </a:solidFill>
                <a:effectLst>
                  <a:outerShdw blurRad="38100" dist="38100" dir="2700000" algn="tl">
                    <a:srgbClr val="C0C0C0"/>
                  </a:outerShdw>
                </a:effectLst>
              </a:rPr>
              <a:t>                                      </a:t>
            </a:r>
            <a:r>
              <a:rPr lang="en-US" sz="2800" b="1" i="1">
                <a:solidFill>
                  <a:srgbClr val="FF0000"/>
                </a:solidFill>
                <a:effectLst>
                  <a:outerShdw blurRad="38100" dist="38100" dir="2700000" algn="tl">
                    <a:srgbClr val="C0C0C0"/>
                  </a:outerShdw>
                </a:effectLst>
                <a:cs typeface="Arial" pitchFamily="34" charset="0"/>
              </a:rPr>
              <a:t>&gt;</a:t>
            </a:r>
            <a:r>
              <a:rPr lang="en-US" sz="2800" b="1" i="1">
                <a:solidFill>
                  <a:srgbClr val="FF0000"/>
                </a:solidFill>
                <a:effectLst>
                  <a:outerShdw blurRad="38100" dist="38100" dir="2700000" algn="tl">
                    <a:srgbClr val="C0C0C0"/>
                  </a:outerShdw>
                </a:effectLst>
              </a:rPr>
              <a:t> </a:t>
            </a:r>
            <a:r>
              <a:rPr lang="en-US" sz="2800" b="1">
                <a:solidFill>
                  <a:srgbClr val="FF0000"/>
                </a:solidFill>
                <a:effectLst>
                  <a:outerShdw blurRad="38100" dist="38100" dir="2700000" algn="tl">
                    <a:srgbClr val="C0C0C0"/>
                  </a:outerShdw>
                </a:effectLst>
              </a:rPr>
              <a:t>80</a:t>
            </a:r>
          </a:p>
        </p:txBody>
      </p:sp>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6644" name="Rectangle 4"/>
          <p:cNvSpPr>
            <a:spLocks noChangeArrowheads="1"/>
          </p:cNvSpPr>
          <p:nvPr/>
        </p:nvSpPr>
        <p:spPr bwMode="auto">
          <a:xfrm>
            <a:off x="1082675" y="93663"/>
            <a:ext cx="7920038" cy="647700"/>
          </a:xfrm>
          <a:prstGeom prst="rect">
            <a:avLst/>
          </a:prstGeom>
          <a:noFill/>
          <a:ln w="9525">
            <a:noFill/>
            <a:miter lim="800000"/>
            <a:headEnd/>
            <a:tailEnd/>
          </a:ln>
          <a:effectLst/>
        </p:spPr>
        <p:txBody>
          <a:bodyPr anchor="ctr"/>
          <a:lstStyle/>
          <a:p>
            <a:pPr>
              <a:defRPr/>
            </a:pPr>
            <a:r>
              <a:rPr lang="en-US" sz="3600" b="1">
                <a:solidFill>
                  <a:srgbClr val="EC8C00"/>
                </a:solidFill>
                <a:effectLst>
                  <a:outerShdw blurRad="38100" dist="38100" dir="2700000" algn="tl">
                    <a:srgbClr val="C0C0C0"/>
                  </a:outerShdw>
                </a:effectLst>
              </a:rPr>
              <a:t>Semantic Web Research Battlefield</a:t>
            </a:r>
          </a:p>
        </p:txBody>
      </p:sp>
      <p:sp>
        <p:nvSpPr>
          <p:cNvPr id="69635" name="Freeform 5"/>
          <p:cNvSpPr>
            <a:spLocks/>
          </p:cNvSpPr>
          <p:nvPr/>
        </p:nvSpPr>
        <p:spPr bwMode="auto">
          <a:xfrm>
            <a:off x="4859338" y="2852738"/>
            <a:ext cx="2736850" cy="1008062"/>
          </a:xfrm>
          <a:custGeom>
            <a:avLst/>
            <a:gdLst>
              <a:gd name="T0" fmla="*/ 23 w 1067"/>
              <a:gd name="T1" fmla="*/ 620 h 643"/>
              <a:gd name="T2" fmla="*/ 250 w 1067"/>
              <a:gd name="T3" fmla="*/ 484 h 643"/>
              <a:gd name="T4" fmla="*/ 568 w 1067"/>
              <a:gd name="T5" fmla="*/ 211 h 643"/>
              <a:gd name="T6" fmla="*/ 658 w 1067"/>
              <a:gd name="T7" fmla="*/ 75 h 643"/>
              <a:gd name="T8" fmla="*/ 568 w 1067"/>
              <a:gd name="T9" fmla="*/ 30 h 643"/>
              <a:gd name="T10" fmla="*/ 976 w 1067"/>
              <a:gd name="T11" fmla="*/ 30 h 643"/>
              <a:gd name="T12" fmla="*/ 1067 w 1067"/>
              <a:gd name="T13" fmla="*/ 211 h 643"/>
              <a:gd name="T14" fmla="*/ 976 w 1067"/>
              <a:gd name="T15" fmla="*/ 166 h 643"/>
              <a:gd name="T16" fmla="*/ 749 w 1067"/>
              <a:gd name="T17" fmla="*/ 257 h 643"/>
              <a:gd name="T18" fmla="*/ 386 w 1067"/>
              <a:gd name="T19" fmla="*/ 484 h 643"/>
              <a:gd name="T20" fmla="*/ 114 w 1067"/>
              <a:gd name="T21" fmla="*/ 620 h 643"/>
              <a:gd name="T22" fmla="*/ 23 w 1067"/>
              <a:gd name="T23" fmla="*/ 620 h 6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7"/>
              <a:gd name="T37" fmla="*/ 0 h 643"/>
              <a:gd name="T38" fmla="*/ 1067 w 1067"/>
              <a:gd name="T39" fmla="*/ 643 h 6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7" h="643">
                <a:moveTo>
                  <a:pt x="23" y="620"/>
                </a:moveTo>
                <a:cubicBezTo>
                  <a:pt x="46" y="597"/>
                  <a:pt x="159" y="552"/>
                  <a:pt x="250" y="484"/>
                </a:cubicBezTo>
                <a:cubicBezTo>
                  <a:pt x="341" y="416"/>
                  <a:pt x="500" y="279"/>
                  <a:pt x="568" y="211"/>
                </a:cubicBezTo>
                <a:cubicBezTo>
                  <a:pt x="636" y="143"/>
                  <a:pt x="658" y="105"/>
                  <a:pt x="658" y="75"/>
                </a:cubicBezTo>
                <a:cubicBezTo>
                  <a:pt x="658" y="45"/>
                  <a:pt x="515" y="37"/>
                  <a:pt x="568" y="30"/>
                </a:cubicBezTo>
                <a:cubicBezTo>
                  <a:pt x="621" y="23"/>
                  <a:pt x="893" y="0"/>
                  <a:pt x="976" y="30"/>
                </a:cubicBezTo>
                <a:cubicBezTo>
                  <a:pt x="1059" y="60"/>
                  <a:pt x="1067" y="188"/>
                  <a:pt x="1067" y="211"/>
                </a:cubicBezTo>
                <a:cubicBezTo>
                  <a:pt x="1067" y="234"/>
                  <a:pt x="1029" y="158"/>
                  <a:pt x="976" y="166"/>
                </a:cubicBezTo>
                <a:cubicBezTo>
                  <a:pt x="923" y="174"/>
                  <a:pt x="847" y="204"/>
                  <a:pt x="749" y="257"/>
                </a:cubicBezTo>
                <a:cubicBezTo>
                  <a:pt x="651" y="310"/>
                  <a:pt x="492" y="423"/>
                  <a:pt x="386" y="484"/>
                </a:cubicBezTo>
                <a:cubicBezTo>
                  <a:pt x="280" y="545"/>
                  <a:pt x="174" y="597"/>
                  <a:pt x="114" y="620"/>
                </a:cubicBezTo>
                <a:cubicBezTo>
                  <a:pt x="54" y="643"/>
                  <a:pt x="0" y="643"/>
                  <a:pt x="23" y="620"/>
                </a:cubicBezTo>
                <a:close/>
              </a:path>
            </a:pathLst>
          </a:custGeom>
          <a:solidFill>
            <a:srgbClr val="006699">
              <a:alpha val="30196"/>
            </a:srgbClr>
          </a:solidFill>
          <a:ln w="9525" cap="flat" cmpd="sng">
            <a:solidFill>
              <a:schemeClr val="hlink"/>
            </a:solidFill>
            <a:prstDash val="solid"/>
            <a:round/>
            <a:headEnd/>
            <a:tailEnd/>
          </a:ln>
        </p:spPr>
        <p:txBody>
          <a:bodyPr anchor="ctr"/>
          <a:lstStyle/>
          <a:p>
            <a:endParaRPr lang="en-US"/>
          </a:p>
        </p:txBody>
      </p:sp>
      <p:sp>
        <p:nvSpPr>
          <p:cNvPr id="69636" name="Freeform 6"/>
          <p:cNvSpPr>
            <a:spLocks/>
          </p:cNvSpPr>
          <p:nvPr/>
        </p:nvSpPr>
        <p:spPr bwMode="auto">
          <a:xfrm>
            <a:off x="1042988" y="2708275"/>
            <a:ext cx="2220912" cy="1357313"/>
          </a:xfrm>
          <a:custGeom>
            <a:avLst/>
            <a:gdLst>
              <a:gd name="T0" fmla="*/ 824 w 990"/>
              <a:gd name="T1" fmla="*/ 341 h 401"/>
              <a:gd name="T2" fmla="*/ 552 w 990"/>
              <a:gd name="T3" fmla="*/ 250 h 401"/>
              <a:gd name="T4" fmla="*/ 280 w 990"/>
              <a:gd name="T5" fmla="*/ 68 h 401"/>
              <a:gd name="T6" fmla="*/ 325 w 990"/>
              <a:gd name="T7" fmla="*/ 23 h 401"/>
              <a:gd name="T8" fmla="*/ 53 w 990"/>
              <a:gd name="T9" fmla="*/ 23 h 401"/>
              <a:gd name="T10" fmla="*/ 8 w 990"/>
              <a:gd name="T11" fmla="*/ 159 h 401"/>
              <a:gd name="T12" fmla="*/ 53 w 990"/>
              <a:gd name="T13" fmla="*/ 114 h 401"/>
              <a:gd name="T14" fmla="*/ 189 w 990"/>
              <a:gd name="T15" fmla="*/ 159 h 401"/>
              <a:gd name="T16" fmla="*/ 416 w 990"/>
              <a:gd name="T17" fmla="*/ 295 h 401"/>
              <a:gd name="T18" fmla="*/ 733 w 990"/>
              <a:gd name="T19" fmla="*/ 386 h 401"/>
              <a:gd name="T20" fmla="*/ 960 w 990"/>
              <a:gd name="T21" fmla="*/ 386 h 401"/>
              <a:gd name="T22" fmla="*/ 915 w 990"/>
              <a:gd name="T23" fmla="*/ 341 h 401"/>
              <a:gd name="T24" fmla="*/ 779 w 990"/>
              <a:gd name="T25" fmla="*/ 341 h 4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0"/>
              <a:gd name="T40" fmla="*/ 0 h 401"/>
              <a:gd name="T41" fmla="*/ 990 w 990"/>
              <a:gd name="T42" fmla="*/ 401 h 4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0" h="401">
                <a:moveTo>
                  <a:pt x="824" y="341"/>
                </a:moveTo>
                <a:cubicBezTo>
                  <a:pt x="733" y="318"/>
                  <a:pt x="643" y="296"/>
                  <a:pt x="552" y="250"/>
                </a:cubicBezTo>
                <a:cubicBezTo>
                  <a:pt x="461" y="204"/>
                  <a:pt x="318" y="106"/>
                  <a:pt x="280" y="68"/>
                </a:cubicBezTo>
                <a:cubicBezTo>
                  <a:pt x="242" y="30"/>
                  <a:pt x="363" y="30"/>
                  <a:pt x="325" y="23"/>
                </a:cubicBezTo>
                <a:cubicBezTo>
                  <a:pt x="287" y="16"/>
                  <a:pt x="106" y="0"/>
                  <a:pt x="53" y="23"/>
                </a:cubicBezTo>
                <a:cubicBezTo>
                  <a:pt x="0" y="46"/>
                  <a:pt x="8" y="144"/>
                  <a:pt x="8" y="159"/>
                </a:cubicBezTo>
                <a:cubicBezTo>
                  <a:pt x="8" y="174"/>
                  <a:pt x="23" y="114"/>
                  <a:pt x="53" y="114"/>
                </a:cubicBezTo>
                <a:cubicBezTo>
                  <a:pt x="83" y="114"/>
                  <a:pt x="129" y="129"/>
                  <a:pt x="189" y="159"/>
                </a:cubicBezTo>
                <a:cubicBezTo>
                  <a:pt x="249" y="189"/>
                  <a:pt x="325" y="257"/>
                  <a:pt x="416" y="295"/>
                </a:cubicBezTo>
                <a:cubicBezTo>
                  <a:pt x="507" y="333"/>
                  <a:pt x="642" y="371"/>
                  <a:pt x="733" y="386"/>
                </a:cubicBezTo>
                <a:cubicBezTo>
                  <a:pt x="824" y="401"/>
                  <a:pt x="930" y="393"/>
                  <a:pt x="960" y="386"/>
                </a:cubicBezTo>
                <a:cubicBezTo>
                  <a:pt x="990" y="379"/>
                  <a:pt x="945" y="348"/>
                  <a:pt x="915" y="341"/>
                </a:cubicBezTo>
                <a:cubicBezTo>
                  <a:pt x="885" y="334"/>
                  <a:pt x="802" y="341"/>
                  <a:pt x="779" y="341"/>
                </a:cubicBezTo>
              </a:path>
            </a:pathLst>
          </a:custGeom>
          <a:solidFill>
            <a:srgbClr val="006699">
              <a:alpha val="25882"/>
            </a:srgbClr>
          </a:solidFill>
          <a:ln w="9525" cap="flat" cmpd="sng">
            <a:solidFill>
              <a:schemeClr val="hlink"/>
            </a:solidFill>
            <a:prstDash val="solid"/>
            <a:round/>
            <a:headEnd/>
            <a:tailEnd/>
          </a:ln>
        </p:spPr>
        <p:txBody>
          <a:bodyPr anchor="ctr"/>
          <a:lstStyle/>
          <a:p>
            <a:endParaRPr lang="en-US"/>
          </a:p>
        </p:txBody>
      </p:sp>
      <p:sp>
        <p:nvSpPr>
          <p:cNvPr id="69637" name="Freeform 7"/>
          <p:cNvSpPr>
            <a:spLocks/>
          </p:cNvSpPr>
          <p:nvPr/>
        </p:nvSpPr>
        <p:spPr bwMode="auto">
          <a:xfrm flipH="1" flipV="1">
            <a:off x="900113" y="4221163"/>
            <a:ext cx="2592387" cy="1368425"/>
          </a:xfrm>
          <a:custGeom>
            <a:avLst/>
            <a:gdLst>
              <a:gd name="T0" fmla="*/ 23 w 1067"/>
              <a:gd name="T1" fmla="*/ 620 h 643"/>
              <a:gd name="T2" fmla="*/ 250 w 1067"/>
              <a:gd name="T3" fmla="*/ 484 h 643"/>
              <a:gd name="T4" fmla="*/ 568 w 1067"/>
              <a:gd name="T5" fmla="*/ 211 h 643"/>
              <a:gd name="T6" fmla="*/ 658 w 1067"/>
              <a:gd name="T7" fmla="*/ 75 h 643"/>
              <a:gd name="T8" fmla="*/ 568 w 1067"/>
              <a:gd name="T9" fmla="*/ 30 h 643"/>
              <a:gd name="T10" fmla="*/ 976 w 1067"/>
              <a:gd name="T11" fmla="*/ 30 h 643"/>
              <a:gd name="T12" fmla="*/ 1067 w 1067"/>
              <a:gd name="T13" fmla="*/ 211 h 643"/>
              <a:gd name="T14" fmla="*/ 976 w 1067"/>
              <a:gd name="T15" fmla="*/ 166 h 643"/>
              <a:gd name="T16" fmla="*/ 749 w 1067"/>
              <a:gd name="T17" fmla="*/ 257 h 643"/>
              <a:gd name="T18" fmla="*/ 386 w 1067"/>
              <a:gd name="T19" fmla="*/ 484 h 643"/>
              <a:gd name="T20" fmla="*/ 114 w 1067"/>
              <a:gd name="T21" fmla="*/ 620 h 643"/>
              <a:gd name="T22" fmla="*/ 23 w 1067"/>
              <a:gd name="T23" fmla="*/ 620 h 6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7"/>
              <a:gd name="T37" fmla="*/ 0 h 643"/>
              <a:gd name="T38" fmla="*/ 1067 w 1067"/>
              <a:gd name="T39" fmla="*/ 643 h 6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7" h="643">
                <a:moveTo>
                  <a:pt x="23" y="620"/>
                </a:moveTo>
                <a:cubicBezTo>
                  <a:pt x="46" y="597"/>
                  <a:pt x="159" y="552"/>
                  <a:pt x="250" y="484"/>
                </a:cubicBezTo>
                <a:cubicBezTo>
                  <a:pt x="341" y="416"/>
                  <a:pt x="500" y="279"/>
                  <a:pt x="568" y="211"/>
                </a:cubicBezTo>
                <a:cubicBezTo>
                  <a:pt x="636" y="143"/>
                  <a:pt x="658" y="105"/>
                  <a:pt x="658" y="75"/>
                </a:cubicBezTo>
                <a:cubicBezTo>
                  <a:pt x="658" y="45"/>
                  <a:pt x="515" y="37"/>
                  <a:pt x="568" y="30"/>
                </a:cubicBezTo>
                <a:cubicBezTo>
                  <a:pt x="621" y="23"/>
                  <a:pt x="893" y="0"/>
                  <a:pt x="976" y="30"/>
                </a:cubicBezTo>
                <a:cubicBezTo>
                  <a:pt x="1059" y="60"/>
                  <a:pt x="1067" y="188"/>
                  <a:pt x="1067" y="211"/>
                </a:cubicBezTo>
                <a:cubicBezTo>
                  <a:pt x="1067" y="234"/>
                  <a:pt x="1029" y="158"/>
                  <a:pt x="976" y="166"/>
                </a:cubicBezTo>
                <a:cubicBezTo>
                  <a:pt x="923" y="174"/>
                  <a:pt x="847" y="204"/>
                  <a:pt x="749" y="257"/>
                </a:cubicBezTo>
                <a:cubicBezTo>
                  <a:pt x="651" y="310"/>
                  <a:pt x="492" y="423"/>
                  <a:pt x="386" y="484"/>
                </a:cubicBezTo>
                <a:cubicBezTo>
                  <a:pt x="280" y="545"/>
                  <a:pt x="174" y="597"/>
                  <a:pt x="114" y="620"/>
                </a:cubicBezTo>
                <a:cubicBezTo>
                  <a:pt x="54" y="643"/>
                  <a:pt x="0" y="643"/>
                  <a:pt x="23" y="620"/>
                </a:cubicBezTo>
                <a:close/>
              </a:path>
            </a:pathLst>
          </a:custGeom>
          <a:solidFill>
            <a:srgbClr val="006699">
              <a:alpha val="30196"/>
            </a:srgbClr>
          </a:solidFill>
          <a:ln w="9525" cap="flat" cmpd="sng">
            <a:solidFill>
              <a:schemeClr val="hlink"/>
            </a:solidFill>
            <a:prstDash val="solid"/>
            <a:round/>
            <a:headEnd/>
            <a:tailEnd/>
          </a:ln>
        </p:spPr>
        <p:txBody>
          <a:bodyPr anchor="ctr"/>
          <a:lstStyle/>
          <a:p>
            <a:endParaRPr lang="en-US"/>
          </a:p>
        </p:txBody>
      </p:sp>
      <p:sp>
        <p:nvSpPr>
          <p:cNvPr id="69638" name="Freeform 8"/>
          <p:cNvSpPr>
            <a:spLocks/>
          </p:cNvSpPr>
          <p:nvPr/>
        </p:nvSpPr>
        <p:spPr bwMode="auto">
          <a:xfrm flipH="1" flipV="1">
            <a:off x="4932363" y="4221163"/>
            <a:ext cx="2519362" cy="1368425"/>
          </a:xfrm>
          <a:custGeom>
            <a:avLst/>
            <a:gdLst>
              <a:gd name="T0" fmla="*/ 824 w 990"/>
              <a:gd name="T1" fmla="*/ 341 h 401"/>
              <a:gd name="T2" fmla="*/ 552 w 990"/>
              <a:gd name="T3" fmla="*/ 250 h 401"/>
              <a:gd name="T4" fmla="*/ 280 w 990"/>
              <a:gd name="T5" fmla="*/ 68 h 401"/>
              <a:gd name="T6" fmla="*/ 325 w 990"/>
              <a:gd name="T7" fmla="*/ 23 h 401"/>
              <a:gd name="T8" fmla="*/ 53 w 990"/>
              <a:gd name="T9" fmla="*/ 23 h 401"/>
              <a:gd name="T10" fmla="*/ 8 w 990"/>
              <a:gd name="T11" fmla="*/ 159 h 401"/>
              <a:gd name="T12" fmla="*/ 53 w 990"/>
              <a:gd name="T13" fmla="*/ 114 h 401"/>
              <a:gd name="T14" fmla="*/ 189 w 990"/>
              <a:gd name="T15" fmla="*/ 159 h 401"/>
              <a:gd name="T16" fmla="*/ 416 w 990"/>
              <a:gd name="T17" fmla="*/ 295 h 401"/>
              <a:gd name="T18" fmla="*/ 733 w 990"/>
              <a:gd name="T19" fmla="*/ 386 h 401"/>
              <a:gd name="T20" fmla="*/ 960 w 990"/>
              <a:gd name="T21" fmla="*/ 386 h 401"/>
              <a:gd name="T22" fmla="*/ 915 w 990"/>
              <a:gd name="T23" fmla="*/ 341 h 401"/>
              <a:gd name="T24" fmla="*/ 779 w 990"/>
              <a:gd name="T25" fmla="*/ 341 h 4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0"/>
              <a:gd name="T40" fmla="*/ 0 h 401"/>
              <a:gd name="T41" fmla="*/ 990 w 990"/>
              <a:gd name="T42" fmla="*/ 401 h 4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0" h="401">
                <a:moveTo>
                  <a:pt x="824" y="341"/>
                </a:moveTo>
                <a:cubicBezTo>
                  <a:pt x="733" y="318"/>
                  <a:pt x="643" y="296"/>
                  <a:pt x="552" y="250"/>
                </a:cubicBezTo>
                <a:cubicBezTo>
                  <a:pt x="461" y="204"/>
                  <a:pt x="318" y="106"/>
                  <a:pt x="280" y="68"/>
                </a:cubicBezTo>
                <a:cubicBezTo>
                  <a:pt x="242" y="30"/>
                  <a:pt x="363" y="30"/>
                  <a:pt x="325" y="23"/>
                </a:cubicBezTo>
                <a:cubicBezTo>
                  <a:pt x="287" y="16"/>
                  <a:pt x="106" y="0"/>
                  <a:pt x="53" y="23"/>
                </a:cubicBezTo>
                <a:cubicBezTo>
                  <a:pt x="0" y="46"/>
                  <a:pt x="8" y="144"/>
                  <a:pt x="8" y="159"/>
                </a:cubicBezTo>
                <a:cubicBezTo>
                  <a:pt x="8" y="174"/>
                  <a:pt x="23" y="114"/>
                  <a:pt x="53" y="114"/>
                </a:cubicBezTo>
                <a:cubicBezTo>
                  <a:pt x="83" y="114"/>
                  <a:pt x="129" y="129"/>
                  <a:pt x="189" y="159"/>
                </a:cubicBezTo>
                <a:cubicBezTo>
                  <a:pt x="249" y="189"/>
                  <a:pt x="325" y="257"/>
                  <a:pt x="416" y="295"/>
                </a:cubicBezTo>
                <a:cubicBezTo>
                  <a:pt x="507" y="333"/>
                  <a:pt x="642" y="371"/>
                  <a:pt x="733" y="386"/>
                </a:cubicBezTo>
                <a:cubicBezTo>
                  <a:pt x="824" y="401"/>
                  <a:pt x="930" y="393"/>
                  <a:pt x="960" y="386"/>
                </a:cubicBezTo>
                <a:cubicBezTo>
                  <a:pt x="990" y="379"/>
                  <a:pt x="945" y="348"/>
                  <a:pt x="915" y="341"/>
                </a:cubicBezTo>
                <a:cubicBezTo>
                  <a:pt x="885" y="334"/>
                  <a:pt x="802" y="341"/>
                  <a:pt x="779" y="341"/>
                </a:cubicBezTo>
              </a:path>
            </a:pathLst>
          </a:custGeom>
          <a:solidFill>
            <a:srgbClr val="006699">
              <a:alpha val="25882"/>
            </a:srgbClr>
          </a:solidFill>
          <a:ln w="9525" cap="flat" cmpd="sng">
            <a:solidFill>
              <a:schemeClr val="hlink"/>
            </a:solidFill>
            <a:prstDash val="solid"/>
            <a:round/>
            <a:headEnd/>
            <a:tailEnd/>
          </a:ln>
        </p:spPr>
        <p:txBody>
          <a:bodyPr anchor="ctr"/>
          <a:lstStyle/>
          <a:p>
            <a:endParaRPr lang="en-US"/>
          </a:p>
        </p:txBody>
      </p:sp>
      <p:pic>
        <p:nvPicPr>
          <p:cNvPr id="69639" name="Picture 9" descr="MCj0337874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80063" y="2852738"/>
            <a:ext cx="1223962"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0" name="Picture 10" descr="MCj0337876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47813" y="4508500"/>
            <a:ext cx="122555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1" name="Picture 11" descr="MCj0149428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97525" y="4149725"/>
            <a:ext cx="911225"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42" name="Group 12"/>
          <p:cNvGrpSpPr>
            <a:grpSpLocks/>
          </p:cNvGrpSpPr>
          <p:nvPr/>
        </p:nvGrpSpPr>
        <p:grpSpPr bwMode="auto">
          <a:xfrm>
            <a:off x="1619250" y="3068638"/>
            <a:ext cx="1223963" cy="936625"/>
            <a:chOff x="1519" y="935"/>
            <a:chExt cx="1143" cy="916"/>
          </a:xfrm>
        </p:grpSpPr>
        <p:sp>
          <p:nvSpPr>
            <p:cNvPr id="69667" name="AutoShape 13"/>
            <p:cNvSpPr>
              <a:spLocks noChangeAspect="1" noChangeArrowheads="1" noTextEdit="1"/>
            </p:cNvSpPr>
            <p:nvPr/>
          </p:nvSpPr>
          <p:spPr bwMode="auto">
            <a:xfrm>
              <a:off x="1519" y="935"/>
              <a:ext cx="1143" cy="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9668" name="Freeform 14"/>
            <p:cNvSpPr>
              <a:spLocks/>
            </p:cNvSpPr>
            <p:nvPr/>
          </p:nvSpPr>
          <p:spPr bwMode="auto">
            <a:xfrm>
              <a:off x="1519" y="1105"/>
              <a:ext cx="1143" cy="693"/>
            </a:xfrm>
            <a:custGeom>
              <a:avLst/>
              <a:gdLst>
                <a:gd name="T0" fmla="*/ 744 w 2286"/>
                <a:gd name="T1" fmla="*/ 550 h 1386"/>
                <a:gd name="T2" fmla="*/ 1155 w 2286"/>
                <a:gd name="T3" fmla="*/ 847 h 1386"/>
                <a:gd name="T4" fmla="*/ 1565 w 2286"/>
                <a:gd name="T5" fmla="*/ 1386 h 1386"/>
                <a:gd name="T6" fmla="*/ 1707 w 2286"/>
                <a:gd name="T7" fmla="*/ 1138 h 1386"/>
                <a:gd name="T8" fmla="*/ 1845 w 2286"/>
                <a:gd name="T9" fmla="*/ 1324 h 1386"/>
                <a:gd name="T10" fmla="*/ 1875 w 2286"/>
                <a:gd name="T11" fmla="*/ 1335 h 1386"/>
                <a:gd name="T12" fmla="*/ 1900 w 2286"/>
                <a:gd name="T13" fmla="*/ 1341 h 1386"/>
                <a:gd name="T14" fmla="*/ 1916 w 2286"/>
                <a:gd name="T15" fmla="*/ 1343 h 1386"/>
                <a:gd name="T16" fmla="*/ 1924 w 2286"/>
                <a:gd name="T17" fmla="*/ 1206 h 1386"/>
                <a:gd name="T18" fmla="*/ 1950 w 2286"/>
                <a:gd name="T19" fmla="*/ 1179 h 1386"/>
                <a:gd name="T20" fmla="*/ 1969 w 2286"/>
                <a:gd name="T21" fmla="*/ 1113 h 1386"/>
                <a:gd name="T22" fmla="*/ 2020 w 2286"/>
                <a:gd name="T23" fmla="*/ 1115 h 1386"/>
                <a:gd name="T24" fmla="*/ 2040 w 2286"/>
                <a:gd name="T25" fmla="*/ 1113 h 1386"/>
                <a:gd name="T26" fmla="*/ 2067 w 2286"/>
                <a:gd name="T27" fmla="*/ 1106 h 1386"/>
                <a:gd name="T28" fmla="*/ 2088 w 2286"/>
                <a:gd name="T29" fmla="*/ 1095 h 1386"/>
                <a:gd name="T30" fmla="*/ 2094 w 2286"/>
                <a:gd name="T31" fmla="*/ 1067 h 1386"/>
                <a:gd name="T32" fmla="*/ 2089 w 2286"/>
                <a:gd name="T33" fmla="*/ 1036 h 1386"/>
                <a:gd name="T34" fmla="*/ 2222 w 2286"/>
                <a:gd name="T35" fmla="*/ 912 h 1386"/>
                <a:gd name="T36" fmla="*/ 2170 w 2286"/>
                <a:gd name="T37" fmla="*/ 785 h 1386"/>
                <a:gd name="T38" fmla="*/ 2160 w 2286"/>
                <a:gd name="T39" fmla="*/ 570 h 1386"/>
                <a:gd name="T40" fmla="*/ 1820 w 2286"/>
                <a:gd name="T41" fmla="*/ 702 h 1386"/>
                <a:gd name="T42" fmla="*/ 1687 w 2286"/>
                <a:gd name="T43" fmla="*/ 592 h 1386"/>
                <a:gd name="T44" fmla="*/ 1747 w 2286"/>
                <a:gd name="T45" fmla="*/ 117 h 1386"/>
                <a:gd name="T46" fmla="*/ 764 w 2286"/>
                <a:gd name="T47" fmla="*/ 216 h 1386"/>
                <a:gd name="T48" fmla="*/ 629 w 2286"/>
                <a:gd name="T49" fmla="*/ 145 h 1386"/>
                <a:gd name="T50" fmla="*/ 588 w 2286"/>
                <a:gd name="T51" fmla="*/ 119 h 1386"/>
                <a:gd name="T52" fmla="*/ 549 w 2286"/>
                <a:gd name="T53" fmla="*/ 103 h 1386"/>
                <a:gd name="T54" fmla="*/ 515 w 2286"/>
                <a:gd name="T55" fmla="*/ 95 h 1386"/>
                <a:gd name="T56" fmla="*/ 485 w 2286"/>
                <a:gd name="T57" fmla="*/ 92 h 1386"/>
                <a:gd name="T58" fmla="*/ 460 w 2286"/>
                <a:gd name="T59" fmla="*/ 92 h 1386"/>
                <a:gd name="T60" fmla="*/ 442 w 2286"/>
                <a:gd name="T61" fmla="*/ 93 h 1386"/>
                <a:gd name="T62" fmla="*/ 433 w 2286"/>
                <a:gd name="T63" fmla="*/ 95 h 1386"/>
                <a:gd name="T64" fmla="*/ 389 w 2286"/>
                <a:gd name="T65" fmla="*/ 81 h 1386"/>
                <a:gd name="T66" fmla="*/ 306 w 2286"/>
                <a:gd name="T67" fmla="*/ 57 h 1386"/>
                <a:gd name="T68" fmla="*/ 230 w 2286"/>
                <a:gd name="T69" fmla="*/ 39 h 1386"/>
                <a:gd name="T70" fmla="*/ 161 w 2286"/>
                <a:gd name="T71" fmla="*/ 24 h 1386"/>
                <a:gd name="T72" fmla="*/ 101 w 2286"/>
                <a:gd name="T73" fmla="*/ 14 h 1386"/>
                <a:gd name="T74" fmla="*/ 54 w 2286"/>
                <a:gd name="T75" fmla="*/ 7 h 1386"/>
                <a:gd name="T76" fmla="*/ 21 w 2286"/>
                <a:gd name="T77" fmla="*/ 2 h 1386"/>
                <a:gd name="T78" fmla="*/ 2 w 2286"/>
                <a:gd name="T79" fmla="*/ 0 h 1386"/>
                <a:gd name="T80" fmla="*/ 1 w 2286"/>
                <a:gd name="T81" fmla="*/ 1 h 1386"/>
                <a:gd name="T82" fmla="*/ 8 w 2286"/>
                <a:gd name="T83" fmla="*/ 15 h 1386"/>
                <a:gd name="T84" fmla="*/ 29 w 2286"/>
                <a:gd name="T85" fmla="*/ 41 h 1386"/>
                <a:gd name="T86" fmla="*/ 68 w 2286"/>
                <a:gd name="T87" fmla="*/ 81 h 1386"/>
                <a:gd name="T88" fmla="*/ 131 w 2286"/>
                <a:gd name="T89" fmla="*/ 137 h 1386"/>
                <a:gd name="T90" fmla="*/ 223 w 2286"/>
                <a:gd name="T91" fmla="*/ 205 h 1386"/>
                <a:gd name="T92" fmla="*/ 350 w 2286"/>
                <a:gd name="T93" fmla="*/ 289 h 1386"/>
                <a:gd name="T94" fmla="*/ 517 w 2286"/>
                <a:gd name="T95" fmla="*/ 387 h 138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86"/>
                <a:gd name="T145" fmla="*/ 0 h 1386"/>
                <a:gd name="T146" fmla="*/ 2286 w 2286"/>
                <a:gd name="T147" fmla="*/ 1386 h 138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86" h="1386">
                  <a:moveTo>
                    <a:pt x="617" y="442"/>
                  </a:moveTo>
                  <a:lnTo>
                    <a:pt x="744" y="550"/>
                  </a:lnTo>
                  <a:lnTo>
                    <a:pt x="770" y="627"/>
                  </a:lnTo>
                  <a:lnTo>
                    <a:pt x="1155" y="847"/>
                  </a:lnTo>
                  <a:lnTo>
                    <a:pt x="1402" y="1279"/>
                  </a:lnTo>
                  <a:lnTo>
                    <a:pt x="1565" y="1386"/>
                  </a:lnTo>
                  <a:lnTo>
                    <a:pt x="1567" y="1084"/>
                  </a:lnTo>
                  <a:lnTo>
                    <a:pt x="1707" y="1138"/>
                  </a:lnTo>
                  <a:lnTo>
                    <a:pt x="1831" y="1315"/>
                  </a:lnTo>
                  <a:lnTo>
                    <a:pt x="1845" y="1324"/>
                  </a:lnTo>
                  <a:lnTo>
                    <a:pt x="1860" y="1331"/>
                  </a:lnTo>
                  <a:lnTo>
                    <a:pt x="1875" y="1335"/>
                  </a:lnTo>
                  <a:lnTo>
                    <a:pt x="1889" y="1339"/>
                  </a:lnTo>
                  <a:lnTo>
                    <a:pt x="1900" y="1341"/>
                  </a:lnTo>
                  <a:lnTo>
                    <a:pt x="1909" y="1342"/>
                  </a:lnTo>
                  <a:lnTo>
                    <a:pt x="1916" y="1343"/>
                  </a:lnTo>
                  <a:lnTo>
                    <a:pt x="1919" y="1343"/>
                  </a:lnTo>
                  <a:lnTo>
                    <a:pt x="1924" y="1206"/>
                  </a:lnTo>
                  <a:lnTo>
                    <a:pt x="1900" y="1173"/>
                  </a:lnTo>
                  <a:lnTo>
                    <a:pt x="1950" y="1179"/>
                  </a:lnTo>
                  <a:lnTo>
                    <a:pt x="1980" y="1128"/>
                  </a:lnTo>
                  <a:lnTo>
                    <a:pt x="1969" y="1113"/>
                  </a:lnTo>
                  <a:lnTo>
                    <a:pt x="2017" y="1115"/>
                  </a:lnTo>
                  <a:lnTo>
                    <a:pt x="2020" y="1115"/>
                  </a:lnTo>
                  <a:lnTo>
                    <a:pt x="2028" y="1114"/>
                  </a:lnTo>
                  <a:lnTo>
                    <a:pt x="2040" y="1113"/>
                  </a:lnTo>
                  <a:lnTo>
                    <a:pt x="2053" y="1110"/>
                  </a:lnTo>
                  <a:lnTo>
                    <a:pt x="2067" y="1106"/>
                  </a:lnTo>
                  <a:lnTo>
                    <a:pt x="2079" y="1102"/>
                  </a:lnTo>
                  <a:lnTo>
                    <a:pt x="2088" y="1095"/>
                  </a:lnTo>
                  <a:lnTo>
                    <a:pt x="2093" y="1087"/>
                  </a:lnTo>
                  <a:lnTo>
                    <a:pt x="2094" y="1067"/>
                  </a:lnTo>
                  <a:lnTo>
                    <a:pt x="2091" y="1050"/>
                  </a:lnTo>
                  <a:lnTo>
                    <a:pt x="2089" y="1036"/>
                  </a:lnTo>
                  <a:lnTo>
                    <a:pt x="2088" y="1031"/>
                  </a:lnTo>
                  <a:lnTo>
                    <a:pt x="2222" y="912"/>
                  </a:lnTo>
                  <a:lnTo>
                    <a:pt x="2129" y="867"/>
                  </a:lnTo>
                  <a:lnTo>
                    <a:pt x="2170" y="785"/>
                  </a:lnTo>
                  <a:lnTo>
                    <a:pt x="2286" y="627"/>
                  </a:lnTo>
                  <a:lnTo>
                    <a:pt x="2160" y="570"/>
                  </a:lnTo>
                  <a:lnTo>
                    <a:pt x="2027" y="689"/>
                  </a:lnTo>
                  <a:lnTo>
                    <a:pt x="1820" y="702"/>
                  </a:lnTo>
                  <a:lnTo>
                    <a:pt x="1647" y="618"/>
                  </a:lnTo>
                  <a:lnTo>
                    <a:pt x="1687" y="592"/>
                  </a:lnTo>
                  <a:lnTo>
                    <a:pt x="1947" y="167"/>
                  </a:lnTo>
                  <a:lnTo>
                    <a:pt x="1747" y="117"/>
                  </a:lnTo>
                  <a:lnTo>
                    <a:pt x="1245" y="307"/>
                  </a:lnTo>
                  <a:lnTo>
                    <a:pt x="764" y="216"/>
                  </a:lnTo>
                  <a:lnTo>
                    <a:pt x="650" y="161"/>
                  </a:lnTo>
                  <a:lnTo>
                    <a:pt x="629" y="145"/>
                  </a:lnTo>
                  <a:lnTo>
                    <a:pt x="608" y="131"/>
                  </a:lnTo>
                  <a:lnTo>
                    <a:pt x="588" y="119"/>
                  </a:lnTo>
                  <a:lnTo>
                    <a:pt x="569" y="110"/>
                  </a:lnTo>
                  <a:lnTo>
                    <a:pt x="549" y="103"/>
                  </a:lnTo>
                  <a:lnTo>
                    <a:pt x="532" y="99"/>
                  </a:lnTo>
                  <a:lnTo>
                    <a:pt x="515" y="95"/>
                  </a:lnTo>
                  <a:lnTo>
                    <a:pt x="499" y="93"/>
                  </a:lnTo>
                  <a:lnTo>
                    <a:pt x="485" y="92"/>
                  </a:lnTo>
                  <a:lnTo>
                    <a:pt x="471" y="91"/>
                  </a:lnTo>
                  <a:lnTo>
                    <a:pt x="460" y="92"/>
                  </a:lnTo>
                  <a:lnTo>
                    <a:pt x="450" y="92"/>
                  </a:lnTo>
                  <a:lnTo>
                    <a:pt x="442" y="93"/>
                  </a:lnTo>
                  <a:lnTo>
                    <a:pt x="436" y="94"/>
                  </a:lnTo>
                  <a:lnTo>
                    <a:pt x="433" y="95"/>
                  </a:lnTo>
                  <a:lnTo>
                    <a:pt x="432" y="95"/>
                  </a:lnTo>
                  <a:lnTo>
                    <a:pt x="389" y="81"/>
                  </a:lnTo>
                  <a:lnTo>
                    <a:pt x="348" y="69"/>
                  </a:lnTo>
                  <a:lnTo>
                    <a:pt x="306" y="57"/>
                  </a:lnTo>
                  <a:lnTo>
                    <a:pt x="267" y="48"/>
                  </a:lnTo>
                  <a:lnTo>
                    <a:pt x="230" y="39"/>
                  </a:lnTo>
                  <a:lnTo>
                    <a:pt x="195" y="31"/>
                  </a:lnTo>
                  <a:lnTo>
                    <a:pt x="161" y="24"/>
                  </a:lnTo>
                  <a:lnTo>
                    <a:pt x="130" y="18"/>
                  </a:lnTo>
                  <a:lnTo>
                    <a:pt x="101" y="14"/>
                  </a:lnTo>
                  <a:lnTo>
                    <a:pt x="76" y="10"/>
                  </a:lnTo>
                  <a:lnTo>
                    <a:pt x="54" y="7"/>
                  </a:lnTo>
                  <a:lnTo>
                    <a:pt x="36" y="4"/>
                  </a:lnTo>
                  <a:lnTo>
                    <a:pt x="21" y="2"/>
                  </a:lnTo>
                  <a:lnTo>
                    <a:pt x="9" y="1"/>
                  </a:lnTo>
                  <a:lnTo>
                    <a:pt x="2" y="0"/>
                  </a:lnTo>
                  <a:lnTo>
                    <a:pt x="0" y="0"/>
                  </a:lnTo>
                  <a:lnTo>
                    <a:pt x="1" y="1"/>
                  </a:lnTo>
                  <a:lnTo>
                    <a:pt x="3" y="7"/>
                  </a:lnTo>
                  <a:lnTo>
                    <a:pt x="8" y="15"/>
                  </a:lnTo>
                  <a:lnTo>
                    <a:pt x="17" y="26"/>
                  </a:lnTo>
                  <a:lnTo>
                    <a:pt x="29" y="41"/>
                  </a:lnTo>
                  <a:lnTo>
                    <a:pt x="46" y="60"/>
                  </a:lnTo>
                  <a:lnTo>
                    <a:pt x="68" y="81"/>
                  </a:lnTo>
                  <a:lnTo>
                    <a:pt x="97" y="107"/>
                  </a:lnTo>
                  <a:lnTo>
                    <a:pt x="131" y="137"/>
                  </a:lnTo>
                  <a:lnTo>
                    <a:pt x="173" y="169"/>
                  </a:lnTo>
                  <a:lnTo>
                    <a:pt x="223" y="205"/>
                  </a:lnTo>
                  <a:lnTo>
                    <a:pt x="282" y="245"/>
                  </a:lnTo>
                  <a:lnTo>
                    <a:pt x="350" y="289"/>
                  </a:lnTo>
                  <a:lnTo>
                    <a:pt x="428" y="336"/>
                  </a:lnTo>
                  <a:lnTo>
                    <a:pt x="517" y="387"/>
                  </a:lnTo>
                  <a:lnTo>
                    <a:pt x="617"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9" name="Freeform 15"/>
            <p:cNvSpPr>
              <a:spLocks/>
            </p:cNvSpPr>
            <p:nvPr/>
          </p:nvSpPr>
          <p:spPr bwMode="auto">
            <a:xfrm>
              <a:off x="2253" y="1474"/>
              <a:ext cx="87" cy="47"/>
            </a:xfrm>
            <a:custGeom>
              <a:avLst/>
              <a:gdLst>
                <a:gd name="T0" fmla="*/ 0 w 173"/>
                <a:gd name="T1" fmla="*/ 0 h 93"/>
                <a:gd name="T2" fmla="*/ 13 w 173"/>
                <a:gd name="T3" fmla="*/ 46 h 93"/>
                <a:gd name="T4" fmla="*/ 173 w 173"/>
                <a:gd name="T5" fmla="*/ 93 h 93"/>
                <a:gd name="T6" fmla="*/ 0 w 173"/>
                <a:gd name="T7" fmla="*/ 0 h 93"/>
                <a:gd name="T8" fmla="*/ 0 60000 65536"/>
                <a:gd name="T9" fmla="*/ 0 60000 65536"/>
                <a:gd name="T10" fmla="*/ 0 60000 65536"/>
                <a:gd name="T11" fmla="*/ 0 60000 65536"/>
                <a:gd name="T12" fmla="*/ 0 w 173"/>
                <a:gd name="T13" fmla="*/ 0 h 93"/>
                <a:gd name="T14" fmla="*/ 173 w 173"/>
                <a:gd name="T15" fmla="*/ 93 h 93"/>
              </a:gdLst>
              <a:ahLst/>
              <a:cxnLst>
                <a:cxn ang="T8">
                  <a:pos x="T0" y="T1"/>
                </a:cxn>
                <a:cxn ang="T9">
                  <a:pos x="T2" y="T3"/>
                </a:cxn>
                <a:cxn ang="T10">
                  <a:pos x="T4" y="T5"/>
                </a:cxn>
                <a:cxn ang="T11">
                  <a:pos x="T6" y="T7"/>
                </a:cxn>
              </a:cxnLst>
              <a:rect l="T12" t="T13" r="T14" b="T15"/>
              <a:pathLst>
                <a:path w="173" h="93">
                  <a:moveTo>
                    <a:pt x="0" y="0"/>
                  </a:moveTo>
                  <a:lnTo>
                    <a:pt x="13" y="46"/>
                  </a:lnTo>
                  <a:lnTo>
                    <a:pt x="173" y="93"/>
                  </a:lnTo>
                  <a:lnTo>
                    <a:pt x="0" y="0"/>
                  </a:lnTo>
                  <a:close/>
                </a:path>
              </a:pathLst>
            </a:custGeom>
            <a:solidFill>
              <a:srgbClr val="FF38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0" name="Freeform 16"/>
            <p:cNvSpPr>
              <a:spLocks/>
            </p:cNvSpPr>
            <p:nvPr/>
          </p:nvSpPr>
          <p:spPr bwMode="auto">
            <a:xfrm>
              <a:off x="2245" y="1386"/>
              <a:ext cx="173" cy="88"/>
            </a:xfrm>
            <a:custGeom>
              <a:avLst/>
              <a:gdLst>
                <a:gd name="T0" fmla="*/ 0 w 347"/>
                <a:gd name="T1" fmla="*/ 0 h 176"/>
                <a:gd name="T2" fmla="*/ 7 w 347"/>
                <a:gd name="T3" fmla="*/ 2 h 176"/>
                <a:gd name="T4" fmla="*/ 26 w 347"/>
                <a:gd name="T5" fmla="*/ 10 h 176"/>
                <a:gd name="T6" fmla="*/ 52 w 347"/>
                <a:gd name="T7" fmla="*/ 20 h 176"/>
                <a:gd name="T8" fmla="*/ 82 w 347"/>
                <a:gd name="T9" fmla="*/ 33 h 176"/>
                <a:gd name="T10" fmla="*/ 113 w 347"/>
                <a:gd name="T11" fmla="*/ 46 h 176"/>
                <a:gd name="T12" fmla="*/ 141 w 347"/>
                <a:gd name="T13" fmla="*/ 57 h 176"/>
                <a:gd name="T14" fmla="*/ 163 w 347"/>
                <a:gd name="T15" fmla="*/ 66 h 176"/>
                <a:gd name="T16" fmla="*/ 174 w 347"/>
                <a:gd name="T17" fmla="*/ 71 h 176"/>
                <a:gd name="T18" fmla="*/ 347 w 347"/>
                <a:gd name="T19" fmla="*/ 155 h 176"/>
                <a:gd name="T20" fmla="*/ 333 w 347"/>
                <a:gd name="T21" fmla="*/ 176 h 176"/>
                <a:gd name="T22" fmla="*/ 330 w 347"/>
                <a:gd name="T23" fmla="*/ 175 h 176"/>
                <a:gd name="T24" fmla="*/ 322 w 347"/>
                <a:gd name="T25" fmla="*/ 170 h 176"/>
                <a:gd name="T26" fmla="*/ 308 w 347"/>
                <a:gd name="T27" fmla="*/ 164 h 176"/>
                <a:gd name="T28" fmla="*/ 290 w 347"/>
                <a:gd name="T29" fmla="*/ 155 h 176"/>
                <a:gd name="T30" fmla="*/ 269 w 347"/>
                <a:gd name="T31" fmla="*/ 145 h 176"/>
                <a:gd name="T32" fmla="*/ 244 w 347"/>
                <a:gd name="T33" fmla="*/ 133 h 176"/>
                <a:gd name="T34" fmla="*/ 219 w 347"/>
                <a:gd name="T35" fmla="*/ 121 h 176"/>
                <a:gd name="T36" fmla="*/ 191 w 347"/>
                <a:gd name="T37" fmla="*/ 107 h 176"/>
                <a:gd name="T38" fmla="*/ 163 w 347"/>
                <a:gd name="T39" fmla="*/ 92 h 176"/>
                <a:gd name="T40" fmla="*/ 134 w 347"/>
                <a:gd name="T41" fmla="*/ 77 h 176"/>
                <a:gd name="T42" fmla="*/ 106 w 347"/>
                <a:gd name="T43" fmla="*/ 63 h 176"/>
                <a:gd name="T44" fmla="*/ 80 w 347"/>
                <a:gd name="T45" fmla="*/ 48 h 176"/>
                <a:gd name="T46" fmla="*/ 54 w 347"/>
                <a:gd name="T47" fmla="*/ 34 h 176"/>
                <a:gd name="T48" fmla="*/ 32 w 347"/>
                <a:gd name="T49" fmla="*/ 21 h 176"/>
                <a:gd name="T50" fmla="*/ 14 w 347"/>
                <a:gd name="T51" fmla="*/ 10 h 176"/>
                <a:gd name="T52" fmla="*/ 0 w 347"/>
                <a:gd name="T53" fmla="*/ 0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7"/>
                <a:gd name="T82" fmla="*/ 0 h 176"/>
                <a:gd name="T83" fmla="*/ 347 w 347"/>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7" h="176">
                  <a:moveTo>
                    <a:pt x="0" y="0"/>
                  </a:moveTo>
                  <a:lnTo>
                    <a:pt x="7" y="2"/>
                  </a:lnTo>
                  <a:lnTo>
                    <a:pt x="26" y="10"/>
                  </a:lnTo>
                  <a:lnTo>
                    <a:pt x="52" y="20"/>
                  </a:lnTo>
                  <a:lnTo>
                    <a:pt x="82" y="33"/>
                  </a:lnTo>
                  <a:lnTo>
                    <a:pt x="113" y="46"/>
                  </a:lnTo>
                  <a:lnTo>
                    <a:pt x="141" y="57"/>
                  </a:lnTo>
                  <a:lnTo>
                    <a:pt x="163" y="66"/>
                  </a:lnTo>
                  <a:lnTo>
                    <a:pt x="174" y="71"/>
                  </a:lnTo>
                  <a:lnTo>
                    <a:pt x="347" y="155"/>
                  </a:lnTo>
                  <a:lnTo>
                    <a:pt x="333" y="176"/>
                  </a:lnTo>
                  <a:lnTo>
                    <a:pt x="330" y="175"/>
                  </a:lnTo>
                  <a:lnTo>
                    <a:pt x="322" y="170"/>
                  </a:lnTo>
                  <a:lnTo>
                    <a:pt x="308" y="164"/>
                  </a:lnTo>
                  <a:lnTo>
                    <a:pt x="290" y="155"/>
                  </a:lnTo>
                  <a:lnTo>
                    <a:pt x="269" y="145"/>
                  </a:lnTo>
                  <a:lnTo>
                    <a:pt x="244" y="133"/>
                  </a:lnTo>
                  <a:lnTo>
                    <a:pt x="219" y="121"/>
                  </a:lnTo>
                  <a:lnTo>
                    <a:pt x="191" y="107"/>
                  </a:lnTo>
                  <a:lnTo>
                    <a:pt x="163" y="92"/>
                  </a:lnTo>
                  <a:lnTo>
                    <a:pt x="134" y="77"/>
                  </a:lnTo>
                  <a:lnTo>
                    <a:pt x="106" y="63"/>
                  </a:lnTo>
                  <a:lnTo>
                    <a:pt x="80" y="48"/>
                  </a:lnTo>
                  <a:lnTo>
                    <a:pt x="54" y="34"/>
                  </a:lnTo>
                  <a:lnTo>
                    <a:pt x="32" y="21"/>
                  </a:lnTo>
                  <a:lnTo>
                    <a:pt x="14" y="10"/>
                  </a:lnTo>
                  <a:lnTo>
                    <a:pt x="0" y="0"/>
                  </a:lnTo>
                  <a:close/>
                </a:path>
              </a:pathLst>
            </a:custGeom>
            <a:solidFill>
              <a:srgbClr val="D6CC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1" name="Freeform 17"/>
            <p:cNvSpPr>
              <a:spLocks/>
            </p:cNvSpPr>
            <p:nvPr/>
          </p:nvSpPr>
          <p:spPr bwMode="auto">
            <a:xfrm>
              <a:off x="2186" y="1177"/>
              <a:ext cx="287" cy="151"/>
            </a:xfrm>
            <a:custGeom>
              <a:avLst/>
              <a:gdLst>
                <a:gd name="T0" fmla="*/ 0 w 574"/>
                <a:gd name="T1" fmla="*/ 168 h 300"/>
                <a:gd name="T2" fmla="*/ 420 w 574"/>
                <a:gd name="T3" fmla="*/ 0 h 300"/>
                <a:gd name="T4" fmla="*/ 574 w 574"/>
                <a:gd name="T5" fmla="*/ 39 h 300"/>
                <a:gd name="T6" fmla="*/ 407 w 574"/>
                <a:gd name="T7" fmla="*/ 300 h 300"/>
                <a:gd name="T8" fmla="*/ 308 w 574"/>
                <a:gd name="T9" fmla="*/ 238 h 300"/>
                <a:gd name="T10" fmla="*/ 0 w 574"/>
                <a:gd name="T11" fmla="*/ 168 h 300"/>
                <a:gd name="T12" fmla="*/ 0 60000 65536"/>
                <a:gd name="T13" fmla="*/ 0 60000 65536"/>
                <a:gd name="T14" fmla="*/ 0 60000 65536"/>
                <a:gd name="T15" fmla="*/ 0 60000 65536"/>
                <a:gd name="T16" fmla="*/ 0 60000 65536"/>
                <a:gd name="T17" fmla="*/ 0 60000 65536"/>
                <a:gd name="T18" fmla="*/ 0 w 574"/>
                <a:gd name="T19" fmla="*/ 0 h 300"/>
                <a:gd name="T20" fmla="*/ 574 w 574"/>
                <a:gd name="T21" fmla="*/ 300 h 300"/>
              </a:gdLst>
              <a:ahLst/>
              <a:cxnLst>
                <a:cxn ang="T12">
                  <a:pos x="T0" y="T1"/>
                </a:cxn>
                <a:cxn ang="T13">
                  <a:pos x="T2" y="T3"/>
                </a:cxn>
                <a:cxn ang="T14">
                  <a:pos x="T4" y="T5"/>
                </a:cxn>
                <a:cxn ang="T15">
                  <a:pos x="T6" y="T7"/>
                </a:cxn>
                <a:cxn ang="T16">
                  <a:pos x="T8" y="T9"/>
                </a:cxn>
                <a:cxn ang="T17">
                  <a:pos x="T10" y="T11"/>
                </a:cxn>
              </a:cxnLst>
              <a:rect l="T18" t="T19" r="T20" b="T21"/>
              <a:pathLst>
                <a:path w="574" h="300">
                  <a:moveTo>
                    <a:pt x="0" y="168"/>
                  </a:moveTo>
                  <a:lnTo>
                    <a:pt x="420" y="0"/>
                  </a:lnTo>
                  <a:lnTo>
                    <a:pt x="574" y="39"/>
                  </a:lnTo>
                  <a:lnTo>
                    <a:pt x="407" y="300"/>
                  </a:lnTo>
                  <a:lnTo>
                    <a:pt x="308" y="238"/>
                  </a:lnTo>
                  <a:lnTo>
                    <a:pt x="0" y="168"/>
                  </a:lnTo>
                  <a:close/>
                </a:path>
              </a:pathLst>
            </a:custGeom>
            <a:solidFill>
              <a:srgbClr val="FF38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2" name="Freeform 18"/>
            <p:cNvSpPr>
              <a:spLocks/>
            </p:cNvSpPr>
            <p:nvPr/>
          </p:nvSpPr>
          <p:spPr bwMode="auto">
            <a:xfrm>
              <a:off x="1895" y="1361"/>
              <a:ext cx="564" cy="324"/>
            </a:xfrm>
            <a:custGeom>
              <a:avLst/>
              <a:gdLst>
                <a:gd name="T0" fmla="*/ 1 w 1127"/>
                <a:gd name="T1" fmla="*/ 1 h 648"/>
                <a:gd name="T2" fmla="*/ 12 w 1127"/>
                <a:gd name="T3" fmla="*/ 8 h 648"/>
                <a:gd name="T4" fmla="*/ 32 w 1127"/>
                <a:gd name="T5" fmla="*/ 22 h 648"/>
                <a:gd name="T6" fmla="*/ 62 w 1127"/>
                <a:gd name="T7" fmla="*/ 43 h 648"/>
                <a:gd name="T8" fmla="*/ 103 w 1127"/>
                <a:gd name="T9" fmla="*/ 68 h 648"/>
                <a:gd name="T10" fmla="*/ 151 w 1127"/>
                <a:gd name="T11" fmla="*/ 98 h 648"/>
                <a:gd name="T12" fmla="*/ 208 w 1127"/>
                <a:gd name="T13" fmla="*/ 134 h 648"/>
                <a:gd name="T14" fmla="*/ 275 w 1127"/>
                <a:gd name="T15" fmla="*/ 172 h 648"/>
                <a:gd name="T16" fmla="*/ 349 w 1127"/>
                <a:gd name="T17" fmla="*/ 213 h 648"/>
                <a:gd name="T18" fmla="*/ 431 w 1127"/>
                <a:gd name="T19" fmla="*/ 258 h 648"/>
                <a:gd name="T20" fmla="*/ 521 w 1127"/>
                <a:gd name="T21" fmla="*/ 304 h 648"/>
                <a:gd name="T22" fmla="*/ 616 w 1127"/>
                <a:gd name="T23" fmla="*/ 352 h 648"/>
                <a:gd name="T24" fmla="*/ 720 w 1127"/>
                <a:gd name="T25" fmla="*/ 401 h 648"/>
                <a:gd name="T26" fmla="*/ 829 w 1127"/>
                <a:gd name="T27" fmla="*/ 449 h 648"/>
                <a:gd name="T28" fmla="*/ 944 w 1127"/>
                <a:gd name="T29" fmla="*/ 498 h 648"/>
                <a:gd name="T30" fmla="*/ 1065 w 1127"/>
                <a:gd name="T31" fmla="*/ 545 h 648"/>
                <a:gd name="T32" fmla="*/ 1126 w 1127"/>
                <a:gd name="T33" fmla="*/ 570 h 648"/>
                <a:gd name="T34" fmla="*/ 1116 w 1127"/>
                <a:gd name="T35" fmla="*/ 586 h 648"/>
                <a:gd name="T36" fmla="*/ 1101 w 1127"/>
                <a:gd name="T37" fmla="*/ 612 h 648"/>
                <a:gd name="T38" fmla="*/ 1091 w 1127"/>
                <a:gd name="T39" fmla="*/ 638 h 648"/>
                <a:gd name="T40" fmla="*/ 1086 w 1127"/>
                <a:gd name="T41" fmla="*/ 647 h 648"/>
                <a:gd name="T42" fmla="*/ 1073 w 1127"/>
                <a:gd name="T43" fmla="*/ 641 h 648"/>
                <a:gd name="T44" fmla="*/ 1047 w 1127"/>
                <a:gd name="T45" fmla="*/ 629 h 648"/>
                <a:gd name="T46" fmla="*/ 1010 w 1127"/>
                <a:gd name="T47" fmla="*/ 610 h 648"/>
                <a:gd name="T48" fmla="*/ 962 w 1127"/>
                <a:gd name="T49" fmla="*/ 587 h 648"/>
                <a:gd name="T50" fmla="*/ 905 w 1127"/>
                <a:gd name="T51" fmla="*/ 560 h 648"/>
                <a:gd name="T52" fmla="*/ 840 w 1127"/>
                <a:gd name="T53" fmla="*/ 527 h 648"/>
                <a:gd name="T54" fmla="*/ 768 w 1127"/>
                <a:gd name="T55" fmla="*/ 492 h 648"/>
                <a:gd name="T56" fmla="*/ 691 w 1127"/>
                <a:gd name="T57" fmla="*/ 453 h 648"/>
                <a:gd name="T58" fmla="*/ 609 w 1127"/>
                <a:gd name="T59" fmla="*/ 410 h 648"/>
                <a:gd name="T60" fmla="*/ 524 w 1127"/>
                <a:gd name="T61" fmla="*/ 365 h 648"/>
                <a:gd name="T62" fmla="*/ 436 w 1127"/>
                <a:gd name="T63" fmla="*/ 319 h 648"/>
                <a:gd name="T64" fmla="*/ 347 w 1127"/>
                <a:gd name="T65" fmla="*/ 271 h 648"/>
                <a:gd name="T66" fmla="*/ 258 w 1127"/>
                <a:gd name="T67" fmla="*/ 221 h 648"/>
                <a:gd name="T68" fmla="*/ 170 w 1127"/>
                <a:gd name="T69" fmla="*/ 171 h 648"/>
                <a:gd name="T70" fmla="*/ 84 w 1127"/>
                <a:gd name="T71" fmla="*/ 121 h 648"/>
                <a:gd name="T72" fmla="*/ 30 w 1127"/>
                <a:gd name="T73" fmla="*/ 36 h 6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7"/>
                <a:gd name="T112" fmla="*/ 0 h 648"/>
                <a:gd name="T113" fmla="*/ 1127 w 1127"/>
                <a:gd name="T114" fmla="*/ 648 h 6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7" h="648">
                  <a:moveTo>
                    <a:pt x="0" y="0"/>
                  </a:moveTo>
                  <a:lnTo>
                    <a:pt x="1" y="1"/>
                  </a:lnTo>
                  <a:lnTo>
                    <a:pt x="6" y="4"/>
                  </a:lnTo>
                  <a:lnTo>
                    <a:pt x="12" y="8"/>
                  </a:lnTo>
                  <a:lnTo>
                    <a:pt x="21" y="14"/>
                  </a:lnTo>
                  <a:lnTo>
                    <a:pt x="32" y="22"/>
                  </a:lnTo>
                  <a:lnTo>
                    <a:pt x="46" y="31"/>
                  </a:lnTo>
                  <a:lnTo>
                    <a:pt x="62" y="43"/>
                  </a:lnTo>
                  <a:lnTo>
                    <a:pt x="82" y="54"/>
                  </a:lnTo>
                  <a:lnTo>
                    <a:pt x="103" y="68"/>
                  </a:lnTo>
                  <a:lnTo>
                    <a:pt x="126" y="83"/>
                  </a:lnTo>
                  <a:lnTo>
                    <a:pt x="151" y="98"/>
                  </a:lnTo>
                  <a:lnTo>
                    <a:pt x="180" y="115"/>
                  </a:lnTo>
                  <a:lnTo>
                    <a:pt x="208" y="134"/>
                  </a:lnTo>
                  <a:lnTo>
                    <a:pt x="241" y="152"/>
                  </a:lnTo>
                  <a:lnTo>
                    <a:pt x="275" y="172"/>
                  </a:lnTo>
                  <a:lnTo>
                    <a:pt x="311" y="192"/>
                  </a:lnTo>
                  <a:lnTo>
                    <a:pt x="349" y="213"/>
                  </a:lnTo>
                  <a:lnTo>
                    <a:pt x="389" y="235"/>
                  </a:lnTo>
                  <a:lnTo>
                    <a:pt x="431" y="258"/>
                  </a:lnTo>
                  <a:lnTo>
                    <a:pt x="474" y="281"/>
                  </a:lnTo>
                  <a:lnTo>
                    <a:pt x="521" y="304"/>
                  </a:lnTo>
                  <a:lnTo>
                    <a:pt x="568" y="328"/>
                  </a:lnTo>
                  <a:lnTo>
                    <a:pt x="616" y="352"/>
                  </a:lnTo>
                  <a:lnTo>
                    <a:pt x="667" y="377"/>
                  </a:lnTo>
                  <a:lnTo>
                    <a:pt x="720" y="401"/>
                  </a:lnTo>
                  <a:lnTo>
                    <a:pt x="773" y="425"/>
                  </a:lnTo>
                  <a:lnTo>
                    <a:pt x="829" y="449"/>
                  </a:lnTo>
                  <a:lnTo>
                    <a:pt x="886" y="473"/>
                  </a:lnTo>
                  <a:lnTo>
                    <a:pt x="944" y="498"/>
                  </a:lnTo>
                  <a:lnTo>
                    <a:pt x="1004" y="522"/>
                  </a:lnTo>
                  <a:lnTo>
                    <a:pt x="1065" y="545"/>
                  </a:lnTo>
                  <a:lnTo>
                    <a:pt x="1127" y="568"/>
                  </a:lnTo>
                  <a:lnTo>
                    <a:pt x="1126" y="570"/>
                  </a:lnTo>
                  <a:lnTo>
                    <a:pt x="1122" y="577"/>
                  </a:lnTo>
                  <a:lnTo>
                    <a:pt x="1116" y="586"/>
                  </a:lnTo>
                  <a:lnTo>
                    <a:pt x="1108" y="599"/>
                  </a:lnTo>
                  <a:lnTo>
                    <a:pt x="1101" y="612"/>
                  </a:lnTo>
                  <a:lnTo>
                    <a:pt x="1095" y="625"/>
                  </a:lnTo>
                  <a:lnTo>
                    <a:pt x="1091" y="638"/>
                  </a:lnTo>
                  <a:lnTo>
                    <a:pt x="1088" y="648"/>
                  </a:lnTo>
                  <a:lnTo>
                    <a:pt x="1086" y="647"/>
                  </a:lnTo>
                  <a:lnTo>
                    <a:pt x="1081" y="645"/>
                  </a:lnTo>
                  <a:lnTo>
                    <a:pt x="1073" y="641"/>
                  </a:lnTo>
                  <a:lnTo>
                    <a:pt x="1062" y="636"/>
                  </a:lnTo>
                  <a:lnTo>
                    <a:pt x="1047" y="629"/>
                  </a:lnTo>
                  <a:lnTo>
                    <a:pt x="1030" y="621"/>
                  </a:lnTo>
                  <a:lnTo>
                    <a:pt x="1010" y="610"/>
                  </a:lnTo>
                  <a:lnTo>
                    <a:pt x="987" y="600"/>
                  </a:lnTo>
                  <a:lnTo>
                    <a:pt x="962" y="587"/>
                  </a:lnTo>
                  <a:lnTo>
                    <a:pt x="934" y="574"/>
                  </a:lnTo>
                  <a:lnTo>
                    <a:pt x="905" y="560"/>
                  </a:lnTo>
                  <a:lnTo>
                    <a:pt x="873" y="544"/>
                  </a:lnTo>
                  <a:lnTo>
                    <a:pt x="840" y="527"/>
                  </a:lnTo>
                  <a:lnTo>
                    <a:pt x="805" y="510"/>
                  </a:lnTo>
                  <a:lnTo>
                    <a:pt x="768" y="492"/>
                  </a:lnTo>
                  <a:lnTo>
                    <a:pt x="730" y="472"/>
                  </a:lnTo>
                  <a:lnTo>
                    <a:pt x="691" y="453"/>
                  </a:lnTo>
                  <a:lnTo>
                    <a:pt x="651" y="432"/>
                  </a:lnTo>
                  <a:lnTo>
                    <a:pt x="609" y="410"/>
                  </a:lnTo>
                  <a:lnTo>
                    <a:pt x="567" y="388"/>
                  </a:lnTo>
                  <a:lnTo>
                    <a:pt x="524" y="365"/>
                  </a:lnTo>
                  <a:lnTo>
                    <a:pt x="480" y="342"/>
                  </a:lnTo>
                  <a:lnTo>
                    <a:pt x="436" y="319"/>
                  </a:lnTo>
                  <a:lnTo>
                    <a:pt x="392" y="295"/>
                  </a:lnTo>
                  <a:lnTo>
                    <a:pt x="347" y="271"/>
                  </a:lnTo>
                  <a:lnTo>
                    <a:pt x="303" y="245"/>
                  </a:lnTo>
                  <a:lnTo>
                    <a:pt x="258" y="221"/>
                  </a:lnTo>
                  <a:lnTo>
                    <a:pt x="214" y="196"/>
                  </a:lnTo>
                  <a:lnTo>
                    <a:pt x="170" y="171"/>
                  </a:lnTo>
                  <a:lnTo>
                    <a:pt x="127" y="146"/>
                  </a:lnTo>
                  <a:lnTo>
                    <a:pt x="84" y="121"/>
                  </a:lnTo>
                  <a:lnTo>
                    <a:pt x="43" y="96"/>
                  </a:lnTo>
                  <a:lnTo>
                    <a:pt x="30" y="36"/>
                  </a:lnTo>
                  <a:lnTo>
                    <a:pt x="0" y="0"/>
                  </a:lnTo>
                  <a:close/>
                </a:path>
              </a:pathLst>
            </a:custGeom>
            <a:solidFill>
              <a:srgbClr val="B5A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3" name="Freeform 19"/>
            <p:cNvSpPr>
              <a:spLocks/>
            </p:cNvSpPr>
            <p:nvPr/>
          </p:nvSpPr>
          <p:spPr bwMode="auto">
            <a:xfrm>
              <a:off x="2460" y="1648"/>
              <a:ext cx="33" cy="35"/>
            </a:xfrm>
            <a:custGeom>
              <a:avLst/>
              <a:gdLst>
                <a:gd name="T0" fmla="*/ 21 w 65"/>
                <a:gd name="T1" fmla="*/ 0 h 70"/>
                <a:gd name="T2" fmla="*/ 17 w 65"/>
                <a:gd name="T3" fmla="*/ 5 h 70"/>
                <a:gd name="T4" fmla="*/ 9 w 65"/>
                <a:gd name="T5" fmla="*/ 21 h 70"/>
                <a:gd name="T6" fmla="*/ 2 w 65"/>
                <a:gd name="T7" fmla="*/ 42 h 70"/>
                <a:gd name="T8" fmla="*/ 0 w 65"/>
                <a:gd name="T9" fmla="*/ 64 h 70"/>
                <a:gd name="T10" fmla="*/ 55 w 65"/>
                <a:gd name="T11" fmla="*/ 70 h 70"/>
                <a:gd name="T12" fmla="*/ 65 w 65"/>
                <a:gd name="T13" fmla="*/ 38 h 70"/>
                <a:gd name="T14" fmla="*/ 21 w 65"/>
                <a:gd name="T15" fmla="*/ 0 h 70"/>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70"/>
                <a:gd name="T26" fmla="*/ 65 w 65"/>
                <a:gd name="T27" fmla="*/ 70 h 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70">
                  <a:moveTo>
                    <a:pt x="21" y="0"/>
                  </a:moveTo>
                  <a:lnTo>
                    <a:pt x="17" y="5"/>
                  </a:lnTo>
                  <a:lnTo>
                    <a:pt x="9" y="21"/>
                  </a:lnTo>
                  <a:lnTo>
                    <a:pt x="2" y="42"/>
                  </a:lnTo>
                  <a:lnTo>
                    <a:pt x="0" y="64"/>
                  </a:lnTo>
                  <a:lnTo>
                    <a:pt x="55" y="70"/>
                  </a:lnTo>
                  <a:lnTo>
                    <a:pt x="65" y="38"/>
                  </a:lnTo>
                  <a:lnTo>
                    <a:pt x="21" y="0"/>
                  </a:ln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4" name="Freeform 20"/>
            <p:cNvSpPr>
              <a:spLocks/>
            </p:cNvSpPr>
            <p:nvPr/>
          </p:nvSpPr>
          <p:spPr bwMode="auto">
            <a:xfrm>
              <a:off x="2433" y="1456"/>
              <a:ext cx="170" cy="81"/>
            </a:xfrm>
            <a:custGeom>
              <a:avLst/>
              <a:gdLst>
                <a:gd name="T0" fmla="*/ 0 w 339"/>
                <a:gd name="T1" fmla="*/ 30 h 161"/>
                <a:gd name="T2" fmla="*/ 252 w 339"/>
                <a:gd name="T3" fmla="*/ 0 h 161"/>
                <a:gd name="T4" fmla="*/ 339 w 339"/>
                <a:gd name="T5" fmla="*/ 48 h 161"/>
                <a:gd name="T6" fmla="*/ 270 w 339"/>
                <a:gd name="T7" fmla="*/ 146 h 161"/>
                <a:gd name="T8" fmla="*/ 225 w 339"/>
                <a:gd name="T9" fmla="*/ 161 h 161"/>
                <a:gd name="T10" fmla="*/ 0 w 339"/>
                <a:gd name="T11" fmla="*/ 30 h 161"/>
                <a:gd name="T12" fmla="*/ 0 60000 65536"/>
                <a:gd name="T13" fmla="*/ 0 60000 65536"/>
                <a:gd name="T14" fmla="*/ 0 60000 65536"/>
                <a:gd name="T15" fmla="*/ 0 60000 65536"/>
                <a:gd name="T16" fmla="*/ 0 60000 65536"/>
                <a:gd name="T17" fmla="*/ 0 60000 65536"/>
                <a:gd name="T18" fmla="*/ 0 w 339"/>
                <a:gd name="T19" fmla="*/ 0 h 161"/>
                <a:gd name="T20" fmla="*/ 339 w 339"/>
                <a:gd name="T21" fmla="*/ 161 h 161"/>
              </a:gdLst>
              <a:ahLst/>
              <a:cxnLst>
                <a:cxn ang="T12">
                  <a:pos x="T0" y="T1"/>
                </a:cxn>
                <a:cxn ang="T13">
                  <a:pos x="T2" y="T3"/>
                </a:cxn>
                <a:cxn ang="T14">
                  <a:pos x="T4" y="T5"/>
                </a:cxn>
                <a:cxn ang="T15">
                  <a:pos x="T6" y="T7"/>
                </a:cxn>
                <a:cxn ang="T16">
                  <a:pos x="T8" y="T9"/>
                </a:cxn>
                <a:cxn ang="T17">
                  <a:pos x="T10" y="T11"/>
                </a:cxn>
              </a:cxnLst>
              <a:rect l="T18" t="T19" r="T20" b="T21"/>
              <a:pathLst>
                <a:path w="339" h="161">
                  <a:moveTo>
                    <a:pt x="0" y="30"/>
                  </a:moveTo>
                  <a:lnTo>
                    <a:pt x="252" y="0"/>
                  </a:lnTo>
                  <a:lnTo>
                    <a:pt x="339" y="48"/>
                  </a:lnTo>
                  <a:lnTo>
                    <a:pt x="270" y="146"/>
                  </a:lnTo>
                  <a:lnTo>
                    <a:pt x="225" y="161"/>
                  </a:lnTo>
                  <a:lnTo>
                    <a:pt x="0" y="30"/>
                  </a:lnTo>
                  <a:close/>
                </a:path>
              </a:pathLst>
            </a:custGeom>
            <a:solidFill>
              <a:srgbClr val="C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5" name="Freeform 21"/>
            <p:cNvSpPr>
              <a:spLocks/>
            </p:cNvSpPr>
            <p:nvPr/>
          </p:nvSpPr>
          <p:spPr bwMode="auto">
            <a:xfrm>
              <a:off x="2573" y="1407"/>
              <a:ext cx="69" cy="53"/>
            </a:xfrm>
            <a:custGeom>
              <a:avLst/>
              <a:gdLst>
                <a:gd name="T0" fmla="*/ 64 w 140"/>
                <a:gd name="T1" fmla="*/ 0 h 106"/>
                <a:gd name="T2" fmla="*/ 0 w 140"/>
                <a:gd name="T3" fmla="*/ 64 h 106"/>
                <a:gd name="T4" fmla="*/ 75 w 140"/>
                <a:gd name="T5" fmla="*/ 106 h 106"/>
                <a:gd name="T6" fmla="*/ 140 w 140"/>
                <a:gd name="T7" fmla="*/ 37 h 106"/>
                <a:gd name="T8" fmla="*/ 64 w 140"/>
                <a:gd name="T9" fmla="*/ 0 h 106"/>
                <a:gd name="T10" fmla="*/ 0 60000 65536"/>
                <a:gd name="T11" fmla="*/ 0 60000 65536"/>
                <a:gd name="T12" fmla="*/ 0 60000 65536"/>
                <a:gd name="T13" fmla="*/ 0 60000 65536"/>
                <a:gd name="T14" fmla="*/ 0 60000 65536"/>
                <a:gd name="T15" fmla="*/ 0 w 140"/>
                <a:gd name="T16" fmla="*/ 0 h 106"/>
                <a:gd name="T17" fmla="*/ 140 w 140"/>
                <a:gd name="T18" fmla="*/ 106 h 106"/>
              </a:gdLst>
              <a:ahLst/>
              <a:cxnLst>
                <a:cxn ang="T10">
                  <a:pos x="T0" y="T1"/>
                </a:cxn>
                <a:cxn ang="T11">
                  <a:pos x="T2" y="T3"/>
                </a:cxn>
                <a:cxn ang="T12">
                  <a:pos x="T4" y="T5"/>
                </a:cxn>
                <a:cxn ang="T13">
                  <a:pos x="T6" y="T7"/>
                </a:cxn>
                <a:cxn ang="T14">
                  <a:pos x="T8" y="T9"/>
                </a:cxn>
              </a:cxnLst>
              <a:rect l="T15" t="T16" r="T17" b="T18"/>
              <a:pathLst>
                <a:path w="140" h="106">
                  <a:moveTo>
                    <a:pt x="64" y="0"/>
                  </a:moveTo>
                  <a:lnTo>
                    <a:pt x="0" y="64"/>
                  </a:lnTo>
                  <a:lnTo>
                    <a:pt x="75" y="106"/>
                  </a:lnTo>
                  <a:lnTo>
                    <a:pt x="140" y="37"/>
                  </a:lnTo>
                  <a:lnTo>
                    <a:pt x="64" y="0"/>
                  </a:lnTo>
                  <a:close/>
                </a:path>
              </a:pathLst>
            </a:custGeom>
            <a:solidFill>
              <a:srgbClr val="FF38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6" name="Freeform 22"/>
            <p:cNvSpPr>
              <a:spLocks/>
            </p:cNvSpPr>
            <p:nvPr/>
          </p:nvSpPr>
          <p:spPr bwMode="auto">
            <a:xfrm>
              <a:off x="2568" y="1552"/>
              <a:ext cx="36" cy="43"/>
            </a:xfrm>
            <a:custGeom>
              <a:avLst/>
              <a:gdLst>
                <a:gd name="T0" fmla="*/ 27 w 74"/>
                <a:gd name="T1" fmla="*/ 0 h 88"/>
                <a:gd name="T2" fmla="*/ 74 w 74"/>
                <a:gd name="T3" fmla="*/ 23 h 88"/>
                <a:gd name="T4" fmla="*/ 0 w 74"/>
                <a:gd name="T5" fmla="*/ 88 h 88"/>
                <a:gd name="T6" fmla="*/ 15 w 74"/>
                <a:gd name="T7" fmla="*/ 26 h 88"/>
                <a:gd name="T8" fmla="*/ 1 w 74"/>
                <a:gd name="T9" fmla="*/ 8 h 88"/>
                <a:gd name="T10" fmla="*/ 27 w 74"/>
                <a:gd name="T11" fmla="*/ 0 h 88"/>
                <a:gd name="T12" fmla="*/ 0 60000 65536"/>
                <a:gd name="T13" fmla="*/ 0 60000 65536"/>
                <a:gd name="T14" fmla="*/ 0 60000 65536"/>
                <a:gd name="T15" fmla="*/ 0 60000 65536"/>
                <a:gd name="T16" fmla="*/ 0 60000 65536"/>
                <a:gd name="T17" fmla="*/ 0 60000 65536"/>
                <a:gd name="T18" fmla="*/ 0 w 74"/>
                <a:gd name="T19" fmla="*/ 0 h 88"/>
                <a:gd name="T20" fmla="*/ 74 w 74"/>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4" h="88">
                  <a:moveTo>
                    <a:pt x="27" y="0"/>
                  </a:moveTo>
                  <a:lnTo>
                    <a:pt x="74" y="23"/>
                  </a:lnTo>
                  <a:lnTo>
                    <a:pt x="0" y="88"/>
                  </a:lnTo>
                  <a:lnTo>
                    <a:pt x="15" y="26"/>
                  </a:lnTo>
                  <a:lnTo>
                    <a:pt x="1" y="8"/>
                  </a:lnTo>
                  <a:lnTo>
                    <a:pt x="27" y="0"/>
                  </a:lnTo>
                  <a:close/>
                </a:path>
              </a:pathLst>
            </a:custGeom>
            <a:solidFill>
              <a:srgbClr val="FF38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7" name="Freeform 23"/>
            <p:cNvSpPr>
              <a:spLocks/>
            </p:cNvSpPr>
            <p:nvPr/>
          </p:nvSpPr>
          <p:spPr bwMode="auto">
            <a:xfrm>
              <a:off x="2397" y="1681"/>
              <a:ext cx="72" cy="77"/>
            </a:xfrm>
            <a:custGeom>
              <a:avLst/>
              <a:gdLst>
                <a:gd name="T0" fmla="*/ 0 w 145"/>
                <a:gd name="T1" fmla="*/ 0 h 156"/>
                <a:gd name="T2" fmla="*/ 81 w 145"/>
                <a:gd name="T3" fmla="*/ 39 h 156"/>
                <a:gd name="T4" fmla="*/ 141 w 145"/>
                <a:gd name="T5" fmla="*/ 47 h 156"/>
                <a:gd name="T6" fmla="*/ 145 w 145"/>
                <a:gd name="T7" fmla="*/ 156 h 156"/>
                <a:gd name="T8" fmla="*/ 144 w 145"/>
                <a:gd name="T9" fmla="*/ 156 h 156"/>
                <a:gd name="T10" fmla="*/ 141 w 145"/>
                <a:gd name="T11" fmla="*/ 153 h 156"/>
                <a:gd name="T12" fmla="*/ 136 w 145"/>
                <a:gd name="T13" fmla="*/ 151 h 156"/>
                <a:gd name="T14" fmla="*/ 131 w 145"/>
                <a:gd name="T15" fmla="*/ 149 h 156"/>
                <a:gd name="T16" fmla="*/ 124 w 145"/>
                <a:gd name="T17" fmla="*/ 145 h 156"/>
                <a:gd name="T18" fmla="*/ 119 w 145"/>
                <a:gd name="T19" fmla="*/ 143 h 156"/>
                <a:gd name="T20" fmla="*/ 113 w 145"/>
                <a:gd name="T21" fmla="*/ 139 h 156"/>
                <a:gd name="T22" fmla="*/ 107 w 145"/>
                <a:gd name="T23" fmla="*/ 137 h 156"/>
                <a:gd name="T24" fmla="*/ 0 w 145"/>
                <a:gd name="T25" fmla="*/ 0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156"/>
                <a:gd name="T41" fmla="*/ 145 w 145"/>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156">
                  <a:moveTo>
                    <a:pt x="0" y="0"/>
                  </a:moveTo>
                  <a:lnTo>
                    <a:pt x="81" y="39"/>
                  </a:lnTo>
                  <a:lnTo>
                    <a:pt x="141" y="47"/>
                  </a:lnTo>
                  <a:lnTo>
                    <a:pt x="145" y="156"/>
                  </a:lnTo>
                  <a:lnTo>
                    <a:pt x="144" y="156"/>
                  </a:lnTo>
                  <a:lnTo>
                    <a:pt x="141" y="153"/>
                  </a:lnTo>
                  <a:lnTo>
                    <a:pt x="136" y="151"/>
                  </a:lnTo>
                  <a:lnTo>
                    <a:pt x="131" y="149"/>
                  </a:lnTo>
                  <a:lnTo>
                    <a:pt x="124" y="145"/>
                  </a:lnTo>
                  <a:lnTo>
                    <a:pt x="119" y="143"/>
                  </a:lnTo>
                  <a:lnTo>
                    <a:pt x="113" y="139"/>
                  </a:lnTo>
                  <a:lnTo>
                    <a:pt x="107" y="137"/>
                  </a:lnTo>
                  <a:lnTo>
                    <a:pt x="0" y="0"/>
                  </a:lnTo>
                  <a:close/>
                </a:path>
              </a:pathLst>
            </a:custGeom>
            <a:solidFill>
              <a:srgbClr val="C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8" name="Freeform 24"/>
            <p:cNvSpPr>
              <a:spLocks/>
            </p:cNvSpPr>
            <p:nvPr/>
          </p:nvSpPr>
          <p:spPr bwMode="auto">
            <a:xfrm>
              <a:off x="2130" y="1550"/>
              <a:ext cx="160" cy="219"/>
            </a:xfrm>
            <a:custGeom>
              <a:avLst/>
              <a:gdLst>
                <a:gd name="T0" fmla="*/ 313 w 320"/>
                <a:gd name="T1" fmla="*/ 181 h 437"/>
                <a:gd name="T2" fmla="*/ 320 w 320"/>
                <a:gd name="T3" fmla="*/ 437 h 437"/>
                <a:gd name="T4" fmla="*/ 205 w 320"/>
                <a:gd name="T5" fmla="*/ 371 h 437"/>
                <a:gd name="T6" fmla="*/ 0 w 320"/>
                <a:gd name="T7" fmla="*/ 0 h 437"/>
                <a:gd name="T8" fmla="*/ 313 w 320"/>
                <a:gd name="T9" fmla="*/ 181 h 437"/>
                <a:gd name="T10" fmla="*/ 0 60000 65536"/>
                <a:gd name="T11" fmla="*/ 0 60000 65536"/>
                <a:gd name="T12" fmla="*/ 0 60000 65536"/>
                <a:gd name="T13" fmla="*/ 0 60000 65536"/>
                <a:gd name="T14" fmla="*/ 0 60000 65536"/>
                <a:gd name="T15" fmla="*/ 0 w 320"/>
                <a:gd name="T16" fmla="*/ 0 h 437"/>
                <a:gd name="T17" fmla="*/ 320 w 320"/>
                <a:gd name="T18" fmla="*/ 437 h 437"/>
              </a:gdLst>
              <a:ahLst/>
              <a:cxnLst>
                <a:cxn ang="T10">
                  <a:pos x="T0" y="T1"/>
                </a:cxn>
                <a:cxn ang="T11">
                  <a:pos x="T2" y="T3"/>
                </a:cxn>
                <a:cxn ang="T12">
                  <a:pos x="T4" y="T5"/>
                </a:cxn>
                <a:cxn ang="T13">
                  <a:pos x="T6" y="T7"/>
                </a:cxn>
                <a:cxn ang="T14">
                  <a:pos x="T8" y="T9"/>
                </a:cxn>
              </a:cxnLst>
              <a:rect l="T15" t="T16" r="T17" b="T18"/>
              <a:pathLst>
                <a:path w="320" h="437">
                  <a:moveTo>
                    <a:pt x="313" y="181"/>
                  </a:moveTo>
                  <a:lnTo>
                    <a:pt x="320" y="437"/>
                  </a:lnTo>
                  <a:lnTo>
                    <a:pt x="205" y="371"/>
                  </a:lnTo>
                  <a:lnTo>
                    <a:pt x="0" y="0"/>
                  </a:lnTo>
                  <a:lnTo>
                    <a:pt x="313" y="181"/>
                  </a:lnTo>
                  <a:close/>
                </a:path>
              </a:pathLst>
            </a:custGeom>
            <a:solidFill>
              <a:srgbClr val="C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9" name="Freeform 25"/>
            <p:cNvSpPr>
              <a:spLocks/>
            </p:cNvSpPr>
            <p:nvPr/>
          </p:nvSpPr>
          <p:spPr bwMode="auto">
            <a:xfrm>
              <a:off x="1768" y="1161"/>
              <a:ext cx="65" cy="25"/>
            </a:xfrm>
            <a:custGeom>
              <a:avLst/>
              <a:gdLst>
                <a:gd name="T0" fmla="*/ 0 w 130"/>
                <a:gd name="T1" fmla="*/ 1 h 49"/>
                <a:gd name="T2" fmla="*/ 4 w 130"/>
                <a:gd name="T3" fmla="*/ 2 h 49"/>
                <a:gd name="T4" fmla="*/ 14 w 130"/>
                <a:gd name="T5" fmla="*/ 5 h 49"/>
                <a:gd name="T6" fmla="*/ 31 w 130"/>
                <a:gd name="T7" fmla="*/ 10 h 49"/>
                <a:gd name="T8" fmla="*/ 51 w 130"/>
                <a:gd name="T9" fmla="*/ 16 h 49"/>
                <a:gd name="T10" fmla="*/ 72 w 130"/>
                <a:gd name="T11" fmla="*/ 24 h 49"/>
                <a:gd name="T12" fmla="*/ 94 w 130"/>
                <a:gd name="T13" fmla="*/ 32 h 49"/>
                <a:gd name="T14" fmla="*/ 114 w 130"/>
                <a:gd name="T15" fmla="*/ 40 h 49"/>
                <a:gd name="T16" fmla="*/ 130 w 130"/>
                <a:gd name="T17" fmla="*/ 49 h 49"/>
                <a:gd name="T18" fmla="*/ 126 w 130"/>
                <a:gd name="T19" fmla="*/ 47 h 49"/>
                <a:gd name="T20" fmla="*/ 117 w 130"/>
                <a:gd name="T21" fmla="*/ 40 h 49"/>
                <a:gd name="T22" fmla="*/ 102 w 130"/>
                <a:gd name="T23" fmla="*/ 31 h 49"/>
                <a:gd name="T24" fmla="*/ 85 w 130"/>
                <a:gd name="T25" fmla="*/ 21 h 49"/>
                <a:gd name="T26" fmla="*/ 64 w 130"/>
                <a:gd name="T27" fmla="*/ 11 h 49"/>
                <a:gd name="T28" fmla="*/ 42 w 130"/>
                <a:gd name="T29" fmla="*/ 4 h 49"/>
                <a:gd name="T30" fmla="*/ 20 w 130"/>
                <a:gd name="T31" fmla="*/ 0 h 49"/>
                <a:gd name="T32" fmla="*/ 0 w 130"/>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0"/>
                <a:gd name="T52" fmla="*/ 0 h 49"/>
                <a:gd name="T53" fmla="*/ 130 w 130"/>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0" h="49">
                  <a:moveTo>
                    <a:pt x="0" y="1"/>
                  </a:moveTo>
                  <a:lnTo>
                    <a:pt x="4" y="2"/>
                  </a:lnTo>
                  <a:lnTo>
                    <a:pt x="14" y="5"/>
                  </a:lnTo>
                  <a:lnTo>
                    <a:pt x="31" y="10"/>
                  </a:lnTo>
                  <a:lnTo>
                    <a:pt x="51" y="16"/>
                  </a:lnTo>
                  <a:lnTo>
                    <a:pt x="72" y="24"/>
                  </a:lnTo>
                  <a:lnTo>
                    <a:pt x="94" y="32"/>
                  </a:lnTo>
                  <a:lnTo>
                    <a:pt x="114" y="40"/>
                  </a:lnTo>
                  <a:lnTo>
                    <a:pt x="130" y="49"/>
                  </a:lnTo>
                  <a:lnTo>
                    <a:pt x="126" y="47"/>
                  </a:lnTo>
                  <a:lnTo>
                    <a:pt x="117" y="40"/>
                  </a:lnTo>
                  <a:lnTo>
                    <a:pt x="102" y="31"/>
                  </a:lnTo>
                  <a:lnTo>
                    <a:pt x="85" y="21"/>
                  </a:lnTo>
                  <a:lnTo>
                    <a:pt x="64" y="11"/>
                  </a:lnTo>
                  <a:lnTo>
                    <a:pt x="42" y="4"/>
                  </a:lnTo>
                  <a:lnTo>
                    <a:pt x="20" y="0"/>
                  </a:lnTo>
                  <a:lnTo>
                    <a:pt x="0" y="1"/>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0" name="Freeform 26"/>
            <p:cNvSpPr>
              <a:spLocks/>
            </p:cNvSpPr>
            <p:nvPr/>
          </p:nvSpPr>
          <p:spPr bwMode="auto">
            <a:xfrm>
              <a:off x="1854" y="1213"/>
              <a:ext cx="517" cy="192"/>
            </a:xfrm>
            <a:custGeom>
              <a:avLst/>
              <a:gdLst>
                <a:gd name="T0" fmla="*/ 938 w 1034"/>
                <a:gd name="T1" fmla="*/ 385 h 385"/>
                <a:gd name="T2" fmla="*/ 980 w 1034"/>
                <a:gd name="T3" fmla="*/ 362 h 385"/>
                <a:gd name="T4" fmla="*/ 1034 w 1034"/>
                <a:gd name="T5" fmla="*/ 250 h 385"/>
                <a:gd name="T6" fmla="*/ 943 w 1034"/>
                <a:gd name="T7" fmla="*/ 202 h 385"/>
                <a:gd name="T8" fmla="*/ 95 w 1034"/>
                <a:gd name="T9" fmla="*/ 27 h 385"/>
                <a:gd name="T10" fmla="*/ 0 w 1034"/>
                <a:gd name="T11" fmla="*/ 0 h 385"/>
                <a:gd name="T12" fmla="*/ 35 w 1034"/>
                <a:gd name="T13" fmla="*/ 28 h 385"/>
                <a:gd name="T14" fmla="*/ 95 w 1034"/>
                <a:gd name="T15" fmla="*/ 45 h 385"/>
                <a:gd name="T16" fmla="*/ 938 w 1034"/>
                <a:gd name="T17" fmla="*/ 385 h 3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4"/>
                <a:gd name="T28" fmla="*/ 0 h 385"/>
                <a:gd name="T29" fmla="*/ 1034 w 1034"/>
                <a:gd name="T30" fmla="*/ 385 h 3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4" h="385">
                  <a:moveTo>
                    <a:pt x="938" y="385"/>
                  </a:moveTo>
                  <a:lnTo>
                    <a:pt x="980" y="362"/>
                  </a:lnTo>
                  <a:lnTo>
                    <a:pt x="1034" y="250"/>
                  </a:lnTo>
                  <a:lnTo>
                    <a:pt x="943" y="202"/>
                  </a:lnTo>
                  <a:lnTo>
                    <a:pt x="95" y="27"/>
                  </a:lnTo>
                  <a:lnTo>
                    <a:pt x="0" y="0"/>
                  </a:lnTo>
                  <a:lnTo>
                    <a:pt x="35" y="28"/>
                  </a:lnTo>
                  <a:lnTo>
                    <a:pt x="95" y="45"/>
                  </a:lnTo>
                  <a:lnTo>
                    <a:pt x="938" y="385"/>
                  </a:lnTo>
                  <a:close/>
                </a:path>
              </a:pathLst>
            </a:custGeom>
            <a:solidFill>
              <a:srgbClr val="B5A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1" name="Freeform 27"/>
            <p:cNvSpPr>
              <a:spLocks/>
            </p:cNvSpPr>
            <p:nvPr/>
          </p:nvSpPr>
          <p:spPr bwMode="auto">
            <a:xfrm>
              <a:off x="1838" y="1211"/>
              <a:ext cx="91" cy="90"/>
            </a:xfrm>
            <a:custGeom>
              <a:avLst/>
              <a:gdLst>
                <a:gd name="T0" fmla="*/ 16 w 182"/>
                <a:gd name="T1" fmla="*/ 0 h 179"/>
                <a:gd name="T2" fmla="*/ 0 w 182"/>
                <a:gd name="T3" fmla="*/ 32 h 179"/>
                <a:gd name="T4" fmla="*/ 173 w 182"/>
                <a:gd name="T5" fmla="*/ 179 h 179"/>
                <a:gd name="T6" fmla="*/ 182 w 182"/>
                <a:gd name="T7" fmla="*/ 134 h 179"/>
                <a:gd name="T8" fmla="*/ 39 w 182"/>
                <a:gd name="T9" fmla="*/ 25 h 179"/>
                <a:gd name="T10" fmla="*/ 66 w 182"/>
                <a:gd name="T11" fmla="*/ 32 h 179"/>
                <a:gd name="T12" fmla="*/ 31 w 182"/>
                <a:gd name="T13" fmla="*/ 4 h 179"/>
                <a:gd name="T14" fmla="*/ 16 w 182"/>
                <a:gd name="T15" fmla="*/ 0 h 179"/>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179"/>
                <a:gd name="T26" fmla="*/ 182 w 182"/>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179">
                  <a:moveTo>
                    <a:pt x="16" y="0"/>
                  </a:moveTo>
                  <a:lnTo>
                    <a:pt x="0" y="32"/>
                  </a:lnTo>
                  <a:lnTo>
                    <a:pt x="173" y="179"/>
                  </a:lnTo>
                  <a:lnTo>
                    <a:pt x="182" y="134"/>
                  </a:lnTo>
                  <a:lnTo>
                    <a:pt x="39" y="25"/>
                  </a:lnTo>
                  <a:lnTo>
                    <a:pt x="66" y="32"/>
                  </a:lnTo>
                  <a:lnTo>
                    <a:pt x="31" y="4"/>
                  </a:lnTo>
                  <a:lnTo>
                    <a:pt x="16" y="0"/>
                  </a:lnTo>
                  <a:close/>
                </a:path>
              </a:pathLst>
            </a:custGeom>
            <a:solidFill>
              <a:srgbClr val="B5A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2" name="Freeform 28"/>
            <p:cNvSpPr>
              <a:spLocks/>
            </p:cNvSpPr>
            <p:nvPr/>
          </p:nvSpPr>
          <p:spPr bwMode="auto">
            <a:xfrm>
              <a:off x="1940" y="1287"/>
              <a:ext cx="561" cy="297"/>
            </a:xfrm>
            <a:custGeom>
              <a:avLst/>
              <a:gdLst>
                <a:gd name="T0" fmla="*/ 0 w 1121"/>
                <a:gd name="T1" fmla="*/ 61 h 593"/>
                <a:gd name="T2" fmla="*/ 6 w 1121"/>
                <a:gd name="T3" fmla="*/ 63 h 593"/>
                <a:gd name="T4" fmla="*/ 21 w 1121"/>
                <a:gd name="T5" fmla="*/ 71 h 593"/>
                <a:gd name="T6" fmla="*/ 45 w 1121"/>
                <a:gd name="T7" fmla="*/ 83 h 593"/>
                <a:gd name="T8" fmla="*/ 77 w 1121"/>
                <a:gd name="T9" fmla="*/ 98 h 593"/>
                <a:gd name="T10" fmla="*/ 115 w 1121"/>
                <a:gd name="T11" fmla="*/ 116 h 593"/>
                <a:gd name="T12" fmla="*/ 159 w 1121"/>
                <a:gd name="T13" fmla="*/ 138 h 593"/>
                <a:gd name="T14" fmla="*/ 205 w 1121"/>
                <a:gd name="T15" fmla="*/ 160 h 593"/>
                <a:gd name="T16" fmla="*/ 256 w 1121"/>
                <a:gd name="T17" fmla="*/ 184 h 593"/>
                <a:gd name="T18" fmla="*/ 306 w 1121"/>
                <a:gd name="T19" fmla="*/ 208 h 593"/>
                <a:gd name="T20" fmla="*/ 357 w 1121"/>
                <a:gd name="T21" fmla="*/ 233 h 593"/>
                <a:gd name="T22" fmla="*/ 408 w 1121"/>
                <a:gd name="T23" fmla="*/ 258 h 593"/>
                <a:gd name="T24" fmla="*/ 455 w 1121"/>
                <a:gd name="T25" fmla="*/ 280 h 593"/>
                <a:gd name="T26" fmla="*/ 500 w 1121"/>
                <a:gd name="T27" fmla="*/ 300 h 593"/>
                <a:gd name="T28" fmla="*/ 539 w 1121"/>
                <a:gd name="T29" fmla="*/ 319 h 593"/>
                <a:gd name="T30" fmla="*/ 572 w 1121"/>
                <a:gd name="T31" fmla="*/ 335 h 593"/>
                <a:gd name="T32" fmla="*/ 598 w 1121"/>
                <a:gd name="T33" fmla="*/ 346 h 593"/>
                <a:gd name="T34" fmla="*/ 600 w 1121"/>
                <a:gd name="T35" fmla="*/ 335 h 593"/>
                <a:gd name="T36" fmla="*/ 882 w 1121"/>
                <a:gd name="T37" fmla="*/ 495 h 593"/>
                <a:gd name="T38" fmla="*/ 884 w 1121"/>
                <a:gd name="T39" fmla="*/ 496 h 593"/>
                <a:gd name="T40" fmla="*/ 890 w 1121"/>
                <a:gd name="T41" fmla="*/ 498 h 593"/>
                <a:gd name="T42" fmla="*/ 899 w 1121"/>
                <a:gd name="T43" fmla="*/ 504 h 593"/>
                <a:gd name="T44" fmla="*/ 911 w 1121"/>
                <a:gd name="T45" fmla="*/ 510 h 593"/>
                <a:gd name="T46" fmla="*/ 925 w 1121"/>
                <a:gd name="T47" fmla="*/ 517 h 593"/>
                <a:gd name="T48" fmla="*/ 941 w 1121"/>
                <a:gd name="T49" fmla="*/ 525 h 593"/>
                <a:gd name="T50" fmla="*/ 958 w 1121"/>
                <a:gd name="T51" fmla="*/ 533 h 593"/>
                <a:gd name="T52" fmla="*/ 977 w 1121"/>
                <a:gd name="T53" fmla="*/ 542 h 593"/>
                <a:gd name="T54" fmla="*/ 995 w 1121"/>
                <a:gd name="T55" fmla="*/ 551 h 593"/>
                <a:gd name="T56" fmla="*/ 1012 w 1121"/>
                <a:gd name="T57" fmla="*/ 559 h 593"/>
                <a:gd name="T58" fmla="*/ 1031 w 1121"/>
                <a:gd name="T59" fmla="*/ 569 h 593"/>
                <a:gd name="T60" fmla="*/ 1047 w 1121"/>
                <a:gd name="T61" fmla="*/ 575 h 593"/>
                <a:gd name="T62" fmla="*/ 1062 w 1121"/>
                <a:gd name="T63" fmla="*/ 582 h 593"/>
                <a:gd name="T64" fmla="*/ 1074 w 1121"/>
                <a:gd name="T65" fmla="*/ 587 h 593"/>
                <a:gd name="T66" fmla="*/ 1085 w 1121"/>
                <a:gd name="T67" fmla="*/ 590 h 593"/>
                <a:gd name="T68" fmla="*/ 1092 w 1121"/>
                <a:gd name="T69" fmla="*/ 593 h 593"/>
                <a:gd name="T70" fmla="*/ 1094 w 1121"/>
                <a:gd name="T71" fmla="*/ 587 h 593"/>
                <a:gd name="T72" fmla="*/ 1100 w 1121"/>
                <a:gd name="T73" fmla="*/ 571 h 593"/>
                <a:gd name="T74" fmla="*/ 1109 w 1121"/>
                <a:gd name="T75" fmla="*/ 550 h 593"/>
                <a:gd name="T76" fmla="*/ 1121 w 1121"/>
                <a:gd name="T77" fmla="*/ 528 h 593"/>
                <a:gd name="T78" fmla="*/ 15 w 1121"/>
                <a:gd name="T79" fmla="*/ 0 h 593"/>
                <a:gd name="T80" fmla="*/ 0 w 1121"/>
                <a:gd name="T81" fmla="*/ 61 h 5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593"/>
                <a:gd name="T125" fmla="*/ 1121 w 1121"/>
                <a:gd name="T126" fmla="*/ 593 h 5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593">
                  <a:moveTo>
                    <a:pt x="0" y="61"/>
                  </a:moveTo>
                  <a:lnTo>
                    <a:pt x="6" y="63"/>
                  </a:lnTo>
                  <a:lnTo>
                    <a:pt x="21" y="71"/>
                  </a:lnTo>
                  <a:lnTo>
                    <a:pt x="45" y="83"/>
                  </a:lnTo>
                  <a:lnTo>
                    <a:pt x="77" y="98"/>
                  </a:lnTo>
                  <a:lnTo>
                    <a:pt x="115" y="116"/>
                  </a:lnTo>
                  <a:lnTo>
                    <a:pt x="159" y="138"/>
                  </a:lnTo>
                  <a:lnTo>
                    <a:pt x="205" y="160"/>
                  </a:lnTo>
                  <a:lnTo>
                    <a:pt x="256" y="184"/>
                  </a:lnTo>
                  <a:lnTo>
                    <a:pt x="306" y="208"/>
                  </a:lnTo>
                  <a:lnTo>
                    <a:pt x="357" y="233"/>
                  </a:lnTo>
                  <a:lnTo>
                    <a:pt x="408" y="258"/>
                  </a:lnTo>
                  <a:lnTo>
                    <a:pt x="455" y="280"/>
                  </a:lnTo>
                  <a:lnTo>
                    <a:pt x="500" y="300"/>
                  </a:lnTo>
                  <a:lnTo>
                    <a:pt x="539" y="319"/>
                  </a:lnTo>
                  <a:lnTo>
                    <a:pt x="572" y="335"/>
                  </a:lnTo>
                  <a:lnTo>
                    <a:pt x="598" y="346"/>
                  </a:lnTo>
                  <a:lnTo>
                    <a:pt x="600" y="335"/>
                  </a:lnTo>
                  <a:lnTo>
                    <a:pt x="882" y="495"/>
                  </a:lnTo>
                  <a:lnTo>
                    <a:pt x="884" y="496"/>
                  </a:lnTo>
                  <a:lnTo>
                    <a:pt x="890" y="498"/>
                  </a:lnTo>
                  <a:lnTo>
                    <a:pt x="899" y="504"/>
                  </a:lnTo>
                  <a:lnTo>
                    <a:pt x="911" y="510"/>
                  </a:lnTo>
                  <a:lnTo>
                    <a:pt x="925" y="517"/>
                  </a:lnTo>
                  <a:lnTo>
                    <a:pt x="941" y="525"/>
                  </a:lnTo>
                  <a:lnTo>
                    <a:pt x="958" y="533"/>
                  </a:lnTo>
                  <a:lnTo>
                    <a:pt x="977" y="542"/>
                  </a:lnTo>
                  <a:lnTo>
                    <a:pt x="995" y="551"/>
                  </a:lnTo>
                  <a:lnTo>
                    <a:pt x="1012" y="559"/>
                  </a:lnTo>
                  <a:lnTo>
                    <a:pt x="1031" y="569"/>
                  </a:lnTo>
                  <a:lnTo>
                    <a:pt x="1047" y="575"/>
                  </a:lnTo>
                  <a:lnTo>
                    <a:pt x="1062" y="582"/>
                  </a:lnTo>
                  <a:lnTo>
                    <a:pt x="1074" y="587"/>
                  </a:lnTo>
                  <a:lnTo>
                    <a:pt x="1085" y="590"/>
                  </a:lnTo>
                  <a:lnTo>
                    <a:pt x="1092" y="593"/>
                  </a:lnTo>
                  <a:lnTo>
                    <a:pt x="1094" y="587"/>
                  </a:lnTo>
                  <a:lnTo>
                    <a:pt x="1100" y="571"/>
                  </a:lnTo>
                  <a:lnTo>
                    <a:pt x="1109" y="550"/>
                  </a:lnTo>
                  <a:lnTo>
                    <a:pt x="1121" y="528"/>
                  </a:lnTo>
                  <a:lnTo>
                    <a:pt x="15" y="0"/>
                  </a:lnTo>
                  <a:lnTo>
                    <a:pt x="0" y="61"/>
                  </a:lnTo>
                  <a:close/>
                </a:path>
              </a:pathLst>
            </a:custGeom>
            <a:solidFill>
              <a:srgbClr val="B5A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3" name="Freeform 29"/>
            <p:cNvSpPr>
              <a:spLocks/>
            </p:cNvSpPr>
            <p:nvPr/>
          </p:nvSpPr>
          <p:spPr bwMode="auto">
            <a:xfrm>
              <a:off x="1899" y="1244"/>
              <a:ext cx="608" cy="308"/>
            </a:xfrm>
            <a:custGeom>
              <a:avLst/>
              <a:gdLst>
                <a:gd name="T0" fmla="*/ 142 w 1216"/>
                <a:gd name="T1" fmla="*/ 83 h 616"/>
                <a:gd name="T2" fmla="*/ 0 w 1216"/>
                <a:gd name="T3" fmla="*/ 0 h 616"/>
                <a:gd name="T4" fmla="*/ 100 w 1216"/>
                <a:gd name="T5" fmla="*/ 76 h 616"/>
                <a:gd name="T6" fmla="*/ 98 w 1216"/>
                <a:gd name="T7" fmla="*/ 88 h 616"/>
                <a:gd name="T8" fmla="*/ 1204 w 1216"/>
                <a:gd name="T9" fmla="*/ 616 h 616"/>
                <a:gd name="T10" fmla="*/ 1206 w 1216"/>
                <a:gd name="T11" fmla="*/ 612 h 616"/>
                <a:gd name="T12" fmla="*/ 1209 w 1216"/>
                <a:gd name="T13" fmla="*/ 607 h 616"/>
                <a:gd name="T14" fmla="*/ 1213 w 1216"/>
                <a:gd name="T15" fmla="*/ 602 h 616"/>
                <a:gd name="T16" fmla="*/ 1216 w 1216"/>
                <a:gd name="T17" fmla="*/ 598 h 616"/>
                <a:gd name="T18" fmla="*/ 1214 w 1216"/>
                <a:gd name="T19" fmla="*/ 597 h 616"/>
                <a:gd name="T20" fmla="*/ 1208 w 1216"/>
                <a:gd name="T21" fmla="*/ 593 h 616"/>
                <a:gd name="T22" fmla="*/ 1198 w 1216"/>
                <a:gd name="T23" fmla="*/ 587 h 616"/>
                <a:gd name="T24" fmla="*/ 1185 w 1216"/>
                <a:gd name="T25" fmla="*/ 581 h 616"/>
                <a:gd name="T26" fmla="*/ 1168 w 1216"/>
                <a:gd name="T27" fmla="*/ 571 h 616"/>
                <a:gd name="T28" fmla="*/ 1148 w 1216"/>
                <a:gd name="T29" fmla="*/ 560 h 616"/>
                <a:gd name="T30" fmla="*/ 1125 w 1216"/>
                <a:gd name="T31" fmla="*/ 548 h 616"/>
                <a:gd name="T32" fmla="*/ 1099 w 1216"/>
                <a:gd name="T33" fmla="*/ 533 h 616"/>
                <a:gd name="T34" fmla="*/ 1070 w 1216"/>
                <a:gd name="T35" fmla="*/ 518 h 616"/>
                <a:gd name="T36" fmla="*/ 1039 w 1216"/>
                <a:gd name="T37" fmla="*/ 502 h 616"/>
                <a:gd name="T38" fmla="*/ 1007 w 1216"/>
                <a:gd name="T39" fmla="*/ 485 h 616"/>
                <a:gd name="T40" fmla="*/ 971 w 1216"/>
                <a:gd name="T41" fmla="*/ 465 h 616"/>
                <a:gd name="T42" fmla="*/ 934 w 1216"/>
                <a:gd name="T43" fmla="*/ 447 h 616"/>
                <a:gd name="T44" fmla="*/ 895 w 1216"/>
                <a:gd name="T45" fmla="*/ 426 h 616"/>
                <a:gd name="T46" fmla="*/ 855 w 1216"/>
                <a:gd name="T47" fmla="*/ 406 h 616"/>
                <a:gd name="T48" fmla="*/ 814 w 1216"/>
                <a:gd name="T49" fmla="*/ 385 h 616"/>
                <a:gd name="T50" fmla="*/ 772 w 1216"/>
                <a:gd name="T51" fmla="*/ 363 h 616"/>
                <a:gd name="T52" fmla="*/ 728 w 1216"/>
                <a:gd name="T53" fmla="*/ 341 h 616"/>
                <a:gd name="T54" fmla="*/ 684 w 1216"/>
                <a:gd name="T55" fmla="*/ 319 h 616"/>
                <a:gd name="T56" fmla="*/ 639 w 1216"/>
                <a:gd name="T57" fmla="*/ 297 h 616"/>
                <a:gd name="T58" fmla="*/ 595 w 1216"/>
                <a:gd name="T59" fmla="*/ 275 h 616"/>
                <a:gd name="T60" fmla="*/ 551 w 1216"/>
                <a:gd name="T61" fmla="*/ 255 h 616"/>
                <a:gd name="T62" fmla="*/ 506 w 1216"/>
                <a:gd name="T63" fmla="*/ 234 h 616"/>
                <a:gd name="T64" fmla="*/ 461 w 1216"/>
                <a:gd name="T65" fmla="*/ 213 h 616"/>
                <a:gd name="T66" fmla="*/ 417 w 1216"/>
                <a:gd name="T67" fmla="*/ 194 h 616"/>
                <a:gd name="T68" fmla="*/ 374 w 1216"/>
                <a:gd name="T69" fmla="*/ 174 h 616"/>
                <a:gd name="T70" fmla="*/ 332 w 1216"/>
                <a:gd name="T71" fmla="*/ 156 h 616"/>
                <a:gd name="T72" fmla="*/ 291 w 1216"/>
                <a:gd name="T73" fmla="*/ 138 h 616"/>
                <a:gd name="T74" fmla="*/ 251 w 1216"/>
                <a:gd name="T75" fmla="*/ 123 h 616"/>
                <a:gd name="T76" fmla="*/ 213 w 1216"/>
                <a:gd name="T77" fmla="*/ 108 h 616"/>
                <a:gd name="T78" fmla="*/ 176 w 1216"/>
                <a:gd name="T79" fmla="*/ 95 h 616"/>
                <a:gd name="T80" fmla="*/ 142 w 1216"/>
                <a:gd name="T81" fmla="*/ 83 h 6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6"/>
                <a:gd name="T124" fmla="*/ 0 h 616"/>
                <a:gd name="T125" fmla="*/ 1216 w 1216"/>
                <a:gd name="T126" fmla="*/ 616 h 6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6" h="616">
                  <a:moveTo>
                    <a:pt x="142" y="83"/>
                  </a:moveTo>
                  <a:lnTo>
                    <a:pt x="0" y="0"/>
                  </a:lnTo>
                  <a:lnTo>
                    <a:pt x="100" y="76"/>
                  </a:lnTo>
                  <a:lnTo>
                    <a:pt x="98" y="88"/>
                  </a:lnTo>
                  <a:lnTo>
                    <a:pt x="1204" y="616"/>
                  </a:lnTo>
                  <a:lnTo>
                    <a:pt x="1206" y="612"/>
                  </a:lnTo>
                  <a:lnTo>
                    <a:pt x="1209" y="607"/>
                  </a:lnTo>
                  <a:lnTo>
                    <a:pt x="1213" y="602"/>
                  </a:lnTo>
                  <a:lnTo>
                    <a:pt x="1216" y="598"/>
                  </a:lnTo>
                  <a:lnTo>
                    <a:pt x="1214" y="597"/>
                  </a:lnTo>
                  <a:lnTo>
                    <a:pt x="1208" y="593"/>
                  </a:lnTo>
                  <a:lnTo>
                    <a:pt x="1198" y="587"/>
                  </a:lnTo>
                  <a:lnTo>
                    <a:pt x="1185" y="581"/>
                  </a:lnTo>
                  <a:lnTo>
                    <a:pt x="1168" y="571"/>
                  </a:lnTo>
                  <a:lnTo>
                    <a:pt x="1148" y="560"/>
                  </a:lnTo>
                  <a:lnTo>
                    <a:pt x="1125" y="548"/>
                  </a:lnTo>
                  <a:lnTo>
                    <a:pt x="1099" y="533"/>
                  </a:lnTo>
                  <a:lnTo>
                    <a:pt x="1070" y="518"/>
                  </a:lnTo>
                  <a:lnTo>
                    <a:pt x="1039" y="502"/>
                  </a:lnTo>
                  <a:lnTo>
                    <a:pt x="1007" y="485"/>
                  </a:lnTo>
                  <a:lnTo>
                    <a:pt x="971" y="465"/>
                  </a:lnTo>
                  <a:lnTo>
                    <a:pt x="934" y="447"/>
                  </a:lnTo>
                  <a:lnTo>
                    <a:pt x="895" y="426"/>
                  </a:lnTo>
                  <a:lnTo>
                    <a:pt x="855" y="406"/>
                  </a:lnTo>
                  <a:lnTo>
                    <a:pt x="814" y="385"/>
                  </a:lnTo>
                  <a:lnTo>
                    <a:pt x="772" y="363"/>
                  </a:lnTo>
                  <a:lnTo>
                    <a:pt x="728" y="341"/>
                  </a:lnTo>
                  <a:lnTo>
                    <a:pt x="684" y="319"/>
                  </a:lnTo>
                  <a:lnTo>
                    <a:pt x="639" y="297"/>
                  </a:lnTo>
                  <a:lnTo>
                    <a:pt x="595" y="275"/>
                  </a:lnTo>
                  <a:lnTo>
                    <a:pt x="551" y="255"/>
                  </a:lnTo>
                  <a:lnTo>
                    <a:pt x="506" y="234"/>
                  </a:lnTo>
                  <a:lnTo>
                    <a:pt x="461" y="213"/>
                  </a:lnTo>
                  <a:lnTo>
                    <a:pt x="417" y="194"/>
                  </a:lnTo>
                  <a:lnTo>
                    <a:pt x="374" y="174"/>
                  </a:lnTo>
                  <a:lnTo>
                    <a:pt x="332" y="156"/>
                  </a:lnTo>
                  <a:lnTo>
                    <a:pt x="291" y="138"/>
                  </a:lnTo>
                  <a:lnTo>
                    <a:pt x="251" y="123"/>
                  </a:lnTo>
                  <a:lnTo>
                    <a:pt x="213" y="108"/>
                  </a:lnTo>
                  <a:lnTo>
                    <a:pt x="176" y="95"/>
                  </a:lnTo>
                  <a:lnTo>
                    <a:pt x="142" y="83"/>
                  </a:lnTo>
                  <a:close/>
                </a:path>
              </a:pathLst>
            </a:custGeom>
            <a:solidFill>
              <a:srgbClr val="D6CC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4" name="Freeform 30"/>
            <p:cNvSpPr>
              <a:spLocks/>
            </p:cNvSpPr>
            <p:nvPr/>
          </p:nvSpPr>
          <p:spPr bwMode="auto">
            <a:xfrm>
              <a:off x="2515" y="1545"/>
              <a:ext cx="43" cy="29"/>
            </a:xfrm>
            <a:custGeom>
              <a:avLst/>
              <a:gdLst>
                <a:gd name="T0" fmla="*/ 87 w 87"/>
                <a:gd name="T1" fmla="*/ 42 h 57"/>
                <a:gd name="T2" fmla="*/ 22 w 87"/>
                <a:gd name="T3" fmla="*/ 0 h 57"/>
                <a:gd name="T4" fmla="*/ 20 w 87"/>
                <a:gd name="T5" fmla="*/ 2 h 57"/>
                <a:gd name="T6" fmla="*/ 15 w 87"/>
                <a:gd name="T7" fmla="*/ 6 h 57"/>
                <a:gd name="T8" fmla="*/ 8 w 87"/>
                <a:gd name="T9" fmla="*/ 15 h 57"/>
                <a:gd name="T10" fmla="*/ 0 w 87"/>
                <a:gd name="T11" fmla="*/ 25 h 57"/>
                <a:gd name="T12" fmla="*/ 80 w 87"/>
                <a:gd name="T13" fmla="*/ 57 h 57"/>
                <a:gd name="T14" fmla="*/ 87 w 87"/>
                <a:gd name="T15" fmla="*/ 42 h 57"/>
                <a:gd name="T16" fmla="*/ 0 60000 65536"/>
                <a:gd name="T17" fmla="*/ 0 60000 65536"/>
                <a:gd name="T18" fmla="*/ 0 60000 65536"/>
                <a:gd name="T19" fmla="*/ 0 60000 65536"/>
                <a:gd name="T20" fmla="*/ 0 60000 65536"/>
                <a:gd name="T21" fmla="*/ 0 60000 65536"/>
                <a:gd name="T22" fmla="*/ 0 60000 65536"/>
                <a:gd name="T23" fmla="*/ 0 60000 65536"/>
                <a:gd name="T24" fmla="*/ 0 w 87"/>
                <a:gd name="T25" fmla="*/ 0 h 57"/>
                <a:gd name="T26" fmla="*/ 87 w 87"/>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 h="57">
                  <a:moveTo>
                    <a:pt x="87" y="42"/>
                  </a:moveTo>
                  <a:lnTo>
                    <a:pt x="22" y="0"/>
                  </a:lnTo>
                  <a:lnTo>
                    <a:pt x="20" y="2"/>
                  </a:lnTo>
                  <a:lnTo>
                    <a:pt x="15" y="6"/>
                  </a:lnTo>
                  <a:lnTo>
                    <a:pt x="8" y="15"/>
                  </a:lnTo>
                  <a:lnTo>
                    <a:pt x="0" y="25"/>
                  </a:lnTo>
                  <a:lnTo>
                    <a:pt x="80" y="57"/>
                  </a:lnTo>
                  <a:lnTo>
                    <a:pt x="87" y="42"/>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5" name="Freeform 31"/>
            <p:cNvSpPr>
              <a:spLocks/>
            </p:cNvSpPr>
            <p:nvPr/>
          </p:nvSpPr>
          <p:spPr bwMode="auto">
            <a:xfrm>
              <a:off x="2507" y="1558"/>
              <a:ext cx="47" cy="34"/>
            </a:xfrm>
            <a:custGeom>
              <a:avLst/>
              <a:gdLst>
                <a:gd name="T0" fmla="*/ 15 w 95"/>
                <a:gd name="T1" fmla="*/ 0 h 68"/>
                <a:gd name="T2" fmla="*/ 6 w 95"/>
                <a:gd name="T3" fmla="*/ 14 h 68"/>
                <a:gd name="T4" fmla="*/ 0 w 95"/>
                <a:gd name="T5" fmla="*/ 29 h 68"/>
                <a:gd name="T6" fmla="*/ 0 w 95"/>
                <a:gd name="T7" fmla="*/ 44 h 68"/>
                <a:gd name="T8" fmla="*/ 8 w 95"/>
                <a:gd name="T9" fmla="*/ 56 h 68"/>
                <a:gd name="T10" fmla="*/ 76 w 95"/>
                <a:gd name="T11" fmla="*/ 68 h 68"/>
                <a:gd name="T12" fmla="*/ 95 w 95"/>
                <a:gd name="T13" fmla="*/ 32 h 68"/>
                <a:gd name="T14" fmla="*/ 15 w 95"/>
                <a:gd name="T15" fmla="*/ 0 h 68"/>
                <a:gd name="T16" fmla="*/ 0 60000 65536"/>
                <a:gd name="T17" fmla="*/ 0 60000 65536"/>
                <a:gd name="T18" fmla="*/ 0 60000 65536"/>
                <a:gd name="T19" fmla="*/ 0 60000 65536"/>
                <a:gd name="T20" fmla="*/ 0 60000 65536"/>
                <a:gd name="T21" fmla="*/ 0 60000 65536"/>
                <a:gd name="T22" fmla="*/ 0 60000 65536"/>
                <a:gd name="T23" fmla="*/ 0 60000 65536"/>
                <a:gd name="T24" fmla="*/ 0 w 95"/>
                <a:gd name="T25" fmla="*/ 0 h 68"/>
                <a:gd name="T26" fmla="*/ 95 w 95"/>
                <a:gd name="T27" fmla="*/ 68 h 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 h="68">
                  <a:moveTo>
                    <a:pt x="15" y="0"/>
                  </a:moveTo>
                  <a:lnTo>
                    <a:pt x="6" y="14"/>
                  </a:lnTo>
                  <a:lnTo>
                    <a:pt x="0" y="29"/>
                  </a:lnTo>
                  <a:lnTo>
                    <a:pt x="0" y="44"/>
                  </a:lnTo>
                  <a:lnTo>
                    <a:pt x="8" y="56"/>
                  </a:lnTo>
                  <a:lnTo>
                    <a:pt x="76" y="68"/>
                  </a:lnTo>
                  <a:lnTo>
                    <a:pt x="95" y="32"/>
                  </a:lnTo>
                  <a:lnTo>
                    <a:pt x="15" y="0"/>
                  </a:ln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6" name="Freeform 32"/>
            <p:cNvSpPr>
              <a:spLocks/>
            </p:cNvSpPr>
            <p:nvPr/>
          </p:nvSpPr>
          <p:spPr bwMode="auto">
            <a:xfrm>
              <a:off x="2216" y="1584"/>
              <a:ext cx="77" cy="38"/>
            </a:xfrm>
            <a:custGeom>
              <a:avLst/>
              <a:gdLst>
                <a:gd name="T0" fmla="*/ 0 w 155"/>
                <a:gd name="T1" fmla="*/ 0 h 75"/>
                <a:gd name="T2" fmla="*/ 33 w 155"/>
                <a:gd name="T3" fmla="*/ 31 h 75"/>
                <a:gd name="T4" fmla="*/ 155 w 155"/>
                <a:gd name="T5" fmla="*/ 75 h 75"/>
                <a:gd name="T6" fmla="*/ 0 w 155"/>
                <a:gd name="T7" fmla="*/ 0 h 75"/>
                <a:gd name="T8" fmla="*/ 0 60000 65536"/>
                <a:gd name="T9" fmla="*/ 0 60000 65536"/>
                <a:gd name="T10" fmla="*/ 0 60000 65536"/>
                <a:gd name="T11" fmla="*/ 0 60000 65536"/>
                <a:gd name="T12" fmla="*/ 0 w 155"/>
                <a:gd name="T13" fmla="*/ 0 h 75"/>
                <a:gd name="T14" fmla="*/ 155 w 155"/>
                <a:gd name="T15" fmla="*/ 75 h 75"/>
              </a:gdLst>
              <a:ahLst/>
              <a:cxnLst>
                <a:cxn ang="T8">
                  <a:pos x="T0" y="T1"/>
                </a:cxn>
                <a:cxn ang="T9">
                  <a:pos x="T2" y="T3"/>
                </a:cxn>
                <a:cxn ang="T10">
                  <a:pos x="T4" y="T5"/>
                </a:cxn>
                <a:cxn ang="T11">
                  <a:pos x="T6" y="T7"/>
                </a:cxn>
              </a:cxnLst>
              <a:rect l="T12" t="T13" r="T14" b="T15"/>
              <a:pathLst>
                <a:path w="155" h="75">
                  <a:moveTo>
                    <a:pt x="0" y="0"/>
                  </a:moveTo>
                  <a:lnTo>
                    <a:pt x="33" y="31"/>
                  </a:lnTo>
                  <a:lnTo>
                    <a:pt x="155" y="75"/>
                  </a:lnTo>
                  <a:lnTo>
                    <a:pt x="0" y="0"/>
                  </a:lnTo>
                  <a:close/>
                </a:path>
              </a:pathLst>
            </a:custGeom>
            <a:solidFill>
              <a:srgbClr val="FF38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7" name="Freeform 33"/>
            <p:cNvSpPr>
              <a:spLocks/>
            </p:cNvSpPr>
            <p:nvPr/>
          </p:nvSpPr>
          <p:spPr bwMode="auto">
            <a:xfrm>
              <a:off x="1642" y="1144"/>
              <a:ext cx="273" cy="170"/>
            </a:xfrm>
            <a:custGeom>
              <a:avLst/>
              <a:gdLst>
                <a:gd name="T0" fmla="*/ 546 w 546"/>
                <a:gd name="T1" fmla="*/ 340 h 340"/>
                <a:gd name="T2" fmla="*/ 354 w 546"/>
                <a:gd name="T3" fmla="*/ 170 h 340"/>
                <a:gd name="T4" fmla="*/ 370 w 546"/>
                <a:gd name="T5" fmla="*/ 120 h 340"/>
                <a:gd name="T6" fmla="*/ 351 w 546"/>
                <a:gd name="T7" fmla="*/ 111 h 340"/>
                <a:gd name="T8" fmla="*/ 331 w 546"/>
                <a:gd name="T9" fmla="*/ 101 h 340"/>
                <a:gd name="T10" fmla="*/ 310 w 546"/>
                <a:gd name="T11" fmla="*/ 92 h 340"/>
                <a:gd name="T12" fmla="*/ 288 w 546"/>
                <a:gd name="T13" fmla="*/ 83 h 340"/>
                <a:gd name="T14" fmla="*/ 268 w 546"/>
                <a:gd name="T15" fmla="*/ 75 h 340"/>
                <a:gd name="T16" fmla="*/ 246 w 546"/>
                <a:gd name="T17" fmla="*/ 67 h 340"/>
                <a:gd name="T18" fmla="*/ 224 w 546"/>
                <a:gd name="T19" fmla="*/ 59 h 340"/>
                <a:gd name="T20" fmla="*/ 202 w 546"/>
                <a:gd name="T21" fmla="*/ 51 h 340"/>
                <a:gd name="T22" fmla="*/ 180 w 546"/>
                <a:gd name="T23" fmla="*/ 44 h 340"/>
                <a:gd name="T24" fmla="*/ 157 w 546"/>
                <a:gd name="T25" fmla="*/ 37 h 340"/>
                <a:gd name="T26" fmla="*/ 135 w 546"/>
                <a:gd name="T27" fmla="*/ 30 h 340"/>
                <a:gd name="T28" fmla="*/ 113 w 546"/>
                <a:gd name="T29" fmla="*/ 23 h 340"/>
                <a:gd name="T30" fmla="*/ 93 w 546"/>
                <a:gd name="T31" fmla="*/ 17 h 340"/>
                <a:gd name="T32" fmla="*/ 71 w 546"/>
                <a:gd name="T33" fmla="*/ 12 h 340"/>
                <a:gd name="T34" fmla="*/ 50 w 546"/>
                <a:gd name="T35" fmla="*/ 6 h 340"/>
                <a:gd name="T36" fmla="*/ 29 w 546"/>
                <a:gd name="T37" fmla="*/ 0 h 340"/>
                <a:gd name="T38" fmla="*/ 22 w 546"/>
                <a:gd name="T39" fmla="*/ 9 h 340"/>
                <a:gd name="T40" fmla="*/ 15 w 546"/>
                <a:gd name="T41" fmla="*/ 20 h 340"/>
                <a:gd name="T42" fmla="*/ 7 w 546"/>
                <a:gd name="T43" fmla="*/ 31 h 340"/>
                <a:gd name="T44" fmla="*/ 0 w 546"/>
                <a:gd name="T45" fmla="*/ 43 h 340"/>
                <a:gd name="T46" fmla="*/ 26 w 546"/>
                <a:gd name="T47" fmla="*/ 55 h 340"/>
                <a:gd name="T48" fmla="*/ 52 w 546"/>
                <a:gd name="T49" fmla="*/ 68 h 340"/>
                <a:gd name="T50" fmla="*/ 80 w 546"/>
                <a:gd name="T51" fmla="*/ 82 h 340"/>
                <a:gd name="T52" fmla="*/ 109 w 546"/>
                <a:gd name="T53" fmla="*/ 96 h 340"/>
                <a:gd name="T54" fmla="*/ 139 w 546"/>
                <a:gd name="T55" fmla="*/ 112 h 340"/>
                <a:gd name="T56" fmla="*/ 170 w 546"/>
                <a:gd name="T57" fmla="*/ 128 h 340"/>
                <a:gd name="T58" fmla="*/ 202 w 546"/>
                <a:gd name="T59" fmla="*/ 145 h 340"/>
                <a:gd name="T60" fmla="*/ 235 w 546"/>
                <a:gd name="T61" fmla="*/ 162 h 340"/>
                <a:gd name="T62" fmla="*/ 270 w 546"/>
                <a:gd name="T63" fmla="*/ 182 h 340"/>
                <a:gd name="T64" fmla="*/ 306 w 546"/>
                <a:gd name="T65" fmla="*/ 201 h 340"/>
                <a:gd name="T66" fmla="*/ 344 w 546"/>
                <a:gd name="T67" fmla="*/ 222 h 340"/>
                <a:gd name="T68" fmla="*/ 382 w 546"/>
                <a:gd name="T69" fmla="*/ 243 h 340"/>
                <a:gd name="T70" fmla="*/ 421 w 546"/>
                <a:gd name="T71" fmla="*/ 266 h 340"/>
                <a:gd name="T72" fmla="*/ 461 w 546"/>
                <a:gd name="T73" fmla="*/ 289 h 340"/>
                <a:gd name="T74" fmla="*/ 504 w 546"/>
                <a:gd name="T75" fmla="*/ 314 h 340"/>
                <a:gd name="T76" fmla="*/ 546 w 546"/>
                <a:gd name="T77" fmla="*/ 340 h 3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46"/>
                <a:gd name="T118" fmla="*/ 0 h 340"/>
                <a:gd name="T119" fmla="*/ 546 w 546"/>
                <a:gd name="T120" fmla="*/ 340 h 3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46" h="340">
                  <a:moveTo>
                    <a:pt x="546" y="340"/>
                  </a:moveTo>
                  <a:lnTo>
                    <a:pt x="354" y="170"/>
                  </a:lnTo>
                  <a:lnTo>
                    <a:pt x="370" y="120"/>
                  </a:lnTo>
                  <a:lnTo>
                    <a:pt x="351" y="111"/>
                  </a:lnTo>
                  <a:lnTo>
                    <a:pt x="331" y="101"/>
                  </a:lnTo>
                  <a:lnTo>
                    <a:pt x="310" y="92"/>
                  </a:lnTo>
                  <a:lnTo>
                    <a:pt x="288" y="83"/>
                  </a:lnTo>
                  <a:lnTo>
                    <a:pt x="268" y="75"/>
                  </a:lnTo>
                  <a:lnTo>
                    <a:pt x="246" y="67"/>
                  </a:lnTo>
                  <a:lnTo>
                    <a:pt x="224" y="59"/>
                  </a:lnTo>
                  <a:lnTo>
                    <a:pt x="202" y="51"/>
                  </a:lnTo>
                  <a:lnTo>
                    <a:pt x="180" y="44"/>
                  </a:lnTo>
                  <a:lnTo>
                    <a:pt x="157" y="37"/>
                  </a:lnTo>
                  <a:lnTo>
                    <a:pt x="135" y="30"/>
                  </a:lnTo>
                  <a:lnTo>
                    <a:pt x="113" y="23"/>
                  </a:lnTo>
                  <a:lnTo>
                    <a:pt x="93" y="17"/>
                  </a:lnTo>
                  <a:lnTo>
                    <a:pt x="71" y="12"/>
                  </a:lnTo>
                  <a:lnTo>
                    <a:pt x="50" y="6"/>
                  </a:lnTo>
                  <a:lnTo>
                    <a:pt x="29" y="0"/>
                  </a:lnTo>
                  <a:lnTo>
                    <a:pt x="22" y="9"/>
                  </a:lnTo>
                  <a:lnTo>
                    <a:pt x="15" y="20"/>
                  </a:lnTo>
                  <a:lnTo>
                    <a:pt x="7" y="31"/>
                  </a:lnTo>
                  <a:lnTo>
                    <a:pt x="0" y="43"/>
                  </a:lnTo>
                  <a:lnTo>
                    <a:pt x="26" y="55"/>
                  </a:lnTo>
                  <a:lnTo>
                    <a:pt x="52" y="68"/>
                  </a:lnTo>
                  <a:lnTo>
                    <a:pt x="80" y="82"/>
                  </a:lnTo>
                  <a:lnTo>
                    <a:pt x="109" y="96"/>
                  </a:lnTo>
                  <a:lnTo>
                    <a:pt x="139" y="112"/>
                  </a:lnTo>
                  <a:lnTo>
                    <a:pt x="170" y="128"/>
                  </a:lnTo>
                  <a:lnTo>
                    <a:pt x="202" y="145"/>
                  </a:lnTo>
                  <a:lnTo>
                    <a:pt x="235" y="162"/>
                  </a:lnTo>
                  <a:lnTo>
                    <a:pt x="270" y="182"/>
                  </a:lnTo>
                  <a:lnTo>
                    <a:pt x="306" y="201"/>
                  </a:lnTo>
                  <a:lnTo>
                    <a:pt x="344" y="222"/>
                  </a:lnTo>
                  <a:lnTo>
                    <a:pt x="382" y="243"/>
                  </a:lnTo>
                  <a:lnTo>
                    <a:pt x="421" y="266"/>
                  </a:lnTo>
                  <a:lnTo>
                    <a:pt x="461" y="289"/>
                  </a:lnTo>
                  <a:lnTo>
                    <a:pt x="504" y="314"/>
                  </a:lnTo>
                  <a:lnTo>
                    <a:pt x="546" y="340"/>
                  </a:lnTo>
                  <a:close/>
                </a:path>
              </a:pathLst>
            </a:custGeom>
            <a:solidFill>
              <a:srgbClr val="D6CC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8" name="Freeform 34"/>
            <p:cNvSpPr>
              <a:spLocks/>
            </p:cNvSpPr>
            <p:nvPr/>
          </p:nvSpPr>
          <p:spPr bwMode="auto">
            <a:xfrm>
              <a:off x="1555" y="1122"/>
              <a:ext cx="102" cy="43"/>
            </a:xfrm>
            <a:custGeom>
              <a:avLst/>
              <a:gdLst>
                <a:gd name="T0" fmla="*/ 202 w 202"/>
                <a:gd name="T1" fmla="*/ 44 h 87"/>
                <a:gd name="T2" fmla="*/ 182 w 202"/>
                <a:gd name="T3" fmla="*/ 38 h 87"/>
                <a:gd name="T4" fmla="*/ 161 w 202"/>
                <a:gd name="T5" fmla="*/ 34 h 87"/>
                <a:gd name="T6" fmla="*/ 141 w 202"/>
                <a:gd name="T7" fmla="*/ 29 h 87"/>
                <a:gd name="T8" fmla="*/ 123 w 202"/>
                <a:gd name="T9" fmla="*/ 26 h 87"/>
                <a:gd name="T10" fmla="*/ 104 w 202"/>
                <a:gd name="T11" fmla="*/ 21 h 87"/>
                <a:gd name="T12" fmla="*/ 88 w 202"/>
                <a:gd name="T13" fmla="*/ 18 h 87"/>
                <a:gd name="T14" fmla="*/ 72 w 202"/>
                <a:gd name="T15" fmla="*/ 14 h 87"/>
                <a:gd name="T16" fmla="*/ 58 w 202"/>
                <a:gd name="T17" fmla="*/ 12 h 87"/>
                <a:gd name="T18" fmla="*/ 46 w 202"/>
                <a:gd name="T19" fmla="*/ 8 h 87"/>
                <a:gd name="T20" fmla="*/ 34 w 202"/>
                <a:gd name="T21" fmla="*/ 6 h 87"/>
                <a:gd name="T22" fmla="*/ 24 w 202"/>
                <a:gd name="T23" fmla="*/ 5 h 87"/>
                <a:gd name="T24" fmla="*/ 16 w 202"/>
                <a:gd name="T25" fmla="*/ 3 h 87"/>
                <a:gd name="T26" fmla="*/ 9 w 202"/>
                <a:gd name="T27" fmla="*/ 1 h 87"/>
                <a:gd name="T28" fmla="*/ 4 w 202"/>
                <a:gd name="T29" fmla="*/ 1 h 87"/>
                <a:gd name="T30" fmla="*/ 1 w 202"/>
                <a:gd name="T31" fmla="*/ 0 h 87"/>
                <a:gd name="T32" fmla="*/ 0 w 202"/>
                <a:gd name="T33" fmla="*/ 0 h 87"/>
                <a:gd name="T34" fmla="*/ 2 w 202"/>
                <a:gd name="T35" fmla="*/ 3 h 87"/>
                <a:gd name="T36" fmla="*/ 5 w 202"/>
                <a:gd name="T37" fmla="*/ 6 h 87"/>
                <a:gd name="T38" fmla="*/ 8 w 202"/>
                <a:gd name="T39" fmla="*/ 9 h 87"/>
                <a:gd name="T40" fmla="*/ 11 w 202"/>
                <a:gd name="T41" fmla="*/ 13 h 87"/>
                <a:gd name="T42" fmla="*/ 27 w 202"/>
                <a:gd name="T43" fmla="*/ 20 h 87"/>
                <a:gd name="T44" fmla="*/ 44 w 202"/>
                <a:gd name="T45" fmla="*/ 27 h 87"/>
                <a:gd name="T46" fmla="*/ 62 w 202"/>
                <a:gd name="T47" fmla="*/ 35 h 87"/>
                <a:gd name="T48" fmla="*/ 82 w 202"/>
                <a:gd name="T49" fmla="*/ 43 h 87"/>
                <a:gd name="T50" fmla="*/ 103 w 202"/>
                <a:gd name="T51" fmla="*/ 53 h 87"/>
                <a:gd name="T52" fmla="*/ 125 w 202"/>
                <a:gd name="T53" fmla="*/ 64 h 87"/>
                <a:gd name="T54" fmla="*/ 148 w 202"/>
                <a:gd name="T55" fmla="*/ 74 h 87"/>
                <a:gd name="T56" fmla="*/ 173 w 202"/>
                <a:gd name="T57" fmla="*/ 87 h 87"/>
                <a:gd name="T58" fmla="*/ 180 w 202"/>
                <a:gd name="T59" fmla="*/ 75 h 87"/>
                <a:gd name="T60" fmla="*/ 188 w 202"/>
                <a:gd name="T61" fmla="*/ 64 h 87"/>
                <a:gd name="T62" fmla="*/ 195 w 202"/>
                <a:gd name="T63" fmla="*/ 53 h 87"/>
                <a:gd name="T64" fmla="*/ 202 w 202"/>
                <a:gd name="T65" fmla="*/ 44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87"/>
                <a:gd name="T101" fmla="*/ 202 w 202"/>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87">
                  <a:moveTo>
                    <a:pt x="202" y="44"/>
                  </a:moveTo>
                  <a:lnTo>
                    <a:pt x="182" y="38"/>
                  </a:lnTo>
                  <a:lnTo>
                    <a:pt x="161" y="34"/>
                  </a:lnTo>
                  <a:lnTo>
                    <a:pt x="141" y="29"/>
                  </a:lnTo>
                  <a:lnTo>
                    <a:pt x="123" y="26"/>
                  </a:lnTo>
                  <a:lnTo>
                    <a:pt x="104" y="21"/>
                  </a:lnTo>
                  <a:lnTo>
                    <a:pt x="88" y="18"/>
                  </a:lnTo>
                  <a:lnTo>
                    <a:pt x="72" y="14"/>
                  </a:lnTo>
                  <a:lnTo>
                    <a:pt x="58" y="12"/>
                  </a:lnTo>
                  <a:lnTo>
                    <a:pt x="46" y="8"/>
                  </a:lnTo>
                  <a:lnTo>
                    <a:pt x="34" y="6"/>
                  </a:lnTo>
                  <a:lnTo>
                    <a:pt x="24" y="5"/>
                  </a:lnTo>
                  <a:lnTo>
                    <a:pt x="16" y="3"/>
                  </a:lnTo>
                  <a:lnTo>
                    <a:pt x="9" y="1"/>
                  </a:lnTo>
                  <a:lnTo>
                    <a:pt x="4" y="1"/>
                  </a:lnTo>
                  <a:lnTo>
                    <a:pt x="1" y="0"/>
                  </a:lnTo>
                  <a:lnTo>
                    <a:pt x="0" y="0"/>
                  </a:lnTo>
                  <a:lnTo>
                    <a:pt x="2" y="3"/>
                  </a:lnTo>
                  <a:lnTo>
                    <a:pt x="5" y="6"/>
                  </a:lnTo>
                  <a:lnTo>
                    <a:pt x="8" y="9"/>
                  </a:lnTo>
                  <a:lnTo>
                    <a:pt x="11" y="13"/>
                  </a:lnTo>
                  <a:lnTo>
                    <a:pt x="27" y="20"/>
                  </a:lnTo>
                  <a:lnTo>
                    <a:pt x="44" y="27"/>
                  </a:lnTo>
                  <a:lnTo>
                    <a:pt x="62" y="35"/>
                  </a:lnTo>
                  <a:lnTo>
                    <a:pt x="82" y="43"/>
                  </a:lnTo>
                  <a:lnTo>
                    <a:pt x="103" y="53"/>
                  </a:lnTo>
                  <a:lnTo>
                    <a:pt x="125" y="64"/>
                  </a:lnTo>
                  <a:lnTo>
                    <a:pt x="148" y="74"/>
                  </a:lnTo>
                  <a:lnTo>
                    <a:pt x="173" y="87"/>
                  </a:lnTo>
                  <a:lnTo>
                    <a:pt x="180" y="75"/>
                  </a:lnTo>
                  <a:lnTo>
                    <a:pt x="188" y="64"/>
                  </a:lnTo>
                  <a:lnTo>
                    <a:pt x="195" y="53"/>
                  </a:lnTo>
                  <a:lnTo>
                    <a:pt x="202" y="44"/>
                  </a:lnTo>
                  <a:close/>
                </a:path>
              </a:pathLst>
            </a:custGeom>
            <a:solidFill>
              <a:srgbClr val="B2A8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9" name="Freeform 35"/>
            <p:cNvSpPr>
              <a:spLocks/>
            </p:cNvSpPr>
            <p:nvPr/>
          </p:nvSpPr>
          <p:spPr bwMode="auto">
            <a:xfrm>
              <a:off x="1632" y="1165"/>
              <a:ext cx="926" cy="482"/>
            </a:xfrm>
            <a:custGeom>
              <a:avLst/>
              <a:gdLst>
                <a:gd name="T0" fmla="*/ 1775 w 1852"/>
                <a:gd name="T1" fmla="*/ 901 h 962"/>
                <a:gd name="T2" fmla="*/ 1476 w 1852"/>
                <a:gd name="T3" fmla="*/ 755 h 962"/>
                <a:gd name="T4" fmla="*/ 1214 w 1852"/>
                <a:gd name="T5" fmla="*/ 626 h 962"/>
                <a:gd name="T6" fmla="*/ 565 w 1852"/>
                <a:gd name="T7" fmla="*/ 297 h 962"/>
                <a:gd name="T8" fmla="*/ 480 w 1852"/>
                <a:gd name="T9" fmla="*/ 246 h 962"/>
                <a:gd name="T10" fmla="*/ 401 w 1852"/>
                <a:gd name="T11" fmla="*/ 200 h 962"/>
                <a:gd name="T12" fmla="*/ 325 w 1852"/>
                <a:gd name="T13" fmla="*/ 158 h 962"/>
                <a:gd name="T14" fmla="*/ 254 w 1852"/>
                <a:gd name="T15" fmla="*/ 119 h 962"/>
                <a:gd name="T16" fmla="*/ 189 w 1852"/>
                <a:gd name="T17" fmla="*/ 85 h 962"/>
                <a:gd name="T18" fmla="*/ 128 w 1852"/>
                <a:gd name="T19" fmla="*/ 53 h 962"/>
                <a:gd name="T20" fmla="*/ 71 w 1852"/>
                <a:gd name="T21" fmla="*/ 25 h 962"/>
                <a:gd name="T22" fmla="*/ 19 w 1852"/>
                <a:gd name="T23" fmla="*/ 0 h 962"/>
                <a:gd name="T24" fmla="*/ 8 w 1852"/>
                <a:gd name="T25" fmla="*/ 21 h 962"/>
                <a:gd name="T26" fmla="*/ 0 w 1852"/>
                <a:gd name="T27" fmla="*/ 47 h 962"/>
                <a:gd name="T28" fmla="*/ 89 w 1852"/>
                <a:gd name="T29" fmla="*/ 109 h 962"/>
                <a:gd name="T30" fmla="*/ 181 w 1852"/>
                <a:gd name="T31" fmla="*/ 169 h 962"/>
                <a:gd name="T32" fmla="*/ 273 w 1852"/>
                <a:gd name="T33" fmla="*/ 225 h 962"/>
                <a:gd name="T34" fmla="*/ 360 w 1852"/>
                <a:gd name="T35" fmla="*/ 276 h 962"/>
                <a:gd name="T36" fmla="*/ 435 w 1852"/>
                <a:gd name="T37" fmla="*/ 320 h 962"/>
                <a:gd name="T38" fmla="*/ 496 w 1852"/>
                <a:gd name="T39" fmla="*/ 353 h 962"/>
                <a:gd name="T40" fmla="*/ 537 w 1852"/>
                <a:gd name="T41" fmla="*/ 374 h 962"/>
                <a:gd name="T42" fmla="*/ 550 w 1852"/>
                <a:gd name="T43" fmla="*/ 382 h 962"/>
                <a:gd name="T44" fmla="*/ 569 w 1852"/>
                <a:gd name="T45" fmla="*/ 393 h 962"/>
                <a:gd name="T46" fmla="*/ 598 w 1852"/>
                <a:gd name="T47" fmla="*/ 411 h 962"/>
                <a:gd name="T48" fmla="*/ 633 w 1852"/>
                <a:gd name="T49" fmla="*/ 430 h 962"/>
                <a:gd name="T50" fmla="*/ 672 w 1852"/>
                <a:gd name="T51" fmla="*/ 450 h 962"/>
                <a:gd name="T52" fmla="*/ 710 w 1852"/>
                <a:gd name="T53" fmla="*/ 469 h 962"/>
                <a:gd name="T54" fmla="*/ 743 w 1852"/>
                <a:gd name="T55" fmla="*/ 487 h 962"/>
                <a:gd name="T56" fmla="*/ 765 w 1852"/>
                <a:gd name="T57" fmla="*/ 497 h 962"/>
                <a:gd name="T58" fmla="*/ 773 w 1852"/>
                <a:gd name="T59" fmla="*/ 502 h 962"/>
                <a:gd name="T60" fmla="*/ 1750 w 1852"/>
                <a:gd name="T61" fmla="*/ 961 h 962"/>
                <a:gd name="T62" fmla="*/ 1792 w 1852"/>
                <a:gd name="T63" fmla="*/ 961 h 962"/>
                <a:gd name="T64" fmla="*/ 1826 w 1852"/>
                <a:gd name="T65" fmla="*/ 954 h 962"/>
                <a:gd name="T66" fmla="*/ 1847 w 1852"/>
                <a:gd name="T67" fmla="*/ 947 h 962"/>
                <a:gd name="T68" fmla="*/ 1852 w 1852"/>
                <a:gd name="T69" fmla="*/ 937 h 962"/>
                <a:gd name="T70" fmla="*/ 1841 w 1852"/>
                <a:gd name="T71" fmla="*/ 915 h 962"/>
                <a:gd name="T72" fmla="*/ 1823 w 1852"/>
                <a:gd name="T73" fmla="*/ 893 h 962"/>
                <a:gd name="T74" fmla="*/ 1808 w 1852"/>
                <a:gd name="T75" fmla="*/ 878 h 9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52"/>
                <a:gd name="T115" fmla="*/ 0 h 962"/>
                <a:gd name="T116" fmla="*/ 1852 w 1852"/>
                <a:gd name="T117" fmla="*/ 962 h 9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52" h="962">
                  <a:moveTo>
                    <a:pt x="1806" y="876"/>
                  </a:moveTo>
                  <a:lnTo>
                    <a:pt x="1775" y="901"/>
                  </a:lnTo>
                  <a:lnTo>
                    <a:pt x="1673" y="864"/>
                  </a:lnTo>
                  <a:lnTo>
                    <a:pt x="1476" y="755"/>
                  </a:lnTo>
                  <a:lnTo>
                    <a:pt x="1228" y="682"/>
                  </a:lnTo>
                  <a:lnTo>
                    <a:pt x="1214" y="626"/>
                  </a:lnTo>
                  <a:lnTo>
                    <a:pt x="592" y="320"/>
                  </a:lnTo>
                  <a:lnTo>
                    <a:pt x="565" y="297"/>
                  </a:lnTo>
                  <a:lnTo>
                    <a:pt x="523" y="271"/>
                  </a:lnTo>
                  <a:lnTo>
                    <a:pt x="480" y="246"/>
                  </a:lnTo>
                  <a:lnTo>
                    <a:pt x="440" y="223"/>
                  </a:lnTo>
                  <a:lnTo>
                    <a:pt x="401" y="200"/>
                  </a:lnTo>
                  <a:lnTo>
                    <a:pt x="363" y="179"/>
                  </a:lnTo>
                  <a:lnTo>
                    <a:pt x="325" y="158"/>
                  </a:lnTo>
                  <a:lnTo>
                    <a:pt x="289" y="139"/>
                  </a:lnTo>
                  <a:lnTo>
                    <a:pt x="254" y="119"/>
                  </a:lnTo>
                  <a:lnTo>
                    <a:pt x="221" y="102"/>
                  </a:lnTo>
                  <a:lnTo>
                    <a:pt x="189" y="85"/>
                  </a:lnTo>
                  <a:lnTo>
                    <a:pt x="158" y="69"/>
                  </a:lnTo>
                  <a:lnTo>
                    <a:pt x="128" y="53"/>
                  </a:lnTo>
                  <a:lnTo>
                    <a:pt x="99" y="39"/>
                  </a:lnTo>
                  <a:lnTo>
                    <a:pt x="71" y="25"/>
                  </a:lnTo>
                  <a:lnTo>
                    <a:pt x="45" y="12"/>
                  </a:lnTo>
                  <a:lnTo>
                    <a:pt x="19" y="0"/>
                  </a:lnTo>
                  <a:lnTo>
                    <a:pt x="14" y="10"/>
                  </a:lnTo>
                  <a:lnTo>
                    <a:pt x="8" y="21"/>
                  </a:lnTo>
                  <a:lnTo>
                    <a:pt x="3" y="34"/>
                  </a:lnTo>
                  <a:lnTo>
                    <a:pt x="0" y="47"/>
                  </a:lnTo>
                  <a:lnTo>
                    <a:pt x="44" y="78"/>
                  </a:lnTo>
                  <a:lnTo>
                    <a:pt x="89" y="109"/>
                  </a:lnTo>
                  <a:lnTo>
                    <a:pt x="135" y="139"/>
                  </a:lnTo>
                  <a:lnTo>
                    <a:pt x="181" y="169"/>
                  </a:lnTo>
                  <a:lnTo>
                    <a:pt x="228" y="198"/>
                  </a:lnTo>
                  <a:lnTo>
                    <a:pt x="273" y="225"/>
                  </a:lnTo>
                  <a:lnTo>
                    <a:pt x="318" y="252"/>
                  </a:lnTo>
                  <a:lnTo>
                    <a:pt x="360" y="276"/>
                  </a:lnTo>
                  <a:lnTo>
                    <a:pt x="399" y="299"/>
                  </a:lnTo>
                  <a:lnTo>
                    <a:pt x="435" y="320"/>
                  </a:lnTo>
                  <a:lnTo>
                    <a:pt x="469" y="338"/>
                  </a:lnTo>
                  <a:lnTo>
                    <a:pt x="496" y="353"/>
                  </a:lnTo>
                  <a:lnTo>
                    <a:pt x="519" y="365"/>
                  </a:lnTo>
                  <a:lnTo>
                    <a:pt x="537" y="374"/>
                  </a:lnTo>
                  <a:lnTo>
                    <a:pt x="547" y="380"/>
                  </a:lnTo>
                  <a:lnTo>
                    <a:pt x="550" y="382"/>
                  </a:lnTo>
                  <a:lnTo>
                    <a:pt x="557" y="386"/>
                  </a:lnTo>
                  <a:lnTo>
                    <a:pt x="569" y="393"/>
                  </a:lnTo>
                  <a:lnTo>
                    <a:pt x="581" y="401"/>
                  </a:lnTo>
                  <a:lnTo>
                    <a:pt x="598" y="411"/>
                  </a:lnTo>
                  <a:lnTo>
                    <a:pt x="615" y="420"/>
                  </a:lnTo>
                  <a:lnTo>
                    <a:pt x="633" y="430"/>
                  </a:lnTo>
                  <a:lnTo>
                    <a:pt x="653" y="441"/>
                  </a:lnTo>
                  <a:lnTo>
                    <a:pt x="672" y="450"/>
                  </a:lnTo>
                  <a:lnTo>
                    <a:pt x="692" y="460"/>
                  </a:lnTo>
                  <a:lnTo>
                    <a:pt x="710" y="469"/>
                  </a:lnTo>
                  <a:lnTo>
                    <a:pt x="727" y="479"/>
                  </a:lnTo>
                  <a:lnTo>
                    <a:pt x="743" y="487"/>
                  </a:lnTo>
                  <a:lnTo>
                    <a:pt x="754" y="492"/>
                  </a:lnTo>
                  <a:lnTo>
                    <a:pt x="765" y="497"/>
                  </a:lnTo>
                  <a:lnTo>
                    <a:pt x="770" y="500"/>
                  </a:lnTo>
                  <a:lnTo>
                    <a:pt x="773" y="502"/>
                  </a:lnTo>
                  <a:lnTo>
                    <a:pt x="1731" y="955"/>
                  </a:lnTo>
                  <a:lnTo>
                    <a:pt x="1750" y="961"/>
                  </a:lnTo>
                  <a:lnTo>
                    <a:pt x="1771" y="962"/>
                  </a:lnTo>
                  <a:lnTo>
                    <a:pt x="1792" y="961"/>
                  </a:lnTo>
                  <a:lnTo>
                    <a:pt x="1810" y="959"/>
                  </a:lnTo>
                  <a:lnTo>
                    <a:pt x="1826" y="954"/>
                  </a:lnTo>
                  <a:lnTo>
                    <a:pt x="1839" y="951"/>
                  </a:lnTo>
                  <a:lnTo>
                    <a:pt x="1847" y="947"/>
                  </a:lnTo>
                  <a:lnTo>
                    <a:pt x="1851" y="946"/>
                  </a:lnTo>
                  <a:lnTo>
                    <a:pt x="1852" y="937"/>
                  </a:lnTo>
                  <a:lnTo>
                    <a:pt x="1848" y="927"/>
                  </a:lnTo>
                  <a:lnTo>
                    <a:pt x="1841" y="915"/>
                  </a:lnTo>
                  <a:lnTo>
                    <a:pt x="1832" y="904"/>
                  </a:lnTo>
                  <a:lnTo>
                    <a:pt x="1823" y="893"/>
                  </a:lnTo>
                  <a:lnTo>
                    <a:pt x="1814" y="884"/>
                  </a:lnTo>
                  <a:lnTo>
                    <a:pt x="1808" y="878"/>
                  </a:lnTo>
                  <a:lnTo>
                    <a:pt x="1806" y="876"/>
                  </a:lnTo>
                  <a:close/>
                </a:path>
              </a:pathLst>
            </a:custGeom>
            <a:solidFill>
              <a:srgbClr val="B5A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0" name="Freeform 36"/>
            <p:cNvSpPr>
              <a:spLocks/>
            </p:cNvSpPr>
            <p:nvPr/>
          </p:nvSpPr>
          <p:spPr bwMode="auto">
            <a:xfrm>
              <a:off x="1561" y="1128"/>
              <a:ext cx="81" cy="61"/>
            </a:xfrm>
            <a:custGeom>
              <a:avLst/>
              <a:gdLst>
                <a:gd name="T0" fmla="*/ 162 w 162"/>
                <a:gd name="T1" fmla="*/ 74 h 121"/>
                <a:gd name="T2" fmla="*/ 137 w 162"/>
                <a:gd name="T3" fmla="*/ 61 h 121"/>
                <a:gd name="T4" fmla="*/ 114 w 162"/>
                <a:gd name="T5" fmla="*/ 51 h 121"/>
                <a:gd name="T6" fmla="*/ 92 w 162"/>
                <a:gd name="T7" fmla="*/ 40 h 121"/>
                <a:gd name="T8" fmla="*/ 71 w 162"/>
                <a:gd name="T9" fmla="*/ 30 h 121"/>
                <a:gd name="T10" fmla="*/ 51 w 162"/>
                <a:gd name="T11" fmla="*/ 22 h 121"/>
                <a:gd name="T12" fmla="*/ 33 w 162"/>
                <a:gd name="T13" fmla="*/ 14 h 121"/>
                <a:gd name="T14" fmla="*/ 16 w 162"/>
                <a:gd name="T15" fmla="*/ 7 h 121"/>
                <a:gd name="T16" fmla="*/ 0 w 162"/>
                <a:gd name="T17" fmla="*/ 0 h 121"/>
                <a:gd name="T18" fmla="*/ 15 w 162"/>
                <a:gd name="T19" fmla="*/ 15 h 121"/>
                <a:gd name="T20" fmla="*/ 30 w 162"/>
                <a:gd name="T21" fmla="*/ 29 h 121"/>
                <a:gd name="T22" fmla="*/ 46 w 162"/>
                <a:gd name="T23" fmla="*/ 44 h 121"/>
                <a:gd name="T24" fmla="*/ 65 w 162"/>
                <a:gd name="T25" fmla="*/ 59 h 121"/>
                <a:gd name="T26" fmla="*/ 83 w 162"/>
                <a:gd name="T27" fmla="*/ 75 h 121"/>
                <a:gd name="T28" fmla="*/ 101 w 162"/>
                <a:gd name="T29" fmla="*/ 90 h 121"/>
                <a:gd name="T30" fmla="*/ 122 w 162"/>
                <a:gd name="T31" fmla="*/ 106 h 121"/>
                <a:gd name="T32" fmla="*/ 143 w 162"/>
                <a:gd name="T33" fmla="*/ 121 h 121"/>
                <a:gd name="T34" fmla="*/ 146 w 162"/>
                <a:gd name="T35" fmla="*/ 108 h 121"/>
                <a:gd name="T36" fmla="*/ 151 w 162"/>
                <a:gd name="T37" fmla="*/ 95 h 121"/>
                <a:gd name="T38" fmla="*/ 157 w 162"/>
                <a:gd name="T39" fmla="*/ 84 h 121"/>
                <a:gd name="T40" fmla="*/ 162 w 162"/>
                <a:gd name="T41" fmla="*/ 74 h 1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121"/>
                <a:gd name="T65" fmla="*/ 162 w 162"/>
                <a:gd name="T66" fmla="*/ 121 h 1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121">
                  <a:moveTo>
                    <a:pt x="162" y="74"/>
                  </a:moveTo>
                  <a:lnTo>
                    <a:pt x="137" y="61"/>
                  </a:lnTo>
                  <a:lnTo>
                    <a:pt x="114" y="51"/>
                  </a:lnTo>
                  <a:lnTo>
                    <a:pt x="92" y="40"/>
                  </a:lnTo>
                  <a:lnTo>
                    <a:pt x="71" y="30"/>
                  </a:lnTo>
                  <a:lnTo>
                    <a:pt x="51" y="22"/>
                  </a:lnTo>
                  <a:lnTo>
                    <a:pt x="33" y="14"/>
                  </a:lnTo>
                  <a:lnTo>
                    <a:pt x="16" y="7"/>
                  </a:lnTo>
                  <a:lnTo>
                    <a:pt x="0" y="0"/>
                  </a:lnTo>
                  <a:lnTo>
                    <a:pt x="15" y="15"/>
                  </a:lnTo>
                  <a:lnTo>
                    <a:pt x="30" y="29"/>
                  </a:lnTo>
                  <a:lnTo>
                    <a:pt x="46" y="44"/>
                  </a:lnTo>
                  <a:lnTo>
                    <a:pt x="65" y="59"/>
                  </a:lnTo>
                  <a:lnTo>
                    <a:pt x="83" y="75"/>
                  </a:lnTo>
                  <a:lnTo>
                    <a:pt x="101" y="90"/>
                  </a:lnTo>
                  <a:lnTo>
                    <a:pt x="122" y="106"/>
                  </a:lnTo>
                  <a:lnTo>
                    <a:pt x="143" y="121"/>
                  </a:lnTo>
                  <a:lnTo>
                    <a:pt x="146" y="108"/>
                  </a:lnTo>
                  <a:lnTo>
                    <a:pt x="151" y="95"/>
                  </a:lnTo>
                  <a:lnTo>
                    <a:pt x="157" y="84"/>
                  </a:lnTo>
                  <a:lnTo>
                    <a:pt x="162" y="74"/>
                  </a:lnTo>
                  <a:close/>
                </a:path>
              </a:pathLst>
            </a:custGeom>
            <a:solidFill>
              <a:srgbClr val="7F75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9643" name="WordArt 37"/>
          <p:cNvSpPr>
            <a:spLocks noChangeArrowheads="1" noChangeShapeType="1" noTextEdit="1"/>
          </p:cNvSpPr>
          <p:nvPr/>
        </p:nvSpPr>
        <p:spPr bwMode="auto">
          <a:xfrm>
            <a:off x="7740650" y="5084763"/>
            <a:ext cx="1277938" cy="36195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Glory ?</a:t>
            </a:r>
          </a:p>
        </p:txBody>
      </p:sp>
      <p:pic>
        <p:nvPicPr>
          <p:cNvPr id="69644" name="Picture 38" descr="MCj03825760000[1]"/>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78813" y="5805488"/>
            <a:ext cx="865187" cy="86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5" name="Picture 39" descr="MCj03985870000[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8638" y="5570538"/>
            <a:ext cx="1331912" cy="105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6" name="Picture 40" descr="bd06123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20813" y="5656263"/>
            <a:ext cx="1439862"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7" name="Picture 41" descr="European Comission">
            <a:hlinkClick r:id="rId8"/>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4950" y="5754688"/>
            <a:ext cx="11350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48" name="WordArt 42"/>
          <p:cNvSpPr>
            <a:spLocks noChangeArrowheads="1" noChangeShapeType="1" noTextEdit="1"/>
          </p:cNvSpPr>
          <p:nvPr/>
        </p:nvSpPr>
        <p:spPr bwMode="auto">
          <a:xfrm>
            <a:off x="2771775" y="5445125"/>
            <a:ext cx="2232025" cy="358775"/>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"Easy" Money ??</a:t>
            </a:r>
          </a:p>
        </p:txBody>
      </p:sp>
      <p:pic>
        <p:nvPicPr>
          <p:cNvPr id="69649" name="Picture 43" descr="6th%2520Framework%2520Logo">
            <a:hlinkClick r:id="rId10"/>
          </p:cNvPr>
          <p:cNvPicPr>
            <a:picLocks noChangeAspect="1" noChangeArrowheads="1"/>
          </p:cNvPicPr>
          <p:nvPr/>
        </p:nvPicPr>
        <p:blipFill>
          <a:blip r:embed="rId11">
            <a:clrChange>
              <a:clrFrom>
                <a:srgbClr val="FFFEFF"/>
              </a:clrFrom>
              <a:clrTo>
                <a:srgbClr val="FFFEFF">
                  <a:alpha val="0"/>
                </a:srgbClr>
              </a:clrTo>
            </a:clrChange>
            <a:extLst>
              <a:ext uri="{28A0092B-C50C-407E-A947-70E740481C1C}">
                <a14:useLocalDpi xmlns:a14="http://schemas.microsoft.com/office/drawing/2010/main" val="0"/>
              </a:ext>
            </a:extLst>
          </a:blip>
          <a:srcRect/>
          <a:stretch>
            <a:fillRect/>
          </a:stretch>
        </p:blipFill>
        <p:spPr bwMode="auto">
          <a:xfrm>
            <a:off x="107950" y="5537200"/>
            <a:ext cx="576263" cy="485775"/>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650" name="Picture 44" descr="ban_ist">
            <a:hlinkClick r:id="rId12"/>
          </p:cNvPr>
          <p:cNvPicPr>
            <a:picLocks noChangeAspect="1" noChangeArrowheads="1"/>
          </p:cNvPicPr>
          <p:nvPr/>
        </p:nvPicPr>
        <p:blipFill>
          <a:blip r:embed="rId1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68313" y="6408738"/>
            <a:ext cx="1223962" cy="344487"/>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9651" name="Picture 45" descr="MPj03999220000[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79388" y="981075"/>
            <a:ext cx="1323975"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2" name="WordArt 46"/>
          <p:cNvSpPr>
            <a:spLocks noChangeArrowheads="1" noChangeShapeType="1" noTextEdit="1"/>
          </p:cNvSpPr>
          <p:nvPr/>
        </p:nvSpPr>
        <p:spPr bwMode="auto">
          <a:xfrm>
            <a:off x="1619250" y="1052513"/>
            <a:ext cx="1512888" cy="288925"/>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Society ?!</a:t>
            </a:r>
          </a:p>
        </p:txBody>
      </p:sp>
      <p:pic>
        <p:nvPicPr>
          <p:cNvPr id="69653" name="Picture 47" descr="MCj0416042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01600" y="2398713"/>
            <a:ext cx="1008063"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4" name="Picture 48" descr="powerline-05"/>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6959600" y="1187450"/>
            <a:ext cx="1782763"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5" name="Picture 49" descr="forme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372225" y="1562100"/>
            <a:ext cx="115411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6" name="WordArt 50"/>
          <p:cNvSpPr>
            <a:spLocks noChangeArrowheads="1" noChangeShapeType="1" noTextEdit="1"/>
          </p:cNvSpPr>
          <p:nvPr/>
        </p:nvSpPr>
        <p:spPr bwMode="auto">
          <a:xfrm>
            <a:off x="5003800" y="958850"/>
            <a:ext cx="1878013" cy="382588"/>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F80000"/>
                </a:solidFill>
                <a:effectLst>
                  <a:outerShdw dist="35921" dir="2700000" algn="ctr" rotWithShape="0">
                    <a:srgbClr val="990000"/>
                  </a:outerShdw>
                </a:effectLst>
                <a:latin typeface="Impact"/>
              </a:rPr>
              <a:t>Industry !!!</a:t>
            </a:r>
          </a:p>
        </p:txBody>
      </p:sp>
      <p:pic>
        <p:nvPicPr>
          <p:cNvPr id="69657" name="Picture 51" descr="target-1"/>
          <p:cNvPicPr>
            <a:picLocks noChangeAspect="1" noChangeArrowheads="1"/>
          </p:cNvPicPr>
          <p:nvPr/>
        </p:nvPicPr>
        <p:blipFill>
          <a:blip r:embed="rId18">
            <a:clrChange>
              <a:clrFrom>
                <a:srgbClr val="FFFDFE"/>
              </a:clrFrom>
              <a:clrTo>
                <a:srgbClr val="FFFDFE">
                  <a:alpha val="0"/>
                </a:srgbClr>
              </a:clrTo>
            </a:clrChange>
            <a:extLst>
              <a:ext uri="{28A0092B-C50C-407E-A947-70E740481C1C}">
                <a14:useLocalDpi xmlns:a14="http://schemas.microsoft.com/office/drawing/2010/main" val="0"/>
              </a:ext>
            </a:extLst>
          </a:blip>
          <a:srcRect/>
          <a:stretch>
            <a:fillRect/>
          </a:stretch>
        </p:blipFill>
        <p:spPr bwMode="auto">
          <a:xfrm>
            <a:off x="3779838" y="1916113"/>
            <a:ext cx="1223962"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8" name="Text Box 52"/>
          <p:cNvSpPr txBox="1">
            <a:spLocks noChangeArrowheads="1"/>
          </p:cNvSpPr>
          <p:nvPr/>
        </p:nvSpPr>
        <p:spPr bwMode="auto">
          <a:xfrm>
            <a:off x="3275013" y="1695450"/>
            <a:ext cx="2016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i="1">
                <a:solidFill>
                  <a:srgbClr val="F80000"/>
                </a:solidFill>
                <a:latin typeface="Times New Roman" pitchFamily="18" charset="0"/>
              </a:rPr>
              <a:t>Do we have a target ?</a:t>
            </a:r>
          </a:p>
        </p:txBody>
      </p:sp>
      <p:grpSp>
        <p:nvGrpSpPr>
          <p:cNvPr id="69659" name="Group 53"/>
          <p:cNvGrpSpPr>
            <a:grpSpLocks/>
          </p:cNvGrpSpPr>
          <p:nvPr/>
        </p:nvGrpSpPr>
        <p:grpSpPr bwMode="auto">
          <a:xfrm>
            <a:off x="3581400" y="2738438"/>
            <a:ext cx="1395413" cy="1477962"/>
            <a:chOff x="431" y="911"/>
            <a:chExt cx="879" cy="931"/>
          </a:xfrm>
        </p:grpSpPr>
        <p:sp>
          <p:nvSpPr>
            <p:cNvPr id="69661" name="Freeform 54"/>
            <p:cNvSpPr>
              <a:spLocks/>
            </p:cNvSpPr>
            <p:nvPr/>
          </p:nvSpPr>
          <p:spPr bwMode="auto">
            <a:xfrm>
              <a:off x="510" y="911"/>
              <a:ext cx="800" cy="590"/>
            </a:xfrm>
            <a:custGeom>
              <a:avLst/>
              <a:gdLst>
                <a:gd name="T0" fmla="*/ 82 w 1689"/>
                <a:gd name="T1" fmla="*/ 889 h 1108"/>
                <a:gd name="T2" fmla="*/ 69 w 1689"/>
                <a:gd name="T3" fmla="*/ 739 h 1108"/>
                <a:gd name="T4" fmla="*/ 34 w 1689"/>
                <a:gd name="T5" fmla="*/ 589 h 1108"/>
                <a:gd name="T6" fmla="*/ 5 w 1689"/>
                <a:gd name="T7" fmla="*/ 432 h 1108"/>
                <a:gd name="T8" fmla="*/ 8 w 1689"/>
                <a:gd name="T9" fmla="*/ 261 h 1108"/>
                <a:gd name="T10" fmla="*/ 46 w 1689"/>
                <a:gd name="T11" fmla="*/ 128 h 1108"/>
                <a:gd name="T12" fmla="*/ 56 w 1689"/>
                <a:gd name="T13" fmla="*/ 109 h 1108"/>
                <a:gd name="T14" fmla="*/ 67 w 1689"/>
                <a:gd name="T15" fmla="*/ 87 h 1108"/>
                <a:gd name="T16" fmla="*/ 86 w 1689"/>
                <a:gd name="T17" fmla="*/ 73 h 1108"/>
                <a:gd name="T18" fmla="*/ 110 w 1689"/>
                <a:gd name="T19" fmla="*/ 63 h 1108"/>
                <a:gd name="T20" fmla="*/ 132 w 1689"/>
                <a:gd name="T21" fmla="*/ 54 h 1108"/>
                <a:gd name="T22" fmla="*/ 291 w 1689"/>
                <a:gd name="T23" fmla="*/ 13 h 1108"/>
                <a:gd name="T24" fmla="*/ 439 w 1689"/>
                <a:gd name="T25" fmla="*/ 0 h 1108"/>
                <a:gd name="T26" fmla="*/ 577 w 1689"/>
                <a:gd name="T27" fmla="*/ 8 h 1108"/>
                <a:gd name="T28" fmla="*/ 710 w 1689"/>
                <a:gd name="T29" fmla="*/ 31 h 1108"/>
                <a:gd name="T30" fmla="*/ 838 w 1689"/>
                <a:gd name="T31" fmla="*/ 62 h 1108"/>
                <a:gd name="T32" fmla="*/ 967 w 1689"/>
                <a:gd name="T33" fmla="*/ 95 h 1108"/>
                <a:gd name="T34" fmla="*/ 1095 w 1689"/>
                <a:gd name="T35" fmla="*/ 126 h 1108"/>
                <a:gd name="T36" fmla="*/ 1229 w 1689"/>
                <a:gd name="T37" fmla="*/ 146 h 1108"/>
                <a:gd name="T38" fmla="*/ 1369 w 1689"/>
                <a:gd name="T39" fmla="*/ 150 h 1108"/>
                <a:gd name="T40" fmla="*/ 1517 w 1689"/>
                <a:gd name="T41" fmla="*/ 132 h 1108"/>
                <a:gd name="T42" fmla="*/ 1631 w 1689"/>
                <a:gd name="T43" fmla="*/ 103 h 1108"/>
                <a:gd name="T44" fmla="*/ 1651 w 1689"/>
                <a:gd name="T45" fmla="*/ 93 h 1108"/>
                <a:gd name="T46" fmla="*/ 1673 w 1689"/>
                <a:gd name="T47" fmla="*/ 84 h 1108"/>
                <a:gd name="T48" fmla="*/ 1675 w 1689"/>
                <a:gd name="T49" fmla="*/ 93 h 1108"/>
                <a:gd name="T50" fmla="*/ 1665 w 1689"/>
                <a:gd name="T51" fmla="*/ 113 h 1108"/>
                <a:gd name="T52" fmla="*/ 1656 w 1689"/>
                <a:gd name="T53" fmla="*/ 131 h 1108"/>
                <a:gd name="T54" fmla="*/ 1614 w 1689"/>
                <a:gd name="T55" fmla="*/ 307 h 1108"/>
                <a:gd name="T56" fmla="*/ 1616 w 1689"/>
                <a:gd name="T57" fmla="*/ 467 h 1108"/>
                <a:gd name="T58" fmla="*/ 1642 w 1689"/>
                <a:gd name="T59" fmla="*/ 619 h 1108"/>
                <a:gd name="T60" fmla="*/ 1673 w 1689"/>
                <a:gd name="T61" fmla="*/ 773 h 1108"/>
                <a:gd name="T62" fmla="*/ 1689 w 1689"/>
                <a:gd name="T63" fmla="*/ 938 h 1108"/>
                <a:gd name="T64" fmla="*/ 1687 w 1689"/>
                <a:gd name="T65" fmla="*/ 1008 h 1108"/>
                <a:gd name="T66" fmla="*/ 1685 w 1689"/>
                <a:gd name="T67" fmla="*/ 1026 h 1108"/>
                <a:gd name="T68" fmla="*/ 1682 w 1689"/>
                <a:gd name="T69" fmla="*/ 1044 h 1108"/>
                <a:gd name="T70" fmla="*/ 1659 w 1689"/>
                <a:gd name="T71" fmla="*/ 1054 h 1108"/>
                <a:gd name="T72" fmla="*/ 1636 w 1689"/>
                <a:gd name="T73" fmla="*/ 1062 h 1108"/>
                <a:gd name="T74" fmla="*/ 1566 w 1689"/>
                <a:gd name="T75" fmla="*/ 1082 h 1108"/>
                <a:gd name="T76" fmla="*/ 1410 w 1689"/>
                <a:gd name="T77" fmla="*/ 1105 h 1108"/>
                <a:gd name="T78" fmla="*/ 1263 w 1689"/>
                <a:gd name="T79" fmla="*/ 1106 h 1108"/>
                <a:gd name="T80" fmla="*/ 1124 w 1689"/>
                <a:gd name="T81" fmla="*/ 1089 h 1108"/>
                <a:gd name="T82" fmla="*/ 990 w 1689"/>
                <a:gd name="T83" fmla="*/ 1060 h 1108"/>
                <a:gd name="T84" fmla="*/ 859 w 1689"/>
                <a:gd name="T85" fmla="*/ 1027 h 1108"/>
                <a:gd name="T86" fmla="*/ 727 w 1689"/>
                <a:gd name="T87" fmla="*/ 994 h 1108"/>
                <a:gd name="T88" fmla="*/ 594 w 1689"/>
                <a:gd name="T89" fmla="*/ 969 h 1108"/>
                <a:gd name="T90" fmla="*/ 457 w 1689"/>
                <a:gd name="T91" fmla="*/ 956 h 1108"/>
                <a:gd name="T92" fmla="*/ 311 w 1689"/>
                <a:gd name="T93" fmla="*/ 962 h 1108"/>
                <a:gd name="T94" fmla="*/ 157 w 1689"/>
                <a:gd name="T95" fmla="*/ 992 h 1108"/>
                <a:gd name="T96" fmla="*/ 90 w 1689"/>
                <a:gd name="T97" fmla="*/ 1016 h 1108"/>
                <a:gd name="T98" fmla="*/ 67 w 1689"/>
                <a:gd name="T99" fmla="*/ 1025 h 1108"/>
                <a:gd name="T100" fmla="*/ 45 w 1689"/>
                <a:gd name="T101" fmla="*/ 1036 h 1108"/>
                <a:gd name="T102" fmla="*/ 53 w 1689"/>
                <a:gd name="T103" fmla="*/ 1020 h 1108"/>
                <a:gd name="T104" fmla="*/ 60 w 1689"/>
                <a:gd name="T105" fmla="*/ 1005 h 11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9"/>
                <a:gd name="T160" fmla="*/ 0 h 1108"/>
                <a:gd name="T161" fmla="*/ 1689 w 1689"/>
                <a:gd name="T162" fmla="*/ 1108 h 11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9" h="1108">
                  <a:moveTo>
                    <a:pt x="64" y="993"/>
                  </a:moveTo>
                  <a:lnTo>
                    <a:pt x="77" y="941"/>
                  </a:lnTo>
                  <a:lnTo>
                    <a:pt x="82" y="889"/>
                  </a:lnTo>
                  <a:lnTo>
                    <a:pt x="82" y="838"/>
                  </a:lnTo>
                  <a:lnTo>
                    <a:pt x="77" y="787"/>
                  </a:lnTo>
                  <a:lnTo>
                    <a:pt x="69" y="739"/>
                  </a:lnTo>
                  <a:lnTo>
                    <a:pt x="59" y="689"/>
                  </a:lnTo>
                  <a:lnTo>
                    <a:pt x="46" y="639"/>
                  </a:lnTo>
                  <a:lnTo>
                    <a:pt x="34" y="589"/>
                  </a:lnTo>
                  <a:lnTo>
                    <a:pt x="22" y="538"/>
                  </a:lnTo>
                  <a:lnTo>
                    <a:pt x="12" y="485"/>
                  </a:lnTo>
                  <a:lnTo>
                    <a:pt x="5" y="432"/>
                  </a:lnTo>
                  <a:lnTo>
                    <a:pt x="0" y="377"/>
                  </a:lnTo>
                  <a:lnTo>
                    <a:pt x="2" y="320"/>
                  </a:lnTo>
                  <a:lnTo>
                    <a:pt x="8" y="261"/>
                  </a:lnTo>
                  <a:lnTo>
                    <a:pt x="22" y="199"/>
                  </a:lnTo>
                  <a:lnTo>
                    <a:pt x="43" y="135"/>
                  </a:lnTo>
                  <a:lnTo>
                    <a:pt x="46" y="128"/>
                  </a:lnTo>
                  <a:lnTo>
                    <a:pt x="49" y="122"/>
                  </a:lnTo>
                  <a:lnTo>
                    <a:pt x="52" y="115"/>
                  </a:lnTo>
                  <a:lnTo>
                    <a:pt x="56" y="109"/>
                  </a:lnTo>
                  <a:lnTo>
                    <a:pt x="60" y="102"/>
                  </a:lnTo>
                  <a:lnTo>
                    <a:pt x="63" y="94"/>
                  </a:lnTo>
                  <a:lnTo>
                    <a:pt x="67" y="87"/>
                  </a:lnTo>
                  <a:lnTo>
                    <a:pt x="72" y="80"/>
                  </a:lnTo>
                  <a:lnTo>
                    <a:pt x="79" y="76"/>
                  </a:lnTo>
                  <a:lnTo>
                    <a:pt x="86" y="73"/>
                  </a:lnTo>
                  <a:lnTo>
                    <a:pt x="94" y="70"/>
                  </a:lnTo>
                  <a:lnTo>
                    <a:pt x="102" y="66"/>
                  </a:lnTo>
                  <a:lnTo>
                    <a:pt x="110" y="63"/>
                  </a:lnTo>
                  <a:lnTo>
                    <a:pt x="117" y="60"/>
                  </a:lnTo>
                  <a:lnTo>
                    <a:pt x="125" y="57"/>
                  </a:lnTo>
                  <a:lnTo>
                    <a:pt x="132" y="54"/>
                  </a:lnTo>
                  <a:lnTo>
                    <a:pt x="186" y="37"/>
                  </a:lnTo>
                  <a:lnTo>
                    <a:pt x="239" y="23"/>
                  </a:lnTo>
                  <a:lnTo>
                    <a:pt x="291" y="13"/>
                  </a:lnTo>
                  <a:lnTo>
                    <a:pt x="341" y="6"/>
                  </a:lnTo>
                  <a:lnTo>
                    <a:pt x="391" y="2"/>
                  </a:lnTo>
                  <a:lnTo>
                    <a:pt x="439" y="0"/>
                  </a:lnTo>
                  <a:lnTo>
                    <a:pt x="485" y="1"/>
                  </a:lnTo>
                  <a:lnTo>
                    <a:pt x="532" y="3"/>
                  </a:lnTo>
                  <a:lnTo>
                    <a:pt x="577" y="8"/>
                  </a:lnTo>
                  <a:lnTo>
                    <a:pt x="622" y="14"/>
                  </a:lnTo>
                  <a:lnTo>
                    <a:pt x="667" y="21"/>
                  </a:lnTo>
                  <a:lnTo>
                    <a:pt x="710" y="31"/>
                  </a:lnTo>
                  <a:lnTo>
                    <a:pt x="754" y="41"/>
                  </a:lnTo>
                  <a:lnTo>
                    <a:pt x="796" y="51"/>
                  </a:lnTo>
                  <a:lnTo>
                    <a:pt x="838" y="62"/>
                  </a:lnTo>
                  <a:lnTo>
                    <a:pt x="881" y="73"/>
                  </a:lnTo>
                  <a:lnTo>
                    <a:pt x="923" y="84"/>
                  </a:lnTo>
                  <a:lnTo>
                    <a:pt x="967" y="95"/>
                  </a:lnTo>
                  <a:lnTo>
                    <a:pt x="1009" y="107"/>
                  </a:lnTo>
                  <a:lnTo>
                    <a:pt x="1053" y="117"/>
                  </a:lnTo>
                  <a:lnTo>
                    <a:pt x="1095" y="126"/>
                  </a:lnTo>
                  <a:lnTo>
                    <a:pt x="1140" y="134"/>
                  </a:lnTo>
                  <a:lnTo>
                    <a:pt x="1184" y="141"/>
                  </a:lnTo>
                  <a:lnTo>
                    <a:pt x="1229" y="146"/>
                  </a:lnTo>
                  <a:lnTo>
                    <a:pt x="1274" y="149"/>
                  </a:lnTo>
                  <a:lnTo>
                    <a:pt x="1321" y="151"/>
                  </a:lnTo>
                  <a:lnTo>
                    <a:pt x="1369" y="150"/>
                  </a:lnTo>
                  <a:lnTo>
                    <a:pt x="1418" y="147"/>
                  </a:lnTo>
                  <a:lnTo>
                    <a:pt x="1466" y="141"/>
                  </a:lnTo>
                  <a:lnTo>
                    <a:pt x="1517" y="132"/>
                  </a:lnTo>
                  <a:lnTo>
                    <a:pt x="1570" y="120"/>
                  </a:lnTo>
                  <a:lnTo>
                    <a:pt x="1623" y="105"/>
                  </a:lnTo>
                  <a:lnTo>
                    <a:pt x="1631" y="103"/>
                  </a:lnTo>
                  <a:lnTo>
                    <a:pt x="1637" y="100"/>
                  </a:lnTo>
                  <a:lnTo>
                    <a:pt x="1643" y="97"/>
                  </a:lnTo>
                  <a:lnTo>
                    <a:pt x="1651" y="93"/>
                  </a:lnTo>
                  <a:lnTo>
                    <a:pt x="1659" y="90"/>
                  </a:lnTo>
                  <a:lnTo>
                    <a:pt x="1667" y="87"/>
                  </a:lnTo>
                  <a:lnTo>
                    <a:pt x="1673" y="84"/>
                  </a:lnTo>
                  <a:lnTo>
                    <a:pt x="1682" y="80"/>
                  </a:lnTo>
                  <a:lnTo>
                    <a:pt x="1678" y="86"/>
                  </a:lnTo>
                  <a:lnTo>
                    <a:pt x="1675" y="93"/>
                  </a:lnTo>
                  <a:lnTo>
                    <a:pt x="1671" y="100"/>
                  </a:lnTo>
                  <a:lnTo>
                    <a:pt x="1668" y="107"/>
                  </a:lnTo>
                  <a:lnTo>
                    <a:pt x="1665" y="113"/>
                  </a:lnTo>
                  <a:lnTo>
                    <a:pt x="1663" y="119"/>
                  </a:lnTo>
                  <a:lnTo>
                    <a:pt x="1659" y="125"/>
                  </a:lnTo>
                  <a:lnTo>
                    <a:pt x="1656" y="131"/>
                  </a:lnTo>
                  <a:lnTo>
                    <a:pt x="1636" y="192"/>
                  </a:lnTo>
                  <a:lnTo>
                    <a:pt x="1622" y="250"/>
                  </a:lnTo>
                  <a:lnTo>
                    <a:pt x="1614" y="307"/>
                  </a:lnTo>
                  <a:lnTo>
                    <a:pt x="1611" y="361"/>
                  </a:lnTo>
                  <a:lnTo>
                    <a:pt x="1612" y="414"/>
                  </a:lnTo>
                  <a:lnTo>
                    <a:pt x="1616" y="467"/>
                  </a:lnTo>
                  <a:lnTo>
                    <a:pt x="1623" y="518"/>
                  </a:lnTo>
                  <a:lnTo>
                    <a:pt x="1632" y="568"/>
                  </a:lnTo>
                  <a:lnTo>
                    <a:pt x="1642" y="619"/>
                  </a:lnTo>
                  <a:lnTo>
                    <a:pt x="1653" y="670"/>
                  </a:lnTo>
                  <a:lnTo>
                    <a:pt x="1664" y="722"/>
                  </a:lnTo>
                  <a:lnTo>
                    <a:pt x="1673" y="773"/>
                  </a:lnTo>
                  <a:lnTo>
                    <a:pt x="1681" y="826"/>
                  </a:lnTo>
                  <a:lnTo>
                    <a:pt x="1687" y="881"/>
                  </a:lnTo>
                  <a:lnTo>
                    <a:pt x="1689" y="938"/>
                  </a:lnTo>
                  <a:lnTo>
                    <a:pt x="1688" y="996"/>
                  </a:lnTo>
                  <a:lnTo>
                    <a:pt x="1688" y="1002"/>
                  </a:lnTo>
                  <a:lnTo>
                    <a:pt x="1687" y="1008"/>
                  </a:lnTo>
                  <a:lnTo>
                    <a:pt x="1687" y="1014"/>
                  </a:lnTo>
                  <a:lnTo>
                    <a:pt x="1686" y="1019"/>
                  </a:lnTo>
                  <a:lnTo>
                    <a:pt x="1685" y="1026"/>
                  </a:lnTo>
                  <a:lnTo>
                    <a:pt x="1684" y="1032"/>
                  </a:lnTo>
                  <a:lnTo>
                    <a:pt x="1683" y="1038"/>
                  </a:lnTo>
                  <a:lnTo>
                    <a:pt x="1682" y="1044"/>
                  </a:lnTo>
                  <a:lnTo>
                    <a:pt x="1673" y="1048"/>
                  </a:lnTo>
                  <a:lnTo>
                    <a:pt x="1667" y="1051"/>
                  </a:lnTo>
                  <a:lnTo>
                    <a:pt x="1659" y="1054"/>
                  </a:lnTo>
                  <a:lnTo>
                    <a:pt x="1651" y="1057"/>
                  </a:lnTo>
                  <a:lnTo>
                    <a:pt x="1642" y="1060"/>
                  </a:lnTo>
                  <a:lnTo>
                    <a:pt x="1636" y="1062"/>
                  </a:lnTo>
                  <a:lnTo>
                    <a:pt x="1629" y="1066"/>
                  </a:lnTo>
                  <a:lnTo>
                    <a:pt x="1621" y="1068"/>
                  </a:lnTo>
                  <a:lnTo>
                    <a:pt x="1566" y="1082"/>
                  </a:lnTo>
                  <a:lnTo>
                    <a:pt x="1513" y="1093"/>
                  </a:lnTo>
                  <a:lnTo>
                    <a:pt x="1461" y="1100"/>
                  </a:lnTo>
                  <a:lnTo>
                    <a:pt x="1410" y="1105"/>
                  </a:lnTo>
                  <a:lnTo>
                    <a:pt x="1359" y="1108"/>
                  </a:lnTo>
                  <a:lnTo>
                    <a:pt x="1310" y="1108"/>
                  </a:lnTo>
                  <a:lnTo>
                    <a:pt x="1263" y="1106"/>
                  </a:lnTo>
                  <a:lnTo>
                    <a:pt x="1216" y="1102"/>
                  </a:lnTo>
                  <a:lnTo>
                    <a:pt x="1169" y="1096"/>
                  </a:lnTo>
                  <a:lnTo>
                    <a:pt x="1124" y="1089"/>
                  </a:lnTo>
                  <a:lnTo>
                    <a:pt x="1078" y="1081"/>
                  </a:lnTo>
                  <a:lnTo>
                    <a:pt x="1034" y="1071"/>
                  </a:lnTo>
                  <a:lnTo>
                    <a:pt x="990" y="1060"/>
                  </a:lnTo>
                  <a:lnTo>
                    <a:pt x="946" y="1050"/>
                  </a:lnTo>
                  <a:lnTo>
                    <a:pt x="902" y="1038"/>
                  </a:lnTo>
                  <a:lnTo>
                    <a:pt x="859" y="1027"/>
                  </a:lnTo>
                  <a:lnTo>
                    <a:pt x="815" y="1016"/>
                  </a:lnTo>
                  <a:lnTo>
                    <a:pt x="771" y="1005"/>
                  </a:lnTo>
                  <a:lnTo>
                    <a:pt x="727" y="994"/>
                  </a:lnTo>
                  <a:lnTo>
                    <a:pt x="684" y="984"/>
                  </a:lnTo>
                  <a:lnTo>
                    <a:pt x="639" y="976"/>
                  </a:lnTo>
                  <a:lnTo>
                    <a:pt x="594" y="969"/>
                  </a:lnTo>
                  <a:lnTo>
                    <a:pt x="549" y="963"/>
                  </a:lnTo>
                  <a:lnTo>
                    <a:pt x="503" y="958"/>
                  </a:lnTo>
                  <a:lnTo>
                    <a:pt x="457" y="956"/>
                  </a:lnTo>
                  <a:lnTo>
                    <a:pt x="409" y="955"/>
                  </a:lnTo>
                  <a:lnTo>
                    <a:pt x="361" y="957"/>
                  </a:lnTo>
                  <a:lnTo>
                    <a:pt x="311" y="962"/>
                  </a:lnTo>
                  <a:lnTo>
                    <a:pt x="261" y="969"/>
                  </a:lnTo>
                  <a:lnTo>
                    <a:pt x="209" y="979"/>
                  </a:lnTo>
                  <a:lnTo>
                    <a:pt x="157" y="992"/>
                  </a:lnTo>
                  <a:lnTo>
                    <a:pt x="103" y="1010"/>
                  </a:lnTo>
                  <a:lnTo>
                    <a:pt x="96" y="1013"/>
                  </a:lnTo>
                  <a:lnTo>
                    <a:pt x="90" y="1016"/>
                  </a:lnTo>
                  <a:lnTo>
                    <a:pt x="82" y="1019"/>
                  </a:lnTo>
                  <a:lnTo>
                    <a:pt x="75" y="1022"/>
                  </a:lnTo>
                  <a:lnTo>
                    <a:pt x="67" y="1025"/>
                  </a:lnTo>
                  <a:lnTo>
                    <a:pt x="60" y="1029"/>
                  </a:lnTo>
                  <a:lnTo>
                    <a:pt x="52" y="1032"/>
                  </a:lnTo>
                  <a:lnTo>
                    <a:pt x="45" y="1036"/>
                  </a:lnTo>
                  <a:lnTo>
                    <a:pt x="47" y="1031"/>
                  </a:lnTo>
                  <a:lnTo>
                    <a:pt x="50" y="1026"/>
                  </a:lnTo>
                  <a:lnTo>
                    <a:pt x="53" y="1020"/>
                  </a:lnTo>
                  <a:lnTo>
                    <a:pt x="56" y="1014"/>
                  </a:lnTo>
                  <a:lnTo>
                    <a:pt x="58" y="1009"/>
                  </a:lnTo>
                  <a:lnTo>
                    <a:pt x="60" y="1005"/>
                  </a:lnTo>
                  <a:lnTo>
                    <a:pt x="61" y="1000"/>
                  </a:lnTo>
                  <a:lnTo>
                    <a:pt x="64" y="99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2" name="Freeform 55"/>
            <p:cNvSpPr>
              <a:spLocks/>
            </p:cNvSpPr>
            <p:nvPr/>
          </p:nvSpPr>
          <p:spPr bwMode="auto">
            <a:xfrm>
              <a:off x="431" y="955"/>
              <a:ext cx="117" cy="75"/>
            </a:xfrm>
            <a:custGeom>
              <a:avLst/>
              <a:gdLst>
                <a:gd name="T0" fmla="*/ 118 w 234"/>
                <a:gd name="T1" fmla="*/ 0 h 223"/>
                <a:gd name="T2" fmla="*/ 94 w 234"/>
                <a:gd name="T3" fmla="*/ 2 h 223"/>
                <a:gd name="T4" fmla="*/ 72 w 234"/>
                <a:gd name="T5" fmla="*/ 9 h 223"/>
                <a:gd name="T6" fmla="*/ 52 w 234"/>
                <a:gd name="T7" fmla="*/ 19 h 223"/>
                <a:gd name="T8" fmla="*/ 35 w 234"/>
                <a:gd name="T9" fmla="*/ 32 h 223"/>
                <a:gd name="T10" fmla="*/ 20 w 234"/>
                <a:gd name="T11" fmla="*/ 49 h 223"/>
                <a:gd name="T12" fmla="*/ 10 w 234"/>
                <a:gd name="T13" fmla="*/ 68 h 223"/>
                <a:gd name="T14" fmla="*/ 2 w 234"/>
                <a:gd name="T15" fmla="*/ 89 h 223"/>
                <a:gd name="T16" fmla="*/ 0 w 234"/>
                <a:gd name="T17" fmla="*/ 111 h 223"/>
                <a:gd name="T18" fmla="*/ 2 w 234"/>
                <a:gd name="T19" fmla="*/ 134 h 223"/>
                <a:gd name="T20" fmla="*/ 10 w 234"/>
                <a:gd name="T21" fmla="*/ 155 h 223"/>
                <a:gd name="T22" fmla="*/ 20 w 234"/>
                <a:gd name="T23" fmla="*/ 174 h 223"/>
                <a:gd name="T24" fmla="*/ 35 w 234"/>
                <a:gd name="T25" fmla="*/ 191 h 223"/>
                <a:gd name="T26" fmla="*/ 52 w 234"/>
                <a:gd name="T27" fmla="*/ 204 h 223"/>
                <a:gd name="T28" fmla="*/ 72 w 234"/>
                <a:gd name="T29" fmla="*/ 214 h 223"/>
                <a:gd name="T30" fmla="*/ 94 w 234"/>
                <a:gd name="T31" fmla="*/ 221 h 223"/>
                <a:gd name="T32" fmla="*/ 118 w 234"/>
                <a:gd name="T33" fmla="*/ 223 h 223"/>
                <a:gd name="T34" fmla="*/ 141 w 234"/>
                <a:gd name="T35" fmla="*/ 221 h 223"/>
                <a:gd name="T36" fmla="*/ 163 w 234"/>
                <a:gd name="T37" fmla="*/ 214 h 223"/>
                <a:gd name="T38" fmla="*/ 182 w 234"/>
                <a:gd name="T39" fmla="*/ 204 h 223"/>
                <a:gd name="T40" fmla="*/ 200 w 234"/>
                <a:gd name="T41" fmla="*/ 191 h 223"/>
                <a:gd name="T42" fmla="*/ 214 w 234"/>
                <a:gd name="T43" fmla="*/ 174 h 223"/>
                <a:gd name="T44" fmla="*/ 225 w 234"/>
                <a:gd name="T45" fmla="*/ 155 h 223"/>
                <a:gd name="T46" fmla="*/ 232 w 234"/>
                <a:gd name="T47" fmla="*/ 134 h 223"/>
                <a:gd name="T48" fmla="*/ 234 w 234"/>
                <a:gd name="T49" fmla="*/ 111 h 223"/>
                <a:gd name="T50" fmla="*/ 232 w 234"/>
                <a:gd name="T51" fmla="*/ 89 h 223"/>
                <a:gd name="T52" fmla="*/ 225 w 234"/>
                <a:gd name="T53" fmla="*/ 68 h 223"/>
                <a:gd name="T54" fmla="*/ 214 w 234"/>
                <a:gd name="T55" fmla="*/ 49 h 223"/>
                <a:gd name="T56" fmla="*/ 200 w 234"/>
                <a:gd name="T57" fmla="*/ 32 h 223"/>
                <a:gd name="T58" fmla="*/ 182 w 234"/>
                <a:gd name="T59" fmla="*/ 19 h 223"/>
                <a:gd name="T60" fmla="*/ 163 w 234"/>
                <a:gd name="T61" fmla="*/ 9 h 223"/>
                <a:gd name="T62" fmla="*/ 141 w 234"/>
                <a:gd name="T63" fmla="*/ 2 h 223"/>
                <a:gd name="T64" fmla="*/ 118 w 234"/>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223"/>
                <a:gd name="T101" fmla="*/ 234 w 234"/>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223">
                  <a:moveTo>
                    <a:pt x="118" y="0"/>
                  </a:moveTo>
                  <a:lnTo>
                    <a:pt x="94" y="2"/>
                  </a:lnTo>
                  <a:lnTo>
                    <a:pt x="72" y="9"/>
                  </a:lnTo>
                  <a:lnTo>
                    <a:pt x="52" y="19"/>
                  </a:lnTo>
                  <a:lnTo>
                    <a:pt x="35" y="32"/>
                  </a:lnTo>
                  <a:lnTo>
                    <a:pt x="20" y="49"/>
                  </a:lnTo>
                  <a:lnTo>
                    <a:pt x="10" y="68"/>
                  </a:lnTo>
                  <a:lnTo>
                    <a:pt x="2" y="89"/>
                  </a:lnTo>
                  <a:lnTo>
                    <a:pt x="0" y="111"/>
                  </a:lnTo>
                  <a:lnTo>
                    <a:pt x="2" y="134"/>
                  </a:lnTo>
                  <a:lnTo>
                    <a:pt x="10" y="155"/>
                  </a:lnTo>
                  <a:lnTo>
                    <a:pt x="20" y="174"/>
                  </a:lnTo>
                  <a:lnTo>
                    <a:pt x="35" y="191"/>
                  </a:lnTo>
                  <a:lnTo>
                    <a:pt x="52" y="204"/>
                  </a:lnTo>
                  <a:lnTo>
                    <a:pt x="72" y="214"/>
                  </a:lnTo>
                  <a:lnTo>
                    <a:pt x="94" y="221"/>
                  </a:lnTo>
                  <a:lnTo>
                    <a:pt x="118" y="223"/>
                  </a:lnTo>
                  <a:lnTo>
                    <a:pt x="141" y="221"/>
                  </a:lnTo>
                  <a:lnTo>
                    <a:pt x="163" y="214"/>
                  </a:lnTo>
                  <a:lnTo>
                    <a:pt x="182" y="204"/>
                  </a:lnTo>
                  <a:lnTo>
                    <a:pt x="200" y="191"/>
                  </a:lnTo>
                  <a:lnTo>
                    <a:pt x="214" y="174"/>
                  </a:lnTo>
                  <a:lnTo>
                    <a:pt x="225" y="155"/>
                  </a:lnTo>
                  <a:lnTo>
                    <a:pt x="232" y="134"/>
                  </a:lnTo>
                  <a:lnTo>
                    <a:pt x="234" y="111"/>
                  </a:lnTo>
                  <a:lnTo>
                    <a:pt x="232" y="89"/>
                  </a:lnTo>
                  <a:lnTo>
                    <a:pt x="225" y="68"/>
                  </a:lnTo>
                  <a:lnTo>
                    <a:pt x="214" y="49"/>
                  </a:lnTo>
                  <a:lnTo>
                    <a:pt x="200" y="32"/>
                  </a:lnTo>
                  <a:lnTo>
                    <a:pt x="182" y="19"/>
                  </a:lnTo>
                  <a:lnTo>
                    <a:pt x="163" y="9"/>
                  </a:lnTo>
                  <a:lnTo>
                    <a:pt x="141" y="2"/>
                  </a:lnTo>
                  <a:lnTo>
                    <a:pt x="1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56"/>
            <p:cNvSpPr>
              <a:spLocks/>
            </p:cNvSpPr>
            <p:nvPr/>
          </p:nvSpPr>
          <p:spPr bwMode="auto">
            <a:xfrm>
              <a:off x="437" y="963"/>
              <a:ext cx="91" cy="59"/>
            </a:xfrm>
            <a:custGeom>
              <a:avLst/>
              <a:gdLst>
                <a:gd name="T0" fmla="*/ 93 w 184"/>
                <a:gd name="T1" fmla="*/ 0 h 177"/>
                <a:gd name="T2" fmla="*/ 74 w 184"/>
                <a:gd name="T3" fmla="*/ 2 h 177"/>
                <a:gd name="T4" fmla="*/ 57 w 184"/>
                <a:gd name="T5" fmla="*/ 7 h 177"/>
                <a:gd name="T6" fmla="*/ 41 w 184"/>
                <a:gd name="T7" fmla="*/ 15 h 177"/>
                <a:gd name="T8" fmla="*/ 28 w 184"/>
                <a:gd name="T9" fmla="*/ 26 h 177"/>
                <a:gd name="T10" fmla="*/ 16 w 184"/>
                <a:gd name="T11" fmla="*/ 39 h 177"/>
                <a:gd name="T12" fmla="*/ 8 w 184"/>
                <a:gd name="T13" fmla="*/ 54 h 177"/>
                <a:gd name="T14" fmla="*/ 3 w 184"/>
                <a:gd name="T15" fmla="*/ 70 h 177"/>
                <a:gd name="T16" fmla="*/ 0 w 184"/>
                <a:gd name="T17" fmla="*/ 88 h 177"/>
                <a:gd name="T18" fmla="*/ 3 w 184"/>
                <a:gd name="T19" fmla="*/ 107 h 177"/>
                <a:gd name="T20" fmla="*/ 8 w 184"/>
                <a:gd name="T21" fmla="*/ 123 h 177"/>
                <a:gd name="T22" fmla="*/ 16 w 184"/>
                <a:gd name="T23" fmla="*/ 138 h 177"/>
                <a:gd name="T24" fmla="*/ 28 w 184"/>
                <a:gd name="T25" fmla="*/ 150 h 177"/>
                <a:gd name="T26" fmla="*/ 41 w 184"/>
                <a:gd name="T27" fmla="*/ 162 h 177"/>
                <a:gd name="T28" fmla="*/ 57 w 184"/>
                <a:gd name="T29" fmla="*/ 170 h 177"/>
                <a:gd name="T30" fmla="*/ 74 w 184"/>
                <a:gd name="T31" fmla="*/ 175 h 177"/>
                <a:gd name="T32" fmla="*/ 93 w 184"/>
                <a:gd name="T33" fmla="*/ 177 h 177"/>
                <a:gd name="T34" fmla="*/ 111 w 184"/>
                <a:gd name="T35" fmla="*/ 175 h 177"/>
                <a:gd name="T36" fmla="*/ 129 w 184"/>
                <a:gd name="T37" fmla="*/ 170 h 177"/>
                <a:gd name="T38" fmla="*/ 144 w 184"/>
                <a:gd name="T39" fmla="*/ 162 h 177"/>
                <a:gd name="T40" fmla="*/ 157 w 184"/>
                <a:gd name="T41" fmla="*/ 150 h 177"/>
                <a:gd name="T42" fmla="*/ 168 w 184"/>
                <a:gd name="T43" fmla="*/ 138 h 177"/>
                <a:gd name="T44" fmla="*/ 177 w 184"/>
                <a:gd name="T45" fmla="*/ 123 h 177"/>
                <a:gd name="T46" fmla="*/ 182 w 184"/>
                <a:gd name="T47" fmla="*/ 107 h 177"/>
                <a:gd name="T48" fmla="*/ 184 w 184"/>
                <a:gd name="T49" fmla="*/ 88 h 177"/>
                <a:gd name="T50" fmla="*/ 182 w 184"/>
                <a:gd name="T51" fmla="*/ 70 h 177"/>
                <a:gd name="T52" fmla="*/ 177 w 184"/>
                <a:gd name="T53" fmla="*/ 54 h 177"/>
                <a:gd name="T54" fmla="*/ 168 w 184"/>
                <a:gd name="T55" fmla="*/ 39 h 177"/>
                <a:gd name="T56" fmla="*/ 157 w 184"/>
                <a:gd name="T57" fmla="*/ 26 h 177"/>
                <a:gd name="T58" fmla="*/ 144 w 184"/>
                <a:gd name="T59" fmla="*/ 15 h 177"/>
                <a:gd name="T60" fmla="*/ 129 w 184"/>
                <a:gd name="T61" fmla="*/ 7 h 177"/>
                <a:gd name="T62" fmla="*/ 111 w 184"/>
                <a:gd name="T63" fmla="*/ 2 h 177"/>
                <a:gd name="T64" fmla="*/ 93 w 184"/>
                <a:gd name="T65" fmla="*/ 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177"/>
                <a:gd name="T101" fmla="*/ 184 w 184"/>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177">
                  <a:moveTo>
                    <a:pt x="93" y="0"/>
                  </a:moveTo>
                  <a:lnTo>
                    <a:pt x="74" y="2"/>
                  </a:lnTo>
                  <a:lnTo>
                    <a:pt x="57" y="7"/>
                  </a:lnTo>
                  <a:lnTo>
                    <a:pt x="41" y="15"/>
                  </a:lnTo>
                  <a:lnTo>
                    <a:pt x="28" y="26"/>
                  </a:lnTo>
                  <a:lnTo>
                    <a:pt x="16" y="39"/>
                  </a:lnTo>
                  <a:lnTo>
                    <a:pt x="8" y="54"/>
                  </a:lnTo>
                  <a:lnTo>
                    <a:pt x="3" y="70"/>
                  </a:lnTo>
                  <a:lnTo>
                    <a:pt x="0" y="88"/>
                  </a:lnTo>
                  <a:lnTo>
                    <a:pt x="3" y="107"/>
                  </a:lnTo>
                  <a:lnTo>
                    <a:pt x="8" y="123"/>
                  </a:lnTo>
                  <a:lnTo>
                    <a:pt x="16" y="138"/>
                  </a:lnTo>
                  <a:lnTo>
                    <a:pt x="28" y="150"/>
                  </a:lnTo>
                  <a:lnTo>
                    <a:pt x="41" y="162"/>
                  </a:lnTo>
                  <a:lnTo>
                    <a:pt x="57" y="170"/>
                  </a:lnTo>
                  <a:lnTo>
                    <a:pt x="74" y="175"/>
                  </a:lnTo>
                  <a:lnTo>
                    <a:pt x="93" y="177"/>
                  </a:lnTo>
                  <a:lnTo>
                    <a:pt x="111" y="175"/>
                  </a:lnTo>
                  <a:lnTo>
                    <a:pt x="129" y="170"/>
                  </a:lnTo>
                  <a:lnTo>
                    <a:pt x="144" y="162"/>
                  </a:lnTo>
                  <a:lnTo>
                    <a:pt x="157" y="150"/>
                  </a:lnTo>
                  <a:lnTo>
                    <a:pt x="168" y="138"/>
                  </a:lnTo>
                  <a:lnTo>
                    <a:pt x="177" y="123"/>
                  </a:lnTo>
                  <a:lnTo>
                    <a:pt x="182" y="107"/>
                  </a:lnTo>
                  <a:lnTo>
                    <a:pt x="184" y="88"/>
                  </a:lnTo>
                  <a:lnTo>
                    <a:pt x="182" y="70"/>
                  </a:lnTo>
                  <a:lnTo>
                    <a:pt x="177" y="54"/>
                  </a:lnTo>
                  <a:lnTo>
                    <a:pt x="168" y="39"/>
                  </a:lnTo>
                  <a:lnTo>
                    <a:pt x="157" y="26"/>
                  </a:lnTo>
                  <a:lnTo>
                    <a:pt x="144" y="15"/>
                  </a:lnTo>
                  <a:lnTo>
                    <a:pt x="129" y="7"/>
                  </a:lnTo>
                  <a:lnTo>
                    <a:pt x="111" y="2"/>
                  </a:lnTo>
                  <a:lnTo>
                    <a:pt x="93" y="0"/>
                  </a:lnTo>
                  <a:close/>
                </a:path>
              </a:pathLst>
            </a:custGeom>
            <a:solidFill>
              <a:srgbClr val="BC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Freeform 57"/>
            <p:cNvSpPr>
              <a:spLocks/>
            </p:cNvSpPr>
            <p:nvPr/>
          </p:nvSpPr>
          <p:spPr bwMode="auto">
            <a:xfrm>
              <a:off x="469" y="1081"/>
              <a:ext cx="25" cy="16"/>
            </a:xfrm>
            <a:custGeom>
              <a:avLst/>
              <a:gdLst>
                <a:gd name="T0" fmla="*/ 24 w 49"/>
                <a:gd name="T1" fmla="*/ 0 h 47"/>
                <a:gd name="T2" fmla="*/ 14 w 49"/>
                <a:gd name="T3" fmla="*/ 3 h 47"/>
                <a:gd name="T4" fmla="*/ 7 w 49"/>
                <a:gd name="T5" fmla="*/ 8 h 47"/>
                <a:gd name="T6" fmla="*/ 2 w 49"/>
                <a:gd name="T7" fmla="*/ 15 h 47"/>
                <a:gd name="T8" fmla="*/ 0 w 49"/>
                <a:gd name="T9" fmla="*/ 24 h 47"/>
                <a:gd name="T10" fmla="*/ 2 w 49"/>
                <a:gd name="T11" fmla="*/ 33 h 47"/>
                <a:gd name="T12" fmla="*/ 7 w 49"/>
                <a:gd name="T13" fmla="*/ 40 h 47"/>
                <a:gd name="T14" fmla="*/ 14 w 49"/>
                <a:gd name="T15" fmla="*/ 45 h 47"/>
                <a:gd name="T16" fmla="*/ 24 w 49"/>
                <a:gd name="T17" fmla="*/ 47 h 47"/>
                <a:gd name="T18" fmla="*/ 33 w 49"/>
                <a:gd name="T19" fmla="*/ 45 h 47"/>
                <a:gd name="T20" fmla="*/ 42 w 49"/>
                <a:gd name="T21" fmla="*/ 40 h 47"/>
                <a:gd name="T22" fmla="*/ 47 w 49"/>
                <a:gd name="T23" fmla="*/ 33 h 47"/>
                <a:gd name="T24" fmla="*/ 49 w 49"/>
                <a:gd name="T25" fmla="*/ 24 h 47"/>
                <a:gd name="T26" fmla="*/ 47 w 49"/>
                <a:gd name="T27" fmla="*/ 15 h 47"/>
                <a:gd name="T28" fmla="*/ 42 w 49"/>
                <a:gd name="T29" fmla="*/ 8 h 47"/>
                <a:gd name="T30" fmla="*/ 33 w 49"/>
                <a:gd name="T31" fmla="*/ 3 h 47"/>
                <a:gd name="T32" fmla="*/ 24 w 49"/>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47"/>
                <a:gd name="T53" fmla="*/ 49 w 49"/>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47">
                  <a:moveTo>
                    <a:pt x="24" y="0"/>
                  </a:moveTo>
                  <a:lnTo>
                    <a:pt x="14" y="3"/>
                  </a:lnTo>
                  <a:lnTo>
                    <a:pt x="7" y="8"/>
                  </a:lnTo>
                  <a:lnTo>
                    <a:pt x="2" y="15"/>
                  </a:lnTo>
                  <a:lnTo>
                    <a:pt x="0" y="24"/>
                  </a:lnTo>
                  <a:lnTo>
                    <a:pt x="2" y="33"/>
                  </a:lnTo>
                  <a:lnTo>
                    <a:pt x="7" y="40"/>
                  </a:lnTo>
                  <a:lnTo>
                    <a:pt x="14" y="45"/>
                  </a:lnTo>
                  <a:lnTo>
                    <a:pt x="24" y="47"/>
                  </a:lnTo>
                  <a:lnTo>
                    <a:pt x="33" y="45"/>
                  </a:lnTo>
                  <a:lnTo>
                    <a:pt x="42" y="40"/>
                  </a:lnTo>
                  <a:lnTo>
                    <a:pt x="47" y="33"/>
                  </a:lnTo>
                  <a:lnTo>
                    <a:pt x="49" y="24"/>
                  </a:lnTo>
                  <a:lnTo>
                    <a:pt x="47" y="15"/>
                  </a:lnTo>
                  <a:lnTo>
                    <a:pt x="42" y="8"/>
                  </a:lnTo>
                  <a:lnTo>
                    <a:pt x="33" y="3"/>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5" name="Freeform 58"/>
            <p:cNvSpPr>
              <a:spLocks/>
            </p:cNvSpPr>
            <p:nvPr/>
          </p:nvSpPr>
          <p:spPr bwMode="auto">
            <a:xfrm>
              <a:off x="468" y="1030"/>
              <a:ext cx="53" cy="812"/>
            </a:xfrm>
            <a:custGeom>
              <a:avLst/>
              <a:gdLst>
                <a:gd name="T0" fmla="*/ 0 w 28"/>
                <a:gd name="T1" fmla="*/ 4 h 1084"/>
                <a:gd name="T2" fmla="*/ 28 w 28"/>
                <a:gd name="T3" fmla="*/ 1084 h 1084"/>
                <a:gd name="T4" fmla="*/ 22 w 28"/>
                <a:gd name="T5" fmla="*/ 0 h 1084"/>
                <a:gd name="T6" fmla="*/ 0 w 28"/>
                <a:gd name="T7" fmla="*/ 4 h 1084"/>
                <a:gd name="T8" fmla="*/ 0 60000 65536"/>
                <a:gd name="T9" fmla="*/ 0 60000 65536"/>
                <a:gd name="T10" fmla="*/ 0 60000 65536"/>
                <a:gd name="T11" fmla="*/ 0 60000 65536"/>
                <a:gd name="T12" fmla="*/ 0 w 28"/>
                <a:gd name="T13" fmla="*/ 0 h 1084"/>
                <a:gd name="T14" fmla="*/ 28 w 28"/>
                <a:gd name="T15" fmla="*/ 1084 h 1084"/>
              </a:gdLst>
              <a:ahLst/>
              <a:cxnLst>
                <a:cxn ang="T8">
                  <a:pos x="T0" y="T1"/>
                </a:cxn>
                <a:cxn ang="T9">
                  <a:pos x="T2" y="T3"/>
                </a:cxn>
                <a:cxn ang="T10">
                  <a:pos x="T4" y="T5"/>
                </a:cxn>
                <a:cxn ang="T11">
                  <a:pos x="T6" y="T7"/>
                </a:cxn>
              </a:cxnLst>
              <a:rect l="T12" t="T13" r="T14" b="T15"/>
              <a:pathLst>
                <a:path w="28" h="1084">
                  <a:moveTo>
                    <a:pt x="0" y="4"/>
                  </a:moveTo>
                  <a:lnTo>
                    <a:pt x="28" y="1084"/>
                  </a:lnTo>
                  <a:lnTo>
                    <a:pt x="2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69666" name="Picture 59" descr="Semantic Web stack of technologies - URI and Unicode, XML, RDF, Ontologies, Logic, Proof and Trust"/>
            <p:cNvPicPr>
              <a:picLocks noChangeAspect="1" noChangeArrowheads="1"/>
            </p:cNvPicPr>
            <p:nvPr/>
          </p:nvPicPr>
          <p:blipFill>
            <a:blip r:embed="rId19" cstate="print">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591" y="992"/>
              <a:ext cx="59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9660" name="Picture 60" descr="NUI,_Galway">
            <a:hlinkClick r:id="rId20"/>
          </p:cNvPr>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6163" y="3713163"/>
            <a:ext cx="865187"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Rectangle 2"/>
          <p:cNvSpPr>
            <a:spLocks noGrp="1" noChangeArrowheads="1"/>
          </p:cNvSpPr>
          <p:nvPr>
            <p:ph type="title"/>
          </p:nvPr>
        </p:nvSpPr>
        <p:spPr>
          <a:xfrm>
            <a:off x="539750" y="2646363"/>
            <a:ext cx="8147050" cy="1143000"/>
          </a:xfrm>
        </p:spPr>
        <p:txBody>
          <a:bodyPr/>
          <a:lstStyle/>
          <a:p>
            <a:pPr eaLnBrk="1" hangingPunct="1">
              <a:defRPr/>
            </a:pPr>
            <a:r>
              <a:rPr lang="en-US" sz="4000" i="1">
                <a:solidFill>
                  <a:srgbClr val="FFA829"/>
                </a:solidFill>
              </a:rPr>
              <a:t>SmartResource networking and collaboration examples</a:t>
            </a:r>
          </a:p>
        </p:txBody>
      </p:sp>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1698"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(1)</a:t>
            </a:r>
          </a:p>
        </p:txBody>
      </p:sp>
      <p:sp>
        <p:nvSpPr>
          <p:cNvPr id="1181699" name="Rectangle 3"/>
          <p:cNvSpPr>
            <a:spLocks noGrp="1" noChangeArrowheads="1"/>
          </p:cNvSpPr>
          <p:nvPr>
            <p:ph type="body" idx="1"/>
          </p:nvPr>
        </p:nvSpPr>
        <p:spPr>
          <a:xfrm>
            <a:off x="107950" y="812800"/>
            <a:ext cx="8813800" cy="1008063"/>
          </a:xfrm>
        </p:spPr>
        <p:txBody>
          <a:bodyPr/>
          <a:lstStyle/>
          <a:p>
            <a:pPr marL="990600" lvl="1" indent="-533400" algn="just" eaLnBrk="1" hangingPunct="1">
              <a:lnSpc>
                <a:spcPct val="80000"/>
              </a:lnSpc>
              <a:spcBef>
                <a:spcPct val="50000"/>
              </a:spcBef>
              <a:defRPr/>
            </a:pPr>
            <a:r>
              <a:rPr lang="en-US" sz="1800" b="1">
                <a:solidFill>
                  <a:srgbClr val="FF0066"/>
                </a:solidFill>
                <a:effectLst>
                  <a:outerShdw blurRad="38100" dist="38100" dir="2700000" algn="tl">
                    <a:srgbClr val="C0C0C0"/>
                  </a:outerShdw>
                </a:effectLst>
                <a:ea typeface="SimSun" pitchFamily="2" charset="-122"/>
              </a:rPr>
              <a:t>CASCOM:</a:t>
            </a:r>
            <a:r>
              <a:rPr lang="en-US" sz="1800" b="1">
                <a:solidFill>
                  <a:srgbClr val="993300"/>
                </a:solidFill>
                <a:effectLst>
                  <a:outerShdw blurRad="38100" dist="38100" dir="2700000" algn="tl">
                    <a:srgbClr val="C0C0C0"/>
                  </a:outerShdw>
                </a:effectLst>
                <a:ea typeface="SimSun" pitchFamily="2" charset="-122"/>
              </a:rPr>
              <a:t> “Context-Aware Business Application Service Coordination in Mobile Computing Environment” (</a:t>
            </a:r>
            <a:r>
              <a:rPr lang="en-US" sz="1800" b="1">
                <a:effectLst>
                  <a:outerShdw blurRad="38100" dist="38100" dir="2700000" algn="tl">
                    <a:srgbClr val="C0C0C0"/>
                  </a:outerShdw>
                </a:effectLst>
                <a:hlinkClick r:id="rId3"/>
              </a:rPr>
              <a:t>http://www.ist-cascom.org/</a:t>
            </a:r>
            <a:r>
              <a:rPr lang="en-US" sz="1800" b="1">
                <a:solidFill>
                  <a:srgbClr val="993300"/>
                </a:solidFill>
                <a:effectLst>
                  <a:outerShdw blurRad="38100" dist="38100" dir="2700000" algn="tl">
                    <a:srgbClr val="C0C0C0"/>
                  </a:outerShdw>
                </a:effectLst>
                <a:ea typeface="SimSun" pitchFamily="2" charset="-122"/>
              </a:rPr>
              <a:t>) </a:t>
            </a:r>
            <a:r>
              <a:rPr lang="en-GB" sz="1800" b="1" i="1">
                <a:solidFill>
                  <a:srgbClr val="006699"/>
                </a:solidFill>
              </a:rPr>
              <a:t>6</a:t>
            </a:r>
            <a:r>
              <a:rPr lang="en-GB" sz="1800" b="1" i="1" baseline="30000">
                <a:solidFill>
                  <a:srgbClr val="006699"/>
                </a:solidFill>
              </a:rPr>
              <a:t>th</a:t>
            </a:r>
            <a:r>
              <a:rPr lang="en-GB" sz="1800" b="1" i="1">
                <a:solidFill>
                  <a:srgbClr val="006699"/>
                </a:solidFill>
              </a:rPr>
              <a:t> Framework Specific Targeted Project (</a:t>
            </a:r>
            <a:r>
              <a:rPr lang="en-US" sz="1800" b="1" i="1"/>
              <a:t>FP6 – 511632, started 1 September 2004</a:t>
            </a:r>
            <a:r>
              <a:rPr lang="en-GB" sz="1800" b="1" i="1">
                <a:solidFill>
                  <a:srgbClr val="006699"/>
                </a:solidFill>
              </a:rPr>
              <a:t>)</a:t>
            </a:r>
            <a:r>
              <a:rPr lang="en-GB" sz="1800"/>
              <a:t>, </a:t>
            </a:r>
            <a:r>
              <a:rPr lang="en-GB" sz="1800" b="1">
                <a:solidFill>
                  <a:srgbClr val="993300"/>
                </a:solidFill>
                <a:effectLst>
                  <a:outerShdw blurRad="38100" dist="38100" dir="2700000" algn="tl">
                    <a:srgbClr val="C0C0C0"/>
                  </a:outerShdw>
                </a:effectLst>
                <a:ea typeface="SimSun" pitchFamily="2" charset="-122"/>
              </a:rPr>
              <a:t>8 partners (7 countries), </a:t>
            </a:r>
            <a:r>
              <a:rPr lang="en-GB" sz="1800" b="1" i="1">
                <a:solidFill>
                  <a:srgbClr val="006699"/>
                </a:solidFill>
              </a:rPr>
              <a:t>Liaison with SmartResource via </a:t>
            </a:r>
            <a:r>
              <a:rPr lang="en-GB" sz="1800" b="1">
                <a:solidFill>
                  <a:srgbClr val="993300"/>
                </a:solidFill>
              </a:rPr>
              <a:t>Heikki Helin</a:t>
            </a:r>
            <a:r>
              <a:rPr lang="en-US" sz="1800" b="1">
                <a:solidFill>
                  <a:srgbClr val="993300"/>
                </a:solidFill>
                <a:effectLst>
                  <a:outerShdw blurRad="38100" dist="38100" dir="2700000" algn="tl">
                    <a:srgbClr val="C0C0C0"/>
                  </a:outerShdw>
                </a:effectLst>
                <a:ea typeface="SimSun" pitchFamily="2" charset="-122"/>
              </a:rPr>
              <a:t>.</a:t>
            </a:r>
            <a:endParaRPr lang="en-US" sz="1800"/>
          </a:p>
        </p:txBody>
      </p:sp>
      <p:pic>
        <p:nvPicPr>
          <p:cNvPr id="193540" name="Picture 4" descr="cascom_usecas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0988" y="2587625"/>
            <a:ext cx="5041900"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41" name="Text Box 5"/>
          <p:cNvSpPr txBox="1">
            <a:spLocks noChangeArrowheads="1"/>
          </p:cNvSpPr>
          <p:nvPr/>
        </p:nvSpPr>
        <p:spPr bwMode="auto">
          <a:xfrm>
            <a:off x="84138" y="2009775"/>
            <a:ext cx="4017962" cy="4781550"/>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a:t>The main objective of the project (CASCOM) is to implement value-added supportive infrastructure for business application services for mobile users across mobile and fixed networks. The driving vision of CASCOM is that ubiquitous business application services are flexibly coordinated and pervasively provided by intelligent agents in dynamically changing contexts of open, large-scale, and pervasive environments. One step toward the realization is the development of an intelligent agent-based peer-to-peer (IP2P) environment. IP2P environments are extensions to conventional P2P architectures with components for mobile and ad hoc computing, wireless communications, and a broad range of pervasive devices. A major challenge in IP2P environments is to guarantee a secure spread of (personal) service requests across multiple transmission infrastructures and ensure the trustworthiness of services that may involve a broad variety of providers.</a:t>
            </a:r>
          </a:p>
        </p:txBody>
      </p:sp>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3746"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(2)</a:t>
            </a:r>
          </a:p>
        </p:txBody>
      </p:sp>
      <p:sp>
        <p:nvSpPr>
          <p:cNvPr id="1183747" name="Rectangle 3"/>
          <p:cNvSpPr>
            <a:spLocks noGrp="1" noChangeArrowheads="1"/>
          </p:cNvSpPr>
          <p:nvPr>
            <p:ph type="body" idx="1"/>
          </p:nvPr>
        </p:nvSpPr>
        <p:spPr>
          <a:xfrm>
            <a:off x="1042988" y="1125538"/>
            <a:ext cx="7445375" cy="623887"/>
          </a:xfrm>
        </p:spPr>
        <p:txBody>
          <a:bodyPr/>
          <a:lstStyle/>
          <a:p>
            <a:pPr marL="990600" lvl="1" indent="-533400" algn="just" eaLnBrk="1" hangingPunct="1">
              <a:lnSpc>
                <a:spcPct val="80000"/>
              </a:lnSpc>
              <a:spcBef>
                <a:spcPct val="50000"/>
              </a:spcBef>
              <a:defRPr/>
            </a:pPr>
            <a:r>
              <a:rPr lang="en-US" sz="1800" b="1">
                <a:solidFill>
                  <a:srgbClr val="FF0066"/>
                </a:solidFill>
                <a:effectLst>
                  <a:outerShdw blurRad="38100" dist="38100" dir="2700000" algn="tl">
                    <a:srgbClr val="C0C0C0"/>
                  </a:outerShdw>
                </a:effectLst>
                <a:ea typeface="SimSun" pitchFamily="2" charset="-122"/>
              </a:rPr>
              <a:t>COMAS:</a:t>
            </a:r>
            <a:r>
              <a:rPr lang="en-US" sz="1800" b="1">
                <a:solidFill>
                  <a:srgbClr val="993300"/>
                </a:solidFill>
                <a:effectLst>
                  <a:outerShdw blurRad="38100" dist="38100" dir="2700000" algn="tl">
                    <a:srgbClr val="C0C0C0"/>
                  </a:outerShdw>
                </a:effectLst>
                <a:ea typeface="SimSun" pitchFamily="2" charset="-122"/>
              </a:rPr>
              <a:t> Graduate School, University of Jyvaskyla (</a:t>
            </a:r>
            <a:r>
              <a:rPr lang="en-US" sz="1800" b="1">
                <a:effectLst>
                  <a:outerShdw blurRad="38100" dist="38100" dir="2700000" algn="tl">
                    <a:srgbClr val="C0C0C0"/>
                  </a:outerShdw>
                </a:effectLst>
                <a:hlinkClick r:id="rId3"/>
              </a:rPr>
              <a:t>http://www.it.jyu.fi/comas/</a:t>
            </a:r>
            <a:r>
              <a:rPr lang="en-US" sz="1800" b="1">
                <a:solidFill>
                  <a:srgbClr val="993300"/>
                </a:solidFill>
                <a:effectLst>
                  <a:outerShdw blurRad="38100" dist="38100" dir="2700000" algn="tl">
                    <a:srgbClr val="C0C0C0"/>
                  </a:outerShdw>
                </a:effectLst>
                <a:ea typeface="SimSun" pitchFamily="2" charset="-122"/>
              </a:rPr>
              <a:t>).</a:t>
            </a:r>
          </a:p>
        </p:txBody>
      </p:sp>
      <p:pic>
        <p:nvPicPr>
          <p:cNvPr id="194564" name="Picture 5" descr="CoMaS"/>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51338" y="1989138"/>
            <a:ext cx="3589337"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5794"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(3)</a:t>
            </a:r>
          </a:p>
        </p:txBody>
      </p:sp>
      <p:sp>
        <p:nvSpPr>
          <p:cNvPr id="1185795" name="Rectangle 3"/>
          <p:cNvSpPr>
            <a:spLocks noGrp="1" noChangeArrowheads="1"/>
          </p:cNvSpPr>
          <p:nvPr>
            <p:ph type="body" idx="1"/>
          </p:nvPr>
        </p:nvSpPr>
        <p:spPr>
          <a:xfrm>
            <a:off x="322263" y="757238"/>
            <a:ext cx="8166100" cy="1447800"/>
          </a:xfrm>
        </p:spPr>
        <p:txBody>
          <a:bodyPr/>
          <a:lstStyle/>
          <a:p>
            <a:pPr marL="990600" lvl="1" indent="-533400" algn="just" eaLnBrk="1" hangingPunct="1">
              <a:lnSpc>
                <a:spcPct val="90000"/>
              </a:lnSpc>
              <a:spcBef>
                <a:spcPct val="50000"/>
              </a:spcBef>
              <a:defRPr/>
            </a:pPr>
            <a:r>
              <a:rPr lang="en-US" sz="1800" b="1">
                <a:solidFill>
                  <a:srgbClr val="FF0066"/>
                </a:solidFill>
                <a:effectLst>
                  <a:outerShdw blurRad="38100" dist="38100" dir="2700000" algn="tl">
                    <a:srgbClr val="C0C0C0"/>
                  </a:outerShdw>
                </a:effectLst>
                <a:ea typeface="SimSun" pitchFamily="2" charset="-122"/>
              </a:rPr>
              <a:t>ASG:</a:t>
            </a:r>
            <a:r>
              <a:rPr lang="en-US" sz="1800" b="1">
                <a:solidFill>
                  <a:srgbClr val="993300"/>
                </a:solidFill>
                <a:effectLst>
                  <a:outerShdw blurRad="38100" dist="38100" dir="2700000" algn="tl">
                    <a:srgbClr val="C0C0C0"/>
                  </a:outerShdw>
                </a:effectLst>
                <a:ea typeface="SimSun" pitchFamily="2" charset="-122"/>
              </a:rPr>
              <a:t> “Adaptive Services Grid” (</a:t>
            </a:r>
            <a:r>
              <a:rPr lang="en-US" sz="1800" b="1">
                <a:effectLst>
                  <a:outerShdw blurRad="38100" dist="38100" dir="2700000" algn="tl">
                    <a:srgbClr val="C0C0C0"/>
                  </a:outerShdw>
                </a:effectLst>
                <a:hlinkClick r:id="rId3"/>
              </a:rPr>
              <a:t>http://asg-platform.org/cgi-bin/twiki/view/Public</a:t>
            </a:r>
            <a:r>
              <a:rPr lang="en-US" sz="1800" b="1">
                <a:solidFill>
                  <a:srgbClr val="993300"/>
                </a:solidFill>
                <a:effectLst>
                  <a:outerShdw blurRad="38100" dist="38100" dir="2700000" algn="tl">
                    <a:srgbClr val="C0C0C0"/>
                  </a:outerShdw>
                </a:effectLst>
                <a:ea typeface="SimSun" pitchFamily="2" charset="-122"/>
              </a:rPr>
              <a:t>) </a:t>
            </a:r>
            <a:r>
              <a:rPr lang="en-GB" sz="1800" b="1" i="1">
                <a:solidFill>
                  <a:srgbClr val="006699"/>
                </a:solidFill>
              </a:rPr>
              <a:t>6</a:t>
            </a:r>
            <a:r>
              <a:rPr lang="en-GB" sz="1800" b="1" i="1" baseline="30000">
                <a:solidFill>
                  <a:srgbClr val="006699"/>
                </a:solidFill>
              </a:rPr>
              <a:t>th</a:t>
            </a:r>
            <a:r>
              <a:rPr lang="en-GB" sz="1800" b="1" i="1">
                <a:solidFill>
                  <a:srgbClr val="006699"/>
                </a:solidFill>
              </a:rPr>
              <a:t> Framework Integrated Project (IST-FP6-04617 started 01.09.2004)</a:t>
            </a:r>
            <a:r>
              <a:rPr lang="en-GB" sz="1800"/>
              <a:t>, </a:t>
            </a:r>
            <a:r>
              <a:rPr lang="en-GB" sz="1800" b="1">
                <a:solidFill>
                  <a:srgbClr val="993300"/>
                </a:solidFill>
                <a:effectLst>
                  <a:outerShdw blurRad="38100" dist="38100" dir="2700000" algn="tl">
                    <a:srgbClr val="C0C0C0"/>
                  </a:outerShdw>
                </a:effectLst>
                <a:ea typeface="SimSun" pitchFamily="2" charset="-122"/>
              </a:rPr>
              <a:t>21 partners (7 countries), Finnish Node:</a:t>
            </a:r>
            <a:r>
              <a:rPr lang="en-GB" sz="1800"/>
              <a:t> </a:t>
            </a:r>
            <a:r>
              <a:rPr lang="en-GB" sz="1800" b="1" i="1">
                <a:solidFill>
                  <a:srgbClr val="006699"/>
                </a:solidFill>
              </a:rPr>
              <a:t>TITU (University of Jyvaskyla) in cooperation with IOG</a:t>
            </a:r>
            <a:r>
              <a:rPr lang="en-US" sz="1800" b="1">
                <a:solidFill>
                  <a:srgbClr val="993300"/>
                </a:solidFill>
                <a:effectLst>
                  <a:outerShdw blurRad="38100" dist="38100" dir="2700000" algn="tl">
                    <a:srgbClr val="C0C0C0"/>
                  </a:outerShdw>
                </a:effectLst>
                <a:ea typeface="SimSun" pitchFamily="2" charset="-122"/>
              </a:rPr>
              <a:t>. Contact person – Jari Veijalainen.</a:t>
            </a:r>
          </a:p>
        </p:txBody>
      </p:sp>
      <p:sp>
        <p:nvSpPr>
          <p:cNvPr id="195588" name="Text Box 4"/>
          <p:cNvSpPr txBox="1">
            <a:spLocks noChangeArrowheads="1"/>
          </p:cNvSpPr>
          <p:nvPr/>
        </p:nvSpPr>
        <p:spPr bwMode="auto">
          <a:xfrm>
            <a:off x="131763" y="2190750"/>
            <a:ext cx="4330700" cy="4568825"/>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ja-JP" sz="1400">
                <a:ea typeface="MS PGothic" pitchFamily="34" charset="-128"/>
              </a:rPr>
              <a:t>The objective of the ASG project is the development of an open platform for adaptive services, discovery, creation, composition, and enactment and the development of an open platform for the European telecommunication industry to faster  the rapid roll out of new services and new products. From a business point of view, ASG aims to make</a:t>
            </a:r>
            <a:r>
              <a:rPr lang="en-GB" altLang="ja-JP" sz="1400">
                <a:ea typeface="MS PGothic" pitchFamily="34" charset="-128"/>
              </a:rPr>
              <a:t> processes and services more effective by </a:t>
            </a:r>
            <a:r>
              <a:rPr lang="en-US" altLang="ja-JP" sz="1400">
                <a:ea typeface="MS PGothic" pitchFamily="34" charset="-128"/>
              </a:rPr>
              <a:t>u</a:t>
            </a:r>
            <a:r>
              <a:rPr lang="en-GB" altLang="ja-JP" sz="1400">
                <a:ea typeface="MS PGothic" pitchFamily="34" charset="-128"/>
              </a:rPr>
              <a:t>sing semantic information to fulfil user requests</a:t>
            </a:r>
            <a:r>
              <a:rPr lang="en-US" altLang="ja-JP" sz="1400">
                <a:ea typeface="MS PGothic" pitchFamily="34" charset="-128"/>
              </a:rPr>
              <a:t>, by enabling </a:t>
            </a:r>
            <a:r>
              <a:rPr lang="en-GB" altLang="ja-JP" sz="1400">
                <a:ea typeface="MS PGothic" pitchFamily="34" charset="-128"/>
              </a:rPr>
              <a:t> services provisioning with service components from different platforms and suppliers</a:t>
            </a:r>
            <a:r>
              <a:rPr lang="en-US" altLang="ja-JP" sz="1400">
                <a:ea typeface="MS PGothic" pitchFamily="34" charset="-128"/>
              </a:rPr>
              <a:t>, by enabling</a:t>
            </a:r>
            <a:r>
              <a:rPr lang="en-GB" altLang="ja-JP" sz="1400">
                <a:ea typeface="MS PGothic" pitchFamily="34" charset="-128"/>
              </a:rPr>
              <a:t> dynamic adaptive service composition</a:t>
            </a:r>
            <a:r>
              <a:rPr lang="en-US" altLang="ja-JP" sz="1400">
                <a:ea typeface="MS PGothic" pitchFamily="34" charset="-128"/>
              </a:rPr>
              <a:t> and by providing</a:t>
            </a:r>
            <a:r>
              <a:rPr lang="en-GB" altLang="ja-JP" sz="1400">
                <a:ea typeface="MS PGothic" pitchFamily="34" charset="-128"/>
              </a:rPr>
              <a:t> high scalable platform using grid technologies.</a:t>
            </a:r>
          </a:p>
          <a:p>
            <a:pPr algn="l" eaLnBrk="1" hangingPunct="1">
              <a:spcBef>
                <a:spcPct val="50000"/>
              </a:spcBef>
            </a:pPr>
            <a:r>
              <a:rPr lang="en-GB" altLang="ja-JP" sz="1400">
                <a:ea typeface="MS PGothic" pitchFamily="34" charset="-128"/>
              </a:rPr>
              <a:t>Scope of SmartResource – ASG cooperation: </a:t>
            </a:r>
            <a:r>
              <a:rPr lang="en-GB" altLang="ja-JP" sz="1400">
                <a:solidFill>
                  <a:srgbClr val="993300"/>
                </a:solidFill>
                <a:ea typeface="MS PGothic" pitchFamily="34" charset="-128"/>
              </a:rPr>
              <a:t>Ontologically Enhanced Smart Registry Platforms for Grid Services</a:t>
            </a:r>
            <a:r>
              <a:rPr lang="en-GB" altLang="ja-JP" sz="1400">
                <a:ea typeface="MS PGothic" pitchFamily="34" charset="-128"/>
              </a:rPr>
              <a:t>.</a:t>
            </a:r>
          </a:p>
          <a:p>
            <a:pPr algn="l" eaLnBrk="1" hangingPunct="1">
              <a:spcBef>
                <a:spcPct val="50000"/>
              </a:spcBef>
            </a:pPr>
            <a:r>
              <a:rPr lang="en-GB" altLang="ja-JP" sz="1400">
                <a:ea typeface="MS PGothic" pitchFamily="34" charset="-128"/>
              </a:rPr>
              <a:t>IOG contribution: 9 men/months of work for ASG deliverable (</a:t>
            </a:r>
            <a:r>
              <a:rPr lang="en-GB" altLang="ja-JP" sz="1400">
                <a:solidFill>
                  <a:srgbClr val="993300"/>
                </a:solidFill>
                <a:ea typeface="MS PGothic" pitchFamily="34" charset="-128"/>
              </a:rPr>
              <a:t>A. Naumenko</a:t>
            </a:r>
            <a:r>
              <a:rPr lang="en-GB" altLang="ja-JP" sz="1400">
                <a:ea typeface="MS PGothic" pitchFamily="34" charset="-128"/>
              </a:rPr>
              <a:t>, </a:t>
            </a:r>
            <a:r>
              <a:rPr lang="en-GB" altLang="ja-JP" sz="1400">
                <a:solidFill>
                  <a:srgbClr val="993300"/>
                </a:solidFill>
                <a:ea typeface="MS PGothic" pitchFamily="34" charset="-128"/>
              </a:rPr>
              <a:t>S. Nikitin</a:t>
            </a:r>
            <a:r>
              <a:rPr lang="en-GB" altLang="ja-JP" sz="1400">
                <a:ea typeface="MS PGothic" pitchFamily="34" charset="-128"/>
              </a:rPr>
              <a:t>) and supervising 2 Master Theses of ASG team members.</a:t>
            </a:r>
            <a:endParaRPr lang="en-US" altLang="en-US" sz="1400"/>
          </a:p>
        </p:txBody>
      </p:sp>
      <p:pic>
        <p:nvPicPr>
          <p:cNvPr id="19558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00563" y="2165350"/>
            <a:ext cx="4643437" cy="421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95590" name="Picture 6" descr="Naumenko"/>
          <p:cNvPicPr>
            <a:picLocks noChangeAspect="1" noChangeArrowheads="1"/>
          </p:cNvPicPr>
          <p:nvPr/>
        </p:nvPicPr>
        <p:blipFill>
          <a:blip r:embed="rId5">
            <a:lum bright="6000" contrast="6000"/>
            <a:extLst>
              <a:ext uri="{28A0092B-C50C-407E-A947-70E740481C1C}">
                <a14:useLocalDpi xmlns:a14="http://schemas.microsoft.com/office/drawing/2010/main" val="0"/>
              </a:ext>
            </a:extLst>
          </a:blip>
          <a:srcRect/>
          <a:stretch>
            <a:fillRect/>
          </a:stretch>
        </p:blipFill>
        <p:spPr bwMode="auto">
          <a:xfrm>
            <a:off x="4543425" y="5532438"/>
            <a:ext cx="852488" cy="11509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95591" name="Picture 7" descr="Nikitin_new"/>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42300" y="5532438"/>
            <a:ext cx="854075" cy="11509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7842"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(4)</a:t>
            </a:r>
          </a:p>
        </p:txBody>
      </p:sp>
      <p:sp>
        <p:nvSpPr>
          <p:cNvPr id="1187843" name="Rectangle 3"/>
          <p:cNvSpPr>
            <a:spLocks noGrp="1" noChangeArrowheads="1"/>
          </p:cNvSpPr>
          <p:nvPr>
            <p:ph type="body" idx="1"/>
          </p:nvPr>
        </p:nvSpPr>
        <p:spPr>
          <a:xfrm>
            <a:off x="322263" y="757238"/>
            <a:ext cx="8166100" cy="1447800"/>
          </a:xfrm>
        </p:spPr>
        <p:txBody>
          <a:bodyPr/>
          <a:lstStyle/>
          <a:p>
            <a:pPr marL="990600" lvl="1" indent="-533400" algn="just" eaLnBrk="1" hangingPunct="1">
              <a:lnSpc>
                <a:spcPct val="80000"/>
              </a:lnSpc>
              <a:spcBef>
                <a:spcPct val="50000"/>
              </a:spcBef>
              <a:defRPr/>
            </a:pPr>
            <a:r>
              <a:rPr lang="en-US" sz="1800" b="1">
                <a:solidFill>
                  <a:srgbClr val="FF0066"/>
                </a:solidFill>
                <a:effectLst>
                  <a:outerShdw blurRad="38100" dist="38100" dir="2700000" algn="tl">
                    <a:srgbClr val="C0C0C0"/>
                  </a:outerShdw>
                </a:effectLst>
                <a:ea typeface="SimSun" pitchFamily="2" charset="-122"/>
              </a:rPr>
              <a:t>MODPA:</a:t>
            </a:r>
            <a:r>
              <a:rPr lang="en-US" sz="1800" b="1">
                <a:solidFill>
                  <a:srgbClr val="993300"/>
                </a:solidFill>
                <a:effectLst>
                  <a:outerShdw blurRad="38100" dist="38100" dir="2700000" algn="tl">
                    <a:srgbClr val="C0C0C0"/>
                  </a:outerShdw>
                </a:effectLst>
                <a:ea typeface="SimSun" pitchFamily="2" charset="-122"/>
              </a:rPr>
              <a:t> “Mobile Design Patterns and Architectures” (</a:t>
            </a:r>
            <a:r>
              <a:rPr lang="en-US" sz="1800" b="1">
                <a:effectLst>
                  <a:outerShdw blurRad="38100" dist="38100" dir="2700000" algn="tl">
                    <a:srgbClr val="C0C0C0"/>
                  </a:outerShdw>
                </a:effectLst>
                <a:hlinkClick r:id="rId3"/>
              </a:rPr>
              <a:t>http://www.titu.jyu.fi/modpa/index.htm</a:t>
            </a:r>
            <a:r>
              <a:rPr lang="en-US" sz="1800" b="1">
                <a:solidFill>
                  <a:srgbClr val="993300"/>
                </a:solidFill>
                <a:effectLst>
                  <a:outerShdw blurRad="38100" dist="38100" dir="2700000" algn="tl">
                    <a:srgbClr val="C0C0C0"/>
                  </a:outerShdw>
                </a:effectLst>
                <a:ea typeface="SimSun" pitchFamily="2" charset="-122"/>
              </a:rPr>
              <a:t>) </a:t>
            </a:r>
            <a:r>
              <a:rPr lang="en-GB" sz="1800" b="1" i="1">
                <a:solidFill>
                  <a:srgbClr val="006699"/>
                </a:solidFill>
              </a:rPr>
              <a:t>Tekes Project started 01.05.2004)</a:t>
            </a:r>
            <a:r>
              <a:rPr lang="en-GB" sz="1800"/>
              <a:t>, </a:t>
            </a:r>
            <a:r>
              <a:rPr lang="en-GB" sz="1800" b="1">
                <a:solidFill>
                  <a:srgbClr val="993300"/>
                </a:solidFill>
                <a:effectLst>
                  <a:outerShdw blurRad="38100" dist="38100" dir="2700000" algn="tl">
                    <a:srgbClr val="C0C0C0"/>
                  </a:outerShdw>
                </a:effectLst>
                <a:ea typeface="SimSun" pitchFamily="2" charset="-122"/>
              </a:rPr>
              <a:t>Place:</a:t>
            </a:r>
            <a:r>
              <a:rPr lang="en-GB" sz="1800"/>
              <a:t> </a:t>
            </a:r>
            <a:r>
              <a:rPr lang="en-GB" sz="1800" b="1" i="1">
                <a:solidFill>
                  <a:srgbClr val="006699"/>
                </a:solidFill>
              </a:rPr>
              <a:t>TITU (University of Jyvaskyla) in cooperation with Nokia, Yomi Software, Tieturi, SESCA Technologies, Metso Paper, Trusteq</a:t>
            </a:r>
            <a:r>
              <a:rPr lang="en-US" sz="1800" b="1">
                <a:solidFill>
                  <a:srgbClr val="993300"/>
                </a:solidFill>
                <a:effectLst>
                  <a:outerShdw blurRad="38100" dist="38100" dir="2700000" algn="tl">
                    <a:srgbClr val="C0C0C0"/>
                  </a:outerShdw>
                </a:effectLst>
                <a:ea typeface="SimSun" pitchFamily="2" charset="-122"/>
              </a:rPr>
              <a:t>. Contact person – Jouni Markkula.</a:t>
            </a:r>
          </a:p>
        </p:txBody>
      </p:sp>
      <p:pic>
        <p:nvPicPr>
          <p:cNvPr id="196612" name="Picture 4" descr="Naumenko"/>
          <p:cNvPicPr>
            <a:picLocks noChangeAspect="1" noChangeArrowheads="1"/>
          </p:cNvPicPr>
          <p:nvPr/>
        </p:nvPicPr>
        <p:blipFill>
          <a:blip r:embed="rId4">
            <a:lum bright="6000" contrast="6000"/>
            <a:extLst>
              <a:ext uri="{28A0092B-C50C-407E-A947-70E740481C1C}">
                <a14:useLocalDpi xmlns:a14="http://schemas.microsoft.com/office/drawing/2010/main" val="0"/>
              </a:ext>
            </a:extLst>
          </a:blip>
          <a:srcRect/>
          <a:stretch>
            <a:fillRect/>
          </a:stretch>
        </p:blipFill>
        <p:spPr bwMode="auto">
          <a:xfrm>
            <a:off x="323850" y="5229225"/>
            <a:ext cx="954088" cy="13684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9661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59113" y="2152650"/>
            <a:ext cx="597535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4" name="Text Box 6"/>
          <p:cNvSpPr txBox="1">
            <a:spLocks noChangeArrowheads="1"/>
          </p:cNvSpPr>
          <p:nvPr/>
        </p:nvSpPr>
        <p:spPr bwMode="auto">
          <a:xfrm>
            <a:off x="250825" y="3500438"/>
            <a:ext cx="2736850" cy="1590675"/>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ja-JP" sz="1400">
                <a:ea typeface="MS PGothic" pitchFamily="34" charset="-128"/>
              </a:rPr>
              <a:t>Scope of SmartResource – MODPA cooperation: </a:t>
            </a:r>
            <a:r>
              <a:rPr lang="en-GB" altLang="ja-JP" sz="1400">
                <a:solidFill>
                  <a:srgbClr val="993300"/>
                </a:solidFill>
                <a:ea typeface="MS PGothic" pitchFamily="34" charset="-128"/>
              </a:rPr>
              <a:t>Access Control Based on Ontology of Security Patterns</a:t>
            </a:r>
            <a:r>
              <a:rPr lang="en-GB" altLang="ja-JP" sz="1400">
                <a:ea typeface="MS PGothic" pitchFamily="34" charset="-128"/>
              </a:rPr>
              <a:t>.</a:t>
            </a:r>
          </a:p>
          <a:p>
            <a:pPr algn="l" eaLnBrk="1" hangingPunct="1"/>
            <a:r>
              <a:rPr lang="en-GB" altLang="ja-JP" sz="1400">
                <a:ea typeface="MS PGothic" pitchFamily="34" charset="-128"/>
              </a:rPr>
              <a:t>IOG contribution: 4 men/months of work for MODPA deliverable (</a:t>
            </a:r>
            <a:r>
              <a:rPr lang="en-GB" altLang="ja-JP" sz="1400">
                <a:solidFill>
                  <a:srgbClr val="993300"/>
                </a:solidFill>
                <a:ea typeface="MS PGothic" pitchFamily="34" charset="-128"/>
              </a:rPr>
              <a:t>A. Naumenko</a:t>
            </a:r>
            <a:r>
              <a:rPr lang="en-GB" altLang="ja-JP" sz="1400">
                <a:ea typeface="MS PGothic" pitchFamily="34" charset="-128"/>
              </a:rPr>
              <a:t>).</a:t>
            </a:r>
            <a:endParaRPr lang="en-US" altLang="en-US" sz="1400"/>
          </a:p>
        </p:txBody>
      </p:sp>
    </p:spTree>
  </p:cSld>
  <p:clrMapOvr>
    <a:masterClrMapping/>
  </p:clrMapOvr>
  <p:transition spd="med"/>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1938"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(5)</a:t>
            </a:r>
          </a:p>
        </p:txBody>
      </p:sp>
      <p:sp>
        <p:nvSpPr>
          <p:cNvPr id="1191939" name="Rectangle 3"/>
          <p:cNvSpPr>
            <a:spLocks noGrp="1" noChangeArrowheads="1"/>
          </p:cNvSpPr>
          <p:nvPr>
            <p:ph type="body" idx="1"/>
          </p:nvPr>
        </p:nvSpPr>
        <p:spPr>
          <a:xfrm>
            <a:off x="179388" y="765175"/>
            <a:ext cx="8640762" cy="1150938"/>
          </a:xfrm>
        </p:spPr>
        <p:txBody>
          <a:bodyPr/>
          <a:lstStyle/>
          <a:p>
            <a:pPr marL="990600" lvl="1" indent="-533400" algn="just" eaLnBrk="1" hangingPunct="1">
              <a:lnSpc>
                <a:spcPct val="80000"/>
              </a:lnSpc>
              <a:spcBef>
                <a:spcPct val="50000"/>
              </a:spcBef>
              <a:defRPr/>
            </a:pPr>
            <a:r>
              <a:rPr lang="en-US" sz="2000" b="1">
                <a:solidFill>
                  <a:srgbClr val="FF0066"/>
                </a:solidFill>
                <a:effectLst>
                  <a:outerShdw blurRad="38100" dist="38100" dir="2700000" algn="tl">
                    <a:srgbClr val="C0C0C0"/>
                  </a:outerShdw>
                </a:effectLst>
                <a:ea typeface="SimSun" pitchFamily="2" charset="-122"/>
              </a:rPr>
              <a:t>MODE:</a:t>
            </a:r>
            <a:r>
              <a:rPr lang="en-US" sz="2000" b="1">
                <a:solidFill>
                  <a:srgbClr val="993300"/>
                </a:solidFill>
                <a:effectLst>
                  <a:outerShdw blurRad="38100" dist="38100" dir="2700000" algn="tl">
                    <a:srgbClr val="C0C0C0"/>
                  </a:outerShdw>
                </a:effectLst>
                <a:ea typeface="SimSun" pitchFamily="2" charset="-122"/>
              </a:rPr>
              <a:t> “Management of Distributed Expertise in R&amp;D Collaboration” </a:t>
            </a:r>
            <a:r>
              <a:rPr lang="en-GB" sz="2000" b="1" i="1">
                <a:solidFill>
                  <a:srgbClr val="006699"/>
                </a:solidFill>
              </a:rPr>
              <a:t>Regional Development Project</a:t>
            </a:r>
            <a:r>
              <a:rPr lang="en-GB" sz="2000"/>
              <a:t>, </a:t>
            </a:r>
            <a:r>
              <a:rPr lang="en-GB" sz="2000" b="1" i="1">
                <a:solidFill>
                  <a:srgbClr val="006699"/>
                </a:solidFill>
              </a:rPr>
              <a:t>Vaasa University + International Partners + IOG</a:t>
            </a:r>
            <a:r>
              <a:rPr lang="en-US" sz="2000" b="1">
                <a:solidFill>
                  <a:srgbClr val="993300"/>
                </a:solidFill>
                <a:effectLst>
                  <a:outerShdw blurRad="38100" dist="38100" dir="2700000" algn="tl">
                    <a:srgbClr val="C0C0C0"/>
                  </a:outerShdw>
                </a:effectLst>
                <a:ea typeface="SimSun" pitchFamily="2" charset="-122"/>
              </a:rPr>
              <a:t>. Contact person – Kimmo Salmenjoki.</a:t>
            </a:r>
          </a:p>
        </p:txBody>
      </p:sp>
      <p:sp>
        <p:nvSpPr>
          <p:cNvPr id="197636" name="Text Box 4"/>
          <p:cNvSpPr txBox="1">
            <a:spLocks noChangeArrowheads="1"/>
          </p:cNvSpPr>
          <p:nvPr/>
        </p:nvSpPr>
        <p:spPr bwMode="auto">
          <a:xfrm>
            <a:off x="169863" y="1930400"/>
            <a:ext cx="7561262" cy="4746625"/>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a:t>The goal of MODE is to create a unified and wide action plan for technology oriented development projects with in the Ostrobothnia region. </a:t>
            </a:r>
            <a:r>
              <a:rPr lang="en-US" altLang="en-US" sz="1600" i="1">
                <a:solidFill>
                  <a:srgbClr val="993300"/>
                </a:solidFill>
              </a:rPr>
              <a:t>Hierarchical models will be established, through which different actors can find each others in the various collaboration networks</a:t>
            </a:r>
            <a:r>
              <a:rPr lang="en-US" altLang="en-US" sz="1600"/>
              <a:t>. The methodologies will be developed and the best practices for finding and advocating innovations will be utilized. This will be established through more long standing operation models based on the presently existing and used project oriented models and collaborations with the local SME companies and their workers (our adult students) and partners. </a:t>
            </a:r>
          </a:p>
          <a:p>
            <a:pPr algn="l" eaLnBrk="1" hangingPunct="1"/>
            <a:endParaRPr lang="en-US" altLang="en-US" sz="1600"/>
          </a:p>
          <a:p>
            <a:pPr algn="l" eaLnBrk="1" hangingPunct="1"/>
            <a:r>
              <a:rPr lang="en-US" altLang="en-US" sz="1600"/>
              <a:t>The focus will be primarily on web based technologies and their application to the further enhancement of project based work groups and schemes taken back to the organizational (for summary and further planning) level.</a:t>
            </a:r>
          </a:p>
          <a:p>
            <a:pPr algn="l" eaLnBrk="1" hangingPunct="1"/>
            <a:endParaRPr lang="en-US" altLang="en-US" sz="1600"/>
          </a:p>
          <a:p>
            <a:pPr algn="l" eaLnBrk="1" hangingPunct="1"/>
            <a:r>
              <a:rPr lang="en-US" altLang="en-US" sz="1600">
                <a:solidFill>
                  <a:srgbClr val="993300"/>
                </a:solidFill>
              </a:rPr>
              <a:t>Yaroslav Tsaruk</a:t>
            </a:r>
            <a:r>
              <a:rPr lang="en-US" altLang="en-US" sz="1600"/>
              <a:t> from IOG went to Vaasa to work for MODE for 3 months.</a:t>
            </a:r>
          </a:p>
          <a:p>
            <a:pPr algn="l" eaLnBrk="1" hangingPunct="1"/>
            <a:endParaRPr lang="en-US" altLang="en-US" sz="1600"/>
          </a:p>
          <a:p>
            <a:pPr algn="l" eaLnBrk="1" hangingPunct="1"/>
            <a:r>
              <a:rPr lang="en-US" altLang="en-US" sz="1600">
                <a:solidFill>
                  <a:srgbClr val="993300"/>
                </a:solidFill>
              </a:rPr>
              <a:t>Topics for cooperation:</a:t>
            </a:r>
            <a:r>
              <a:rPr lang="en-US" altLang="en-US" sz="1600"/>
              <a:t> knowledge management and service oriented software usage in industrial information systems; from operability and data integration questions towards more unified approaches in sharing the data and the interoperability of related information systems</a:t>
            </a:r>
          </a:p>
        </p:txBody>
      </p:sp>
      <p:pic>
        <p:nvPicPr>
          <p:cNvPr id="197637" name="Picture 5" descr="foto_Tsaru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56550" y="5300663"/>
            <a:ext cx="1019175" cy="136842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3986" name="Rectangle 2"/>
          <p:cNvSpPr>
            <a:spLocks noGrp="1" noChangeArrowheads="1"/>
          </p:cNvSpPr>
          <p:nvPr>
            <p:ph type="title"/>
          </p:nvPr>
        </p:nvSpPr>
        <p:spPr>
          <a:xfrm>
            <a:off x="1042988" y="117475"/>
            <a:ext cx="7872412" cy="503238"/>
          </a:xfrm>
          <a:effectLst>
            <a:outerShdw dist="35921" dir="2700000" algn="ctr" rotWithShape="0">
              <a:schemeClr val="bg2">
                <a:alpha val="50000"/>
              </a:schemeClr>
            </a:outerShdw>
          </a:effectLst>
        </p:spPr>
        <p:txBody>
          <a:bodyPr lIns="0" rIns="0"/>
          <a:lstStyle/>
          <a:p>
            <a:pPr algn="r" eaLnBrk="1" hangingPunct="1">
              <a:defRPr/>
            </a:pPr>
            <a:r>
              <a:rPr lang="en-US" sz="3200" i="1"/>
              <a:t>SmartResource Networking (6)</a:t>
            </a:r>
          </a:p>
        </p:txBody>
      </p:sp>
      <p:sp>
        <p:nvSpPr>
          <p:cNvPr id="1193987" name="Rectangle 3"/>
          <p:cNvSpPr>
            <a:spLocks noGrp="1" noChangeArrowheads="1"/>
          </p:cNvSpPr>
          <p:nvPr>
            <p:ph type="body" idx="1"/>
          </p:nvPr>
        </p:nvSpPr>
        <p:spPr>
          <a:xfrm>
            <a:off x="179388" y="765175"/>
            <a:ext cx="8785225" cy="1223963"/>
          </a:xfrm>
        </p:spPr>
        <p:txBody>
          <a:bodyPr/>
          <a:lstStyle/>
          <a:p>
            <a:pPr marL="990600" lvl="1" indent="-533400" algn="just" eaLnBrk="1" hangingPunct="1">
              <a:lnSpc>
                <a:spcPct val="80000"/>
              </a:lnSpc>
              <a:spcBef>
                <a:spcPct val="50000"/>
              </a:spcBef>
              <a:defRPr/>
            </a:pPr>
            <a:r>
              <a:rPr lang="en-US" sz="1800" b="1">
                <a:solidFill>
                  <a:srgbClr val="FF0066"/>
                </a:solidFill>
                <a:effectLst>
                  <a:outerShdw blurRad="38100" dist="38100" dir="2700000" algn="tl">
                    <a:srgbClr val="C0C0C0"/>
                  </a:outerShdw>
                </a:effectLst>
                <a:ea typeface="SimSun" pitchFamily="2" charset="-122"/>
              </a:rPr>
              <a:t>SCOMA:</a:t>
            </a:r>
            <a:r>
              <a:rPr lang="en-US" sz="1800" b="1">
                <a:solidFill>
                  <a:srgbClr val="993300"/>
                </a:solidFill>
                <a:effectLst>
                  <a:outerShdw blurRad="38100" dist="38100" dir="2700000" algn="tl">
                    <a:srgbClr val="C0C0C0"/>
                  </a:outerShdw>
                </a:effectLst>
                <a:ea typeface="SimSun" pitchFamily="2" charset="-122"/>
              </a:rPr>
              <a:t> “Scientific Computing and Optimization in Multidisciplinary Applications” (</a:t>
            </a:r>
            <a:r>
              <a:rPr lang="en-US" sz="1800" b="1">
                <a:effectLst>
                  <a:outerShdw blurRad="38100" dist="38100" dir="2700000" algn="tl">
                    <a:srgbClr val="C0C0C0"/>
                  </a:outerShdw>
                </a:effectLst>
                <a:hlinkClick r:id="rId3"/>
              </a:rPr>
              <a:t>http://www.jyu.fi/agora-center/en/research/scoma. shtml</a:t>
            </a:r>
            <a:r>
              <a:rPr lang="en-US" sz="1800" b="1">
                <a:solidFill>
                  <a:srgbClr val="993300"/>
                </a:solidFill>
                <a:effectLst>
                  <a:outerShdw blurRad="38100" dist="38100" dir="2700000" algn="tl">
                    <a:srgbClr val="C0C0C0"/>
                  </a:outerShdw>
                </a:effectLst>
                <a:ea typeface="SimSun" pitchFamily="2" charset="-122"/>
              </a:rPr>
              <a:t>), </a:t>
            </a:r>
            <a:r>
              <a:rPr lang="en-US" sz="1800" b="1">
                <a:solidFill>
                  <a:schemeClr val="accent2"/>
                </a:solidFill>
                <a:effectLst>
                  <a:outerShdw blurRad="38100" dist="38100" dir="2700000" algn="tl">
                    <a:srgbClr val="C0C0C0"/>
                  </a:outerShdw>
                </a:effectLst>
                <a:ea typeface="SimSun" pitchFamily="2" charset="-122"/>
              </a:rPr>
              <a:t>Tekes Application to MASI Technology Program</a:t>
            </a:r>
            <a:r>
              <a:rPr lang="en-US" sz="1800" b="1">
                <a:solidFill>
                  <a:srgbClr val="993300"/>
                </a:solidFill>
                <a:effectLst>
                  <a:outerShdw blurRad="38100" dist="38100" dir="2700000" algn="tl">
                    <a:srgbClr val="C0C0C0"/>
                  </a:outerShdw>
                </a:effectLst>
                <a:ea typeface="SimSun" pitchFamily="2" charset="-122"/>
              </a:rPr>
              <a:t>. </a:t>
            </a:r>
            <a:r>
              <a:rPr lang="en-US" sz="1800" b="1">
                <a:solidFill>
                  <a:schemeClr val="accent2"/>
                </a:solidFill>
                <a:effectLst>
                  <a:outerShdw blurRad="38100" dist="38100" dir="2700000" algn="tl">
                    <a:srgbClr val="C0C0C0"/>
                  </a:outerShdw>
                </a:effectLst>
                <a:ea typeface="SimSun" pitchFamily="2" charset="-122"/>
              </a:rPr>
              <a:t>IOG has own Workpackage:</a:t>
            </a:r>
            <a:r>
              <a:rPr lang="en-US" sz="1800" b="1">
                <a:solidFill>
                  <a:srgbClr val="993300"/>
                </a:solidFill>
                <a:effectLst>
                  <a:outerShdw blurRad="38100" dist="38100" dir="2700000" algn="tl">
                    <a:srgbClr val="C0C0C0"/>
                  </a:outerShdw>
                </a:effectLst>
                <a:ea typeface="SimSun" pitchFamily="2" charset="-122"/>
              </a:rPr>
              <a:t> “SCOMA Semantic Web Portal”. Contact person – Pekka Neittaanmaki, Timo Tiihonen.</a:t>
            </a:r>
          </a:p>
        </p:txBody>
      </p:sp>
      <p:sp>
        <p:nvSpPr>
          <p:cNvPr id="198660" name="Text Box 4"/>
          <p:cNvSpPr txBox="1">
            <a:spLocks noChangeArrowheads="1"/>
          </p:cNvSpPr>
          <p:nvPr/>
        </p:nvSpPr>
        <p:spPr bwMode="auto">
          <a:xfrm>
            <a:off x="179388" y="2133600"/>
            <a:ext cx="4464050" cy="4484688"/>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a:t>The activities focus on adding explicit semantics to the target mathematical resources, which will be integrated to the SCOMA knowledge portal. Semantics will be added in a form of metadata represented according to the standards of W3C’s Semantic Activity. Metadata will serve to facilitate the administration of the libraries of mathematical knowledge, the search and retrieval of mathematical knowledge and the reuse of the knowledge by different mathematical applications.</a:t>
            </a:r>
            <a:r>
              <a:rPr lang="en-US" altLang="en-US" sz="1200"/>
              <a:t> </a:t>
            </a:r>
            <a:endParaRPr lang="en-GB" altLang="en-US" sz="1200"/>
          </a:p>
          <a:p>
            <a:pPr algn="l" eaLnBrk="1" hangingPunct="1">
              <a:spcBef>
                <a:spcPct val="50000"/>
              </a:spcBef>
            </a:pPr>
            <a:r>
              <a:rPr lang="en-GB" altLang="en-US" sz="1200"/>
              <a:t>The SCOMA Semantic Web portal has two main purposes. First of all, it will provide a national tool for advanced publishing, sharing and reuse of mathematical tools, expertise and knowledge distributed among the heterogeneous SCOMA parties and their contacts (mainly Finnish industries and research organizations at this stage). The portal will also serve as the first pilot of a more comprehensive European initiative to be undertaken by ECCOMAS (international project starting in 2007)</a:t>
            </a:r>
            <a:r>
              <a:rPr lang="en-US" altLang="en-US" sz="1200"/>
              <a:t> </a:t>
            </a:r>
          </a:p>
          <a:p>
            <a:pPr algn="l" eaLnBrk="1" hangingPunct="1">
              <a:spcBef>
                <a:spcPct val="50000"/>
              </a:spcBef>
            </a:pPr>
            <a:r>
              <a:rPr lang="en-US" altLang="en-US" sz="1200"/>
              <a:t>An approach will involve Web Service standards and Service-oriented analysis combined with Semantic Web approach. This kind of approach would automate the process of composition of complex FEM software for specific tasks through integration of heterogeneous atomic software FEM components published at </a:t>
            </a:r>
            <a:r>
              <a:rPr lang="en-GB" altLang="en-US" sz="1200"/>
              <a:t>SCOMA Semantic Web portal.</a:t>
            </a:r>
            <a:r>
              <a:rPr lang="en-US" altLang="en-US"/>
              <a:t> </a:t>
            </a:r>
          </a:p>
        </p:txBody>
      </p:sp>
      <p:pic>
        <p:nvPicPr>
          <p:cNvPr id="198661"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16463" y="3157538"/>
            <a:ext cx="4389437" cy="350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78308"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Aachen - IOG Cooperation</a:t>
            </a:r>
          </a:p>
        </p:txBody>
      </p:sp>
      <p:sp>
        <p:nvSpPr>
          <p:cNvPr id="199683" name="Rectangle 5"/>
          <p:cNvSpPr>
            <a:spLocks noChangeArrowheads="1"/>
          </p:cNvSpPr>
          <p:nvPr/>
        </p:nvSpPr>
        <p:spPr bwMode="auto">
          <a:xfrm>
            <a:off x="611188" y="912813"/>
            <a:ext cx="4248150"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zh-CN" sz="2400">
                <a:solidFill>
                  <a:srgbClr val="003366"/>
                </a:solidFill>
                <a:ea typeface="SimSun" pitchFamily="2" charset="-122"/>
              </a:rPr>
              <a:t>Security of mobile service provisioning </a:t>
            </a:r>
            <a:endParaRPr lang="en-US" altLang="en-US" sz="2400">
              <a:solidFill>
                <a:srgbClr val="003366"/>
              </a:solidFill>
            </a:endParaRPr>
          </a:p>
        </p:txBody>
      </p:sp>
      <p:sp>
        <p:nvSpPr>
          <p:cNvPr id="199684" name="Text Box 6"/>
          <p:cNvSpPr txBox="1">
            <a:spLocks noChangeArrowheads="1"/>
          </p:cNvSpPr>
          <p:nvPr/>
        </p:nvSpPr>
        <p:spPr bwMode="auto">
          <a:xfrm>
            <a:off x="6067425" y="4398963"/>
            <a:ext cx="2952750"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Professor Matthias Jarke,</a:t>
            </a:r>
          </a:p>
          <a:p>
            <a:pPr eaLnBrk="1" hangingPunct="1"/>
            <a:endParaRPr lang="en-US" altLang="en-US" sz="1200"/>
          </a:p>
          <a:p>
            <a:pPr eaLnBrk="1" hangingPunct="1"/>
            <a:r>
              <a:rPr lang="en-US" altLang="en-US" sz="1600"/>
              <a:t>Information Systems Group,</a:t>
            </a:r>
          </a:p>
          <a:p>
            <a:pPr eaLnBrk="1" hangingPunct="1"/>
            <a:endParaRPr lang="en-US" altLang="en-US" sz="1600"/>
          </a:p>
          <a:p>
            <a:pPr eaLnBrk="1" hangingPunct="1"/>
            <a:r>
              <a:rPr lang="en-US" altLang="en-US" sz="1600"/>
              <a:t> RWTH Aachen University, Germany</a:t>
            </a:r>
          </a:p>
        </p:txBody>
      </p:sp>
      <p:pic>
        <p:nvPicPr>
          <p:cNvPr id="199685" name="Picture 7" descr="jarke3-0603w"/>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2550" y="1268413"/>
            <a:ext cx="2238375" cy="280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6"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3450" y="2136775"/>
            <a:ext cx="3903663" cy="464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99687"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0488" y="4275138"/>
            <a:ext cx="3544887" cy="2481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99688"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188" y="2133600"/>
            <a:ext cx="3473450" cy="2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79332" name="Rectangle 4"/>
          <p:cNvSpPr>
            <a:spLocks noChangeArrowheads="1"/>
          </p:cNvSpPr>
          <p:nvPr/>
        </p:nvSpPr>
        <p:spPr bwMode="auto">
          <a:xfrm>
            <a:off x="1835150" y="125413"/>
            <a:ext cx="70913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Cooperation with Technion, Israel</a:t>
            </a:r>
          </a:p>
        </p:txBody>
      </p:sp>
      <p:sp>
        <p:nvSpPr>
          <p:cNvPr id="200707" name="Rectangle 5"/>
          <p:cNvSpPr>
            <a:spLocks noChangeArrowheads="1"/>
          </p:cNvSpPr>
          <p:nvPr/>
        </p:nvSpPr>
        <p:spPr bwMode="auto">
          <a:xfrm>
            <a:off x="323850" y="1484313"/>
            <a:ext cx="4248150" cy="288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zh-CN" sz="2400">
                <a:solidFill>
                  <a:srgbClr val="003366"/>
                </a:solidFill>
                <a:ea typeface="SimSun" pitchFamily="2" charset="-122"/>
              </a:rPr>
              <a:t>Reliability and risk analysis, system survivability enhancement, reliability engineering, reliability optimization, </a:t>
            </a:r>
            <a:r>
              <a:rPr lang="en-US" altLang="en-US" sz="2400">
                <a:solidFill>
                  <a:srgbClr val="003366"/>
                </a:solidFill>
              </a:rPr>
              <a:t>optimal defense strategy against intentional attacks </a:t>
            </a:r>
            <a:r>
              <a:rPr lang="en-US" altLang="zh-CN" sz="2400">
                <a:solidFill>
                  <a:srgbClr val="003366"/>
                </a:solidFill>
                <a:ea typeface="SimSun" pitchFamily="2" charset="-122"/>
              </a:rPr>
              <a:t> </a:t>
            </a:r>
            <a:endParaRPr lang="en-US" altLang="en-US" sz="2400">
              <a:solidFill>
                <a:srgbClr val="003366"/>
              </a:solidFill>
              <a:ea typeface="SimSun" pitchFamily="2" charset="-122"/>
            </a:endParaRPr>
          </a:p>
        </p:txBody>
      </p:sp>
      <p:sp>
        <p:nvSpPr>
          <p:cNvPr id="200708" name="Text Box 6"/>
          <p:cNvSpPr txBox="1">
            <a:spLocks noChangeArrowheads="1"/>
          </p:cNvSpPr>
          <p:nvPr/>
        </p:nvSpPr>
        <p:spPr bwMode="auto">
          <a:xfrm>
            <a:off x="4932363" y="4005263"/>
            <a:ext cx="4032250" cy="241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a:t>Professor Gregory Levitin,</a:t>
            </a:r>
          </a:p>
          <a:p>
            <a:pPr algn="l" eaLnBrk="1" hangingPunct="1">
              <a:spcBef>
                <a:spcPct val="50000"/>
              </a:spcBef>
            </a:pPr>
            <a:r>
              <a:rPr lang="en-US" altLang="en-US" sz="1600"/>
              <a:t>Faculty of Industrial Engineering &amp; Management,</a:t>
            </a:r>
            <a:br>
              <a:rPr lang="en-US" altLang="en-US" sz="1600" b="1"/>
            </a:br>
            <a:r>
              <a:rPr lang="en-US" altLang="en-US" sz="1800" b="1"/>
              <a:t>Technion</a:t>
            </a:r>
            <a:r>
              <a:rPr lang="en-US" altLang="en-US" sz="2000" b="1"/>
              <a:t> </a:t>
            </a:r>
            <a:r>
              <a:rPr lang="en-US" altLang="en-US" sz="1600"/>
              <a:t>- Israel Institute of Technology</a:t>
            </a:r>
            <a:endParaRPr lang="en-US" altLang="en-US" sz="1400" i="1"/>
          </a:p>
          <a:p>
            <a:pPr algn="l" eaLnBrk="1" hangingPunct="1">
              <a:spcBef>
                <a:spcPct val="50000"/>
              </a:spcBef>
            </a:pPr>
            <a:r>
              <a:rPr lang="en-US" altLang="en-US" sz="1600" i="1"/>
              <a:t>Engineer-Expert.</a:t>
            </a:r>
            <a:r>
              <a:rPr lang="en-US" altLang="en-US" sz="1600"/>
              <a:t> </a:t>
            </a:r>
            <a:br>
              <a:rPr lang="en-US" altLang="en-US" sz="1600"/>
            </a:br>
            <a:r>
              <a:rPr lang="en-US" altLang="en-US" sz="1600"/>
              <a:t>Reliability &amp; Equipment Department. R&amp;D Division.</a:t>
            </a:r>
            <a:br>
              <a:rPr lang="en-US" altLang="en-US" sz="1600"/>
            </a:br>
            <a:r>
              <a:rPr lang="en-US" altLang="en-US" sz="1800" b="1"/>
              <a:t>The Israel Electric Corporation Ltd</a:t>
            </a:r>
            <a:r>
              <a:rPr lang="en-US" altLang="en-US" sz="1600"/>
              <a:t> </a:t>
            </a:r>
          </a:p>
        </p:txBody>
      </p:sp>
      <p:pic>
        <p:nvPicPr>
          <p:cNvPr id="200709" name="Picture 7" descr="Leviti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51500" y="1196975"/>
            <a:ext cx="2087563" cy="251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10" name="Picture 8" descr="134_outside_bldg_1"/>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8313" y="4437063"/>
            <a:ext cx="38163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0356" name="Rectangle 4"/>
          <p:cNvSpPr>
            <a:spLocks noChangeArrowheads="1"/>
          </p:cNvSpPr>
          <p:nvPr/>
        </p:nvSpPr>
        <p:spPr bwMode="auto">
          <a:xfrm>
            <a:off x="1246188" y="290513"/>
            <a:ext cx="7667625"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600" b="1">
                <a:solidFill>
                  <a:srgbClr val="EC8C00"/>
                </a:solidFill>
                <a:effectLst>
                  <a:outerShdw blurRad="38100" dist="38100" dir="2700000" algn="tl">
                    <a:srgbClr val="C0C0C0"/>
                  </a:outerShdw>
                </a:effectLst>
              </a:rPr>
              <a:t>Cooperation with Free University of Amsterdam</a:t>
            </a:r>
          </a:p>
        </p:txBody>
      </p:sp>
      <p:pic>
        <p:nvPicPr>
          <p:cNvPr id="201731" name="Picture 5" descr="my_picture"/>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8313" y="2420938"/>
            <a:ext cx="1263650" cy="1685925"/>
          </a:xfrm>
          <a:prstGeom prst="rect">
            <a:avLst/>
          </a:prstGeom>
          <a:noFill/>
          <a:ln w="3175">
            <a:solidFill>
              <a:srgbClr val="969696"/>
            </a:solidFill>
            <a:miter lim="800000"/>
            <a:headEnd/>
            <a:tailEnd/>
          </a:ln>
          <a:extLst>
            <a:ext uri="{909E8E84-426E-40DD-AFC4-6F175D3DCCD1}">
              <a14:hiddenFill xmlns:a14="http://schemas.microsoft.com/office/drawing/2010/main">
                <a:solidFill>
                  <a:srgbClr val="FFFFFF"/>
                </a:solidFill>
              </a14:hiddenFill>
            </a:ext>
          </a:extLst>
        </p:spPr>
      </p:pic>
      <p:pic>
        <p:nvPicPr>
          <p:cNvPr id="201732" name="Picture 6" descr="Harmelen_Frank_van">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10463" y="1243013"/>
            <a:ext cx="1133475" cy="1512887"/>
          </a:xfrm>
          <a:prstGeom prst="rect">
            <a:avLst/>
          </a:prstGeom>
          <a:noFill/>
          <a:ln w="3175">
            <a:solidFill>
              <a:srgbClr val="969696"/>
            </a:solidFill>
            <a:miter lim="800000"/>
            <a:headEnd/>
            <a:tailEnd/>
          </a:ln>
          <a:extLst>
            <a:ext uri="{909E8E84-426E-40DD-AFC4-6F175D3DCCD1}">
              <a14:hiddenFill xmlns:a14="http://schemas.microsoft.com/office/drawing/2010/main">
                <a:solidFill>
                  <a:srgbClr val="FFFFFF"/>
                </a:solidFill>
              </a14:hiddenFill>
            </a:ext>
          </a:extLst>
        </p:spPr>
      </p:pic>
      <p:sp>
        <p:nvSpPr>
          <p:cNvPr id="1380359" name="Text Box 7"/>
          <p:cNvSpPr txBox="1">
            <a:spLocks noChangeArrowheads="1"/>
          </p:cNvSpPr>
          <p:nvPr/>
        </p:nvSpPr>
        <p:spPr bwMode="auto">
          <a:xfrm>
            <a:off x="2843213" y="1658938"/>
            <a:ext cx="1474787"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Dynamics of agent behavior</a:t>
            </a:r>
          </a:p>
        </p:txBody>
      </p:sp>
      <p:sp>
        <p:nvSpPr>
          <p:cNvPr id="1380360" name="Text Box 8"/>
          <p:cNvSpPr txBox="1">
            <a:spLocks noChangeArrowheads="1"/>
          </p:cNvSpPr>
          <p:nvPr/>
        </p:nvSpPr>
        <p:spPr bwMode="auto">
          <a:xfrm>
            <a:off x="2805113" y="3187700"/>
            <a:ext cx="1800225"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Multiagent systems’ design</a:t>
            </a:r>
          </a:p>
        </p:txBody>
      </p:sp>
      <p:sp>
        <p:nvSpPr>
          <p:cNvPr id="1380361" name="Text Box 9"/>
          <p:cNvSpPr txBox="1">
            <a:spLocks noChangeArrowheads="1"/>
          </p:cNvSpPr>
          <p:nvPr/>
        </p:nvSpPr>
        <p:spPr bwMode="auto">
          <a:xfrm>
            <a:off x="179388" y="4292600"/>
            <a:ext cx="1657350"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Prof. Jan Treur</a:t>
            </a:r>
          </a:p>
        </p:txBody>
      </p:sp>
      <p:sp>
        <p:nvSpPr>
          <p:cNvPr id="1380362" name="Text Box 10"/>
          <p:cNvSpPr txBox="1">
            <a:spLocks noChangeArrowheads="1"/>
          </p:cNvSpPr>
          <p:nvPr/>
        </p:nvSpPr>
        <p:spPr bwMode="auto">
          <a:xfrm>
            <a:off x="2373313" y="5203825"/>
            <a:ext cx="1512887"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Diagnostics of organizations</a:t>
            </a:r>
          </a:p>
        </p:txBody>
      </p:sp>
      <p:sp>
        <p:nvSpPr>
          <p:cNvPr id="1380363" name="Text Box 11"/>
          <p:cNvSpPr txBox="1">
            <a:spLocks noChangeArrowheads="1"/>
          </p:cNvSpPr>
          <p:nvPr/>
        </p:nvSpPr>
        <p:spPr bwMode="auto">
          <a:xfrm>
            <a:off x="7270750" y="3548063"/>
            <a:ext cx="1584325"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Semantic Web</a:t>
            </a:r>
          </a:p>
        </p:txBody>
      </p:sp>
      <p:sp>
        <p:nvSpPr>
          <p:cNvPr id="1380364" name="Text Box 12"/>
          <p:cNvSpPr txBox="1">
            <a:spLocks noChangeArrowheads="1"/>
          </p:cNvSpPr>
          <p:nvPr/>
        </p:nvSpPr>
        <p:spPr bwMode="auto">
          <a:xfrm>
            <a:off x="5110163" y="2324100"/>
            <a:ext cx="1800225"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Reasoning about diagnostic systems</a:t>
            </a:r>
          </a:p>
        </p:txBody>
      </p:sp>
      <p:pic>
        <p:nvPicPr>
          <p:cNvPr id="201739" name="Picture 13" descr="Omelayenko_Bory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83500" y="4919663"/>
            <a:ext cx="1101725" cy="1468437"/>
          </a:xfrm>
          <a:prstGeom prst="rect">
            <a:avLst/>
          </a:prstGeom>
          <a:noFill/>
          <a:ln w="3175">
            <a:solidFill>
              <a:srgbClr val="969696"/>
            </a:solidFill>
            <a:miter lim="800000"/>
            <a:headEnd/>
            <a:tailEnd/>
          </a:ln>
          <a:extLst>
            <a:ext uri="{909E8E84-426E-40DD-AFC4-6F175D3DCCD1}">
              <a14:hiddenFill xmlns:a14="http://schemas.microsoft.com/office/drawing/2010/main">
                <a:solidFill>
                  <a:srgbClr val="FFFFFF"/>
                </a:solidFill>
              </a14:hiddenFill>
            </a:ext>
          </a:extLst>
        </p:spPr>
      </p:pic>
      <p:sp>
        <p:nvSpPr>
          <p:cNvPr id="1380366" name="Text Box 14"/>
          <p:cNvSpPr txBox="1">
            <a:spLocks noChangeArrowheads="1"/>
          </p:cNvSpPr>
          <p:nvPr/>
        </p:nvSpPr>
        <p:spPr bwMode="auto">
          <a:xfrm>
            <a:off x="5257800" y="5059363"/>
            <a:ext cx="1800225"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Ontology Learning</a:t>
            </a:r>
          </a:p>
        </p:txBody>
      </p:sp>
      <p:sp>
        <p:nvSpPr>
          <p:cNvPr id="1380367" name="Text Box 15"/>
          <p:cNvSpPr txBox="1">
            <a:spLocks noChangeArrowheads="1"/>
          </p:cNvSpPr>
          <p:nvPr/>
        </p:nvSpPr>
        <p:spPr bwMode="auto">
          <a:xfrm>
            <a:off x="5186363" y="5924550"/>
            <a:ext cx="1944687"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lgn="ctr">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Ontology Integration</a:t>
            </a:r>
          </a:p>
        </p:txBody>
      </p:sp>
      <p:sp>
        <p:nvSpPr>
          <p:cNvPr id="1380368" name="Line 16"/>
          <p:cNvSpPr>
            <a:spLocks noChangeShapeType="1"/>
          </p:cNvSpPr>
          <p:nvPr/>
        </p:nvSpPr>
        <p:spPr bwMode="auto">
          <a:xfrm>
            <a:off x="1763713" y="3933825"/>
            <a:ext cx="563562" cy="1557338"/>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69" name="Line 17"/>
          <p:cNvSpPr>
            <a:spLocks noChangeShapeType="1"/>
          </p:cNvSpPr>
          <p:nvPr/>
        </p:nvSpPr>
        <p:spPr bwMode="auto">
          <a:xfrm>
            <a:off x="1835150" y="3429000"/>
            <a:ext cx="898525" cy="261938"/>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0" name="Line 18"/>
          <p:cNvSpPr>
            <a:spLocks noChangeShapeType="1"/>
          </p:cNvSpPr>
          <p:nvPr/>
        </p:nvSpPr>
        <p:spPr bwMode="auto">
          <a:xfrm flipV="1">
            <a:off x="1835150" y="1890713"/>
            <a:ext cx="936625" cy="1033462"/>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1" name="Line 19"/>
          <p:cNvSpPr>
            <a:spLocks noChangeShapeType="1"/>
          </p:cNvSpPr>
          <p:nvPr/>
        </p:nvSpPr>
        <p:spPr bwMode="auto">
          <a:xfrm flipH="1">
            <a:off x="6981825" y="2179638"/>
            <a:ext cx="504825" cy="287337"/>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2" name="Line 20"/>
          <p:cNvSpPr>
            <a:spLocks noChangeShapeType="1"/>
          </p:cNvSpPr>
          <p:nvPr/>
        </p:nvSpPr>
        <p:spPr bwMode="auto">
          <a:xfrm flipH="1">
            <a:off x="8032750" y="2814638"/>
            <a:ext cx="0" cy="647700"/>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3" name="Line 21"/>
          <p:cNvSpPr>
            <a:spLocks noChangeShapeType="1"/>
          </p:cNvSpPr>
          <p:nvPr/>
        </p:nvSpPr>
        <p:spPr bwMode="auto">
          <a:xfrm flipH="1" flipV="1">
            <a:off x="8070850" y="4051300"/>
            <a:ext cx="0" cy="792163"/>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4" name="Line 22"/>
          <p:cNvSpPr>
            <a:spLocks noChangeShapeType="1"/>
          </p:cNvSpPr>
          <p:nvPr/>
        </p:nvSpPr>
        <p:spPr bwMode="auto">
          <a:xfrm flipH="1" flipV="1">
            <a:off x="7194550" y="5381625"/>
            <a:ext cx="431800" cy="144463"/>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5" name="Line 23"/>
          <p:cNvSpPr>
            <a:spLocks noChangeShapeType="1"/>
          </p:cNvSpPr>
          <p:nvPr/>
        </p:nvSpPr>
        <p:spPr bwMode="auto">
          <a:xfrm flipH="1">
            <a:off x="7197725" y="5924550"/>
            <a:ext cx="431800" cy="142875"/>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0376" name="Text Box 24"/>
          <p:cNvSpPr txBox="1">
            <a:spLocks noChangeArrowheads="1"/>
          </p:cNvSpPr>
          <p:nvPr/>
        </p:nvSpPr>
        <p:spPr bwMode="auto">
          <a:xfrm>
            <a:off x="6731000" y="984250"/>
            <a:ext cx="2159000"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Prof. Frank Harmelen</a:t>
            </a:r>
          </a:p>
        </p:txBody>
      </p:sp>
      <p:sp>
        <p:nvSpPr>
          <p:cNvPr id="1380377" name="Text Box 25"/>
          <p:cNvSpPr txBox="1">
            <a:spLocks noChangeArrowheads="1"/>
          </p:cNvSpPr>
          <p:nvPr/>
        </p:nvSpPr>
        <p:spPr bwMode="auto">
          <a:xfrm>
            <a:off x="6732588" y="6427788"/>
            <a:ext cx="2293937"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Dr. Borys Omelayenko</a:t>
            </a:r>
          </a:p>
        </p:txBody>
      </p:sp>
      <p:pic>
        <p:nvPicPr>
          <p:cNvPr id="201752" name="Picture 26" descr="vrej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46338" y="3216275"/>
            <a:ext cx="4646612"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7668" name="Rectangle 4"/>
          <p:cNvSpPr>
            <a:spLocks noChangeArrowheads="1"/>
          </p:cNvSpPr>
          <p:nvPr/>
        </p:nvSpPr>
        <p:spPr bwMode="auto">
          <a:xfrm>
            <a:off x="247650" y="50800"/>
            <a:ext cx="8785225" cy="647700"/>
          </a:xfrm>
          <a:prstGeom prst="rect">
            <a:avLst/>
          </a:prstGeom>
          <a:noFill/>
          <a:ln w="9525">
            <a:noFill/>
            <a:miter lim="800000"/>
            <a:headEnd/>
            <a:tailEnd/>
          </a:ln>
          <a:effectLst/>
        </p:spPr>
        <p:txBody>
          <a:bodyPr anchor="ctr"/>
          <a:lstStyle/>
          <a:p>
            <a:pPr>
              <a:defRPr/>
            </a:pPr>
            <a:r>
              <a:rPr lang="en-US" sz="3200" b="1">
                <a:solidFill>
                  <a:srgbClr val="EC8C00"/>
                </a:solidFill>
                <a:effectLst>
                  <a:outerShdw blurRad="38100" dist="38100" dir="2700000" algn="tl">
                    <a:srgbClr val="C0C0C0"/>
                  </a:outerShdw>
                </a:effectLst>
              </a:rPr>
              <a:t>… but Industry has the most strong defense</a:t>
            </a:r>
          </a:p>
        </p:txBody>
      </p:sp>
      <p:sp>
        <p:nvSpPr>
          <p:cNvPr id="70659" name="Freeform 5"/>
          <p:cNvSpPr>
            <a:spLocks/>
          </p:cNvSpPr>
          <p:nvPr/>
        </p:nvSpPr>
        <p:spPr bwMode="auto">
          <a:xfrm>
            <a:off x="1042988" y="2924175"/>
            <a:ext cx="6408737" cy="2017713"/>
          </a:xfrm>
          <a:custGeom>
            <a:avLst/>
            <a:gdLst>
              <a:gd name="T0" fmla="*/ 23 w 1067"/>
              <a:gd name="T1" fmla="*/ 620 h 643"/>
              <a:gd name="T2" fmla="*/ 250 w 1067"/>
              <a:gd name="T3" fmla="*/ 484 h 643"/>
              <a:gd name="T4" fmla="*/ 568 w 1067"/>
              <a:gd name="T5" fmla="*/ 211 h 643"/>
              <a:gd name="T6" fmla="*/ 658 w 1067"/>
              <a:gd name="T7" fmla="*/ 75 h 643"/>
              <a:gd name="T8" fmla="*/ 568 w 1067"/>
              <a:gd name="T9" fmla="*/ 30 h 643"/>
              <a:gd name="T10" fmla="*/ 976 w 1067"/>
              <a:gd name="T11" fmla="*/ 30 h 643"/>
              <a:gd name="T12" fmla="*/ 1067 w 1067"/>
              <a:gd name="T13" fmla="*/ 211 h 643"/>
              <a:gd name="T14" fmla="*/ 976 w 1067"/>
              <a:gd name="T15" fmla="*/ 166 h 643"/>
              <a:gd name="T16" fmla="*/ 749 w 1067"/>
              <a:gd name="T17" fmla="*/ 257 h 643"/>
              <a:gd name="T18" fmla="*/ 386 w 1067"/>
              <a:gd name="T19" fmla="*/ 484 h 643"/>
              <a:gd name="T20" fmla="*/ 114 w 1067"/>
              <a:gd name="T21" fmla="*/ 620 h 643"/>
              <a:gd name="T22" fmla="*/ 23 w 1067"/>
              <a:gd name="T23" fmla="*/ 620 h 6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7"/>
              <a:gd name="T37" fmla="*/ 0 h 643"/>
              <a:gd name="T38" fmla="*/ 1067 w 1067"/>
              <a:gd name="T39" fmla="*/ 643 h 6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7" h="643">
                <a:moveTo>
                  <a:pt x="23" y="620"/>
                </a:moveTo>
                <a:cubicBezTo>
                  <a:pt x="46" y="597"/>
                  <a:pt x="159" y="552"/>
                  <a:pt x="250" y="484"/>
                </a:cubicBezTo>
                <a:cubicBezTo>
                  <a:pt x="341" y="416"/>
                  <a:pt x="500" y="279"/>
                  <a:pt x="568" y="211"/>
                </a:cubicBezTo>
                <a:cubicBezTo>
                  <a:pt x="636" y="143"/>
                  <a:pt x="658" y="105"/>
                  <a:pt x="658" y="75"/>
                </a:cubicBezTo>
                <a:cubicBezTo>
                  <a:pt x="658" y="45"/>
                  <a:pt x="515" y="37"/>
                  <a:pt x="568" y="30"/>
                </a:cubicBezTo>
                <a:cubicBezTo>
                  <a:pt x="621" y="23"/>
                  <a:pt x="893" y="0"/>
                  <a:pt x="976" y="30"/>
                </a:cubicBezTo>
                <a:cubicBezTo>
                  <a:pt x="1059" y="60"/>
                  <a:pt x="1067" y="188"/>
                  <a:pt x="1067" y="211"/>
                </a:cubicBezTo>
                <a:cubicBezTo>
                  <a:pt x="1067" y="234"/>
                  <a:pt x="1029" y="158"/>
                  <a:pt x="976" y="166"/>
                </a:cubicBezTo>
                <a:cubicBezTo>
                  <a:pt x="923" y="174"/>
                  <a:pt x="847" y="204"/>
                  <a:pt x="749" y="257"/>
                </a:cubicBezTo>
                <a:cubicBezTo>
                  <a:pt x="651" y="310"/>
                  <a:pt x="492" y="423"/>
                  <a:pt x="386" y="484"/>
                </a:cubicBezTo>
                <a:cubicBezTo>
                  <a:pt x="280" y="545"/>
                  <a:pt x="174" y="597"/>
                  <a:pt x="114" y="620"/>
                </a:cubicBezTo>
                <a:cubicBezTo>
                  <a:pt x="54" y="643"/>
                  <a:pt x="0" y="643"/>
                  <a:pt x="23" y="620"/>
                </a:cubicBezTo>
                <a:close/>
              </a:path>
            </a:pathLst>
          </a:custGeom>
          <a:solidFill>
            <a:srgbClr val="006699">
              <a:alpha val="30196"/>
            </a:srgbClr>
          </a:solidFill>
          <a:ln w="9525" cap="flat" cmpd="sng">
            <a:solidFill>
              <a:schemeClr val="hlink"/>
            </a:solidFill>
            <a:prstDash val="solid"/>
            <a:round/>
            <a:headEnd/>
            <a:tailEnd/>
          </a:ln>
        </p:spPr>
        <p:txBody>
          <a:bodyPr anchor="ctr"/>
          <a:lstStyle/>
          <a:p>
            <a:endParaRPr lang="en-US"/>
          </a:p>
        </p:txBody>
      </p:sp>
      <p:pic>
        <p:nvPicPr>
          <p:cNvPr id="70660" name="Picture 6" descr="MCj0337874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79613" y="3573463"/>
            <a:ext cx="1800225" cy="103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1" name="Picture 7" descr="MCj0337876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7900" y="1844675"/>
            <a:ext cx="72231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2" name="Picture 8" descr="powerline-0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59600" y="1187450"/>
            <a:ext cx="1782763"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3" name="Picture 9" descr="forme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97588" y="1412875"/>
            <a:ext cx="129540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WordArt 10"/>
          <p:cNvSpPr>
            <a:spLocks noChangeArrowheads="1" noChangeShapeType="1" noTextEdit="1"/>
          </p:cNvSpPr>
          <p:nvPr/>
        </p:nvSpPr>
        <p:spPr bwMode="auto">
          <a:xfrm>
            <a:off x="6877050" y="836613"/>
            <a:ext cx="1322388" cy="28733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F80000"/>
                </a:solidFill>
                <a:effectLst>
                  <a:outerShdw dist="35921" dir="2700000" algn="ctr" rotWithShape="0">
                    <a:srgbClr val="990000"/>
                  </a:outerShdw>
                </a:effectLst>
                <a:latin typeface="Impact"/>
              </a:rPr>
              <a:t>Industry !!!</a:t>
            </a:r>
          </a:p>
        </p:txBody>
      </p:sp>
      <p:sp>
        <p:nvSpPr>
          <p:cNvPr id="70665" name="Freeform 11"/>
          <p:cNvSpPr>
            <a:spLocks/>
          </p:cNvSpPr>
          <p:nvPr/>
        </p:nvSpPr>
        <p:spPr bwMode="auto">
          <a:xfrm>
            <a:off x="3203575" y="2420938"/>
            <a:ext cx="1824038" cy="2243137"/>
          </a:xfrm>
          <a:custGeom>
            <a:avLst/>
            <a:gdLst>
              <a:gd name="T0" fmla="*/ 0 w 922"/>
              <a:gd name="T1" fmla="*/ 8 h 1096"/>
              <a:gd name="T2" fmla="*/ 544 w 922"/>
              <a:gd name="T3" fmla="*/ 53 h 1096"/>
              <a:gd name="T4" fmla="*/ 816 w 922"/>
              <a:gd name="T5" fmla="*/ 325 h 1096"/>
              <a:gd name="T6" fmla="*/ 907 w 922"/>
              <a:gd name="T7" fmla="*/ 643 h 1096"/>
              <a:gd name="T8" fmla="*/ 726 w 922"/>
              <a:gd name="T9" fmla="*/ 1096 h 1096"/>
              <a:gd name="T10" fmla="*/ 0 60000 65536"/>
              <a:gd name="T11" fmla="*/ 0 60000 65536"/>
              <a:gd name="T12" fmla="*/ 0 60000 65536"/>
              <a:gd name="T13" fmla="*/ 0 60000 65536"/>
              <a:gd name="T14" fmla="*/ 0 60000 65536"/>
              <a:gd name="T15" fmla="*/ 0 w 922"/>
              <a:gd name="T16" fmla="*/ 0 h 1096"/>
              <a:gd name="T17" fmla="*/ 922 w 922"/>
              <a:gd name="T18" fmla="*/ 1096 h 1096"/>
            </a:gdLst>
            <a:ahLst/>
            <a:cxnLst>
              <a:cxn ang="T10">
                <a:pos x="T0" y="T1"/>
              </a:cxn>
              <a:cxn ang="T11">
                <a:pos x="T2" y="T3"/>
              </a:cxn>
              <a:cxn ang="T12">
                <a:pos x="T4" y="T5"/>
              </a:cxn>
              <a:cxn ang="T13">
                <a:pos x="T6" y="T7"/>
              </a:cxn>
              <a:cxn ang="T14">
                <a:pos x="T8" y="T9"/>
              </a:cxn>
            </a:cxnLst>
            <a:rect l="T15" t="T16" r="T17" b="T18"/>
            <a:pathLst>
              <a:path w="922" h="1096">
                <a:moveTo>
                  <a:pt x="0" y="8"/>
                </a:moveTo>
                <a:cubicBezTo>
                  <a:pt x="204" y="4"/>
                  <a:pt x="408" y="0"/>
                  <a:pt x="544" y="53"/>
                </a:cubicBezTo>
                <a:cubicBezTo>
                  <a:pt x="680" y="106"/>
                  <a:pt x="756" y="227"/>
                  <a:pt x="816" y="325"/>
                </a:cubicBezTo>
                <a:cubicBezTo>
                  <a:pt x="876" y="423"/>
                  <a:pt x="922" y="515"/>
                  <a:pt x="907" y="643"/>
                </a:cubicBezTo>
                <a:cubicBezTo>
                  <a:pt x="892" y="771"/>
                  <a:pt x="756" y="1021"/>
                  <a:pt x="726" y="1096"/>
                </a:cubicBezTo>
              </a:path>
            </a:pathLst>
          </a:custGeom>
          <a:noFill/>
          <a:ln w="38100" cap="flat"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0666" name="Freeform 12"/>
          <p:cNvSpPr>
            <a:spLocks/>
          </p:cNvSpPr>
          <p:nvPr/>
        </p:nvSpPr>
        <p:spPr bwMode="auto">
          <a:xfrm>
            <a:off x="4643438" y="1916113"/>
            <a:ext cx="3313112" cy="2233612"/>
          </a:xfrm>
          <a:custGeom>
            <a:avLst/>
            <a:gdLst>
              <a:gd name="T0" fmla="*/ 0 w 2041"/>
              <a:gd name="T1" fmla="*/ 0 h 1036"/>
              <a:gd name="T2" fmla="*/ 45 w 2041"/>
              <a:gd name="T3" fmla="*/ 272 h 1036"/>
              <a:gd name="T4" fmla="*/ 182 w 2041"/>
              <a:gd name="T5" fmla="*/ 454 h 1036"/>
              <a:gd name="T6" fmla="*/ 499 w 2041"/>
              <a:gd name="T7" fmla="*/ 681 h 1036"/>
              <a:gd name="T8" fmla="*/ 953 w 2041"/>
              <a:gd name="T9" fmla="*/ 998 h 1036"/>
              <a:gd name="T10" fmla="*/ 1678 w 2041"/>
              <a:gd name="T11" fmla="*/ 907 h 1036"/>
              <a:gd name="T12" fmla="*/ 2041 w 2041"/>
              <a:gd name="T13" fmla="*/ 771 h 1036"/>
              <a:gd name="T14" fmla="*/ 0 60000 65536"/>
              <a:gd name="T15" fmla="*/ 0 60000 65536"/>
              <a:gd name="T16" fmla="*/ 0 60000 65536"/>
              <a:gd name="T17" fmla="*/ 0 60000 65536"/>
              <a:gd name="T18" fmla="*/ 0 60000 65536"/>
              <a:gd name="T19" fmla="*/ 0 60000 65536"/>
              <a:gd name="T20" fmla="*/ 0 60000 65536"/>
              <a:gd name="T21" fmla="*/ 0 w 2041"/>
              <a:gd name="T22" fmla="*/ 0 h 1036"/>
              <a:gd name="T23" fmla="*/ 2041 w 2041"/>
              <a:gd name="T24" fmla="*/ 1036 h 10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41" h="1036">
                <a:moveTo>
                  <a:pt x="0" y="0"/>
                </a:moveTo>
                <a:cubicBezTo>
                  <a:pt x="7" y="98"/>
                  <a:pt x="15" y="196"/>
                  <a:pt x="45" y="272"/>
                </a:cubicBezTo>
                <a:cubicBezTo>
                  <a:pt x="75" y="348"/>
                  <a:pt x="106" y="386"/>
                  <a:pt x="182" y="454"/>
                </a:cubicBezTo>
                <a:cubicBezTo>
                  <a:pt x="258" y="522"/>
                  <a:pt x="370" y="590"/>
                  <a:pt x="499" y="681"/>
                </a:cubicBezTo>
                <a:cubicBezTo>
                  <a:pt x="628" y="772"/>
                  <a:pt x="757" y="960"/>
                  <a:pt x="953" y="998"/>
                </a:cubicBezTo>
                <a:cubicBezTo>
                  <a:pt x="1149" y="1036"/>
                  <a:pt x="1497" y="945"/>
                  <a:pt x="1678" y="907"/>
                </a:cubicBezTo>
                <a:cubicBezTo>
                  <a:pt x="1859" y="869"/>
                  <a:pt x="1980" y="794"/>
                  <a:pt x="2041" y="771"/>
                </a:cubicBezTo>
              </a:path>
            </a:pathLst>
          </a:custGeom>
          <a:noFill/>
          <a:ln w="44450" cap="flat" cmpd="sng">
            <a:solidFill>
              <a:srgbClr val="F8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pic>
        <p:nvPicPr>
          <p:cNvPr id="70667" name="Picture 13" descr="MCj0337876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27763" y="3429000"/>
            <a:ext cx="722312"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8" name="Picture 14" descr="MCj0337876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32363" y="2349500"/>
            <a:ext cx="722312"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9" name="Picture 15" descr="MCj0337876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08625" y="2997200"/>
            <a:ext cx="72231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70" name="Picture 16" descr="MCj04079540000[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229350" y="763588"/>
            <a:ext cx="57626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71" name="Picture 17" descr="NUI,_Galway">
            <a:hlinkClick r:id="rId7"/>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9388" y="4437063"/>
            <a:ext cx="798512"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7682" name="Rectangle 18"/>
          <p:cNvSpPr>
            <a:spLocks noChangeArrowheads="1"/>
          </p:cNvSpPr>
          <p:nvPr/>
        </p:nvSpPr>
        <p:spPr bwMode="auto">
          <a:xfrm>
            <a:off x="1331913" y="5661025"/>
            <a:ext cx="5832475" cy="647700"/>
          </a:xfrm>
          <a:prstGeom prst="rect">
            <a:avLst/>
          </a:prstGeom>
          <a:noFill/>
          <a:ln w="9525">
            <a:noFill/>
            <a:miter lim="800000"/>
            <a:headEnd/>
            <a:tailEnd/>
          </a:ln>
          <a:effectLst/>
        </p:spPr>
        <p:txBody>
          <a:bodyPr anchor="ctr"/>
          <a:lstStyle/>
          <a:p>
            <a:pPr>
              <a:defRPr/>
            </a:pPr>
            <a:r>
              <a:rPr lang="en-US" sz="3200" b="1">
                <a:solidFill>
                  <a:srgbClr val="0000FF"/>
                </a:solidFill>
                <a:effectLst>
                  <a:outerShdw blurRad="38100" dist="38100" dir="2700000" algn="tl">
                    <a:srgbClr val="C0C0C0"/>
                  </a:outerShdw>
                </a:effectLst>
              </a:rPr>
              <a:t>Killer Application is needed!</a:t>
            </a:r>
          </a:p>
        </p:txBody>
      </p:sp>
      <p:pic>
        <p:nvPicPr>
          <p:cNvPr id="70673" name="Picture 19" descr="kille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42188" y="4508500"/>
            <a:ext cx="1603375"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74" name="Group 20"/>
          <p:cNvGrpSpPr>
            <a:grpSpLocks/>
          </p:cNvGrpSpPr>
          <p:nvPr/>
        </p:nvGrpSpPr>
        <p:grpSpPr bwMode="auto">
          <a:xfrm>
            <a:off x="7451725" y="2636838"/>
            <a:ext cx="1584325" cy="1008062"/>
            <a:chOff x="2517" y="3022"/>
            <a:chExt cx="998" cy="635"/>
          </a:xfrm>
        </p:grpSpPr>
        <p:sp>
          <p:nvSpPr>
            <p:cNvPr id="70682" name="Freeform 21"/>
            <p:cNvSpPr>
              <a:spLocks/>
            </p:cNvSpPr>
            <p:nvPr/>
          </p:nvSpPr>
          <p:spPr bwMode="auto">
            <a:xfrm>
              <a:off x="2617" y="3022"/>
              <a:ext cx="898" cy="463"/>
            </a:xfrm>
            <a:custGeom>
              <a:avLst/>
              <a:gdLst>
                <a:gd name="T0" fmla="*/ 82 w 1689"/>
                <a:gd name="T1" fmla="*/ 889 h 1108"/>
                <a:gd name="T2" fmla="*/ 69 w 1689"/>
                <a:gd name="T3" fmla="*/ 739 h 1108"/>
                <a:gd name="T4" fmla="*/ 34 w 1689"/>
                <a:gd name="T5" fmla="*/ 589 h 1108"/>
                <a:gd name="T6" fmla="*/ 5 w 1689"/>
                <a:gd name="T7" fmla="*/ 432 h 1108"/>
                <a:gd name="T8" fmla="*/ 8 w 1689"/>
                <a:gd name="T9" fmla="*/ 261 h 1108"/>
                <a:gd name="T10" fmla="*/ 46 w 1689"/>
                <a:gd name="T11" fmla="*/ 128 h 1108"/>
                <a:gd name="T12" fmla="*/ 56 w 1689"/>
                <a:gd name="T13" fmla="*/ 109 h 1108"/>
                <a:gd name="T14" fmla="*/ 67 w 1689"/>
                <a:gd name="T15" fmla="*/ 87 h 1108"/>
                <a:gd name="T16" fmla="*/ 86 w 1689"/>
                <a:gd name="T17" fmla="*/ 73 h 1108"/>
                <a:gd name="T18" fmla="*/ 110 w 1689"/>
                <a:gd name="T19" fmla="*/ 63 h 1108"/>
                <a:gd name="T20" fmla="*/ 132 w 1689"/>
                <a:gd name="T21" fmla="*/ 54 h 1108"/>
                <a:gd name="T22" fmla="*/ 291 w 1689"/>
                <a:gd name="T23" fmla="*/ 13 h 1108"/>
                <a:gd name="T24" fmla="*/ 439 w 1689"/>
                <a:gd name="T25" fmla="*/ 0 h 1108"/>
                <a:gd name="T26" fmla="*/ 577 w 1689"/>
                <a:gd name="T27" fmla="*/ 8 h 1108"/>
                <a:gd name="T28" fmla="*/ 710 w 1689"/>
                <a:gd name="T29" fmla="*/ 31 h 1108"/>
                <a:gd name="T30" fmla="*/ 838 w 1689"/>
                <a:gd name="T31" fmla="*/ 62 h 1108"/>
                <a:gd name="T32" fmla="*/ 967 w 1689"/>
                <a:gd name="T33" fmla="*/ 95 h 1108"/>
                <a:gd name="T34" fmla="*/ 1095 w 1689"/>
                <a:gd name="T35" fmla="*/ 126 h 1108"/>
                <a:gd name="T36" fmla="*/ 1229 w 1689"/>
                <a:gd name="T37" fmla="*/ 146 h 1108"/>
                <a:gd name="T38" fmla="*/ 1369 w 1689"/>
                <a:gd name="T39" fmla="*/ 150 h 1108"/>
                <a:gd name="T40" fmla="*/ 1517 w 1689"/>
                <a:gd name="T41" fmla="*/ 132 h 1108"/>
                <a:gd name="T42" fmla="*/ 1631 w 1689"/>
                <a:gd name="T43" fmla="*/ 103 h 1108"/>
                <a:gd name="T44" fmla="*/ 1651 w 1689"/>
                <a:gd name="T45" fmla="*/ 93 h 1108"/>
                <a:gd name="T46" fmla="*/ 1673 w 1689"/>
                <a:gd name="T47" fmla="*/ 84 h 1108"/>
                <a:gd name="T48" fmla="*/ 1675 w 1689"/>
                <a:gd name="T49" fmla="*/ 93 h 1108"/>
                <a:gd name="T50" fmla="*/ 1665 w 1689"/>
                <a:gd name="T51" fmla="*/ 113 h 1108"/>
                <a:gd name="T52" fmla="*/ 1656 w 1689"/>
                <a:gd name="T53" fmla="*/ 131 h 1108"/>
                <a:gd name="T54" fmla="*/ 1614 w 1689"/>
                <a:gd name="T55" fmla="*/ 307 h 1108"/>
                <a:gd name="T56" fmla="*/ 1616 w 1689"/>
                <a:gd name="T57" fmla="*/ 467 h 1108"/>
                <a:gd name="T58" fmla="*/ 1642 w 1689"/>
                <a:gd name="T59" fmla="*/ 619 h 1108"/>
                <a:gd name="T60" fmla="*/ 1673 w 1689"/>
                <a:gd name="T61" fmla="*/ 773 h 1108"/>
                <a:gd name="T62" fmla="*/ 1689 w 1689"/>
                <a:gd name="T63" fmla="*/ 938 h 1108"/>
                <a:gd name="T64" fmla="*/ 1687 w 1689"/>
                <a:gd name="T65" fmla="*/ 1008 h 1108"/>
                <a:gd name="T66" fmla="*/ 1685 w 1689"/>
                <a:gd name="T67" fmla="*/ 1026 h 1108"/>
                <a:gd name="T68" fmla="*/ 1682 w 1689"/>
                <a:gd name="T69" fmla="*/ 1044 h 1108"/>
                <a:gd name="T70" fmla="*/ 1659 w 1689"/>
                <a:gd name="T71" fmla="*/ 1054 h 1108"/>
                <a:gd name="T72" fmla="*/ 1636 w 1689"/>
                <a:gd name="T73" fmla="*/ 1062 h 1108"/>
                <a:gd name="T74" fmla="*/ 1566 w 1689"/>
                <a:gd name="T75" fmla="*/ 1082 h 1108"/>
                <a:gd name="T76" fmla="*/ 1410 w 1689"/>
                <a:gd name="T77" fmla="*/ 1105 h 1108"/>
                <a:gd name="T78" fmla="*/ 1263 w 1689"/>
                <a:gd name="T79" fmla="*/ 1106 h 1108"/>
                <a:gd name="T80" fmla="*/ 1124 w 1689"/>
                <a:gd name="T81" fmla="*/ 1089 h 1108"/>
                <a:gd name="T82" fmla="*/ 990 w 1689"/>
                <a:gd name="T83" fmla="*/ 1060 h 1108"/>
                <a:gd name="T84" fmla="*/ 859 w 1689"/>
                <a:gd name="T85" fmla="*/ 1027 h 1108"/>
                <a:gd name="T86" fmla="*/ 727 w 1689"/>
                <a:gd name="T87" fmla="*/ 994 h 1108"/>
                <a:gd name="T88" fmla="*/ 594 w 1689"/>
                <a:gd name="T89" fmla="*/ 969 h 1108"/>
                <a:gd name="T90" fmla="*/ 457 w 1689"/>
                <a:gd name="T91" fmla="*/ 956 h 1108"/>
                <a:gd name="T92" fmla="*/ 311 w 1689"/>
                <a:gd name="T93" fmla="*/ 962 h 1108"/>
                <a:gd name="T94" fmla="*/ 157 w 1689"/>
                <a:gd name="T95" fmla="*/ 992 h 1108"/>
                <a:gd name="T96" fmla="*/ 90 w 1689"/>
                <a:gd name="T97" fmla="*/ 1016 h 1108"/>
                <a:gd name="T98" fmla="*/ 67 w 1689"/>
                <a:gd name="T99" fmla="*/ 1025 h 1108"/>
                <a:gd name="T100" fmla="*/ 45 w 1689"/>
                <a:gd name="T101" fmla="*/ 1036 h 1108"/>
                <a:gd name="T102" fmla="*/ 53 w 1689"/>
                <a:gd name="T103" fmla="*/ 1020 h 1108"/>
                <a:gd name="T104" fmla="*/ 60 w 1689"/>
                <a:gd name="T105" fmla="*/ 1005 h 11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9"/>
                <a:gd name="T160" fmla="*/ 0 h 1108"/>
                <a:gd name="T161" fmla="*/ 1689 w 1689"/>
                <a:gd name="T162" fmla="*/ 1108 h 11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9" h="1108">
                  <a:moveTo>
                    <a:pt x="64" y="993"/>
                  </a:moveTo>
                  <a:lnTo>
                    <a:pt x="77" y="941"/>
                  </a:lnTo>
                  <a:lnTo>
                    <a:pt x="82" y="889"/>
                  </a:lnTo>
                  <a:lnTo>
                    <a:pt x="82" y="838"/>
                  </a:lnTo>
                  <a:lnTo>
                    <a:pt x="77" y="787"/>
                  </a:lnTo>
                  <a:lnTo>
                    <a:pt x="69" y="739"/>
                  </a:lnTo>
                  <a:lnTo>
                    <a:pt x="59" y="689"/>
                  </a:lnTo>
                  <a:lnTo>
                    <a:pt x="46" y="639"/>
                  </a:lnTo>
                  <a:lnTo>
                    <a:pt x="34" y="589"/>
                  </a:lnTo>
                  <a:lnTo>
                    <a:pt x="22" y="538"/>
                  </a:lnTo>
                  <a:lnTo>
                    <a:pt x="12" y="485"/>
                  </a:lnTo>
                  <a:lnTo>
                    <a:pt x="5" y="432"/>
                  </a:lnTo>
                  <a:lnTo>
                    <a:pt x="0" y="377"/>
                  </a:lnTo>
                  <a:lnTo>
                    <a:pt x="2" y="320"/>
                  </a:lnTo>
                  <a:lnTo>
                    <a:pt x="8" y="261"/>
                  </a:lnTo>
                  <a:lnTo>
                    <a:pt x="22" y="199"/>
                  </a:lnTo>
                  <a:lnTo>
                    <a:pt x="43" y="135"/>
                  </a:lnTo>
                  <a:lnTo>
                    <a:pt x="46" y="128"/>
                  </a:lnTo>
                  <a:lnTo>
                    <a:pt x="49" y="122"/>
                  </a:lnTo>
                  <a:lnTo>
                    <a:pt x="52" y="115"/>
                  </a:lnTo>
                  <a:lnTo>
                    <a:pt x="56" y="109"/>
                  </a:lnTo>
                  <a:lnTo>
                    <a:pt x="60" y="102"/>
                  </a:lnTo>
                  <a:lnTo>
                    <a:pt x="63" y="94"/>
                  </a:lnTo>
                  <a:lnTo>
                    <a:pt x="67" y="87"/>
                  </a:lnTo>
                  <a:lnTo>
                    <a:pt x="72" y="80"/>
                  </a:lnTo>
                  <a:lnTo>
                    <a:pt x="79" y="76"/>
                  </a:lnTo>
                  <a:lnTo>
                    <a:pt x="86" y="73"/>
                  </a:lnTo>
                  <a:lnTo>
                    <a:pt x="94" y="70"/>
                  </a:lnTo>
                  <a:lnTo>
                    <a:pt x="102" y="66"/>
                  </a:lnTo>
                  <a:lnTo>
                    <a:pt x="110" y="63"/>
                  </a:lnTo>
                  <a:lnTo>
                    <a:pt x="117" y="60"/>
                  </a:lnTo>
                  <a:lnTo>
                    <a:pt x="125" y="57"/>
                  </a:lnTo>
                  <a:lnTo>
                    <a:pt x="132" y="54"/>
                  </a:lnTo>
                  <a:lnTo>
                    <a:pt x="186" y="37"/>
                  </a:lnTo>
                  <a:lnTo>
                    <a:pt x="239" y="23"/>
                  </a:lnTo>
                  <a:lnTo>
                    <a:pt x="291" y="13"/>
                  </a:lnTo>
                  <a:lnTo>
                    <a:pt x="341" y="6"/>
                  </a:lnTo>
                  <a:lnTo>
                    <a:pt x="391" y="2"/>
                  </a:lnTo>
                  <a:lnTo>
                    <a:pt x="439" y="0"/>
                  </a:lnTo>
                  <a:lnTo>
                    <a:pt x="485" y="1"/>
                  </a:lnTo>
                  <a:lnTo>
                    <a:pt x="532" y="3"/>
                  </a:lnTo>
                  <a:lnTo>
                    <a:pt x="577" y="8"/>
                  </a:lnTo>
                  <a:lnTo>
                    <a:pt x="622" y="14"/>
                  </a:lnTo>
                  <a:lnTo>
                    <a:pt x="667" y="21"/>
                  </a:lnTo>
                  <a:lnTo>
                    <a:pt x="710" y="31"/>
                  </a:lnTo>
                  <a:lnTo>
                    <a:pt x="754" y="41"/>
                  </a:lnTo>
                  <a:lnTo>
                    <a:pt x="796" y="51"/>
                  </a:lnTo>
                  <a:lnTo>
                    <a:pt x="838" y="62"/>
                  </a:lnTo>
                  <a:lnTo>
                    <a:pt x="881" y="73"/>
                  </a:lnTo>
                  <a:lnTo>
                    <a:pt x="923" y="84"/>
                  </a:lnTo>
                  <a:lnTo>
                    <a:pt x="967" y="95"/>
                  </a:lnTo>
                  <a:lnTo>
                    <a:pt x="1009" y="107"/>
                  </a:lnTo>
                  <a:lnTo>
                    <a:pt x="1053" y="117"/>
                  </a:lnTo>
                  <a:lnTo>
                    <a:pt x="1095" y="126"/>
                  </a:lnTo>
                  <a:lnTo>
                    <a:pt x="1140" y="134"/>
                  </a:lnTo>
                  <a:lnTo>
                    <a:pt x="1184" y="141"/>
                  </a:lnTo>
                  <a:lnTo>
                    <a:pt x="1229" y="146"/>
                  </a:lnTo>
                  <a:lnTo>
                    <a:pt x="1274" y="149"/>
                  </a:lnTo>
                  <a:lnTo>
                    <a:pt x="1321" y="151"/>
                  </a:lnTo>
                  <a:lnTo>
                    <a:pt x="1369" y="150"/>
                  </a:lnTo>
                  <a:lnTo>
                    <a:pt x="1418" y="147"/>
                  </a:lnTo>
                  <a:lnTo>
                    <a:pt x="1466" y="141"/>
                  </a:lnTo>
                  <a:lnTo>
                    <a:pt x="1517" y="132"/>
                  </a:lnTo>
                  <a:lnTo>
                    <a:pt x="1570" y="120"/>
                  </a:lnTo>
                  <a:lnTo>
                    <a:pt x="1623" y="105"/>
                  </a:lnTo>
                  <a:lnTo>
                    <a:pt x="1631" y="103"/>
                  </a:lnTo>
                  <a:lnTo>
                    <a:pt x="1637" y="100"/>
                  </a:lnTo>
                  <a:lnTo>
                    <a:pt x="1643" y="97"/>
                  </a:lnTo>
                  <a:lnTo>
                    <a:pt x="1651" y="93"/>
                  </a:lnTo>
                  <a:lnTo>
                    <a:pt x="1659" y="90"/>
                  </a:lnTo>
                  <a:lnTo>
                    <a:pt x="1667" y="87"/>
                  </a:lnTo>
                  <a:lnTo>
                    <a:pt x="1673" y="84"/>
                  </a:lnTo>
                  <a:lnTo>
                    <a:pt x="1682" y="80"/>
                  </a:lnTo>
                  <a:lnTo>
                    <a:pt x="1678" y="86"/>
                  </a:lnTo>
                  <a:lnTo>
                    <a:pt x="1675" y="93"/>
                  </a:lnTo>
                  <a:lnTo>
                    <a:pt x="1671" y="100"/>
                  </a:lnTo>
                  <a:lnTo>
                    <a:pt x="1668" y="107"/>
                  </a:lnTo>
                  <a:lnTo>
                    <a:pt x="1665" y="113"/>
                  </a:lnTo>
                  <a:lnTo>
                    <a:pt x="1663" y="119"/>
                  </a:lnTo>
                  <a:lnTo>
                    <a:pt x="1659" y="125"/>
                  </a:lnTo>
                  <a:lnTo>
                    <a:pt x="1656" y="131"/>
                  </a:lnTo>
                  <a:lnTo>
                    <a:pt x="1636" y="192"/>
                  </a:lnTo>
                  <a:lnTo>
                    <a:pt x="1622" y="250"/>
                  </a:lnTo>
                  <a:lnTo>
                    <a:pt x="1614" y="307"/>
                  </a:lnTo>
                  <a:lnTo>
                    <a:pt x="1611" y="361"/>
                  </a:lnTo>
                  <a:lnTo>
                    <a:pt x="1612" y="414"/>
                  </a:lnTo>
                  <a:lnTo>
                    <a:pt x="1616" y="467"/>
                  </a:lnTo>
                  <a:lnTo>
                    <a:pt x="1623" y="518"/>
                  </a:lnTo>
                  <a:lnTo>
                    <a:pt x="1632" y="568"/>
                  </a:lnTo>
                  <a:lnTo>
                    <a:pt x="1642" y="619"/>
                  </a:lnTo>
                  <a:lnTo>
                    <a:pt x="1653" y="670"/>
                  </a:lnTo>
                  <a:lnTo>
                    <a:pt x="1664" y="722"/>
                  </a:lnTo>
                  <a:lnTo>
                    <a:pt x="1673" y="773"/>
                  </a:lnTo>
                  <a:lnTo>
                    <a:pt x="1681" y="826"/>
                  </a:lnTo>
                  <a:lnTo>
                    <a:pt x="1687" y="881"/>
                  </a:lnTo>
                  <a:lnTo>
                    <a:pt x="1689" y="938"/>
                  </a:lnTo>
                  <a:lnTo>
                    <a:pt x="1688" y="996"/>
                  </a:lnTo>
                  <a:lnTo>
                    <a:pt x="1688" y="1002"/>
                  </a:lnTo>
                  <a:lnTo>
                    <a:pt x="1687" y="1008"/>
                  </a:lnTo>
                  <a:lnTo>
                    <a:pt x="1687" y="1014"/>
                  </a:lnTo>
                  <a:lnTo>
                    <a:pt x="1686" y="1019"/>
                  </a:lnTo>
                  <a:lnTo>
                    <a:pt x="1685" y="1026"/>
                  </a:lnTo>
                  <a:lnTo>
                    <a:pt x="1684" y="1032"/>
                  </a:lnTo>
                  <a:lnTo>
                    <a:pt x="1683" y="1038"/>
                  </a:lnTo>
                  <a:lnTo>
                    <a:pt x="1682" y="1044"/>
                  </a:lnTo>
                  <a:lnTo>
                    <a:pt x="1673" y="1048"/>
                  </a:lnTo>
                  <a:lnTo>
                    <a:pt x="1667" y="1051"/>
                  </a:lnTo>
                  <a:lnTo>
                    <a:pt x="1659" y="1054"/>
                  </a:lnTo>
                  <a:lnTo>
                    <a:pt x="1651" y="1057"/>
                  </a:lnTo>
                  <a:lnTo>
                    <a:pt x="1642" y="1060"/>
                  </a:lnTo>
                  <a:lnTo>
                    <a:pt x="1636" y="1062"/>
                  </a:lnTo>
                  <a:lnTo>
                    <a:pt x="1629" y="1066"/>
                  </a:lnTo>
                  <a:lnTo>
                    <a:pt x="1621" y="1068"/>
                  </a:lnTo>
                  <a:lnTo>
                    <a:pt x="1566" y="1082"/>
                  </a:lnTo>
                  <a:lnTo>
                    <a:pt x="1513" y="1093"/>
                  </a:lnTo>
                  <a:lnTo>
                    <a:pt x="1461" y="1100"/>
                  </a:lnTo>
                  <a:lnTo>
                    <a:pt x="1410" y="1105"/>
                  </a:lnTo>
                  <a:lnTo>
                    <a:pt x="1359" y="1108"/>
                  </a:lnTo>
                  <a:lnTo>
                    <a:pt x="1310" y="1108"/>
                  </a:lnTo>
                  <a:lnTo>
                    <a:pt x="1263" y="1106"/>
                  </a:lnTo>
                  <a:lnTo>
                    <a:pt x="1216" y="1102"/>
                  </a:lnTo>
                  <a:lnTo>
                    <a:pt x="1169" y="1096"/>
                  </a:lnTo>
                  <a:lnTo>
                    <a:pt x="1124" y="1089"/>
                  </a:lnTo>
                  <a:lnTo>
                    <a:pt x="1078" y="1081"/>
                  </a:lnTo>
                  <a:lnTo>
                    <a:pt x="1034" y="1071"/>
                  </a:lnTo>
                  <a:lnTo>
                    <a:pt x="990" y="1060"/>
                  </a:lnTo>
                  <a:lnTo>
                    <a:pt x="946" y="1050"/>
                  </a:lnTo>
                  <a:lnTo>
                    <a:pt x="902" y="1038"/>
                  </a:lnTo>
                  <a:lnTo>
                    <a:pt x="859" y="1027"/>
                  </a:lnTo>
                  <a:lnTo>
                    <a:pt x="815" y="1016"/>
                  </a:lnTo>
                  <a:lnTo>
                    <a:pt x="771" y="1005"/>
                  </a:lnTo>
                  <a:lnTo>
                    <a:pt x="727" y="994"/>
                  </a:lnTo>
                  <a:lnTo>
                    <a:pt x="684" y="984"/>
                  </a:lnTo>
                  <a:lnTo>
                    <a:pt x="639" y="976"/>
                  </a:lnTo>
                  <a:lnTo>
                    <a:pt x="594" y="969"/>
                  </a:lnTo>
                  <a:lnTo>
                    <a:pt x="549" y="963"/>
                  </a:lnTo>
                  <a:lnTo>
                    <a:pt x="503" y="958"/>
                  </a:lnTo>
                  <a:lnTo>
                    <a:pt x="457" y="956"/>
                  </a:lnTo>
                  <a:lnTo>
                    <a:pt x="409" y="955"/>
                  </a:lnTo>
                  <a:lnTo>
                    <a:pt x="361" y="957"/>
                  </a:lnTo>
                  <a:lnTo>
                    <a:pt x="311" y="962"/>
                  </a:lnTo>
                  <a:lnTo>
                    <a:pt x="261" y="969"/>
                  </a:lnTo>
                  <a:lnTo>
                    <a:pt x="209" y="979"/>
                  </a:lnTo>
                  <a:lnTo>
                    <a:pt x="157" y="992"/>
                  </a:lnTo>
                  <a:lnTo>
                    <a:pt x="103" y="1010"/>
                  </a:lnTo>
                  <a:lnTo>
                    <a:pt x="96" y="1013"/>
                  </a:lnTo>
                  <a:lnTo>
                    <a:pt x="90" y="1016"/>
                  </a:lnTo>
                  <a:lnTo>
                    <a:pt x="82" y="1019"/>
                  </a:lnTo>
                  <a:lnTo>
                    <a:pt x="75" y="1022"/>
                  </a:lnTo>
                  <a:lnTo>
                    <a:pt x="67" y="1025"/>
                  </a:lnTo>
                  <a:lnTo>
                    <a:pt x="60" y="1029"/>
                  </a:lnTo>
                  <a:lnTo>
                    <a:pt x="52" y="1032"/>
                  </a:lnTo>
                  <a:lnTo>
                    <a:pt x="45" y="1036"/>
                  </a:lnTo>
                  <a:lnTo>
                    <a:pt x="47" y="1031"/>
                  </a:lnTo>
                  <a:lnTo>
                    <a:pt x="50" y="1026"/>
                  </a:lnTo>
                  <a:lnTo>
                    <a:pt x="53" y="1020"/>
                  </a:lnTo>
                  <a:lnTo>
                    <a:pt x="56" y="1014"/>
                  </a:lnTo>
                  <a:lnTo>
                    <a:pt x="58" y="1009"/>
                  </a:lnTo>
                  <a:lnTo>
                    <a:pt x="60" y="1005"/>
                  </a:lnTo>
                  <a:lnTo>
                    <a:pt x="61" y="1000"/>
                  </a:lnTo>
                  <a:lnTo>
                    <a:pt x="64" y="99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3" name="WordArt 22"/>
            <p:cNvSpPr>
              <a:spLocks noChangeArrowheads="1" noChangeShapeType="1" noTextEdit="1"/>
            </p:cNvSpPr>
            <p:nvPr/>
          </p:nvSpPr>
          <p:spPr bwMode="auto">
            <a:xfrm>
              <a:off x="2698" y="3074"/>
              <a:ext cx="726" cy="31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Wave1">
                <a:avLst>
                  <a:gd name="adj1" fmla="val 13005"/>
                  <a:gd name="adj2" fmla="val 0"/>
                </a:avLst>
              </a:prstTxWarp>
            </a:bodyPr>
            <a:lstStyle/>
            <a:p>
              <a:r>
                <a:rPr lang="en-US" sz="3600" kern="10">
                  <a:solidFill>
                    <a:srgbClr val="F80000"/>
                  </a:solidFill>
                  <a:effectLst>
                    <a:outerShdw dist="53882" dir="2700000" algn="ctr" rotWithShape="0">
                      <a:srgbClr val="C0C0C0">
                        <a:alpha val="79999"/>
                      </a:srgbClr>
                    </a:outerShdw>
                  </a:effectLst>
                  <a:latin typeface="Times New Roman"/>
                  <a:cs typeface="Times New Roman"/>
                </a:rPr>
                <a:t>Doubdts</a:t>
              </a:r>
            </a:p>
          </p:txBody>
        </p:sp>
        <p:sp>
          <p:nvSpPr>
            <p:cNvPr id="70684" name="Freeform 23"/>
            <p:cNvSpPr>
              <a:spLocks/>
            </p:cNvSpPr>
            <p:nvPr/>
          </p:nvSpPr>
          <p:spPr bwMode="auto">
            <a:xfrm>
              <a:off x="2517" y="3087"/>
              <a:ext cx="117" cy="75"/>
            </a:xfrm>
            <a:custGeom>
              <a:avLst/>
              <a:gdLst>
                <a:gd name="T0" fmla="*/ 118 w 234"/>
                <a:gd name="T1" fmla="*/ 0 h 223"/>
                <a:gd name="T2" fmla="*/ 94 w 234"/>
                <a:gd name="T3" fmla="*/ 2 h 223"/>
                <a:gd name="T4" fmla="*/ 72 w 234"/>
                <a:gd name="T5" fmla="*/ 9 h 223"/>
                <a:gd name="T6" fmla="*/ 52 w 234"/>
                <a:gd name="T7" fmla="*/ 19 h 223"/>
                <a:gd name="T8" fmla="*/ 35 w 234"/>
                <a:gd name="T9" fmla="*/ 32 h 223"/>
                <a:gd name="T10" fmla="*/ 20 w 234"/>
                <a:gd name="T11" fmla="*/ 49 h 223"/>
                <a:gd name="T12" fmla="*/ 10 w 234"/>
                <a:gd name="T13" fmla="*/ 68 h 223"/>
                <a:gd name="T14" fmla="*/ 2 w 234"/>
                <a:gd name="T15" fmla="*/ 89 h 223"/>
                <a:gd name="T16" fmla="*/ 0 w 234"/>
                <a:gd name="T17" fmla="*/ 111 h 223"/>
                <a:gd name="T18" fmla="*/ 2 w 234"/>
                <a:gd name="T19" fmla="*/ 134 h 223"/>
                <a:gd name="T20" fmla="*/ 10 w 234"/>
                <a:gd name="T21" fmla="*/ 155 h 223"/>
                <a:gd name="T22" fmla="*/ 20 w 234"/>
                <a:gd name="T23" fmla="*/ 174 h 223"/>
                <a:gd name="T24" fmla="*/ 35 w 234"/>
                <a:gd name="T25" fmla="*/ 191 h 223"/>
                <a:gd name="T26" fmla="*/ 52 w 234"/>
                <a:gd name="T27" fmla="*/ 204 h 223"/>
                <a:gd name="T28" fmla="*/ 72 w 234"/>
                <a:gd name="T29" fmla="*/ 214 h 223"/>
                <a:gd name="T30" fmla="*/ 94 w 234"/>
                <a:gd name="T31" fmla="*/ 221 h 223"/>
                <a:gd name="T32" fmla="*/ 118 w 234"/>
                <a:gd name="T33" fmla="*/ 223 h 223"/>
                <a:gd name="T34" fmla="*/ 141 w 234"/>
                <a:gd name="T35" fmla="*/ 221 h 223"/>
                <a:gd name="T36" fmla="*/ 163 w 234"/>
                <a:gd name="T37" fmla="*/ 214 h 223"/>
                <a:gd name="T38" fmla="*/ 182 w 234"/>
                <a:gd name="T39" fmla="*/ 204 h 223"/>
                <a:gd name="T40" fmla="*/ 200 w 234"/>
                <a:gd name="T41" fmla="*/ 191 h 223"/>
                <a:gd name="T42" fmla="*/ 214 w 234"/>
                <a:gd name="T43" fmla="*/ 174 h 223"/>
                <a:gd name="T44" fmla="*/ 225 w 234"/>
                <a:gd name="T45" fmla="*/ 155 h 223"/>
                <a:gd name="T46" fmla="*/ 232 w 234"/>
                <a:gd name="T47" fmla="*/ 134 h 223"/>
                <a:gd name="T48" fmla="*/ 234 w 234"/>
                <a:gd name="T49" fmla="*/ 111 h 223"/>
                <a:gd name="T50" fmla="*/ 232 w 234"/>
                <a:gd name="T51" fmla="*/ 89 h 223"/>
                <a:gd name="T52" fmla="*/ 225 w 234"/>
                <a:gd name="T53" fmla="*/ 68 h 223"/>
                <a:gd name="T54" fmla="*/ 214 w 234"/>
                <a:gd name="T55" fmla="*/ 49 h 223"/>
                <a:gd name="T56" fmla="*/ 200 w 234"/>
                <a:gd name="T57" fmla="*/ 32 h 223"/>
                <a:gd name="T58" fmla="*/ 182 w 234"/>
                <a:gd name="T59" fmla="*/ 19 h 223"/>
                <a:gd name="T60" fmla="*/ 163 w 234"/>
                <a:gd name="T61" fmla="*/ 9 h 223"/>
                <a:gd name="T62" fmla="*/ 141 w 234"/>
                <a:gd name="T63" fmla="*/ 2 h 223"/>
                <a:gd name="T64" fmla="*/ 118 w 234"/>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223"/>
                <a:gd name="T101" fmla="*/ 234 w 234"/>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223">
                  <a:moveTo>
                    <a:pt x="118" y="0"/>
                  </a:moveTo>
                  <a:lnTo>
                    <a:pt x="94" y="2"/>
                  </a:lnTo>
                  <a:lnTo>
                    <a:pt x="72" y="9"/>
                  </a:lnTo>
                  <a:lnTo>
                    <a:pt x="52" y="19"/>
                  </a:lnTo>
                  <a:lnTo>
                    <a:pt x="35" y="32"/>
                  </a:lnTo>
                  <a:lnTo>
                    <a:pt x="20" y="49"/>
                  </a:lnTo>
                  <a:lnTo>
                    <a:pt x="10" y="68"/>
                  </a:lnTo>
                  <a:lnTo>
                    <a:pt x="2" y="89"/>
                  </a:lnTo>
                  <a:lnTo>
                    <a:pt x="0" y="111"/>
                  </a:lnTo>
                  <a:lnTo>
                    <a:pt x="2" y="134"/>
                  </a:lnTo>
                  <a:lnTo>
                    <a:pt x="10" y="155"/>
                  </a:lnTo>
                  <a:lnTo>
                    <a:pt x="20" y="174"/>
                  </a:lnTo>
                  <a:lnTo>
                    <a:pt x="35" y="191"/>
                  </a:lnTo>
                  <a:lnTo>
                    <a:pt x="52" y="204"/>
                  </a:lnTo>
                  <a:lnTo>
                    <a:pt x="72" y="214"/>
                  </a:lnTo>
                  <a:lnTo>
                    <a:pt x="94" y="221"/>
                  </a:lnTo>
                  <a:lnTo>
                    <a:pt x="118" y="223"/>
                  </a:lnTo>
                  <a:lnTo>
                    <a:pt x="141" y="221"/>
                  </a:lnTo>
                  <a:lnTo>
                    <a:pt x="163" y="214"/>
                  </a:lnTo>
                  <a:lnTo>
                    <a:pt x="182" y="204"/>
                  </a:lnTo>
                  <a:lnTo>
                    <a:pt x="200" y="191"/>
                  </a:lnTo>
                  <a:lnTo>
                    <a:pt x="214" y="174"/>
                  </a:lnTo>
                  <a:lnTo>
                    <a:pt x="225" y="155"/>
                  </a:lnTo>
                  <a:lnTo>
                    <a:pt x="232" y="134"/>
                  </a:lnTo>
                  <a:lnTo>
                    <a:pt x="234" y="111"/>
                  </a:lnTo>
                  <a:lnTo>
                    <a:pt x="232" y="89"/>
                  </a:lnTo>
                  <a:lnTo>
                    <a:pt x="225" y="68"/>
                  </a:lnTo>
                  <a:lnTo>
                    <a:pt x="214" y="49"/>
                  </a:lnTo>
                  <a:lnTo>
                    <a:pt x="200" y="32"/>
                  </a:lnTo>
                  <a:lnTo>
                    <a:pt x="182" y="19"/>
                  </a:lnTo>
                  <a:lnTo>
                    <a:pt x="163" y="9"/>
                  </a:lnTo>
                  <a:lnTo>
                    <a:pt x="141" y="2"/>
                  </a:lnTo>
                  <a:lnTo>
                    <a:pt x="1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5" name="Freeform 24"/>
            <p:cNvSpPr>
              <a:spLocks/>
            </p:cNvSpPr>
            <p:nvPr/>
          </p:nvSpPr>
          <p:spPr bwMode="auto">
            <a:xfrm>
              <a:off x="2530" y="3095"/>
              <a:ext cx="91" cy="59"/>
            </a:xfrm>
            <a:custGeom>
              <a:avLst/>
              <a:gdLst>
                <a:gd name="T0" fmla="*/ 93 w 184"/>
                <a:gd name="T1" fmla="*/ 0 h 177"/>
                <a:gd name="T2" fmla="*/ 74 w 184"/>
                <a:gd name="T3" fmla="*/ 2 h 177"/>
                <a:gd name="T4" fmla="*/ 57 w 184"/>
                <a:gd name="T5" fmla="*/ 7 h 177"/>
                <a:gd name="T6" fmla="*/ 41 w 184"/>
                <a:gd name="T7" fmla="*/ 15 h 177"/>
                <a:gd name="T8" fmla="*/ 28 w 184"/>
                <a:gd name="T9" fmla="*/ 26 h 177"/>
                <a:gd name="T10" fmla="*/ 16 w 184"/>
                <a:gd name="T11" fmla="*/ 39 h 177"/>
                <a:gd name="T12" fmla="*/ 8 w 184"/>
                <a:gd name="T13" fmla="*/ 54 h 177"/>
                <a:gd name="T14" fmla="*/ 3 w 184"/>
                <a:gd name="T15" fmla="*/ 70 h 177"/>
                <a:gd name="T16" fmla="*/ 0 w 184"/>
                <a:gd name="T17" fmla="*/ 88 h 177"/>
                <a:gd name="T18" fmla="*/ 3 w 184"/>
                <a:gd name="T19" fmla="*/ 107 h 177"/>
                <a:gd name="T20" fmla="*/ 8 w 184"/>
                <a:gd name="T21" fmla="*/ 123 h 177"/>
                <a:gd name="T22" fmla="*/ 16 w 184"/>
                <a:gd name="T23" fmla="*/ 138 h 177"/>
                <a:gd name="T24" fmla="*/ 28 w 184"/>
                <a:gd name="T25" fmla="*/ 150 h 177"/>
                <a:gd name="T26" fmla="*/ 41 w 184"/>
                <a:gd name="T27" fmla="*/ 162 h 177"/>
                <a:gd name="T28" fmla="*/ 57 w 184"/>
                <a:gd name="T29" fmla="*/ 170 h 177"/>
                <a:gd name="T30" fmla="*/ 74 w 184"/>
                <a:gd name="T31" fmla="*/ 175 h 177"/>
                <a:gd name="T32" fmla="*/ 93 w 184"/>
                <a:gd name="T33" fmla="*/ 177 h 177"/>
                <a:gd name="T34" fmla="*/ 111 w 184"/>
                <a:gd name="T35" fmla="*/ 175 h 177"/>
                <a:gd name="T36" fmla="*/ 129 w 184"/>
                <a:gd name="T37" fmla="*/ 170 h 177"/>
                <a:gd name="T38" fmla="*/ 144 w 184"/>
                <a:gd name="T39" fmla="*/ 162 h 177"/>
                <a:gd name="T40" fmla="*/ 157 w 184"/>
                <a:gd name="T41" fmla="*/ 150 h 177"/>
                <a:gd name="T42" fmla="*/ 168 w 184"/>
                <a:gd name="T43" fmla="*/ 138 h 177"/>
                <a:gd name="T44" fmla="*/ 177 w 184"/>
                <a:gd name="T45" fmla="*/ 123 h 177"/>
                <a:gd name="T46" fmla="*/ 182 w 184"/>
                <a:gd name="T47" fmla="*/ 107 h 177"/>
                <a:gd name="T48" fmla="*/ 184 w 184"/>
                <a:gd name="T49" fmla="*/ 88 h 177"/>
                <a:gd name="T50" fmla="*/ 182 w 184"/>
                <a:gd name="T51" fmla="*/ 70 h 177"/>
                <a:gd name="T52" fmla="*/ 177 w 184"/>
                <a:gd name="T53" fmla="*/ 54 h 177"/>
                <a:gd name="T54" fmla="*/ 168 w 184"/>
                <a:gd name="T55" fmla="*/ 39 h 177"/>
                <a:gd name="T56" fmla="*/ 157 w 184"/>
                <a:gd name="T57" fmla="*/ 26 h 177"/>
                <a:gd name="T58" fmla="*/ 144 w 184"/>
                <a:gd name="T59" fmla="*/ 15 h 177"/>
                <a:gd name="T60" fmla="*/ 129 w 184"/>
                <a:gd name="T61" fmla="*/ 7 h 177"/>
                <a:gd name="T62" fmla="*/ 111 w 184"/>
                <a:gd name="T63" fmla="*/ 2 h 177"/>
                <a:gd name="T64" fmla="*/ 93 w 184"/>
                <a:gd name="T65" fmla="*/ 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177"/>
                <a:gd name="T101" fmla="*/ 184 w 184"/>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177">
                  <a:moveTo>
                    <a:pt x="93" y="0"/>
                  </a:moveTo>
                  <a:lnTo>
                    <a:pt x="74" y="2"/>
                  </a:lnTo>
                  <a:lnTo>
                    <a:pt x="57" y="7"/>
                  </a:lnTo>
                  <a:lnTo>
                    <a:pt x="41" y="15"/>
                  </a:lnTo>
                  <a:lnTo>
                    <a:pt x="28" y="26"/>
                  </a:lnTo>
                  <a:lnTo>
                    <a:pt x="16" y="39"/>
                  </a:lnTo>
                  <a:lnTo>
                    <a:pt x="8" y="54"/>
                  </a:lnTo>
                  <a:lnTo>
                    <a:pt x="3" y="70"/>
                  </a:lnTo>
                  <a:lnTo>
                    <a:pt x="0" y="88"/>
                  </a:lnTo>
                  <a:lnTo>
                    <a:pt x="3" y="107"/>
                  </a:lnTo>
                  <a:lnTo>
                    <a:pt x="8" y="123"/>
                  </a:lnTo>
                  <a:lnTo>
                    <a:pt x="16" y="138"/>
                  </a:lnTo>
                  <a:lnTo>
                    <a:pt x="28" y="150"/>
                  </a:lnTo>
                  <a:lnTo>
                    <a:pt x="41" y="162"/>
                  </a:lnTo>
                  <a:lnTo>
                    <a:pt x="57" y="170"/>
                  </a:lnTo>
                  <a:lnTo>
                    <a:pt x="74" y="175"/>
                  </a:lnTo>
                  <a:lnTo>
                    <a:pt x="93" y="177"/>
                  </a:lnTo>
                  <a:lnTo>
                    <a:pt x="111" y="175"/>
                  </a:lnTo>
                  <a:lnTo>
                    <a:pt x="129" y="170"/>
                  </a:lnTo>
                  <a:lnTo>
                    <a:pt x="144" y="162"/>
                  </a:lnTo>
                  <a:lnTo>
                    <a:pt x="157" y="150"/>
                  </a:lnTo>
                  <a:lnTo>
                    <a:pt x="168" y="138"/>
                  </a:lnTo>
                  <a:lnTo>
                    <a:pt x="177" y="123"/>
                  </a:lnTo>
                  <a:lnTo>
                    <a:pt x="182" y="107"/>
                  </a:lnTo>
                  <a:lnTo>
                    <a:pt x="184" y="88"/>
                  </a:lnTo>
                  <a:lnTo>
                    <a:pt x="182" y="70"/>
                  </a:lnTo>
                  <a:lnTo>
                    <a:pt x="177" y="54"/>
                  </a:lnTo>
                  <a:lnTo>
                    <a:pt x="168" y="39"/>
                  </a:lnTo>
                  <a:lnTo>
                    <a:pt x="157" y="26"/>
                  </a:lnTo>
                  <a:lnTo>
                    <a:pt x="144" y="15"/>
                  </a:lnTo>
                  <a:lnTo>
                    <a:pt x="129" y="7"/>
                  </a:lnTo>
                  <a:lnTo>
                    <a:pt x="111" y="2"/>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6" name="Freeform 25"/>
            <p:cNvSpPr>
              <a:spLocks/>
            </p:cNvSpPr>
            <p:nvPr/>
          </p:nvSpPr>
          <p:spPr bwMode="auto">
            <a:xfrm>
              <a:off x="2530" y="3095"/>
              <a:ext cx="91" cy="59"/>
            </a:xfrm>
            <a:custGeom>
              <a:avLst/>
              <a:gdLst>
                <a:gd name="T0" fmla="*/ 93 w 184"/>
                <a:gd name="T1" fmla="*/ 0 h 177"/>
                <a:gd name="T2" fmla="*/ 74 w 184"/>
                <a:gd name="T3" fmla="*/ 2 h 177"/>
                <a:gd name="T4" fmla="*/ 57 w 184"/>
                <a:gd name="T5" fmla="*/ 7 h 177"/>
                <a:gd name="T6" fmla="*/ 41 w 184"/>
                <a:gd name="T7" fmla="*/ 15 h 177"/>
                <a:gd name="T8" fmla="*/ 28 w 184"/>
                <a:gd name="T9" fmla="*/ 26 h 177"/>
                <a:gd name="T10" fmla="*/ 16 w 184"/>
                <a:gd name="T11" fmla="*/ 39 h 177"/>
                <a:gd name="T12" fmla="*/ 8 w 184"/>
                <a:gd name="T13" fmla="*/ 54 h 177"/>
                <a:gd name="T14" fmla="*/ 3 w 184"/>
                <a:gd name="T15" fmla="*/ 70 h 177"/>
                <a:gd name="T16" fmla="*/ 0 w 184"/>
                <a:gd name="T17" fmla="*/ 88 h 177"/>
                <a:gd name="T18" fmla="*/ 3 w 184"/>
                <a:gd name="T19" fmla="*/ 107 h 177"/>
                <a:gd name="T20" fmla="*/ 8 w 184"/>
                <a:gd name="T21" fmla="*/ 123 h 177"/>
                <a:gd name="T22" fmla="*/ 16 w 184"/>
                <a:gd name="T23" fmla="*/ 138 h 177"/>
                <a:gd name="T24" fmla="*/ 28 w 184"/>
                <a:gd name="T25" fmla="*/ 150 h 177"/>
                <a:gd name="T26" fmla="*/ 41 w 184"/>
                <a:gd name="T27" fmla="*/ 162 h 177"/>
                <a:gd name="T28" fmla="*/ 57 w 184"/>
                <a:gd name="T29" fmla="*/ 170 h 177"/>
                <a:gd name="T30" fmla="*/ 74 w 184"/>
                <a:gd name="T31" fmla="*/ 175 h 177"/>
                <a:gd name="T32" fmla="*/ 93 w 184"/>
                <a:gd name="T33" fmla="*/ 177 h 177"/>
                <a:gd name="T34" fmla="*/ 111 w 184"/>
                <a:gd name="T35" fmla="*/ 175 h 177"/>
                <a:gd name="T36" fmla="*/ 129 w 184"/>
                <a:gd name="T37" fmla="*/ 170 h 177"/>
                <a:gd name="T38" fmla="*/ 144 w 184"/>
                <a:gd name="T39" fmla="*/ 162 h 177"/>
                <a:gd name="T40" fmla="*/ 157 w 184"/>
                <a:gd name="T41" fmla="*/ 150 h 177"/>
                <a:gd name="T42" fmla="*/ 168 w 184"/>
                <a:gd name="T43" fmla="*/ 138 h 177"/>
                <a:gd name="T44" fmla="*/ 177 w 184"/>
                <a:gd name="T45" fmla="*/ 123 h 177"/>
                <a:gd name="T46" fmla="*/ 182 w 184"/>
                <a:gd name="T47" fmla="*/ 107 h 177"/>
                <a:gd name="T48" fmla="*/ 184 w 184"/>
                <a:gd name="T49" fmla="*/ 88 h 177"/>
                <a:gd name="T50" fmla="*/ 182 w 184"/>
                <a:gd name="T51" fmla="*/ 70 h 177"/>
                <a:gd name="T52" fmla="*/ 177 w 184"/>
                <a:gd name="T53" fmla="*/ 54 h 177"/>
                <a:gd name="T54" fmla="*/ 168 w 184"/>
                <a:gd name="T55" fmla="*/ 39 h 177"/>
                <a:gd name="T56" fmla="*/ 157 w 184"/>
                <a:gd name="T57" fmla="*/ 26 h 177"/>
                <a:gd name="T58" fmla="*/ 144 w 184"/>
                <a:gd name="T59" fmla="*/ 15 h 177"/>
                <a:gd name="T60" fmla="*/ 129 w 184"/>
                <a:gd name="T61" fmla="*/ 7 h 177"/>
                <a:gd name="T62" fmla="*/ 111 w 184"/>
                <a:gd name="T63" fmla="*/ 2 h 177"/>
                <a:gd name="T64" fmla="*/ 93 w 184"/>
                <a:gd name="T65" fmla="*/ 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177"/>
                <a:gd name="T101" fmla="*/ 184 w 184"/>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177">
                  <a:moveTo>
                    <a:pt x="93" y="0"/>
                  </a:moveTo>
                  <a:lnTo>
                    <a:pt x="74" y="2"/>
                  </a:lnTo>
                  <a:lnTo>
                    <a:pt x="57" y="7"/>
                  </a:lnTo>
                  <a:lnTo>
                    <a:pt x="41" y="15"/>
                  </a:lnTo>
                  <a:lnTo>
                    <a:pt x="28" y="26"/>
                  </a:lnTo>
                  <a:lnTo>
                    <a:pt x="16" y="39"/>
                  </a:lnTo>
                  <a:lnTo>
                    <a:pt x="8" y="54"/>
                  </a:lnTo>
                  <a:lnTo>
                    <a:pt x="3" y="70"/>
                  </a:lnTo>
                  <a:lnTo>
                    <a:pt x="0" y="88"/>
                  </a:lnTo>
                  <a:lnTo>
                    <a:pt x="3" y="107"/>
                  </a:lnTo>
                  <a:lnTo>
                    <a:pt x="8" y="123"/>
                  </a:lnTo>
                  <a:lnTo>
                    <a:pt x="16" y="138"/>
                  </a:lnTo>
                  <a:lnTo>
                    <a:pt x="28" y="150"/>
                  </a:lnTo>
                  <a:lnTo>
                    <a:pt x="41" y="162"/>
                  </a:lnTo>
                  <a:lnTo>
                    <a:pt x="57" y="170"/>
                  </a:lnTo>
                  <a:lnTo>
                    <a:pt x="74" y="175"/>
                  </a:lnTo>
                  <a:lnTo>
                    <a:pt x="93" y="177"/>
                  </a:lnTo>
                  <a:lnTo>
                    <a:pt x="111" y="175"/>
                  </a:lnTo>
                  <a:lnTo>
                    <a:pt x="129" y="170"/>
                  </a:lnTo>
                  <a:lnTo>
                    <a:pt x="144" y="162"/>
                  </a:lnTo>
                  <a:lnTo>
                    <a:pt x="157" y="150"/>
                  </a:lnTo>
                  <a:lnTo>
                    <a:pt x="168" y="138"/>
                  </a:lnTo>
                  <a:lnTo>
                    <a:pt x="177" y="123"/>
                  </a:lnTo>
                  <a:lnTo>
                    <a:pt x="182" y="107"/>
                  </a:lnTo>
                  <a:lnTo>
                    <a:pt x="184" y="88"/>
                  </a:lnTo>
                  <a:lnTo>
                    <a:pt x="182" y="70"/>
                  </a:lnTo>
                  <a:lnTo>
                    <a:pt x="177" y="54"/>
                  </a:lnTo>
                  <a:lnTo>
                    <a:pt x="168" y="39"/>
                  </a:lnTo>
                  <a:lnTo>
                    <a:pt x="157" y="26"/>
                  </a:lnTo>
                  <a:lnTo>
                    <a:pt x="144" y="15"/>
                  </a:lnTo>
                  <a:lnTo>
                    <a:pt x="129" y="7"/>
                  </a:lnTo>
                  <a:lnTo>
                    <a:pt x="111" y="2"/>
                  </a:lnTo>
                  <a:lnTo>
                    <a:pt x="93" y="0"/>
                  </a:lnTo>
                  <a:close/>
                </a:path>
              </a:pathLst>
            </a:custGeom>
            <a:solidFill>
              <a:srgbClr val="BC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7" name="Freeform 26"/>
            <p:cNvSpPr>
              <a:spLocks/>
            </p:cNvSpPr>
            <p:nvPr/>
          </p:nvSpPr>
          <p:spPr bwMode="auto">
            <a:xfrm>
              <a:off x="2530" y="3105"/>
              <a:ext cx="80" cy="49"/>
            </a:xfrm>
            <a:custGeom>
              <a:avLst/>
              <a:gdLst>
                <a:gd name="T0" fmla="*/ 161 w 161"/>
                <a:gd name="T1" fmla="*/ 117 h 147"/>
                <a:gd name="T2" fmla="*/ 147 w 161"/>
                <a:gd name="T3" fmla="*/ 130 h 147"/>
                <a:gd name="T4" fmla="*/ 131 w 161"/>
                <a:gd name="T5" fmla="*/ 139 h 147"/>
                <a:gd name="T6" fmla="*/ 115 w 161"/>
                <a:gd name="T7" fmla="*/ 144 h 147"/>
                <a:gd name="T8" fmla="*/ 97 w 161"/>
                <a:gd name="T9" fmla="*/ 147 h 147"/>
                <a:gd name="T10" fmla="*/ 79 w 161"/>
                <a:gd name="T11" fmla="*/ 146 h 147"/>
                <a:gd name="T12" fmla="*/ 62 w 161"/>
                <a:gd name="T13" fmla="*/ 142 h 147"/>
                <a:gd name="T14" fmla="*/ 45 w 161"/>
                <a:gd name="T15" fmla="*/ 135 h 147"/>
                <a:gd name="T16" fmla="*/ 30 w 161"/>
                <a:gd name="T17" fmla="*/ 124 h 147"/>
                <a:gd name="T18" fmla="*/ 17 w 161"/>
                <a:gd name="T19" fmla="*/ 111 h 147"/>
                <a:gd name="T20" fmla="*/ 9 w 161"/>
                <a:gd name="T21" fmla="*/ 96 h 147"/>
                <a:gd name="T22" fmla="*/ 3 w 161"/>
                <a:gd name="T23" fmla="*/ 80 h 147"/>
                <a:gd name="T24" fmla="*/ 0 w 161"/>
                <a:gd name="T25" fmla="*/ 63 h 147"/>
                <a:gd name="T26" fmla="*/ 2 w 161"/>
                <a:gd name="T27" fmla="*/ 46 h 147"/>
                <a:gd name="T28" fmla="*/ 6 w 161"/>
                <a:gd name="T29" fmla="*/ 29 h 147"/>
                <a:gd name="T30" fmla="*/ 13 w 161"/>
                <a:gd name="T31" fmla="*/ 14 h 147"/>
                <a:gd name="T32" fmla="*/ 24 w 161"/>
                <a:gd name="T33" fmla="*/ 0 h 147"/>
                <a:gd name="T34" fmla="*/ 24 w 161"/>
                <a:gd name="T35" fmla="*/ 2 h 147"/>
                <a:gd name="T36" fmla="*/ 23 w 161"/>
                <a:gd name="T37" fmla="*/ 7 h 147"/>
                <a:gd name="T38" fmla="*/ 24 w 161"/>
                <a:gd name="T39" fmla="*/ 14 h 147"/>
                <a:gd name="T40" fmla="*/ 26 w 161"/>
                <a:gd name="T41" fmla="*/ 24 h 147"/>
                <a:gd name="T42" fmla="*/ 30 w 161"/>
                <a:gd name="T43" fmla="*/ 36 h 147"/>
                <a:gd name="T44" fmla="*/ 38 w 161"/>
                <a:gd name="T45" fmla="*/ 49 h 147"/>
                <a:gd name="T46" fmla="*/ 49 w 161"/>
                <a:gd name="T47" fmla="*/ 65 h 147"/>
                <a:gd name="T48" fmla="*/ 66 w 161"/>
                <a:gd name="T49" fmla="*/ 80 h 147"/>
                <a:gd name="T50" fmla="*/ 85 w 161"/>
                <a:gd name="T51" fmla="*/ 93 h 147"/>
                <a:gd name="T52" fmla="*/ 103 w 161"/>
                <a:gd name="T53" fmla="*/ 103 h 147"/>
                <a:gd name="T54" fmla="*/ 119 w 161"/>
                <a:gd name="T55" fmla="*/ 110 h 147"/>
                <a:gd name="T56" fmla="*/ 133 w 161"/>
                <a:gd name="T57" fmla="*/ 114 h 147"/>
                <a:gd name="T58" fmla="*/ 145 w 161"/>
                <a:gd name="T59" fmla="*/ 116 h 147"/>
                <a:gd name="T60" fmla="*/ 153 w 161"/>
                <a:gd name="T61" fmla="*/ 117 h 147"/>
                <a:gd name="T62" fmla="*/ 158 w 161"/>
                <a:gd name="T63" fmla="*/ 117 h 147"/>
                <a:gd name="T64" fmla="*/ 161 w 161"/>
                <a:gd name="T65" fmla="*/ 117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147"/>
                <a:gd name="T101" fmla="*/ 161 w 161"/>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147">
                  <a:moveTo>
                    <a:pt x="161" y="117"/>
                  </a:moveTo>
                  <a:lnTo>
                    <a:pt x="147" y="130"/>
                  </a:lnTo>
                  <a:lnTo>
                    <a:pt x="131" y="139"/>
                  </a:lnTo>
                  <a:lnTo>
                    <a:pt x="115" y="144"/>
                  </a:lnTo>
                  <a:lnTo>
                    <a:pt x="97" y="147"/>
                  </a:lnTo>
                  <a:lnTo>
                    <a:pt x="79" y="146"/>
                  </a:lnTo>
                  <a:lnTo>
                    <a:pt x="62" y="142"/>
                  </a:lnTo>
                  <a:lnTo>
                    <a:pt x="45" y="135"/>
                  </a:lnTo>
                  <a:lnTo>
                    <a:pt x="30" y="124"/>
                  </a:lnTo>
                  <a:lnTo>
                    <a:pt x="17" y="111"/>
                  </a:lnTo>
                  <a:lnTo>
                    <a:pt x="9" y="96"/>
                  </a:lnTo>
                  <a:lnTo>
                    <a:pt x="3" y="80"/>
                  </a:lnTo>
                  <a:lnTo>
                    <a:pt x="0" y="63"/>
                  </a:lnTo>
                  <a:lnTo>
                    <a:pt x="2" y="46"/>
                  </a:lnTo>
                  <a:lnTo>
                    <a:pt x="6" y="29"/>
                  </a:lnTo>
                  <a:lnTo>
                    <a:pt x="13" y="14"/>
                  </a:lnTo>
                  <a:lnTo>
                    <a:pt x="24" y="0"/>
                  </a:lnTo>
                  <a:lnTo>
                    <a:pt x="24" y="2"/>
                  </a:lnTo>
                  <a:lnTo>
                    <a:pt x="23" y="7"/>
                  </a:lnTo>
                  <a:lnTo>
                    <a:pt x="24" y="14"/>
                  </a:lnTo>
                  <a:lnTo>
                    <a:pt x="26" y="24"/>
                  </a:lnTo>
                  <a:lnTo>
                    <a:pt x="30" y="36"/>
                  </a:lnTo>
                  <a:lnTo>
                    <a:pt x="38" y="49"/>
                  </a:lnTo>
                  <a:lnTo>
                    <a:pt x="49" y="65"/>
                  </a:lnTo>
                  <a:lnTo>
                    <a:pt x="66" y="80"/>
                  </a:lnTo>
                  <a:lnTo>
                    <a:pt x="85" y="93"/>
                  </a:lnTo>
                  <a:lnTo>
                    <a:pt x="103" y="103"/>
                  </a:lnTo>
                  <a:lnTo>
                    <a:pt x="119" y="110"/>
                  </a:lnTo>
                  <a:lnTo>
                    <a:pt x="133" y="114"/>
                  </a:lnTo>
                  <a:lnTo>
                    <a:pt x="145" y="116"/>
                  </a:lnTo>
                  <a:lnTo>
                    <a:pt x="153" y="117"/>
                  </a:lnTo>
                  <a:lnTo>
                    <a:pt x="158" y="117"/>
                  </a:lnTo>
                  <a:lnTo>
                    <a:pt x="161"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8" name="Freeform 27"/>
            <p:cNvSpPr>
              <a:spLocks/>
            </p:cNvSpPr>
            <p:nvPr/>
          </p:nvSpPr>
          <p:spPr bwMode="auto">
            <a:xfrm>
              <a:off x="2583" y="3101"/>
              <a:ext cx="25" cy="16"/>
            </a:xfrm>
            <a:custGeom>
              <a:avLst/>
              <a:gdLst>
                <a:gd name="T0" fmla="*/ 24 w 49"/>
                <a:gd name="T1" fmla="*/ 0 h 47"/>
                <a:gd name="T2" fmla="*/ 14 w 49"/>
                <a:gd name="T3" fmla="*/ 3 h 47"/>
                <a:gd name="T4" fmla="*/ 7 w 49"/>
                <a:gd name="T5" fmla="*/ 8 h 47"/>
                <a:gd name="T6" fmla="*/ 2 w 49"/>
                <a:gd name="T7" fmla="*/ 15 h 47"/>
                <a:gd name="T8" fmla="*/ 0 w 49"/>
                <a:gd name="T9" fmla="*/ 24 h 47"/>
                <a:gd name="T10" fmla="*/ 2 w 49"/>
                <a:gd name="T11" fmla="*/ 33 h 47"/>
                <a:gd name="T12" fmla="*/ 7 w 49"/>
                <a:gd name="T13" fmla="*/ 40 h 47"/>
                <a:gd name="T14" fmla="*/ 14 w 49"/>
                <a:gd name="T15" fmla="*/ 45 h 47"/>
                <a:gd name="T16" fmla="*/ 24 w 49"/>
                <a:gd name="T17" fmla="*/ 47 h 47"/>
                <a:gd name="T18" fmla="*/ 33 w 49"/>
                <a:gd name="T19" fmla="*/ 45 h 47"/>
                <a:gd name="T20" fmla="*/ 42 w 49"/>
                <a:gd name="T21" fmla="*/ 40 h 47"/>
                <a:gd name="T22" fmla="*/ 47 w 49"/>
                <a:gd name="T23" fmla="*/ 33 h 47"/>
                <a:gd name="T24" fmla="*/ 49 w 49"/>
                <a:gd name="T25" fmla="*/ 24 h 47"/>
                <a:gd name="T26" fmla="*/ 47 w 49"/>
                <a:gd name="T27" fmla="*/ 15 h 47"/>
                <a:gd name="T28" fmla="*/ 42 w 49"/>
                <a:gd name="T29" fmla="*/ 8 h 47"/>
                <a:gd name="T30" fmla="*/ 33 w 49"/>
                <a:gd name="T31" fmla="*/ 3 h 47"/>
                <a:gd name="T32" fmla="*/ 24 w 49"/>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47"/>
                <a:gd name="T53" fmla="*/ 49 w 49"/>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47">
                  <a:moveTo>
                    <a:pt x="24" y="0"/>
                  </a:moveTo>
                  <a:lnTo>
                    <a:pt x="14" y="3"/>
                  </a:lnTo>
                  <a:lnTo>
                    <a:pt x="7" y="8"/>
                  </a:lnTo>
                  <a:lnTo>
                    <a:pt x="2" y="15"/>
                  </a:lnTo>
                  <a:lnTo>
                    <a:pt x="0" y="24"/>
                  </a:lnTo>
                  <a:lnTo>
                    <a:pt x="2" y="33"/>
                  </a:lnTo>
                  <a:lnTo>
                    <a:pt x="7" y="40"/>
                  </a:lnTo>
                  <a:lnTo>
                    <a:pt x="14" y="45"/>
                  </a:lnTo>
                  <a:lnTo>
                    <a:pt x="24" y="47"/>
                  </a:lnTo>
                  <a:lnTo>
                    <a:pt x="33" y="45"/>
                  </a:lnTo>
                  <a:lnTo>
                    <a:pt x="42" y="40"/>
                  </a:lnTo>
                  <a:lnTo>
                    <a:pt x="47" y="33"/>
                  </a:lnTo>
                  <a:lnTo>
                    <a:pt x="49" y="24"/>
                  </a:lnTo>
                  <a:lnTo>
                    <a:pt x="47" y="15"/>
                  </a:lnTo>
                  <a:lnTo>
                    <a:pt x="42" y="8"/>
                  </a:lnTo>
                  <a:lnTo>
                    <a:pt x="33" y="3"/>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9" name="Freeform 28"/>
            <p:cNvSpPr>
              <a:spLocks/>
            </p:cNvSpPr>
            <p:nvPr/>
          </p:nvSpPr>
          <p:spPr bwMode="auto">
            <a:xfrm>
              <a:off x="2543" y="3152"/>
              <a:ext cx="63" cy="18"/>
            </a:xfrm>
            <a:custGeom>
              <a:avLst/>
              <a:gdLst>
                <a:gd name="T0" fmla="*/ 0 w 126"/>
                <a:gd name="T1" fmla="*/ 4 h 53"/>
                <a:gd name="T2" fmla="*/ 1 w 126"/>
                <a:gd name="T3" fmla="*/ 5 h 53"/>
                <a:gd name="T4" fmla="*/ 4 w 126"/>
                <a:gd name="T5" fmla="*/ 8 h 53"/>
                <a:gd name="T6" fmla="*/ 11 w 126"/>
                <a:gd name="T7" fmla="*/ 12 h 53"/>
                <a:gd name="T8" fmla="*/ 18 w 126"/>
                <a:gd name="T9" fmla="*/ 16 h 53"/>
                <a:gd name="T10" fmla="*/ 28 w 126"/>
                <a:gd name="T11" fmla="*/ 20 h 53"/>
                <a:gd name="T12" fmla="*/ 39 w 126"/>
                <a:gd name="T13" fmla="*/ 24 h 53"/>
                <a:gd name="T14" fmla="*/ 52 w 126"/>
                <a:gd name="T15" fmla="*/ 27 h 53"/>
                <a:gd name="T16" fmla="*/ 66 w 126"/>
                <a:gd name="T17" fmla="*/ 28 h 53"/>
                <a:gd name="T18" fmla="*/ 80 w 126"/>
                <a:gd name="T19" fmla="*/ 27 h 53"/>
                <a:gd name="T20" fmla="*/ 91 w 126"/>
                <a:gd name="T21" fmla="*/ 24 h 53"/>
                <a:gd name="T22" fmla="*/ 102 w 126"/>
                <a:gd name="T23" fmla="*/ 19 h 53"/>
                <a:gd name="T24" fmla="*/ 110 w 126"/>
                <a:gd name="T25" fmla="*/ 14 h 53"/>
                <a:gd name="T26" fmla="*/ 117 w 126"/>
                <a:gd name="T27" fmla="*/ 9 h 53"/>
                <a:gd name="T28" fmla="*/ 122 w 126"/>
                <a:gd name="T29" fmla="*/ 4 h 53"/>
                <a:gd name="T30" fmla="*/ 125 w 126"/>
                <a:gd name="T31" fmla="*/ 1 h 53"/>
                <a:gd name="T32" fmla="*/ 126 w 126"/>
                <a:gd name="T33" fmla="*/ 0 h 53"/>
                <a:gd name="T34" fmla="*/ 118 w 126"/>
                <a:gd name="T35" fmla="*/ 53 h 53"/>
                <a:gd name="T36" fmla="*/ 13 w 126"/>
                <a:gd name="T37" fmla="*/ 45 h 53"/>
                <a:gd name="T38" fmla="*/ 0 w 126"/>
                <a:gd name="T39" fmla="*/ 4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6"/>
                <a:gd name="T61" fmla="*/ 0 h 53"/>
                <a:gd name="T62" fmla="*/ 126 w 126"/>
                <a:gd name="T63" fmla="*/ 53 h 5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6" h="53">
                  <a:moveTo>
                    <a:pt x="0" y="4"/>
                  </a:moveTo>
                  <a:lnTo>
                    <a:pt x="1" y="5"/>
                  </a:lnTo>
                  <a:lnTo>
                    <a:pt x="4" y="8"/>
                  </a:lnTo>
                  <a:lnTo>
                    <a:pt x="11" y="12"/>
                  </a:lnTo>
                  <a:lnTo>
                    <a:pt x="18" y="16"/>
                  </a:lnTo>
                  <a:lnTo>
                    <a:pt x="28" y="20"/>
                  </a:lnTo>
                  <a:lnTo>
                    <a:pt x="39" y="24"/>
                  </a:lnTo>
                  <a:lnTo>
                    <a:pt x="52" y="27"/>
                  </a:lnTo>
                  <a:lnTo>
                    <a:pt x="66" y="28"/>
                  </a:lnTo>
                  <a:lnTo>
                    <a:pt x="80" y="27"/>
                  </a:lnTo>
                  <a:lnTo>
                    <a:pt x="91" y="24"/>
                  </a:lnTo>
                  <a:lnTo>
                    <a:pt x="102" y="19"/>
                  </a:lnTo>
                  <a:lnTo>
                    <a:pt x="110" y="14"/>
                  </a:lnTo>
                  <a:lnTo>
                    <a:pt x="117" y="9"/>
                  </a:lnTo>
                  <a:lnTo>
                    <a:pt x="122" y="4"/>
                  </a:lnTo>
                  <a:lnTo>
                    <a:pt x="125" y="1"/>
                  </a:lnTo>
                  <a:lnTo>
                    <a:pt x="126" y="0"/>
                  </a:lnTo>
                  <a:lnTo>
                    <a:pt x="118" y="53"/>
                  </a:lnTo>
                  <a:lnTo>
                    <a:pt x="13" y="45"/>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90" name="Freeform 29"/>
            <p:cNvSpPr>
              <a:spLocks/>
            </p:cNvSpPr>
            <p:nvPr/>
          </p:nvSpPr>
          <p:spPr bwMode="auto">
            <a:xfrm>
              <a:off x="2551" y="3163"/>
              <a:ext cx="18" cy="360"/>
            </a:xfrm>
            <a:custGeom>
              <a:avLst/>
              <a:gdLst>
                <a:gd name="T0" fmla="*/ 14 w 35"/>
                <a:gd name="T1" fmla="*/ 4 h 1080"/>
                <a:gd name="T2" fmla="*/ 0 w 35"/>
                <a:gd name="T3" fmla="*/ 1080 h 1080"/>
                <a:gd name="T4" fmla="*/ 35 w 35"/>
                <a:gd name="T5" fmla="*/ 0 h 1080"/>
                <a:gd name="T6" fmla="*/ 14 w 35"/>
                <a:gd name="T7" fmla="*/ 4 h 1080"/>
                <a:gd name="T8" fmla="*/ 0 60000 65536"/>
                <a:gd name="T9" fmla="*/ 0 60000 65536"/>
                <a:gd name="T10" fmla="*/ 0 60000 65536"/>
                <a:gd name="T11" fmla="*/ 0 60000 65536"/>
                <a:gd name="T12" fmla="*/ 0 w 35"/>
                <a:gd name="T13" fmla="*/ 0 h 1080"/>
                <a:gd name="T14" fmla="*/ 35 w 35"/>
                <a:gd name="T15" fmla="*/ 1080 h 1080"/>
              </a:gdLst>
              <a:ahLst/>
              <a:cxnLst>
                <a:cxn ang="T8">
                  <a:pos x="T0" y="T1"/>
                </a:cxn>
                <a:cxn ang="T9">
                  <a:pos x="T2" y="T3"/>
                </a:cxn>
                <a:cxn ang="T10">
                  <a:pos x="T4" y="T5"/>
                </a:cxn>
                <a:cxn ang="T11">
                  <a:pos x="T6" y="T7"/>
                </a:cxn>
              </a:cxnLst>
              <a:rect l="T12" t="T13" r="T14" b="T15"/>
              <a:pathLst>
                <a:path w="35" h="1080">
                  <a:moveTo>
                    <a:pt x="14" y="4"/>
                  </a:moveTo>
                  <a:lnTo>
                    <a:pt x="0" y="1080"/>
                  </a:lnTo>
                  <a:lnTo>
                    <a:pt x="35" y="0"/>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91" name="Freeform 30"/>
            <p:cNvSpPr>
              <a:spLocks/>
            </p:cNvSpPr>
            <p:nvPr/>
          </p:nvSpPr>
          <p:spPr bwMode="auto">
            <a:xfrm>
              <a:off x="2554" y="3162"/>
              <a:ext cx="44" cy="495"/>
            </a:xfrm>
            <a:custGeom>
              <a:avLst/>
              <a:gdLst>
                <a:gd name="T0" fmla="*/ 0 w 28"/>
                <a:gd name="T1" fmla="*/ 4 h 1084"/>
                <a:gd name="T2" fmla="*/ 28 w 28"/>
                <a:gd name="T3" fmla="*/ 1084 h 1084"/>
                <a:gd name="T4" fmla="*/ 22 w 28"/>
                <a:gd name="T5" fmla="*/ 0 h 1084"/>
                <a:gd name="T6" fmla="*/ 0 w 28"/>
                <a:gd name="T7" fmla="*/ 4 h 1084"/>
                <a:gd name="T8" fmla="*/ 0 60000 65536"/>
                <a:gd name="T9" fmla="*/ 0 60000 65536"/>
                <a:gd name="T10" fmla="*/ 0 60000 65536"/>
                <a:gd name="T11" fmla="*/ 0 60000 65536"/>
                <a:gd name="T12" fmla="*/ 0 w 28"/>
                <a:gd name="T13" fmla="*/ 0 h 1084"/>
                <a:gd name="T14" fmla="*/ 28 w 28"/>
                <a:gd name="T15" fmla="*/ 1084 h 1084"/>
              </a:gdLst>
              <a:ahLst/>
              <a:cxnLst>
                <a:cxn ang="T8">
                  <a:pos x="T0" y="T1"/>
                </a:cxn>
                <a:cxn ang="T9">
                  <a:pos x="T2" y="T3"/>
                </a:cxn>
                <a:cxn ang="T10">
                  <a:pos x="T4" y="T5"/>
                </a:cxn>
                <a:cxn ang="T11">
                  <a:pos x="T6" y="T7"/>
                </a:cxn>
              </a:cxnLst>
              <a:rect l="T12" t="T13" r="T14" b="T15"/>
              <a:pathLst>
                <a:path w="28" h="1084">
                  <a:moveTo>
                    <a:pt x="0" y="4"/>
                  </a:moveTo>
                  <a:lnTo>
                    <a:pt x="28" y="1084"/>
                  </a:lnTo>
                  <a:lnTo>
                    <a:pt x="2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92" name="AutoShape 31"/>
            <p:cNvSpPr>
              <a:spLocks noChangeAspect="1" noChangeArrowheads="1" noTextEdit="1"/>
            </p:cNvSpPr>
            <p:nvPr/>
          </p:nvSpPr>
          <p:spPr bwMode="auto">
            <a:xfrm>
              <a:off x="2517" y="3067"/>
              <a:ext cx="953"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70675" name="Group 32"/>
          <p:cNvGrpSpPr>
            <a:grpSpLocks/>
          </p:cNvGrpSpPr>
          <p:nvPr/>
        </p:nvGrpSpPr>
        <p:grpSpPr bwMode="auto">
          <a:xfrm>
            <a:off x="1979613" y="2708275"/>
            <a:ext cx="1395412" cy="1477963"/>
            <a:chOff x="431" y="911"/>
            <a:chExt cx="879" cy="931"/>
          </a:xfrm>
        </p:grpSpPr>
        <p:sp>
          <p:nvSpPr>
            <p:cNvPr id="70676" name="Freeform 33"/>
            <p:cNvSpPr>
              <a:spLocks/>
            </p:cNvSpPr>
            <p:nvPr/>
          </p:nvSpPr>
          <p:spPr bwMode="auto">
            <a:xfrm>
              <a:off x="510" y="911"/>
              <a:ext cx="800" cy="590"/>
            </a:xfrm>
            <a:custGeom>
              <a:avLst/>
              <a:gdLst>
                <a:gd name="T0" fmla="*/ 82 w 1689"/>
                <a:gd name="T1" fmla="*/ 889 h 1108"/>
                <a:gd name="T2" fmla="*/ 69 w 1689"/>
                <a:gd name="T3" fmla="*/ 739 h 1108"/>
                <a:gd name="T4" fmla="*/ 34 w 1689"/>
                <a:gd name="T5" fmla="*/ 589 h 1108"/>
                <a:gd name="T6" fmla="*/ 5 w 1689"/>
                <a:gd name="T7" fmla="*/ 432 h 1108"/>
                <a:gd name="T8" fmla="*/ 8 w 1689"/>
                <a:gd name="T9" fmla="*/ 261 h 1108"/>
                <a:gd name="T10" fmla="*/ 46 w 1689"/>
                <a:gd name="T11" fmla="*/ 128 h 1108"/>
                <a:gd name="T12" fmla="*/ 56 w 1689"/>
                <a:gd name="T13" fmla="*/ 109 h 1108"/>
                <a:gd name="T14" fmla="*/ 67 w 1689"/>
                <a:gd name="T15" fmla="*/ 87 h 1108"/>
                <a:gd name="T16" fmla="*/ 86 w 1689"/>
                <a:gd name="T17" fmla="*/ 73 h 1108"/>
                <a:gd name="T18" fmla="*/ 110 w 1689"/>
                <a:gd name="T19" fmla="*/ 63 h 1108"/>
                <a:gd name="T20" fmla="*/ 132 w 1689"/>
                <a:gd name="T21" fmla="*/ 54 h 1108"/>
                <a:gd name="T22" fmla="*/ 291 w 1689"/>
                <a:gd name="T23" fmla="*/ 13 h 1108"/>
                <a:gd name="T24" fmla="*/ 439 w 1689"/>
                <a:gd name="T25" fmla="*/ 0 h 1108"/>
                <a:gd name="T26" fmla="*/ 577 w 1689"/>
                <a:gd name="T27" fmla="*/ 8 h 1108"/>
                <a:gd name="T28" fmla="*/ 710 w 1689"/>
                <a:gd name="T29" fmla="*/ 31 h 1108"/>
                <a:gd name="T30" fmla="*/ 838 w 1689"/>
                <a:gd name="T31" fmla="*/ 62 h 1108"/>
                <a:gd name="T32" fmla="*/ 967 w 1689"/>
                <a:gd name="T33" fmla="*/ 95 h 1108"/>
                <a:gd name="T34" fmla="*/ 1095 w 1689"/>
                <a:gd name="T35" fmla="*/ 126 h 1108"/>
                <a:gd name="T36" fmla="*/ 1229 w 1689"/>
                <a:gd name="T37" fmla="*/ 146 h 1108"/>
                <a:gd name="T38" fmla="*/ 1369 w 1689"/>
                <a:gd name="T39" fmla="*/ 150 h 1108"/>
                <a:gd name="T40" fmla="*/ 1517 w 1689"/>
                <a:gd name="T41" fmla="*/ 132 h 1108"/>
                <a:gd name="T42" fmla="*/ 1631 w 1689"/>
                <a:gd name="T43" fmla="*/ 103 h 1108"/>
                <a:gd name="T44" fmla="*/ 1651 w 1689"/>
                <a:gd name="T45" fmla="*/ 93 h 1108"/>
                <a:gd name="T46" fmla="*/ 1673 w 1689"/>
                <a:gd name="T47" fmla="*/ 84 h 1108"/>
                <a:gd name="T48" fmla="*/ 1675 w 1689"/>
                <a:gd name="T49" fmla="*/ 93 h 1108"/>
                <a:gd name="T50" fmla="*/ 1665 w 1689"/>
                <a:gd name="T51" fmla="*/ 113 h 1108"/>
                <a:gd name="T52" fmla="*/ 1656 w 1689"/>
                <a:gd name="T53" fmla="*/ 131 h 1108"/>
                <a:gd name="T54" fmla="*/ 1614 w 1689"/>
                <a:gd name="T55" fmla="*/ 307 h 1108"/>
                <a:gd name="T56" fmla="*/ 1616 w 1689"/>
                <a:gd name="T57" fmla="*/ 467 h 1108"/>
                <a:gd name="T58" fmla="*/ 1642 w 1689"/>
                <a:gd name="T59" fmla="*/ 619 h 1108"/>
                <a:gd name="T60" fmla="*/ 1673 w 1689"/>
                <a:gd name="T61" fmla="*/ 773 h 1108"/>
                <a:gd name="T62" fmla="*/ 1689 w 1689"/>
                <a:gd name="T63" fmla="*/ 938 h 1108"/>
                <a:gd name="T64" fmla="*/ 1687 w 1689"/>
                <a:gd name="T65" fmla="*/ 1008 h 1108"/>
                <a:gd name="T66" fmla="*/ 1685 w 1689"/>
                <a:gd name="T67" fmla="*/ 1026 h 1108"/>
                <a:gd name="T68" fmla="*/ 1682 w 1689"/>
                <a:gd name="T69" fmla="*/ 1044 h 1108"/>
                <a:gd name="T70" fmla="*/ 1659 w 1689"/>
                <a:gd name="T71" fmla="*/ 1054 h 1108"/>
                <a:gd name="T72" fmla="*/ 1636 w 1689"/>
                <a:gd name="T73" fmla="*/ 1062 h 1108"/>
                <a:gd name="T74" fmla="*/ 1566 w 1689"/>
                <a:gd name="T75" fmla="*/ 1082 h 1108"/>
                <a:gd name="T76" fmla="*/ 1410 w 1689"/>
                <a:gd name="T77" fmla="*/ 1105 h 1108"/>
                <a:gd name="T78" fmla="*/ 1263 w 1689"/>
                <a:gd name="T79" fmla="*/ 1106 h 1108"/>
                <a:gd name="T80" fmla="*/ 1124 w 1689"/>
                <a:gd name="T81" fmla="*/ 1089 h 1108"/>
                <a:gd name="T82" fmla="*/ 990 w 1689"/>
                <a:gd name="T83" fmla="*/ 1060 h 1108"/>
                <a:gd name="T84" fmla="*/ 859 w 1689"/>
                <a:gd name="T85" fmla="*/ 1027 h 1108"/>
                <a:gd name="T86" fmla="*/ 727 w 1689"/>
                <a:gd name="T87" fmla="*/ 994 h 1108"/>
                <a:gd name="T88" fmla="*/ 594 w 1689"/>
                <a:gd name="T89" fmla="*/ 969 h 1108"/>
                <a:gd name="T90" fmla="*/ 457 w 1689"/>
                <a:gd name="T91" fmla="*/ 956 h 1108"/>
                <a:gd name="T92" fmla="*/ 311 w 1689"/>
                <a:gd name="T93" fmla="*/ 962 h 1108"/>
                <a:gd name="T94" fmla="*/ 157 w 1689"/>
                <a:gd name="T95" fmla="*/ 992 h 1108"/>
                <a:gd name="T96" fmla="*/ 90 w 1689"/>
                <a:gd name="T97" fmla="*/ 1016 h 1108"/>
                <a:gd name="T98" fmla="*/ 67 w 1689"/>
                <a:gd name="T99" fmla="*/ 1025 h 1108"/>
                <a:gd name="T100" fmla="*/ 45 w 1689"/>
                <a:gd name="T101" fmla="*/ 1036 h 1108"/>
                <a:gd name="T102" fmla="*/ 53 w 1689"/>
                <a:gd name="T103" fmla="*/ 1020 h 1108"/>
                <a:gd name="T104" fmla="*/ 60 w 1689"/>
                <a:gd name="T105" fmla="*/ 1005 h 11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9"/>
                <a:gd name="T160" fmla="*/ 0 h 1108"/>
                <a:gd name="T161" fmla="*/ 1689 w 1689"/>
                <a:gd name="T162" fmla="*/ 1108 h 11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9" h="1108">
                  <a:moveTo>
                    <a:pt x="64" y="993"/>
                  </a:moveTo>
                  <a:lnTo>
                    <a:pt x="77" y="941"/>
                  </a:lnTo>
                  <a:lnTo>
                    <a:pt x="82" y="889"/>
                  </a:lnTo>
                  <a:lnTo>
                    <a:pt x="82" y="838"/>
                  </a:lnTo>
                  <a:lnTo>
                    <a:pt x="77" y="787"/>
                  </a:lnTo>
                  <a:lnTo>
                    <a:pt x="69" y="739"/>
                  </a:lnTo>
                  <a:lnTo>
                    <a:pt x="59" y="689"/>
                  </a:lnTo>
                  <a:lnTo>
                    <a:pt x="46" y="639"/>
                  </a:lnTo>
                  <a:lnTo>
                    <a:pt x="34" y="589"/>
                  </a:lnTo>
                  <a:lnTo>
                    <a:pt x="22" y="538"/>
                  </a:lnTo>
                  <a:lnTo>
                    <a:pt x="12" y="485"/>
                  </a:lnTo>
                  <a:lnTo>
                    <a:pt x="5" y="432"/>
                  </a:lnTo>
                  <a:lnTo>
                    <a:pt x="0" y="377"/>
                  </a:lnTo>
                  <a:lnTo>
                    <a:pt x="2" y="320"/>
                  </a:lnTo>
                  <a:lnTo>
                    <a:pt x="8" y="261"/>
                  </a:lnTo>
                  <a:lnTo>
                    <a:pt x="22" y="199"/>
                  </a:lnTo>
                  <a:lnTo>
                    <a:pt x="43" y="135"/>
                  </a:lnTo>
                  <a:lnTo>
                    <a:pt x="46" y="128"/>
                  </a:lnTo>
                  <a:lnTo>
                    <a:pt x="49" y="122"/>
                  </a:lnTo>
                  <a:lnTo>
                    <a:pt x="52" y="115"/>
                  </a:lnTo>
                  <a:lnTo>
                    <a:pt x="56" y="109"/>
                  </a:lnTo>
                  <a:lnTo>
                    <a:pt x="60" y="102"/>
                  </a:lnTo>
                  <a:lnTo>
                    <a:pt x="63" y="94"/>
                  </a:lnTo>
                  <a:lnTo>
                    <a:pt x="67" y="87"/>
                  </a:lnTo>
                  <a:lnTo>
                    <a:pt x="72" y="80"/>
                  </a:lnTo>
                  <a:lnTo>
                    <a:pt x="79" y="76"/>
                  </a:lnTo>
                  <a:lnTo>
                    <a:pt x="86" y="73"/>
                  </a:lnTo>
                  <a:lnTo>
                    <a:pt x="94" y="70"/>
                  </a:lnTo>
                  <a:lnTo>
                    <a:pt x="102" y="66"/>
                  </a:lnTo>
                  <a:lnTo>
                    <a:pt x="110" y="63"/>
                  </a:lnTo>
                  <a:lnTo>
                    <a:pt x="117" y="60"/>
                  </a:lnTo>
                  <a:lnTo>
                    <a:pt x="125" y="57"/>
                  </a:lnTo>
                  <a:lnTo>
                    <a:pt x="132" y="54"/>
                  </a:lnTo>
                  <a:lnTo>
                    <a:pt x="186" y="37"/>
                  </a:lnTo>
                  <a:lnTo>
                    <a:pt x="239" y="23"/>
                  </a:lnTo>
                  <a:lnTo>
                    <a:pt x="291" y="13"/>
                  </a:lnTo>
                  <a:lnTo>
                    <a:pt x="341" y="6"/>
                  </a:lnTo>
                  <a:lnTo>
                    <a:pt x="391" y="2"/>
                  </a:lnTo>
                  <a:lnTo>
                    <a:pt x="439" y="0"/>
                  </a:lnTo>
                  <a:lnTo>
                    <a:pt x="485" y="1"/>
                  </a:lnTo>
                  <a:lnTo>
                    <a:pt x="532" y="3"/>
                  </a:lnTo>
                  <a:lnTo>
                    <a:pt x="577" y="8"/>
                  </a:lnTo>
                  <a:lnTo>
                    <a:pt x="622" y="14"/>
                  </a:lnTo>
                  <a:lnTo>
                    <a:pt x="667" y="21"/>
                  </a:lnTo>
                  <a:lnTo>
                    <a:pt x="710" y="31"/>
                  </a:lnTo>
                  <a:lnTo>
                    <a:pt x="754" y="41"/>
                  </a:lnTo>
                  <a:lnTo>
                    <a:pt x="796" y="51"/>
                  </a:lnTo>
                  <a:lnTo>
                    <a:pt x="838" y="62"/>
                  </a:lnTo>
                  <a:lnTo>
                    <a:pt x="881" y="73"/>
                  </a:lnTo>
                  <a:lnTo>
                    <a:pt x="923" y="84"/>
                  </a:lnTo>
                  <a:lnTo>
                    <a:pt x="967" y="95"/>
                  </a:lnTo>
                  <a:lnTo>
                    <a:pt x="1009" y="107"/>
                  </a:lnTo>
                  <a:lnTo>
                    <a:pt x="1053" y="117"/>
                  </a:lnTo>
                  <a:lnTo>
                    <a:pt x="1095" y="126"/>
                  </a:lnTo>
                  <a:lnTo>
                    <a:pt x="1140" y="134"/>
                  </a:lnTo>
                  <a:lnTo>
                    <a:pt x="1184" y="141"/>
                  </a:lnTo>
                  <a:lnTo>
                    <a:pt x="1229" y="146"/>
                  </a:lnTo>
                  <a:lnTo>
                    <a:pt x="1274" y="149"/>
                  </a:lnTo>
                  <a:lnTo>
                    <a:pt x="1321" y="151"/>
                  </a:lnTo>
                  <a:lnTo>
                    <a:pt x="1369" y="150"/>
                  </a:lnTo>
                  <a:lnTo>
                    <a:pt x="1418" y="147"/>
                  </a:lnTo>
                  <a:lnTo>
                    <a:pt x="1466" y="141"/>
                  </a:lnTo>
                  <a:lnTo>
                    <a:pt x="1517" y="132"/>
                  </a:lnTo>
                  <a:lnTo>
                    <a:pt x="1570" y="120"/>
                  </a:lnTo>
                  <a:lnTo>
                    <a:pt x="1623" y="105"/>
                  </a:lnTo>
                  <a:lnTo>
                    <a:pt x="1631" y="103"/>
                  </a:lnTo>
                  <a:lnTo>
                    <a:pt x="1637" y="100"/>
                  </a:lnTo>
                  <a:lnTo>
                    <a:pt x="1643" y="97"/>
                  </a:lnTo>
                  <a:lnTo>
                    <a:pt x="1651" y="93"/>
                  </a:lnTo>
                  <a:lnTo>
                    <a:pt x="1659" y="90"/>
                  </a:lnTo>
                  <a:lnTo>
                    <a:pt x="1667" y="87"/>
                  </a:lnTo>
                  <a:lnTo>
                    <a:pt x="1673" y="84"/>
                  </a:lnTo>
                  <a:lnTo>
                    <a:pt x="1682" y="80"/>
                  </a:lnTo>
                  <a:lnTo>
                    <a:pt x="1678" y="86"/>
                  </a:lnTo>
                  <a:lnTo>
                    <a:pt x="1675" y="93"/>
                  </a:lnTo>
                  <a:lnTo>
                    <a:pt x="1671" y="100"/>
                  </a:lnTo>
                  <a:lnTo>
                    <a:pt x="1668" y="107"/>
                  </a:lnTo>
                  <a:lnTo>
                    <a:pt x="1665" y="113"/>
                  </a:lnTo>
                  <a:lnTo>
                    <a:pt x="1663" y="119"/>
                  </a:lnTo>
                  <a:lnTo>
                    <a:pt x="1659" y="125"/>
                  </a:lnTo>
                  <a:lnTo>
                    <a:pt x="1656" y="131"/>
                  </a:lnTo>
                  <a:lnTo>
                    <a:pt x="1636" y="192"/>
                  </a:lnTo>
                  <a:lnTo>
                    <a:pt x="1622" y="250"/>
                  </a:lnTo>
                  <a:lnTo>
                    <a:pt x="1614" y="307"/>
                  </a:lnTo>
                  <a:lnTo>
                    <a:pt x="1611" y="361"/>
                  </a:lnTo>
                  <a:lnTo>
                    <a:pt x="1612" y="414"/>
                  </a:lnTo>
                  <a:lnTo>
                    <a:pt x="1616" y="467"/>
                  </a:lnTo>
                  <a:lnTo>
                    <a:pt x="1623" y="518"/>
                  </a:lnTo>
                  <a:lnTo>
                    <a:pt x="1632" y="568"/>
                  </a:lnTo>
                  <a:lnTo>
                    <a:pt x="1642" y="619"/>
                  </a:lnTo>
                  <a:lnTo>
                    <a:pt x="1653" y="670"/>
                  </a:lnTo>
                  <a:lnTo>
                    <a:pt x="1664" y="722"/>
                  </a:lnTo>
                  <a:lnTo>
                    <a:pt x="1673" y="773"/>
                  </a:lnTo>
                  <a:lnTo>
                    <a:pt x="1681" y="826"/>
                  </a:lnTo>
                  <a:lnTo>
                    <a:pt x="1687" y="881"/>
                  </a:lnTo>
                  <a:lnTo>
                    <a:pt x="1689" y="938"/>
                  </a:lnTo>
                  <a:lnTo>
                    <a:pt x="1688" y="996"/>
                  </a:lnTo>
                  <a:lnTo>
                    <a:pt x="1688" y="1002"/>
                  </a:lnTo>
                  <a:lnTo>
                    <a:pt x="1687" y="1008"/>
                  </a:lnTo>
                  <a:lnTo>
                    <a:pt x="1687" y="1014"/>
                  </a:lnTo>
                  <a:lnTo>
                    <a:pt x="1686" y="1019"/>
                  </a:lnTo>
                  <a:lnTo>
                    <a:pt x="1685" y="1026"/>
                  </a:lnTo>
                  <a:lnTo>
                    <a:pt x="1684" y="1032"/>
                  </a:lnTo>
                  <a:lnTo>
                    <a:pt x="1683" y="1038"/>
                  </a:lnTo>
                  <a:lnTo>
                    <a:pt x="1682" y="1044"/>
                  </a:lnTo>
                  <a:lnTo>
                    <a:pt x="1673" y="1048"/>
                  </a:lnTo>
                  <a:lnTo>
                    <a:pt x="1667" y="1051"/>
                  </a:lnTo>
                  <a:lnTo>
                    <a:pt x="1659" y="1054"/>
                  </a:lnTo>
                  <a:lnTo>
                    <a:pt x="1651" y="1057"/>
                  </a:lnTo>
                  <a:lnTo>
                    <a:pt x="1642" y="1060"/>
                  </a:lnTo>
                  <a:lnTo>
                    <a:pt x="1636" y="1062"/>
                  </a:lnTo>
                  <a:lnTo>
                    <a:pt x="1629" y="1066"/>
                  </a:lnTo>
                  <a:lnTo>
                    <a:pt x="1621" y="1068"/>
                  </a:lnTo>
                  <a:lnTo>
                    <a:pt x="1566" y="1082"/>
                  </a:lnTo>
                  <a:lnTo>
                    <a:pt x="1513" y="1093"/>
                  </a:lnTo>
                  <a:lnTo>
                    <a:pt x="1461" y="1100"/>
                  </a:lnTo>
                  <a:lnTo>
                    <a:pt x="1410" y="1105"/>
                  </a:lnTo>
                  <a:lnTo>
                    <a:pt x="1359" y="1108"/>
                  </a:lnTo>
                  <a:lnTo>
                    <a:pt x="1310" y="1108"/>
                  </a:lnTo>
                  <a:lnTo>
                    <a:pt x="1263" y="1106"/>
                  </a:lnTo>
                  <a:lnTo>
                    <a:pt x="1216" y="1102"/>
                  </a:lnTo>
                  <a:lnTo>
                    <a:pt x="1169" y="1096"/>
                  </a:lnTo>
                  <a:lnTo>
                    <a:pt x="1124" y="1089"/>
                  </a:lnTo>
                  <a:lnTo>
                    <a:pt x="1078" y="1081"/>
                  </a:lnTo>
                  <a:lnTo>
                    <a:pt x="1034" y="1071"/>
                  </a:lnTo>
                  <a:lnTo>
                    <a:pt x="990" y="1060"/>
                  </a:lnTo>
                  <a:lnTo>
                    <a:pt x="946" y="1050"/>
                  </a:lnTo>
                  <a:lnTo>
                    <a:pt x="902" y="1038"/>
                  </a:lnTo>
                  <a:lnTo>
                    <a:pt x="859" y="1027"/>
                  </a:lnTo>
                  <a:lnTo>
                    <a:pt x="815" y="1016"/>
                  </a:lnTo>
                  <a:lnTo>
                    <a:pt x="771" y="1005"/>
                  </a:lnTo>
                  <a:lnTo>
                    <a:pt x="727" y="994"/>
                  </a:lnTo>
                  <a:lnTo>
                    <a:pt x="684" y="984"/>
                  </a:lnTo>
                  <a:lnTo>
                    <a:pt x="639" y="976"/>
                  </a:lnTo>
                  <a:lnTo>
                    <a:pt x="594" y="969"/>
                  </a:lnTo>
                  <a:lnTo>
                    <a:pt x="549" y="963"/>
                  </a:lnTo>
                  <a:lnTo>
                    <a:pt x="503" y="958"/>
                  </a:lnTo>
                  <a:lnTo>
                    <a:pt x="457" y="956"/>
                  </a:lnTo>
                  <a:lnTo>
                    <a:pt x="409" y="955"/>
                  </a:lnTo>
                  <a:lnTo>
                    <a:pt x="361" y="957"/>
                  </a:lnTo>
                  <a:lnTo>
                    <a:pt x="311" y="962"/>
                  </a:lnTo>
                  <a:lnTo>
                    <a:pt x="261" y="969"/>
                  </a:lnTo>
                  <a:lnTo>
                    <a:pt x="209" y="979"/>
                  </a:lnTo>
                  <a:lnTo>
                    <a:pt x="157" y="992"/>
                  </a:lnTo>
                  <a:lnTo>
                    <a:pt x="103" y="1010"/>
                  </a:lnTo>
                  <a:lnTo>
                    <a:pt x="96" y="1013"/>
                  </a:lnTo>
                  <a:lnTo>
                    <a:pt x="90" y="1016"/>
                  </a:lnTo>
                  <a:lnTo>
                    <a:pt x="82" y="1019"/>
                  </a:lnTo>
                  <a:lnTo>
                    <a:pt x="75" y="1022"/>
                  </a:lnTo>
                  <a:lnTo>
                    <a:pt x="67" y="1025"/>
                  </a:lnTo>
                  <a:lnTo>
                    <a:pt x="60" y="1029"/>
                  </a:lnTo>
                  <a:lnTo>
                    <a:pt x="52" y="1032"/>
                  </a:lnTo>
                  <a:lnTo>
                    <a:pt x="45" y="1036"/>
                  </a:lnTo>
                  <a:lnTo>
                    <a:pt x="47" y="1031"/>
                  </a:lnTo>
                  <a:lnTo>
                    <a:pt x="50" y="1026"/>
                  </a:lnTo>
                  <a:lnTo>
                    <a:pt x="53" y="1020"/>
                  </a:lnTo>
                  <a:lnTo>
                    <a:pt x="56" y="1014"/>
                  </a:lnTo>
                  <a:lnTo>
                    <a:pt x="58" y="1009"/>
                  </a:lnTo>
                  <a:lnTo>
                    <a:pt x="60" y="1005"/>
                  </a:lnTo>
                  <a:lnTo>
                    <a:pt x="61" y="1000"/>
                  </a:lnTo>
                  <a:lnTo>
                    <a:pt x="64" y="99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77" name="Freeform 34"/>
            <p:cNvSpPr>
              <a:spLocks/>
            </p:cNvSpPr>
            <p:nvPr/>
          </p:nvSpPr>
          <p:spPr bwMode="auto">
            <a:xfrm>
              <a:off x="431" y="955"/>
              <a:ext cx="117" cy="75"/>
            </a:xfrm>
            <a:custGeom>
              <a:avLst/>
              <a:gdLst>
                <a:gd name="T0" fmla="*/ 118 w 234"/>
                <a:gd name="T1" fmla="*/ 0 h 223"/>
                <a:gd name="T2" fmla="*/ 94 w 234"/>
                <a:gd name="T3" fmla="*/ 2 h 223"/>
                <a:gd name="T4" fmla="*/ 72 w 234"/>
                <a:gd name="T5" fmla="*/ 9 h 223"/>
                <a:gd name="T6" fmla="*/ 52 w 234"/>
                <a:gd name="T7" fmla="*/ 19 h 223"/>
                <a:gd name="T8" fmla="*/ 35 w 234"/>
                <a:gd name="T9" fmla="*/ 32 h 223"/>
                <a:gd name="T10" fmla="*/ 20 w 234"/>
                <a:gd name="T11" fmla="*/ 49 h 223"/>
                <a:gd name="T12" fmla="*/ 10 w 234"/>
                <a:gd name="T13" fmla="*/ 68 h 223"/>
                <a:gd name="T14" fmla="*/ 2 w 234"/>
                <a:gd name="T15" fmla="*/ 89 h 223"/>
                <a:gd name="T16" fmla="*/ 0 w 234"/>
                <a:gd name="T17" fmla="*/ 111 h 223"/>
                <a:gd name="T18" fmla="*/ 2 w 234"/>
                <a:gd name="T19" fmla="*/ 134 h 223"/>
                <a:gd name="T20" fmla="*/ 10 w 234"/>
                <a:gd name="T21" fmla="*/ 155 h 223"/>
                <a:gd name="T22" fmla="*/ 20 w 234"/>
                <a:gd name="T23" fmla="*/ 174 h 223"/>
                <a:gd name="T24" fmla="*/ 35 w 234"/>
                <a:gd name="T25" fmla="*/ 191 h 223"/>
                <a:gd name="T26" fmla="*/ 52 w 234"/>
                <a:gd name="T27" fmla="*/ 204 h 223"/>
                <a:gd name="T28" fmla="*/ 72 w 234"/>
                <a:gd name="T29" fmla="*/ 214 h 223"/>
                <a:gd name="T30" fmla="*/ 94 w 234"/>
                <a:gd name="T31" fmla="*/ 221 h 223"/>
                <a:gd name="T32" fmla="*/ 118 w 234"/>
                <a:gd name="T33" fmla="*/ 223 h 223"/>
                <a:gd name="T34" fmla="*/ 141 w 234"/>
                <a:gd name="T35" fmla="*/ 221 h 223"/>
                <a:gd name="T36" fmla="*/ 163 w 234"/>
                <a:gd name="T37" fmla="*/ 214 h 223"/>
                <a:gd name="T38" fmla="*/ 182 w 234"/>
                <a:gd name="T39" fmla="*/ 204 h 223"/>
                <a:gd name="T40" fmla="*/ 200 w 234"/>
                <a:gd name="T41" fmla="*/ 191 h 223"/>
                <a:gd name="T42" fmla="*/ 214 w 234"/>
                <a:gd name="T43" fmla="*/ 174 h 223"/>
                <a:gd name="T44" fmla="*/ 225 w 234"/>
                <a:gd name="T45" fmla="*/ 155 h 223"/>
                <a:gd name="T46" fmla="*/ 232 w 234"/>
                <a:gd name="T47" fmla="*/ 134 h 223"/>
                <a:gd name="T48" fmla="*/ 234 w 234"/>
                <a:gd name="T49" fmla="*/ 111 h 223"/>
                <a:gd name="T50" fmla="*/ 232 w 234"/>
                <a:gd name="T51" fmla="*/ 89 h 223"/>
                <a:gd name="T52" fmla="*/ 225 w 234"/>
                <a:gd name="T53" fmla="*/ 68 h 223"/>
                <a:gd name="T54" fmla="*/ 214 w 234"/>
                <a:gd name="T55" fmla="*/ 49 h 223"/>
                <a:gd name="T56" fmla="*/ 200 w 234"/>
                <a:gd name="T57" fmla="*/ 32 h 223"/>
                <a:gd name="T58" fmla="*/ 182 w 234"/>
                <a:gd name="T59" fmla="*/ 19 h 223"/>
                <a:gd name="T60" fmla="*/ 163 w 234"/>
                <a:gd name="T61" fmla="*/ 9 h 223"/>
                <a:gd name="T62" fmla="*/ 141 w 234"/>
                <a:gd name="T63" fmla="*/ 2 h 223"/>
                <a:gd name="T64" fmla="*/ 118 w 234"/>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223"/>
                <a:gd name="T101" fmla="*/ 234 w 234"/>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223">
                  <a:moveTo>
                    <a:pt x="118" y="0"/>
                  </a:moveTo>
                  <a:lnTo>
                    <a:pt x="94" y="2"/>
                  </a:lnTo>
                  <a:lnTo>
                    <a:pt x="72" y="9"/>
                  </a:lnTo>
                  <a:lnTo>
                    <a:pt x="52" y="19"/>
                  </a:lnTo>
                  <a:lnTo>
                    <a:pt x="35" y="32"/>
                  </a:lnTo>
                  <a:lnTo>
                    <a:pt x="20" y="49"/>
                  </a:lnTo>
                  <a:lnTo>
                    <a:pt x="10" y="68"/>
                  </a:lnTo>
                  <a:lnTo>
                    <a:pt x="2" y="89"/>
                  </a:lnTo>
                  <a:lnTo>
                    <a:pt x="0" y="111"/>
                  </a:lnTo>
                  <a:lnTo>
                    <a:pt x="2" y="134"/>
                  </a:lnTo>
                  <a:lnTo>
                    <a:pt x="10" y="155"/>
                  </a:lnTo>
                  <a:lnTo>
                    <a:pt x="20" y="174"/>
                  </a:lnTo>
                  <a:lnTo>
                    <a:pt x="35" y="191"/>
                  </a:lnTo>
                  <a:lnTo>
                    <a:pt x="52" y="204"/>
                  </a:lnTo>
                  <a:lnTo>
                    <a:pt x="72" y="214"/>
                  </a:lnTo>
                  <a:lnTo>
                    <a:pt x="94" y="221"/>
                  </a:lnTo>
                  <a:lnTo>
                    <a:pt x="118" y="223"/>
                  </a:lnTo>
                  <a:lnTo>
                    <a:pt x="141" y="221"/>
                  </a:lnTo>
                  <a:lnTo>
                    <a:pt x="163" y="214"/>
                  </a:lnTo>
                  <a:lnTo>
                    <a:pt x="182" y="204"/>
                  </a:lnTo>
                  <a:lnTo>
                    <a:pt x="200" y="191"/>
                  </a:lnTo>
                  <a:lnTo>
                    <a:pt x="214" y="174"/>
                  </a:lnTo>
                  <a:lnTo>
                    <a:pt x="225" y="155"/>
                  </a:lnTo>
                  <a:lnTo>
                    <a:pt x="232" y="134"/>
                  </a:lnTo>
                  <a:lnTo>
                    <a:pt x="234" y="111"/>
                  </a:lnTo>
                  <a:lnTo>
                    <a:pt x="232" y="89"/>
                  </a:lnTo>
                  <a:lnTo>
                    <a:pt x="225" y="68"/>
                  </a:lnTo>
                  <a:lnTo>
                    <a:pt x="214" y="49"/>
                  </a:lnTo>
                  <a:lnTo>
                    <a:pt x="200" y="32"/>
                  </a:lnTo>
                  <a:lnTo>
                    <a:pt x="182" y="19"/>
                  </a:lnTo>
                  <a:lnTo>
                    <a:pt x="163" y="9"/>
                  </a:lnTo>
                  <a:lnTo>
                    <a:pt x="141" y="2"/>
                  </a:lnTo>
                  <a:lnTo>
                    <a:pt x="1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78" name="Freeform 35"/>
            <p:cNvSpPr>
              <a:spLocks/>
            </p:cNvSpPr>
            <p:nvPr/>
          </p:nvSpPr>
          <p:spPr bwMode="auto">
            <a:xfrm>
              <a:off x="437" y="963"/>
              <a:ext cx="91" cy="59"/>
            </a:xfrm>
            <a:custGeom>
              <a:avLst/>
              <a:gdLst>
                <a:gd name="T0" fmla="*/ 93 w 184"/>
                <a:gd name="T1" fmla="*/ 0 h 177"/>
                <a:gd name="T2" fmla="*/ 74 w 184"/>
                <a:gd name="T3" fmla="*/ 2 h 177"/>
                <a:gd name="T4" fmla="*/ 57 w 184"/>
                <a:gd name="T5" fmla="*/ 7 h 177"/>
                <a:gd name="T6" fmla="*/ 41 w 184"/>
                <a:gd name="T7" fmla="*/ 15 h 177"/>
                <a:gd name="T8" fmla="*/ 28 w 184"/>
                <a:gd name="T9" fmla="*/ 26 h 177"/>
                <a:gd name="T10" fmla="*/ 16 w 184"/>
                <a:gd name="T11" fmla="*/ 39 h 177"/>
                <a:gd name="T12" fmla="*/ 8 w 184"/>
                <a:gd name="T13" fmla="*/ 54 h 177"/>
                <a:gd name="T14" fmla="*/ 3 w 184"/>
                <a:gd name="T15" fmla="*/ 70 h 177"/>
                <a:gd name="T16" fmla="*/ 0 w 184"/>
                <a:gd name="T17" fmla="*/ 88 h 177"/>
                <a:gd name="T18" fmla="*/ 3 w 184"/>
                <a:gd name="T19" fmla="*/ 107 h 177"/>
                <a:gd name="T20" fmla="*/ 8 w 184"/>
                <a:gd name="T21" fmla="*/ 123 h 177"/>
                <a:gd name="T22" fmla="*/ 16 w 184"/>
                <a:gd name="T23" fmla="*/ 138 h 177"/>
                <a:gd name="T24" fmla="*/ 28 w 184"/>
                <a:gd name="T25" fmla="*/ 150 h 177"/>
                <a:gd name="T26" fmla="*/ 41 w 184"/>
                <a:gd name="T27" fmla="*/ 162 h 177"/>
                <a:gd name="T28" fmla="*/ 57 w 184"/>
                <a:gd name="T29" fmla="*/ 170 h 177"/>
                <a:gd name="T30" fmla="*/ 74 w 184"/>
                <a:gd name="T31" fmla="*/ 175 h 177"/>
                <a:gd name="T32" fmla="*/ 93 w 184"/>
                <a:gd name="T33" fmla="*/ 177 h 177"/>
                <a:gd name="T34" fmla="*/ 111 w 184"/>
                <a:gd name="T35" fmla="*/ 175 h 177"/>
                <a:gd name="T36" fmla="*/ 129 w 184"/>
                <a:gd name="T37" fmla="*/ 170 h 177"/>
                <a:gd name="T38" fmla="*/ 144 w 184"/>
                <a:gd name="T39" fmla="*/ 162 h 177"/>
                <a:gd name="T40" fmla="*/ 157 w 184"/>
                <a:gd name="T41" fmla="*/ 150 h 177"/>
                <a:gd name="T42" fmla="*/ 168 w 184"/>
                <a:gd name="T43" fmla="*/ 138 h 177"/>
                <a:gd name="T44" fmla="*/ 177 w 184"/>
                <a:gd name="T45" fmla="*/ 123 h 177"/>
                <a:gd name="T46" fmla="*/ 182 w 184"/>
                <a:gd name="T47" fmla="*/ 107 h 177"/>
                <a:gd name="T48" fmla="*/ 184 w 184"/>
                <a:gd name="T49" fmla="*/ 88 h 177"/>
                <a:gd name="T50" fmla="*/ 182 w 184"/>
                <a:gd name="T51" fmla="*/ 70 h 177"/>
                <a:gd name="T52" fmla="*/ 177 w 184"/>
                <a:gd name="T53" fmla="*/ 54 h 177"/>
                <a:gd name="T54" fmla="*/ 168 w 184"/>
                <a:gd name="T55" fmla="*/ 39 h 177"/>
                <a:gd name="T56" fmla="*/ 157 w 184"/>
                <a:gd name="T57" fmla="*/ 26 h 177"/>
                <a:gd name="T58" fmla="*/ 144 w 184"/>
                <a:gd name="T59" fmla="*/ 15 h 177"/>
                <a:gd name="T60" fmla="*/ 129 w 184"/>
                <a:gd name="T61" fmla="*/ 7 h 177"/>
                <a:gd name="T62" fmla="*/ 111 w 184"/>
                <a:gd name="T63" fmla="*/ 2 h 177"/>
                <a:gd name="T64" fmla="*/ 93 w 184"/>
                <a:gd name="T65" fmla="*/ 0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177"/>
                <a:gd name="T101" fmla="*/ 184 w 184"/>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177">
                  <a:moveTo>
                    <a:pt x="93" y="0"/>
                  </a:moveTo>
                  <a:lnTo>
                    <a:pt x="74" y="2"/>
                  </a:lnTo>
                  <a:lnTo>
                    <a:pt x="57" y="7"/>
                  </a:lnTo>
                  <a:lnTo>
                    <a:pt x="41" y="15"/>
                  </a:lnTo>
                  <a:lnTo>
                    <a:pt x="28" y="26"/>
                  </a:lnTo>
                  <a:lnTo>
                    <a:pt x="16" y="39"/>
                  </a:lnTo>
                  <a:lnTo>
                    <a:pt x="8" y="54"/>
                  </a:lnTo>
                  <a:lnTo>
                    <a:pt x="3" y="70"/>
                  </a:lnTo>
                  <a:lnTo>
                    <a:pt x="0" y="88"/>
                  </a:lnTo>
                  <a:lnTo>
                    <a:pt x="3" y="107"/>
                  </a:lnTo>
                  <a:lnTo>
                    <a:pt x="8" y="123"/>
                  </a:lnTo>
                  <a:lnTo>
                    <a:pt x="16" y="138"/>
                  </a:lnTo>
                  <a:lnTo>
                    <a:pt x="28" y="150"/>
                  </a:lnTo>
                  <a:lnTo>
                    <a:pt x="41" y="162"/>
                  </a:lnTo>
                  <a:lnTo>
                    <a:pt x="57" y="170"/>
                  </a:lnTo>
                  <a:lnTo>
                    <a:pt x="74" y="175"/>
                  </a:lnTo>
                  <a:lnTo>
                    <a:pt x="93" y="177"/>
                  </a:lnTo>
                  <a:lnTo>
                    <a:pt x="111" y="175"/>
                  </a:lnTo>
                  <a:lnTo>
                    <a:pt x="129" y="170"/>
                  </a:lnTo>
                  <a:lnTo>
                    <a:pt x="144" y="162"/>
                  </a:lnTo>
                  <a:lnTo>
                    <a:pt x="157" y="150"/>
                  </a:lnTo>
                  <a:lnTo>
                    <a:pt x="168" y="138"/>
                  </a:lnTo>
                  <a:lnTo>
                    <a:pt x="177" y="123"/>
                  </a:lnTo>
                  <a:lnTo>
                    <a:pt x="182" y="107"/>
                  </a:lnTo>
                  <a:lnTo>
                    <a:pt x="184" y="88"/>
                  </a:lnTo>
                  <a:lnTo>
                    <a:pt x="182" y="70"/>
                  </a:lnTo>
                  <a:lnTo>
                    <a:pt x="177" y="54"/>
                  </a:lnTo>
                  <a:lnTo>
                    <a:pt x="168" y="39"/>
                  </a:lnTo>
                  <a:lnTo>
                    <a:pt x="157" y="26"/>
                  </a:lnTo>
                  <a:lnTo>
                    <a:pt x="144" y="15"/>
                  </a:lnTo>
                  <a:lnTo>
                    <a:pt x="129" y="7"/>
                  </a:lnTo>
                  <a:lnTo>
                    <a:pt x="111" y="2"/>
                  </a:lnTo>
                  <a:lnTo>
                    <a:pt x="93" y="0"/>
                  </a:lnTo>
                  <a:close/>
                </a:path>
              </a:pathLst>
            </a:custGeom>
            <a:solidFill>
              <a:srgbClr val="BC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79" name="Freeform 36"/>
            <p:cNvSpPr>
              <a:spLocks/>
            </p:cNvSpPr>
            <p:nvPr/>
          </p:nvSpPr>
          <p:spPr bwMode="auto">
            <a:xfrm>
              <a:off x="469" y="1081"/>
              <a:ext cx="25" cy="16"/>
            </a:xfrm>
            <a:custGeom>
              <a:avLst/>
              <a:gdLst>
                <a:gd name="T0" fmla="*/ 24 w 49"/>
                <a:gd name="T1" fmla="*/ 0 h 47"/>
                <a:gd name="T2" fmla="*/ 14 w 49"/>
                <a:gd name="T3" fmla="*/ 3 h 47"/>
                <a:gd name="T4" fmla="*/ 7 w 49"/>
                <a:gd name="T5" fmla="*/ 8 h 47"/>
                <a:gd name="T6" fmla="*/ 2 w 49"/>
                <a:gd name="T7" fmla="*/ 15 h 47"/>
                <a:gd name="T8" fmla="*/ 0 w 49"/>
                <a:gd name="T9" fmla="*/ 24 h 47"/>
                <a:gd name="T10" fmla="*/ 2 w 49"/>
                <a:gd name="T11" fmla="*/ 33 h 47"/>
                <a:gd name="T12" fmla="*/ 7 w 49"/>
                <a:gd name="T13" fmla="*/ 40 h 47"/>
                <a:gd name="T14" fmla="*/ 14 w 49"/>
                <a:gd name="T15" fmla="*/ 45 h 47"/>
                <a:gd name="T16" fmla="*/ 24 w 49"/>
                <a:gd name="T17" fmla="*/ 47 h 47"/>
                <a:gd name="T18" fmla="*/ 33 w 49"/>
                <a:gd name="T19" fmla="*/ 45 h 47"/>
                <a:gd name="T20" fmla="*/ 42 w 49"/>
                <a:gd name="T21" fmla="*/ 40 h 47"/>
                <a:gd name="T22" fmla="*/ 47 w 49"/>
                <a:gd name="T23" fmla="*/ 33 h 47"/>
                <a:gd name="T24" fmla="*/ 49 w 49"/>
                <a:gd name="T25" fmla="*/ 24 h 47"/>
                <a:gd name="T26" fmla="*/ 47 w 49"/>
                <a:gd name="T27" fmla="*/ 15 h 47"/>
                <a:gd name="T28" fmla="*/ 42 w 49"/>
                <a:gd name="T29" fmla="*/ 8 h 47"/>
                <a:gd name="T30" fmla="*/ 33 w 49"/>
                <a:gd name="T31" fmla="*/ 3 h 47"/>
                <a:gd name="T32" fmla="*/ 24 w 49"/>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47"/>
                <a:gd name="T53" fmla="*/ 49 w 49"/>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47">
                  <a:moveTo>
                    <a:pt x="24" y="0"/>
                  </a:moveTo>
                  <a:lnTo>
                    <a:pt x="14" y="3"/>
                  </a:lnTo>
                  <a:lnTo>
                    <a:pt x="7" y="8"/>
                  </a:lnTo>
                  <a:lnTo>
                    <a:pt x="2" y="15"/>
                  </a:lnTo>
                  <a:lnTo>
                    <a:pt x="0" y="24"/>
                  </a:lnTo>
                  <a:lnTo>
                    <a:pt x="2" y="33"/>
                  </a:lnTo>
                  <a:lnTo>
                    <a:pt x="7" y="40"/>
                  </a:lnTo>
                  <a:lnTo>
                    <a:pt x="14" y="45"/>
                  </a:lnTo>
                  <a:lnTo>
                    <a:pt x="24" y="47"/>
                  </a:lnTo>
                  <a:lnTo>
                    <a:pt x="33" y="45"/>
                  </a:lnTo>
                  <a:lnTo>
                    <a:pt x="42" y="40"/>
                  </a:lnTo>
                  <a:lnTo>
                    <a:pt x="47" y="33"/>
                  </a:lnTo>
                  <a:lnTo>
                    <a:pt x="49" y="24"/>
                  </a:lnTo>
                  <a:lnTo>
                    <a:pt x="47" y="15"/>
                  </a:lnTo>
                  <a:lnTo>
                    <a:pt x="42" y="8"/>
                  </a:lnTo>
                  <a:lnTo>
                    <a:pt x="33" y="3"/>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80" name="Freeform 37"/>
            <p:cNvSpPr>
              <a:spLocks/>
            </p:cNvSpPr>
            <p:nvPr/>
          </p:nvSpPr>
          <p:spPr bwMode="auto">
            <a:xfrm>
              <a:off x="468" y="1030"/>
              <a:ext cx="53" cy="812"/>
            </a:xfrm>
            <a:custGeom>
              <a:avLst/>
              <a:gdLst>
                <a:gd name="T0" fmla="*/ 0 w 28"/>
                <a:gd name="T1" fmla="*/ 4 h 1084"/>
                <a:gd name="T2" fmla="*/ 28 w 28"/>
                <a:gd name="T3" fmla="*/ 1084 h 1084"/>
                <a:gd name="T4" fmla="*/ 22 w 28"/>
                <a:gd name="T5" fmla="*/ 0 h 1084"/>
                <a:gd name="T6" fmla="*/ 0 w 28"/>
                <a:gd name="T7" fmla="*/ 4 h 1084"/>
                <a:gd name="T8" fmla="*/ 0 60000 65536"/>
                <a:gd name="T9" fmla="*/ 0 60000 65536"/>
                <a:gd name="T10" fmla="*/ 0 60000 65536"/>
                <a:gd name="T11" fmla="*/ 0 60000 65536"/>
                <a:gd name="T12" fmla="*/ 0 w 28"/>
                <a:gd name="T13" fmla="*/ 0 h 1084"/>
                <a:gd name="T14" fmla="*/ 28 w 28"/>
                <a:gd name="T15" fmla="*/ 1084 h 1084"/>
              </a:gdLst>
              <a:ahLst/>
              <a:cxnLst>
                <a:cxn ang="T8">
                  <a:pos x="T0" y="T1"/>
                </a:cxn>
                <a:cxn ang="T9">
                  <a:pos x="T2" y="T3"/>
                </a:cxn>
                <a:cxn ang="T10">
                  <a:pos x="T4" y="T5"/>
                </a:cxn>
                <a:cxn ang="T11">
                  <a:pos x="T6" y="T7"/>
                </a:cxn>
              </a:cxnLst>
              <a:rect l="T12" t="T13" r="T14" b="T15"/>
              <a:pathLst>
                <a:path w="28" h="1084">
                  <a:moveTo>
                    <a:pt x="0" y="4"/>
                  </a:moveTo>
                  <a:lnTo>
                    <a:pt x="28" y="1084"/>
                  </a:lnTo>
                  <a:lnTo>
                    <a:pt x="2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70681" name="Picture 38" descr="Semantic Web stack of technologies - URI and Unicode, XML, RDF, Ontologies, Logic, Proof and Trust"/>
            <p:cNvPicPr>
              <a:picLocks noChangeAspect="1" noChangeArrowheads="1"/>
            </p:cNvPicPr>
            <p:nvPr/>
          </p:nvPicPr>
          <p:blipFill>
            <a:blip r:embed="rId10" cstate="print">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591" y="992"/>
              <a:ext cx="59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1380" name="Rectangle 4"/>
          <p:cNvSpPr>
            <a:spLocks noChangeArrowheads="1"/>
          </p:cNvSpPr>
          <p:nvPr/>
        </p:nvSpPr>
        <p:spPr bwMode="auto">
          <a:xfrm>
            <a:off x="1220788" y="290513"/>
            <a:ext cx="7667625"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600" b="1">
                <a:solidFill>
                  <a:srgbClr val="EC8C00"/>
                </a:solidFill>
                <a:effectLst>
                  <a:outerShdw blurRad="38100" dist="38100" dir="2700000" algn="tl">
                    <a:srgbClr val="C0C0C0"/>
                  </a:outerShdw>
                </a:effectLst>
              </a:rPr>
              <a:t>Cooperation with Kharkov National University of Radioelectronics </a:t>
            </a:r>
          </a:p>
        </p:txBody>
      </p:sp>
      <p:graphicFrame>
        <p:nvGraphicFramePr>
          <p:cNvPr id="28674" name="Object 5"/>
          <p:cNvGraphicFramePr>
            <a:graphicFrameLocks noChangeAspect="1"/>
          </p:cNvGraphicFramePr>
          <p:nvPr/>
        </p:nvGraphicFramePr>
        <p:xfrm>
          <a:off x="539750" y="4152900"/>
          <a:ext cx="1212850" cy="1812925"/>
        </p:xfrm>
        <a:graphic>
          <a:graphicData uri="http://schemas.openxmlformats.org/presentationml/2006/ole">
            <mc:AlternateContent xmlns:mc="http://schemas.openxmlformats.org/markup-compatibility/2006">
              <mc:Choice xmlns:v="urn:schemas-microsoft-com:vml" Requires="v">
                <p:oleObj name="Image" r:id="rId2" imgW="2361905" imgH="3530159" progId="Photoshop.Image.6">
                  <p:embed/>
                </p:oleObj>
              </mc:Choice>
              <mc:Fallback>
                <p:oleObj name="Image" r:id="rId2" imgW="2361905" imgH="3530159" progId="Photoshop.Image.6">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50" y="4152900"/>
                        <a:ext cx="1212850" cy="1812925"/>
                      </a:xfrm>
                      <a:prstGeom prst="rect">
                        <a:avLst/>
                      </a:prstGeom>
                      <a:noFill/>
                      <a:ln w="3175">
                        <a:solidFill>
                          <a:schemeClr val="bg2"/>
                        </a:solidFill>
                        <a:miter lim="800000"/>
                        <a:headEnd/>
                        <a:tailEnd/>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rgbClr val="868686"/>
                              </a:outerShdw>
                            </a:effectLst>
                          </a14:hiddenEffects>
                        </a:ext>
                      </a:extLst>
                    </p:spPr>
                  </p:pic>
                </p:oleObj>
              </mc:Fallback>
            </mc:AlternateContent>
          </a:graphicData>
        </a:graphic>
      </p:graphicFrame>
      <p:sp>
        <p:nvSpPr>
          <p:cNvPr id="1381382" name="Text Box 6"/>
          <p:cNvSpPr txBox="1">
            <a:spLocks noChangeArrowheads="1"/>
          </p:cNvSpPr>
          <p:nvPr/>
        </p:nvSpPr>
        <p:spPr bwMode="auto">
          <a:xfrm>
            <a:off x="2881313" y="1544638"/>
            <a:ext cx="2051050"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Neuro-Fuzzy Networks</a:t>
            </a:r>
          </a:p>
        </p:txBody>
      </p:sp>
      <p:sp>
        <p:nvSpPr>
          <p:cNvPr id="1381383" name="Text Box 7"/>
          <p:cNvSpPr txBox="1">
            <a:spLocks noChangeArrowheads="1"/>
          </p:cNvSpPr>
          <p:nvPr/>
        </p:nvSpPr>
        <p:spPr bwMode="auto">
          <a:xfrm>
            <a:off x="684213" y="3289300"/>
            <a:ext cx="1800225"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Machine Learning</a:t>
            </a:r>
          </a:p>
        </p:txBody>
      </p:sp>
      <p:sp>
        <p:nvSpPr>
          <p:cNvPr id="1381384" name="Text Box 8"/>
          <p:cNvSpPr txBox="1">
            <a:spLocks noChangeArrowheads="1"/>
          </p:cNvSpPr>
          <p:nvPr/>
        </p:nvSpPr>
        <p:spPr bwMode="auto">
          <a:xfrm>
            <a:off x="395288" y="6026150"/>
            <a:ext cx="2159000"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Dr. Oleksandra Vitko</a:t>
            </a:r>
          </a:p>
        </p:txBody>
      </p:sp>
      <p:sp>
        <p:nvSpPr>
          <p:cNvPr id="1381385" name="Text Box 9"/>
          <p:cNvSpPr txBox="1">
            <a:spLocks noChangeArrowheads="1"/>
          </p:cNvSpPr>
          <p:nvPr/>
        </p:nvSpPr>
        <p:spPr bwMode="auto">
          <a:xfrm>
            <a:off x="412750" y="1230313"/>
            <a:ext cx="2663825"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Prof. Yevgeniy Bodyanskiy</a:t>
            </a:r>
          </a:p>
        </p:txBody>
      </p:sp>
      <p:sp>
        <p:nvSpPr>
          <p:cNvPr id="1381386" name="Text Box 10"/>
          <p:cNvSpPr txBox="1">
            <a:spLocks noChangeArrowheads="1"/>
          </p:cNvSpPr>
          <p:nvPr/>
        </p:nvSpPr>
        <p:spPr bwMode="auto">
          <a:xfrm>
            <a:off x="5448300" y="1489075"/>
            <a:ext cx="1223963"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Industrial Automation</a:t>
            </a:r>
          </a:p>
        </p:txBody>
      </p:sp>
      <p:sp>
        <p:nvSpPr>
          <p:cNvPr id="1381387" name="Text Box 11"/>
          <p:cNvSpPr txBox="1">
            <a:spLocks noChangeArrowheads="1"/>
          </p:cNvSpPr>
          <p:nvPr/>
        </p:nvSpPr>
        <p:spPr bwMode="auto">
          <a:xfrm>
            <a:off x="2411413" y="5521325"/>
            <a:ext cx="1800225"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Bayesian Networks</a:t>
            </a:r>
          </a:p>
        </p:txBody>
      </p:sp>
      <p:sp>
        <p:nvSpPr>
          <p:cNvPr id="1381388" name="Text Box 12"/>
          <p:cNvSpPr txBox="1">
            <a:spLocks noChangeArrowheads="1"/>
          </p:cNvSpPr>
          <p:nvPr/>
        </p:nvSpPr>
        <p:spPr bwMode="auto">
          <a:xfrm>
            <a:off x="2916238" y="4152900"/>
            <a:ext cx="1508125" cy="73977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Data Mining and Knowledge Discovery</a:t>
            </a:r>
          </a:p>
        </p:txBody>
      </p:sp>
      <p:sp>
        <p:nvSpPr>
          <p:cNvPr id="1381389" name="Line 13"/>
          <p:cNvSpPr>
            <a:spLocks noChangeShapeType="1"/>
          </p:cNvSpPr>
          <p:nvPr/>
        </p:nvSpPr>
        <p:spPr bwMode="auto">
          <a:xfrm flipV="1">
            <a:off x="7308850" y="5160963"/>
            <a:ext cx="358775" cy="288925"/>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0" name="Line 14"/>
          <p:cNvSpPr>
            <a:spLocks noChangeShapeType="1"/>
          </p:cNvSpPr>
          <p:nvPr/>
        </p:nvSpPr>
        <p:spPr bwMode="auto">
          <a:xfrm>
            <a:off x="2051050" y="2136775"/>
            <a:ext cx="2089150" cy="431800"/>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1" name="Line 15"/>
          <p:cNvSpPr>
            <a:spLocks noChangeShapeType="1"/>
          </p:cNvSpPr>
          <p:nvPr/>
        </p:nvSpPr>
        <p:spPr bwMode="auto">
          <a:xfrm>
            <a:off x="2051050" y="1776413"/>
            <a:ext cx="758825" cy="0"/>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2" name="Line 16"/>
          <p:cNvSpPr>
            <a:spLocks noChangeShapeType="1"/>
          </p:cNvSpPr>
          <p:nvPr/>
        </p:nvSpPr>
        <p:spPr bwMode="auto">
          <a:xfrm flipH="1" flipV="1">
            <a:off x="6804025" y="1776413"/>
            <a:ext cx="720725" cy="0"/>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3" name="Line 17"/>
          <p:cNvSpPr>
            <a:spLocks noChangeShapeType="1"/>
          </p:cNvSpPr>
          <p:nvPr/>
        </p:nvSpPr>
        <p:spPr bwMode="auto">
          <a:xfrm flipH="1">
            <a:off x="5580063" y="2136775"/>
            <a:ext cx="1944687" cy="360363"/>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4" name="Line 18"/>
          <p:cNvSpPr>
            <a:spLocks noChangeShapeType="1"/>
          </p:cNvSpPr>
          <p:nvPr/>
        </p:nvSpPr>
        <p:spPr bwMode="auto">
          <a:xfrm flipV="1">
            <a:off x="1187450" y="3721100"/>
            <a:ext cx="144463" cy="360363"/>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395" name="Line 19"/>
          <p:cNvSpPr>
            <a:spLocks noChangeShapeType="1"/>
          </p:cNvSpPr>
          <p:nvPr/>
        </p:nvSpPr>
        <p:spPr bwMode="auto">
          <a:xfrm flipH="1">
            <a:off x="8172450" y="3124200"/>
            <a:ext cx="0" cy="503238"/>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graphicFrame>
        <p:nvGraphicFramePr>
          <p:cNvPr id="28675" name="Object 20"/>
          <p:cNvGraphicFramePr>
            <a:graphicFrameLocks noChangeAspect="1"/>
          </p:cNvGraphicFramePr>
          <p:nvPr/>
        </p:nvGraphicFramePr>
        <p:xfrm>
          <a:off x="7597775" y="1481138"/>
          <a:ext cx="1098550" cy="1595437"/>
        </p:xfrm>
        <a:graphic>
          <a:graphicData uri="http://schemas.openxmlformats.org/presentationml/2006/ole">
            <mc:AlternateContent xmlns:mc="http://schemas.openxmlformats.org/markup-compatibility/2006">
              <mc:Choice xmlns:v="urn:schemas-microsoft-com:vml" Requires="v">
                <p:oleObj name="Photo Editor Photo" r:id="rId4" imgW="2790476" imgH="4161905" progId="MSPhotoEd.3">
                  <p:embed/>
                </p:oleObj>
              </mc:Choice>
              <mc:Fallback>
                <p:oleObj name="Photo Editor Photo" r:id="rId4" imgW="2790476" imgH="4161905" progId="MSPhotoEd.3">
                  <p:embed/>
                  <p:pic>
                    <p:nvPicPr>
                      <p:cNvPr id="0" name="Object 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7775" y="1481138"/>
                        <a:ext cx="1098550" cy="1595437"/>
                      </a:xfrm>
                      <a:prstGeom prst="rect">
                        <a:avLst/>
                      </a:prstGeom>
                      <a:noFill/>
                      <a:ln w="3175">
                        <a:solidFill>
                          <a:schemeClr val="bg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81397" name="Text Box 21"/>
          <p:cNvSpPr txBox="1">
            <a:spLocks noChangeArrowheads="1"/>
          </p:cNvSpPr>
          <p:nvPr/>
        </p:nvSpPr>
        <p:spPr bwMode="auto">
          <a:xfrm>
            <a:off x="6948488" y="1123950"/>
            <a:ext cx="2195512"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Volodymyr Kushnaryov</a:t>
            </a:r>
          </a:p>
        </p:txBody>
      </p:sp>
      <p:pic>
        <p:nvPicPr>
          <p:cNvPr id="28692" name="Picture 22" descr="khtur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75400" y="3598863"/>
            <a:ext cx="822325"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1399" name="Text Box 23"/>
          <p:cNvSpPr txBox="1">
            <a:spLocks noChangeArrowheads="1"/>
          </p:cNvSpPr>
          <p:nvPr/>
        </p:nvSpPr>
        <p:spPr bwMode="auto">
          <a:xfrm>
            <a:off x="1552575" y="3662363"/>
            <a:ext cx="4837113" cy="336550"/>
          </a:xfrm>
          <a:prstGeom prst="rect">
            <a:avLst/>
          </a:prstGeom>
          <a:noFill/>
          <a:ln w="9525">
            <a:noFill/>
            <a:miter lim="800000"/>
            <a:headEnd/>
            <a:tailEnd/>
          </a:ln>
          <a:effectLst/>
        </p:spPr>
        <p:txBody>
          <a:bodyPr wrap="none">
            <a:spAutoFit/>
          </a:bodyPr>
          <a:lstStyle/>
          <a:p>
            <a:pPr algn="l">
              <a:defRPr/>
            </a:pPr>
            <a:r>
              <a:rPr lang="en-US" sz="1600" b="1">
                <a:solidFill>
                  <a:srgbClr val="29297D"/>
                </a:solidFill>
                <a:effectLst>
                  <a:outerShdw blurRad="38100" dist="38100" dir="2700000" algn="tl">
                    <a:srgbClr val="C0C0C0"/>
                  </a:outerShdw>
                </a:effectLst>
              </a:rPr>
              <a:t>Kharkov National University of Radioelectronics</a:t>
            </a:r>
          </a:p>
        </p:txBody>
      </p:sp>
      <p:sp>
        <p:nvSpPr>
          <p:cNvPr id="1381400" name="Text Box 24"/>
          <p:cNvSpPr txBox="1">
            <a:spLocks noChangeArrowheads="1"/>
          </p:cNvSpPr>
          <p:nvPr/>
        </p:nvSpPr>
        <p:spPr bwMode="auto">
          <a:xfrm>
            <a:off x="5456238" y="3884613"/>
            <a:ext cx="928687" cy="336550"/>
          </a:xfrm>
          <a:prstGeom prst="rect">
            <a:avLst/>
          </a:prstGeom>
          <a:noFill/>
          <a:ln w="9525">
            <a:noFill/>
            <a:miter lim="800000"/>
            <a:headEnd/>
            <a:tailEnd/>
          </a:ln>
          <a:effectLst/>
        </p:spPr>
        <p:txBody>
          <a:bodyPr wrap="none">
            <a:spAutoFit/>
          </a:bodyPr>
          <a:lstStyle/>
          <a:p>
            <a:pPr algn="l">
              <a:defRPr/>
            </a:pPr>
            <a:r>
              <a:rPr lang="en-US" sz="1600" b="1" i="1">
                <a:solidFill>
                  <a:srgbClr val="29297D"/>
                </a:solidFill>
                <a:effectLst>
                  <a:outerShdw blurRad="38100" dist="38100" dir="2700000" algn="tl">
                    <a:srgbClr val="C0C0C0"/>
                  </a:outerShdw>
                </a:effectLst>
              </a:rPr>
              <a:t>Ukraine</a:t>
            </a:r>
          </a:p>
        </p:txBody>
      </p:sp>
      <p:sp>
        <p:nvSpPr>
          <p:cNvPr id="1381401" name="Text Box 25"/>
          <p:cNvSpPr txBox="1">
            <a:spLocks noChangeArrowheads="1"/>
          </p:cNvSpPr>
          <p:nvPr/>
        </p:nvSpPr>
        <p:spPr bwMode="auto">
          <a:xfrm>
            <a:off x="4211638" y="2281238"/>
            <a:ext cx="1295400" cy="95250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Industrial diagnostics, prediction and control</a:t>
            </a:r>
          </a:p>
        </p:txBody>
      </p:sp>
      <p:sp>
        <p:nvSpPr>
          <p:cNvPr id="1381402" name="Text Box 26"/>
          <p:cNvSpPr txBox="1">
            <a:spLocks noChangeArrowheads="1"/>
          </p:cNvSpPr>
          <p:nvPr/>
        </p:nvSpPr>
        <p:spPr bwMode="auto">
          <a:xfrm>
            <a:off x="7456488" y="3695700"/>
            <a:ext cx="1404937"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Telemedicine</a:t>
            </a:r>
          </a:p>
        </p:txBody>
      </p:sp>
      <p:sp>
        <p:nvSpPr>
          <p:cNvPr id="1381403" name="Line 27"/>
          <p:cNvSpPr>
            <a:spLocks noChangeShapeType="1"/>
          </p:cNvSpPr>
          <p:nvPr/>
        </p:nvSpPr>
        <p:spPr bwMode="auto">
          <a:xfrm flipH="1" flipV="1">
            <a:off x="4500563" y="4586288"/>
            <a:ext cx="1295400" cy="574675"/>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pic>
        <p:nvPicPr>
          <p:cNvPr id="28698" name="Picture 28" descr="f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67400" y="4614863"/>
            <a:ext cx="1343025" cy="1905000"/>
          </a:xfrm>
          <a:prstGeom prst="rect">
            <a:avLst/>
          </a:prstGeom>
          <a:noFill/>
          <a:ln w="3175">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1381405" name="Line 29"/>
          <p:cNvSpPr>
            <a:spLocks noChangeShapeType="1"/>
          </p:cNvSpPr>
          <p:nvPr/>
        </p:nvSpPr>
        <p:spPr bwMode="auto">
          <a:xfrm>
            <a:off x="1547813" y="2924175"/>
            <a:ext cx="0" cy="293688"/>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406" name="Line 30"/>
          <p:cNvSpPr>
            <a:spLocks noChangeShapeType="1"/>
          </p:cNvSpPr>
          <p:nvPr/>
        </p:nvSpPr>
        <p:spPr bwMode="auto">
          <a:xfrm flipV="1">
            <a:off x="1835150" y="5737225"/>
            <a:ext cx="433388" cy="0"/>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407" name="Text Box 31"/>
          <p:cNvSpPr txBox="1">
            <a:spLocks noChangeArrowheads="1"/>
          </p:cNvSpPr>
          <p:nvPr/>
        </p:nvSpPr>
        <p:spPr bwMode="auto">
          <a:xfrm>
            <a:off x="7596188" y="4441825"/>
            <a:ext cx="1404937" cy="527050"/>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Ontologies in Education</a:t>
            </a:r>
          </a:p>
        </p:txBody>
      </p:sp>
      <p:sp>
        <p:nvSpPr>
          <p:cNvPr id="1381408" name="Line 32"/>
          <p:cNvSpPr>
            <a:spLocks noChangeShapeType="1"/>
          </p:cNvSpPr>
          <p:nvPr/>
        </p:nvSpPr>
        <p:spPr bwMode="auto">
          <a:xfrm flipV="1">
            <a:off x="1835150" y="4584700"/>
            <a:ext cx="1008063" cy="360363"/>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409" name="Text Box 33"/>
          <p:cNvSpPr txBox="1">
            <a:spLocks noChangeArrowheads="1"/>
          </p:cNvSpPr>
          <p:nvPr/>
        </p:nvSpPr>
        <p:spPr bwMode="auto">
          <a:xfrm>
            <a:off x="3995738" y="6169025"/>
            <a:ext cx="1152525" cy="314325"/>
          </a:xfrm>
          <a:prstGeom prst="rect">
            <a:avLst/>
          </a:prstGeom>
          <a:gradFill rotWithShape="1">
            <a:gsLst>
              <a:gs pos="0">
                <a:srgbClr val="CCFFFF">
                  <a:gamma/>
                  <a:shade val="85882"/>
                  <a:invGamma/>
                </a:srgbClr>
              </a:gs>
              <a:gs pos="50000">
                <a:srgbClr val="CCFFFF"/>
              </a:gs>
              <a:gs pos="100000">
                <a:srgbClr val="CCFFFF">
                  <a:gamma/>
                  <a:shade val="85882"/>
                  <a:invGamma/>
                </a:srgbClr>
              </a:gs>
            </a:gsLst>
            <a:lin ang="5400000" scaled="1"/>
          </a:gradFill>
          <a:ln w="9525">
            <a:solidFill>
              <a:schemeClr val="tx1"/>
            </a:solidFill>
            <a:miter lim="800000"/>
            <a:headEnd/>
            <a:tailEnd/>
          </a:ln>
          <a:effectLst>
            <a:outerShdw dist="35921" dir="2700000" algn="ctr" rotWithShape="0">
              <a:schemeClr val="bg2"/>
            </a:outerShdw>
          </a:effectLst>
        </p:spPr>
        <p:txBody>
          <a:bodyPr>
            <a:spAutoFit/>
          </a:bodyPr>
          <a:lstStyle/>
          <a:p>
            <a:pPr algn="l">
              <a:spcBef>
                <a:spcPct val="50000"/>
              </a:spcBef>
              <a:defRPr/>
            </a:pPr>
            <a:r>
              <a:rPr lang="en-US" sz="1400"/>
              <a:t>Statistics</a:t>
            </a:r>
          </a:p>
        </p:txBody>
      </p:sp>
      <p:sp>
        <p:nvSpPr>
          <p:cNvPr id="1381410" name="Line 34"/>
          <p:cNvSpPr>
            <a:spLocks noChangeShapeType="1"/>
          </p:cNvSpPr>
          <p:nvPr/>
        </p:nvSpPr>
        <p:spPr bwMode="auto">
          <a:xfrm flipH="1">
            <a:off x="5003800" y="5810250"/>
            <a:ext cx="792163" cy="287338"/>
          </a:xfrm>
          <a:prstGeom prst="line">
            <a:avLst/>
          </a:prstGeom>
          <a:noFill/>
          <a:ln w="38100">
            <a:solidFill>
              <a:srgbClr val="FF5050"/>
            </a:solidFill>
            <a:round/>
            <a:headEnd/>
            <a:tailEnd type="triangle" w="lg" len="lg"/>
          </a:ln>
          <a:effectLst>
            <a:outerShdw dist="17961" dir="2700000" algn="ctr" rotWithShape="0">
              <a:schemeClr val="tx1">
                <a:alpha val="50000"/>
              </a:schemeClr>
            </a:outerShdw>
          </a:effectLst>
        </p:spPr>
        <p:txBody>
          <a:bodyPr/>
          <a:lstStyle/>
          <a:p>
            <a:pPr>
              <a:defRPr/>
            </a:pPr>
            <a:endParaRPr lang="en-US"/>
          </a:p>
        </p:txBody>
      </p:sp>
      <p:sp>
        <p:nvSpPr>
          <p:cNvPr id="1381411" name="Text Box 35"/>
          <p:cNvSpPr txBox="1">
            <a:spLocks noChangeArrowheads="1"/>
          </p:cNvSpPr>
          <p:nvPr/>
        </p:nvSpPr>
        <p:spPr bwMode="auto">
          <a:xfrm>
            <a:off x="5524500" y="6496050"/>
            <a:ext cx="2159000" cy="304800"/>
          </a:xfrm>
          <a:prstGeom prst="rect">
            <a:avLst/>
          </a:prstGeom>
          <a:noFill/>
          <a:ln w="9525">
            <a:noFill/>
            <a:miter lim="800000"/>
            <a:headEnd/>
            <a:tailEnd/>
          </a:ln>
          <a:effectLst/>
        </p:spPr>
        <p:txBody>
          <a:bodyPr>
            <a:spAutoFit/>
          </a:bodyPr>
          <a:lstStyle/>
          <a:p>
            <a:pPr>
              <a:spcBef>
                <a:spcPct val="50000"/>
              </a:spcBef>
              <a:defRPr/>
            </a:pPr>
            <a:r>
              <a:rPr lang="en-US" sz="1400" b="1">
                <a:effectLst>
                  <a:outerShdw blurRad="38100" dist="38100" dir="2700000" algn="tl">
                    <a:srgbClr val="C0C0C0"/>
                  </a:outerShdw>
                </a:effectLst>
              </a:rPr>
              <a:t>Prof. Natalya Lesna</a:t>
            </a:r>
          </a:p>
        </p:txBody>
      </p:sp>
      <p:pic>
        <p:nvPicPr>
          <p:cNvPr id="28706" name="Picture 36" descr="bodyanski"/>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73150" y="1595438"/>
            <a:ext cx="957263" cy="1266825"/>
          </a:xfrm>
          <a:prstGeom prst="rect">
            <a:avLst/>
          </a:prstGeom>
          <a:noFill/>
          <a:ln w="3175">
            <a:solidFill>
              <a:srgbClr val="333333"/>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2404"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Cooperation with ITIN, France</a:t>
            </a:r>
          </a:p>
        </p:txBody>
      </p:sp>
      <p:pic>
        <p:nvPicPr>
          <p:cNvPr id="202755" name="Picture 5" descr="Alai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11863" y="1125538"/>
            <a:ext cx="2767012" cy="292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756" name="Picture 6" descr="IT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8313" y="4098925"/>
            <a:ext cx="4464050" cy="248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757" name="Text Box 7"/>
          <p:cNvSpPr txBox="1">
            <a:spLocks noChangeArrowheads="1"/>
          </p:cNvSpPr>
          <p:nvPr/>
        </p:nvSpPr>
        <p:spPr bwMode="auto">
          <a:xfrm>
            <a:off x="5940425" y="4292600"/>
            <a:ext cx="302418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400" b="1"/>
              <a:t>Prof. Alain Gourdin</a:t>
            </a:r>
            <a:br>
              <a:rPr lang="en-US" altLang="en-US" sz="2400"/>
            </a:br>
            <a:r>
              <a:rPr lang="en-US" altLang="en-US" sz="2000"/>
              <a:t>Managing Director</a:t>
            </a:r>
            <a:br>
              <a:rPr lang="en-US" altLang="en-US" sz="2000"/>
            </a:br>
            <a:r>
              <a:rPr lang="en-US" altLang="en-US" sz="2000"/>
              <a:t>ITIN, IT-Institute</a:t>
            </a:r>
            <a:br>
              <a:rPr lang="en-US" altLang="en-US" sz="2000"/>
            </a:br>
            <a:r>
              <a:rPr lang="en-US" altLang="en-US" sz="2000"/>
              <a:t>Cergy-Pontoise cedex</a:t>
            </a:r>
            <a:br>
              <a:rPr lang="en-US" altLang="en-US" sz="2000"/>
            </a:br>
            <a:r>
              <a:rPr lang="en-US" altLang="en-US" sz="2000"/>
              <a:t>France</a:t>
            </a:r>
            <a:br>
              <a:rPr lang="en-US" altLang="en-US" sz="2000"/>
            </a:br>
            <a:r>
              <a:rPr lang="en-US" altLang="en-US" sz="2000"/>
              <a:t>www.itin.fr</a:t>
            </a:r>
          </a:p>
        </p:txBody>
      </p:sp>
      <p:sp>
        <p:nvSpPr>
          <p:cNvPr id="202758" name="Rectangle 8"/>
          <p:cNvSpPr>
            <a:spLocks noChangeArrowheads="1"/>
          </p:cNvSpPr>
          <p:nvPr/>
        </p:nvSpPr>
        <p:spPr bwMode="auto">
          <a:xfrm>
            <a:off x="611188" y="1341438"/>
            <a:ext cx="4248150" cy="259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zh-CN" sz="2400">
                <a:solidFill>
                  <a:srgbClr val="003366"/>
                </a:solidFill>
                <a:ea typeface="SimSun" pitchFamily="2" charset="-122"/>
              </a:rPr>
              <a:t>Integrating of Semantic Web and Agent Technologies with Telecommunications and Mobile Computing and its utilization in Business and Education</a:t>
            </a:r>
            <a:endParaRPr lang="en-US" altLang="en-US" sz="2400">
              <a:solidFill>
                <a:srgbClr val="003366"/>
              </a:solidFill>
              <a:ea typeface="SimSun" pitchFamily="2" charset="-122"/>
            </a:endParaRPr>
          </a:p>
        </p:txBody>
      </p:sp>
    </p:spTree>
  </p:cSld>
  <p:clrMapOvr>
    <a:masterClrMapping/>
  </p:clrMapOvr>
  <p:transition spd="med"/>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3428" name="Rectangle 4"/>
          <p:cNvSpPr>
            <a:spLocks noChangeArrowheads="1"/>
          </p:cNvSpPr>
          <p:nvPr/>
        </p:nvSpPr>
        <p:spPr bwMode="auto">
          <a:xfrm>
            <a:off x="1258888" y="125413"/>
            <a:ext cx="76676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MIT Data Center – IOG Cooperation</a:t>
            </a:r>
          </a:p>
        </p:txBody>
      </p:sp>
      <p:sp>
        <p:nvSpPr>
          <p:cNvPr id="203779" name="Rectangle 5"/>
          <p:cNvSpPr>
            <a:spLocks noChangeArrowheads="1"/>
          </p:cNvSpPr>
          <p:nvPr/>
        </p:nvSpPr>
        <p:spPr bwMode="auto">
          <a:xfrm>
            <a:off x="755650" y="981075"/>
            <a:ext cx="8213725" cy="410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800">
                <a:solidFill>
                  <a:srgbClr val="003366"/>
                </a:solidFill>
              </a:rPr>
              <a:t>We will cooperate on study "M-Language vs. OWL/RDF" from various angles:</a:t>
            </a:r>
          </a:p>
          <a:p>
            <a:pPr algn="l" eaLnBrk="1" hangingPunct="1">
              <a:lnSpc>
                <a:spcPct val="80000"/>
              </a:lnSpc>
              <a:spcBef>
                <a:spcPct val="20000"/>
              </a:spcBef>
              <a:buFontTx/>
              <a:buChar char="•"/>
            </a:pPr>
            <a:endParaRPr lang="en-US" altLang="en-US" sz="900">
              <a:solidFill>
                <a:srgbClr val="003366"/>
              </a:solidFill>
            </a:endParaRP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(a) M-Language as complementary to OWL/RDF (where RDF considered as such and also as extended to RscDF, RgbDF, RpiDF);</a:t>
            </a: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(b) OWL/RDF as complementary to M-Language;</a:t>
            </a: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(c) semantic adapter M-Language - OWL/RDF;</a:t>
            </a: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(d) semantic adapter OWL/RDF - M-Language;</a:t>
            </a: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(e) M-Language + OWL/RDF = towards Global RFID;</a:t>
            </a:r>
          </a:p>
          <a:p>
            <a:pPr lvl="1" algn="l" eaLnBrk="1" hangingPunct="1">
              <a:lnSpc>
                <a:spcPct val="80000"/>
              </a:lnSpc>
              <a:spcBef>
                <a:spcPct val="20000"/>
              </a:spcBef>
              <a:buClr>
                <a:srgbClr val="003366"/>
              </a:buClr>
              <a:buSzPct val="80000"/>
              <a:buFont typeface="Wingdings" pitchFamily="2" charset="2"/>
              <a:buChar char="q"/>
            </a:pPr>
            <a:r>
              <a:rPr lang="en-US" altLang="en-US" sz="2400">
                <a:solidFill>
                  <a:srgbClr val="003366"/>
                </a:solidFill>
              </a:rPr>
              <a:t>(f) M-Language +OWL/RDF+ Mathematical Models + UBIWARE  = Semantic Web of Things . </a:t>
            </a:r>
          </a:p>
        </p:txBody>
      </p:sp>
      <p:pic>
        <p:nvPicPr>
          <p:cNvPr id="203780" name="Picture 6" descr="DATACE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4325" y="5013325"/>
            <a:ext cx="1195388"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1" name="Picture 7" descr="ews%20pic%20colo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89525" y="5013325"/>
            <a:ext cx="1377950"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82" name="Text Box 8"/>
          <p:cNvSpPr txBox="1">
            <a:spLocks noChangeArrowheads="1"/>
          </p:cNvSpPr>
          <p:nvPr/>
        </p:nvSpPr>
        <p:spPr bwMode="auto">
          <a:xfrm>
            <a:off x="1497013" y="5084763"/>
            <a:ext cx="2232025"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a:t>David L. Brock </a:t>
            </a:r>
            <a:endParaRPr lang="en-US" altLang="en-US" sz="1600"/>
          </a:p>
          <a:p>
            <a:pPr algn="l" eaLnBrk="1" hangingPunct="1"/>
            <a:r>
              <a:rPr lang="en-US" altLang="en-US" sz="1600"/>
              <a:t>Founder and Director,</a:t>
            </a:r>
          </a:p>
          <a:p>
            <a:pPr algn="l" eaLnBrk="1" hangingPunct="1"/>
            <a:r>
              <a:rPr lang="en-US" altLang="en-US" sz="1600"/>
              <a:t>The Data Center  </a:t>
            </a:r>
          </a:p>
          <a:p>
            <a:pPr algn="l" eaLnBrk="1" hangingPunct="1"/>
            <a:r>
              <a:rPr lang="en-US" altLang="en-US" sz="1600"/>
              <a:t>Principal Research Scientist, MIT</a:t>
            </a:r>
          </a:p>
          <a:p>
            <a:pPr algn="l" eaLnBrk="1" hangingPunct="1"/>
            <a:r>
              <a:rPr lang="en-US" altLang="en-US" sz="1400">
                <a:hlinkClick r:id="rId4"/>
              </a:rPr>
              <a:t>dlb@mit.edu</a:t>
            </a:r>
            <a:r>
              <a:rPr lang="en-US" altLang="en-US" sz="1400"/>
              <a:t> </a:t>
            </a:r>
          </a:p>
        </p:txBody>
      </p:sp>
      <p:sp>
        <p:nvSpPr>
          <p:cNvPr id="203783" name="Text Box 9"/>
          <p:cNvSpPr txBox="1">
            <a:spLocks noChangeArrowheads="1"/>
          </p:cNvSpPr>
          <p:nvPr/>
        </p:nvSpPr>
        <p:spPr bwMode="auto">
          <a:xfrm>
            <a:off x="6659563" y="5084763"/>
            <a:ext cx="2232025"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a:t>Edmund W. Schuster</a:t>
            </a:r>
          </a:p>
          <a:p>
            <a:pPr algn="l" eaLnBrk="1" hangingPunct="1"/>
            <a:r>
              <a:rPr lang="en-US" altLang="en-US" sz="1600"/>
              <a:t>Co-director,</a:t>
            </a:r>
          </a:p>
          <a:p>
            <a:pPr algn="l" eaLnBrk="1" hangingPunct="1"/>
            <a:r>
              <a:rPr lang="en-US" altLang="en-US" sz="1600"/>
              <a:t>The Data Center  </a:t>
            </a:r>
          </a:p>
          <a:p>
            <a:pPr algn="l" eaLnBrk="1" hangingPunct="1"/>
            <a:r>
              <a:rPr lang="en-US" altLang="en-US" sz="1600"/>
              <a:t>Principal Research Scientist, MIT</a:t>
            </a:r>
          </a:p>
          <a:p>
            <a:pPr algn="l" eaLnBrk="1" hangingPunct="1"/>
            <a:r>
              <a:rPr lang="en-US" altLang="en-US" sz="1400">
                <a:hlinkClick r:id="rId5"/>
              </a:rPr>
              <a:t>edmund_w@mit.edu</a:t>
            </a:r>
            <a:r>
              <a:rPr lang="en-US" altLang="en-US" sz="1400"/>
              <a:t> </a:t>
            </a:r>
          </a:p>
        </p:txBody>
      </p:sp>
    </p:spTree>
  </p:cSld>
  <p:clrMapOvr>
    <a:masterClrMapping/>
  </p:clrMapOvr>
  <p:transition spd="med"/>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0372" name="Rectangle 4"/>
          <p:cNvSpPr>
            <a:spLocks noChangeArrowheads="1"/>
          </p:cNvSpPr>
          <p:nvPr/>
        </p:nvSpPr>
        <p:spPr bwMode="auto">
          <a:xfrm>
            <a:off x="903288" y="112713"/>
            <a:ext cx="77771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 plan also: IASW-2007 Conference</a:t>
            </a:r>
          </a:p>
        </p:txBody>
      </p:sp>
      <p:pic>
        <p:nvPicPr>
          <p:cNvPr id="204803" name="Picture 5" descr="IASW2005_Poster_Small"/>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3614738"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04" name="Picture 6" descr="ifip_1">
            <a:hlinkClick r:id="rId3"/>
          </p:cNvPr>
          <p:cNvPicPr>
            <a:picLocks noChangeAspect="1" noChangeArrowheads="1"/>
          </p:cNvPicPr>
          <p:nvPr/>
        </p:nvPicPr>
        <p:blipFill>
          <a:blip r:embed="rId4">
            <a:clrChange>
              <a:clrFrom>
                <a:srgbClr val="F0F2F1"/>
              </a:clrFrom>
              <a:clrTo>
                <a:srgbClr val="F0F2F1">
                  <a:alpha val="0"/>
                </a:srgbClr>
              </a:clrTo>
            </a:clrChange>
            <a:extLst>
              <a:ext uri="{28A0092B-C50C-407E-A947-70E740481C1C}">
                <a14:useLocalDpi xmlns:a14="http://schemas.microsoft.com/office/drawing/2010/main" val="0"/>
              </a:ext>
            </a:extLst>
          </a:blip>
          <a:srcRect/>
          <a:stretch>
            <a:fillRect/>
          </a:stretch>
        </p:blipFill>
        <p:spPr bwMode="auto">
          <a:xfrm>
            <a:off x="8459788" y="188913"/>
            <a:ext cx="476250"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05" name="Picture 7" descr="book_cover_middl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02200" y="981075"/>
            <a:ext cx="3486150"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0376" name="Text Box 8"/>
          <p:cNvSpPr txBox="1">
            <a:spLocks noChangeArrowheads="1"/>
          </p:cNvSpPr>
          <p:nvPr/>
        </p:nvSpPr>
        <p:spPr bwMode="auto">
          <a:xfrm>
            <a:off x="755650" y="6237288"/>
            <a:ext cx="7704138" cy="466725"/>
          </a:xfrm>
          <a:prstGeom prst="rect">
            <a:avLst/>
          </a:prstGeom>
          <a:gradFill rotWithShape="1">
            <a:gsLst>
              <a:gs pos="0">
                <a:srgbClr val="993300">
                  <a:alpha val="67999"/>
                </a:srgbClr>
              </a:gs>
              <a:gs pos="100000">
                <a:srgbClr val="993300">
                  <a:alpha val="35001"/>
                </a:srgbClr>
              </a:gs>
            </a:gsLst>
            <a:lin ang="18900000" scaled="1"/>
          </a:gradFill>
          <a:ln w="9525" algn="ctr">
            <a:solidFill>
              <a:srgbClr val="993300"/>
            </a:solidFill>
            <a:miter lim="800000"/>
            <a:headEnd/>
            <a:tailEnd/>
          </a:ln>
          <a:effectLst/>
        </p:spPr>
        <p:txBody>
          <a:bodyPr>
            <a:spAutoFit/>
          </a:bodyPr>
          <a:lstStyle/>
          <a:p>
            <a:pPr>
              <a:spcBef>
                <a:spcPct val="50000"/>
              </a:spcBef>
              <a:defRPr/>
            </a:pPr>
            <a:r>
              <a:rPr lang="en-US" sz="2400" i="1" u="sng" dirty="0">
                <a:solidFill>
                  <a:srgbClr val="66CCFF"/>
                </a:solidFill>
                <a:effectLst>
                  <a:outerShdw blurRad="38100" dist="38100" dir="2700000" algn="tl">
                    <a:srgbClr val="000000"/>
                  </a:outerShdw>
                </a:effectLst>
                <a:hlinkClick r:id="rId6"/>
              </a:rPr>
              <a:t>https://ai.it.jyu.fi/OntoGroup/IASW-2005/main.html</a:t>
            </a:r>
            <a:r>
              <a:rPr lang="en-US" sz="2400" i="1" u="sng" dirty="0">
                <a:solidFill>
                  <a:srgbClr val="66CCFF"/>
                </a:solidFill>
                <a:effectLst>
                  <a:outerShdw blurRad="38100" dist="38100" dir="2700000" algn="tl">
                    <a:srgbClr val="000000"/>
                  </a:outerShdw>
                </a:effectLst>
              </a:rPr>
              <a:t> </a:t>
            </a:r>
          </a:p>
        </p:txBody>
      </p:sp>
    </p:spTree>
  </p:cSld>
  <p:clrMapOvr>
    <a:masterClrMapping/>
  </p:clrMapOvr>
  <p:transition spd="med"/>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1396" name="Rectangle 4"/>
          <p:cNvSpPr>
            <a:spLocks noChangeArrowheads="1"/>
          </p:cNvSpPr>
          <p:nvPr/>
        </p:nvSpPr>
        <p:spPr bwMode="auto">
          <a:xfrm>
            <a:off x="1258888" y="125413"/>
            <a:ext cx="77771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SmartResource in the IOG Web Site</a:t>
            </a:r>
          </a:p>
        </p:txBody>
      </p:sp>
      <p:pic>
        <p:nvPicPr>
          <p:cNvPr id="20582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6013" y="908050"/>
            <a:ext cx="7394575" cy="570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7316" name="Text Box 20"/>
          <p:cNvSpPr txBox="1">
            <a:spLocks noChangeArrowheads="1"/>
          </p:cNvSpPr>
          <p:nvPr/>
        </p:nvSpPr>
        <p:spPr bwMode="auto">
          <a:xfrm>
            <a:off x="1758950" y="908050"/>
            <a:ext cx="2884488" cy="1323975"/>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Artem Katasonov</a:t>
            </a:r>
          </a:p>
          <a:p>
            <a:pPr algn="just">
              <a:spcBef>
                <a:spcPct val="50000"/>
              </a:spcBef>
              <a:defRPr/>
            </a:pPr>
            <a:r>
              <a:rPr lang="en-US" sz="1400"/>
              <a:t>PhD with Honor. Thesis title: “Dependability Aspects in the Development and Provision of Location-Based Services”</a:t>
            </a:r>
          </a:p>
        </p:txBody>
      </p:sp>
      <p:sp>
        <p:nvSpPr>
          <p:cNvPr id="1207317" name="Text Box 21"/>
          <p:cNvSpPr txBox="1">
            <a:spLocks noChangeArrowheads="1"/>
          </p:cNvSpPr>
          <p:nvPr/>
        </p:nvSpPr>
        <p:spPr bwMode="auto">
          <a:xfrm>
            <a:off x="6372225" y="2420938"/>
            <a:ext cx="2470150" cy="989012"/>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Oleksiy Khriyenko</a:t>
            </a:r>
            <a:r>
              <a:rPr lang="en-US" sz="2400" b="1">
                <a:solidFill>
                  <a:srgbClr val="993300"/>
                </a:solidFill>
              </a:rPr>
              <a:t> </a:t>
            </a:r>
          </a:p>
          <a:p>
            <a:pPr algn="just">
              <a:spcBef>
                <a:spcPct val="50000"/>
              </a:spcBef>
              <a:defRPr/>
            </a:pPr>
            <a:r>
              <a:rPr lang="en-US" sz="1400"/>
              <a:t>studies completed, thesis expected during 2007</a:t>
            </a:r>
          </a:p>
        </p:txBody>
      </p:sp>
      <p:pic>
        <p:nvPicPr>
          <p:cNvPr id="206852" name="Picture 22" descr="katasonov"/>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5350" y="911225"/>
            <a:ext cx="744538" cy="10128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207319" name="Text Box 23"/>
          <p:cNvSpPr txBox="1">
            <a:spLocks noChangeArrowheads="1"/>
          </p:cNvSpPr>
          <p:nvPr/>
        </p:nvSpPr>
        <p:spPr bwMode="auto">
          <a:xfrm>
            <a:off x="1687513" y="5589588"/>
            <a:ext cx="3168650" cy="457200"/>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Sergiy Nikitin</a:t>
            </a:r>
            <a:r>
              <a:rPr lang="en-US" sz="2400" b="1">
                <a:solidFill>
                  <a:srgbClr val="993300"/>
                </a:solidFill>
              </a:rPr>
              <a:t> </a:t>
            </a:r>
            <a:r>
              <a:rPr lang="en-US" sz="1400">
                <a:cs typeface="Arial" pitchFamily="34" charset="0"/>
              </a:rPr>
              <a:t>≈ </a:t>
            </a:r>
            <a:r>
              <a:rPr lang="en-US" sz="1400"/>
              <a:t>70 %</a:t>
            </a:r>
          </a:p>
        </p:txBody>
      </p:sp>
      <p:sp>
        <p:nvSpPr>
          <p:cNvPr id="1207320" name="Text Box 24"/>
          <p:cNvSpPr txBox="1">
            <a:spLocks noChangeArrowheads="1"/>
          </p:cNvSpPr>
          <p:nvPr/>
        </p:nvSpPr>
        <p:spPr bwMode="auto">
          <a:xfrm>
            <a:off x="1687513" y="4076700"/>
            <a:ext cx="3028950" cy="1201738"/>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Andriy Zharko</a:t>
            </a:r>
            <a:r>
              <a:rPr lang="en-US" sz="2400" b="1">
                <a:solidFill>
                  <a:srgbClr val="993300"/>
                </a:solidFill>
              </a:rPr>
              <a:t> </a:t>
            </a:r>
          </a:p>
          <a:p>
            <a:pPr algn="just">
              <a:spcBef>
                <a:spcPct val="50000"/>
              </a:spcBef>
              <a:defRPr/>
            </a:pPr>
            <a:r>
              <a:rPr lang="en-US" sz="1400"/>
              <a:t>studies completed, currently works in a company, thesis expected during 2008</a:t>
            </a:r>
          </a:p>
        </p:txBody>
      </p:sp>
      <p:sp>
        <p:nvSpPr>
          <p:cNvPr id="1207321" name="Text Box 25"/>
          <p:cNvSpPr txBox="1">
            <a:spLocks noChangeArrowheads="1"/>
          </p:cNvSpPr>
          <p:nvPr/>
        </p:nvSpPr>
        <p:spPr bwMode="auto">
          <a:xfrm>
            <a:off x="6443663" y="4191000"/>
            <a:ext cx="2433637" cy="898525"/>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Anton Naumenko</a:t>
            </a:r>
          </a:p>
          <a:p>
            <a:pPr algn="just">
              <a:spcBef>
                <a:spcPct val="50000"/>
              </a:spcBef>
              <a:defRPr/>
            </a:pPr>
            <a:r>
              <a:rPr lang="en-US" sz="1400"/>
              <a:t>studies completed, thesis expected during 2007</a:t>
            </a:r>
          </a:p>
        </p:txBody>
      </p:sp>
      <p:sp>
        <p:nvSpPr>
          <p:cNvPr id="1207322" name="Text Box 26"/>
          <p:cNvSpPr txBox="1">
            <a:spLocks noChangeArrowheads="1"/>
          </p:cNvSpPr>
          <p:nvPr/>
        </p:nvSpPr>
        <p:spPr bwMode="auto">
          <a:xfrm>
            <a:off x="6372225" y="5356225"/>
            <a:ext cx="2470150" cy="1414463"/>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Yaroslav Tsaruk</a:t>
            </a:r>
            <a:r>
              <a:rPr lang="en-US" sz="2400" b="1">
                <a:solidFill>
                  <a:srgbClr val="993300"/>
                </a:solidFill>
              </a:rPr>
              <a:t> </a:t>
            </a:r>
          </a:p>
          <a:p>
            <a:pPr algn="just">
              <a:spcBef>
                <a:spcPct val="50000"/>
              </a:spcBef>
              <a:defRPr/>
            </a:pPr>
            <a:r>
              <a:rPr lang="en-US" sz="1400"/>
              <a:t>≈ 30 %, PhD studies performed in Vaasa University, currently works in a company</a:t>
            </a:r>
          </a:p>
        </p:txBody>
      </p:sp>
      <p:pic>
        <p:nvPicPr>
          <p:cNvPr id="206857" name="Picture 27" descr="Nikitin_ne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5350" y="5694363"/>
            <a:ext cx="747713" cy="10080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06858" name="Picture 28" descr="foto_Tsaru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3063" y="5680075"/>
            <a:ext cx="747712" cy="98425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06859" name="Picture 29" descr="Naumenko"/>
          <p:cNvPicPr>
            <a:picLocks noChangeAspect="1" noChangeArrowheads="1"/>
          </p:cNvPicPr>
          <p:nvPr/>
        </p:nvPicPr>
        <p:blipFill>
          <a:blip r:embed="rId5">
            <a:lum bright="6000" contrast="6000"/>
            <a:extLst>
              <a:ext uri="{28A0092B-C50C-407E-A947-70E740481C1C}">
                <a14:useLocalDpi xmlns:a14="http://schemas.microsoft.com/office/drawing/2010/main" val="0"/>
              </a:ext>
            </a:extLst>
          </a:blip>
          <a:srcRect/>
          <a:stretch>
            <a:fillRect/>
          </a:stretch>
        </p:blipFill>
        <p:spPr bwMode="auto">
          <a:xfrm>
            <a:off x="5453063" y="4110038"/>
            <a:ext cx="728662" cy="9953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06860" name="Picture 30" descr="zharko_un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06450" y="4125913"/>
            <a:ext cx="827088" cy="1103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207327" name="Rectangle 31"/>
          <p:cNvSpPr>
            <a:spLocks noChangeArrowheads="1"/>
          </p:cNvSpPr>
          <p:nvPr/>
        </p:nvSpPr>
        <p:spPr bwMode="auto">
          <a:xfrm>
            <a:off x="1042988" y="117475"/>
            <a:ext cx="7872412"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i="1">
                <a:solidFill>
                  <a:srgbClr val="EC8C00"/>
                </a:solidFill>
                <a:effectLst>
                  <a:outerShdw blurRad="38100" dist="38100" dir="2700000" algn="tl">
                    <a:srgbClr val="C0C0C0"/>
                  </a:outerShdw>
                </a:effectLst>
              </a:rPr>
              <a:t>Doctoral studies</a:t>
            </a:r>
          </a:p>
        </p:txBody>
      </p:sp>
      <p:pic>
        <p:nvPicPr>
          <p:cNvPr id="206862" name="Picture 32" descr="me"/>
          <p:cNvPicPr>
            <a:picLocks noChangeAspect="1" noChangeArrowheads="1"/>
          </p:cNvPicPr>
          <p:nvPr/>
        </p:nvPicPr>
        <p:blipFill>
          <a:blip r:embed="rId7">
            <a:extLst>
              <a:ext uri="{28A0092B-C50C-407E-A947-70E740481C1C}">
                <a14:useLocalDpi xmlns:a14="http://schemas.microsoft.com/office/drawing/2010/main" val="0"/>
              </a:ext>
            </a:extLst>
          </a:blip>
          <a:srcRect b="5736"/>
          <a:stretch>
            <a:fillRect/>
          </a:stretch>
        </p:blipFill>
        <p:spPr bwMode="auto">
          <a:xfrm>
            <a:off x="879475" y="2420938"/>
            <a:ext cx="796925" cy="1090612"/>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207329" name="Text Box 33"/>
          <p:cNvSpPr txBox="1">
            <a:spLocks noChangeArrowheads="1"/>
          </p:cNvSpPr>
          <p:nvPr/>
        </p:nvSpPr>
        <p:spPr bwMode="auto">
          <a:xfrm>
            <a:off x="1758950" y="2420938"/>
            <a:ext cx="2957513" cy="1111250"/>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Nataliya Kohvakko</a:t>
            </a:r>
          </a:p>
          <a:p>
            <a:pPr algn="just">
              <a:spcBef>
                <a:spcPct val="50000"/>
              </a:spcBef>
              <a:defRPr/>
            </a:pPr>
            <a:r>
              <a:rPr lang="en-US" sz="1400"/>
              <a:t>PhD, December 2006, Thesis title: “Context Modeling and Utilization in Heterogeneous Networks”</a:t>
            </a:r>
          </a:p>
        </p:txBody>
      </p:sp>
      <p:pic>
        <p:nvPicPr>
          <p:cNvPr id="206864" name="Picture 34" descr="N7609_"/>
          <p:cNvPicPr>
            <a:picLocks noChangeAspect="1" noChangeArrowheads="1"/>
          </p:cNvPicPr>
          <p:nvPr/>
        </p:nvPicPr>
        <p:blipFill>
          <a:blip r:embed="rId8">
            <a:extLst>
              <a:ext uri="{28A0092B-C50C-407E-A947-70E740481C1C}">
                <a14:useLocalDpi xmlns:a14="http://schemas.microsoft.com/office/drawing/2010/main" val="0"/>
              </a:ext>
            </a:extLst>
          </a:blip>
          <a:srcRect l="4237" t="9822" r="56239" b="20032"/>
          <a:stretch>
            <a:fillRect/>
          </a:stretch>
        </p:blipFill>
        <p:spPr bwMode="auto">
          <a:xfrm>
            <a:off x="5453063" y="895350"/>
            <a:ext cx="744537" cy="1033463"/>
          </a:xfrm>
          <a:prstGeom prst="rect">
            <a:avLst/>
          </a:prstGeom>
          <a:noFill/>
          <a:ln w="9525">
            <a:solidFill>
              <a:srgbClr val="333333"/>
            </a:solidFill>
            <a:miter lim="800000"/>
            <a:headEnd/>
            <a:tailEnd/>
          </a:ln>
          <a:extLst>
            <a:ext uri="{909E8E84-426E-40DD-AFC4-6F175D3DCCD1}">
              <a14:hiddenFill xmlns:a14="http://schemas.microsoft.com/office/drawing/2010/main">
                <a:solidFill>
                  <a:srgbClr val="FFFFFF"/>
                </a:solidFill>
              </a14:hiddenFill>
            </a:ext>
          </a:extLst>
        </p:spPr>
      </p:pic>
      <p:sp>
        <p:nvSpPr>
          <p:cNvPr id="1207331" name="Text Box 35"/>
          <p:cNvSpPr txBox="1">
            <a:spLocks noChangeArrowheads="1"/>
          </p:cNvSpPr>
          <p:nvPr/>
        </p:nvSpPr>
        <p:spPr bwMode="auto">
          <a:xfrm>
            <a:off x="6227763" y="908050"/>
            <a:ext cx="2865437" cy="1111250"/>
          </a:xfrm>
          <a:prstGeom prst="rect">
            <a:avLst/>
          </a:prstGeom>
          <a:noFill/>
          <a:ln w="9525" algn="ctr">
            <a:noFill/>
            <a:miter lim="800000"/>
            <a:headEnd/>
            <a:tailEnd/>
          </a:ln>
          <a:effectLst/>
        </p:spPr>
        <p:txBody>
          <a:bodyPr>
            <a:spAutoFit/>
          </a:bodyPr>
          <a:lstStyle/>
          <a:p>
            <a:pPr algn="just">
              <a:spcBef>
                <a:spcPct val="50000"/>
              </a:spcBef>
              <a:defRPr/>
            </a:pPr>
            <a:r>
              <a:rPr lang="en-US" sz="1800" b="1" i="1">
                <a:solidFill>
                  <a:srgbClr val="800000"/>
                </a:solidFill>
                <a:effectLst>
                  <a:outerShdw blurRad="38100" dist="38100" dir="2700000" algn="tl">
                    <a:srgbClr val="C0C0C0"/>
                  </a:outerShdw>
                </a:effectLst>
                <a:ea typeface="SimSun" pitchFamily="2" charset="-122"/>
              </a:rPr>
              <a:t>Dmytro Zhovtobryukh</a:t>
            </a:r>
          </a:p>
          <a:p>
            <a:pPr algn="just">
              <a:spcBef>
                <a:spcPct val="50000"/>
              </a:spcBef>
              <a:defRPr/>
            </a:pPr>
            <a:r>
              <a:rPr lang="en-US" sz="1400"/>
              <a:t>PhD, December 2006,</a:t>
            </a:r>
            <a:r>
              <a:rPr lang="en-US"/>
              <a:t> </a:t>
            </a:r>
            <a:r>
              <a:rPr lang="en-US" sz="1400"/>
              <a:t>Thesis title: “Context-aware Web Service Composition”</a:t>
            </a:r>
          </a:p>
        </p:txBody>
      </p:sp>
      <p:pic>
        <p:nvPicPr>
          <p:cNvPr id="206866" name="Picture 36" descr="khriyenko_uni1"/>
          <p:cNvPicPr>
            <a:picLocks noChangeAspect="1" noChangeArrowheads="1"/>
          </p:cNvPicPr>
          <p:nvPr/>
        </p:nvPicPr>
        <p:blipFill>
          <a:blip r:embed="rId9">
            <a:lum contrast="-6000"/>
            <a:extLst>
              <a:ext uri="{28A0092B-C50C-407E-A947-70E740481C1C}">
                <a14:useLocalDpi xmlns:a14="http://schemas.microsoft.com/office/drawing/2010/main" val="0"/>
              </a:ext>
            </a:extLst>
          </a:blip>
          <a:srcRect/>
          <a:stretch>
            <a:fillRect/>
          </a:stretch>
        </p:blipFill>
        <p:spPr bwMode="auto">
          <a:xfrm>
            <a:off x="5453063" y="2479675"/>
            <a:ext cx="755650" cy="1008063"/>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06867" name="Picture 37" descr="cap"/>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300" y="836613"/>
            <a:ext cx="91440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68" name="Picture 38" descr="cap"/>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3188" y="2349500"/>
            <a:ext cx="91440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69" name="Picture 39" descr="cap"/>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6463" y="828675"/>
            <a:ext cx="91440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9346" name="Rectangle 2"/>
          <p:cNvSpPr>
            <a:spLocks noChangeArrowheads="1"/>
          </p:cNvSpPr>
          <p:nvPr/>
        </p:nvSpPr>
        <p:spPr bwMode="auto">
          <a:xfrm>
            <a:off x="1868488" y="363538"/>
            <a:ext cx="6657975"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000" b="1">
                <a:solidFill>
                  <a:srgbClr val="EC8C00"/>
                </a:solidFill>
                <a:effectLst>
                  <a:outerShdw blurRad="38100" dist="38100" dir="2700000" algn="tl">
                    <a:srgbClr val="C0C0C0"/>
                  </a:outerShdw>
                </a:effectLst>
              </a:rPr>
              <a:t>Project budget</a:t>
            </a:r>
            <a:br>
              <a:rPr lang="en-US" sz="3000" b="1">
                <a:solidFill>
                  <a:srgbClr val="EC8C00"/>
                </a:solidFill>
                <a:effectLst>
                  <a:outerShdw blurRad="38100" dist="38100" dir="2700000" algn="tl">
                    <a:srgbClr val="C0C0C0"/>
                  </a:outerShdw>
                </a:effectLst>
              </a:rPr>
            </a:br>
            <a:endParaRPr lang="en-US" sz="2600" b="1" i="1">
              <a:solidFill>
                <a:srgbClr val="EC8C00"/>
              </a:solidFill>
              <a:effectLst>
                <a:outerShdw blurRad="38100" dist="38100" dir="2700000" algn="tl">
                  <a:srgbClr val="C0C0C0"/>
                </a:outerShdw>
              </a:effectLst>
            </a:endParaRPr>
          </a:p>
        </p:txBody>
      </p:sp>
      <p:pic>
        <p:nvPicPr>
          <p:cNvPr id="207875" name="Picture 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9325" y="928688"/>
            <a:ext cx="7777163" cy="554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6" name="Rectangle 44"/>
          <p:cNvSpPr>
            <a:spLocks noChangeArrowheads="1"/>
          </p:cNvSpPr>
          <p:nvPr/>
        </p:nvSpPr>
        <p:spPr bwMode="auto">
          <a:xfrm>
            <a:off x="1763713" y="3203575"/>
            <a:ext cx="6840537" cy="287338"/>
          </a:xfrm>
          <a:prstGeom prst="rect">
            <a:avLst/>
          </a:prstGeom>
          <a:noFill/>
          <a:ln w="31750" algn="ctr">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7877" name="Rectangle 45"/>
          <p:cNvSpPr>
            <a:spLocks noChangeArrowheads="1"/>
          </p:cNvSpPr>
          <p:nvPr/>
        </p:nvSpPr>
        <p:spPr bwMode="auto">
          <a:xfrm>
            <a:off x="7451725" y="3141663"/>
            <a:ext cx="1223963" cy="431800"/>
          </a:xfrm>
          <a:prstGeom prst="rect">
            <a:avLst/>
          </a:prstGeom>
          <a:solidFill>
            <a:srgbClr val="00CCFF">
              <a:alpha val="14902"/>
            </a:srgbClr>
          </a:solidFill>
          <a:ln w="9525" algn="ctr">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2548" name="Rectangle 4"/>
          <p:cNvSpPr>
            <a:spLocks noChangeArrowheads="1"/>
          </p:cNvSpPr>
          <p:nvPr/>
        </p:nvSpPr>
        <p:spPr bwMode="auto">
          <a:xfrm>
            <a:off x="1331913" y="125413"/>
            <a:ext cx="7594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SmartResource project summary</a:t>
            </a:r>
          </a:p>
        </p:txBody>
      </p:sp>
      <p:sp>
        <p:nvSpPr>
          <p:cNvPr id="208899" name="Rectangle 5"/>
          <p:cNvSpPr>
            <a:spLocks noChangeArrowheads="1"/>
          </p:cNvSpPr>
          <p:nvPr/>
        </p:nvSpPr>
        <p:spPr bwMode="auto">
          <a:xfrm>
            <a:off x="611188" y="1125538"/>
            <a:ext cx="8075612" cy="500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zh-CN" sz="2800" dirty="0" err="1">
                <a:solidFill>
                  <a:srgbClr val="003366"/>
                </a:solidFill>
                <a:ea typeface="SimSun" pitchFamily="2" charset="-122"/>
              </a:rPr>
              <a:t>SmartResource</a:t>
            </a:r>
            <a:r>
              <a:rPr lang="en-US" altLang="zh-CN" sz="2800" dirty="0">
                <a:solidFill>
                  <a:srgbClr val="003366"/>
                </a:solidFill>
                <a:ea typeface="SimSun" pitchFamily="2" charset="-122"/>
              </a:rPr>
              <a:t> Tekes project (2004-2006): </a:t>
            </a:r>
            <a:r>
              <a:rPr lang="en-US" altLang="zh-CN" sz="2800" dirty="0">
                <a:solidFill>
                  <a:srgbClr val="003366"/>
                </a:solidFill>
                <a:ea typeface="SimSun" pitchFamily="2" charset="-122"/>
                <a:hlinkClick r:id="rId2"/>
              </a:rPr>
              <a:t>https://ai.it.jyu.fi/OntoGroup/projects.htm</a:t>
            </a:r>
            <a:r>
              <a:rPr lang="en-US" altLang="zh-CN" sz="2800" dirty="0">
                <a:solidFill>
                  <a:srgbClr val="003366"/>
                </a:solidFill>
                <a:ea typeface="SimSun" pitchFamily="2" charset="-122"/>
              </a:rPr>
              <a:t>  .</a:t>
            </a:r>
          </a:p>
          <a:p>
            <a:pPr algn="l" eaLnBrk="1" hangingPunct="1">
              <a:lnSpc>
                <a:spcPct val="80000"/>
              </a:lnSpc>
              <a:spcBef>
                <a:spcPct val="20000"/>
              </a:spcBef>
              <a:buFontTx/>
              <a:buChar char="•"/>
            </a:pPr>
            <a:r>
              <a:rPr lang="en-US" altLang="zh-CN" sz="2800" dirty="0">
                <a:solidFill>
                  <a:srgbClr val="003366"/>
                </a:solidFill>
                <a:ea typeface="SimSun" pitchFamily="2" charset="-122"/>
              </a:rPr>
              <a:t>One of the most essential results of the </a:t>
            </a:r>
            <a:r>
              <a:rPr lang="en-US" altLang="zh-CN" sz="2800" dirty="0" err="1">
                <a:solidFill>
                  <a:srgbClr val="003366"/>
                </a:solidFill>
                <a:ea typeface="SimSun" pitchFamily="2" charset="-122"/>
              </a:rPr>
              <a:t>SmartResource</a:t>
            </a:r>
            <a:r>
              <a:rPr lang="en-US" altLang="zh-CN" sz="2800" dirty="0">
                <a:solidFill>
                  <a:srgbClr val="003366"/>
                </a:solidFill>
                <a:ea typeface="SimSun" pitchFamily="2" charset="-122"/>
              </a:rPr>
              <a:t> project was creation of the “</a:t>
            </a:r>
            <a:r>
              <a:rPr lang="en-US" altLang="zh-CN" sz="2800" dirty="0">
                <a:solidFill>
                  <a:srgbClr val="993300"/>
                </a:solidFill>
                <a:ea typeface="SimSun" pitchFamily="2" charset="-122"/>
              </a:rPr>
              <a:t>Smart Resource Technology</a:t>
            </a:r>
            <a:r>
              <a:rPr lang="en-US" altLang="zh-CN" sz="2800" dirty="0">
                <a:solidFill>
                  <a:srgbClr val="003366"/>
                </a:solidFill>
                <a:ea typeface="SimSun" pitchFamily="2" charset="-122"/>
              </a:rPr>
              <a:t>” for designing complex software systems. The technology allows considering each traditional system component as a “smart resource”, i.e. proactive, agent-driven, self-managing. Such approach has definitely certain advantages comparably to other software technologies, which are integral parts of it, e.g. OOSE, SOA, Component-Based SE, Agent-Driven SE, Semantic SE, etc.</a:t>
            </a:r>
            <a:endParaRPr lang="en-US" altLang="en-US" sz="2800" dirty="0">
              <a:solidFill>
                <a:srgbClr val="003366"/>
              </a:solidFill>
            </a:endParaRPr>
          </a:p>
        </p:txBody>
      </p:sp>
    </p:spTree>
  </p:cSld>
  <p:clrMapOvr>
    <a:masterClrMapping/>
  </p:clrMapOvr>
  <p:transition spd="med"/>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47940" name="Rectangle 4"/>
          <p:cNvSpPr>
            <a:spLocks noGrp="1" noChangeArrowheads="1"/>
          </p:cNvSpPr>
          <p:nvPr>
            <p:ph type="ctrTitle"/>
          </p:nvPr>
        </p:nvSpPr>
        <p:spPr/>
        <p:txBody>
          <a:bodyPr/>
          <a:lstStyle/>
          <a:p>
            <a:pPr eaLnBrk="1" hangingPunct="1">
              <a:defRPr/>
            </a:pPr>
            <a:r>
              <a:rPr lang="en-US"/>
              <a:t>What is next?</a:t>
            </a:r>
          </a:p>
        </p:txBody>
      </p:sp>
      <p:grpSp>
        <p:nvGrpSpPr>
          <p:cNvPr id="209923" name="Group 6"/>
          <p:cNvGrpSpPr>
            <a:grpSpLocks/>
          </p:cNvGrpSpPr>
          <p:nvPr/>
        </p:nvGrpSpPr>
        <p:grpSpPr bwMode="auto">
          <a:xfrm>
            <a:off x="2700338" y="3644900"/>
            <a:ext cx="3743325" cy="2232025"/>
            <a:chOff x="884" y="572"/>
            <a:chExt cx="3856" cy="2358"/>
          </a:xfrm>
        </p:grpSpPr>
        <p:sp>
          <p:nvSpPr>
            <p:cNvPr id="209924" name="Oval 7"/>
            <p:cNvSpPr>
              <a:spLocks noChangeArrowheads="1"/>
            </p:cNvSpPr>
            <p:nvPr/>
          </p:nvSpPr>
          <p:spPr bwMode="auto">
            <a:xfrm>
              <a:off x="884" y="572"/>
              <a:ext cx="3856" cy="2358"/>
            </a:xfrm>
            <a:prstGeom prst="ellipse">
              <a:avLst/>
            </a:prstGeom>
            <a:solidFill>
              <a:srgbClr val="CCFFFF"/>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9925" name="WordArt 8"/>
            <p:cNvSpPr>
              <a:spLocks noChangeArrowheads="1" noChangeShapeType="1" noTextEdit="1"/>
            </p:cNvSpPr>
            <p:nvPr/>
          </p:nvSpPr>
          <p:spPr bwMode="auto">
            <a:xfrm>
              <a:off x="948" y="1607"/>
              <a:ext cx="332"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GUN</a:t>
              </a:r>
            </a:p>
          </p:txBody>
        </p:sp>
        <p:sp>
          <p:nvSpPr>
            <p:cNvPr id="209926" name="Oval 9"/>
            <p:cNvSpPr>
              <a:spLocks noChangeArrowheads="1"/>
            </p:cNvSpPr>
            <p:nvPr/>
          </p:nvSpPr>
          <p:spPr bwMode="auto">
            <a:xfrm>
              <a:off x="1366" y="859"/>
              <a:ext cx="3272" cy="1783"/>
            </a:xfrm>
            <a:prstGeom prst="ellipse">
              <a:avLst/>
            </a:prstGeom>
            <a:solidFill>
              <a:srgbClr val="FFFF99"/>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9927" name="WordArt 10"/>
            <p:cNvSpPr>
              <a:spLocks noChangeArrowheads="1" noChangeShapeType="1" noTextEdit="1"/>
            </p:cNvSpPr>
            <p:nvPr/>
          </p:nvSpPr>
          <p:spPr bwMode="auto">
            <a:xfrm>
              <a:off x="1527" y="1607"/>
              <a:ext cx="331"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GERI</a:t>
              </a:r>
            </a:p>
          </p:txBody>
        </p:sp>
        <p:sp>
          <p:nvSpPr>
            <p:cNvPr id="209928" name="Oval 11"/>
            <p:cNvSpPr>
              <a:spLocks noChangeArrowheads="1"/>
            </p:cNvSpPr>
            <p:nvPr/>
          </p:nvSpPr>
          <p:spPr bwMode="auto">
            <a:xfrm>
              <a:off x="2008" y="1089"/>
              <a:ext cx="2509" cy="1266"/>
            </a:xfrm>
            <a:prstGeom prst="ellipse">
              <a:avLst/>
            </a:prstGeom>
            <a:solidFill>
              <a:srgbClr val="FF99CC"/>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9929" name="WordArt 12"/>
            <p:cNvSpPr>
              <a:spLocks noChangeArrowheads="1" noChangeShapeType="1" noTextEdit="1"/>
            </p:cNvSpPr>
            <p:nvPr/>
          </p:nvSpPr>
          <p:spPr bwMode="auto">
            <a:xfrm>
              <a:off x="2105" y="1607"/>
              <a:ext cx="739" cy="20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UBIWARE</a:t>
              </a:r>
            </a:p>
          </p:txBody>
        </p:sp>
        <p:sp>
          <p:nvSpPr>
            <p:cNvPr id="209930" name="Oval 13"/>
            <p:cNvSpPr>
              <a:spLocks noChangeArrowheads="1"/>
            </p:cNvSpPr>
            <p:nvPr/>
          </p:nvSpPr>
          <p:spPr bwMode="auto">
            <a:xfrm>
              <a:off x="2941" y="1348"/>
              <a:ext cx="1478" cy="747"/>
            </a:xfrm>
            <a:prstGeom prst="ellipse">
              <a:avLst/>
            </a:prstGeom>
            <a:solidFill>
              <a:srgbClr val="FFBC01"/>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9931" name="WordArt 14"/>
            <p:cNvSpPr>
              <a:spLocks noChangeArrowheads="1" noChangeShapeType="1" noTextEdit="1"/>
            </p:cNvSpPr>
            <p:nvPr/>
          </p:nvSpPr>
          <p:spPr bwMode="auto">
            <a:xfrm>
              <a:off x="3230" y="1607"/>
              <a:ext cx="1059"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SmartResource</a:t>
              </a:r>
            </a:p>
          </p:txBody>
        </p:sp>
        <p:pic>
          <p:nvPicPr>
            <p:cNvPr id="209932" name="Picture 15"/>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3" y="981"/>
              <a:ext cx="373"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49988" name="Rectangle 4"/>
          <p:cNvSpPr>
            <a:spLocks noChangeArrowheads="1"/>
          </p:cNvSpPr>
          <p:nvPr/>
        </p:nvSpPr>
        <p:spPr bwMode="auto">
          <a:xfrm>
            <a:off x="684213" y="382588"/>
            <a:ext cx="83661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993300"/>
                </a:solidFill>
                <a:effectLst>
                  <a:outerShdw blurRad="38100" dist="38100" dir="2700000" algn="tl">
                    <a:srgbClr val="C0C0C0"/>
                  </a:outerShdw>
                </a:effectLst>
                <a:ea typeface="SimSun" pitchFamily="2" charset="-122"/>
              </a:rPr>
              <a:t>UBIWARE:</a:t>
            </a:r>
            <a:r>
              <a:rPr lang="en-US" sz="3200" b="1">
                <a:solidFill>
                  <a:srgbClr val="EC8C00"/>
                </a:solidFill>
                <a:effectLst>
                  <a:outerShdw blurRad="38100" dist="38100" dir="2700000" algn="tl">
                    <a:srgbClr val="C0C0C0"/>
                  </a:outerShdw>
                </a:effectLst>
              </a:rPr>
              <a:t> “Smart Semantic Middleware for Ubiquitous Computing”</a:t>
            </a:r>
          </a:p>
        </p:txBody>
      </p:sp>
      <p:sp>
        <p:nvSpPr>
          <p:cNvPr id="210947" name="Rectangle 5"/>
          <p:cNvSpPr>
            <a:spLocks noChangeArrowheads="1"/>
          </p:cNvSpPr>
          <p:nvPr/>
        </p:nvSpPr>
        <p:spPr bwMode="auto">
          <a:xfrm>
            <a:off x="611188" y="1181100"/>
            <a:ext cx="8281987"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800" dirty="0">
                <a:solidFill>
                  <a:srgbClr val="003366"/>
                </a:solidFill>
              </a:rPr>
              <a:t>Funder - Tekes and partners;</a:t>
            </a:r>
          </a:p>
          <a:p>
            <a:pPr algn="l" eaLnBrk="1" hangingPunct="1">
              <a:lnSpc>
                <a:spcPct val="80000"/>
              </a:lnSpc>
              <a:spcBef>
                <a:spcPct val="20000"/>
              </a:spcBef>
              <a:buFontTx/>
              <a:buChar char="•"/>
            </a:pPr>
            <a:r>
              <a:rPr lang="en-US" altLang="en-US" sz="2800" dirty="0">
                <a:solidFill>
                  <a:srgbClr val="003366"/>
                </a:solidFill>
              </a:rPr>
              <a:t>In the Web:</a:t>
            </a:r>
            <a:r>
              <a:rPr lang="en-US" altLang="en-US" sz="1400" dirty="0">
                <a:solidFill>
                  <a:srgbClr val="003366"/>
                </a:solidFill>
              </a:rPr>
              <a:t>  </a:t>
            </a:r>
            <a:r>
              <a:rPr lang="en-US" altLang="en-US" sz="1800" dirty="0">
                <a:solidFill>
                  <a:srgbClr val="003366"/>
                </a:solidFill>
                <a:hlinkClick r:id="rId2"/>
              </a:rPr>
              <a:t>https://ai.it.jyu.fi/OntoGroup/UBIWARE_details.htm</a:t>
            </a:r>
            <a:r>
              <a:rPr lang="en-US" altLang="en-US" sz="1800" dirty="0">
                <a:solidFill>
                  <a:srgbClr val="003366"/>
                </a:solidFill>
              </a:rPr>
              <a:t>  </a:t>
            </a:r>
          </a:p>
          <a:p>
            <a:pPr algn="l" eaLnBrk="1" hangingPunct="1">
              <a:lnSpc>
                <a:spcPct val="80000"/>
              </a:lnSpc>
              <a:spcBef>
                <a:spcPct val="20000"/>
              </a:spcBef>
              <a:buFontTx/>
              <a:buChar char="•"/>
            </a:pPr>
            <a:r>
              <a:rPr lang="en-US" altLang="en-US" sz="2800" dirty="0">
                <a:solidFill>
                  <a:srgbClr val="003366"/>
                </a:solidFill>
              </a:rPr>
              <a:t>Started: 1 May 2007;</a:t>
            </a:r>
          </a:p>
          <a:p>
            <a:pPr algn="l" eaLnBrk="1" hangingPunct="1">
              <a:lnSpc>
                <a:spcPct val="80000"/>
              </a:lnSpc>
              <a:spcBef>
                <a:spcPct val="20000"/>
              </a:spcBef>
              <a:buFontTx/>
              <a:buChar char="•"/>
            </a:pPr>
            <a:r>
              <a:rPr lang="en-US" altLang="en-US" sz="2800" dirty="0">
                <a:solidFill>
                  <a:srgbClr val="003366"/>
                </a:solidFill>
              </a:rPr>
              <a:t>Summary:</a:t>
            </a:r>
          </a:p>
          <a:p>
            <a:pPr lvl="1" algn="l" eaLnBrk="1" hangingPunct="1">
              <a:lnSpc>
                <a:spcPct val="80000"/>
              </a:lnSpc>
              <a:spcBef>
                <a:spcPct val="20000"/>
              </a:spcBef>
              <a:buClr>
                <a:srgbClr val="003366"/>
              </a:buClr>
              <a:buSzPct val="80000"/>
              <a:buFont typeface="Wingdings" pitchFamily="2" charset="2"/>
              <a:buChar char="q"/>
            </a:pPr>
            <a:r>
              <a:rPr lang="en-US" altLang="zh-CN" sz="2000" dirty="0">
                <a:solidFill>
                  <a:srgbClr val="003366"/>
                </a:solidFill>
                <a:ea typeface="SimSun" pitchFamily="2" charset="-122"/>
              </a:rPr>
              <a:t>UBIWARE project will be build on the foundation laid in the </a:t>
            </a:r>
            <a:r>
              <a:rPr lang="en-US" altLang="zh-CN" sz="2000" dirty="0" err="1">
                <a:solidFill>
                  <a:srgbClr val="003366"/>
                </a:solidFill>
                <a:ea typeface="SimSun" pitchFamily="2" charset="-122"/>
              </a:rPr>
              <a:t>SmartResource</a:t>
            </a:r>
            <a:r>
              <a:rPr lang="en-US" altLang="zh-CN" sz="2000" dirty="0">
                <a:solidFill>
                  <a:srgbClr val="003366"/>
                </a:solidFill>
                <a:ea typeface="SimSun" pitchFamily="2" charset="-122"/>
              </a:rPr>
              <a:t> project. </a:t>
            </a:r>
            <a:r>
              <a:rPr lang="en-US" altLang="zh-CN" sz="2000" dirty="0" err="1">
                <a:solidFill>
                  <a:srgbClr val="003366"/>
                </a:solidFill>
                <a:ea typeface="SimSun" pitchFamily="2" charset="-122"/>
              </a:rPr>
              <a:t>SmartResource</a:t>
            </a:r>
            <a:r>
              <a:rPr lang="en-US" altLang="zh-CN" sz="2000" dirty="0">
                <a:solidFill>
                  <a:srgbClr val="003366"/>
                </a:solidFill>
                <a:ea typeface="SimSun" pitchFamily="2" charset="-122"/>
              </a:rPr>
              <a:t>  analyzed the central concepts related to our GUN vision, and resulted in some pilot tools and solutions. In turn, UBIWARE will result in a complete and self-sufficient middleware platform. In addition to treating the central issues related to flexible semantic agent-based integration and coordination of heterogeneous components, it will develop appropriate solutions in supporting but mandatory areas such as security, human interfaces and other.</a:t>
            </a:r>
            <a:endParaRPr lang="en-US" altLang="en-US" sz="2400" dirty="0">
              <a:solidFill>
                <a:srgbClr val="003366"/>
              </a:solidFill>
            </a:endParaRPr>
          </a:p>
          <a:p>
            <a:pPr algn="l" eaLnBrk="1" hangingPunct="1">
              <a:lnSpc>
                <a:spcPct val="80000"/>
              </a:lnSpc>
              <a:spcBef>
                <a:spcPct val="20000"/>
              </a:spcBef>
              <a:buFontTx/>
              <a:buChar char="•"/>
            </a:pPr>
            <a:r>
              <a:rPr lang="en-US" altLang="zh-CN" sz="2800" dirty="0">
                <a:solidFill>
                  <a:srgbClr val="003366"/>
                </a:solidFill>
                <a:ea typeface="SimSun" pitchFamily="2" charset="-122"/>
              </a:rPr>
              <a:t>Partners:</a:t>
            </a:r>
          </a:p>
          <a:p>
            <a:pPr lvl="1" algn="l" eaLnBrk="1" hangingPunct="1">
              <a:lnSpc>
                <a:spcPct val="80000"/>
              </a:lnSpc>
              <a:spcBef>
                <a:spcPct val="20000"/>
              </a:spcBef>
              <a:buClr>
                <a:srgbClr val="003366"/>
              </a:buClr>
              <a:buSzPct val="80000"/>
              <a:buFont typeface="Wingdings" pitchFamily="2" charset="2"/>
              <a:buChar char="q"/>
            </a:pPr>
            <a:r>
              <a:rPr lang="en-US" altLang="zh-CN" sz="2000" dirty="0">
                <a:solidFill>
                  <a:srgbClr val="003366"/>
                </a:solidFill>
                <a:ea typeface="SimSun" pitchFamily="2" charset="-122"/>
              </a:rPr>
              <a:t>IOG (AC, UJ), ABB, </a:t>
            </a:r>
            <a:r>
              <a:rPr lang="en-US" altLang="zh-CN" sz="2000" dirty="0" err="1">
                <a:solidFill>
                  <a:srgbClr val="003366"/>
                </a:solidFill>
                <a:ea typeface="SimSun" pitchFamily="2" charset="-122"/>
              </a:rPr>
              <a:t>Fingrid</a:t>
            </a:r>
            <a:r>
              <a:rPr lang="en-US" altLang="zh-CN" sz="2000" dirty="0">
                <a:solidFill>
                  <a:srgbClr val="003366"/>
                </a:solidFill>
                <a:ea typeface="SimSun" pitchFamily="2" charset="-122"/>
              </a:rPr>
              <a:t>, Hansa </a:t>
            </a:r>
            <a:r>
              <a:rPr lang="en-US" altLang="zh-CN" sz="2000" dirty="0" err="1">
                <a:solidFill>
                  <a:srgbClr val="003366"/>
                </a:solidFill>
                <a:ea typeface="SimSun" pitchFamily="2" charset="-122"/>
              </a:rPr>
              <a:t>Ecura</a:t>
            </a:r>
            <a:r>
              <a:rPr lang="en-US" altLang="zh-CN" sz="2000" dirty="0">
                <a:solidFill>
                  <a:srgbClr val="003366"/>
                </a:solidFill>
                <a:ea typeface="SimSun" pitchFamily="2" charset="-122"/>
              </a:rPr>
              <a:t>, </a:t>
            </a:r>
            <a:r>
              <a:rPr lang="en-US" altLang="zh-CN" sz="2000" dirty="0" err="1">
                <a:solidFill>
                  <a:srgbClr val="003366"/>
                </a:solidFill>
                <a:ea typeface="SimSun" pitchFamily="2" charset="-122"/>
              </a:rPr>
              <a:t>Inno</a:t>
            </a:r>
            <a:r>
              <a:rPr lang="en-US" altLang="zh-CN" sz="2000" dirty="0">
                <a:solidFill>
                  <a:srgbClr val="003366"/>
                </a:solidFill>
                <a:ea typeface="SimSun" pitchFamily="2" charset="-122"/>
              </a:rPr>
              <a:t>-W, Metso Automation, Metso Shared Services, Nokia </a:t>
            </a:r>
          </a:p>
        </p:txBody>
      </p:sp>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8692" name="Rectangle 4"/>
          <p:cNvSpPr>
            <a:spLocks noChangeArrowheads="1"/>
          </p:cNvSpPr>
          <p:nvPr/>
        </p:nvSpPr>
        <p:spPr bwMode="auto">
          <a:xfrm>
            <a:off x="1187450" y="198438"/>
            <a:ext cx="7499350" cy="490537"/>
          </a:xfrm>
          <a:prstGeom prst="rect">
            <a:avLst/>
          </a:prstGeom>
          <a:noFill/>
          <a:ln w="9525">
            <a:noFill/>
            <a:miter lim="800000"/>
            <a:headEnd/>
            <a:tailEnd/>
          </a:ln>
          <a:effectLst/>
        </p:spPr>
        <p:txBody>
          <a:bodyPr anchor="ctr"/>
          <a:lstStyle/>
          <a:p>
            <a:pPr>
              <a:defRPr/>
            </a:pPr>
            <a:r>
              <a:rPr lang="en-US" sz="3600" b="1">
                <a:solidFill>
                  <a:srgbClr val="EC8C00"/>
                </a:solidFill>
                <a:effectLst>
                  <a:outerShdw blurRad="38100" dist="38100" dir="2700000" algn="tl">
                    <a:srgbClr val="C0C0C0"/>
                  </a:outerShdw>
                </a:effectLst>
              </a:rPr>
              <a:t>Semantic Web Killer Application</a:t>
            </a:r>
          </a:p>
        </p:txBody>
      </p:sp>
      <p:sp>
        <p:nvSpPr>
          <p:cNvPr id="71683" name="Rectangle 5"/>
          <p:cNvSpPr>
            <a:spLocks noChangeArrowheads="1"/>
          </p:cNvSpPr>
          <p:nvPr/>
        </p:nvSpPr>
        <p:spPr bwMode="auto">
          <a:xfrm>
            <a:off x="457200" y="11049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Integration?</a:t>
            </a:r>
          </a:p>
          <a:p>
            <a:pPr algn="l" eaLnBrk="1" hangingPunct="1">
              <a:spcBef>
                <a:spcPct val="20000"/>
              </a:spcBef>
              <a:buFontTx/>
              <a:buChar char="•"/>
            </a:pPr>
            <a:r>
              <a:rPr lang="en-US" altLang="en-US" sz="3200">
                <a:solidFill>
                  <a:srgbClr val="003366"/>
                </a:solidFill>
              </a:rPr>
              <a:t>Semantic Web Services?</a:t>
            </a:r>
          </a:p>
          <a:p>
            <a:pPr algn="l" eaLnBrk="1" hangingPunct="1">
              <a:spcBef>
                <a:spcPct val="20000"/>
              </a:spcBef>
              <a:buFontTx/>
              <a:buChar char="•"/>
            </a:pPr>
            <a:r>
              <a:rPr lang="en-US" altLang="en-US" sz="3200">
                <a:solidFill>
                  <a:srgbClr val="003366"/>
                </a:solidFill>
              </a:rPr>
              <a:t>Ontologies and P2P ?</a:t>
            </a:r>
          </a:p>
          <a:p>
            <a:pPr algn="l" eaLnBrk="1" hangingPunct="1">
              <a:spcBef>
                <a:spcPct val="20000"/>
              </a:spcBef>
              <a:buFontTx/>
              <a:buChar char="•"/>
            </a:pPr>
            <a:r>
              <a:rPr lang="en-US" altLang="en-US" sz="3200">
                <a:solidFill>
                  <a:srgbClr val="003366"/>
                </a:solidFill>
              </a:rPr>
              <a:t>RDF-based Search Engine ?</a:t>
            </a:r>
          </a:p>
          <a:p>
            <a:pPr algn="l" eaLnBrk="1" hangingPunct="1">
              <a:spcBef>
                <a:spcPct val="20000"/>
              </a:spcBef>
              <a:buFontTx/>
              <a:buChar char="•"/>
            </a:pPr>
            <a:r>
              <a:rPr lang="en-US" altLang="en-US" sz="3200">
                <a:solidFill>
                  <a:srgbClr val="003366"/>
                </a:solidFill>
              </a:rPr>
              <a:t>Organizational Knowledge Sharing ?</a:t>
            </a:r>
          </a:p>
          <a:p>
            <a:pPr algn="l" eaLnBrk="1" hangingPunct="1">
              <a:spcBef>
                <a:spcPct val="20000"/>
              </a:spcBef>
              <a:buFontTx/>
              <a:buChar char="•"/>
            </a:pPr>
            <a:r>
              <a:rPr lang="en-US" altLang="en-US" sz="3200">
                <a:solidFill>
                  <a:srgbClr val="003366"/>
                </a:solidFill>
              </a:rPr>
              <a:t>The Semantic Web itself ?</a:t>
            </a:r>
          </a:p>
          <a:p>
            <a:pPr algn="l" eaLnBrk="1" hangingPunct="1">
              <a:spcBef>
                <a:spcPct val="20000"/>
              </a:spcBef>
              <a:buFontTx/>
              <a:buChar char="•"/>
            </a:pPr>
            <a:r>
              <a:rPr lang="en-US" altLang="en-US" sz="3200">
                <a:solidFill>
                  <a:srgbClr val="003366"/>
                </a:solidFill>
              </a:rPr>
              <a:t>Not at all ?</a:t>
            </a:r>
          </a:p>
          <a:p>
            <a:pPr algn="l" eaLnBrk="1" hangingPunct="1">
              <a:spcBef>
                <a:spcPct val="20000"/>
              </a:spcBef>
              <a:buFontTx/>
              <a:buChar char="•"/>
            </a:pPr>
            <a:r>
              <a:rPr lang="en-US" altLang="en-US" sz="3200">
                <a:solidFill>
                  <a:srgbClr val="003366"/>
                </a:solidFill>
              </a:rPr>
              <a:t>Anything else?</a:t>
            </a:r>
          </a:p>
        </p:txBody>
      </p:sp>
      <p:pic>
        <p:nvPicPr>
          <p:cNvPr id="71684" name="Picture 6" descr="gunwoman"/>
          <p:cNvPicPr>
            <a:picLocks noChangeAspect="1" noChangeArrowheads="1"/>
          </p:cNvPicPr>
          <p:nvPr/>
        </p:nvPicPr>
        <p:blipFill>
          <a:blip r:embed="rId2">
            <a:clrChange>
              <a:clrFrom>
                <a:srgbClr val="00CDFF"/>
              </a:clrFrom>
              <a:clrTo>
                <a:srgbClr val="00CDFF">
                  <a:alpha val="0"/>
                </a:srgbClr>
              </a:clrTo>
            </a:clrChange>
            <a:extLst>
              <a:ext uri="{28A0092B-C50C-407E-A947-70E740481C1C}">
                <a14:useLocalDpi xmlns:a14="http://schemas.microsoft.com/office/drawing/2010/main" val="0"/>
              </a:ext>
            </a:extLst>
          </a:blip>
          <a:srcRect/>
          <a:stretch>
            <a:fillRect/>
          </a:stretch>
        </p:blipFill>
        <p:spPr bwMode="auto">
          <a:xfrm>
            <a:off x="7451725" y="4149725"/>
            <a:ext cx="1571625" cy="2357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685" name="Picture 7" descr="darkscythe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80288" y="1268413"/>
            <a:ext cx="1585912"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6" name="Oval 8"/>
          <p:cNvSpPr>
            <a:spLocks noChangeArrowheads="1"/>
          </p:cNvSpPr>
          <p:nvPr/>
        </p:nvSpPr>
        <p:spPr bwMode="auto">
          <a:xfrm>
            <a:off x="4657725" y="4759325"/>
            <a:ext cx="1873250" cy="1998663"/>
          </a:xfrm>
          <a:prstGeom prst="ellipse">
            <a:avLst/>
          </a:prstGeom>
          <a:solidFill>
            <a:srgbClr val="C0C0C0"/>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8800" b="1">
                <a:solidFill>
                  <a:srgbClr val="FF0000"/>
                </a:solidFill>
                <a:latin typeface="Times New Roman" pitchFamily="18" charset="0"/>
              </a:rPr>
              <a:t>?</a:t>
            </a:r>
          </a:p>
        </p:txBody>
      </p:sp>
    </p:spTree>
  </p:cSld>
  <p:clrMapOvr>
    <a:masterClrMapping/>
  </p:clrMapOvr>
  <p:transition spd="med"/>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51012" name="Rectangle 4"/>
          <p:cNvSpPr>
            <a:spLocks noChangeArrowheads="1"/>
          </p:cNvSpPr>
          <p:nvPr/>
        </p:nvSpPr>
        <p:spPr bwMode="auto">
          <a:xfrm>
            <a:off x="1547813" y="296863"/>
            <a:ext cx="74168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altLang="zh-CN" sz="3600" b="1">
                <a:solidFill>
                  <a:srgbClr val="993300"/>
                </a:solidFill>
                <a:effectLst>
                  <a:outerShdw blurRad="38100" dist="38100" dir="2700000" algn="tl">
                    <a:srgbClr val="C0C0C0"/>
                  </a:outerShdw>
                </a:effectLst>
                <a:ea typeface="SimSun" pitchFamily="2" charset="-122"/>
              </a:rPr>
              <a:t>GERI:</a:t>
            </a:r>
            <a:r>
              <a:rPr lang="en-US" altLang="zh-CN" sz="3200" b="1">
                <a:solidFill>
                  <a:srgbClr val="EC8C00"/>
                </a:solidFill>
                <a:effectLst>
                  <a:outerShdw blurRad="38100" dist="38100" dir="2700000" algn="tl">
                    <a:srgbClr val="C0C0C0"/>
                  </a:outerShdw>
                </a:effectLst>
                <a:ea typeface="SimSun" pitchFamily="2" charset="-122"/>
              </a:rPr>
              <a:t> “Global Resource Integration in a Networked Enterprise” </a:t>
            </a:r>
            <a:r>
              <a:rPr lang="en-US" sz="3200" b="1">
                <a:solidFill>
                  <a:srgbClr val="EC8C00"/>
                </a:solidFill>
                <a:effectLst>
                  <a:outerShdw blurRad="38100" dist="38100" dir="2700000" algn="tl">
                    <a:srgbClr val="C0C0C0"/>
                  </a:outerShdw>
                </a:effectLst>
              </a:rPr>
              <a:t> </a:t>
            </a:r>
          </a:p>
        </p:txBody>
      </p:sp>
      <p:sp>
        <p:nvSpPr>
          <p:cNvPr id="211971" name="Rectangle 5"/>
          <p:cNvSpPr>
            <a:spLocks noChangeArrowheads="1"/>
          </p:cNvSpPr>
          <p:nvPr/>
        </p:nvSpPr>
        <p:spPr bwMode="auto">
          <a:xfrm>
            <a:off x="468313" y="1196975"/>
            <a:ext cx="8218487"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buFontTx/>
              <a:buChar char="•"/>
            </a:pPr>
            <a:r>
              <a:rPr lang="en-US" altLang="zh-CN" sz="2000">
                <a:solidFill>
                  <a:srgbClr val="003366"/>
                </a:solidFill>
                <a:ea typeface="SimSun" pitchFamily="2" charset="-122"/>
              </a:rPr>
              <a:t>EU FP7 STREP proposal;</a:t>
            </a:r>
          </a:p>
          <a:p>
            <a:pPr algn="l" eaLnBrk="1" hangingPunct="1">
              <a:lnSpc>
                <a:spcPct val="90000"/>
              </a:lnSpc>
              <a:spcBef>
                <a:spcPct val="20000"/>
              </a:spcBef>
              <a:buFontTx/>
              <a:buChar char="•"/>
            </a:pPr>
            <a:r>
              <a:rPr lang="en-US" altLang="zh-CN" sz="2000">
                <a:solidFill>
                  <a:srgbClr val="003366"/>
                </a:solidFill>
                <a:ea typeface="SimSun" pitchFamily="2" charset="-122"/>
              </a:rPr>
              <a:t>To be submitted;</a:t>
            </a:r>
          </a:p>
          <a:p>
            <a:pPr algn="l" eaLnBrk="1" hangingPunct="1">
              <a:lnSpc>
                <a:spcPct val="90000"/>
              </a:lnSpc>
              <a:spcBef>
                <a:spcPct val="20000"/>
              </a:spcBef>
              <a:buFontTx/>
              <a:buChar char="•"/>
            </a:pPr>
            <a:r>
              <a:rPr lang="en-US" altLang="zh-CN" sz="2000">
                <a:solidFill>
                  <a:srgbClr val="003366"/>
                </a:solidFill>
                <a:ea typeface="SimSun" pitchFamily="2" charset="-122"/>
              </a:rPr>
              <a:t>Summary:</a:t>
            </a:r>
          </a:p>
          <a:p>
            <a:pPr lvl="1" algn="l" eaLnBrk="1" hangingPunct="1">
              <a:lnSpc>
                <a:spcPct val="90000"/>
              </a:lnSpc>
              <a:spcBef>
                <a:spcPct val="20000"/>
              </a:spcBef>
              <a:buClr>
                <a:srgbClr val="003366"/>
              </a:buClr>
              <a:buSzPct val="80000"/>
              <a:buFont typeface="Wingdings" pitchFamily="2" charset="2"/>
              <a:buChar char="q"/>
            </a:pPr>
            <a:r>
              <a:rPr lang="en-US" altLang="zh-CN" sz="1600">
                <a:solidFill>
                  <a:srgbClr val="003366"/>
                </a:solidFill>
                <a:ea typeface="SimSun" pitchFamily="2" charset="-122"/>
              </a:rPr>
              <a:t>The traditional concept of Enterprise Application Integration (EAI) must now be extended towards </a:t>
            </a:r>
            <a:r>
              <a:rPr lang="en-US" altLang="zh-CN" sz="1600" i="1">
                <a:solidFill>
                  <a:srgbClr val="003366"/>
                </a:solidFill>
                <a:ea typeface="SimSun" pitchFamily="2" charset="-122"/>
              </a:rPr>
              <a:t>Global Enterprise Resource Integration (GERI)</a:t>
            </a:r>
            <a:r>
              <a:rPr lang="en-US" altLang="zh-CN" sz="1600">
                <a:solidFill>
                  <a:srgbClr val="003366"/>
                </a:solidFill>
                <a:ea typeface="SimSun" pitchFamily="2" charset="-122"/>
              </a:rPr>
              <a:t> that aims at effective and seamless integration of all different types of resources found in an enterprise: digital, physical, and human. Project intends: to develop architecture for seamless integration of information resources (e.g. software applications, web services) with sensor and RFID devices based on the agents technology leading to a more homogeneous environment; to develop tools and methodology for development of distributed systems through integration and reuse of existing heterogeneous components (software or devices), through declarative integration, where the components and their interaction are defined and configured declaratively (semantically) rather than programmatically; to elaborate business models of inter-enterprise collaboration through GERI-based environments; to analyze application of the GERI approach in Distribution Automation business integration scenarios.</a:t>
            </a:r>
            <a:r>
              <a:rPr lang="en-US" altLang="zh-CN" sz="2000">
                <a:solidFill>
                  <a:srgbClr val="003366"/>
                </a:solidFill>
                <a:ea typeface="SimSun" pitchFamily="2" charset="-122"/>
              </a:rPr>
              <a:t> </a:t>
            </a:r>
            <a:r>
              <a:rPr lang="en-US" altLang="zh-CN" sz="1400">
                <a:solidFill>
                  <a:srgbClr val="003366"/>
                </a:solidFill>
                <a:ea typeface="SimSun" pitchFamily="2" charset="-122"/>
              </a:rPr>
              <a:t> </a:t>
            </a:r>
          </a:p>
        </p:txBody>
      </p:sp>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4324" name="Rectangle 4"/>
          <p:cNvSpPr>
            <a:spLocks noChangeArrowheads="1"/>
          </p:cNvSpPr>
          <p:nvPr/>
        </p:nvSpPr>
        <p:spPr bwMode="auto">
          <a:xfrm>
            <a:off x="887413" y="365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GERI: Cross-Platform Communication Provider</a:t>
            </a:r>
          </a:p>
        </p:txBody>
      </p:sp>
      <p:grpSp>
        <p:nvGrpSpPr>
          <p:cNvPr id="212995" name="Group 5"/>
          <p:cNvGrpSpPr>
            <a:grpSpLocks/>
          </p:cNvGrpSpPr>
          <p:nvPr/>
        </p:nvGrpSpPr>
        <p:grpSpPr bwMode="auto">
          <a:xfrm>
            <a:off x="1208088" y="476250"/>
            <a:ext cx="6769100" cy="6381750"/>
            <a:chOff x="73" y="864"/>
            <a:chExt cx="4174" cy="4303"/>
          </a:xfrm>
        </p:grpSpPr>
        <p:pic>
          <p:nvPicPr>
            <p:cNvPr id="212996" name="Picture 6" descr="phone-man"/>
            <p:cNvPicPr>
              <a:picLocks noChangeAspect="1" noChangeArrowheads="1"/>
            </p:cNvPicPr>
            <p:nvPr/>
          </p:nvPicPr>
          <p:blipFill>
            <a:blip r:embed="rId2">
              <a:lum bright="42000" contrast="-54000"/>
              <a:extLst>
                <a:ext uri="{28A0092B-C50C-407E-A947-70E740481C1C}">
                  <a14:useLocalDpi xmlns:a14="http://schemas.microsoft.com/office/drawing/2010/main" val="0"/>
                </a:ext>
              </a:extLst>
            </a:blip>
            <a:srcRect/>
            <a:stretch>
              <a:fillRect/>
            </a:stretch>
          </p:blipFill>
          <p:spPr bwMode="auto">
            <a:xfrm>
              <a:off x="3112" y="1468"/>
              <a:ext cx="681"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997" name="Picture 7" descr="phone-man"/>
            <p:cNvPicPr>
              <a:picLocks noChangeAspect="1" noChangeArrowheads="1"/>
            </p:cNvPicPr>
            <p:nvPr/>
          </p:nvPicPr>
          <p:blipFill>
            <a:blip r:embed="rId2">
              <a:lum bright="42000" contrast="-54000"/>
              <a:extLst>
                <a:ext uri="{28A0092B-C50C-407E-A947-70E740481C1C}">
                  <a14:useLocalDpi xmlns:a14="http://schemas.microsoft.com/office/drawing/2010/main" val="0"/>
                </a:ext>
              </a:extLst>
            </a:blip>
            <a:srcRect/>
            <a:stretch>
              <a:fillRect/>
            </a:stretch>
          </p:blipFill>
          <p:spPr bwMode="auto">
            <a:xfrm>
              <a:off x="391" y="1468"/>
              <a:ext cx="681"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998" name="Picture 8" descr="phone-man"/>
            <p:cNvPicPr>
              <a:picLocks noChangeAspect="1" noChangeArrowheads="1"/>
            </p:cNvPicPr>
            <p:nvPr/>
          </p:nvPicPr>
          <p:blipFill>
            <a:blip r:embed="rId2">
              <a:lum bright="42000" contrast="-54000"/>
              <a:extLst>
                <a:ext uri="{28A0092B-C50C-407E-A947-70E740481C1C}">
                  <a14:useLocalDpi xmlns:a14="http://schemas.microsoft.com/office/drawing/2010/main" val="0"/>
                </a:ext>
              </a:extLst>
            </a:blip>
            <a:srcRect/>
            <a:stretch>
              <a:fillRect/>
            </a:stretch>
          </p:blipFill>
          <p:spPr bwMode="auto">
            <a:xfrm>
              <a:off x="2387" y="1033"/>
              <a:ext cx="5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999" name="Picture 9" descr="phone-man"/>
            <p:cNvPicPr>
              <a:picLocks noChangeAspect="1" noChangeArrowheads="1"/>
            </p:cNvPicPr>
            <p:nvPr/>
          </p:nvPicPr>
          <p:blipFill>
            <a:blip r:embed="rId2" cstate="print">
              <a:lum bright="42000" contrast="-54000"/>
              <a:extLst>
                <a:ext uri="{28A0092B-C50C-407E-A947-70E740481C1C}">
                  <a14:useLocalDpi xmlns:a14="http://schemas.microsoft.com/office/drawing/2010/main" val="0"/>
                </a:ext>
              </a:extLst>
            </a:blip>
            <a:srcRect/>
            <a:stretch>
              <a:fillRect/>
            </a:stretch>
          </p:blipFill>
          <p:spPr bwMode="auto">
            <a:xfrm>
              <a:off x="981" y="1124"/>
              <a:ext cx="499" cy="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00" name="Picture 10" descr="phone-man"/>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9" y="864"/>
              <a:ext cx="1452" cy="1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01" name="Picture 11" descr="hand_dialing_cel_phone_hg_wht_16632_1">
              <a:hlinkClick r:id="rId3"/>
            </p:cNvPr>
            <p:cNvPicPr>
              <a:picLocks noChangeAspect="1" noChangeArrowheads="1"/>
            </p:cNvPicPr>
            <p:nvPr/>
          </p:nvPicPr>
          <p:blipFill>
            <a:blip r:embed="rId4" cstate="print">
              <a:clrChange>
                <a:clrFrom>
                  <a:srgbClr val="FEFEFE"/>
                </a:clrFrom>
                <a:clrTo>
                  <a:srgbClr val="FEFEFE">
                    <a:alpha val="0"/>
                  </a:srgbClr>
                </a:clrTo>
              </a:clrChange>
              <a:lum bright="48000" contrast="-42000"/>
              <a:extLst>
                <a:ext uri="{28A0092B-C50C-407E-A947-70E740481C1C}">
                  <a14:useLocalDpi xmlns:a14="http://schemas.microsoft.com/office/drawing/2010/main" val="0"/>
                </a:ext>
              </a:extLst>
            </a:blip>
            <a:srcRect/>
            <a:stretch>
              <a:fillRect/>
            </a:stretch>
          </p:blipFill>
          <p:spPr bwMode="auto">
            <a:xfrm>
              <a:off x="430" y="4427"/>
              <a:ext cx="27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02" name="Picture 12" descr="outils"/>
            <p:cNvPicPr>
              <a:picLocks noChangeAspect="1" noChangeArrowheads="1"/>
            </p:cNvPicPr>
            <p:nvPr/>
          </p:nvPicPr>
          <p:blipFill>
            <a:blip r:embed="rId5" cstate="print">
              <a:lum bright="48000" contrast="-42000"/>
              <a:extLst>
                <a:ext uri="{28A0092B-C50C-407E-A947-70E740481C1C}">
                  <a14:useLocalDpi xmlns:a14="http://schemas.microsoft.com/office/drawing/2010/main" val="0"/>
                </a:ext>
              </a:extLst>
            </a:blip>
            <a:srcRect/>
            <a:stretch>
              <a:fillRect/>
            </a:stretch>
          </p:blipFill>
          <p:spPr bwMode="auto">
            <a:xfrm>
              <a:off x="119" y="4484"/>
              <a:ext cx="635"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33" name="Oval 13"/>
            <p:cNvSpPr>
              <a:spLocks noChangeArrowheads="1"/>
            </p:cNvSpPr>
            <p:nvPr/>
          </p:nvSpPr>
          <p:spPr bwMode="auto">
            <a:xfrm>
              <a:off x="164" y="2122"/>
              <a:ext cx="4037" cy="1814"/>
            </a:xfrm>
            <a:prstGeom prst="ellipse">
              <a:avLst/>
            </a:prstGeom>
            <a:gradFill rotWithShape="1">
              <a:gsLst>
                <a:gs pos="0">
                  <a:srgbClr val="FF9900">
                    <a:gamma/>
                    <a:shade val="0"/>
                    <a:invGamma/>
                  </a:srgbClr>
                </a:gs>
                <a:gs pos="100000">
                  <a:srgbClr val="FF9900"/>
                </a:gs>
              </a:gsLst>
              <a:path path="shape">
                <a:fillToRect l="50000" t="50000" r="50000" b="50000"/>
              </a:path>
            </a:gradFill>
            <a:ln w="9525">
              <a:solidFill>
                <a:schemeClr val="tx1"/>
              </a:solidFill>
              <a:round/>
              <a:headEnd/>
              <a:tailEnd/>
            </a:ln>
            <a:effectLst>
              <a:outerShdw dist="52363" dir="4557825" algn="ctr" rotWithShape="0">
                <a:schemeClr val="bg2"/>
              </a:outerShdw>
            </a:effectLst>
          </p:spPr>
          <p:txBody>
            <a:bodyPr wrap="none" anchor="ctr"/>
            <a:lstStyle/>
            <a:p>
              <a:pPr>
                <a:defRPr/>
              </a:pPr>
              <a:endParaRPr lang="en-US"/>
            </a:p>
          </p:txBody>
        </p:sp>
        <p:sp>
          <p:nvSpPr>
            <p:cNvPr id="213004" name="Oval 14"/>
            <p:cNvSpPr>
              <a:spLocks noChangeArrowheads="1"/>
            </p:cNvSpPr>
            <p:nvPr/>
          </p:nvSpPr>
          <p:spPr bwMode="auto">
            <a:xfrm>
              <a:off x="709" y="2394"/>
              <a:ext cx="2948" cy="1134"/>
            </a:xfrm>
            <a:prstGeom prst="ellipse">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3005" name="Freeform 15"/>
            <p:cNvSpPr>
              <a:spLocks/>
            </p:cNvSpPr>
            <p:nvPr/>
          </p:nvSpPr>
          <p:spPr bwMode="auto">
            <a:xfrm>
              <a:off x="255" y="2485"/>
              <a:ext cx="1950" cy="454"/>
            </a:xfrm>
            <a:custGeom>
              <a:avLst/>
              <a:gdLst>
                <a:gd name="T0" fmla="*/ 0 w 1950"/>
                <a:gd name="T1" fmla="*/ 136 h 454"/>
                <a:gd name="T2" fmla="*/ 1950 w 1950"/>
                <a:gd name="T3" fmla="*/ 454 h 454"/>
                <a:gd name="T4" fmla="*/ 91 w 1950"/>
                <a:gd name="T5" fmla="*/ 0 h 454"/>
                <a:gd name="T6" fmla="*/ 0 w 1950"/>
                <a:gd name="T7" fmla="*/ 136 h 454"/>
                <a:gd name="T8" fmla="*/ 0 60000 65536"/>
                <a:gd name="T9" fmla="*/ 0 60000 65536"/>
                <a:gd name="T10" fmla="*/ 0 60000 65536"/>
                <a:gd name="T11" fmla="*/ 0 60000 65536"/>
                <a:gd name="T12" fmla="*/ 0 w 1950"/>
                <a:gd name="T13" fmla="*/ 0 h 454"/>
                <a:gd name="T14" fmla="*/ 1950 w 1950"/>
                <a:gd name="T15" fmla="*/ 454 h 454"/>
              </a:gdLst>
              <a:ahLst/>
              <a:cxnLst>
                <a:cxn ang="T8">
                  <a:pos x="T0" y="T1"/>
                </a:cxn>
                <a:cxn ang="T9">
                  <a:pos x="T2" y="T3"/>
                </a:cxn>
                <a:cxn ang="T10">
                  <a:pos x="T4" y="T5"/>
                </a:cxn>
                <a:cxn ang="T11">
                  <a:pos x="T6" y="T7"/>
                </a:cxn>
              </a:cxnLst>
              <a:rect l="T12" t="T13" r="T14" b="T15"/>
              <a:pathLst>
                <a:path w="1950" h="454">
                  <a:moveTo>
                    <a:pt x="0" y="136"/>
                  </a:moveTo>
                  <a:lnTo>
                    <a:pt x="1950" y="454"/>
                  </a:lnTo>
                  <a:lnTo>
                    <a:pt x="91" y="0"/>
                  </a:lnTo>
                  <a:lnTo>
                    <a:pt x="0" y="136"/>
                  </a:lnTo>
                  <a:close/>
                </a:path>
              </a:pathLst>
            </a:custGeom>
            <a:solidFill>
              <a:schemeClr val="bg1"/>
            </a:solidFill>
            <a:ln w="9525">
              <a:solidFill>
                <a:schemeClr val="bg1"/>
              </a:solidFill>
              <a:round/>
              <a:headEnd/>
              <a:tailEnd/>
            </a:ln>
          </p:spPr>
          <p:txBody>
            <a:bodyPr/>
            <a:lstStyle/>
            <a:p>
              <a:endParaRPr lang="en-US"/>
            </a:p>
          </p:txBody>
        </p:sp>
        <p:sp>
          <p:nvSpPr>
            <p:cNvPr id="213006" name="Freeform 16"/>
            <p:cNvSpPr>
              <a:spLocks/>
            </p:cNvSpPr>
            <p:nvPr/>
          </p:nvSpPr>
          <p:spPr bwMode="auto">
            <a:xfrm rot="226337">
              <a:off x="2115" y="2440"/>
              <a:ext cx="1996" cy="545"/>
            </a:xfrm>
            <a:custGeom>
              <a:avLst/>
              <a:gdLst>
                <a:gd name="T0" fmla="*/ 0 w 1996"/>
                <a:gd name="T1" fmla="*/ 545 h 545"/>
                <a:gd name="T2" fmla="*/ 1724 w 1996"/>
                <a:gd name="T3" fmla="*/ 0 h 545"/>
                <a:gd name="T4" fmla="*/ 1996 w 1996"/>
                <a:gd name="T5" fmla="*/ 91 h 545"/>
                <a:gd name="T6" fmla="*/ 0 w 1996"/>
                <a:gd name="T7" fmla="*/ 545 h 545"/>
                <a:gd name="T8" fmla="*/ 0 60000 65536"/>
                <a:gd name="T9" fmla="*/ 0 60000 65536"/>
                <a:gd name="T10" fmla="*/ 0 60000 65536"/>
                <a:gd name="T11" fmla="*/ 0 60000 65536"/>
                <a:gd name="T12" fmla="*/ 0 w 1996"/>
                <a:gd name="T13" fmla="*/ 0 h 545"/>
                <a:gd name="T14" fmla="*/ 1996 w 1996"/>
                <a:gd name="T15" fmla="*/ 545 h 545"/>
              </a:gdLst>
              <a:ahLst/>
              <a:cxnLst>
                <a:cxn ang="T8">
                  <a:pos x="T0" y="T1"/>
                </a:cxn>
                <a:cxn ang="T9">
                  <a:pos x="T2" y="T3"/>
                </a:cxn>
                <a:cxn ang="T10">
                  <a:pos x="T4" y="T5"/>
                </a:cxn>
                <a:cxn ang="T11">
                  <a:pos x="T6" y="T7"/>
                </a:cxn>
              </a:cxnLst>
              <a:rect l="T12" t="T13" r="T14" b="T15"/>
              <a:pathLst>
                <a:path w="1996" h="545">
                  <a:moveTo>
                    <a:pt x="0" y="545"/>
                  </a:moveTo>
                  <a:lnTo>
                    <a:pt x="1724" y="0"/>
                  </a:lnTo>
                  <a:lnTo>
                    <a:pt x="1996" y="91"/>
                  </a:lnTo>
                  <a:lnTo>
                    <a:pt x="0" y="545"/>
                  </a:lnTo>
                  <a:close/>
                </a:path>
              </a:pathLst>
            </a:custGeom>
            <a:solidFill>
              <a:schemeClr val="bg1"/>
            </a:solidFill>
            <a:ln w="9525">
              <a:solidFill>
                <a:schemeClr val="bg1"/>
              </a:solidFill>
              <a:round/>
              <a:headEnd/>
              <a:tailEnd/>
            </a:ln>
          </p:spPr>
          <p:txBody>
            <a:bodyPr/>
            <a:lstStyle/>
            <a:p>
              <a:endParaRPr lang="en-US"/>
            </a:p>
          </p:txBody>
        </p:sp>
        <p:sp>
          <p:nvSpPr>
            <p:cNvPr id="213007" name="Freeform 17"/>
            <p:cNvSpPr>
              <a:spLocks/>
            </p:cNvSpPr>
            <p:nvPr/>
          </p:nvSpPr>
          <p:spPr bwMode="auto">
            <a:xfrm>
              <a:off x="1389" y="2893"/>
              <a:ext cx="771" cy="1089"/>
            </a:xfrm>
            <a:custGeom>
              <a:avLst/>
              <a:gdLst>
                <a:gd name="T0" fmla="*/ 771 w 771"/>
                <a:gd name="T1" fmla="*/ 0 h 1089"/>
                <a:gd name="T2" fmla="*/ 0 w 771"/>
                <a:gd name="T3" fmla="*/ 1089 h 1089"/>
                <a:gd name="T4" fmla="*/ 272 w 771"/>
                <a:gd name="T5" fmla="*/ 1089 h 1089"/>
                <a:gd name="T6" fmla="*/ 771 w 771"/>
                <a:gd name="T7" fmla="*/ 0 h 1089"/>
                <a:gd name="T8" fmla="*/ 0 60000 65536"/>
                <a:gd name="T9" fmla="*/ 0 60000 65536"/>
                <a:gd name="T10" fmla="*/ 0 60000 65536"/>
                <a:gd name="T11" fmla="*/ 0 60000 65536"/>
                <a:gd name="T12" fmla="*/ 0 w 771"/>
                <a:gd name="T13" fmla="*/ 0 h 1089"/>
                <a:gd name="T14" fmla="*/ 771 w 771"/>
                <a:gd name="T15" fmla="*/ 1089 h 1089"/>
              </a:gdLst>
              <a:ahLst/>
              <a:cxnLst>
                <a:cxn ang="T8">
                  <a:pos x="T0" y="T1"/>
                </a:cxn>
                <a:cxn ang="T9">
                  <a:pos x="T2" y="T3"/>
                </a:cxn>
                <a:cxn ang="T10">
                  <a:pos x="T4" y="T5"/>
                </a:cxn>
                <a:cxn ang="T11">
                  <a:pos x="T6" y="T7"/>
                </a:cxn>
              </a:cxnLst>
              <a:rect l="T12" t="T13" r="T14" b="T15"/>
              <a:pathLst>
                <a:path w="771" h="1089">
                  <a:moveTo>
                    <a:pt x="771" y="0"/>
                  </a:moveTo>
                  <a:lnTo>
                    <a:pt x="0" y="1089"/>
                  </a:lnTo>
                  <a:lnTo>
                    <a:pt x="272" y="1089"/>
                  </a:lnTo>
                  <a:lnTo>
                    <a:pt x="771" y="0"/>
                  </a:lnTo>
                  <a:close/>
                </a:path>
              </a:pathLst>
            </a:custGeom>
            <a:solidFill>
              <a:schemeClr val="bg1"/>
            </a:solidFill>
            <a:ln w="9525">
              <a:solidFill>
                <a:schemeClr val="bg1"/>
              </a:solidFill>
              <a:round/>
              <a:headEnd/>
              <a:tailEnd/>
            </a:ln>
          </p:spPr>
          <p:txBody>
            <a:bodyPr/>
            <a:lstStyle/>
            <a:p>
              <a:endParaRPr lang="en-US"/>
            </a:p>
          </p:txBody>
        </p:sp>
        <p:sp>
          <p:nvSpPr>
            <p:cNvPr id="213008" name="Freeform 18"/>
            <p:cNvSpPr>
              <a:spLocks/>
            </p:cNvSpPr>
            <p:nvPr/>
          </p:nvSpPr>
          <p:spPr bwMode="auto">
            <a:xfrm>
              <a:off x="2160" y="2984"/>
              <a:ext cx="862" cy="1134"/>
            </a:xfrm>
            <a:custGeom>
              <a:avLst/>
              <a:gdLst>
                <a:gd name="T0" fmla="*/ 0 w 862"/>
                <a:gd name="T1" fmla="*/ 0 h 1134"/>
                <a:gd name="T2" fmla="*/ 635 w 862"/>
                <a:gd name="T3" fmla="*/ 1134 h 1134"/>
                <a:gd name="T4" fmla="*/ 862 w 862"/>
                <a:gd name="T5" fmla="*/ 1089 h 1134"/>
                <a:gd name="T6" fmla="*/ 0 w 862"/>
                <a:gd name="T7" fmla="*/ 0 h 1134"/>
                <a:gd name="T8" fmla="*/ 0 60000 65536"/>
                <a:gd name="T9" fmla="*/ 0 60000 65536"/>
                <a:gd name="T10" fmla="*/ 0 60000 65536"/>
                <a:gd name="T11" fmla="*/ 0 60000 65536"/>
                <a:gd name="T12" fmla="*/ 0 w 862"/>
                <a:gd name="T13" fmla="*/ 0 h 1134"/>
                <a:gd name="T14" fmla="*/ 862 w 862"/>
                <a:gd name="T15" fmla="*/ 1134 h 1134"/>
              </a:gdLst>
              <a:ahLst/>
              <a:cxnLst>
                <a:cxn ang="T8">
                  <a:pos x="T0" y="T1"/>
                </a:cxn>
                <a:cxn ang="T9">
                  <a:pos x="T2" y="T3"/>
                </a:cxn>
                <a:cxn ang="T10">
                  <a:pos x="T4" y="T5"/>
                </a:cxn>
                <a:cxn ang="T11">
                  <a:pos x="T6" y="T7"/>
                </a:cxn>
              </a:cxnLst>
              <a:rect l="T12" t="T13" r="T14" b="T15"/>
              <a:pathLst>
                <a:path w="862" h="1134">
                  <a:moveTo>
                    <a:pt x="0" y="0"/>
                  </a:moveTo>
                  <a:lnTo>
                    <a:pt x="635" y="1134"/>
                  </a:lnTo>
                  <a:lnTo>
                    <a:pt x="862" y="1089"/>
                  </a:lnTo>
                  <a:lnTo>
                    <a:pt x="0" y="0"/>
                  </a:lnTo>
                  <a:close/>
                </a:path>
              </a:pathLst>
            </a:custGeom>
            <a:solidFill>
              <a:schemeClr val="bg1"/>
            </a:solidFill>
            <a:ln w="9525">
              <a:solidFill>
                <a:schemeClr val="bg1"/>
              </a:solidFill>
              <a:round/>
              <a:headEnd/>
              <a:tailEnd/>
            </a:ln>
          </p:spPr>
          <p:txBody>
            <a:bodyPr/>
            <a:lstStyle/>
            <a:p>
              <a:endParaRPr lang="en-US"/>
            </a:p>
          </p:txBody>
        </p:sp>
        <p:sp>
          <p:nvSpPr>
            <p:cNvPr id="213009" name="Line 19"/>
            <p:cNvSpPr>
              <a:spLocks noChangeShapeType="1"/>
            </p:cNvSpPr>
            <p:nvPr/>
          </p:nvSpPr>
          <p:spPr bwMode="auto">
            <a:xfrm>
              <a:off x="519" y="2522"/>
              <a:ext cx="471" cy="11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0" name="Line 20"/>
            <p:cNvSpPr>
              <a:spLocks noChangeShapeType="1"/>
            </p:cNvSpPr>
            <p:nvPr/>
          </p:nvSpPr>
          <p:spPr bwMode="auto">
            <a:xfrm>
              <a:off x="359" y="2641"/>
              <a:ext cx="478" cy="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1" name="Line 21"/>
            <p:cNvSpPr>
              <a:spLocks noChangeShapeType="1"/>
            </p:cNvSpPr>
            <p:nvPr/>
          </p:nvSpPr>
          <p:spPr bwMode="auto">
            <a:xfrm flipH="1">
              <a:off x="3326" y="2493"/>
              <a:ext cx="475" cy="11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2" name="Line 22"/>
            <p:cNvSpPr>
              <a:spLocks noChangeShapeType="1"/>
            </p:cNvSpPr>
            <p:nvPr/>
          </p:nvSpPr>
          <p:spPr bwMode="auto">
            <a:xfrm flipH="1">
              <a:off x="3480" y="2620"/>
              <a:ext cx="511"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3" name="Line 23"/>
            <p:cNvSpPr>
              <a:spLocks noChangeShapeType="1"/>
            </p:cNvSpPr>
            <p:nvPr/>
          </p:nvSpPr>
          <p:spPr bwMode="auto">
            <a:xfrm flipH="1">
              <a:off x="1464" y="3498"/>
              <a:ext cx="256" cy="3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4" name="Line 24"/>
            <p:cNvSpPr>
              <a:spLocks noChangeShapeType="1"/>
            </p:cNvSpPr>
            <p:nvPr/>
          </p:nvSpPr>
          <p:spPr bwMode="auto">
            <a:xfrm flipV="1">
              <a:off x="1698" y="3515"/>
              <a:ext cx="182" cy="3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5" name="Line 25"/>
            <p:cNvSpPr>
              <a:spLocks noChangeShapeType="1"/>
            </p:cNvSpPr>
            <p:nvPr/>
          </p:nvSpPr>
          <p:spPr bwMode="auto">
            <a:xfrm flipH="1" flipV="1">
              <a:off x="2448" y="3515"/>
              <a:ext cx="227" cy="3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16" name="Line 26"/>
            <p:cNvSpPr>
              <a:spLocks noChangeShapeType="1"/>
            </p:cNvSpPr>
            <p:nvPr/>
          </p:nvSpPr>
          <p:spPr bwMode="auto">
            <a:xfrm flipH="1" flipV="1">
              <a:off x="2588" y="3505"/>
              <a:ext cx="282" cy="3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347" name="Oval 27"/>
            <p:cNvSpPr>
              <a:spLocks noChangeArrowheads="1"/>
            </p:cNvSpPr>
            <p:nvPr/>
          </p:nvSpPr>
          <p:spPr bwMode="auto">
            <a:xfrm>
              <a:off x="890" y="2485"/>
              <a:ext cx="2584" cy="908"/>
            </a:xfrm>
            <a:prstGeom prst="ellipse">
              <a:avLst/>
            </a:prstGeom>
            <a:gradFill rotWithShape="1">
              <a:gsLst>
                <a:gs pos="0">
                  <a:srgbClr val="2BE966"/>
                </a:gs>
                <a:gs pos="100000">
                  <a:srgbClr val="2BE966">
                    <a:gamma/>
                    <a:shade val="72549"/>
                    <a:invGamma/>
                  </a:srgbClr>
                </a:gs>
              </a:gsLst>
              <a:path path="shape">
                <a:fillToRect l="50000" t="50000" r="50000" b="50000"/>
              </a:path>
            </a:gradFill>
            <a:ln w="9525">
              <a:solidFill>
                <a:schemeClr val="tx1"/>
              </a:solidFill>
              <a:round/>
              <a:headEnd/>
              <a:tailEnd/>
            </a:ln>
            <a:effectLst>
              <a:outerShdw dist="52363" dir="4557825" algn="ctr" rotWithShape="0">
                <a:schemeClr val="bg2"/>
              </a:outerShdw>
            </a:effectLst>
          </p:spPr>
          <p:txBody>
            <a:bodyPr wrap="none" anchor="ctr"/>
            <a:lstStyle/>
            <a:p>
              <a:pPr>
                <a:defRPr/>
              </a:pPr>
              <a:endParaRPr lang="en-US"/>
            </a:p>
          </p:txBody>
        </p:sp>
        <p:sp>
          <p:nvSpPr>
            <p:cNvPr id="213018" name="Oval 28"/>
            <p:cNvSpPr>
              <a:spLocks noChangeArrowheads="1"/>
            </p:cNvSpPr>
            <p:nvPr/>
          </p:nvSpPr>
          <p:spPr bwMode="auto">
            <a:xfrm>
              <a:off x="1162" y="2530"/>
              <a:ext cx="2041" cy="635"/>
            </a:xfrm>
            <a:prstGeom prst="ellipse">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349" name="Oval 29"/>
            <p:cNvSpPr>
              <a:spLocks noChangeArrowheads="1"/>
            </p:cNvSpPr>
            <p:nvPr/>
          </p:nvSpPr>
          <p:spPr bwMode="auto">
            <a:xfrm>
              <a:off x="1253" y="2576"/>
              <a:ext cx="1861" cy="523"/>
            </a:xfrm>
            <a:prstGeom prst="ellipse">
              <a:avLst/>
            </a:prstGeom>
            <a:gradFill rotWithShape="1">
              <a:gsLst>
                <a:gs pos="0">
                  <a:srgbClr val="0066FF">
                    <a:gamma/>
                    <a:shade val="46275"/>
                    <a:invGamma/>
                  </a:srgbClr>
                </a:gs>
                <a:gs pos="100000">
                  <a:srgbClr val="0066FF"/>
                </a:gs>
              </a:gsLst>
              <a:path path="shape">
                <a:fillToRect l="50000" t="50000" r="50000" b="50000"/>
              </a:path>
            </a:gradFill>
            <a:ln w="9525">
              <a:solidFill>
                <a:schemeClr val="tx1"/>
              </a:solidFill>
              <a:round/>
              <a:headEnd/>
              <a:tailEnd/>
            </a:ln>
            <a:effectLst>
              <a:outerShdw dist="40161" dir="4293903" algn="ctr" rotWithShape="0">
                <a:schemeClr val="bg2"/>
              </a:outerShdw>
            </a:effectLst>
          </p:spPr>
          <p:txBody>
            <a:bodyPr wrap="none" anchor="ctr"/>
            <a:lstStyle/>
            <a:p>
              <a:pPr>
                <a:defRPr/>
              </a:pPr>
              <a:endParaRPr lang="en-US"/>
            </a:p>
          </p:txBody>
        </p:sp>
        <p:sp>
          <p:nvSpPr>
            <p:cNvPr id="213020" name="Oval 30"/>
            <p:cNvSpPr>
              <a:spLocks noChangeArrowheads="1"/>
            </p:cNvSpPr>
            <p:nvPr/>
          </p:nvSpPr>
          <p:spPr bwMode="auto">
            <a:xfrm>
              <a:off x="1472" y="2621"/>
              <a:ext cx="1419" cy="347"/>
            </a:xfrm>
            <a:prstGeom prst="ellipse">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64351" name="Oval 31"/>
            <p:cNvSpPr>
              <a:spLocks noChangeArrowheads="1"/>
            </p:cNvSpPr>
            <p:nvPr/>
          </p:nvSpPr>
          <p:spPr bwMode="auto">
            <a:xfrm>
              <a:off x="1624" y="2665"/>
              <a:ext cx="1135" cy="228"/>
            </a:xfrm>
            <a:prstGeom prst="ellipse">
              <a:avLst/>
            </a:prstGeom>
            <a:gradFill rotWithShape="1">
              <a:gsLst>
                <a:gs pos="0">
                  <a:srgbClr val="FF9900">
                    <a:gamma/>
                    <a:shade val="72549"/>
                    <a:invGamma/>
                  </a:srgbClr>
                </a:gs>
                <a:gs pos="100000">
                  <a:srgbClr val="FF9900"/>
                </a:gs>
              </a:gsLst>
              <a:path path="shape">
                <a:fillToRect l="50000" t="50000" r="50000" b="50000"/>
              </a:path>
            </a:gradFill>
            <a:ln w="9525" algn="ctr">
              <a:solidFill>
                <a:schemeClr val="tx1"/>
              </a:solidFill>
              <a:round/>
              <a:headEnd/>
              <a:tailEnd/>
            </a:ln>
            <a:effectLst>
              <a:outerShdw dist="28398" dir="3806097" algn="ctr" rotWithShape="0">
                <a:schemeClr val="bg2"/>
              </a:outerShdw>
            </a:effectLst>
          </p:spPr>
          <p:txBody>
            <a:bodyPr wrap="none" anchor="ctr"/>
            <a:lstStyle/>
            <a:p>
              <a:pPr>
                <a:defRPr/>
              </a:pPr>
              <a:endParaRPr lang="en-US"/>
            </a:p>
          </p:txBody>
        </p:sp>
        <p:sp>
          <p:nvSpPr>
            <p:cNvPr id="1464352" name="Text Box 32"/>
            <p:cNvSpPr txBox="1">
              <a:spLocks noChangeArrowheads="1"/>
            </p:cNvSpPr>
            <p:nvPr/>
          </p:nvSpPr>
          <p:spPr bwMode="auto">
            <a:xfrm>
              <a:off x="1933" y="3484"/>
              <a:ext cx="499" cy="473"/>
            </a:xfrm>
            <a:prstGeom prst="rect">
              <a:avLst/>
            </a:prstGeom>
            <a:noFill/>
            <a:ln w="9525">
              <a:noFill/>
              <a:miter lim="800000"/>
              <a:headEnd/>
              <a:tailEnd/>
            </a:ln>
            <a:effectLst>
              <a:outerShdw dist="28398" dir="3806097" algn="ctr" rotWithShape="0">
                <a:schemeClr val="bg2"/>
              </a:outerShdw>
            </a:effectLst>
          </p:spPr>
          <p:txBody>
            <a:bodyPr>
              <a:spAutoFit/>
            </a:bodyPr>
            <a:lstStyle/>
            <a:p>
              <a:pPr>
                <a:spcBef>
                  <a:spcPct val="50000"/>
                </a:spcBef>
                <a:defRPr/>
              </a:pPr>
              <a:r>
                <a:rPr lang="fi-FI" sz="4000" b="1">
                  <a:solidFill>
                    <a:srgbClr val="FF6600"/>
                  </a:solidFill>
                  <a:effectLst>
                    <a:outerShdw blurRad="38100" dist="38100" dir="2700000" algn="tl">
                      <a:srgbClr val="C0C0C0"/>
                    </a:outerShdw>
                  </a:effectLst>
                  <a:cs typeface="Arial" pitchFamily="34" charset="0"/>
                </a:rPr>
                <a:t>…</a:t>
              </a:r>
              <a:endParaRPr lang="en-US" sz="4000" b="1">
                <a:solidFill>
                  <a:srgbClr val="FF6600"/>
                </a:solidFill>
                <a:effectLst>
                  <a:outerShdw blurRad="38100" dist="38100" dir="2700000" algn="tl">
                    <a:srgbClr val="C0C0C0"/>
                  </a:outerShdw>
                </a:effectLst>
                <a:cs typeface="Arial" pitchFamily="34" charset="0"/>
              </a:endParaRPr>
            </a:p>
          </p:txBody>
        </p:sp>
        <p:sp>
          <p:nvSpPr>
            <p:cNvPr id="213023" name="WordArt 33"/>
            <p:cNvSpPr>
              <a:spLocks noChangeArrowheads="1" noChangeShapeType="1" noTextEdit="1"/>
            </p:cNvSpPr>
            <p:nvPr/>
          </p:nvSpPr>
          <p:spPr bwMode="auto">
            <a:xfrm>
              <a:off x="1518" y="2181"/>
              <a:ext cx="1337" cy="243"/>
            </a:xfrm>
            <a:prstGeom prst="rect">
              <a:avLst/>
            </a:prstGeom>
          </p:spPr>
          <p:txBody>
            <a:bodyPr wrap="none" fromWordArt="1">
              <a:prstTxWarp prst="textCanUp">
                <a:avLst>
                  <a:gd name="adj" fmla="val 66667"/>
                </a:avLst>
              </a:prstTxWarp>
            </a:bodyPr>
            <a:lstStyle/>
            <a:p>
              <a:r>
                <a:rPr lang="en-US" sz="3600" kern="10">
                  <a:ln w="9525">
                    <a:solidFill>
                      <a:srgbClr val="993300"/>
                    </a:solidFill>
                    <a:round/>
                    <a:headEnd/>
                    <a:tailEnd/>
                  </a:ln>
                  <a:solidFill>
                    <a:srgbClr val="FF6600"/>
                  </a:solidFill>
                  <a:latin typeface="Verdana"/>
                  <a:ea typeface="Verdana"/>
                  <a:cs typeface="Verdana"/>
                </a:rPr>
                <a:t>WIKI</a:t>
              </a:r>
            </a:p>
          </p:txBody>
        </p:sp>
        <p:sp>
          <p:nvSpPr>
            <p:cNvPr id="213024" name="WordArt 34"/>
            <p:cNvSpPr>
              <a:spLocks noChangeArrowheads="1" noChangeShapeType="1" noTextEdit="1"/>
            </p:cNvSpPr>
            <p:nvPr/>
          </p:nvSpPr>
          <p:spPr bwMode="auto">
            <a:xfrm rot="1622370">
              <a:off x="391" y="3120"/>
              <a:ext cx="862" cy="454"/>
            </a:xfrm>
            <a:prstGeom prst="rect">
              <a:avLst/>
            </a:prstGeom>
          </p:spPr>
          <p:txBody>
            <a:bodyPr wrap="none" fromWordArt="1">
              <a:prstTxWarp prst="textCurveDown">
                <a:avLst>
                  <a:gd name="adj" fmla="val 47468"/>
                </a:avLst>
              </a:prstTxWarp>
            </a:bodyPr>
            <a:lstStyle/>
            <a:p>
              <a:r>
                <a:rPr lang="en-US" sz="3600" kern="10">
                  <a:ln w="9525">
                    <a:solidFill>
                      <a:srgbClr val="993300"/>
                    </a:solidFill>
                    <a:round/>
                    <a:headEnd/>
                    <a:tailEnd/>
                  </a:ln>
                  <a:solidFill>
                    <a:srgbClr val="FF6600"/>
                  </a:solidFill>
                  <a:latin typeface="Verdana"/>
                  <a:ea typeface="Verdana"/>
                  <a:cs typeface="Verdana"/>
                </a:rPr>
                <a:t>RFID</a:t>
              </a:r>
            </a:p>
          </p:txBody>
        </p:sp>
        <p:sp>
          <p:nvSpPr>
            <p:cNvPr id="213025" name="WordArt 35"/>
            <p:cNvSpPr>
              <a:spLocks noChangeArrowheads="1" noChangeShapeType="1" noTextEdit="1"/>
            </p:cNvSpPr>
            <p:nvPr/>
          </p:nvSpPr>
          <p:spPr bwMode="auto">
            <a:xfrm rot="-1609913">
              <a:off x="3022" y="3165"/>
              <a:ext cx="951" cy="428"/>
            </a:xfrm>
            <a:prstGeom prst="rect">
              <a:avLst/>
            </a:prstGeom>
          </p:spPr>
          <p:txBody>
            <a:bodyPr wrap="none" fromWordArt="1">
              <a:prstTxWarp prst="textCurveUp">
                <a:avLst>
                  <a:gd name="adj" fmla="val 41370"/>
                </a:avLst>
              </a:prstTxWarp>
            </a:bodyPr>
            <a:lstStyle/>
            <a:p>
              <a:r>
                <a:rPr lang="en-US" sz="3600" kern="10">
                  <a:ln w="9525">
                    <a:solidFill>
                      <a:srgbClr val="993300"/>
                    </a:solidFill>
                    <a:round/>
                    <a:headEnd/>
                    <a:tailEnd/>
                  </a:ln>
                  <a:solidFill>
                    <a:srgbClr val="FF6600"/>
                  </a:solidFill>
                  <a:latin typeface="Verdana"/>
                  <a:ea typeface="Verdana"/>
                  <a:cs typeface="Verdana"/>
                </a:rPr>
                <a:t>ESB</a:t>
              </a:r>
            </a:p>
          </p:txBody>
        </p:sp>
        <p:pic>
          <p:nvPicPr>
            <p:cNvPr id="213026" name="Picture 36" descr="phone-man"/>
            <p:cNvPicPr>
              <a:picLocks noChangeAspect="1" noChangeArrowheads="1"/>
            </p:cNvPicPr>
            <p:nvPr/>
          </p:nvPicPr>
          <p:blipFill>
            <a:blip r:embed="rId2" cstate="print">
              <a:lum bright="42000" contrast="-54000"/>
              <a:extLst>
                <a:ext uri="{28A0092B-C50C-407E-A947-70E740481C1C}">
                  <a14:useLocalDpi xmlns:a14="http://schemas.microsoft.com/office/drawing/2010/main" val="0"/>
                </a:ext>
              </a:extLst>
            </a:blip>
            <a:srcRect/>
            <a:stretch>
              <a:fillRect/>
            </a:stretch>
          </p:blipFill>
          <p:spPr bwMode="auto">
            <a:xfrm>
              <a:off x="1752" y="988"/>
              <a:ext cx="363"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27" name="Picture 37" descr="software_office"/>
            <p:cNvPicPr>
              <a:picLocks noChangeAspect="1" noChangeArrowheads="1"/>
            </p:cNvPicPr>
            <p:nvPr/>
          </p:nvPicPr>
          <p:blipFill>
            <a:blip r:embed="rId6">
              <a:clrChange>
                <a:clrFrom>
                  <a:srgbClr val="FFFFFF"/>
                </a:clrFrom>
                <a:clrTo>
                  <a:srgbClr val="FFFFFF">
                    <a:alpha val="0"/>
                  </a:srgbClr>
                </a:clrTo>
              </a:clrChange>
              <a:lum bright="30000" contrast="-42000"/>
              <a:extLst>
                <a:ext uri="{28A0092B-C50C-407E-A947-70E740481C1C}">
                  <a14:useLocalDpi xmlns:a14="http://schemas.microsoft.com/office/drawing/2010/main" val="0"/>
                </a:ext>
              </a:extLst>
            </a:blip>
            <a:srcRect/>
            <a:stretch>
              <a:fillRect/>
            </a:stretch>
          </p:blipFill>
          <p:spPr bwMode="auto">
            <a:xfrm>
              <a:off x="2927" y="4347"/>
              <a:ext cx="544"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28" name="Picture 38" descr="software_office"/>
            <p:cNvPicPr>
              <a:picLocks noChangeAspect="1" noChangeArrowheads="1"/>
            </p:cNvPicPr>
            <p:nvPr/>
          </p:nvPicPr>
          <p:blipFill>
            <a:blip r:embed="rId6">
              <a:clrChange>
                <a:clrFrom>
                  <a:srgbClr val="FFFFFF"/>
                </a:clrFrom>
                <a:clrTo>
                  <a:srgbClr val="FFFFFF">
                    <a:alpha val="0"/>
                  </a:srgbClr>
                </a:clrTo>
              </a:clrChange>
              <a:lum bright="30000" contrast="-42000"/>
              <a:extLst>
                <a:ext uri="{28A0092B-C50C-407E-A947-70E740481C1C}">
                  <a14:useLocalDpi xmlns:a14="http://schemas.microsoft.com/office/drawing/2010/main" val="0"/>
                </a:ext>
              </a:extLst>
            </a:blip>
            <a:srcRect/>
            <a:stretch>
              <a:fillRect/>
            </a:stretch>
          </p:blipFill>
          <p:spPr bwMode="auto">
            <a:xfrm>
              <a:off x="3521" y="4626"/>
              <a:ext cx="544"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29" name="Picture 39" descr="software_office"/>
            <p:cNvPicPr>
              <a:picLocks noChangeAspect="1" noChangeArrowheads="1"/>
            </p:cNvPicPr>
            <p:nvPr/>
          </p:nvPicPr>
          <p:blipFill>
            <a:blip r:embed="rId6">
              <a:clrChange>
                <a:clrFrom>
                  <a:srgbClr val="FFFFFF"/>
                </a:clrFrom>
                <a:clrTo>
                  <a:srgbClr val="FFFFFF">
                    <a:alpha val="0"/>
                  </a:srgbClr>
                </a:clrTo>
              </a:clrChange>
              <a:lum bright="30000" contrast="-42000"/>
              <a:extLst>
                <a:ext uri="{28A0092B-C50C-407E-A947-70E740481C1C}">
                  <a14:useLocalDpi xmlns:a14="http://schemas.microsoft.com/office/drawing/2010/main" val="0"/>
                </a:ext>
              </a:extLst>
            </a:blip>
            <a:srcRect/>
            <a:stretch>
              <a:fillRect/>
            </a:stretch>
          </p:blipFill>
          <p:spPr bwMode="auto">
            <a:xfrm>
              <a:off x="3703" y="4254"/>
              <a:ext cx="544"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0" name="Picture 40" descr="hand_dialing_cel_phone_hg_wht_16632_1">
              <a:hlinkClick r:id="rId3"/>
            </p:cNvPr>
            <p:cNvPicPr>
              <a:picLocks noChangeAspect="1" noChangeArrowheads="1"/>
            </p:cNvPicPr>
            <p:nvPr/>
          </p:nvPicPr>
          <p:blipFill>
            <a:blip r:embed="rId7" cstate="print">
              <a:clrChange>
                <a:clrFrom>
                  <a:srgbClr val="FEFEFE"/>
                </a:clrFrom>
                <a:clrTo>
                  <a:srgbClr val="FEFEFE">
                    <a:alpha val="0"/>
                  </a:srgbClr>
                </a:clrTo>
              </a:clrChange>
              <a:lum bright="42000" contrast="-42000"/>
              <a:extLst>
                <a:ext uri="{28A0092B-C50C-407E-A947-70E740481C1C}">
                  <a14:useLocalDpi xmlns:a14="http://schemas.microsoft.com/office/drawing/2010/main" val="0"/>
                </a:ext>
              </a:extLst>
            </a:blip>
            <a:srcRect/>
            <a:stretch>
              <a:fillRect/>
            </a:stretch>
          </p:blipFill>
          <p:spPr bwMode="auto">
            <a:xfrm>
              <a:off x="2886" y="4254"/>
              <a:ext cx="238"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1" name="Picture 41" descr="hand_dialing_cel_phone_hg_wht_16632_1">
              <a:hlinkClick r:id="rId3"/>
            </p:cNvPr>
            <p:cNvPicPr>
              <a:picLocks noChangeAspect="1" noChangeArrowheads="1"/>
            </p:cNvPicPr>
            <p:nvPr/>
          </p:nvPicPr>
          <p:blipFill>
            <a:blip r:embed="rId7" cstate="print">
              <a:clrChange>
                <a:clrFrom>
                  <a:srgbClr val="FEFEFE"/>
                </a:clrFrom>
                <a:clrTo>
                  <a:srgbClr val="FEFEFE">
                    <a:alpha val="0"/>
                  </a:srgbClr>
                </a:clrTo>
              </a:clrChange>
              <a:lum bright="42000" contrast="-42000"/>
              <a:extLst>
                <a:ext uri="{28A0092B-C50C-407E-A947-70E740481C1C}">
                  <a14:useLocalDpi xmlns:a14="http://schemas.microsoft.com/office/drawing/2010/main" val="0"/>
                </a:ext>
              </a:extLst>
            </a:blip>
            <a:srcRect/>
            <a:stretch>
              <a:fillRect/>
            </a:stretch>
          </p:blipFill>
          <p:spPr bwMode="auto">
            <a:xfrm>
              <a:off x="3464" y="4526"/>
              <a:ext cx="238"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2" name="Picture 42" descr="hand_dialing_cel_phone_hg_wht_16632_1">
              <a:hlinkClick r:id="rId3"/>
            </p:cNvPr>
            <p:cNvPicPr>
              <a:picLocks noChangeAspect="1" noChangeArrowheads="1"/>
            </p:cNvPicPr>
            <p:nvPr/>
          </p:nvPicPr>
          <p:blipFill>
            <a:blip r:embed="rId7" cstate="print">
              <a:clrChange>
                <a:clrFrom>
                  <a:srgbClr val="FEFEFE"/>
                </a:clrFrom>
                <a:clrTo>
                  <a:srgbClr val="FEFEFE">
                    <a:alpha val="0"/>
                  </a:srgbClr>
                </a:clrTo>
              </a:clrChange>
              <a:lum bright="42000" contrast="-42000"/>
              <a:extLst>
                <a:ext uri="{28A0092B-C50C-407E-A947-70E740481C1C}">
                  <a14:useLocalDpi xmlns:a14="http://schemas.microsoft.com/office/drawing/2010/main" val="0"/>
                </a:ext>
              </a:extLst>
            </a:blip>
            <a:srcRect/>
            <a:stretch>
              <a:fillRect/>
            </a:stretch>
          </p:blipFill>
          <p:spPr bwMode="auto">
            <a:xfrm>
              <a:off x="3657" y="4118"/>
              <a:ext cx="238"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3" name="Picture 43" descr="software_office"/>
            <p:cNvPicPr>
              <a:picLocks noChangeAspect="1" noChangeArrowheads="1"/>
            </p:cNvPicPr>
            <p:nvPr/>
          </p:nvPicPr>
          <p:blipFill>
            <a:blip r:embed="rId6">
              <a:clrChange>
                <a:clrFrom>
                  <a:srgbClr val="FFFFFF"/>
                </a:clrFrom>
                <a:clrTo>
                  <a:srgbClr val="FFFFFF">
                    <a:alpha val="0"/>
                  </a:srgbClr>
                </a:clrTo>
              </a:clrChange>
              <a:lum bright="30000" contrast="-42000"/>
              <a:extLst>
                <a:ext uri="{28A0092B-C50C-407E-A947-70E740481C1C}">
                  <a14:useLocalDpi xmlns:a14="http://schemas.microsoft.com/office/drawing/2010/main" val="0"/>
                </a:ext>
              </a:extLst>
            </a:blip>
            <a:srcRect/>
            <a:stretch>
              <a:fillRect/>
            </a:stretch>
          </p:blipFill>
          <p:spPr bwMode="auto">
            <a:xfrm>
              <a:off x="3703" y="3786"/>
              <a:ext cx="544"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4" name="Picture 44" descr="hand_dialing_cel_phone_hg_wht_16632_1">
              <a:hlinkClick r:id="rId3"/>
            </p:cNvPr>
            <p:cNvPicPr>
              <a:picLocks noChangeAspect="1" noChangeArrowheads="1"/>
            </p:cNvPicPr>
            <p:nvPr/>
          </p:nvPicPr>
          <p:blipFill>
            <a:blip r:embed="rId7" cstate="print">
              <a:clrChange>
                <a:clrFrom>
                  <a:srgbClr val="FEFEFE"/>
                </a:clrFrom>
                <a:clrTo>
                  <a:srgbClr val="FEFEFE">
                    <a:alpha val="0"/>
                  </a:srgbClr>
                </a:clrTo>
              </a:clrChange>
              <a:lum bright="42000" contrast="-42000"/>
              <a:extLst>
                <a:ext uri="{28A0092B-C50C-407E-A947-70E740481C1C}">
                  <a14:useLocalDpi xmlns:a14="http://schemas.microsoft.com/office/drawing/2010/main" val="0"/>
                </a:ext>
              </a:extLst>
            </a:blip>
            <a:srcRect/>
            <a:stretch>
              <a:fillRect/>
            </a:stretch>
          </p:blipFill>
          <p:spPr bwMode="auto">
            <a:xfrm>
              <a:off x="3657" y="3650"/>
              <a:ext cx="238"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5" name="Picture 45" descr="hand_dialing_cel_phone_hg_wht_16632_1">
              <a:hlinkClick r:id="rId3"/>
            </p:cNvPr>
            <p:cNvPicPr>
              <a:picLocks noChangeAspect="1" noChangeArrowheads="1"/>
            </p:cNvPicPr>
            <p:nvPr/>
          </p:nvPicPr>
          <p:blipFill>
            <a:blip r:embed="rId4" cstate="print">
              <a:clrChange>
                <a:clrFrom>
                  <a:srgbClr val="FEFEFE"/>
                </a:clrFrom>
                <a:clrTo>
                  <a:srgbClr val="FEFEFE">
                    <a:alpha val="0"/>
                  </a:srgbClr>
                </a:clrTo>
              </a:clrChange>
              <a:lum bright="48000" contrast="-42000"/>
              <a:extLst>
                <a:ext uri="{28A0092B-C50C-407E-A947-70E740481C1C}">
                  <a14:useLocalDpi xmlns:a14="http://schemas.microsoft.com/office/drawing/2010/main" val="0"/>
                </a:ext>
              </a:extLst>
            </a:blip>
            <a:srcRect/>
            <a:stretch>
              <a:fillRect/>
            </a:stretch>
          </p:blipFill>
          <p:spPr bwMode="auto">
            <a:xfrm>
              <a:off x="1428" y="4027"/>
              <a:ext cx="27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6" name="Picture 46" descr="outils"/>
            <p:cNvPicPr>
              <a:picLocks noChangeAspect="1" noChangeArrowheads="1"/>
            </p:cNvPicPr>
            <p:nvPr/>
          </p:nvPicPr>
          <p:blipFill>
            <a:blip r:embed="rId5" cstate="print">
              <a:lum bright="48000" contrast="-42000"/>
              <a:extLst>
                <a:ext uri="{28A0092B-C50C-407E-A947-70E740481C1C}">
                  <a14:useLocalDpi xmlns:a14="http://schemas.microsoft.com/office/drawing/2010/main" val="0"/>
                </a:ext>
              </a:extLst>
            </a:blip>
            <a:srcRect/>
            <a:stretch>
              <a:fillRect/>
            </a:stretch>
          </p:blipFill>
          <p:spPr bwMode="auto">
            <a:xfrm>
              <a:off x="1117" y="4172"/>
              <a:ext cx="635"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7" name="Picture 47" descr="hand_dialing_cel_phone_hg_wht_16632_1">
              <a:hlinkClick r:id="rId3"/>
            </p:cNvPr>
            <p:cNvPicPr>
              <a:picLocks noChangeAspect="1" noChangeArrowheads="1"/>
            </p:cNvPicPr>
            <p:nvPr/>
          </p:nvPicPr>
          <p:blipFill>
            <a:blip r:embed="rId4" cstate="print">
              <a:clrChange>
                <a:clrFrom>
                  <a:srgbClr val="FEFEFE"/>
                </a:clrFrom>
                <a:clrTo>
                  <a:srgbClr val="FEFEFE">
                    <a:alpha val="0"/>
                  </a:srgbClr>
                </a:clrTo>
              </a:clrChange>
              <a:lum bright="48000" contrast="-42000"/>
              <a:extLst>
                <a:ext uri="{28A0092B-C50C-407E-A947-70E740481C1C}">
                  <a14:useLocalDpi xmlns:a14="http://schemas.microsoft.com/office/drawing/2010/main" val="0"/>
                </a:ext>
              </a:extLst>
            </a:blip>
            <a:srcRect/>
            <a:stretch>
              <a:fillRect/>
            </a:stretch>
          </p:blipFill>
          <p:spPr bwMode="auto">
            <a:xfrm>
              <a:off x="1156" y="4526"/>
              <a:ext cx="27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8" name="Picture 48" descr="outils"/>
            <p:cNvPicPr>
              <a:picLocks noChangeAspect="1" noChangeArrowheads="1"/>
            </p:cNvPicPr>
            <p:nvPr/>
          </p:nvPicPr>
          <p:blipFill>
            <a:blip r:embed="rId5" cstate="print">
              <a:lum bright="48000" contrast="-42000"/>
              <a:extLst>
                <a:ext uri="{28A0092B-C50C-407E-A947-70E740481C1C}">
                  <a14:useLocalDpi xmlns:a14="http://schemas.microsoft.com/office/drawing/2010/main" val="0"/>
                </a:ext>
              </a:extLst>
            </a:blip>
            <a:srcRect/>
            <a:stretch>
              <a:fillRect/>
            </a:stretch>
          </p:blipFill>
          <p:spPr bwMode="auto">
            <a:xfrm>
              <a:off x="845" y="4671"/>
              <a:ext cx="635"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39" name="Picture 49" descr="hand_dialing_cel_phone_hg_wht_16632_1">
              <a:hlinkClick r:id="rId3"/>
            </p:cNvPr>
            <p:cNvPicPr>
              <a:picLocks noChangeAspect="1" noChangeArrowheads="1"/>
            </p:cNvPicPr>
            <p:nvPr/>
          </p:nvPicPr>
          <p:blipFill>
            <a:blip r:embed="rId4" cstate="print">
              <a:clrChange>
                <a:clrFrom>
                  <a:srgbClr val="FEFEFE"/>
                </a:clrFrom>
                <a:clrTo>
                  <a:srgbClr val="FEFEFE">
                    <a:alpha val="0"/>
                  </a:srgbClr>
                </a:clrTo>
              </a:clrChange>
              <a:lum bright="48000" contrast="-42000"/>
              <a:extLst>
                <a:ext uri="{28A0092B-C50C-407E-A947-70E740481C1C}">
                  <a14:useLocalDpi xmlns:a14="http://schemas.microsoft.com/office/drawing/2010/main" val="0"/>
                </a:ext>
              </a:extLst>
            </a:blip>
            <a:srcRect/>
            <a:stretch>
              <a:fillRect/>
            </a:stretch>
          </p:blipFill>
          <p:spPr bwMode="auto">
            <a:xfrm>
              <a:off x="384" y="3810"/>
              <a:ext cx="21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40" name="Picture 50" descr="outils"/>
            <p:cNvPicPr>
              <a:picLocks noChangeAspect="1" noChangeArrowheads="1"/>
            </p:cNvPicPr>
            <p:nvPr/>
          </p:nvPicPr>
          <p:blipFill>
            <a:blip r:embed="rId5" cstate="print">
              <a:lum bright="48000" contrast="-42000"/>
              <a:extLst>
                <a:ext uri="{28A0092B-C50C-407E-A947-70E740481C1C}">
                  <a14:useLocalDpi xmlns:a14="http://schemas.microsoft.com/office/drawing/2010/main" val="0"/>
                </a:ext>
              </a:extLst>
            </a:blip>
            <a:srcRect/>
            <a:stretch>
              <a:fillRect/>
            </a:stretch>
          </p:blipFill>
          <p:spPr bwMode="auto">
            <a:xfrm>
              <a:off x="73" y="3955"/>
              <a:ext cx="499" cy="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71" name="Text Box 51"/>
            <p:cNvSpPr txBox="1">
              <a:spLocks noChangeArrowheads="1"/>
            </p:cNvSpPr>
            <p:nvPr/>
          </p:nvSpPr>
          <p:spPr bwMode="auto">
            <a:xfrm>
              <a:off x="2796" y="4621"/>
              <a:ext cx="1088" cy="432"/>
            </a:xfrm>
            <a:prstGeom prst="rect">
              <a:avLst/>
            </a:prstGeom>
            <a:noFill/>
            <a:ln w="9525">
              <a:noFill/>
              <a:miter lim="800000"/>
              <a:headEnd/>
              <a:tailEnd/>
            </a:ln>
            <a:effectLst/>
          </p:spPr>
          <p:txBody>
            <a:bodyPr>
              <a:spAutoFit/>
            </a:bodyPr>
            <a:lstStyle/>
            <a:p>
              <a:pPr algn="l">
                <a:spcBef>
                  <a:spcPct val="50000"/>
                </a:spcBef>
                <a:defRPr/>
              </a:pPr>
              <a:r>
                <a:rPr lang="en-US" sz="1800" b="1" i="1">
                  <a:solidFill>
                    <a:srgbClr val="800000"/>
                  </a:solidFill>
                  <a:effectLst>
                    <a:outerShdw blurRad="38100" dist="38100" dir="2700000" algn="tl">
                      <a:srgbClr val="C0C0C0"/>
                    </a:outerShdw>
                  </a:effectLst>
                  <a:cs typeface="Arial" pitchFamily="34" charset="0"/>
                </a:rPr>
                <a:t>Software, Web-services</a:t>
              </a:r>
            </a:p>
          </p:txBody>
        </p:sp>
        <p:sp>
          <p:nvSpPr>
            <p:cNvPr id="1464372" name="Text Box 52"/>
            <p:cNvSpPr txBox="1">
              <a:spLocks noChangeArrowheads="1"/>
            </p:cNvSpPr>
            <p:nvPr/>
          </p:nvSpPr>
          <p:spPr bwMode="auto">
            <a:xfrm>
              <a:off x="890" y="4613"/>
              <a:ext cx="1088" cy="247"/>
            </a:xfrm>
            <a:prstGeom prst="rect">
              <a:avLst/>
            </a:prstGeom>
            <a:noFill/>
            <a:ln w="9525">
              <a:noFill/>
              <a:miter lim="800000"/>
              <a:headEnd/>
              <a:tailEnd/>
            </a:ln>
            <a:effectLst/>
          </p:spPr>
          <p:txBody>
            <a:bodyPr>
              <a:spAutoFit/>
            </a:bodyPr>
            <a:lstStyle/>
            <a:p>
              <a:pPr algn="r">
                <a:spcBef>
                  <a:spcPct val="50000"/>
                </a:spcBef>
                <a:defRPr/>
              </a:pPr>
              <a:r>
                <a:rPr lang="en-US" sz="1800" b="1" i="1">
                  <a:solidFill>
                    <a:srgbClr val="800000"/>
                  </a:solidFill>
                  <a:effectLst>
                    <a:outerShdw blurRad="38100" dist="38100" dir="2700000" algn="tl">
                      <a:srgbClr val="C0C0C0"/>
                    </a:outerShdw>
                  </a:effectLst>
                  <a:cs typeface="Arial" pitchFamily="34" charset="0"/>
                </a:rPr>
                <a:t>Devices</a:t>
              </a:r>
            </a:p>
          </p:txBody>
        </p:sp>
        <p:sp>
          <p:nvSpPr>
            <p:cNvPr id="1464373" name="Text Box 53"/>
            <p:cNvSpPr txBox="1">
              <a:spLocks noChangeArrowheads="1"/>
            </p:cNvSpPr>
            <p:nvPr/>
          </p:nvSpPr>
          <p:spPr bwMode="auto">
            <a:xfrm>
              <a:off x="2478" y="1392"/>
              <a:ext cx="1088" cy="247"/>
            </a:xfrm>
            <a:prstGeom prst="rect">
              <a:avLst/>
            </a:prstGeom>
            <a:noFill/>
            <a:ln w="9525">
              <a:noFill/>
              <a:miter lim="800000"/>
              <a:headEnd/>
              <a:tailEnd/>
            </a:ln>
            <a:effectLst/>
          </p:spPr>
          <p:txBody>
            <a:bodyPr>
              <a:spAutoFit/>
            </a:bodyPr>
            <a:lstStyle/>
            <a:p>
              <a:pPr algn="r">
                <a:spcBef>
                  <a:spcPct val="50000"/>
                </a:spcBef>
                <a:defRPr/>
              </a:pPr>
              <a:r>
                <a:rPr lang="en-US" sz="1800" b="1" i="1">
                  <a:solidFill>
                    <a:srgbClr val="800000"/>
                  </a:solidFill>
                  <a:effectLst>
                    <a:outerShdw blurRad="38100" dist="38100" dir="2700000" algn="tl">
                      <a:srgbClr val="C0C0C0"/>
                    </a:outerShdw>
                  </a:effectLst>
                  <a:cs typeface="Arial" pitchFamily="34" charset="0"/>
                </a:rPr>
                <a:t>Humans</a:t>
              </a:r>
            </a:p>
          </p:txBody>
        </p:sp>
        <p:pic>
          <p:nvPicPr>
            <p:cNvPr id="213044" name="Picture 54" descr="Untitled-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67" y="3853"/>
              <a:ext cx="771" cy="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45" name="Picture 55" descr="Untitled-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6" y="3811"/>
              <a:ext cx="862" cy="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46" name="WordArt 56"/>
            <p:cNvSpPr>
              <a:spLocks noChangeArrowheads="1" noChangeShapeType="1" noTextEdit="1"/>
            </p:cNvSpPr>
            <p:nvPr/>
          </p:nvSpPr>
          <p:spPr bwMode="auto">
            <a:xfrm rot="417052">
              <a:off x="1253" y="3144"/>
              <a:ext cx="1134" cy="182"/>
            </a:xfrm>
            <a:prstGeom prst="rect">
              <a:avLst/>
            </a:prstGeom>
          </p:spPr>
          <p:txBody>
            <a:bodyPr wrap="none" fromWordArt="1">
              <a:prstTxWarp prst="textCanDown">
                <a:avLst>
                  <a:gd name="adj" fmla="val 33333"/>
                </a:avLst>
              </a:prstTxWarp>
            </a:bodyPr>
            <a:lstStyle/>
            <a:p>
              <a:r>
                <a:rPr lang="en-US" sz="3600" kern="10" normalizeH="1">
                  <a:ln w="9525">
                    <a:solidFill>
                      <a:srgbClr val="00FF00"/>
                    </a:solidFill>
                    <a:round/>
                    <a:headEnd/>
                    <a:tailEnd/>
                  </a:ln>
                  <a:solidFill>
                    <a:srgbClr val="00FF00"/>
                  </a:solidFill>
                  <a:latin typeface="Verdana"/>
                  <a:ea typeface="Verdana"/>
                  <a:cs typeface="Verdana"/>
                </a:rPr>
                <a:t>Semantics Layer</a:t>
              </a:r>
            </a:p>
          </p:txBody>
        </p:sp>
        <p:sp>
          <p:nvSpPr>
            <p:cNvPr id="213047" name="WordArt 57"/>
            <p:cNvSpPr>
              <a:spLocks noChangeArrowheads="1" noChangeShapeType="1" noTextEdit="1"/>
            </p:cNvSpPr>
            <p:nvPr/>
          </p:nvSpPr>
          <p:spPr bwMode="auto">
            <a:xfrm rot="-416972">
              <a:off x="1965" y="2909"/>
              <a:ext cx="997" cy="164"/>
            </a:xfrm>
            <a:prstGeom prst="rect">
              <a:avLst/>
            </a:prstGeom>
          </p:spPr>
          <p:txBody>
            <a:bodyPr wrap="none" fromWordArt="1">
              <a:prstTxWarp prst="textCanDown">
                <a:avLst>
                  <a:gd name="adj" fmla="val 33333"/>
                </a:avLst>
              </a:prstTxWarp>
            </a:bodyPr>
            <a:lstStyle/>
            <a:p>
              <a:r>
                <a:rPr lang="en-US" sz="3600" kern="10">
                  <a:ln w="9525">
                    <a:solidFill>
                      <a:srgbClr val="00CCFF"/>
                    </a:solidFill>
                    <a:round/>
                    <a:headEnd/>
                    <a:tailEnd/>
                  </a:ln>
                  <a:solidFill>
                    <a:srgbClr val="00CCFF"/>
                  </a:solidFill>
                  <a:latin typeface="Verdana"/>
                  <a:ea typeface="Verdana"/>
                  <a:cs typeface="Verdana"/>
                </a:rPr>
                <a:t>Intelligence Layer</a:t>
              </a:r>
            </a:p>
          </p:txBody>
        </p:sp>
        <p:pic>
          <p:nvPicPr>
            <p:cNvPr id="213048" name="Picture 58" descr="images1"/>
            <p:cNvPicPr>
              <a:picLocks noChangeAspect="1" noChangeArrowheads="1"/>
            </p:cNvPicPr>
            <p:nvPr/>
          </p:nvPicPr>
          <p:blipFill>
            <a:blip r:embed="rId10">
              <a:clrChange>
                <a:clrFrom>
                  <a:srgbClr val="FFFFFF"/>
                </a:clrFrom>
                <a:clrTo>
                  <a:srgbClr val="FFFFFF">
                    <a:alpha val="0"/>
                  </a:srgbClr>
                </a:clrTo>
              </a:clrChange>
              <a:lum bright="-48000" contrast="24000"/>
              <a:extLst>
                <a:ext uri="{28A0092B-C50C-407E-A947-70E740481C1C}">
                  <a14:useLocalDpi xmlns:a14="http://schemas.microsoft.com/office/drawing/2010/main" val="0"/>
                </a:ext>
              </a:extLst>
            </a:blip>
            <a:srcRect/>
            <a:stretch>
              <a:fillRect/>
            </a:stretch>
          </p:blipFill>
          <p:spPr bwMode="auto">
            <a:xfrm rot="18758522" flipV="1">
              <a:off x="3187" y="3046"/>
              <a:ext cx="272" cy="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49" name="Picture 59" descr="images1"/>
            <p:cNvPicPr>
              <a:picLocks noChangeAspect="1" noChangeArrowheads="1"/>
            </p:cNvPicPr>
            <p:nvPr/>
          </p:nvPicPr>
          <p:blipFill>
            <a:blip r:embed="rId10">
              <a:clrChange>
                <a:clrFrom>
                  <a:srgbClr val="FFFFFF"/>
                </a:clrFrom>
                <a:clrTo>
                  <a:srgbClr val="FFFFFF">
                    <a:alpha val="0"/>
                  </a:srgbClr>
                </a:clrTo>
              </a:clrChange>
              <a:lum bright="-48000" contrast="24000"/>
              <a:extLst>
                <a:ext uri="{28A0092B-C50C-407E-A947-70E740481C1C}">
                  <a14:useLocalDpi xmlns:a14="http://schemas.microsoft.com/office/drawing/2010/main" val="0"/>
                </a:ext>
              </a:extLst>
            </a:blip>
            <a:srcRect/>
            <a:stretch>
              <a:fillRect/>
            </a:stretch>
          </p:blipFill>
          <p:spPr bwMode="auto">
            <a:xfrm rot="-7387424">
              <a:off x="940" y="2994"/>
              <a:ext cx="252"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50" name="Picture 60" descr="images1"/>
            <p:cNvPicPr>
              <a:picLocks noChangeAspect="1" noChangeArrowheads="1"/>
            </p:cNvPicPr>
            <p:nvPr/>
          </p:nvPicPr>
          <p:blipFill>
            <a:blip r:embed="rId10" cstate="print">
              <a:clrChange>
                <a:clrFrom>
                  <a:srgbClr val="FFFFFF"/>
                </a:clrFrom>
                <a:clrTo>
                  <a:srgbClr val="FFFFFF">
                    <a:alpha val="0"/>
                  </a:srgbClr>
                </a:clrTo>
              </a:clrChange>
              <a:lum bright="-48000" contrast="24000"/>
              <a:extLst>
                <a:ext uri="{28A0092B-C50C-407E-A947-70E740481C1C}">
                  <a14:useLocalDpi xmlns:a14="http://schemas.microsoft.com/office/drawing/2010/main" val="0"/>
                </a:ext>
              </a:extLst>
            </a:blip>
            <a:srcRect/>
            <a:stretch>
              <a:fillRect/>
            </a:stretch>
          </p:blipFill>
          <p:spPr bwMode="auto">
            <a:xfrm rot="3393228">
              <a:off x="2299" y="2310"/>
              <a:ext cx="162"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51" name="Picture 61" descr="sfera_co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76" y="2454"/>
              <a:ext cx="1424" cy="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2" name="Picture 62" descr="CAA9CV45"/>
            <p:cNvPicPr>
              <a:picLocks noChangeAspect="1" noChangeArrowheads="1"/>
            </p:cNvPicPr>
            <p:nvPr/>
          </p:nvPicPr>
          <p:blipFill>
            <a:blip r:embed="rId12"/>
            <a:srcRect/>
            <a:stretch>
              <a:fillRect/>
            </a:stretch>
          </p:blipFill>
          <p:spPr bwMode="auto">
            <a:xfrm rot="-683528">
              <a:off x="1978" y="2648"/>
              <a:ext cx="636" cy="272"/>
            </a:xfrm>
            <a:prstGeom prst="rect">
              <a:avLst/>
            </a:prstGeom>
            <a:noFill/>
            <a:effectLst>
              <a:outerShdw dist="53882" dir="2700000" algn="ctr" rotWithShape="0">
                <a:schemeClr val="bg2"/>
              </a:outerShdw>
            </a:effectLst>
          </p:spPr>
        </p:pic>
        <p:sp>
          <p:nvSpPr>
            <p:cNvPr id="1464383" name="Text Box 63"/>
            <p:cNvSpPr txBox="1">
              <a:spLocks noChangeArrowheads="1"/>
            </p:cNvSpPr>
            <p:nvPr/>
          </p:nvSpPr>
          <p:spPr bwMode="auto">
            <a:xfrm rot="-684393">
              <a:off x="2009" y="2671"/>
              <a:ext cx="544" cy="247"/>
            </a:xfrm>
            <a:prstGeom prst="rect">
              <a:avLst/>
            </a:prstGeom>
            <a:noFill/>
            <a:ln w="9525">
              <a:noFill/>
              <a:miter lim="800000"/>
              <a:headEnd/>
              <a:tailEnd/>
            </a:ln>
            <a:effectLst/>
          </p:spPr>
          <p:txBody>
            <a:bodyPr>
              <a:spAutoFit/>
            </a:bodyPr>
            <a:lstStyle/>
            <a:p>
              <a:pPr algn="l">
                <a:spcBef>
                  <a:spcPct val="50000"/>
                </a:spcBef>
                <a:defRPr/>
              </a:pPr>
              <a:r>
                <a:rPr lang="fi-FI" sz="1800" b="1">
                  <a:solidFill>
                    <a:srgbClr val="FF6600"/>
                  </a:solidFill>
                  <a:effectLst>
                    <a:outerShdw blurRad="38100" dist="38100" dir="2700000" algn="tl">
                      <a:srgbClr val="C0C0C0"/>
                    </a:outerShdw>
                  </a:effectLst>
                  <a:latin typeface="Verdana" pitchFamily="34" charset="0"/>
                  <a:cs typeface="Arial" pitchFamily="34" charset="0"/>
                </a:rPr>
                <a:t>GERI</a:t>
              </a:r>
              <a:endParaRPr lang="en-US" sz="1800" b="1">
                <a:solidFill>
                  <a:srgbClr val="FF6600"/>
                </a:solidFill>
                <a:effectLst>
                  <a:outerShdw blurRad="38100" dist="38100" dir="2700000" algn="tl">
                    <a:srgbClr val="C0C0C0"/>
                  </a:outerShdw>
                </a:effectLst>
                <a:latin typeface="Verdana" pitchFamily="34" charset="0"/>
                <a:cs typeface="Arial" pitchFamily="34" charset="0"/>
              </a:endParaRPr>
            </a:p>
          </p:txBody>
        </p:sp>
      </p:gr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14018" name="Group 196"/>
          <p:cNvGrpSpPr>
            <a:grpSpLocks/>
          </p:cNvGrpSpPr>
          <p:nvPr/>
        </p:nvGrpSpPr>
        <p:grpSpPr bwMode="auto">
          <a:xfrm>
            <a:off x="935038" y="979488"/>
            <a:ext cx="7416800" cy="5640387"/>
            <a:chOff x="589" y="617"/>
            <a:chExt cx="4672" cy="3553"/>
          </a:xfrm>
        </p:grpSpPr>
        <p:sp>
          <p:nvSpPr>
            <p:cNvPr id="214020" name="Rectangle 5"/>
            <p:cNvSpPr>
              <a:spLocks noChangeArrowheads="1"/>
            </p:cNvSpPr>
            <p:nvPr/>
          </p:nvSpPr>
          <p:spPr bwMode="auto">
            <a:xfrm>
              <a:off x="589" y="3750"/>
              <a:ext cx="3039" cy="408"/>
            </a:xfrm>
            <a:prstGeom prst="rect">
              <a:avLst/>
            </a:prstGeom>
            <a:solidFill>
              <a:srgbClr val="99CC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4021" name="Rectangle 19"/>
            <p:cNvSpPr>
              <a:spLocks noChangeArrowheads="1"/>
            </p:cNvSpPr>
            <p:nvPr/>
          </p:nvSpPr>
          <p:spPr bwMode="auto">
            <a:xfrm>
              <a:off x="589" y="3299"/>
              <a:ext cx="3039" cy="453"/>
            </a:xfrm>
            <a:prstGeom prst="rect">
              <a:avLst/>
            </a:prstGeom>
            <a:solidFill>
              <a:srgbClr val="99CCFF">
                <a:alpha val="92155"/>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4022" name="Rectangle 20"/>
            <p:cNvSpPr>
              <a:spLocks noChangeArrowheads="1"/>
            </p:cNvSpPr>
            <p:nvPr/>
          </p:nvSpPr>
          <p:spPr bwMode="auto">
            <a:xfrm>
              <a:off x="589" y="2797"/>
              <a:ext cx="3039" cy="507"/>
            </a:xfrm>
            <a:prstGeom prst="rect">
              <a:avLst/>
            </a:prstGeom>
            <a:solidFill>
              <a:srgbClr val="99CCFF">
                <a:alpha val="83920"/>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4023" name="Rectangle 21"/>
            <p:cNvSpPr>
              <a:spLocks noChangeArrowheads="1"/>
            </p:cNvSpPr>
            <p:nvPr/>
          </p:nvSpPr>
          <p:spPr bwMode="auto">
            <a:xfrm>
              <a:off x="589" y="2349"/>
              <a:ext cx="3039" cy="448"/>
            </a:xfrm>
            <a:prstGeom prst="rect">
              <a:avLst/>
            </a:prstGeom>
            <a:solidFill>
              <a:srgbClr val="99CCFF">
                <a:alpha val="67842"/>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4024" name="Rectangle 22"/>
            <p:cNvSpPr>
              <a:spLocks noChangeArrowheads="1"/>
            </p:cNvSpPr>
            <p:nvPr/>
          </p:nvSpPr>
          <p:spPr bwMode="auto">
            <a:xfrm>
              <a:off x="589" y="1663"/>
              <a:ext cx="3039" cy="687"/>
            </a:xfrm>
            <a:prstGeom prst="rect">
              <a:avLst/>
            </a:prstGeom>
            <a:solidFill>
              <a:srgbClr val="99CCFF">
                <a:alpha val="43137"/>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4025" name="Rectangle 23"/>
            <p:cNvSpPr>
              <a:spLocks noChangeArrowheads="1"/>
            </p:cNvSpPr>
            <p:nvPr/>
          </p:nvSpPr>
          <p:spPr bwMode="auto">
            <a:xfrm>
              <a:off x="589" y="620"/>
              <a:ext cx="3039" cy="1043"/>
            </a:xfrm>
            <a:prstGeom prst="rect">
              <a:avLst/>
            </a:prstGeom>
            <a:solidFill>
              <a:srgbClr val="99CCFF">
                <a:alpha val="27058"/>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26" name="Picture 7" descr="Worker%27s-Comp-Group-Rating-326">
              <a:hlinkClick r:id="rId2"/>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8" y="2821"/>
              <a:ext cx="241"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7" name="Picture 13" descr="Agricultural Industrial Machines - Water Pump(WP-315)"/>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5" y="3769"/>
              <a:ext cx="362"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8" name="Picture 16"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9" y="3341"/>
              <a:ext cx="408" cy="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9" name="Picture 18"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3" y="2401"/>
              <a:ext cx="557"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30" name="Group 43"/>
            <p:cNvGrpSpPr>
              <a:grpSpLocks/>
            </p:cNvGrpSpPr>
            <p:nvPr/>
          </p:nvGrpSpPr>
          <p:grpSpPr bwMode="auto">
            <a:xfrm>
              <a:off x="643" y="1693"/>
              <a:ext cx="907" cy="635"/>
              <a:chOff x="3515" y="2840"/>
              <a:chExt cx="907" cy="635"/>
            </a:xfrm>
          </p:grpSpPr>
          <p:sp>
            <p:nvSpPr>
              <p:cNvPr id="214156" name="Rectangle 42"/>
              <p:cNvSpPr>
                <a:spLocks noChangeArrowheads="1"/>
              </p:cNvSpPr>
              <p:nvPr/>
            </p:nvSpPr>
            <p:spPr bwMode="auto">
              <a:xfrm>
                <a:off x="3515" y="2840"/>
                <a:ext cx="907" cy="635"/>
              </a:xfrm>
              <a:prstGeom prst="rect">
                <a:avLst/>
              </a:prstGeom>
              <a:solidFill>
                <a:srgbClr val="FFCCFF"/>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157" name="Group 41"/>
              <p:cNvGrpSpPr>
                <a:grpSpLocks/>
              </p:cNvGrpSpPr>
              <p:nvPr/>
            </p:nvGrpSpPr>
            <p:grpSpPr bwMode="auto">
              <a:xfrm>
                <a:off x="3612" y="2870"/>
                <a:ext cx="680" cy="589"/>
                <a:chOff x="3470" y="1344"/>
                <a:chExt cx="793" cy="815"/>
              </a:xfrm>
            </p:grpSpPr>
            <p:pic>
              <p:nvPicPr>
                <p:cNvPr id="214158" name="Picture 24" descr="Worker%27s-Comp-Group-Rating-326">
                  <a:hlinkClick r:id="rId2"/>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34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59" name="Picture 25" descr="Agricultural Industrial Machines - Water Pump(WP-315)"/>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79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0" name="Picture 26"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9" y="1346"/>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1" name="Picture 27"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78" y="1752"/>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2" name="Picture 28"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45" y="1813"/>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3" name="Picture 29" descr="Worker%27s-Comp-Group-Rating-326">
                  <a:hlinkClick r:id="rId2"/>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43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4" name="Picture 30"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35" y="1482"/>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5" name="Picture 31"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3" y="1483"/>
                  <a:ext cx="181"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6" name="Picture 33" descr="Agricultural Industrial Machines - Water Pump(WP-315)"/>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0" y="1933"/>
                  <a:ext cx="22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67" name="Picture 34" descr="Agricultural Industrial Machines - Water Pump(WP-315)"/>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797"/>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68" name="Line 36"/>
                <p:cNvSpPr>
                  <a:spLocks noChangeShapeType="1"/>
                </p:cNvSpPr>
                <p:nvPr/>
              </p:nvSpPr>
              <p:spPr bwMode="auto">
                <a:xfrm>
                  <a:off x="3651" y="1706"/>
                  <a:ext cx="182" cy="91"/>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69" name="Line 38"/>
                <p:cNvSpPr>
                  <a:spLocks noChangeShapeType="1"/>
                </p:cNvSpPr>
                <p:nvPr/>
              </p:nvSpPr>
              <p:spPr bwMode="auto">
                <a:xfrm flipH="1">
                  <a:off x="3945" y="1664"/>
                  <a:ext cx="90" cy="9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70" name="Line 39"/>
                <p:cNvSpPr>
                  <a:spLocks noChangeShapeType="1"/>
                </p:cNvSpPr>
                <p:nvPr/>
              </p:nvSpPr>
              <p:spPr bwMode="auto">
                <a:xfrm flipV="1">
                  <a:off x="3833" y="1979"/>
                  <a:ext cx="90" cy="45"/>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71" name="Line 40"/>
                <p:cNvSpPr>
                  <a:spLocks noChangeShapeType="1"/>
                </p:cNvSpPr>
                <p:nvPr/>
              </p:nvSpPr>
              <p:spPr bwMode="auto">
                <a:xfrm flipH="1">
                  <a:off x="3515" y="1752"/>
                  <a:ext cx="0" cy="227"/>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214031" name="Group 118"/>
            <p:cNvGrpSpPr>
              <a:grpSpLocks/>
            </p:cNvGrpSpPr>
            <p:nvPr/>
          </p:nvGrpSpPr>
          <p:grpSpPr bwMode="auto">
            <a:xfrm>
              <a:off x="679" y="710"/>
              <a:ext cx="1542" cy="908"/>
              <a:chOff x="3651" y="2704"/>
              <a:chExt cx="1542" cy="908"/>
            </a:xfrm>
          </p:grpSpPr>
          <p:sp>
            <p:nvSpPr>
              <p:cNvPr id="214082" name="Rectangle 117"/>
              <p:cNvSpPr>
                <a:spLocks noChangeArrowheads="1"/>
              </p:cNvSpPr>
              <p:nvPr/>
            </p:nvSpPr>
            <p:spPr bwMode="auto">
              <a:xfrm>
                <a:off x="3651" y="2704"/>
                <a:ext cx="1542" cy="908"/>
              </a:xfrm>
              <a:prstGeom prst="rect">
                <a:avLst/>
              </a:prstGeom>
              <a:solidFill>
                <a:srgbClr val="FFFF66"/>
              </a:solidFill>
              <a:ln w="25400"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083" name="Group 116"/>
              <p:cNvGrpSpPr>
                <a:grpSpLocks/>
              </p:cNvGrpSpPr>
              <p:nvPr/>
            </p:nvGrpSpPr>
            <p:grpSpPr bwMode="auto">
              <a:xfrm>
                <a:off x="3692" y="2758"/>
                <a:ext cx="1451" cy="816"/>
                <a:chOff x="3606" y="1253"/>
                <a:chExt cx="1451" cy="816"/>
              </a:xfrm>
            </p:grpSpPr>
            <p:grpSp>
              <p:nvGrpSpPr>
                <p:cNvPr id="214084" name="Group 44"/>
                <p:cNvGrpSpPr>
                  <a:grpSpLocks/>
                </p:cNvGrpSpPr>
                <p:nvPr/>
              </p:nvGrpSpPr>
              <p:grpSpPr bwMode="auto">
                <a:xfrm>
                  <a:off x="3969" y="1253"/>
                  <a:ext cx="453" cy="317"/>
                  <a:chOff x="3515" y="2840"/>
                  <a:chExt cx="907" cy="635"/>
                </a:xfrm>
              </p:grpSpPr>
              <p:sp>
                <p:nvSpPr>
                  <p:cNvPr id="214140" name="Rectangle 45"/>
                  <p:cNvSpPr>
                    <a:spLocks noChangeArrowheads="1"/>
                  </p:cNvSpPr>
                  <p:nvPr/>
                </p:nvSpPr>
                <p:spPr bwMode="auto">
                  <a:xfrm>
                    <a:off x="3515" y="2840"/>
                    <a:ext cx="907" cy="635"/>
                  </a:xfrm>
                  <a:prstGeom prst="rect">
                    <a:avLst/>
                  </a:prstGeom>
                  <a:solidFill>
                    <a:srgbClr val="FFCCFF"/>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141" name="Group 46"/>
                  <p:cNvGrpSpPr>
                    <a:grpSpLocks/>
                  </p:cNvGrpSpPr>
                  <p:nvPr/>
                </p:nvGrpSpPr>
                <p:grpSpPr bwMode="auto">
                  <a:xfrm>
                    <a:off x="3612" y="2870"/>
                    <a:ext cx="680" cy="589"/>
                    <a:chOff x="3470" y="1344"/>
                    <a:chExt cx="793" cy="815"/>
                  </a:xfrm>
                </p:grpSpPr>
                <p:pic>
                  <p:nvPicPr>
                    <p:cNvPr id="214142" name="Picture 47"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34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3" name="Picture 48" descr="Agricultural Industrial Machines - Water Pump(WP-31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79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4" name="Picture 49"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9" y="1346"/>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5" name="Picture 50"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78" y="1752"/>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6" name="Picture 51"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45" y="1813"/>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7" name="Picture 52"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43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8" name="Picture 53"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35" y="1482"/>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49" name="Picture 54"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3" y="1483"/>
                      <a:ext cx="181"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50" name="Picture 55"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0" y="1933"/>
                      <a:ext cx="22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51" name="Picture 56"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797"/>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52" name="Line 57"/>
                    <p:cNvSpPr>
                      <a:spLocks noChangeShapeType="1"/>
                    </p:cNvSpPr>
                    <p:nvPr/>
                  </p:nvSpPr>
                  <p:spPr bwMode="auto">
                    <a:xfrm>
                      <a:off x="3651" y="1706"/>
                      <a:ext cx="182" cy="91"/>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53" name="Line 58"/>
                    <p:cNvSpPr>
                      <a:spLocks noChangeShapeType="1"/>
                    </p:cNvSpPr>
                    <p:nvPr/>
                  </p:nvSpPr>
                  <p:spPr bwMode="auto">
                    <a:xfrm flipH="1">
                      <a:off x="3945" y="1664"/>
                      <a:ext cx="90" cy="9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54" name="Line 59"/>
                    <p:cNvSpPr>
                      <a:spLocks noChangeShapeType="1"/>
                    </p:cNvSpPr>
                    <p:nvPr/>
                  </p:nvSpPr>
                  <p:spPr bwMode="auto">
                    <a:xfrm flipV="1">
                      <a:off x="3833" y="1979"/>
                      <a:ext cx="90" cy="45"/>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55" name="Line 60"/>
                    <p:cNvSpPr>
                      <a:spLocks noChangeShapeType="1"/>
                    </p:cNvSpPr>
                    <p:nvPr/>
                  </p:nvSpPr>
                  <p:spPr bwMode="auto">
                    <a:xfrm flipH="1">
                      <a:off x="3515" y="1752"/>
                      <a:ext cx="0" cy="227"/>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214085" name="Group 61"/>
                <p:cNvGrpSpPr>
                  <a:grpSpLocks/>
                </p:cNvGrpSpPr>
                <p:nvPr/>
              </p:nvGrpSpPr>
              <p:grpSpPr bwMode="auto">
                <a:xfrm>
                  <a:off x="4604" y="1344"/>
                  <a:ext cx="453" cy="317"/>
                  <a:chOff x="3515" y="2840"/>
                  <a:chExt cx="907" cy="635"/>
                </a:xfrm>
              </p:grpSpPr>
              <p:sp>
                <p:nvSpPr>
                  <p:cNvPr id="214124" name="Rectangle 62"/>
                  <p:cNvSpPr>
                    <a:spLocks noChangeArrowheads="1"/>
                  </p:cNvSpPr>
                  <p:nvPr/>
                </p:nvSpPr>
                <p:spPr bwMode="auto">
                  <a:xfrm>
                    <a:off x="3515" y="2840"/>
                    <a:ext cx="907" cy="635"/>
                  </a:xfrm>
                  <a:prstGeom prst="rect">
                    <a:avLst/>
                  </a:prstGeom>
                  <a:solidFill>
                    <a:srgbClr val="FFCCFF"/>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125" name="Group 63"/>
                  <p:cNvGrpSpPr>
                    <a:grpSpLocks/>
                  </p:cNvGrpSpPr>
                  <p:nvPr/>
                </p:nvGrpSpPr>
                <p:grpSpPr bwMode="auto">
                  <a:xfrm>
                    <a:off x="3612" y="2870"/>
                    <a:ext cx="680" cy="589"/>
                    <a:chOff x="3470" y="1344"/>
                    <a:chExt cx="793" cy="815"/>
                  </a:xfrm>
                </p:grpSpPr>
                <p:pic>
                  <p:nvPicPr>
                    <p:cNvPr id="214126" name="Picture 64"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34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27" name="Picture 65" descr="Agricultural Industrial Machines - Water Pump(WP-31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79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28" name="Picture 66"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9" y="1346"/>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29" name="Picture 67"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78" y="1752"/>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0" name="Picture 68"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45" y="1813"/>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1" name="Picture 69"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43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2" name="Picture 70"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35" y="1482"/>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3" name="Picture 71"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3" y="1483"/>
                      <a:ext cx="181"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4" name="Picture 72"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0" y="1933"/>
                      <a:ext cx="22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35" name="Picture 73"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797"/>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36" name="Line 74"/>
                    <p:cNvSpPr>
                      <a:spLocks noChangeShapeType="1"/>
                    </p:cNvSpPr>
                    <p:nvPr/>
                  </p:nvSpPr>
                  <p:spPr bwMode="auto">
                    <a:xfrm>
                      <a:off x="3651" y="1706"/>
                      <a:ext cx="182" cy="91"/>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37" name="Line 75"/>
                    <p:cNvSpPr>
                      <a:spLocks noChangeShapeType="1"/>
                    </p:cNvSpPr>
                    <p:nvPr/>
                  </p:nvSpPr>
                  <p:spPr bwMode="auto">
                    <a:xfrm flipH="1">
                      <a:off x="3945" y="1664"/>
                      <a:ext cx="90" cy="9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38" name="Line 76"/>
                    <p:cNvSpPr>
                      <a:spLocks noChangeShapeType="1"/>
                    </p:cNvSpPr>
                    <p:nvPr/>
                  </p:nvSpPr>
                  <p:spPr bwMode="auto">
                    <a:xfrm flipV="1">
                      <a:off x="3833" y="1979"/>
                      <a:ext cx="90" cy="45"/>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39" name="Line 77"/>
                    <p:cNvSpPr>
                      <a:spLocks noChangeShapeType="1"/>
                    </p:cNvSpPr>
                    <p:nvPr/>
                  </p:nvSpPr>
                  <p:spPr bwMode="auto">
                    <a:xfrm flipH="1">
                      <a:off x="3515" y="1752"/>
                      <a:ext cx="0" cy="227"/>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214086" name="Group 78"/>
                <p:cNvGrpSpPr>
                  <a:grpSpLocks/>
                </p:cNvGrpSpPr>
                <p:nvPr/>
              </p:nvGrpSpPr>
              <p:grpSpPr bwMode="auto">
                <a:xfrm>
                  <a:off x="3606" y="1706"/>
                  <a:ext cx="453" cy="317"/>
                  <a:chOff x="3515" y="2840"/>
                  <a:chExt cx="907" cy="635"/>
                </a:xfrm>
              </p:grpSpPr>
              <p:sp>
                <p:nvSpPr>
                  <p:cNvPr id="214108" name="Rectangle 79"/>
                  <p:cNvSpPr>
                    <a:spLocks noChangeArrowheads="1"/>
                  </p:cNvSpPr>
                  <p:nvPr/>
                </p:nvSpPr>
                <p:spPr bwMode="auto">
                  <a:xfrm>
                    <a:off x="3515" y="2840"/>
                    <a:ext cx="907" cy="635"/>
                  </a:xfrm>
                  <a:prstGeom prst="rect">
                    <a:avLst/>
                  </a:prstGeom>
                  <a:solidFill>
                    <a:srgbClr val="FFCCFF"/>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109" name="Group 80"/>
                  <p:cNvGrpSpPr>
                    <a:grpSpLocks/>
                  </p:cNvGrpSpPr>
                  <p:nvPr/>
                </p:nvGrpSpPr>
                <p:grpSpPr bwMode="auto">
                  <a:xfrm>
                    <a:off x="3612" y="2870"/>
                    <a:ext cx="680" cy="589"/>
                    <a:chOff x="3470" y="1344"/>
                    <a:chExt cx="793" cy="815"/>
                  </a:xfrm>
                </p:grpSpPr>
                <p:pic>
                  <p:nvPicPr>
                    <p:cNvPr id="214110" name="Picture 81"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34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1" name="Picture 82" descr="Agricultural Industrial Machines - Water Pump(WP-31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79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2" name="Picture 83"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9" y="1346"/>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3" name="Picture 84"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78" y="1752"/>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4" name="Picture 85"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45" y="1813"/>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5" name="Picture 86"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43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6" name="Picture 87"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35" y="1482"/>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7" name="Picture 88"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3" y="1483"/>
                      <a:ext cx="181"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8" name="Picture 89"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0" y="1933"/>
                      <a:ext cx="22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19" name="Picture 90"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797"/>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20" name="Line 91"/>
                    <p:cNvSpPr>
                      <a:spLocks noChangeShapeType="1"/>
                    </p:cNvSpPr>
                    <p:nvPr/>
                  </p:nvSpPr>
                  <p:spPr bwMode="auto">
                    <a:xfrm>
                      <a:off x="3651" y="1706"/>
                      <a:ext cx="182" cy="91"/>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21" name="Line 92"/>
                    <p:cNvSpPr>
                      <a:spLocks noChangeShapeType="1"/>
                    </p:cNvSpPr>
                    <p:nvPr/>
                  </p:nvSpPr>
                  <p:spPr bwMode="auto">
                    <a:xfrm flipH="1">
                      <a:off x="3945" y="1664"/>
                      <a:ext cx="90" cy="9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22" name="Line 93"/>
                    <p:cNvSpPr>
                      <a:spLocks noChangeShapeType="1"/>
                    </p:cNvSpPr>
                    <p:nvPr/>
                  </p:nvSpPr>
                  <p:spPr bwMode="auto">
                    <a:xfrm flipV="1">
                      <a:off x="3833" y="1979"/>
                      <a:ext cx="90" cy="45"/>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23" name="Line 94"/>
                    <p:cNvSpPr>
                      <a:spLocks noChangeShapeType="1"/>
                    </p:cNvSpPr>
                    <p:nvPr/>
                  </p:nvSpPr>
                  <p:spPr bwMode="auto">
                    <a:xfrm flipH="1">
                      <a:off x="3515" y="1752"/>
                      <a:ext cx="0" cy="227"/>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214087" name="Group 95"/>
                <p:cNvGrpSpPr>
                  <a:grpSpLocks/>
                </p:cNvGrpSpPr>
                <p:nvPr/>
              </p:nvGrpSpPr>
              <p:grpSpPr bwMode="auto">
                <a:xfrm>
                  <a:off x="4286" y="1752"/>
                  <a:ext cx="453" cy="317"/>
                  <a:chOff x="3515" y="2840"/>
                  <a:chExt cx="907" cy="635"/>
                </a:xfrm>
              </p:grpSpPr>
              <p:sp>
                <p:nvSpPr>
                  <p:cNvPr id="214092" name="Rectangle 96"/>
                  <p:cNvSpPr>
                    <a:spLocks noChangeArrowheads="1"/>
                  </p:cNvSpPr>
                  <p:nvPr/>
                </p:nvSpPr>
                <p:spPr bwMode="auto">
                  <a:xfrm>
                    <a:off x="3515" y="2840"/>
                    <a:ext cx="907" cy="635"/>
                  </a:xfrm>
                  <a:prstGeom prst="rect">
                    <a:avLst/>
                  </a:prstGeom>
                  <a:solidFill>
                    <a:srgbClr val="FFCCFF"/>
                  </a:solidFill>
                  <a:ln w="2540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093" name="Group 97"/>
                  <p:cNvGrpSpPr>
                    <a:grpSpLocks/>
                  </p:cNvGrpSpPr>
                  <p:nvPr/>
                </p:nvGrpSpPr>
                <p:grpSpPr bwMode="auto">
                  <a:xfrm>
                    <a:off x="3612" y="2870"/>
                    <a:ext cx="680" cy="589"/>
                    <a:chOff x="3470" y="1344"/>
                    <a:chExt cx="793" cy="815"/>
                  </a:xfrm>
                </p:grpSpPr>
                <p:pic>
                  <p:nvPicPr>
                    <p:cNvPr id="214094" name="Picture 98"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34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95" name="Picture 99" descr="Agricultural Industrial Machines - Water Pump(WP-31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6" y="1797"/>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96" name="Picture 100"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9" y="1346"/>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97" name="Picture 101"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78" y="1752"/>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98" name="Picture 102" descr="esbpd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45" y="1813"/>
                      <a:ext cx="31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99" name="Picture 103" descr="Worker%27s-Comp-Group-Rating-326">
                      <a:hlinkClick r:id="rId2"/>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434"/>
                      <a:ext cx="162"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00" name="Picture 104"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35" y="1482"/>
                      <a:ext cx="227"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01" name="Picture 105" descr="bd0509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3" y="1483"/>
                      <a:ext cx="181"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02" name="Picture 106"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0" y="1933"/>
                      <a:ext cx="22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103" name="Picture 107" descr="Agricultural Industrial Machines - Water Pump(WP-315)"/>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1797"/>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04" name="Line 108"/>
                    <p:cNvSpPr>
                      <a:spLocks noChangeShapeType="1"/>
                    </p:cNvSpPr>
                    <p:nvPr/>
                  </p:nvSpPr>
                  <p:spPr bwMode="auto">
                    <a:xfrm>
                      <a:off x="3651" y="1706"/>
                      <a:ext cx="182" cy="91"/>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05" name="Line 109"/>
                    <p:cNvSpPr>
                      <a:spLocks noChangeShapeType="1"/>
                    </p:cNvSpPr>
                    <p:nvPr/>
                  </p:nvSpPr>
                  <p:spPr bwMode="auto">
                    <a:xfrm flipH="1">
                      <a:off x="3945" y="1664"/>
                      <a:ext cx="90" cy="9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06" name="Line 110"/>
                    <p:cNvSpPr>
                      <a:spLocks noChangeShapeType="1"/>
                    </p:cNvSpPr>
                    <p:nvPr/>
                  </p:nvSpPr>
                  <p:spPr bwMode="auto">
                    <a:xfrm flipV="1">
                      <a:off x="3833" y="1979"/>
                      <a:ext cx="90" cy="45"/>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107" name="Line 111"/>
                    <p:cNvSpPr>
                      <a:spLocks noChangeShapeType="1"/>
                    </p:cNvSpPr>
                    <p:nvPr/>
                  </p:nvSpPr>
                  <p:spPr bwMode="auto">
                    <a:xfrm flipH="1">
                      <a:off x="3515" y="1752"/>
                      <a:ext cx="0" cy="227"/>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sp>
              <p:nvSpPr>
                <p:cNvPr id="214088" name="Line 112"/>
                <p:cNvSpPr>
                  <a:spLocks noChangeShapeType="1"/>
                </p:cNvSpPr>
                <p:nvPr/>
              </p:nvSpPr>
              <p:spPr bwMode="auto">
                <a:xfrm>
                  <a:off x="4083" y="1888"/>
                  <a:ext cx="182" cy="0"/>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089" name="Line 113"/>
                <p:cNvSpPr>
                  <a:spLocks noChangeShapeType="1"/>
                </p:cNvSpPr>
                <p:nvPr/>
              </p:nvSpPr>
              <p:spPr bwMode="auto">
                <a:xfrm flipH="1">
                  <a:off x="4059" y="1570"/>
                  <a:ext cx="499" cy="182"/>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090" name="Line 114"/>
                <p:cNvSpPr>
                  <a:spLocks noChangeShapeType="1"/>
                </p:cNvSpPr>
                <p:nvPr/>
              </p:nvSpPr>
              <p:spPr bwMode="auto">
                <a:xfrm flipV="1">
                  <a:off x="4776" y="1682"/>
                  <a:ext cx="136" cy="136"/>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4091" name="Line 115"/>
                <p:cNvSpPr>
                  <a:spLocks noChangeShapeType="1"/>
                </p:cNvSpPr>
                <p:nvPr/>
              </p:nvSpPr>
              <p:spPr bwMode="auto">
                <a:xfrm flipV="1">
                  <a:off x="3878" y="1570"/>
                  <a:ext cx="181" cy="136"/>
                </a:xfrm>
                <a:prstGeom prst="line">
                  <a:avLst/>
                </a:prstGeom>
                <a:noFill/>
                <a:ln w="9525">
                  <a:solidFill>
                    <a:schemeClr val="tx1"/>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grpSp>
        <p:sp>
          <p:nvSpPr>
            <p:cNvPr id="214032" name="WordArt 119"/>
            <p:cNvSpPr>
              <a:spLocks noChangeArrowheads="1" noChangeShapeType="1" noTextEdit="1"/>
            </p:cNvSpPr>
            <p:nvPr/>
          </p:nvSpPr>
          <p:spPr bwMode="auto">
            <a:xfrm>
              <a:off x="2312" y="3840"/>
              <a:ext cx="1210"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Physical Layer</a:t>
              </a:r>
            </a:p>
          </p:txBody>
        </p:sp>
        <p:sp>
          <p:nvSpPr>
            <p:cNvPr id="214033" name="WordArt 120"/>
            <p:cNvSpPr>
              <a:spLocks noChangeArrowheads="1" noChangeShapeType="1" noTextEdit="1"/>
            </p:cNvSpPr>
            <p:nvPr/>
          </p:nvSpPr>
          <p:spPr bwMode="auto">
            <a:xfrm>
              <a:off x="2358" y="1028"/>
              <a:ext cx="1152" cy="250"/>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Business Layer</a:t>
              </a:r>
            </a:p>
          </p:txBody>
        </p:sp>
        <p:sp>
          <p:nvSpPr>
            <p:cNvPr id="214034" name="WordArt 121"/>
            <p:cNvSpPr>
              <a:spLocks noChangeArrowheads="1" noChangeShapeType="1" noTextEdit="1"/>
            </p:cNvSpPr>
            <p:nvPr/>
          </p:nvSpPr>
          <p:spPr bwMode="auto">
            <a:xfrm>
              <a:off x="2176" y="3432"/>
              <a:ext cx="1395" cy="225"/>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Abstraction Layer</a:t>
              </a:r>
            </a:p>
          </p:txBody>
        </p:sp>
        <p:sp>
          <p:nvSpPr>
            <p:cNvPr id="214035" name="WordArt 122"/>
            <p:cNvSpPr>
              <a:spLocks noChangeArrowheads="1" noChangeShapeType="1" noTextEdit="1"/>
            </p:cNvSpPr>
            <p:nvPr/>
          </p:nvSpPr>
          <p:spPr bwMode="auto">
            <a:xfrm>
              <a:off x="1768" y="1890"/>
              <a:ext cx="1790" cy="225"/>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Organizational Layer</a:t>
              </a:r>
            </a:p>
          </p:txBody>
        </p:sp>
        <p:sp>
          <p:nvSpPr>
            <p:cNvPr id="214036" name="WordArt 123"/>
            <p:cNvSpPr>
              <a:spLocks noChangeArrowheads="1" noChangeShapeType="1" noTextEdit="1"/>
            </p:cNvSpPr>
            <p:nvPr/>
          </p:nvSpPr>
          <p:spPr bwMode="auto">
            <a:xfrm>
              <a:off x="2379" y="2939"/>
              <a:ext cx="1174" cy="272"/>
            </a:xfrm>
            <a:prstGeom prst="rect">
              <a:avLst/>
            </a:prstGeom>
          </p:spPr>
          <p:txBody>
            <a:bodyPr wrap="none" fromWordArt="1">
              <a:prstTxWarp prst="textPlain">
                <a:avLst>
                  <a:gd name="adj" fmla="val 50000"/>
                </a:avLst>
              </a:prstTxWarp>
            </a:bodyPr>
            <a:lstStyle/>
            <a:p>
              <a:r>
                <a:rPr lang="en-US" sz="2800" kern="10">
                  <a:ln w="19050">
                    <a:solidFill>
                      <a:srgbClr val="99CCFF"/>
                    </a:solidFill>
                    <a:round/>
                    <a:headEnd/>
                    <a:tailEnd/>
                  </a:ln>
                  <a:solidFill>
                    <a:srgbClr val="0066CC"/>
                  </a:solidFill>
                  <a:effectLst>
                    <a:outerShdw dist="35921" dir="2700000" algn="ctr" rotWithShape="0">
                      <a:srgbClr val="990000"/>
                    </a:outerShdw>
                  </a:effectLst>
                  <a:latin typeface="Impact"/>
                </a:rPr>
                <a:t>Human Layer</a:t>
              </a:r>
            </a:p>
          </p:txBody>
        </p:sp>
        <p:sp>
          <p:nvSpPr>
            <p:cNvPr id="214037" name="WordArt 124"/>
            <p:cNvSpPr>
              <a:spLocks noChangeArrowheads="1" noChangeShapeType="1" noTextEdit="1"/>
            </p:cNvSpPr>
            <p:nvPr/>
          </p:nvSpPr>
          <p:spPr bwMode="auto">
            <a:xfrm>
              <a:off x="2539" y="2434"/>
              <a:ext cx="998" cy="226"/>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ICT Layer</a:t>
              </a:r>
            </a:p>
          </p:txBody>
        </p:sp>
        <p:sp>
          <p:nvSpPr>
            <p:cNvPr id="214038" name="Rectangle 125"/>
            <p:cNvSpPr>
              <a:spLocks noChangeArrowheads="1"/>
            </p:cNvSpPr>
            <p:nvPr/>
          </p:nvSpPr>
          <p:spPr bwMode="auto">
            <a:xfrm>
              <a:off x="3634" y="632"/>
              <a:ext cx="765" cy="3538"/>
            </a:xfrm>
            <a:prstGeom prst="rect">
              <a:avLst/>
            </a:prstGeom>
            <a:solidFill>
              <a:srgbClr val="996633">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039" name="Group 138"/>
            <p:cNvGrpSpPr>
              <a:grpSpLocks/>
            </p:cNvGrpSpPr>
            <p:nvPr/>
          </p:nvGrpSpPr>
          <p:grpSpPr bwMode="auto">
            <a:xfrm>
              <a:off x="4060" y="617"/>
              <a:ext cx="362" cy="318"/>
              <a:chOff x="4253" y="1135"/>
              <a:chExt cx="408" cy="408"/>
            </a:xfrm>
          </p:grpSpPr>
          <p:sp>
            <p:nvSpPr>
              <p:cNvPr id="214080" name="Rectangle 139"/>
              <p:cNvSpPr>
                <a:spLocks noChangeArrowheads="1"/>
              </p:cNvSpPr>
              <p:nvPr/>
            </p:nvSpPr>
            <p:spPr bwMode="auto">
              <a:xfrm>
                <a:off x="4377" y="1253"/>
                <a:ext cx="91" cy="91"/>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81" name="Picture 140" descr="Adapter DK han / UK hun"/>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53" y="1135"/>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0" name="Group 156"/>
            <p:cNvGrpSpPr>
              <a:grpSpLocks/>
            </p:cNvGrpSpPr>
            <p:nvPr/>
          </p:nvGrpSpPr>
          <p:grpSpPr bwMode="auto">
            <a:xfrm>
              <a:off x="3655" y="998"/>
              <a:ext cx="221" cy="371"/>
              <a:chOff x="4383" y="1224"/>
              <a:chExt cx="221" cy="371"/>
            </a:xfrm>
          </p:grpSpPr>
          <p:pic>
            <p:nvPicPr>
              <p:cNvPr id="214078" name="Picture 141"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79" name="Picture 142"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1" name="Group 157"/>
            <p:cNvGrpSpPr>
              <a:grpSpLocks/>
            </p:cNvGrpSpPr>
            <p:nvPr/>
          </p:nvGrpSpPr>
          <p:grpSpPr bwMode="auto">
            <a:xfrm>
              <a:off x="3658" y="3774"/>
              <a:ext cx="221" cy="371"/>
              <a:chOff x="4383" y="1224"/>
              <a:chExt cx="221" cy="371"/>
            </a:xfrm>
          </p:grpSpPr>
          <p:pic>
            <p:nvPicPr>
              <p:cNvPr id="214076" name="Picture 158"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77" name="Picture 159"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2" name="Group 160"/>
            <p:cNvGrpSpPr>
              <a:grpSpLocks/>
            </p:cNvGrpSpPr>
            <p:nvPr/>
          </p:nvGrpSpPr>
          <p:grpSpPr bwMode="auto">
            <a:xfrm>
              <a:off x="3661" y="3341"/>
              <a:ext cx="221" cy="371"/>
              <a:chOff x="4383" y="1224"/>
              <a:chExt cx="221" cy="371"/>
            </a:xfrm>
          </p:grpSpPr>
          <p:pic>
            <p:nvPicPr>
              <p:cNvPr id="214074" name="Picture 161"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75" name="Picture 162"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3" name="Group 163"/>
            <p:cNvGrpSpPr>
              <a:grpSpLocks/>
            </p:cNvGrpSpPr>
            <p:nvPr/>
          </p:nvGrpSpPr>
          <p:grpSpPr bwMode="auto">
            <a:xfrm>
              <a:off x="3655" y="2878"/>
              <a:ext cx="221" cy="371"/>
              <a:chOff x="4383" y="1224"/>
              <a:chExt cx="221" cy="371"/>
            </a:xfrm>
          </p:grpSpPr>
          <p:pic>
            <p:nvPicPr>
              <p:cNvPr id="214072" name="Picture 164"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73" name="Picture 165"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4" name="Group 166"/>
            <p:cNvGrpSpPr>
              <a:grpSpLocks/>
            </p:cNvGrpSpPr>
            <p:nvPr/>
          </p:nvGrpSpPr>
          <p:grpSpPr bwMode="auto">
            <a:xfrm>
              <a:off x="3643" y="2413"/>
              <a:ext cx="221" cy="371"/>
              <a:chOff x="4383" y="1224"/>
              <a:chExt cx="221" cy="371"/>
            </a:xfrm>
          </p:grpSpPr>
          <p:pic>
            <p:nvPicPr>
              <p:cNvPr id="214070" name="Picture 167"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71" name="Picture 168"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45" name="Group 169"/>
            <p:cNvGrpSpPr>
              <a:grpSpLocks/>
            </p:cNvGrpSpPr>
            <p:nvPr/>
          </p:nvGrpSpPr>
          <p:grpSpPr bwMode="auto">
            <a:xfrm>
              <a:off x="3643" y="1838"/>
              <a:ext cx="221" cy="371"/>
              <a:chOff x="4383" y="1224"/>
              <a:chExt cx="221" cy="371"/>
            </a:xfrm>
          </p:grpSpPr>
          <p:pic>
            <p:nvPicPr>
              <p:cNvPr id="214068" name="Picture 170" descr="335203"/>
              <p:cNvPicPr>
                <a:picLocks noChangeAspect="1" noChangeArrowheads="1"/>
              </p:cNvPicPr>
              <p:nvPr/>
            </p:nvPicPr>
            <p:blipFill>
              <a:blip r:embed="rId14"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413" y="1224"/>
                <a:ext cx="19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69" name="Picture 171" descr="335203"/>
              <p:cNvPicPr>
                <a:picLocks noChangeAspect="1" noChangeArrowheads="1"/>
              </p:cNvPicPr>
              <p:nvPr/>
            </p:nvPicPr>
            <p:blipFill>
              <a:blip r:embed="rId1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83" y="1414"/>
                <a:ext cx="17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4046" name="Picture 172" descr="molecula">
              <a:hlinkClick r:id="rId16"/>
            </p:cNvPr>
            <p:cNvPicPr>
              <a:picLocks noChangeAspect="1" noChangeArrowheads="1"/>
            </p:cNvPicPr>
            <p:nvPr/>
          </p:nvPicPr>
          <p:blipFill>
            <a:blip r:embed="rId1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990" y="3891"/>
              <a:ext cx="39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47" name="WordArt 173"/>
            <p:cNvSpPr>
              <a:spLocks noChangeArrowheads="1" noChangeShapeType="1" noTextEdit="1"/>
            </p:cNvSpPr>
            <p:nvPr/>
          </p:nvSpPr>
          <p:spPr bwMode="auto">
            <a:xfrm rot="-5400000">
              <a:off x="2613" y="2187"/>
              <a:ext cx="2928" cy="36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Semantic Adapters Layer</a:t>
              </a:r>
            </a:p>
          </p:txBody>
        </p:sp>
        <p:sp>
          <p:nvSpPr>
            <p:cNvPr id="214048" name="Rectangle 174"/>
            <p:cNvSpPr>
              <a:spLocks noChangeArrowheads="1"/>
            </p:cNvSpPr>
            <p:nvPr/>
          </p:nvSpPr>
          <p:spPr bwMode="auto">
            <a:xfrm>
              <a:off x="4399" y="632"/>
              <a:ext cx="862" cy="3538"/>
            </a:xfrm>
            <a:prstGeom prst="rect">
              <a:avLst/>
            </a:prstGeom>
            <a:solidFill>
              <a:srgbClr val="CCFFCC"/>
            </a:solidFill>
            <a:ln w="222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4049" name="Group 175"/>
            <p:cNvGrpSpPr>
              <a:grpSpLocks/>
            </p:cNvGrpSpPr>
            <p:nvPr/>
          </p:nvGrpSpPr>
          <p:grpSpPr bwMode="auto">
            <a:xfrm flipH="1">
              <a:off x="4463" y="883"/>
              <a:ext cx="241" cy="408"/>
              <a:chOff x="1803" y="1661"/>
              <a:chExt cx="363" cy="505"/>
            </a:xfrm>
          </p:grpSpPr>
          <p:sp>
            <p:nvSpPr>
              <p:cNvPr id="214066" name="Oval 17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67" name="Picture 177"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50" name="Group 178"/>
            <p:cNvGrpSpPr>
              <a:grpSpLocks/>
            </p:cNvGrpSpPr>
            <p:nvPr/>
          </p:nvGrpSpPr>
          <p:grpSpPr bwMode="auto">
            <a:xfrm flipH="1">
              <a:off x="4453" y="1732"/>
              <a:ext cx="241" cy="408"/>
              <a:chOff x="1803" y="1661"/>
              <a:chExt cx="363" cy="505"/>
            </a:xfrm>
          </p:grpSpPr>
          <p:sp>
            <p:nvSpPr>
              <p:cNvPr id="214064" name="Oval 17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65" name="Picture 180"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51" name="Group 181"/>
            <p:cNvGrpSpPr>
              <a:grpSpLocks/>
            </p:cNvGrpSpPr>
            <p:nvPr/>
          </p:nvGrpSpPr>
          <p:grpSpPr bwMode="auto">
            <a:xfrm flipH="1">
              <a:off x="4459" y="2298"/>
              <a:ext cx="241" cy="408"/>
              <a:chOff x="1803" y="1661"/>
              <a:chExt cx="363" cy="505"/>
            </a:xfrm>
          </p:grpSpPr>
          <p:sp>
            <p:nvSpPr>
              <p:cNvPr id="214062" name="Oval 18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63" name="Picture 183"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52" name="Group 184"/>
            <p:cNvGrpSpPr>
              <a:grpSpLocks/>
            </p:cNvGrpSpPr>
            <p:nvPr/>
          </p:nvGrpSpPr>
          <p:grpSpPr bwMode="auto">
            <a:xfrm flipH="1">
              <a:off x="4480" y="3744"/>
              <a:ext cx="241" cy="408"/>
              <a:chOff x="1803" y="1661"/>
              <a:chExt cx="363" cy="505"/>
            </a:xfrm>
          </p:grpSpPr>
          <p:sp>
            <p:nvSpPr>
              <p:cNvPr id="214060" name="Oval 18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61" name="Picture 186"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53" name="Group 187"/>
            <p:cNvGrpSpPr>
              <a:grpSpLocks/>
            </p:cNvGrpSpPr>
            <p:nvPr/>
          </p:nvGrpSpPr>
          <p:grpSpPr bwMode="auto">
            <a:xfrm flipH="1">
              <a:off x="4465" y="3317"/>
              <a:ext cx="241" cy="408"/>
              <a:chOff x="1803" y="1661"/>
              <a:chExt cx="363" cy="505"/>
            </a:xfrm>
          </p:grpSpPr>
          <p:sp>
            <p:nvSpPr>
              <p:cNvPr id="214058" name="Oval 18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59" name="Picture 189"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4054" name="Group 190"/>
            <p:cNvGrpSpPr>
              <a:grpSpLocks/>
            </p:cNvGrpSpPr>
            <p:nvPr/>
          </p:nvGrpSpPr>
          <p:grpSpPr bwMode="auto">
            <a:xfrm flipH="1">
              <a:off x="4459" y="2842"/>
              <a:ext cx="241" cy="408"/>
              <a:chOff x="1803" y="1661"/>
              <a:chExt cx="363" cy="505"/>
            </a:xfrm>
          </p:grpSpPr>
          <p:sp>
            <p:nvSpPr>
              <p:cNvPr id="214056" name="Oval 19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4057" name="Picture 192" descr="CA0NW12D"/>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4055" name="WordArt 193"/>
            <p:cNvSpPr>
              <a:spLocks noChangeArrowheads="1" noChangeShapeType="1" noTextEdit="1"/>
            </p:cNvSpPr>
            <p:nvPr/>
          </p:nvSpPr>
          <p:spPr bwMode="auto">
            <a:xfrm rot="-5400000">
              <a:off x="3470" y="2232"/>
              <a:ext cx="3039" cy="36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GERI Middleware Layer</a:t>
              </a:r>
            </a:p>
          </p:txBody>
        </p:sp>
      </p:grpSp>
      <p:sp>
        <p:nvSpPr>
          <p:cNvPr id="1457347" name="Rectangle 195"/>
          <p:cNvSpPr>
            <a:spLocks noGrp="1" noChangeArrowheads="1"/>
          </p:cNvSpPr>
          <p:nvPr>
            <p:ph type="title"/>
          </p:nvPr>
        </p:nvSpPr>
        <p:spPr>
          <a:xfrm>
            <a:off x="1331913" y="188913"/>
            <a:ext cx="7523162" cy="503237"/>
          </a:xfrm>
        </p:spPr>
        <p:txBody>
          <a:bodyPr/>
          <a:lstStyle/>
          <a:p>
            <a:pPr eaLnBrk="1" hangingPunct="1">
              <a:defRPr/>
            </a:pPr>
            <a:r>
              <a:rPr lang="en-US" sz="2800"/>
              <a:t>GERI: Layered Enterprise Architecture and Intra-Enterprise Resource Integration</a:t>
            </a:r>
          </a:p>
        </p:txBody>
      </p:sp>
    </p:spTree>
  </p:cSld>
  <p:clrMapOvr>
    <a:masterClrMapping/>
  </p:clrMapOvr>
  <p:transition spd="med"/>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2276" name="Rectangle 4"/>
          <p:cNvSpPr>
            <a:spLocks noChangeArrowheads="1"/>
          </p:cNvSpPr>
          <p:nvPr/>
        </p:nvSpPr>
        <p:spPr bwMode="auto">
          <a:xfrm>
            <a:off x="1509713" y="366713"/>
            <a:ext cx="75231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GERI: Layered Enterprise Architecture and Intra-Enterprise Resource Integration</a:t>
            </a:r>
          </a:p>
        </p:txBody>
      </p:sp>
      <p:grpSp>
        <p:nvGrpSpPr>
          <p:cNvPr id="215043" name="Group 5"/>
          <p:cNvGrpSpPr>
            <a:grpSpLocks/>
          </p:cNvGrpSpPr>
          <p:nvPr/>
        </p:nvGrpSpPr>
        <p:grpSpPr bwMode="auto">
          <a:xfrm>
            <a:off x="76200" y="1116013"/>
            <a:ext cx="8815388" cy="5780087"/>
            <a:chOff x="48" y="703"/>
            <a:chExt cx="5553" cy="3641"/>
          </a:xfrm>
        </p:grpSpPr>
        <p:sp>
          <p:nvSpPr>
            <p:cNvPr id="215044" name="Rectangle 6"/>
            <p:cNvSpPr>
              <a:spLocks noChangeArrowheads="1"/>
            </p:cNvSpPr>
            <p:nvPr/>
          </p:nvSpPr>
          <p:spPr bwMode="auto">
            <a:xfrm>
              <a:off x="748" y="3321"/>
              <a:ext cx="2609" cy="658"/>
            </a:xfrm>
            <a:prstGeom prst="rect">
              <a:avLst/>
            </a:prstGeom>
            <a:solidFill>
              <a:srgbClr val="99CC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45" name="Rectangle 7"/>
            <p:cNvSpPr>
              <a:spLocks noChangeArrowheads="1"/>
            </p:cNvSpPr>
            <p:nvPr/>
          </p:nvSpPr>
          <p:spPr bwMode="auto">
            <a:xfrm>
              <a:off x="748" y="2672"/>
              <a:ext cx="2609" cy="653"/>
            </a:xfrm>
            <a:prstGeom prst="rect">
              <a:avLst/>
            </a:prstGeom>
            <a:solidFill>
              <a:srgbClr val="99CCFF">
                <a:alpha val="83920"/>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46" name="Rectangle 8"/>
            <p:cNvSpPr>
              <a:spLocks noChangeArrowheads="1"/>
            </p:cNvSpPr>
            <p:nvPr/>
          </p:nvSpPr>
          <p:spPr bwMode="auto">
            <a:xfrm>
              <a:off x="748" y="2021"/>
              <a:ext cx="2609" cy="653"/>
            </a:xfrm>
            <a:prstGeom prst="rect">
              <a:avLst/>
            </a:prstGeom>
            <a:solidFill>
              <a:srgbClr val="99CCFF">
                <a:alpha val="67842"/>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47" name="Rectangle 9"/>
            <p:cNvSpPr>
              <a:spLocks noChangeArrowheads="1"/>
            </p:cNvSpPr>
            <p:nvPr/>
          </p:nvSpPr>
          <p:spPr bwMode="auto">
            <a:xfrm>
              <a:off x="748" y="1371"/>
              <a:ext cx="2609" cy="640"/>
            </a:xfrm>
            <a:prstGeom prst="rect">
              <a:avLst/>
            </a:prstGeom>
            <a:solidFill>
              <a:schemeClr val="bg1">
                <a:alpha val="43137"/>
              </a:scheme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6000"/>
                <a:t>…</a:t>
              </a:r>
            </a:p>
          </p:txBody>
        </p:sp>
        <p:sp>
          <p:nvSpPr>
            <p:cNvPr id="215048" name="Rectangle 10"/>
            <p:cNvSpPr>
              <a:spLocks noChangeArrowheads="1"/>
            </p:cNvSpPr>
            <p:nvPr/>
          </p:nvSpPr>
          <p:spPr bwMode="auto">
            <a:xfrm>
              <a:off x="748" y="706"/>
              <a:ext cx="2609" cy="659"/>
            </a:xfrm>
            <a:prstGeom prst="rect">
              <a:avLst/>
            </a:prstGeom>
            <a:solidFill>
              <a:srgbClr val="99CCFF">
                <a:alpha val="27058"/>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49" name="WordArt 11"/>
            <p:cNvSpPr>
              <a:spLocks noChangeArrowheads="1" noChangeShapeType="1" noTextEdit="1"/>
            </p:cNvSpPr>
            <p:nvPr/>
          </p:nvSpPr>
          <p:spPr bwMode="auto">
            <a:xfrm>
              <a:off x="871" y="3564"/>
              <a:ext cx="771"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Layer 1</a:t>
              </a:r>
            </a:p>
          </p:txBody>
        </p:sp>
        <p:sp>
          <p:nvSpPr>
            <p:cNvPr id="215050" name="Rectangle 12"/>
            <p:cNvSpPr>
              <a:spLocks noChangeArrowheads="1"/>
            </p:cNvSpPr>
            <p:nvPr/>
          </p:nvSpPr>
          <p:spPr bwMode="auto">
            <a:xfrm>
              <a:off x="3366" y="710"/>
              <a:ext cx="445" cy="3262"/>
            </a:xfrm>
            <a:prstGeom prst="rect">
              <a:avLst/>
            </a:prstGeom>
            <a:solidFill>
              <a:srgbClr val="996633">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5051" name="Group 13"/>
            <p:cNvGrpSpPr>
              <a:grpSpLocks/>
            </p:cNvGrpSpPr>
            <p:nvPr/>
          </p:nvGrpSpPr>
          <p:grpSpPr bwMode="auto">
            <a:xfrm>
              <a:off x="3358" y="706"/>
              <a:ext cx="408" cy="317"/>
              <a:chOff x="4253" y="1135"/>
              <a:chExt cx="408" cy="408"/>
            </a:xfrm>
          </p:grpSpPr>
          <p:sp>
            <p:nvSpPr>
              <p:cNvPr id="215086" name="Rectangle 14"/>
              <p:cNvSpPr>
                <a:spLocks noChangeArrowheads="1"/>
              </p:cNvSpPr>
              <p:nvPr/>
            </p:nvSpPr>
            <p:spPr bwMode="auto">
              <a:xfrm>
                <a:off x="4377" y="1253"/>
                <a:ext cx="91" cy="91"/>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5087" name="Picture 15" descr="Adapter DK han / UK hun"/>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53" y="1135"/>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052" name="WordArt 16"/>
            <p:cNvSpPr>
              <a:spLocks noChangeArrowheads="1" noChangeShapeType="1" noTextEdit="1"/>
            </p:cNvSpPr>
            <p:nvPr/>
          </p:nvSpPr>
          <p:spPr bwMode="auto">
            <a:xfrm rot="-5400000">
              <a:off x="2164" y="2294"/>
              <a:ext cx="2838" cy="318"/>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Middleware Adapters Layer</a:t>
              </a:r>
            </a:p>
          </p:txBody>
        </p:sp>
        <p:sp>
          <p:nvSpPr>
            <p:cNvPr id="215053" name="Rectangle 17"/>
            <p:cNvSpPr>
              <a:spLocks noChangeArrowheads="1"/>
            </p:cNvSpPr>
            <p:nvPr/>
          </p:nvSpPr>
          <p:spPr bwMode="auto">
            <a:xfrm>
              <a:off x="4718" y="710"/>
              <a:ext cx="862" cy="3262"/>
            </a:xfrm>
            <a:prstGeom prst="rect">
              <a:avLst/>
            </a:prstGeom>
            <a:solidFill>
              <a:srgbClr val="CCFFCC"/>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5054" name="Group 18"/>
            <p:cNvGrpSpPr>
              <a:grpSpLocks/>
            </p:cNvGrpSpPr>
            <p:nvPr/>
          </p:nvGrpSpPr>
          <p:grpSpPr bwMode="auto">
            <a:xfrm flipH="1">
              <a:off x="4788" y="1987"/>
              <a:ext cx="376" cy="605"/>
              <a:chOff x="1803" y="1661"/>
              <a:chExt cx="363" cy="505"/>
            </a:xfrm>
          </p:grpSpPr>
          <p:sp>
            <p:nvSpPr>
              <p:cNvPr id="215084" name="Oval 1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5085" name="Picture 20"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055" name="WordArt 21"/>
            <p:cNvSpPr>
              <a:spLocks noChangeArrowheads="1" noChangeShapeType="1" noTextEdit="1"/>
            </p:cNvSpPr>
            <p:nvPr/>
          </p:nvSpPr>
          <p:spPr bwMode="auto">
            <a:xfrm rot="-5400000">
              <a:off x="3863" y="2180"/>
              <a:ext cx="2994" cy="318"/>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GERI Inter-Middleware Layer</a:t>
              </a:r>
            </a:p>
          </p:txBody>
        </p:sp>
        <p:sp>
          <p:nvSpPr>
            <p:cNvPr id="1462294" name="PubL"/>
            <p:cNvSpPr>
              <a:spLocks noEditPoints="1" noChangeArrowheads="1"/>
            </p:cNvSpPr>
            <p:nvPr/>
          </p:nvSpPr>
          <p:spPr bwMode="auto">
            <a:xfrm flipH="1" flipV="1">
              <a:off x="1815" y="722"/>
              <a:ext cx="1497" cy="544"/>
            </a:xfrm>
            <a:custGeom>
              <a:avLst/>
              <a:gdLst>
                <a:gd name="G0" fmla="+- 0 0 0"/>
                <a:gd name="G1" fmla="*/ 3246 1 2"/>
                <a:gd name="G2" fmla="+- 3246 0 0"/>
                <a:gd name="G3" fmla="+- 12388 0 0"/>
                <a:gd name="G4" fmla="*/ 12388 1 2"/>
                <a:gd name="G5" fmla="+- 10800 G4 0"/>
                <a:gd name="T0" fmla="*/ 1623 w 21600"/>
                <a:gd name="T1" fmla="*/ 0 h 21600"/>
                <a:gd name="T2" fmla="*/ 0 w 21600"/>
                <a:gd name="T3" fmla="*/ 10800 h 21600"/>
                <a:gd name="T4" fmla="*/ 10800 w 21600"/>
                <a:gd name="T5" fmla="*/ 21600 h 21600"/>
                <a:gd name="T6" fmla="*/ 21600 w 21600"/>
                <a:gd name="T7" fmla="*/ 16994 h 21600"/>
                <a:gd name="T8" fmla="*/ 17694720 60000 65536"/>
                <a:gd name="T9" fmla="*/ 11796480 60000 65536"/>
                <a:gd name="T10" fmla="*/ 5898240 60000 65536"/>
                <a:gd name="T11" fmla="*/ 0 60000 65536"/>
                <a:gd name="T12" fmla="*/ 0 w 21600"/>
                <a:gd name="T13" fmla="*/ G3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12388"/>
                  </a:lnTo>
                  <a:lnTo>
                    <a:pt x="3246" y="12388"/>
                  </a:lnTo>
                  <a:lnTo>
                    <a:pt x="3246" y="0"/>
                  </a:lnTo>
                  <a:close/>
                </a:path>
              </a:pathLst>
            </a:custGeom>
            <a:solidFill>
              <a:srgbClr val="CC9900"/>
            </a:solidFill>
            <a:ln w="9525">
              <a:solidFill>
                <a:srgbClr val="000000"/>
              </a:solidFill>
              <a:miter lim="800000"/>
              <a:headEnd/>
              <a:tailEnd/>
            </a:ln>
            <a:effectLst>
              <a:outerShdw dist="107763" dir="2700000" algn="ctr" rotWithShape="0">
                <a:srgbClr val="808080"/>
              </a:outerShdw>
            </a:effectLst>
          </p:spPr>
          <p:txBody>
            <a:bodyPr rot="10800000"/>
            <a:lstStyle/>
            <a:p>
              <a:pPr>
                <a:defRPr/>
              </a:pPr>
              <a:r>
                <a:rPr lang="en-US" sz="1800"/>
                <a:t>Layer </a:t>
              </a:r>
              <a:r>
                <a:rPr lang="en-US" sz="1800" i="1"/>
                <a:t>n</a:t>
              </a:r>
              <a:r>
                <a:rPr lang="en-US" sz="1800"/>
                <a:t> middleware</a:t>
              </a:r>
            </a:p>
          </p:txBody>
        </p:sp>
        <p:sp>
          <p:nvSpPr>
            <p:cNvPr id="1462295" name="PubL"/>
            <p:cNvSpPr>
              <a:spLocks noEditPoints="1" noChangeArrowheads="1"/>
            </p:cNvSpPr>
            <p:nvPr/>
          </p:nvSpPr>
          <p:spPr bwMode="auto">
            <a:xfrm flipH="1" flipV="1">
              <a:off x="1797" y="2037"/>
              <a:ext cx="1497" cy="544"/>
            </a:xfrm>
            <a:custGeom>
              <a:avLst/>
              <a:gdLst>
                <a:gd name="G0" fmla="+- 0 0 0"/>
                <a:gd name="G1" fmla="*/ 3246 1 2"/>
                <a:gd name="G2" fmla="+- 3246 0 0"/>
                <a:gd name="G3" fmla="+- 12388 0 0"/>
                <a:gd name="G4" fmla="*/ 12388 1 2"/>
                <a:gd name="G5" fmla="+- 10800 G4 0"/>
                <a:gd name="T0" fmla="*/ 1623 w 21600"/>
                <a:gd name="T1" fmla="*/ 0 h 21600"/>
                <a:gd name="T2" fmla="*/ 0 w 21600"/>
                <a:gd name="T3" fmla="*/ 10800 h 21600"/>
                <a:gd name="T4" fmla="*/ 10800 w 21600"/>
                <a:gd name="T5" fmla="*/ 21600 h 21600"/>
                <a:gd name="T6" fmla="*/ 21600 w 21600"/>
                <a:gd name="T7" fmla="*/ 16994 h 21600"/>
                <a:gd name="T8" fmla="*/ 17694720 60000 65536"/>
                <a:gd name="T9" fmla="*/ 11796480 60000 65536"/>
                <a:gd name="T10" fmla="*/ 5898240 60000 65536"/>
                <a:gd name="T11" fmla="*/ 0 60000 65536"/>
                <a:gd name="T12" fmla="*/ 0 w 21600"/>
                <a:gd name="T13" fmla="*/ G3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12388"/>
                  </a:lnTo>
                  <a:lnTo>
                    <a:pt x="3246" y="12388"/>
                  </a:lnTo>
                  <a:lnTo>
                    <a:pt x="3246" y="0"/>
                  </a:lnTo>
                  <a:close/>
                </a:path>
              </a:pathLst>
            </a:custGeom>
            <a:solidFill>
              <a:srgbClr val="CC9900"/>
            </a:solidFill>
            <a:ln w="9525">
              <a:solidFill>
                <a:srgbClr val="000000"/>
              </a:solidFill>
              <a:miter lim="800000"/>
              <a:headEnd/>
              <a:tailEnd/>
            </a:ln>
            <a:effectLst>
              <a:outerShdw dist="107763" dir="2700000" algn="ctr" rotWithShape="0">
                <a:srgbClr val="808080"/>
              </a:outerShdw>
            </a:effectLst>
          </p:spPr>
          <p:txBody>
            <a:bodyPr rot="10800000"/>
            <a:lstStyle/>
            <a:p>
              <a:pPr>
                <a:defRPr/>
              </a:pPr>
              <a:r>
                <a:rPr lang="en-US" sz="1800"/>
                <a:t>Layer </a:t>
              </a:r>
              <a:r>
                <a:rPr lang="en-US" sz="1800" i="1"/>
                <a:t>3</a:t>
              </a:r>
              <a:r>
                <a:rPr lang="en-US" sz="1800"/>
                <a:t> middleware</a:t>
              </a:r>
            </a:p>
          </p:txBody>
        </p:sp>
        <p:sp>
          <p:nvSpPr>
            <p:cNvPr id="1462296" name="PubL"/>
            <p:cNvSpPr>
              <a:spLocks noEditPoints="1" noChangeArrowheads="1"/>
            </p:cNvSpPr>
            <p:nvPr/>
          </p:nvSpPr>
          <p:spPr bwMode="auto">
            <a:xfrm flipH="1" flipV="1">
              <a:off x="1815" y="2702"/>
              <a:ext cx="1497" cy="544"/>
            </a:xfrm>
            <a:custGeom>
              <a:avLst/>
              <a:gdLst>
                <a:gd name="G0" fmla="+- 0 0 0"/>
                <a:gd name="G1" fmla="*/ 3246 1 2"/>
                <a:gd name="G2" fmla="+- 3246 0 0"/>
                <a:gd name="G3" fmla="+- 12388 0 0"/>
                <a:gd name="G4" fmla="*/ 12388 1 2"/>
                <a:gd name="G5" fmla="+- 10800 G4 0"/>
                <a:gd name="T0" fmla="*/ 1623 w 21600"/>
                <a:gd name="T1" fmla="*/ 0 h 21600"/>
                <a:gd name="T2" fmla="*/ 0 w 21600"/>
                <a:gd name="T3" fmla="*/ 10800 h 21600"/>
                <a:gd name="T4" fmla="*/ 10800 w 21600"/>
                <a:gd name="T5" fmla="*/ 21600 h 21600"/>
                <a:gd name="T6" fmla="*/ 21600 w 21600"/>
                <a:gd name="T7" fmla="*/ 16994 h 21600"/>
                <a:gd name="T8" fmla="*/ 17694720 60000 65536"/>
                <a:gd name="T9" fmla="*/ 11796480 60000 65536"/>
                <a:gd name="T10" fmla="*/ 5898240 60000 65536"/>
                <a:gd name="T11" fmla="*/ 0 60000 65536"/>
                <a:gd name="T12" fmla="*/ 0 w 21600"/>
                <a:gd name="T13" fmla="*/ G3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12388"/>
                  </a:lnTo>
                  <a:lnTo>
                    <a:pt x="3246" y="12388"/>
                  </a:lnTo>
                  <a:lnTo>
                    <a:pt x="3246" y="0"/>
                  </a:lnTo>
                  <a:close/>
                </a:path>
              </a:pathLst>
            </a:custGeom>
            <a:solidFill>
              <a:srgbClr val="CC9900"/>
            </a:solidFill>
            <a:ln w="9525">
              <a:solidFill>
                <a:srgbClr val="000000"/>
              </a:solidFill>
              <a:miter lim="800000"/>
              <a:headEnd/>
              <a:tailEnd/>
            </a:ln>
            <a:effectLst>
              <a:outerShdw dist="107763" dir="2700000" algn="ctr" rotWithShape="0">
                <a:srgbClr val="808080"/>
              </a:outerShdw>
            </a:effectLst>
          </p:spPr>
          <p:txBody>
            <a:bodyPr rot="10800000"/>
            <a:lstStyle/>
            <a:p>
              <a:pPr>
                <a:defRPr/>
              </a:pPr>
              <a:r>
                <a:rPr lang="en-US" sz="1800"/>
                <a:t>Layer </a:t>
              </a:r>
              <a:r>
                <a:rPr lang="en-US" sz="1800" i="1"/>
                <a:t>2</a:t>
              </a:r>
              <a:r>
                <a:rPr lang="en-US" sz="1800"/>
                <a:t> middleware</a:t>
              </a:r>
            </a:p>
          </p:txBody>
        </p:sp>
        <p:sp>
          <p:nvSpPr>
            <p:cNvPr id="1462297" name="PubL"/>
            <p:cNvSpPr>
              <a:spLocks noEditPoints="1" noChangeArrowheads="1"/>
            </p:cNvSpPr>
            <p:nvPr/>
          </p:nvSpPr>
          <p:spPr bwMode="auto">
            <a:xfrm flipH="1" flipV="1">
              <a:off x="1807" y="3358"/>
              <a:ext cx="1497" cy="544"/>
            </a:xfrm>
            <a:custGeom>
              <a:avLst/>
              <a:gdLst>
                <a:gd name="G0" fmla="+- 0 0 0"/>
                <a:gd name="G1" fmla="*/ 3246 1 2"/>
                <a:gd name="G2" fmla="+- 3246 0 0"/>
                <a:gd name="G3" fmla="+- 12388 0 0"/>
                <a:gd name="G4" fmla="*/ 12388 1 2"/>
                <a:gd name="G5" fmla="+- 10800 G4 0"/>
                <a:gd name="T0" fmla="*/ 1623 w 21600"/>
                <a:gd name="T1" fmla="*/ 0 h 21600"/>
                <a:gd name="T2" fmla="*/ 0 w 21600"/>
                <a:gd name="T3" fmla="*/ 10800 h 21600"/>
                <a:gd name="T4" fmla="*/ 10800 w 21600"/>
                <a:gd name="T5" fmla="*/ 21600 h 21600"/>
                <a:gd name="T6" fmla="*/ 21600 w 21600"/>
                <a:gd name="T7" fmla="*/ 16994 h 21600"/>
                <a:gd name="T8" fmla="*/ 17694720 60000 65536"/>
                <a:gd name="T9" fmla="*/ 11796480 60000 65536"/>
                <a:gd name="T10" fmla="*/ 5898240 60000 65536"/>
                <a:gd name="T11" fmla="*/ 0 60000 65536"/>
                <a:gd name="T12" fmla="*/ 0 w 21600"/>
                <a:gd name="T13" fmla="*/ G3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12388"/>
                  </a:lnTo>
                  <a:lnTo>
                    <a:pt x="3246" y="12388"/>
                  </a:lnTo>
                  <a:lnTo>
                    <a:pt x="3246" y="0"/>
                  </a:lnTo>
                  <a:close/>
                </a:path>
              </a:pathLst>
            </a:custGeom>
            <a:solidFill>
              <a:srgbClr val="CC9900"/>
            </a:solidFill>
            <a:ln w="9525">
              <a:solidFill>
                <a:srgbClr val="000000"/>
              </a:solidFill>
              <a:miter lim="800000"/>
              <a:headEnd/>
              <a:tailEnd/>
            </a:ln>
            <a:effectLst>
              <a:outerShdw dist="107763" dir="2700000" algn="ctr" rotWithShape="0">
                <a:srgbClr val="808080"/>
              </a:outerShdw>
            </a:effectLst>
          </p:spPr>
          <p:txBody>
            <a:bodyPr rot="10800000"/>
            <a:lstStyle/>
            <a:p>
              <a:pPr>
                <a:defRPr/>
              </a:pPr>
              <a:r>
                <a:rPr lang="en-US" sz="1800"/>
                <a:t>Layer </a:t>
              </a:r>
              <a:r>
                <a:rPr lang="en-US" sz="1800" i="1"/>
                <a:t>1</a:t>
              </a:r>
              <a:r>
                <a:rPr lang="en-US" sz="1800"/>
                <a:t> middleware</a:t>
              </a:r>
            </a:p>
          </p:txBody>
        </p:sp>
        <p:sp>
          <p:nvSpPr>
            <p:cNvPr id="215060" name="Rectangle 26"/>
            <p:cNvSpPr>
              <a:spLocks noChangeArrowheads="1"/>
            </p:cNvSpPr>
            <p:nvPr/>
          </p:nvSpPr>
          <p:spPr bwMode="auto">
            <a:xfrm>
              <a:off x="3811" y="706"/>
              <a:ext cx="445" cy="3262"/>
            </a:xfrm>
            <a:prstGeom prst="rect">
              <a:avLst/>
            </a:prstGeom>
            <a:solidFill>
              <a:srgbClr val="FFFF00">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61" name="WordArt 27"/>
            <p:cNvSpPr>
              <a:spLocks noChangeArrowheads="1" noChangeShapeType="1" noTextEdit="1"/>
            </p:cNvSpPr>
            <p:nvPr/>
          </p:nvSpPr>
          <p:spPr bwMode="auto">
            <a:xfrm rot="-5400000">
              <a:off x="2975" y="2267"/>
              <a:ext cx="2080" cy="318"/>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Semantics Layer</a:t>
              </a:r>
            </a:p>
          </p:txBody>
        </p:sp>
        <p:pic>
          <p:nvPicPr>
            <p:cNvPr id="215062" name="Picture 28" descr="molecula">
              <a:hlinkClick r:id="rId4"/>
            </p:cNvPr>
            <p:cNvPicPr>
              <a:picLocks noChangeAspect="1" noChangeArrowheads="1"/>
            </p:cNvPicPr>
            <p:nvPr/>
          </p:nvPicPr>
          <p:blipFill>
            <a:blip r:embed="rId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819" y="751"/>
              <a:ext cx="39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63" name="Rectangle 29"/>
            <p:cNvSpPr>
              <a:spLocks noChangeArrowheads="1"/>
            </p:cNvSpPr>
            <p:nvPr/>
          </p:nvSpPr>
          <p:spPr bwMode="auto">
            <a:xfrm>
              <a:off x="4257" y="706"/>
              <a:ext cx="445" cy="3262"/>
            </a:xfrm>
            <a:prstGeom prst="rect">
              <a:avLst/>
            </a:prstGeom>
            <a:solidFill>
              <a:srgbClr val="FF99CC">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64" name="WordArt 30"/>
            <p:cNvSpPr>
              <a:spLocks noChangeArrowheads="1" noChangeShapeType="1" noTextEdit="1"/>
            </p:cNvSpPr>
            <p:nvPr/>
          </p:nvSpPr>
          <p:spPr bwMode="auto">
            <a:xfrm rot="-5400000">
              <a:off x="3421" y="2267"/>
              <a:ext cx="2080" cy="318"/>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Intelligence Layer</a:t>
              </a:r>
            </a:p>
          </p:txBody>
        </p:sp>
        <p:pic>
          <p:nvPicPr>
            <p:cNvPr id="215065" name="Picture 31" descr="intillesenso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81" y="751"/>
              <a:ext cx="408"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66" name="WordArt 32"/>
            <p:cNvSpPr>
              <a:spLocks noChangeArrowheads="1" noChangeShapeType="1" noTextEdit="1"/>
            </p:cNvSpPr>
            <p:nvPr/>
          </p:nvSpPr>
          <p:spPr bwMode="auto">
            <a:xfrm>
              <a:off x="892" y="2883"/>
              <a:ext cx="771"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Layer 2</a:t>
              </a:r>
            </a:p>
          </p:txBody>
        </p:sp>
        <p:sp>
          <p:nvSpPr>
            <p:cNvPr id="215067" name="WordArt 33"/>
            <p:cNvSpPr>
              <a:spLocks noChangeArrowheads="1" noChangeShapeType="1" noTextEdit="1"/>
            </p:cNvSpPr>
            <p:nvPr/>
          </p:nvSpPr>
          <p:spPr bwMode="auto">
            <a:xfrm>
              <a:off x="889" y="2203"/>
              <a:ext cx="771"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Layer 3</a:t>
              </a:r>
            </a:p>
          </p:txBody>
        </p:sp>
        <p:sp>
          <p:nvSpPr>
            <p:cNvPr id="215068" name="WordArt 34"/>
            <p:cNvSpPr>
              <a:spLocks noChangeArrowheads="1" noChangeShapeType="1" noTextEdit="1"/>
            </p:cNvSpPr>
            <p:nvPr/>
          </p:nvSpPr>
          <p:spPr bwMode="auto">
            <a:xfrm>
              <a:off x="895" y="949"/>
              <a:ext cx="771"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Layer n</a:t>
              </a:r>
            </a:p>
          </p:txBody>
        </p:sp>
        <p:sp>
          <p:nvSpPr>
            <p:cNvPr id="215069" name="Rectangle 35"/>
            <p:cNvSpPr>
              <a:spLocks noChangeArrowheads="1"/>
            </p:cNvSpPr>
            <p:nvPr/>
          </p:nvSpPr>
          <p:spPr bwMode="auto">
            <a:xfrm>
              <a:off x="113" y="703"/>
              <a:ext cx="627" cy="3262"/>
            </a:xfrm>
            <a:prstGeom prst="rect">
              <a:avLst/>
            </a:prstGeom>
            <a:solidFill>
              <a:srgbClr val="FF6D6D"/>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70" name="WordArt 36"/>
            <p:cNvSpPr>
              <a:spLocks noChangeArrowheads="1" noChangeShapeType="1" noTextEdit="1"/>
            </p:cNvSpPr>
            <p:nvPr/>
          </p:nvSpPr>
          <p:spPr bwMode="auto">
            <a:xfrm rot="-5400000">
              <a:off x="-594" y="2411"/>
              <a:ext cx="2080" cy="318"/>
            </a:xfrm>
            <a:prstGeom prst="rect">
              <a:avLst/>
            </a:prstGeom>
          </p:spPr>
          <p:txBody>
            <a:bodyPr wrap="none" fromWordArt="1">
              <a:prstTxWarp prst="textPlain">
                <a:avLst>
                  <a:gd name="adj" fmla="val 50000"/>
                </a:avLst>
              </a:prstTxWarp>
            </a:bodyPr>
            <a:lstStyle/>
            <a:p>
              <a:r>
                <a:rPr lang="en-US" sz="3200" kern="10">
                  <a:ln w="19050">
                    <a:solidFill>
                      <a:srgbClr val="99CCFF"/>
                    </a:solidFill>
                    <a:round/>
                    <a:headEnd/>
                    <a:tailEnd/>
                  </a:ln>
                  <a:solidFill>
                    <a:srgbClr val="0066CC"/>
                  </a:solidFill>
                  <a:effectLst>
                    <a:outerShdw dist="35921" dir="2700000" algn="ctr" rotWithShape="0">
                      <a:srgbClr val="990000"/>
                    </a:outerShdw>
                  </a:effectLst>
                  <a:latin typeface="Impact"/>
                </a:rPr>
                <a:t>Enterprise Resources</a:t>
              </a:r>
            </a:p>
          </p:txBody>
        </p:sp>
        <p:pic>
          <p:nvPicPr>
            <p:cNvPr id="215071" name="Picture 37" descr="Worker%27s-Comp-Group-Rating-326">
              <a:hlinkClick r:id="rId7"/>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 y="703"/>
              <a:ext cx="241"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72" name="Picture 38" descr="bd05092_"/>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25" y="730"/>
              <a:ext cx="318" cy="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73" name="Picture 39" descr="esbpd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4" y="1157"/>
              <a:ext cx="363"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74" name="Picture 40" descr="Agricultural Industrial Machines - Water Pump(WP-315)"/>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0" y="973"/>
              <a:ext cx="385"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5" name="AutoShape 41"/>
            <p:cNvSpPr>
              <a:spLocks/>
            </p:cNvSpPr>
            <p:nvPr/>
          </p:nvSpPr>
          <p:spPr bwMode="auto">
            <a:xfrm rot="16207935" flipH="1">
              <a:off x="3357" y="3692"/>
              <a:ext cx="177" cy="679"/>
            </a:xfrm>
            <a:prstGeom prst="rightBrace">
              <a:avLst>
                <a:gd name="adj1" fmla="val 31968"/>
                <a:gd name="adj2" fmla="val 51699"/>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76" name="Text Box 42"/>
            <p:cNvSpPr txBox="1">
              <a:spLocks noChangeArrowheads="1"/>
            </p:cNvSpPr>
            <p:nvPr/>
          </p:nvSpPr>
          <p:spPr bwMode="auto">
            <a:xfrm>
              <a:off x="3208" y="4084"/>
              <a:ext cx="59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SMEs</a:t>
              </a:r>
            </a:p>
          </p:txBody>
        </p:sp>
        <p:sp>
          <p:nvSpPr>
            <p:cNvPr id="215077" name="AutoShape 43"/>
            <p:cNvSpPr>
              <a:spLocks/>
            </p:cNvSpPr>
            <p:nvPr/>
          </p:nvSpPr>
          <p:spPr bwMode="auto">
            <a:xfrm rot="16207935" flipH="1">
              <a:off x="3948" y="3830"/>
              <a:ext cx="177" cy="409"/>
            </a:xfrm>
            <a:prstGeom prst="rightBrace">
              <a:avLst>
                <a:gd name="adj1" fmla="val 19256"/>
                <a:gd name="adj2" fmla="val 51699"/>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78" name="Text Box 44"/>
            <p:cNvSpPr txBox="1">
              <a:spLocks noChangeArrowheads="1"/>
            </p:cNvSpPr>
            <p:nvPr/>
          </p:nvSpPr>
          <p:spPr bwMode="auto">
            <a:xfrm>
              <a:off x="3742" y="4089"/>
              <a:ext cx="59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VU</a:t>
              </a:r>
            </a:p>
          </p:txBody>
        </p:sp>
        <p:sp>
          <p:nvSpPr>
            <p:cNvPr id="215079" name="AutoShape 45"/>
            <p:cNvSpPr>
              <a:spLocks/>
            </p:cNvSpPr>
            <p:nvPr/>
          </p:nvSpPr>
          <p:spPr bwMode="auto">
            <a:xfrm rot="16207935" flipH="1">
              <a:off x="4396" y="3838"/>
              <a:ext cx="177" cy="409"/>
            </a:xfrm>
            <a:prstGeom prst="rightBrace">
              <a:avLst>
                <a:gd name="adj1" fmla="val 19256"/>
                <a:gd name="adj2" fmla="val 51699"/>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80" name="Text Box 46"/>
            <p:cNvSpPr txBox="1">
              <a:spLocks noChangeArrowheads="1"/>
            </p:cNvSpPr>
            <p:nvPr/>
          </p:nvSpPr>
          <p:spPr bwMode="auto">
            <a:xfrm>
              <a:off x="4206" y="4097"/>
              <a:ext cx="59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TAU</a:t>
              </a:r>
            </a:p>
          </p:txBody>
        </p:sp>
        <p:sp>
          <p:nvSpPr>
            <p:cNvPr id="215081" name="AutoShape 47"/>
            <p:cNvSpPr>
              <a:spLocks/>
            </p:cNvSpPr>
            <p:nvPr/>
          </p:nvSpPr>
          <p:spPr bwMode="auto">
            <a:xfrm rot="16207935" flipH="1">
              <a:off x="5081" y="3632"/>
              <a:ext cx="177" cy="862"/>
            </a:xfrm>
            <a:prstGeom prst="rightBrace">
              <a:avLst>
                <a:gd name="adj1" fmla="val 40584"/>
                <a:gd name="adj2" fmla="val 51699"/>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082" name="Text Box 48"/>
            <p:cNvSpPr txBox="1">
              <a:spLocks noChangeArrowheads="1"/>
            </p:cNvSpPr>
            <p:nvPr/>
          </p:nvSpPr>
          <p:spPr bwMode="auto">
            <a:xfrm>
              <a:off x="4892" y="4113"/>
              <a:ext cx="59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IOG</a:t>
              </a:r>
            </a:p>
          </p:txBody>
        </p:sp>
        <p:sp>
          <p:nvSpPr>
            <p:cNvPr id="215083" name="AutoShape 49"/>
            <p:cNvSpPr>
              <a:spLocks noChangeArrowheads="1"/>
            </p:cNvSpPr>
            <p:nvPr/>
          </p:nvSpPr>
          <p:spPr bwMode="auto">
            <a:xfrm>
              <a:off x="48" y="3929"/>
              <a:ext cx="3013" cy="318"/>
            </a:xfrm>
            <a:prstGeom prst="wedgeRoundRectCallout">
              <a:avLst>
                <a:gd name="adj1" fmla="val 40542"/>
                <a:gd name="adj2" fmla="val -168866"/>
                <a:gd name="adj3" fmla="val 16667"/>
              </a:avLst>
            </a:prstGeom>
            <a:solidFill>
              <a:srgbClr val="FFFF00"/>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Existing tools, middleware and  and platforms for resource mediation, interoperability,  integration,  collaborative work, etc.</a:t>
              </a:r>
            </a:p>
          </p:txBody>
        </p:sp>
      </p:grpSp>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3300" name="Rectangle 4"/>
          <p:cNvSpPr>
            <a:spLocks noChangeArrowheads="1"/>
          </p:cNvSpPr>
          <p:nvPr/>
        </p:nvSpPr>
        <p:spPr bwMode="auto">
          <a:xfrm>
            <a:off x="1509713" y="366713"/>
            <a:ext cx="752316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GERI: Sample of Intra-Enterprise Resource Integration</a:t>
            </a:r>
          </a:p>
        </p:txBody>
      </p:sp>
      <p:grpSp>
        <p:nvGrpSpPr>
          <p:cNvPr id="216067" name="Group 5"/>
          <p:cNvGrpSpPr>
            <a:grpSpLocks/>
          </p:cNvGrpSpPr>
          <p:nvPr/>
        </p:nvGrpSpPr>
        <p:grpSpPr bwMode="auto">
          <a:xfrm>
            <a:off x="204788" y="1103313"/>
            <a:ext cx="8759825" cy="5202237"/>
            <a:chOff x="129" y="695"/>
            <a:chExt cx="5518" cy="3277"/>
          </a:xfrm>
        </p:grpSpPr>
        <p:sp>
          <p:nvSpPr>
            <p:cNvPr id="216068" name="Rectangle 6"/>
            <p:cNvSpPr>
              <a:spLocks noChangeArrowheads="1"/>
            </p:cNvSpPr>
            <p:nvPr/>
          </p:nvSpPr>
          <p:spPr bwMode="auto">
            <a:xfrm>
              <a:off x="439" y="1904"/>
              <a:ext cx="2609" cy="1072"/>
            </a:xfrm>
            <a:prstGeom prst="rect">
              <a:avLst/>
            </a:prstGeom>
            <a:solidFill>
              <a:srgbClr val="99CCFF">
                <a:alpha val="67842"/>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69" name="Rectangle 7"/>
            <p:cNvSpPr>
              <a:spLocks noChangeArrowheads="1"/>
            </p:cNvSpPr>
            <p:nvPr/>
          </p:nvSpPr>
          <p:spPr bwMode="auto">
            <a:xfrm>
              <a:off x="439" y="2976"/>
              <a:ext cx="2609" cy="993"/>
            </a:xfrm>
            <a:prstGeom prst="rect">
              <a:avLst/>
            </a:prstGeom>
            <a:solidFill>
              <a:srgbClr val="99CCFF">
                <a:alpha val="67842"/>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70" name="Rectangle 8"/>
            <p:cNvSpPr>
              <a:spLocks noChangeArrowheads="1"/>
            </p:cNvSpPr>
            <p:nvPr/>
          </p:nvSpPr>
          <p:spPr bwMode="auto">
            <a:xfrm>
              <a:off x="444" y="709"/>
              <a:ext cx="2609" cy="1195"/>
            </a:xfrm>
            <a:prstGeom prst="rect">
              <a:avLst/>
            </a:prstGeom>
            <a:solidFill>
              <a:srgbClr val="99CCFF">
                <a:alpha val="67842"/>
              </a:srgbClr>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71" name="WordArt 9"/>
            <p:cNvSpPr>
              <a:spLocks noChangeArrowheads="1" noChangeShapeType="1" noTextEdit="1"/>
            </p:cNvSpPr>
            <p:nvPr/>
          </p:nvSpPr>
          <p:spPr bwMode="auto">
            <a:xfrm>
              <a:off x="481" y="3702"/>
              <a:ext cx="1043"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Device Layer</a:t>
              </a:r>
            </a:p>
          </p:txBody>
        </p:sp>
        <p:sp>
          <p:nvSpPr>
            <p:cNvPr id="216072" name="Rectangle 10"/>
            <p:cNvSpPr>
              <a:spLocks noChangeArrowheads="1"/>
            </p:cNvSpPr>
            <p:nvPr/>
          </p:nvSpPr>
          <p:spPr bwMode="auto">
            <a:xfrm>
              <a:off x="3054" y="710"/>
              <a:ext cx="445" cy="3262"/>
            </a:xfrm>
            <a:prstGeom prst="rect">
              <a:avLst/>
            </a:prstGeom>
            <a:solidFill>
              <a:srgbClr val="996633">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6073" name="Group 11"/>
            <p:cNvGrpSpPr>
              <a:grpSpLocks/>
            </p:cNvGrpSpPr>
            <p:nvPr/>
          </p:nvGrpSpPr>
          <p:grpSpPr bwMode="auto">
            <a:xfrm>
              <a:off x="3046" y="706"/>
              <a:ext cx="408" cy="317"/>
              <a:chOff x="4253" y="1135"/>
              <a:chExt cx="408" cy="408"/>
            </a:xfrm>
          </p:grpSpPr>
          <p:sp>
            <p:nvSpPr>
              <p:cNvPr id="216147" name="Rectangle 12"/>
              <p:cNvSpPr>
                <a:spLocks noChangeArrowheads="1"/>
              </p:cNvSpPr>
              <p:nvPr/>
            </p:nvSpPr>
            <p:spPr bwMode="auto">
              <a:xfrm>
                <a:off x="4377" y="1253"/>
                <a:ext cx="91" cy="91"/>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48" name="Picture 13" descr="Adapter DK han / UK hun"/>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53" y="1135"/>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6074" name="WordArt 14"/>
            <p:cNvSpPr>
              <a:spLocks noChangeArrowheads="1" noChangeShapeType="1" noTextEdit="1"/>
            </p:cNvSpPr>
            <p:nvPr/>
          </p:nvSpPr>
          <p:spPr bwMode="auto">
            <a:xfrm rot="-5400000">
              <a:off x="2213" y="2373"/>
              <a:ext cx="2112" cy="234"/>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Middleware Adapters Layer</a:t>
              </a:r>
            </a:p>
          </p:txBody>
        </p:sp>
        <p:sp>
          <p:nvSpPr>
            <p:cNvPr id="216075" name="Rectangle 15"/>
            <p:cNvSpPr>
              <a:spLocks noChangeArrowheads="1"/>
            </p:cNvSpPr>
            <p:nvPr/>
          </p:nvSpPr>
          <p:spPr bwMode="auto">
            <a:xfrm>
              <a:off x="4406" y="710"/>
              <a:ext cx="1241" cy="3262"/>
            </a:xfrm>
            <a:prstGeom prst="rect">
              <a:avLst/>
            </a:prstGeom>
            <a:solidFill>
              <a:srgbClr val="CCFFCC"/>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76" name="WordArt 16"/>
            <p:cNvSpPr>
              <a:spLocks noChangeArrowheads="1" noChangeShapeType="1" noTextEdit="1"/>
            </p:cNvSpPr>
            <p:nvPr/>
          </p:nvSpPr>
          <p:spPr bwMode="auto">
            <a:xfrm rot="-5400000">
              <a:off x="4357" y="2179"/>
              <a:ext cx="2178" cy="234"/>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GERI Inter-Middleware Layer</a:t>
              </a:r>
            </a:p>
          </p:txBody>
        </p:sp>
        <p:sp>
          <p:nvSpPr>
            <p:cNvPr id="216077" name="Rectangle 17"/>
            <p:cNvSpPr>
              <a:spLocks noChangeArrowheads="1"/>
            </p:cNvSpPr>
            <p:nvPr/>
          </p:nvSpPr>
          <p:spPr bwMode="auto">
            <a:xfrm>
              <a:off x="3499" y="706"/>
              <a:ext cx="445" cy="3262"/>
            </a:xfrm>
            <a:prstGeom prst="rect">
              <a:avLst/>
            </a:prstGeom>
            <a:solidFill>
              <a:srgbClr val="FFFF00">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78" name="WordArt 18"/>
            <p:cNvSpPr>
              <a:spLocks noChangeArrowheads="1" noChangeShapeType="1" noTextEdit="1"/>
            </p:cNvSpPr>
            <p:nvPr/>
          </p:nvSpPr>
          <p:spPr bwMode="auto">
            <a:xfrm rot="-5400000">
              <a:off x="3078" y="2416"/>
              <a:ext cx="1290" cy="234"/>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Semantics Layer</a:t>
              </a:r>
            </a:p>
          </p:txBody>
        </p:sp>
        <p:pic>
          <p:nvPicPr>
            <p:cNvPr id="216079" name="Picture 19" descr="molecula">
              <a:hlinkClick r:id="rId3"/>
            </p:cNvPr>
            <p:cNvPicPr>
              <a:picLocks noChangeAspect="1" noChangeArrowheads="1"/>
            </p:cNvPicPr>
            <p:nvPr/>
          </p:nvPicPr>
          <p:blipFill>
            <a:blip r:embed="rId4">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507" y="751"/>
              <a:ext cx="39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80" name="Rectangle 20"/>
            <p:cNvSpPr>
              <a:spLocks noChangeArrowheads="1"/>
            </p:cNvSpPr>
            <p:nvPr/>
          </p:nvSpPr>
          <p:spPr bwMode="auto">
            <a:xfrm>
              <a:off x="3945" y="706"/>
              <a:ext cx="445" cy="3262"/>
            </a:xfrm>
            <a:prstGeom prst="rect">
              <a:avLst/>
            </a:prstGeom>
            <a:solidFill>
              <a:srgbClr val="FF99CC">
                <a:alpha val="50195"/>
              </a:srgbClr>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81" name="WordArt 21"/>
            <p:cNvSpPr>
              <a:spLocks noChangeArrowheads="1" noChangeShapeType="1" noTextEdit="1"/>
            </p:cNvSpPr>
            <p:nvPr/>
          </p:nvSpPr>
          <p:spPr bwMode="auto">
            <a:xfrm rot="-5400000">
              <a:off x="3477" y="2470"/>
              <a:ext cx="1398" cy="234"/>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Intelligence Layer</a:t>
              </a:r>
            </a:p>
          </p:txBody>
        </p:sp>
        <p:pic>
          <p:nvPicPr>
            <p:cNvPr id="216082" name="Picture 22" descr="intillesenso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69" y="751"/>
              <a:ext cx="408"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83" name="WordArt 23"/>
            <p:cNvSpPr>
              <a:spLocks noChangeArrowheads="1" noChangeShapeType="1" noTextEdit="1"/>
            </p:cNvSpPr>
            <p:nvPr/>
          </p:nvSpPr>
          <p:spPr bwMode="auto">
            <a:xfrm>
              <a:off x="481" y="2659"/>
              <a:ext cx="1406"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Web-Service layer</a:t>
              </a:r>
            </a:p>
          </p:txBody>
        </p:sp>
        <p:sp>
          <p:nvSpPr>
            <p:cNvPr id="216084" name="WordArt 24"/>
            <p:cNvSpPr>
              <a:spLocks noChangeArrowheads="1" noChangeShapeType="1" noTextEdit="1"/>
            </p:cNvSpPr>
            <p:nvPr/>
          </p:nvSpPr>
          <p:spPr bwMode="auto">
            <a:xfrm>
              <a:off x="505" y="1626"/>
              <a:ext cx="1678" cy="22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Human Resource Layer</a:t>
              </a:r>
            </a:p>
          </p:txBody>
        </p:sp>
        <p:sp>
          <p:nvSpPr>
            <p:cNvPr id="216085" name="Rectangle 25"/>
            <p:cNvSpPr>
              <a:spLocks noChangeArrowheads="1"/>
            </p:cNvSpPr>
            <p:nvPr/>
          </p:nvSpPr>
          <p:spPr bwMode="auto">
            <a:xfrm>
              <a:off x="129" y="703"/>
              <a:ext cx="318" cy="3262"/>
            </a:xfrm>
            <a:prstGeom prst="rect">
              <a:avLst/>
            </a:prstGeom>
            <a:solidFill>
              <a:srgbClr val="FF6D6D"/>
            </a:solidFill>
            <a:ln w="1587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86" name="WordArt 26"/>
            <p:cNvSpPr>
              <a:spLocks noChangeArrowheads="1" noChangeShapeType="1" noTextEdit="1"/>
            </p:cNvSpPr>
            <p:nvPr/>
          </p:nvSpPr>
          <p:spPr bwMode="auto">
            <a:xfrm rot="-5400000">
              <a:off x="-577" y="2278"/>
              <a:ext cx="1674" cy="234"/>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Enterprise Resources</a:t>
              </a:r>
            </a:p>
          </p:txBody>
        </p:sp>
        <p:sp>
          <p:nvSpPr>
            <p:cNvPr id="216087" name="Rectangle 27"/>
            <p:cNvSpPr>
              <a:spLocks noChangeArrowheads="1"/>
            </p:cNvSpPr>
            <p:nvPr/>
          </p:nvSpPr>
          <p:spPr bwMode="auto">
            <a:xfrm>
              <a:off x="2448" y="754"/>
              <a:ext cx="408" cy="1088"/>
            </a:xfrm>
            <a:prstGeom prst="rect">
              <a:avLst/>
            </a:prstGeom>
            <a:solidFill>
              <a:srgbClr val="CC99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88" name="Rectangle 28"/>
            <p:cNvSpPr>
              <a:spLocks noChangeArrowheads="1"/>
            </p:cNvSpPr>
            <p:nvPr/>
          </p:nvSpPr>
          <p:spPr bwMode="auto">
            <a:xfrm>
              <a:off x="2440" y="1933"/>
              <a:ext cx="408" cy="998"/>
            </a:xfrm>
            <a:prstGeom prst="rect">
              <a:avLst/>
            </a:prstGeom>
            <a:solidFill>
              <a:srgbClr val="CC99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89" name="Rectangle 29"/>
            <p:cNvSpPr>
              <a:spLocks noChangeArrowheads="1"/>
            </p:cNvSpPr>
            <p:nvPr/>
          </p:nvSpPr>
          <p:spPr bwMode="auto">
            <a:xfrm>
              <a:off x="2440" y="3022"/>
              <a:ext cx="408" cy="907"/>
            </a:xfrm>
            <a:prstGeom prst="rect">
              <a:avLst/>
            </a:prstGeom>
            <a:solidFill>
              <a:srgbClr val="CC9900"/>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090" name="Picture 30"/>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55" y="3339"/>
              <a:ext cx="344" cy="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91" name="Picture 31" descr="melitta-smart-brew"/>
            <p:cNvPicPr>
              <a:picLocks noChangeAspect="1" noChangeArrowheads="1"/>
            </p:cNvPicPr>
            <p:nvPr/>
          </p:nvPicPr>
          <p:blipFill>
            <a:blip r:embed="rId7">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567" y="3022"/>
              <a:ext cx="49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92" name="Picture 32" descr="Worker%27s-Comp-Group-Rating-326">
              <a:hlinkClick r:id="rId8"/>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9" y="1026"/>
              <a:ext cx="311" cy="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93" name="Picture 33" descr="MCj0298731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519" y="695"/>
              <a:ext cx="544"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6094" name="Group 34"/>
            <p:cNvGrpSpPr>
              <a:grpSpLocks/>
            </p:cNvGrpSpPr>
            <p:nvPr/>
          </p:nvGrpSpPr>
          <p:grpSpPr bwMode="auto">
            <a:xfrm>
              <a:off x="495" y="1973"/>
              <a:ext cx="952" cy="363"/>
              <a:chOff x="839" y="2021"/>
              <a:chExt cx="952" cy="363"/>
            </a:xfrm>
          </p:grpSpPr>
          <p:sp>
            <p:nvSpPr>
              <p:cNvPr id="216139" name="AutoShape 35"/>
              <p:cNvSpPr>
                <a:spLocks noChangeArrowheads="1"/>
              </p:cNvSpPr>
              <p:nvPr/>
            </p:nvSpPr>
            <p:spPr bwMode="auto">
              <a:xfrm>
                <a:off x="1055" y="2021"/>
                <a:ext cx="499" cy="363"/>
              </a:xfrm>
              <a:prstGeom prst="bevel">
                <a:avLst>
                  <a:gd name="adj" fmla="val 12500"/>
                </a:avLst>
              </a:prstGeom>
              <a:solidFill>
                <a:schemeClr val="bg1"/>
              </a:solidFill>
              <a:ln w="38100">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40" name="Picture 36" descr="Neural network gif"/>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1" y="2069"/>
                <a:ext cx="36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141" name="Line 37"/>
              <p:cNvSpPr>
                <a:spLocks noChangeShapeType="1"/>
              </p:cNvSpPr>
              <p:nvPr/>
            </p:nvSpPr>
            <p:spPr bwMode="auto">
              <a:xfrm>
                <a:off x="1565" y="2205"/>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42" name="Line 38"/>
              <p:cNvSpPr>
                <a:spLocks noChangeShapeType="1"/>
              </p:cNvSpPr>
              <p:nvPr/>
            </p:nvSpPr>
            <p:spPr bwMode="auto">
              <a:xfrm>
                <a:off x="1565" y="2296"/>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43" name="Line 39"/>
              <p:cNvSpPr>
                <a:spLocks noChangeShapeType="1"/>
              </p:cNvSpPr>
              <p:nvPr/>
            </p:nvSpPr>
            <p:spPr bwMode="auto">
              <a:xfrm>
                <a:off x="1565" y="2115"/>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44" name="Line 40"/>
              <p:cNvSpPr>
                <a:spLocks noChangeShapeType="1"/>
              </p:cNvSpPr>
              <p:nvPr/>
            </p:nvSpPr>
            <p:spPr bwMode="auto">
              <a:xfrm>
                <a:off x="839" y="2205"/>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45" name="Line 41"/>
              <p:cNvSpPr>
                <a:spLocks noChangeShapeType="1"/>
              </p:cNvSpPr>
              <p:nvPr/>
            </p:nvSpPr>
            <p:spPr bwMode="auto">
              <a:xfrm>
                <a:off x="839" y="2296"/>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46" name="Line 42"/>
              <p:cNvSpPr>
                <a:spLocks noChangeShapeType="1"/>
              </p:cNvSpPr>
              <p:nvPr/>
            </p:nvSpPr>
            <p:spPr bwMode="auto">
              <a:xfrm>
                <a:off x="839" y="2115"/>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16095" name="Group 43"/>
            <p:cNvGrpSpPr>
              <a:grpSpLocks/>
            </p:cNvGrpSpPr>
            <p:nvPr/>
          </p:nvGrpSpPr>
          <p:grpSpPr bwMode="auto">
            <a:xfrm>
              <a:off x="1338" y="2277"/>
              <a:ext cx="952" cy="363"/>
              <a:chOff x="1746" y="2293"/>
              <a:chExt cx="952" cy="363"/>
            </a:xfrm>
          </p:grpSpPr>
          <p:sp>
            <p:nvSpPr>
              <p:cNvPr id="216131" name="AutoShape 44"/>
              <p:cNvSpPr>
                <a:spLocks noChangeArrowheads="1"/>
              </p:cNvSpPr>
              <p:nvPr/>
            </p:nvSpPr>
            <p:spPr bwMode="auto">
              <a:xfrm>
                <a:off x="1962" y="2293"/>
                <a:ext cx="499" cy="363"/>
              </a:xfrm>
              <a:prstGeom prst="bevel">
                <a:avLst>
                  <a:gd name="adj" fmla="val 12500"/>
                </a:avLst>
              </a:prstGeom>
              <a:solidFill>
                <a:schemeClr val="bg1"/>
              </a:solidFill>
              <a:ln w="38100">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32" name="Line 45"/>
              <p:cNvSpPr>
                <a:spLocks noChangeShapeType="1"/>
              </p:cNvSpPr>
              <p:nvPr/>
            </p:nvSpPr>
            <p:spPr bwMode="auto">
              <a:xfrm>
                <a:off x="2472" y="2477"/>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33" name="Line 46"/>
              <p:cNvSpPr>
                <a:spLocks noChangeShapeType="1"/>
              </p:cNvSpPr>
              <p:nvPr/>
            </p:nvSpPr>
            <p:spPr bwMode="auto">
              <a:xfrm>
                <a:off x="2472" y="2568"/>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34" name="Line 47"/>
              <p:cNvSpPr>
                <a:spLocks noChangeShapeType="1"/>
              </p:cNvSpPr>
              <p:nvPr/>
            </p:nvSpPr>
            <p:spPr bwMode="auto">
              <a:xfrm>
                <a:off x="2472" y="2387"/>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35" name="Line 48"/>
              <p:cNvSpPr>
                <a:spLocks noChangeShapeType="1"/>
              </p:cNvSpPr>
              <p:nvPr/>
            </p:nvSpPr>
            <p:spPr bwMode="auto">
              <a:xfrm>
                <a:off x="1746" y="2477"/>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36" name="Line 49"/>
              <p:cNvSpPr>
                <a:spLocks noChangeShapeType="1"/>
              </p:cNvSpPr>
              <p:nvPr/>
            </p:nvSpPr>
            <p:spPr bwMode="auto">
              <a:xfrm>
                <a:off x="1746" y="2568"/>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37" name="Line 50"/>
              <p:cNvSpPr>
                <a:spLocks noChangeShapeType="1"/>
              </p:cNvSpPr>
              <p:nvPr/>
            </p:nvSpPr>
            <p:spPr bwMode="auto">
              <a:xfrm>
                <a:off x="1746" y="2387"/>
                <a:ext cx="226"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16138" name="Picture 51" descr="[differential equations]      (1a-c)"/>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026" y="2349"/>
                <a:ext cx="363" cy="2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sp>
          <p:nvSpPr>
            <p:cNvPr id="216096" name="Line 52"/>
            <p:cNvSpPr>
              <a:spLocks noChangeShapeType="1"/>
            </p:cNvSpPr>
            <p:nvPr/>
          </p:nvSpPr>
          <p:spPr bwMode="auto">
            <a:xfrm>
              <a:off x="1020" y="3203"/>
              <a:ext cx="3720" cy="0"/>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097" name="Line 53"/>
            <p:cNvSpPr>
              <a:spLocks noChangeShapeType="1"/>
            </p:cNvSpPr>
            <p:nvPr/>
          </p:nvSpPr>
          <p:spPr bwMode="auto">
            <a:xfrm>
              <a:off x="2064" y="1117"/>
              <a:ext cx="2993" cy="0"/>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098" name="Line 54"/>
            <p:cNvSpPr>
              <a:spLocks noChangeShapeType="1"/>
            </p:cNvSpPr>
            <p:nvPr/>
          </p:nvSpPr>
          <p:spPr bwMode="auto">
            <a:xfrm flipV="1">
              <a:off x="1111" y="1344"/>
              <a:ext cx="3629" cy="0"/>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099" name="Line 55"/>
            <p:cNvSpPr>
              <a:spLocks noChangeShapeType="1"/>
            </p:cNvSpPr>
            <p:nvPr/>
          </p:nvSpPr>
          <p:spPr bwMode="auto">
            <a:xfrm>
              <a:off x="1429" y="2115"/>
              <a:ext cx="3175" cy="0"/>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00" name="Line 56"/>
            <p:cNvSpPr>
              <a:spLocks noChangeShapeType="1"/>
            </p:cNvSpPr>
            <p:nvPr/>
          </p:nvSpPr>
          <p:spPr bwMode="auto">
            <a:xfrm>
              <a:off x="2064" y="2296"/>
              <a:ext cx="2812" cy="45"/>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01" name="Line 57"/>
            <p:cNvSpPr>
              <a:spLocks noChangeShapeType="1"/>
            </p:cNvSpPr>
            <p:nvPr/>
          </p:nvSpPr>
          <p:spPr bwMode="auto">
            <a:xfrm>
              <a:off x="1927" y="3612"/>
              <a:ext cx="3130" cy="0"/>
            </a:xfrm>
            <a:prstGeom prst="line">
              <a:avLst/>
            </a:prstGeom>
            <a:noFill/>
            <a:ln w="38100">
              <a:solidFill>
                <a:srgbClr val="FF0000"/>
              </a:solidFill>
              <a:prstDash val="sysDot"/>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nvGrpSpPr>
            <p:cNvPr id="216102" name="Group 58"/>
            <p:cNvGrpSpPr>
              <a:grpSpLocks/>
            </p:cNvGrpSpPr>
            <p:nvPr/>
          </p:nvGrpSpPr>
          <p:grpSpPr bwMode="auto">
            <a:xfrm flipH="1">
              <a:off x="5012" y="890"/>
              <a:ext cx="285" cy="436"/>
              <a:chOff x="1803" y="1661"/>
              <a:chExt cx="363" cy="505"/>
            </a:xfrm>
          </p:grpSpPr>
          <p:sp>
            <p:nvSpPr>
              <p:cNvPr id="216129" name="Oval 5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30" name="Picture 60"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6103" name="Group 61"/>
            <p:cNvGrpSpPr>
              <a:grpSpLocks/>
            </p:cNvGrpSpPr>
            <p:nvPr/>
          </p:nvGrpSpPr>
          <p:grpSpPr bwMode="auto">
            <a:xfrm flipH="1">
              <a:off x="4649" y="1207"/>
              <a:ext cx="285" cy="436"/>
              <a:chOff x="1803" y="1661"/>
              <a:chExt cx="363" cy="505"/>
            </a:xfrm>
          </p:grpSpPr>
          <p:sp>
            <p:nvSpPr>
              <p:cNvPr id="216127" name="Oval 6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28" name="Picture 63"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6104" name="Group 64"/>
            <p:cNvGrpSpPr>
              <a:grpSpLocks/>
            </p:cNvGrpSpPr>
            <p:nvPr/>
          </p:nvGrpSpPr>
          <p:grpSpPr bwMode="auto">
            <a:xfrm flipH="1">
              <a:off x="4558" y="1842"/>
              <a:ext cx="285" cy="436"/>
              <a:chOff x="1803" y="1661"/>
              <a:chExt cx="363" cy="505"/>
            </a:xfrm>
          </p:grpSpPr>
          <p:sp>
            <p:nvSpPr>
              <p:cNvPr id="216125" name="Oval 6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26" name="Picture 66"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6105" name="Group 67"/>
            <p:cNvGrpSpPr>
              <a:grpSpLocks/>
            </p:cNvGrpSpPr>
            <p:nvPr/>
          </p:nvGrpSpPr>
          <p:grpSpPr bwMode="auto">
            <a:xfrm flipH="1">
              <a:off x="4830" y="2160"/>
              <a:ext cx="285" cy="436"/>
              <a:chOff x="1803" y="1661"/>
              <a:chExt cx="363" cy="505"/>
            </a:xfrm>
          </p:grpSpPr>
          <p:sp>
            <p:nvSpPr>
              <p:cNvPr id="216123" name="Oval 6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24" name="Picture 69"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6106" name="Group 70"/>
            <p:cNvGrpSpPr>
              <a:grpSpLocks/>
            </p:cNvGrpSpPr>
            <p:nvPr/>
          </p:nvGrpSpPr>
          <p:grpSpPr bwMode="auto">
            <a:xfrm flipH="1">
              <a:off x="4694" y="2976"/>
              <a:ext cx="285" cy="436"/>
              <a:chOff x="1803" y="1661"/>
              <a:chExt cx="363" cy="505"/>
            </a:xfrm>
          </p:grpSpPr>
          <p:sp>
            <p:nvSpPr>
              <p:cNvPr id="216121" name="Oval 7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22" name="Picture 72"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6107" name="Group 73"/>
            <p:cNvGrpSpPr>
              <a:grpSpLocks/>
            </p:cNvGrpSpPr>
            <p:nvPr/>
          </p:nvGrpSpPr>
          <p:grpSpPr bwMode="auto">
            <a:xfrm flipH="1">
              <a:off x="4967" y="3385"/>
              <a:ext cx="285" cy="436"/>
              <a:chOff x="1803" y="1661"/>
              <a:chExt cx="363" cy="505"/>
            </a:xfrm>
          </p:grpSpPr>
          <p:sp>
            <p:nvSpPr>
              <p:cNvPr id="216119" name="Oval 7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120" name="Picture 75"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6108" name="Line 76"/>
            <p:cNvSpPr>
              <a:spLocks noChangeShapeType="1"/>
            </p:cNvSpPr>
            <p:nvPr/>
          </p:nvSpPr>
          <p:spPr bwMode="auto">
            <a:xfrm flipH="1">
              <a:off x="5193" y="1389"/>
              <a:ext cx="0" cy="2041"/>
            </a:xfrm>
            <a:prstGeom prst="line">
              <a:avLst/>
            </a:prstGeom>
            <a:noFill/>
            <a:ln w="381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09" name="Line 77"/>
            <p:cNvSpPr>
              <a:spLocks noChangeShapeType="1"/>
            </p:cNvSpPr>
            <p:nvPr/>
          </p:nvSpPr>
          <p:spPr bwMode="auto">
            <a:xfrm flipH="1">
              <a:off x="4740" y="1661"/>
              <a:ext cx="45" cy="272"/>
            </a:xfrm>
            <a:prstGeom prst="line">
              <a:avLst/>
            </a:prstGeom>
            <a:noFill/>
            <a:ln w="381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10" name="Line 78"/>
            <p:cNvSpPr>
              <a:spLocks noChangeShapeType="1"/>
            </p:cNvSpPr>
            <p:nvPr/>
          </p:nvSpPr>
          <p:spPr bwMode="auto">
            <a:xfrm flipH="1">
              <a:off x="4876" y="2659"/>
              <a:ext cx="45" cy="363"/>
            </a:xfrm>
            <a:prstGeom prst="line">
              <a:avLst/>
            </a:prstGeom>
            <a:noFill/>
            <a:ln w="381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11" name="Line 79"/>
            <p:cNvSpPr>
              <a:spLocks noChangeShapeType="1"/>
            </p:cNvSpPr>
            <p:nvPr/>
          </p:nvSpPr>
          <p:spPr bwMode="auto">
            <a:xfrm flipV="1">
              <a:off x="4830" y="1389"/>
              <a:ext cx="273" cy="499"/>
            </a:xfrm>
            <a:prstGeom prst="line">
              <a:avLst/>
            </a:prstGeom>
            <a:noFill/>
            <a:ln w="381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12" name="Line 80"/>
            <p:cNvSpPr>
              <a:spLocks noChangeShapeType="1"/>
            </p:cNvSpPr>
            <p:nvPr/>
          </p:nvSpPr>
          <p:spPr bwMode="auto">
            <a:xfrm flipH="1" flipV="1">
              <a:off x="5012" y="2614"/>
              <a:ext cx="45" cy="725"/>
            </a:xfrm>
            <a:prstGeom prst="line">
              <a:avLst/>
            </a:prstGeom>
            <a:noFill/>
            <a:ln w="381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16113" name="AutoShape 81"/>
            <p:cNvSpPr>
              <a:spLocks noChangeArrowheads="1"/>
            </p:cNvSpPr>
            <p:nvPr/>
          </p:nvSpPr>
          <p:spPr bwMode="auto">
            <a:xfrm>
              <a:off x="2867" y="1525"/>
              <a:ext cx="226" cy="136"/>
            </a:xfrm>
            <a:prstGeom prst="rightArrow">
              <a:avLst>
                <a:gd name="adj1" fmla="val 50000"/>
                <a:gd name="adj2" fmla="val 41544"/>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14" name="AutoShape 82"/>
            <p:cNvSpPr>
              <a:spLocks noChangeArrowheads="1"/>
            </p:cNvSpPr>
            <p:nvPr/>
          </p:nvSpPr>
          <p:spPr bwMode="auto">
            <a:xfrm>
              <a:off x="2835" y="2659"/>
              <a:ext cx="226" cy="136"/>
            </a:xfrm>
            <a:prstGeom prst="rightArrow">
              <a:avLst>
                <a:gd name="adj1" fmla="val 50000"/>
                <a:gd name="adj2" fmla="val 41544"/>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15" name="AutoShape 83"/>
            <p:cNvSpPr>
              <a:spLocks noChangeArrowheads="1"/>
            </p:cNvSpPr>
            <p:nvPr/>
          </p:nvSpPr>
          <p:spPr bwMode="auto">
            <a:xfrm>
              <a:off x="2835" y="3339"/>
              <a:ext cx="226" cy="136"/>
            </a:xfrm>
            <a:prstGeom prst="rightArrow">
              <a:avLst>
                <a:gd name="adj1" fmla="val 50000"/>
                <a:gd name="adj2" fmla="val 41544"/>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16" name="WordArt 84"/>
            <p:cNvSpPr>
              <a:spLocks noChangeArrowheads="1" noChangeShapeType="1" noTextEdit="1"/>
            </p:cNvSpPr>
            <p:nvPr/>
          </p:nvSpPr>
          <p:spPr bwMode="auto">
            <a:xfrm rot="5400000">
              <a:off x="2282" y="1107"/>
              <a:ext cx="756" cy="408"/>
            </a:xfrm>
            <a:prstGeom prst="rect">
              <a:avLst/>
            </a:prstGeom>
          </p:spPr>
          <p:txBody>
            <a:bodyPr vert="wordArtVert" wrap="none" fromWordArt="1">
              <a:prstTxWarp prst="textPlain">
                <a:avLst>
                  <a:gd name="adj" fmla="val 50000"/>
                </a:avLst>
              </a:prstTxWarp>
            </a:bodyPr>
            <a:lstStyle/>
            <a:p>
              <a:pPr fontAlgn="auto"/>
              <a:r>
                <a:rPr lang="en-US" sz="3600" kern="10">
                  <a:ln w="9525">
                    <a:solidFill>
                      <a:srgbClr val="000000"/>
                    </a:solidFill>
                    <a:round/>
                    <a:headEnd/>
                    <a:tailEnd/>
                  </a:ln>
                  <a:solidFill>
                    <a:srgbClr val="000000"/>
                  </a:solidFill>
                  <a:latin typeface="Times New Roman"/>
                  <a:cs typeface="Times New Roman"/>
                </a:rPr>
                <a:t>WIKI</a:t>
              </a:r>
            </a:p>
          </p:txBody>
        </p:sp>
        <p:sp>
          <p:nvSpPr>
            <p:cNvPr id="216117" name="WordArt 85"/>
            <p:cNvSpPr>
              <a:spLocks noChangeArrowheads="1" noChangeShapeType="1" noTextEdit="1"/>
            </p:cNvSpPr>
            <p:nvPr/>
          </p:nvSpPr>
          <p:spPr bwMode="auto">
            <a:xfrm rot="5400000">
              <a:off x="2274" y="2243"/>
              <a:ext cx="756" cy="408"/>
            </a:xfrm>
            <a:prstGeom prst="rect">
              <a:avLst/>
            </a:prstGeom>
          </p:spPr>
          <p:txBody>
            <a:bodyPr vert="wordArtVert" wrap="none" fromWordArt="1">
              <a:prstTxWarp prst="textPlain">
                <a:avLst>
                  <a:gd name="adj" fmla="val 50000"/>
                </a:avLst>
              </a:prstTxWarp>
            </a:bodyPr>
            <a:lstStyle/>
            <a:p>
              <a:pPr fontAlgn="auto"/>
              <a:r>
                <a:rPr lang="en-US" sz="3600" kern="10">
                  <a:ln w="9525">
                    <a:solidFill>
                      <a:srgbClr val="000000"/>
                    </a:solidFill>
                    <a:round/>
                    <a:headEnd/>
                    <a:tailEnd/>
                  </a:ln>
                  <a:solidFill>
                    <a:srgbClr val="000000"/>
                  </a:solidFill>
                  <a:latin typeface="Times New Roman"/>
                  <a:cs typeface="Times New Roman"/>
                </a:rPr>
                <a:t>ESB</a:t>
              </a:r>
            </a:p>
          </p:txBody>
        </p:sp>
        <p:sp>
          <p:nvSpPr>
            <p:cNvPr id="216118" name="WordArt 86"/>
            <p:cNvSpPr>
              <a:spLocks noChangeArrowheads="1" noChangeShapeType="1" noTextEdit="1"/>
            </p:cNvSpPr>
            <p:nvPr/>
          </p:nvSpPr>
          <p:spPr bwMode="auto">
            <a:xfrm rot="5400000">
              <a:off x="2274" y="3241"/>
              <a:ext cx="756" cy="408"/>
            </a:xfrm>
            <a:prstGeom prst="rect">
              <a:avLst/>
            </a:prstGeom>
          </p:spPr>
          <p:txBody>
            <a:bodyPr vert="wordArtVert" wrap="none" fromWordArt="1">
              <a:prstTxWarp prst="textPlain">
                <a:avLst>
                  <a:gd name="adj" fmla="val 50000"/>
                </a:avLst>
              </a:prstTxWarp>
            </a:bodyPr>
            <a:lstStyle/>
            <a:p>
              <a:pPr fontAlgn="auto"/>
              <a:r>
                <a:rPr lang="en-US" sz="3600" kern="10">
                  <a:ln w="9525">
                    <a:solidFill>
                      <a:srgbClr val="000000"/>
                    </a:solidFill>
                    <a:round/>
                    <a:headEnd/>
                    <a:tailEnd/>
                  </a:ln>
                  <a:solidFill>
                    <a:srgbClr val="000000"/>
                  </a:solidFill>
                  <a:latin typeface="Times New Roman"/>
                  <a:cs typeface="Times New Roman"/>
                </a:rPr>
                <a:t>RFID</a:t>
              </a:r>
            </a:p>
          </p:txBody>
        </p:sp>
      </p:grpSp>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0228" name="Rectangle 4"/>
          <p:cNvSpPr>
            <a:spLocks noGrp="1" noChangeArrowheads="1"/>
          </p:cNvSpPr>
          <p:nvPr>
            <p:ph type="title"/>
          </p:nvPr>
        </p:nvSpPr>
        <p:spPr>
          <a:xfrm>
            <a:off x="1187450" y="125413"/>
            <a:ext cx="7739063" cy="503237"/>
          </a:xfrm>
        </p:spPr>
        <p:txBody>
          <a:bodyPr/>
          <a:lstStyle/>
          <a:p>
            <a:pPr eaLnBrk="1" hangingPunct="1">
              <a:defRPr/>
            </a:pPr>
            <a:r>
              <a:rPr lang="en-US" sz="2800"/>
              <a:t>GERI: Inter-Enterprise Resource Integration</a:t>
            </a:r>
          </a:p>
        </p:txBody>
      </p:sp>
      <p:grpSp>
        <p:nvGrpSpPr>
          <p:cNvPr id="217091" name="Group 15"/>
          <p:cNvGrpSpPr>
            <a:grpSpLocks/>
          </p:cNvGrpSpPr>
          <p:nvPr/>
        </p:nvGrpSpPr>
        <p:grpSpPr bwMode="auto">
          <a:xfrm>
            <a:off x="585788" y="2185988"/>
            <a:ext cx="8358187" cy="2868612"/>
            <a:chOff x="369" y="1377"/>
            <a:chExt cx="5265" cy="1807"/>
          </a:xfrm>
        </p:grpSpPr>
        <p:pic>
          <p:nvPicPr>
            <p:cNvPr id="21709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9" y="1377"/>
              <a:ext cx="2359" cy="1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093"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 y="1389"/>
              <a:ext cx="2358" cy="1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4" name="AutoShape 9"/>
            <p:cNvSpPr>
              <a:spLocks noChangeArrowheads="1"/>
            </p:cNvSpPr>
            <p:nvPr/>
          </p:nvSpPr>
          <p:spPr bwMode="auto">
            <a:xfrm>
              <a:off x="2749" y="1570"/>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7095" name="AutoShape 10"/>
            <p:cNvSpPr>
              <a:spLocks noChangeArrowheads="1"/>
            </p:cNvSpPr>
            <p:nvPr/>
          </p:nvSpPr>
          <p:spPr bwMode="auto">
            <a:xfrm>
              <a:off x="2753" y="1985"/>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7096" name="AutoShape 11"/>
            <p:cNvSpPr>
              <a:spLocks noChangeArrowheads="1"/>
            </p:cNvSpPr>
            <p:nvPr/>
          </p:nvSpPr>
          <p:spPr bwMode="auto">
            <a:xfrm>
              <a:off x="2753" y="2290"/>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7097" name="AutoShape 12"/>
            <p:cNvSpPr>
              <a:spLocks noChangeArrowheads="1"/>
            </p:cNvSpPr>
            <p:nvPr/>
          </p:nvSpPr>
          <p:spPr bwMode="auto">
            <a:xfrm>
              <a:off x="2759" y="2568"/>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7098" name="AutoShape 13"/>
            <p:cNvSpPr>
              <a:spLocks noChangeArrowheads="1"/>
            </p:cNvSpPr>
            <p:nvPr/>
          </p:nvSpPr>
          <p:spPr bwMode="auto">
            <a:xfrm>
              <a:off x="2759" y="2801"/>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7099" name="AutoShape 14"/>
            <p:cNvSpPr>
              <a:spLocks noChangeArrowheads="1"/>
            </p:cNvSpPr>
            <p:nvPr/>
          </p:nvSpPr>
          <p:spPr bwMode="auto">
            <a:xfrm>
              <a:off x="2759" y="3022"/>
              <a:ext cx="499" cy="91"/>
            </a:xfrm>
            <a:prstGeom prst="leftRightArrow">
              <a:avLst>
                <a:gd name="adj1" fmla="val 50000"/>
                <a:gd name="adj2" fmla="val 109670"/>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52036" name="Rectangle 4"/>
          <p:cNvSpPr>
            <a:spLocks noChangeArrowheads="1"/>
          </p:cNvSpPr>
          <p:nvPr/>
        </p:nvSpPr>
        <p:spPr bwMode="auto">
          <a:xfrm>
            <a:off x="1631950" y="95250"/>
            <a:ext cx="7604125" cy="1616075"/>
          </a:xfrm>
          <a:prstGeom prst="rect">
            <a:avLst/>
          </a:prstGeom>
          <a:noFill/>
          <a:ln w="9525">
            <a:noFill/>
            <a:miter lim="800000"/>
            <a:headEnd/>
            <a:tailEnd/>
          </a:ln>
          <a:effectLst/>
        </p:spPr>
        <p:txBody>
          <a:bodyPr wrap="none" anchor="ctr">
            <a:spAutoFit/>
          </a:bodyPr>
          <a:lstStyle/>
          <a:p>
            <a:pPr algn="l">
              <a:defRPr/>
            </a:pPr>
            <a:r>
              <a:rPr lang="en-GB" sz="3600" b="1">
                <a:solidFill>
                  <a:srgbClr val="993300"/>
                </a:solidFill>
                <a:effectLst>
                  <a:outerShdw blurRad="38100" dist="38100" dir="2700000" algn="tl">
                    <a:srgbClr val="C0C0C0"/>
                  </a:outerShdw>
                </a:effectLst>
                <a:ea typeface="SimSun" pitchFamily="2" charset="-122"/>
                <a:cs typeface="Arial Unicode MS" pitchFamily="34" charset="-128"/>
              </a:rPr>
              <a:t>SWIMMER</a:t>
            </a:r>
            <a:r>
              <a:rPr lang="en-GB" sz="3600" b="1">
                <a:solidFill>
                  <a:srgbClr val="993300"/>
                </a:solidFill>
                <a:effectLst>
                  <a:outerShdw blurRad="38100" dist="38100" dir="2700000" algn="tl">
                    <a:srgbClr val="C0C0C0"/>
                  </a:outerShdw>
                </a:effectLst>
                <a:ea typeface="SimSun" pitchFamily="2" charset="-122"/>
                <a:cs typeface="Arial" pitchFamily="34" charset="0"/>
              </a:rPr>
              <a:t>:</a:t>
            </a:r>
            <a:r>
              <a:rPr lang="en-GB" sz="3200" b="1">
                <a:solidFill>
                  <a:srgbClr val="EC8C00"/>
                </a:solidFill>
                <a:effectLst>
                  <a:outerShdw blurRad="38100" dist="38100" dir="2700000" algn="tl">
                    <a:srgbClr val="C0C0C0"/>
                  </a:outerShdw>
                </a:effectLst>
                <a:ea typeface="SimSun" pitchFamily="2" charset="-122"/>
                <a:cs typeface="Arial" pitchFamily="34" charset="0"/>
              </a:rPr>
              <a:t> </a:t>
            </a:r>
            <a:r>
              <a:rPr lang="en-GB" sz="3200" b="1" i="1">
                <a:solidFill>
                  <a:srgbClr val="993300"/>
                </a:solidFill>
                <a:ea typeface="SimSun" pitchFamily="2" charset="-122"/>
                <a:cs typeface="Arial Unicode MS" pitchFamily="34" charset="-128"/>
              </a:rPr>
              <a:t>S</a:t>
            </a:r>
            <a:r>
              <a:rPr lang="en-GB" sz="3200" b="1">
                <a:solidFill>
                  <a:srgbClr val="EC8C00"/>
                </a:solidFill>
                <a:effectLst>
                  <a:outerShdw blurRad="38100" dist="38100" dir="2700000" algn="tl">
                    <a:srgbClr val="C0C0C0"/>
                  </a:outerShdw>
                </a:effectLst>
                <a:ea typeface="SimSun" pitchFamily="2" charset="-122"/>
                <a:cs typeface="Arial" pitchFamily="34" charset="0"/>
              </a:rPr>
              <a:t>emantic </a:t>
            </a:r>
            <a:r>
              <a:rPr lang="en-GB" sz="3200" b="1" i="1">
                <a:solidFill>
                  <a:srgbClr val="993300"/>
                </a:solidFill>
                <a:ea typeface="SimSun" pitchFamily="2" charset="-122"/>
                <a:cs typeface="Arial Unicode MS" pitchFamily="34" charset="-128"/>
              </a:rPr>
              <a:t>W</a:t>
            </a:r>
            <a:r>
              <a:rPr lang="en-GB" sz="3200" b="1">
                <a:solidFill>
                  <a:srgbClr val="EC8C00"/>
                </a:solidFill>
                <a:effectLst>
                  <a:outerShdw blurRad="38100" dist="38100" dir="2700000" algn="tl">
                    <a:srgbClr val="C0C0C0"/>
                  </a:outerShdw>
                </a:effectLst>
                <a:ea typeface="SimSun" pitchFamily="2" charset="-122"/>
                <a:cs typeface="Arial" pitchFamily="34" charset="0"/>
              </a:rPr>
              <a:t>eb </a:t>
            </a:r>
            <a:r>
              <a:rPr lang="en-GB" sz="3200" b="1" i="1">
                <a:solidFill>
                  <a:srgbClr val="993300"/>
                </a:solidFill>
                <a:ea typeface="SimSun" pitchFamily="2" charset="-122"/>
                <a:cs typeface="Arial Unicode MS" pitchFamily="34" charset="-128"/>
              </a:rPr>
              <a:t>I</a:t>
            </a:r>
            <a:r>
              <a:rPr lang="en-GB" sz="3200" b="1">
                <a:solidFill>
                  <a:srgbClr val="EC8C00"/>
                </a:solidFill>
                <a:effectLst>
                  <a:outerShdw blurRad="38100" dist="38100" dir="2700000" algn="tl">
                    <a:srgbClr val="C0C0C0"/>
                  </a:outerShdw>
                </a:effectLst>
                <a:ea typeface="SimSun" pitchFamily="2" charset="-122"/>
                <a:cs typeface="Arial" pitchFamily="34" charset="0"/>
              </a:rPr>
              <a:t>ntegrator </a:t>
            </a:r>
          </a:p>
          <a:p>
            <a:pPr algn="l">
              <a:defRPr/>
            </a:pPr>
            <a:r>
              <a:rPr lang="en-GB" sz="3200" b="1">
                <a:solidFill>
                  <a:srgbClr val="EC8C00"/>
                </a:solidFill>
                <a:effectLst>
                  <a:outerShdw blurRad="38100" dist="38100" dir="2700000" algn="tl">
                    <a:srgbClr val="C0C0C0"/>
                  </a:outerShdw>
                </a:effectLst>
                <a:ea typeface="SimSun" pitchFamily="2" charset="-122"/>
                <a:cs typeface="Arial" pitchFamily="34" charset="0"/>
              </a:rPr>
              <a:t>for </a:t>
            </a:r>
            <a:r>
              <a:rPr lang="en-GB" sz="3200" b="1" i="1">
                <a:solidFill>
                  <a:srgbClr val="993300"/>
                </a:solidFill>
                <a:ea typeface="SimSun" pitchFamily="2" charset="-122"/>
                <a:cs typeface="Arial Unicode MS" pitchFamily="34" charset="-128"/>
              </a:rPr>
              <a:t>M</a:t>
            </a:r>
            <a:r>
              <a:rPr lang="en-GB" sz="3200" b="1">
                <a:solidFill>
                  <a:srgbClr val="EC8C00"/>
                </a:solidFill>
                <a:effectLst>
                  <a:outerShdw blurRad="38100" dist="38100" dir="2700000" algn="tl">
                    <a:srgbClr val="C0C0C0"/>
                  </a:outerShdw>
                </a:effectLst>
                <a:ea typeface="SimSun" pitchFamily="2" charset="-122"/>
                <a:cs typeface="Arial" pitchFamily="34" charset="0"/>
              </a:rPr>
              <a:t>aintenance </a:t>
            </a:r>
            <a:r>
              <a:rPr lang="en-GB" sz="3200" b="1" i="1">
                <a:solidFill>
                  <a:srgbClr val="993300"/>
                </a:solidFill>
                <a:ea typeface="SimSun" pitchFamily="2" charset="-122"/>
                <a:cs typeface="Arial Unicode MS" pitchFamily="34" charset="-128"/>
              </a:rPr>
              <a:t>M</a:t>
            </a:r>
            <a:r>
              <a:rPr lang="en-GB" sz="3200" b="1">
                <a:solidFill>
                  <a:srgbClr val="EC8C00"/>
                </a:solidFill>
                <a:effectLst>
                  <a:outerShdw blurRad="38100" dist="38100" dir="2700000" algn="tl">
                    <a:srgbClr val="C0C0C0"/>
                  </a:outerShdw>
                </a:effectLst>
                <a:ea typeface="SimSun" pitchFamily="2" charset="-122"/>
                <a:cs typeface="Arial" pitchFamily="34" charset="0"/>
              </a:rPr>
              <a:t>anagement of </a:t>
            </a:r>
          </a:p>
          <a:p>
            <a:pPr algn="l">
              <a:defRPr/>
            </a:pPr>
            <a:r>
              <a:rPr lang="en-GB" sz="3200" b="1" i="1">
                <a:solidFill>
                  <a:srgbClr val="993300"/>
                </a:solidFill>
                <a:ea typeface="SimSun" pitchFamily="2" charset="-122"/>
                <a:cs typeface="Arial Unicode MS" pitchFamily="34" charset="-128"/>
              </a:rPr>
              <a:t>E</a:t>
            </a:r>
            <a:r>
              <a:rPr lang="en-GB" sz="3200" b="1">
                <a:solidFill>
                  <a:srgbClr val="EC8C00"/>
                </a:solidFill>
                <a:effectLst>
                  <a:outerShdw blurRad="38100" dist="38100" dir="2700000" algn="tl">
                    <a:srgbClr val="C0C0C0"/>
                  </a:outerShdw>
                </a:effectLst>
                <a:ea typeface="SimSun" pitchFamily="2" charset="-122"/>
                <a:cs typeface="Arial" pitchFamily="34" charset="0"/>
              </a:rPr>
              <a:t>nterprise </a:t>
            </a:r>
            <a:r>
              <a:rPr lang="en-GB" sz="3200" b="1" i="1">
                <a:solidFill>
                  <a:srgbClr val="993300"/>
                </a:solidFill>
                <a:ea typeface="SimSun" pitchFamily="2" charset="-122"/>
                <a:cs typeface="Arial Unicode MS" pitchFamily="34" charset="-128"/>
              </a:rPr>
              <a:t>R</a:t>
            </a:r>
            <a:r>
              <a:rPr lang="en-GB" sz="3200" b="1">
                <a:solidFill>
                  <a:srgbClr val="EC8C00"/>
                </a:solidFill>
                <a:effectLst>
                  <a:outerShdw blurRad="38100" dist="38100" dir="2700000" algn="tl">
                    <a:srgbClr val="C0C0C0"/>
                  </a:outerShdw>
                </a:effectLst>
                <a:ea typeface="SimSun" pitchFamily="2" charset="-122"/>
                <a:cs typeface="Arial" pitchFamily="34" charset="0"/>
              </a:rPr>
              <a:t>esources</a:t>
            </a:r>
            <a:r>
              <a:rPr lang="en-US" sz="3200" b="1">
                <a:solidFill>
                  <a:srgbClr val="EC8C00"/>
                </a:solidFill>
                <a:effectLst>
                  <a:outerShdw blurRad="38100" dist="38100" dir="2700000" algn="tl">
                    <a:srgbClr val="C0C0C0"/>
                  </a:outerShdw>
                </a:effectLst>
                <a:ea typeface="SimSun" pitchFamily="2" charset="-122"/>
                <a:cs typeface="Arial" pitchFamily="34" charset="0"/>
              </a:rPr>
              <a:t> </a:t>
            </a:r>
          </a:p>
        </p:txBody>
      </p:sp>
      <p:sp>
        <p:nvSpPr>
          <p:cNvPr id="218115" name="Text Box 5"/>
          <p:cNvSpPr txBox="1">
            <a:spLocks noChangeArrowheads="1"/>
          </p:cNvSpPr>
          <p:nvPr/>
        </p:nvSpPr>
        <p:spPr bwMode="auto">
          <a:xfrm>
            <a:off x="3276600" y="1844675"/>
            <a:ext cx="5686425"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000" b="1">
                <a:solidFill>
                  <a:srgbClr val="993300"/>
                </a:solidFill>
                <a:ea typeface="Arial Unicode MS" pitchFamily="34" charset="-128"/>
                <a:cs typeface="Arial Unicode MS" pitchFamily="34" charset="-128"/>
              </a:rPr>
              <a:t>SWIMMER</a:t>
            </a:r>
            <a:r>
              <a:rPr lang="en-US" altLang="en-US" sz="2000">
                <a:cs typeface="Arial" pitchFamily="34" charset="0"/>
              </a:rPr>
              <a:t> project (started at December 2006) appeared as a result of cooperation of Industrial Ontologies Group and Metso Automation in SmartResource project. Upon successful completion of SmartResource development activities, Metso Automation has decided to privately fund a separate project to research and develop a solution for integration of enterprise maintenance data in paper industry.</a:t>
            </a:r>
          </a:p>
        </p:txBody>
      </p:sp>
      <p:grpSp>
        <p:nvGrpSpPr>
          <p:cNvPr id="218116" name="Group 6"/>
          <p:cNvGrpSpPr>
            <a:grpSpLocks/>
          </p:cNvGrpSpPr>
          <p:nvPr/>
        </p:nvGrpSpPr>
        <p:grpSpPr bwMode="auto">
          <a:xfrm>
            <a:off x="684213" y="1989138"/>
            <a:ext cx="2133600" cy="1905000"/>
            <a:chOff x="2400" y="2832"/>
            <a:chExt cx="1344" cy="1200"/>
          </a:xfrm>
        </p:grpSpPr>
        <p:pic>
          <p:nvPicPr>
            <p:cNvPr id="218120" name="Picture 7"/>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26" y="3022"/>
              <a:ext cx="1303" cy="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18121" name="AutoShape 8"/>
            <p:cNvSpPr>
              <a:spLocks noChangeArrowheads="1"/>
            </p:cNvSpPr>
            <p:nvPr/>
          </p:nvSpPr>
          <p:spPr bwMode="auto">
            <a:xfrm>
              <a:off x="2400" y="2832"/>
              <a:ext cx="1344" cy="1200"/>
            </a:xfrm>
            <a:prstGeom prst="can">
              <a:avLst>
                <a:gd name="adj" fmla="val 25000"/>
              </a:avLst>
            </a:prstGeom>
            <a:solidFill>
              <a:srgbClr val="FF9900">
                <a:alpha val="16862"/>
              </a:srgbClr>
            </a:solidFill>
            <a:ln w="381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8122" name="Picture 9" descr="swimme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30222" b="29445"/>
            <a:stretch>
              <a:fillRect/>
            </a:stretch>
          </p:blipFill>
          <p:spPr bwMode="auto">
            <a:xfrm>
              <a:off x="2461" y="3248"/>
              <a:ext cx="1179"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23" name="Text Box 10"/>
            <p:cNvSpPr txBox="1">
              <a:spLocks noChangeArrowheads="1"/>
            </p:cNvSpPr>
            <p:nvPr/>
          </p:nvSpPr>
          <p:spPr bwMode="auto">
            <a:xfrm>
              <a:off x="2629" y="2886"/>
              <a:ext cx="907"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b="1"/>
                <a:t>SWIMMER</a:t>
              </a:r>
            </a:p>
          </p:txBody>
        </p:sp>
      </p:grpSp>
      <p:sp>
        <p:nvSpPr>
          <p:cNvPr id="218117" name="Text Box 11"/>
          <p:cNvSpPr txBox="1">
            <a:spLocks noChangeArrowheads="1"/>
          </p:cNvSpPr>
          <p:nvPr/>
        </p:nvSpPr>
        <p:spPr bwMode="auto">
          <a:xfrm>
            <a:off x="636588" y="4818063"/>
            <a:ext cx="5976937" cy="1749425"/>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AU" altLang="en-US" sz="1800" i="1">
                <a:solidFill>
                  <a:srgbClr val="996633"/>
                </a:solidFill>
              </a:rPr>
              <a:t>The main project objectives are: to collect online maintenance data from several predefined data sources and store it in a semantic form; to build tools, which ease the enrichment of the data based on operation of several distributed applications; mining collected data and infer an implicit knowledge, which may be of interest to users.</a:t>
            </a:r>
            <a:r>
              <a:rPr lang="en-US" altLang="en-US" sz="1800"/>
              <a:t> </a:t>
            </a:r>
          </a:p>
        </p:txBody>
      </p:sp>
      <p:pic>
        <p:nvPicPr>
          <p:cNvPr id="218118" name="Picture 12" descr="Oracle and Abtech UK provide both Linux validated configurations and &#10;&#10;specialist configurations. Abtech UK are an Orcale partne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9925" y="4868863"/>
            <a:ext cx="1900238"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9" name="Picture 13" descr="semantic_icon"/>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69188" y="5661025"/>
            <a:ext cx="1096962"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19138" name="Picture 4" descr="stealth%20fight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2038" y="5784850"/>
            <a:ext cx="1439862"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085" name="Rectangle 5"/>
          <p:cNvSpPr>
            <a:spLocks noChangeArrowheads="1"/>
          </p:cNvSpPr>
          <p:nvPr/>
        </p:nvSpPr>
        <p:spPr bwMode="auto">
          <a:xfrm>
            <a:off x="1111250" y="188913"/>
            <a:ext cx="75231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993300"/>
                </a:solidFill>
                <a:effectLst>
                  <a:outerShdw blurRad="38100" dist="38100" dir="2700000" algn="tl">
                    <a:srgbClr val="C0C0C0"/>
                  </a:outerShdw>
                </a:effectLst>
              </a:rPr>
              <a:t>UBIMATH:</a:t>
            </a:r>
            <a:r>
              <a:rPr lang="en-US" sz="3200" b="1">
                <a:solidFill>
                  <a:srgbClr val="EC8C00"/>
                </a:solidFill>
                <a:effectLst>
                  <a:outerShdw blurRad="38100" dist="38100" dir="2700000" algn="tl">
                    <a:srgbClr val="C0C0C0"/>
                  </a:outerShdw>
                </a:effectLst>
              </a:rPr>
              <a:t> Network of Mathematical Models in Ubiquitous Environments</a:t>
            </a:r>
          </a:p>
        </p:txBody>
      </p:sp>
      <p:sp>
        <p:nvSpPr>
          <p:cNvPr id="219140" name="AutoShape 6"/>
          <p:cNvSpPr>
            <a:spLocks noChangeArrowheads="1"/>
          </p:cNvSpPr>
          <p:nvPr/>
        </p:nvSpPr>
        <p:spPr bwMode="auto">
          <a:xfrm>
            <a:off x="5148263" y="465455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9141" name="AutoShape 7"/>
          <p:cNvSpPr>
            <a:spLocks noChangeArrowheads="1"/>
          </p:cNvSpPr>
          <p:nvPr/>
        </p:nvSpPr>
        <p:spPr bwMode="auto">
          <a:xfrm>
            <a:off x="5173663" y="3000375"/>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9142" name="AutoShape 8"/>
          <p:cNvSpPr>
            <a:spLocks noChangeArrowheads="1"/>
          </p:cNvSpPr>
          <p:nvPr/>
        </p:nvSpPr>
        <p:spPr bwMode="auto">
          <a:xfrm>
            <a:off x="1789113" y="302260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9143" name="Group 9"/>
          <p:cNvGrpSpPr>
            <a:grpSpLocks/>
          </p:cNvGrpSpPr>
          <p:nvPr/>
        </p:nvGrpSpPr>
        <p:grpSpPr bwMode="auto">
          <a:xfrm flipH="1">
            <a:off x="3556000" y="2217738"/>
            <a:ext cx="576263" cy="936625"/>
            <a:chOff x="1803" y="1661"/>
            <a:chExt cx="363" cy="505"/>
          </a:xfrm>
        </p:grpSpPr>
        <p:sp>
          <p:nvSpPr>
            <p:cNvPr id="219187" name="Oval 1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9188" name="Picture 1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9144" name="AutoShape 12"/>
          <p:cNvSpPr>
            <a:spLocks noChangeArrowheads="1"/>
          </p:cNvSpPr>
          <p:nvPr/>
        </p:nvSpPr>
        <p:spPr bwMode="auto">
          <a:xfrm>
            <a:off x="1862138" y="4751388"/>
            <a:ext cx="2520950" cy="287337"/>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19145" name="Group 13"/>
          <p:cNvGrpSpPr>
            <a:grpSpLocks/>
          </p:cNvGrpSpPr>
          <p:nvPr/>
        </p:nvGrpSpPr>
        <p:grpSpPr bwMode="auto">
          <a:xfrm flipH="1">
            <a:off x="3629025" y="3946525"/>
            <a:ext cx="576263" cy="936625"/>
            <a:chOff x="1803" y="1661"/>
            <a:chExt cx="363" cy="505"/>
          </a:xfrm>
        </p:grpSpPr>
        <p:sp>
          <p:nvSpPr>
            <p:cNvPr id="219185" name="Oval 1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9186" name="Picture 15"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9146" name="Group 16"/>
          <p:cNvGrpSpPr>
            <a:grpSpLocks/>
          </p:cNvGrpSpPr>
          <p:nvPr/>
        </p:nvGrpSpPr>
        <p:grpSpPr bwMode="auto">
          <a:xfrm flipH="1">
            <a:off x="5318125" y="2281238"/>
            <a:ext cx="576263" cy="936625"/>
            <a:chOff x="1803" y="1661"/>
            <a:chExt cx="363" cy="505"/>
          </a:xfrm>
        </p:grpSpPr>
        <p:sp>
          <p:nvSpPr>
            <p:cNvPr id="219183"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9184" name="Picture 18"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9147" name="Group 19"/>
          <p:cNvGrpSpPr>
            <a:grpSpLocks/>
          </p:cNvGrpSpPr>
          <p:nvPr/>
        </p:nvGrpSpPr>
        <p:grpSpPr bwMode="auto">
          <a:xfrm flipH="1">
            <a:off x="5418138" y="3929063"/>
            <a:ext cx="576262" cy="936625"/>
            <a:chOff x="1803" y="1661"/>
            <a:chExt cx="363" cy="505"/>
          </a:xfrm>
        </p:grpSpPr>
        <p:sp>
          <p:nvSpPr>
            <p:cNvPr id="219181"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9182" name="Picture 2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9148" name="Picture 22" descr="web"/>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4663" y="3357563"/>
            <a:ext cx="1008062"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149" name="Line 23"/>
          <p:cNvSpPr>
            <a:spLocks noChangeShapeType="1"/>
          </p:cNvSpPr>
          <p:nvPr/>
        </p:nvSpPr>
        <p:spPr bwMode="auto">
          <a:xfrm flipV="1">
            <a:off x="3889375" y="3309938"/>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0" name="Line 24"/>
          <p:cNvSpPr>
            <a:spLocks noChangeShapeType="1"/>
          </p:cNvSpPr>
          <p:nvPr/>
        </p:nvSpPr>
        <p:spPr bwMode="auto">
          <a:xfrm>
            <a:off x="4211638" y="2636838"/>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1" name="Line 25"/>
          <p:cNvSpPr>
            <a:spLocks noChangeShapeType="1"/>
          </p:cNvSpPr>
          <p:nvPr/>
        </p:nvSpPr>
        <p:spPr bwMode="auto">
          <a:xfrm>
            <a:off x="4284663" y="4437063"/>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2" name="Line 26"/>
          <p:cNvSpPr>
            <a:spLocks noChangeShapeType="1"/>
          </p:cNvSpPr>
          <p:nvPr/>
        </p:nvSpPr>
        <p:spPr bwMode="auto">
          <a:xfrm flipV="1">
            <a:off x="5651500" y="3357563"/>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3" name="Line 27"/>
          <p:cNvSpPr>
            <a:spLocks noChangeShapeType="1"/>
          </p:cNvSpPr>
          <p:nvPr/>
        </p:nvSpPr>
        <p:spPr bwMode="auto">
          <a:xfrm flipV="1">
            <a:off x="7164388" y="1916113"/>
            <a:ext cx="1008062" cy="6492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4" name="Line 28"/>
          <p:cNvSpPr>
            <a:spLocks noChangeShapeType="1"/>
          </p:cNvSpPr>
          <p:nvPr/>
        </p:nvSpPr>
        <p:spPr bwMode="auto">
          <a:xfrm>
            <a:off x="6948488" y="4868863"/>
            <a:ext cx="863600" cy="4318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5" name="Line 29"/>
          <p:cNvSpPr>
            <a:spLocks noChangeShapeType="1"/>
          </p:cNvSpPr>
          <p:nvPr/>
        </p:nvSpPr>
        <p:spPr bwMode="auto">
          <a:xfrm>
            <a:off x="7235825" y="3068638"/>
            <a:ext cx="720725"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6" name="Line 30"/>
          <p:cNvSpPr>
            <a:spLocks noChangeShapeType="1"/>
          </p:cNvSpPr>
          <p:nvPr/>
        </p:nvSpPr>
        <p:spPr bwMode="auto">
          <a:xfrm flipH="1" flipV="1">
            <a:off x="1258888" y="2636838"/>
            <a:ext cx="792162" cy="4318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7" name="Line 31"/>
          <p:cNvSpPr>
            <a:spLocks noChangeShapeType="1"/>
          </p:cNvSpPr>
          <p:nvPr/>
        </p:nvSpPr>
        <p:spPr bwMode="auto">
          <a:xfrm>
            <a:off x="7235825" y="2781300"/>
            <a:ext cx="649288" cy="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8" name="Line 32"/>
          <p:cNvSpPr>
            <a:spLocks noChangeShapeType="1"/>
          </p:cNvSpPr>
          <p:nvPr/>
        </p:nvSpPr>
        <p:spPr bwMode="auto">
          <a:xfrm flipH="1">
            <a:off x="1403350" y="4508500"/>
            <a:ext cx="576263" cy="730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59" name="Line 33"/>
          <p:cNvSpPr>
            <a:spLocks noChangeShapeType="1"/>
          </p:cNvSpPr>
          <p:nvPr/>
        </p:nvSpPr>
        <p:spPr bwMode="auto">
          <a:xfrm flipH="1">
            <a:off x="2771775" y="5013325"/>
            <a:ext cx="71438" cy="7207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60" name="Line 34"/>
          <p:cNvSpPr>
            <a:spLocks noChangeShapeType="1"/>
          </p:cNvSpPr>
          <p:nvPr/>
        </p:nvSpPr>
        <p:spPr bwMode="auto">
          <a:xfrm flipH="1">
            <a:off x="1042988" y="3141663"/>
            <a:ext cx="865187"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61" name="Line 35"/>
          <p:cNvSpPr>
            <a:spLocks noChangeShapeType="1"/>
          </p:cNvSpPr>
          <p:nvPr/>
        </p:nvSpPr>
        <p:spPr bwMode="auto">
          <a:xfrm flipH="1" flipV="1">
            <a:off x="1908175" y="2060575"/>
            <a:ext cx="215900"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62" name="Line 36"/>
          <p:cNvSpPr>
            <a:spLocks noChangeShapeType="1"/>
          </p:cNvSpPr>
          <p:nvPr/>
        </p:nvSpPr>
        <p:spPr bwMode="auto">
          <a:xfrm flipH="1">
            <a:off x="1692275" y="5013325"/>
            <a:ext cx="792163" cy="50323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9163" name="Line 37"/>
          <p:cNvSpPr>
            <a:spLocks noChangeShapeType="1"/>
          </p:cNvSpPr>
          <p:nvPr/>
        </p:nvSpPr>
        <p:spPr bwMode="auto">
          <a:xfrm>
            <a:off x="6443663" y="4868863"/>
            <a:ext cx="73025" cy="1008062"/>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19164" name="Picture 38" descr="Mathematical Model"/>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06625" y="2060575"/>
            <a:ext cx="11303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65" name="Picture 39" descr="Dynamic Bayesian Network"/>
          <p:cNvPicPr>
            <a:picLocks noChangeAspect="1" noChangeArrowheads="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034088" y="1776413"/>
            <a:ext cx="1270000" cy="148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66" name="Picture 40" descr="Neural network gif"/>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51050" y="3848100"/>
            <a:ext cx="1470025" cy="101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67" name="Picture 41" descr="[differential equations]      (1a-c)"/>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56325" y="3933825"/>
            <a:ext cx="1436688" cy="8286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19168" name="Picture 42" descr="Ball Valve"/>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2425" y="5224463"/>
            <a:ext cx="1771650" cy="129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69" name="Picture 43" descr="m54_832"/>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12088" y="2266950"/>
            <a:ext cx="1216025"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0" name="Picture 44" descr="Turbine"/>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9388" y="1989138"/>
            <a:ext cx="11525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1" name="Picture 45" descr="SY-FAN-SFF21D"/>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31913" y="1268413"/>
            <a:ext cx="1079500"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2" name="Picture 46" descr="shattle_tes1"/>
          <p:cNvPicPr>
            <a:picLocks noChangeAspect="1" noChangeArrowheads="1"/>
          </p:cNvPicPr>
          <p:nvPr/>
        </p:nvPicPr>
        <p:blipFill>
          <a:blip r:embed="rId13">
            <a:clrChange>
              <a:clrFrom>
                <a:srgbClr val="0E3966"/>
              </a:clrFrom>
              <a:clrTo>
                <a:srgbClr val="0E3966">
                  <a:alpha val="0"/>
                </a:srgbClr>
              </a:clrTo>
            </a:clrChange>
            <a:extLst>
              <a:ext uri="{28A0092B-C50C-407E-A947-70E740481C1C}">
                <a14:useLocalDpi xmlns:a14="http://schemas.microsoft.com/office/drawing/2010/main" val="0"/>
              </a:ext>
            </a:extLst>
          </a:blip>
          <a:srcRect/>
          <a:stretch>
            <a:fillRect/>
          </a:stretch>
        </p:blipFill>
        <p:spPr bwMode="auto">
          <a:xfrm>
            <a:off x="7667625" y="1196975"/>
            <a:ext cx="122555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3" name="Picture 47" descr="Tomahawk Land Attack Missle (TLAM) (Cruise Missle) flying through the ai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951788" y="3573463"/>
            <a:ext cx="1116012"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4" name="Picture 48" descr="LA1">
            <a:hlinkClick r:id="rId15"/>
          </p:cNvPr>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46763" y="5721350"/>
            <a:ext cx="1368425" cy="87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5" name="Picture 49" descr="OSM at substation"/>
          <p:cNvPicPr>
            <a:picLocks noChangeAspect="1" noChangeArrowheads="1"/>
          </p:cNvPicPr>
          <p:nvPr/>
        </p:nvPicPr>
        <p:blipFill>
          <a:blip r:embed="rId17">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4194175" y="5513388"/>
            <a:ext cx="156210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176" name="Line 50"/>
          <p:cNvSpPr>
            <a:spLocks noChangeShapeType="1"/>
          </p:cNvSpPr>
          <p:nvPr/>
        </p:nvSpPr>
        <p:spPr bwMode="auto">
          <a:xfrm flipH="1">
            <a:off x="5003800" y="5013325"/>
            <a:ext cx="647700"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19177" name="Picture 51" descr="Photo of Questar's Main Interconnect"/>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80288" y="5373688"/>
            <a:ext cx="1584325"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8" name="Picture 5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6200" y="3784600"/>
            <a:ext cx="1322388"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79" name="Picture 53" descr="image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651375" y="1128713"/>
            <a:ext cx="1295400" cy="9715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19180" name="Line 54"/>
          <p:cNvSpPr>
            <a:spLocks noChangeShapeType="1"/>
          </p:cNvSpPr>
          <p:nvPr/>
        </p:nvSpPr>
        <p:spPr bwMode="auto">
          <a:xfrm flipH="1" flipV="1">
            <a:off x="5656263" y="2039938"/>
            <a:ext cx="504825" cy="7191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0162" name="AutoShape 4"/>
          <p:cNvSpPr>
            <a:spLocks noChangeArrowheads="1"/>
          </p:cNvSpPr>
          <p:nvPr/>
        </p:nvSpPr>
        <p:spPr bwMode="auto">
          <a:xfrm>
            <a:off x="5148263" y="465455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0163" name="AutoShape 5"/>
          <p:cNvSpPr>
            <a:spLocks noChangeArrowheads="1"/>
          </p:cNvSpPr>
          <p:nvPr/>
        </p:nvSpPr>
        <p:spPr bwMode="auto">
          <a:xfrm>
            <a:off x="5173663" y="3000375"/>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0164" name="AutoShape 6"/>
          <p:cNvSpPr>
            <a:spLocks noChangeArrowheads="1"/>
          </p:cNvSpPr>
          <p:nvPr/>
        </p:nvSpPr>
        <p:spPr bwMode="auto">
          <a:xfrm>
            <a:off x="1789113" y="302260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5111" name="Rectangle 7"/>
          <p:cNvSpPr>
            <a:spLocks noChangeArrowheads="1"/>
          </p:cNvSpPr>
          <p:nvPr/>
        </p:nvSpPr>
        <p:spPr bwMode="auto">
          <a:xfrm>
            <a:off x="684213" y="1254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993300"/>
                </a:solidFill>
                <a:effectLst>
                  <a:outerShdw blurRad="38100" dist="38100" dir="2700000" algn="tl">
                    <a:srgbClr val="C0C0C0"/>
                  </a:outerShdw>
                </a:effectLst>
              </a:rPr>
              <a:t>SMONT:</a:t>
            </a:r>
            <a:r>
              <a:rPr lang="en-US" sz="3600" b="1">
                <a:solidFill>
                  <a:srgbClr val="EC8C00"/>
                </a:solidFill>
                <a:effectLst>
                  <a:outerShdw blurRad="38100" dist="38100" dir="2700000" algn="tl">
                    <a:srgbClr val="C0C0C0"/>
                  </a:outerShdw>
                </a:effectLst>
              </a:rPr>
              <a:t> </a:t>
            </a:r>
            <a:r>
              <a:rPr lang="en-US" sz="2800" b="1">
                <a:solidFill>
                  <a:srgbClr val="EC8C00"/>
                </a:solidFill>
                <a:effectLst>
                  <a:outerShdw blurRad="38100" dist="38100" dir="2700000" algn="tl">
                    <a:srgbClr val="C0C0C0"/>
                  </a:outerShdw>
                </a:effectLst>
              </a:rPr>
              <a:t>Ontologies as Smart Resources</a:t>
            </a:r>
          </a:p>
        </p:txBody>
      </p:sp>
      <p:pic>
        <p:nvPicPr>
          <p:cNvPr id="220166" name="Picture 8"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005013" y="2230438"/>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67" name="Picture 9" descr="image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88" y="2492375"/>
            <a:ext cx="1008062" cy="7556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68" name="Picture 10" descr="/personal/pindo_deli/pulp_storag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3350" y="981075"/>
            <a:ext cx="1150938" cy="8286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69" name="Picture 11" descr="/personal/pindo_deli/big_roll_01.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488" y="3370263"/>
            <a:ext cx="1655762" cy="7508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0" name="Picture 12" descr="/personal/pindo_deli/roll_wrapper.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71775" y="981075"/>
            <a:ext cx="1296988" cy="8699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1" name="Picture 13" descr="/personal/pindo_deli/clamp_truck_0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50825" y="908050"/>
            <a:ext cx="984250" cy="1441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2" name="Picture 14"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5821363" y="2209800"/>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73" name="Picture 15" descr="Wood and Paper">
            <a:hlinkClick r:id="rId9"/>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443663" y="836613"/>
            <a:ext cx="1638300" cy="97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74" name="Picture 16" descr="kwf_a"/>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10488" y="1412875"/>
            <a:ext cx="135255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75" name="Picture 17" descr="trees"/>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59338" y="836613"/>
            <a:ext cx="1368425"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76" name="Picture 18" descr="logge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058150" y="2924175"/>
            <a:ext cx="882650" cy="10810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7" name="Picture 19" descr="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596188" y="5762625"/>
            <a:ext cx="1330325" cy="933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8" name="Picture 20" descr="Paper-Products"/>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867400" y="5792788"/>
            <a:ext cx="1296988" cy="8953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0179" name="Picture 21" descr="Paper products"/>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956550" y="4437063"/>
            <a:ext cx="995363"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80" name="Picture 22" descr="Sterling Paper carries a wide assortment of paper products."/>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284663" y="5768975"/>
            <a:ext cx="1423987" cy="89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81" name="Picture 23"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5867400" y="3789363"/>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82" name="Picture 24" descr="mix"/>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79388" y="4292600"/>
            <a:ext cx="1079500" cy="135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83" name="Picture 25" descr="product2"/>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484438" y="5734050"/>
            <a:ext cx="1512887"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84" name="Picture 26" descr="112883518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5357813"/>
            <a:ext cx="2376488" cy="150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0185" name="Group 27"/>
          <p:cNvGrpSpPr>
            <a:grpSpLocks/>
          </p:cNvGrpSpPr>
          <p:nvPr/>
        </p:nvGrpSpPr>
        <p:grpSpPr bwMode="auto">
          <a:xfrm flipH="1">
            <a:off x="3556000" y="2217738"/>
            <a:ext cx="576263" cy="936625"/>
            <a:chOff x="1803" y="1661"/>
            <a:chExt cx="363" cy="505"/>
          </a:xfrm>
        </p:grpSpPr>
        <p:sp>
          <p:nvSpPr>
            <p:cNvPr id="220218" name="Oval 2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0219" name="Picture 29"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0186" name="AutoShape 30"/>
          <p:cNvSpPr>
            <a:spLocks noChangeArrowheads="1"/>
          </p:cNvSpPr>
          <p:nvPr/>
        </p:nvSpPr>
        <p:spPr bwMode="auto">
          <a:xfrm>
            <a:off x="1862138" y="4751388"/>
            <a:ext cx="2520950" cy="287337"/>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0187" name="Picture 31" descr="molecula">
            <a:hlinkClick r:id="rId2"/>
          </p:cNvPr>
          <p:cNvPicPr>
            <a:picLocks noChangeAspect="1" noChangeArrowheads="1"/>
          </p:cNvPicPr>
          <p:nvPr/>
        </p:nvPicPr>
        <p:blipFill>
          <a:blip r:embed="rId3">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078038" y="3959225"/>
            <a:ext cx="1495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0188" name="Group 32"/>
          <p:cNvGrpSpPr>
            <a:grpSpLocks/>
          </p:cNvGrpSpPr>
          <p:nvPr/>
        </p:nvGrpSpPr>
        <p:grpSpPr bwMode="auto">
          <a:xfrm flipH="1">
            <a:off x="3629025" y="3946525"/>
            <a:ext cx="576263" cy="936625"/>
            <a:chOff x="1803" y="1661"/>
            <a:chExt cx="363" cy="505"/>
          </a:xfrm>
        </p:grpSpPr>
        <p:sp>
          <p:nvSpPr>
            <p:cNvPr id="220216" name="Oval 3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0217" name="Picture 34"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0189" name="Group 35"/>
          <p:cNvGrpSpPr>
            <a:grpSpLocks/>
          </p:cNvGrpSpPr>
          <p:nvPr/>
        </p:nvGrpSpPr>
        <p:grpSpPr bwMode="auto">
          <a:xfrm flipH="1">
            <a:off x="5318125" y="2281238"/>
            <a:ext cx="576263" cy="936625"/>
            <a:chOff x="1803" y="1661"/>
            <a:chExt cx="363" cy="505"/>
          </a:xfrm>
        </p:grpSpPr>
        <p:sp>
          <p:nvSpPr>
            <p:cNvPr id="220214" name="Oval 3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0215" name="Picture 37"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0190" name="Group 38"/>
          <p:cNvGrpSpPr>
            <a:grpSpLocks/>
          </p:cNvGrpSpPr>
          <p:nvPr/>
        </p:nvGrpSpPr>
        <p:grpSpPr bwMode="auto">
          <a:xfrm flipH="1">
            <a:off x="5418138" y="3929063"/>
            <a:ext cx="576262" cy="936625"/>
            <a:chOff x="1803" y="1661"/>
            <a:chExt cx="363" cy="505"/>
          </a:xfrm>
        </p:grpSpPr>
        <p:sp>
          <p:nvSpPr>
            <p:cNvPr id="220212" name="Oval 3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0213" name="Picture 40" descr="CA0NW12D"/>
            <p:cNvPicPr>
              <a:picLocks noChangeAspect="1" noChangeArrowheads="1"/>
            </p:cNvPicPr>
            <p:nvPr/>
          </p:nvPicPr>
          <p:blipFill>
            <a:blip r:embed="rId2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20191" name="Picture 41" descr="web"/>
          <p:cNvPicPr>
            <a:picLocks noChangeAspect="1" noChangeArrowheads="1"/>
          </p:cNvPicPr>
          <p:nvPr/>
        </p:nvPicPr>
        <p:blipFill>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4663" y="3357563"/>
            <a:ext cx="1008062"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92" name="Line 42"/>
          <p:cNvSpPr>
            <a:spLocks noChangeShapeType="1"/>
          </p:cNvSpPr>
          <p:nvPr/>
        </p:nvSpPr>
        <p:spPr bwMode="auto">
          <a:xfrm flipV="1">
            <a:off x="3889375" y="3309938"/>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3" name="Line 43"/>
          <p:cNvSpPr>
            <a:spLocks noChangeShapeType="1"/>
          </p:cNvSpPr>
          <p:nvPr/>
        </p:nvSpPr>
        <p:spPr bwMode="auto">
          <a:xfrm>
            <a:off x="4211638" y="2636838"/>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4" name="Line 44"/>
          <p:cNvSpPr>
            <a:spLocks noChangeShapeType="1"/>
          </p:cNvSpPr>
          <p:nvPr/>
        </p:nvSpPr>
        <p:spPr bwMode="auto">
          <a:xfrm>
            <a:off x="4284663" y="4437063"/>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5" name="Line 45"/>
          <p:cNvSpPr>
            <a:spLocks noChangeShapeType="1"/>
          </p:cNvSpPr>
          <p:nvPr/>
        </p:nvSpPr>
        <p:spPr bwMode="auto">
          <a:xfrm flipV="1">
            <a:off x="5651500" y="3357563"/>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6" name="Line 46"/>
          <p:cNvSpPr>
            <a:spLocks noChangeShapeType="1"/>
          </p:cNvSpPr>
          <p:nvPr/>
        </p:nvSpPr>
        <p:spPr bwMode="auto">
          <a:xfrm flipH="1">
            <a:off x="6681788" y="4822825"/>
            <a:ext cx="1444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7" name="Line 47"/>
          <p:cNvSpPr>
            <a:spLocks noChangeShapeType="1"/>
          </p:cNvSpPr>
          <p:nvPr/>
        </p:nvSpPr>
        <p:spPr bwMode="auto">
          <a:xfrm flipH="1">
            <a:off x="5580063" y="4797425"/>
            <a:ext cx="12239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8" name="Line 48"/>
          <p:cNvSpPr>
            <a:spLocks noChangeShapeType="1"/>
          </p:cNvSpPr>
          <p:nvPr/>
        </p:nvSpPr>
        <p:spPr bwMode="auto">
          <a:xfrm>
            <a:off x="6877050" y="4797425"/>
            <a:ext cx="792163"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199" name="Line 49"/>
          <p:cNvSpPr>
            <a:spLocks noChangeShapeType="1"/>
          </p:cNvSpPr>
          <p:nvPr/>
        </p:nvSpPr>
        <p:spPr bwMode="auto">
          <a:xfrm>
            <a:off x="7308850" y="4724400"/>
            <a:ext cx="576263" cy="3603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0" name="Line 50"/>
          <p:cNvSpPr>
            <a:spLocks noChangeShapeType="1"/>
          </p:cNvSpPr>
          <p:nvPr/>
        </p:nvSpPr>
        <p:spPr bwMode="auto">
          <a:xfrm flipV="1">
            <a:off x="2916238" y="1916113"/>
            <a:ext cx="215900" cy="4333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1" name="Line 51"/>
          <p:cNvSpPr>
            <a:spLocks noChangeShapeType="1"/>
          </p:cNvSpPr>
          <p:nvPr/>
        </p:nvSpPr>
        <p:spPr bwMode="auto">
          <a:xfrm>
            <a:off x="2555875" y="4941888"/>
            <a:ext cx="863600" cy="7191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2" name="Line 52"/>
          <p:cNvSpPr>
            <a:spLocks noChangeShapeType="1"/>
          </p:cNvSpPr>
          <p:nvPr/>
        </p:nvSpPr>
        <p:spPr bwMode="auto">
          <a:xfrm flipH="1">
            <a:off x="1835150" y="4581525"/>
            <a:ext cx="720725" cy="7921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3" name="Line 53"/>
          <p:cNvSpPr>
            <a:spLocks noChangeShapeType="1"/>
          </p:cNvSpPr>
          <p:nvPr/>
        </p:nvSpPr>
        <p:spPr bwMode="auto">
          <a:xfrm flipH="1">
            <a:off x="1258888" y="4508500"/>
            <a:ext cx="792162"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4" name="Line 54"/>
          <p:cNvSpPr>
            <a:spLocks noChangeShapeType="1"/>
          </p:cNvSpPr>
          <p:nvPr/>
        </p:nvSpPr>
        <p:spPr bwMode="auto">
          <a:xfrm flipH="1">
            <a:off x="1835150" y="3213100"/>
            <a:ext cx="649288" cy="3603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5" name="Line 55"/>
          <p:cNvSpPr>
            <a:spLocks noChangeShapeType="1"/>
          </p:cNvSpPr>
          <p:nvPr/>
        </p:nvSpPr>
        <p:spPr bwMode="auto">
          <a:xfrm flipH="1">
            <a:off x="1331913" y="2781300"/>
            <a:ext cx="649287" cy="7143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6" name="Line 56"/>
          <p:cNvSpPr>
            <a:spLocks noChangeShapeType="1"/>
          </p:cNvSpPr>
          <p:nvPr/>
        </p:nvSpPr>
        <p:spPr bwMode="auto">
          <a:xfrm flipH="1" flipV="1">
            <a:off x="1258888" y="2205038"/>
            <a:ext cx="936625" cy="2873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7" name="Line 57"/>
          <p:cNvSpPr>
            <a:spLocks noChangeShapeType="1"/>
          </p:cNvSpPr>
          <p:nvPr/>
        </p:nvSpPr>
        <p:spPr bwMode="auto">
          <a:xfrm flipH="1" flipV="1">
            <a:off x="2051050" y="1916113"/>
            <a:ext cx="792163"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8" name="Line 58"/>
          <p:cNvSpPr>
            <a:spLocks noChangeShapeType="1"/>
          </p:cNvSpPr>
          <p:nvPr/>
        </p:nvSpPr>
        <p:spPr bwMode="auto">
          <a:xfrm flipH="1" flipV="1">
            <a:off x="5651500" y="1916113"/>
            <a:ext cx="433388"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09" name="Line 59"/>
          <p:cNvSpPr>
            <a:spLocks noChangeShapeType="1"/>
          </p:cNvSpPr>
          <p:nvPr/>
        </p:nvSpPr>
        <p:spPr bwMode="auto">
          <a:xfrm flipV="1">
            <a:off x="6732588" y="1916113"/>
            <a:ext cx="215900" cy="4333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10" name="Line 60"/>
          <p:cNvSpPr>
            <a:spLocks noChangeShapeType="1"/>
          </p:cNvSpPr>
          <p:nvPr/>
        </p:nvSpPr>
        <p:spPr bwMode="auto">
          <a:xfrm flipV="1">
            <a:off x="6877050" y="2060575"/>
            <a:ext cx="790575" cy="2889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0211" name="Line 61"/>
          <p:cNvSpPr>
            <a:spLocks noChangeShapeType="1"/>
          </p:cNvSpPr>
          <p:nvPr/>
        </p:nvSpPr>
        <p:spPr bwMode="auto">
          <a:xfrm>
            <a:off x="7308850" y="3068638"/>
            <a:ext cx="647700"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21186" name="Picture 4" descr="Photo: David Fis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4378325"/>
            <a:ext cx="10795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7" name="Picture 5" descr="groepsfoto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5825" y="765175"/>
            <a:ext cx="136842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6" descr="manager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50" y="2276475"/>
            <a:ext cx="12588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9" name="Picture 7" descr="operator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9388" y="1268413"/>
            <a:ext cx="1117600"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90" name="Picture 8" descr="computers"/>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16463" y="5589588"/>
            <a:ext cx="982662"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91" name="Picture 9" descr="office_workers_180x14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71775" y="5576888"/>
            <a:ext cx="1368425"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192" name="AutoShape 10"/>
          <p:cNvSpPr>
            <a:spLocks noChangeArrowheads="1"/>
          </p:cNvSpPr>
          <p:nvPr/>
        </p:nvSpPr>
        <p:spPr bwMode="auto">
          <a:xfrm>
            <a:off x="5148263" y="465455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1193" name="AutoShape 11"/>
          <p:cNvSpPr>
            <a:spLocks noChangeArrowheads="1"/>
          </p:cNvSpPr>
          <p:nvPr/>
        </p:nvSpPr>
        <p:spPr bwMode="auto">
          <a:xfrm>
            <a:off x="5173663" y="3000375"/>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1194" name="AutoShape 12"/>
          <p:cNvSpPr>
            <a:spLocks noChangeArrowheads="1"/>
          </p:cNvSpPr>
          <p:nvPr/>
        </p:nvSpPr>
        <p:spPr bwMode="auto">
          <a:xfrm>
            <a:off x="1789113" y="3022600"/>
            <a:ext cx="2520950" cy="287338"/>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56141" name="Rectangle 13"/>
          <p:cNvSpPr>
            <a:spLocks noChangeArrowheads="1"/>
          </p:cNvSpPr>
          <p:nvPr/>
        </p:nvSpPr>
        <p:spPr bwMode="auto">
          <a:xfrm>
            <a:off x="684213" y="1254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993300"/>
                </a:solidFill>
                <a:effectLst>
                  <a:outerShdw blurRad="38100" dist="38100" dir="2700000" algn="tl">
                    <a:srgbClr val="C0C0C0"/>
                  </a:outerShdw>
                </a:effectLst>
              </a:rPr>
              <a:t>WIKI-Pro:</a:t>
            </a:r>
            <a:r>
              <a:rPr lang="en-US" sz="3600" b="1">
                <a:solidFill>
                  <a:srgbClr val="EC8C00"/>
                </a:solidFill>
                <a:effectLst>
                  <a:outerShdw blurRad="38100" dist="38100" dir="2700000" algn="tl">
                    <a:srgbClr val="C0C0C0"/>
                  </a:outerShdw>
                </a:effectLst>
              </a:rPr>
              <a:t> </a:t>
            </a:r>
            <a:r>
              <a:rPr lang="en-US" sz="2800" b="1">
                <a:solidFill>
                  <a:srgbClr val="EC8C00"/>
                </a:solidFill>
                <a:effectLst>
                  <a:outerShdw blurRad="38100" dist="38100" dir="2700000" algn="tl">
                    <a:srgbClr val="C0C0C0"/>
                  </a:outerShdw>
                </a:effectLst>
              </a:rPr>
              <a:t>Wikis as Smart Resources</a:t>
            </a:r>
          </a:p>
        </p:txBody>
      </p:sp>
      <p:grpSp>
        <p:nvGrpSpPr>
          <p:cNvPr id="221196" name="Group 14"/>
          <p:cNvGrpSpPr>
            <a:grpSpLocks/>
          </p:cNvGrpSpPr>
          <p:nvPr/>
        </p:nvGrpSpPr>
        <p:grpSpPr bwMode="auto">
          <a:xfrm flipH="1">
            <a:off x="3556000" y="2217738"/>
            <a:ext cx="576263" cy="936625"/>
            <a:chOff x="1803" y="1661"/>
            <a:chExt cx="363" cy="505"/>
          </a:xfrm>
        </p:grpSpPr>
        <p:sp>
          <p:nvSpPr>
            <p:cNvPr id="221235" name="Oval 1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1236" name="Picture 1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1197" name="AutoShape 17"/>
          <p:cNvSpPr>
            <a:spLocks noChangeArrowheads="1"/>
          </p:cNvSpPr>
          <p:nvPr/>
        </p:nvSpPr>
        <p:spPr bwMode="auto">
          <a:xfrm>
            <a:off x="1862138" y="4751388"/>
            <a:ext cx="2520950" cy="287337"/>
          </a:xfrm>
          <a:prstGeom prst="parallelogram">
            <a:avLst>
              <a:gd name="adj" fmla="val 21933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1198" name="Group 18"/>
          <p:cNvGrpSpPr>
            <a:grpSpLocks/>
          </p:cNvGrpSpPr>
          <p:nvPr/>
        </p:nvGrpSpPr>
        <p:grpSpPr bwMode="auto">
          <a:xfrm flipH="1">
            <a:off x="3629025" y="3946525"/>
            <a:ext cx="576263" cy="936625"/>
            <a:chOff x="1803" y="1661"/>
            <a:chExt cx="363" cy="505"/>
          </a:xfrm>
        </p:grpSpPr>
        <p:sp>
          <p:nvSpPr>
            <p:cNvPr id="221233" name="Oval 1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1234" name="Picture 20"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199" name="Group 21"/>
          <p:cNvGrpSpPr>
            <a:grpSpLocks/>
          </p:cNvGrpSpPr>
          <p:nvPr/>
        </p:nvGrpSpPr>
        <p:grpSpPr bwMode="auto">
          <a:xfrm flipH="1">
            <a:off x="5318125" y="2281238"/>
            <a:ext cx="576263" cy="936625"/>
            <a:chOff x="1803" y="1661"/>
            <a:chExt cx="363" cy="505"/>
          </a:xfrm>
        </p:grpSpPr>
        <p:sp>
          <p:nvSpPr>
            <p:cNvPr id="221231" name="Oval 2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1232" name="Picture 23"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00" name="Group 24"/>
          <p:cNvGrpSpPr>
            <a:grpSpLocks/>
          </p:cNvGrpSpPr>
          <p:nvPr/>
        </p:nvGrpSpPr>
        <p:grpSpPr bwMode="auto">
          <a:xfrm flipH="1">
            <a:off x="5418138" y="3929063"/>
            <a:ext cx="576262" cy="936625"/>
            <a:chOff x="1803" y="1661"/>
            <a:chExt cx="363" cy="505"/>
          </a:xfrm>
        </p:grpSpPr>
        <p:sp>
          <p:nvSpPr>
            <p:cNvPr id="221229" name="Oval 2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1230" name="Picture 2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21201" name="Picture 27" descr="web"/>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75138" y="3195638"/>
            <a:ext cx="1008062"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202" name="Line 28"/>
          <p:cNvSpPr>
            <a:spLocks noChangeShapeType="1"/>
          </p:cNvSpPr>
          <p:nvPr/>
        </p:nvSpPr>
        <p:spPr bwMode="auto">
          <a:xfrm flipV="1">
            <a:off x="3889375" y="3309938"/>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03" name="Line 29"/>
          <p:cNvSpPr>
            <a:spLocks noChangeShapeType="1"/>
          </p:cNvSpPr>
          <p:nvPr/>
        </p:nvSpPr>
        <p:spPr bwMode="auto">
          <a:xfrm>
            <a:off x="4211638" y="2636838"/>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04" name="Line 30"/>
          <p:cNvSpPr>
            <a:spLocks noChangeShapeType="1"/>
          </p:cNvSpPr>
          <p:nvPr/>
        </p:nvSpPr>
        <p:spPr bwMode="auto">
          <a:xfrm>
            <a:off x="4284663" y="4437063"/>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05" name="Line 31"/>
          <p:cNvSpPr>
            <a:spLocks noChangeShapeType="1"/>
          </p:cNvSpPr>
          <p:nvPr/>
        </p:nvSpPr>
        <p:spPr bwMode="auto">
          <a:xfrm flipV="1">
            <a:off x="5651500" y="3357563"/>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06" name="Line 32"/>
          <p:cNvSpPr>
            <a:spLocks noChangeShapeType="1"/>
          </p:cNvSpPr>
          <p:nvPr/>
        </p:nvSpPr>
        <p:spPr bwMode="auto">
          <a:xfrm flipH="1" flipV="1">
            <a:off x="2051050" y="1916113"/>
            <a:ext cx="792163"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1207" name="Picture 3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92275" y="1773238"/>
            <a:ext cx="1873250" cy="140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1208" name="Line 34"/>
          <p:cNvSpPr>
            <a:spLocks noChangeShapeType="1"/>
          </p:cNvSpPr>
          <p:nvPr/>
        </p:nvSpPr>
        <p:spPr bwMode="auto">
          <a:xfrm flipH="1">
            <a:off x="1258888" y="2924175"/>
            <a:ext cx="504825" cy="5048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09" name="Line 35"/>
          <p:cNvSpPr>
            <a:spLocks noChangeShapeType="1"/>
          </p:cNvSpPr>
          <p:nvPr/>
        </p:nvSpPr>
        <p:spPr bwMode="auto">
          <a:xfrm flipH="1">
            <a:off x="1255713" y="2636838"/>
            <a:ext cx="579437" cy="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10" name="Line 36"/>
          <p:cNvSpPr>
            <a:spLocks noChangeShapeType="1"/>
          </p:cNvSpPr>
          <p:nvPr/>
        </p:nvSpPr>
        <p:spPr bwMode="auto">
          <a:xfrm flipH="1" flipV="1">
            <a:off x="1058863" y="1995488"/>
            <a:ext cx="776287" cy="2809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1211" name="Picture 3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64238" y="1770063"/>
            <a:ext cx="1873250" cy="140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1212" name="Line 38"/>
          <p:cNvSpPr>
            <a:spLocks noChangeShapeType="1"/>
          </p:cNvSpPr>
          <p:nvPr/>
        </p:nvSpPr>
        <p:spPr bwMode="auto">
          <a:xfrm flipH="1" flipV="1">
            <a:off x="5940425" y="1557338"/>
            <a:ext cx="431800" cy="2159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13" name="Line 39"/>
          <p:cNvSpPr>
            <a:spLocks noChangeShapeType="1"/>
          </p:cNvSpPr>
          <p:nvPr/>
        </p:nvSpPr>
        <p:spPr bwMode="auto">
          <a:xfrm flipV="1">
            <a:off x="6877050" y="1557338"/>
            <a:ext cx="431800" cy="2873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14" name="Line 40"/>
          <p:cNvSpPr>
            <a:spLocks noChangeShapeType="1"/>
          </p:cNvSpPr>
          <p:nvPr/>
        </p:nvSpPr>
        <p:spPr bwMode="auto">
          <a:xfrm>
            <a:off x="7667625" y="2276475"/>
            <a:ext cx="504825" cy="730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1215" name="Picture 4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018213" y="3411538"/>
            <a:ext cx="1871662"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1216" name="Line 42"/>
          <p:cNvSpPr>
            <a:spLocks noChangeShapeType="1"/>
          </p:cNvSpPr>
          <p:nvPr/>
        </p:nvSpPr>
        <p:spPr bwMode="auto">
          <a:xfrm flipH="1">
            <a:off x="6732588" y="4724400"/>
            <a:ext cx="1444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17" name="Line 43"/>
          <p:cNvSpPr>
            <a:spLocks noChangeShapeType="1"/>
          </p:cNvSpPr>
          <p:nvPr/>
        </p:nvSpPr>
        <p:spPr bwMode="auto">
          <a:xfrm flipH="1">
            <a:off x="5292725" y="4797425"/>
            <a:ext cx="1079500" cy="7921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18" name="Line 44"/>
          <p:cNvSpPr>
            <a:spLocks noChangeShapeType="1"/>
          </p:cNvSpPr>
          <p:nvPr/>
        </p:nvSpPr>
        <p:spPr bwMode="auto">
          <a:xfrm>
            <a:off x="7200900" y="4730750"/>
            <a:ext cx="792163"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1219" name="Picture 45"/>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692275" y="3482975"/>
            <a:ext cx="1870075"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1220" name="Line 46"/>
          <p:cNvSpPr>
            <a:spLocks noChangeShapeType="1"/>
          </p:cNvSpPr>
          <p:nvPr/>
        </p:nvSpPr>
        <p:spPr bwMode="auto">
          <a:xfrm>
            <a:off x="2627313" y="4797425"/>
            <a:ext cx="792162"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21" name="Line 47"/>
          <p:cNvSpPr>
            <a:spLocks noChangeShapeType="1"/>
          </p:cNvSpPr>
          <p:nvPr/>
        </p:nvSpPr>
        <p:spPr bwMode="auto">
          <a:xfrm flipH="1">
            <a:off x="1692275" y="4797425"/>
            <a:ext cx="431800"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1222" name="Line 48"/>
          <p:cNvSpPr>
            <a:spLocks noChangeShapeType="1"/>
          </p:cNvSpPr>
          <p:nvPr/>
        </p:nvSpPr>
        <p:spPr bwMode="auto">
          <a:xfrm flipH="1">
            <a:off x="1187450" y="4508500"/>
            <a:ext cx="720725" cy="1444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1223" name="Picture 49" descr="consumers"/>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8513" y="5308600"/>
            <a:ext cx="1095375" cy="148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4" name="Picture 50" descr="88961823_8828f2b7dc"/>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80288" y="5589588"/>
            <a:ext cx="1660525" cy="110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5" name="Picture 51" descr="Computer%20Children"/>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867400" y="5661025"/>
            <a:ext cx="1368425"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6" name="Picture 52" descr="doctors"/>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883150" y="760413"/>
            <a:ext cx="1112838" cy="111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7" name="Picture 53" descr="three%20doctors%20Plotnick(14)"/>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65100" y="3217863"/>
            <a:ext cx="1079500"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8" name="Picture 54" descr="imperial-sportsm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162925" y="1844675"/>
            <a:ext cx="869950"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9716" name="Rectangle 4"/>
          <p:cNvSpPr>
            <a:spLocks noChangeArrowheads="1"/>
          </p:cNvSpPr>
          <p:nvPr/>
        </p:nvSpPr>
        <p:spPr bwMode="auto">
          <a:xfrm>
            <a:off x="28575" y="1019175"/>
            <a:ext cx="8675688" cy="533400"/>
          </a:xfrm>
          <a:prstGeom prst="rect">
            <a:avLst/>
          </a:prstGeom>
          <a:noFill/>
          <a:ln w="9525">
            <a:noFill/>
            <a:miter lim="800000"/>
            <a:headEnd/>
            <a:tailEnd/>
          </a:ln>
          <a:effectLst/>
        </p:spPr>
        <p:txBody>
          <a:bodyPr anchor="ctr"/>
          <a:lstStyle/>
          <a:p>
            <a:pPr>
              <a:defRPr/>
            </a:pPr>
            <a:r>
              <a:rPr lang="de-DE" sz="3600" b="1">
                <a:solidFill>
                  <a:srgbClr val="996600"/>
                </a:solidFill>
                <a:effectLst>
                  <a:outerShdw blurRad="38100" dist="38100" dir="2700000" algn="tl">
                    <a:srgbClr val="C0C0C0"/>
                  </a:outerShdw>
                </a:effectLst>
              </a:rPr>
              <a:t>Classics: Semantic Web Applications: Business Categories</a:t>
            </a:r>
            <a:endParaRPr lang="en-US" sz="3600" b="1">
              <a:solidFill>
                <a:srgbClr val="996600"/>
              </a:solidFill>
              <a:effectLst>
                <a:outerShdw blurRad="38100" dist="38100" dir="2700000" algn="tl">
                  <a:srgbClr val="C0C0C0"/>
                </a:outerShdw>
              </a:effectLst>
            </a:endParaRPr>
          </a:p>
        </p:txBody>
      </p:sp>
      <p:sp>
        <p:nvSpPr>
          <p:cNvPr id="72707" name="Rectangle 5"/>
          <p:cNvSpPr>
            <a:spLocks noChangeArrowheads="1"/>
          </p:cNvSpPr>
          <p:nvPr/>
        </p:nvSpPr>
        <p:spPr bwMode="auto">
          <a:xfrm>
            <a:off x="304800" y="1600200"/>
            <a:ext cx="7239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ts val="2600"/>
              </a:spcBef>
              <a:spcAft>
                <a:spcPts val="1200"/>
              </a:spcAft>
              <a:buFontTx/>
              <a:buChar char="•"/>
            </a:pPr>
            <a:endParaRPr lang="de-DE" altLang="en-US" sz="3200" b="1">
              <a:solidFill>
                <a:srgbClr val="003366"/>
              </a:solidFill>
            </a:endParaRPr>
          </a:p>
          <a:p>
            <a:pPr algn="l" eaLnBrk="1" hangingPunct="1">
              <a:spcBef>
                <a:spcPts val="2600"/>
              </a:spcBef>
              <a:spcAft>
                <a:spcPts val="1200"/>
              </a:spcAft>
              <a:buFontTx/>
              <a:buChar char="•"/>
            </a:pPr>
            <a:r>
              <a:rPr lang="de-DE" altLang="en-US" sz="2800" b="1">
                <a:solidFill>
                  <a:srgbClr val="003366"/>
                </a:solidFill>
              </a:rPr>
              <a:t>Knowledge Management</a:t>
            </a:r>
            <a:endParaRPr lang="de-DE" altLang="en-US" sz="2800">
              <a:solidFill>
                <a:srgbClr val="003366"/>
              </a:solidFill>
            </a:endParaRPr>
          </a:p>
          <a:p>
            <a:pPr algn="just" eaLnBrk="1" hangingPunct="1">
              <a:spcBef>
                <a:spcPts val="2000"/>
              </a:spcBef>
              <a:spcAft>
                <a:spcPts val="1200"/>
              </a:spcAft>
              <a:buFontTx/>
              <a:buChar char="•"/>
            </a:pPr>
            <a:r>
              <a:rPr lang="de-DE" altLang="en-US" sz="2800" b="1">
                <a:solidFill>
                  <a:srgbClr val="003366"/>
                </a:solidFill>
              </a:rPr>
              <a:t>Enterprise Application Integration</a:t>
            </a:r>
            <a:endParaRPr lang="de-DE" altLang="en-US" sz="2800">
              <a:solidFill>
                <a:srgbClr val="003366"/>
              </a:solidFill>
            </a:endParaRPr>
          </a:p>
          <a:p>
            <a:pPr algn="just" eaLnBrk="1" hangingPunct="1">
              <a:spcBef>
                <a:spcPts val="2000"/>
              </a:spcBef>
              <a:spcAft>
                <a:spcPts val="1200"/>
              </a:spcAft>
              <a:buFontTx/>
              <a:buChar char="•"/>
            </a:pPr>
            <a:r>
              <a:rPr lang="de-DE" altLang="en-US" sz="2800" b="1">
                <a:solidFill>
                  <a:srgbClr val="003366"/>
                </a:solidFill>
              </a:rPr>
              <a:t>E-Commerce</a:t>
            </a:r>
            <a:endParaRPr lang="de-DE" altLang="en-US" sz="2800">
              <a:solidFill>
                <a:srgbClr val="003366"/>
              </a:solidFill>
            </a:endParaRPr>
          </a:p>
        </p:txBody>
      </p:sp>
      <p:sp>
        <p:nvSpPr>
          <p:cNvPr id="72708" name="Text Box 6"/>
          <p:cNvSpPr txBox="1">
            <a:spLocks noChangeArrowheads="1"/>
          </p:cNvSpPr>
          <p:nvPr/>
        </p:nvSpPr>
        <p:spPr bwMode="auto">
          <a:xfrm>
            <a:off x="323850" y="5734050"/>
            <a:ext cx="2951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b="1">
                <a:solidFill>
                  <a:srgbClr val="0000FF"/>
                </a:solidFill>
              </a:rPr>
              <a:t>By D. Fensel </a:t>
            </a:r>
            <a:r>
              <a:rPr lang="en-US" altLang="en-US" sz="2000" b="1" i="1">
                <a:solidFill>
                  <a:srgbClr val="0000FF"/>
                </a:solidFill>
              </a:rPr>
              <a:t>et al</a:t>
            </a:r>
          </a:p>
        </p:txBody>
      </p:sp>
    </p:spTree>
  </p:cSld>
  <p:clrMapOvr>
    <a:masterClrMapping/>
  </p:clrMapOvr>
  <p:transition spd="med"/>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22210" name="Picture 4" descr="house"/>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5575" y="769938"/>
            <a:ext cx="2903538" cy="26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1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2588" y="820738"/>
            <a:ext cx="2259012" cy="190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12" name="AutoShape 6"/>
          <p:cNvSpPr>
            <a:spLocks noChangeArrowheads="1"/>
          </p:cNvSpPr>
          <p:nvPr/>
        </p:nvSpPr>
        <p:spPr bwMode="auto">
          <a:xfrm>
            <a:off x="5148263" y="4654550"/>
            <a:ext cx="1295400" cy="287338"/>
          </a:xfrm>
          <a:prstGeom prst="parallelogram">
            <a:avLst>
              <a:gd name="adj" fmla="val 112707"/>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2213" name="AutoShape 7"/>
          <p:cNvSpPr>
            <a:spLocks noChangeArrowheads="1"/>
          </p:cNvSpPr>
          <p:nvPr/>
        </p:nvSpPr>
        <p:spPr bwMode="auto">
          <a:xfrm>
            <a:off x="5173663" y="3000375"/>
            <a:ext cx="1198562" cy="287338"/>
          </a:xfrm>
          <a:prstGeom prst="parallelogram">
            <a:avLst>
              <a:gd name="adj" fmla="val 104282"/>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2214" name="AutoShape 8"/>
          <p:cNvSpPr>
            <a:spLocks noChangeArrowheads="1"/>
          </p:cNvSpPr>
          <p:nvPr/>
        </p:nvSpPr>
        <p:spPr bwMode="auto">
          <a:xfrm>
            <a:off x="3132138" y="3022600"/>
            <a:ext cx="1177925" cy="287338"/>
          </a:xfrm>
          <a:prstGeom prst="parallelogram">
            <a:avLst>
              <a:gd name="adj" fmla="val 102486"/>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1497" name="Rectangle 9"/>
          <p:cNvSpPr>
            <a:spLocks noChangeArrowheads="1"/>
          </p:cNvSpPr>
          <p:nvPr/>
        </p:nvSpPr>
        <p:spPr bwMode="auto">
          <a:xfrm>
            <a:off x="684213" y="125413"/>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993300"/>
                </a:solidFill>
                <a:effectLst>
                  <a:outerShdw blurRad="38100" dist="38100" dir="2700000" algn="tl">
                    <a:srgbClr val="C0C0C0"/>
                  </a:outerShdw>
                </a:effectLst>
              </a:rPr>
              <a:t>MetaSpace:</a:t>
            </a:r>
            <a:r>
              <a:rPr lang="en-US" sz="3600" b="1">
                <a:solidFill>
                  <a:srgbClr val="EC8C00"/>
                </a:solidFill>
                <a:effectLst>
                  <a:outerShdw blurRad="38100" dist="38100" dir="2700000" algn="tl">
                    <a:srgbClr val="C0C0C0"/>
                  </a:outerShdw>
                </a:effectLst>
              </a:rPr>
              <a:t> </a:t>
            </a:r>
            <a:r>
              <a:rPr lang="en-US" sz="2800" b="1">
                <a:solidFill>
                  <a:srgbClr val="EC8C00"/>
                </a:solidFill>
                <a:effectLst>
                  <a:outerShdw blurRad="38100" dist="38100" dir="2700000" algn="tl">
                    <a:srgbClr val="C0C0C0"/>
                  </a:outerShdw>
                </a:effectLst>
              </a:rPr>
              <a:t>Smart Spaces Middleware</a:t>
            </a:r>
          </a:p>
        </p:txBody>
      </p:sp>
      <p:grpSp>
        <p:nvGrpSpPr>
          <p:cNvPr id="222216" name="Group 10"/>
          <p:cNvGrpSpPr>
            <a:grpSpLocks/>
          </p:cNvGrpSpPr>
          <p:nvPr/>
        </p:nvGrpSpPr>
        <p:grpSpPr bwMode="auto">
          <a:xfrm flipH="1">
            <a:off x="3556000" y="2217738"/>
            <a:ext cx="576263" cy="936625"/>
            <a:chOff x="1803" y="1661"/>
            <a:chExt cx="363" cy="505"/>
          </a:xfrm>
        </p:grpSpPr>
        <p:sp>
          <p:nvSpPr>
            <p:cNvPr id="222280" name="Oval 1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81" name="Picture 12"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2217" name="AutoShape 13"/>
          <p:cNvSpPr>
            <a:spLocks noChangeArrowheads="1"/>
          </p:cNvSpPr>
          <p:nvPr/>
        </p:nvSpPr>
        <p:spPr bwMode="auto">
          <a:xfrm>
            <a:off x="3132138" y="4751388"/>
            <a:ext cx="1250950" cy="287337"/>
          </a:xfrm>
          <a:prstGeom prst="parallelogram">
            <a:avLst>
              <a:gd name="adj" fmla="val 108840"/>
            </a:avLst>
          </a:prstGeom>
          <a:solidFill>
            <a:schemeClr val="accent1"/>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2218" name="Group 14"/>
          <p:cNvGrpSpPr>
            <a:grpSpLocks/>
          </p:cNvGrpSpPr>
          <p:nvPr/>
        </p:nvGrpSpPr>
        <p:grpSpPr bwMode="auto">
          <a:xfrm flipH="1">
            <a:off x="3629025" y="3946525"/>
            <a:ext cx="576263" cy="936625"/>
            <a:chOff x="1803" y="1661"/>
            <a:chExt cx="363" cy="505"/>
          </a:xfrm>
        </p:grpSpPr>
        <p:sp>
          <p:nvSpPr>
            <p:cNvPr id="222278" name="Oval 1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79" name="Picture 16"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19" name="Group 17"/>
          <p:cNvGrpSpPr>
            <a:grpSpLocks/>
          </p:cNvGrpSpPr>
          <p:nvPr/>
        </p:nvGrpSpPr>
        <p:grpSpPr bwMode="auto">
          <a:xfrm flipH="1">
            <a:off x="5318125" y="2281238"/>
            <a:ext cx="576263" cy="936625"/>
            <a:chOff x="1803" y="1661"/>
            <a:chExt cx="363" cy="505"/>
          </a:xfrm>
        </p:grpSpPr>
        <p:sp>
          <p:nvSpPr>
            <p:cNvPr id="222276" name="Oval 1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77" name="Picture 19"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20" name="Group 20"/>
          <p:cNvGrpSpPr>
            <a:grpSpLocks/>
          </p:cNvGrpSpPr>
          <p:nvPr/>
        </p:nvGrpSpPr>
        <p:grpSpPr bwMode="auto">
          <a:xfrm flipH="1">
            <a:off x="5418138" y="3929063"/>
            <a:ext cx="576262" cy="936625"/>
            <a:chOff x="1803" y="1661"/>
            <a:chExt cx="363" cy="505"/>
          </a:xfrm>
        </p:grpSpPr>
        <p:sp>
          <p:nvSpPr>
            <p:cNvPr id="222274" name="Oval 2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75" name="Picture 22"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22221" name="Picture 23" descr="web"/>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75138" y="3195638"/>
            <a:ext cx="1008062"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22" name="Line 24"/>
          <p:cNvSpPr>
            <a:spLocks noChangeShapeType="1"/>
          </p:cNvSpPr>
          <p:nvPr/>
        </p:nvSpPr>
        <p:spPr bwMode="auto">
          <a:xfrm flipV="1">
            <a:off x="3889375" y="3309938"/>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3" name="Line 25"/>
          <p:cNvSpPr>
            <a:spLocks noChangeShapeType="1"/>
          </p:cNvSpPr>
          <p:nvPr/>
        </p:nvSpPr>
        <p:spPr bwMode="auto">
          <a:xfrm>
            <a:off x="4211638" y="2636838"/>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4" name="Line 26"/>
          <p:cNvSpPr>
            <a:spLocks noChangeShapeType="1"/>
          </p:cNvSpPr>
          <p:nvPr/>
        </p:nvSpPr>
        <p:spPr bwMode="auto">
          <a:xfrm>
            <a:off x="4284663" y="4437063"/>
            <a:ext cx="108108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5" name="Line 27"/>
          <p:cNvSpPr>
            <a:spLocks noChangeShapeType="1"/>
          </p:cNvSpPr>
          <p:nvPr/>
        </p:nvSpPr>
        <p:spPr bwMode="auto">
          <a:xfrm flipV="1">
            <a:off x="5651500" y="3357563"/>
            <a:ext cx="0" cy="5762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6" name="Line 28"/>
          <p:cNvSpPr>
            <a:spLocks noChangeShapeType="1"/>
          </p:cNvSpPr>
          <p:nvPr/>
        </p:nvSpPr>
        <p:spPr bwMode="auto">
          <a:xfrm flipH="1">
            <a:off x="1258888" y="2565400"/>
            <a:ext cx="2305050"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7" name="Line 29"/>
          <p:cNvSpPr>
            <a:spLocks noChangeShapeType="1"/>
          </p:cNvSpPr>
          <p:nvPr/>
        </p:nvSpPr>
        <p:spPr bwMode="auto">
          <a:xfrm flipH="1">
            <a:off x="2771775" y="2708275"/>
            <a:ext cx="792163" cy="7921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8" name="Line 30"/>
          <p:cNvSpPr>
            <a:spLocks noChangeShapeType="1"/>
          </p:cNvSpPr>
          <p:nvPr/>
        </p:nvSpPr>
        <p:spPr bwMode="auto">
          <a:xfrm>
            <a:off x="6011863" y="2708275"/>
            <a:ext cx="2305050" cy="1444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29" name="Line 31"/>
          <p:cNvSpPr>
            <a:spLocks noChangeShapeType="1"/>
          </p:cNvSpPr>
          <p:nvPr/>
        </p:nvSpPr>
        <p:spPr bwMode="auto">
          <a:xfrm flipV="1">
            <a:off x="6084888" y="1844675"/>
            <a:ext cx="935037" cy="4318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30" name="Line 32"/>
          <p:cNvSpPr>
            <a:spLocks noChangeShapeType="1"/>
          </p:cNvSpPr>
          <p:nvPr/>
        </p:nvSpPr>
        <p:spPr bwMode="auto">
          <a:xfrm flipH="1" flipV="1">
            <a:off x="2555875" y="1844675"/>
            <a:ext cx="936625" cy="3603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31" name="Line 33"/>
          <p:cNvSpPr>
            <a:spLocks noChangeShapeType="1"/>
          </p:cNvSpPr>
          <p:nvPr/>
        </p:nvSpPr>
        <p:spPr bwMode="auto">
          <a:xfrm>
            <a:off x="5940425" y="4508500"/>
            <a:ext cx="792163" cy="11525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32" name="Line 34"/>
          <p:cNvSpPr>
            <a:spLocks noChangeShapeType="1"/>
          </p:cNvSpPr>
          <p:nvPr/>
        </p:nvSpPr>
        <p:spPr bwMode="auto">
          <a:xfrm>
            <a:off x="5651500" y="4868863"/>
            <a:ext cx="144463" cy="108108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33" name="Line 35"/>
          <p:cNvSpPr>
            <a:spLocks noChangeShapeType="1"/>
          </p:cNvSpPr>
          <p:nvPr/>
        </p:nvSpPr>
        <p:spPr bwMode="auto">
          <a:xfrm>
            <a:off x="6084888" y="4365625"/>
            <a:ext cx="1908175" cy="12287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pic>
        <p:nvPicPr>
          <p:cNvPr id="222234" name="Picture 36" descr="Smart Space - The Future of Building Infrastructur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4365625"/>
            <a:ext cx="3059113" cy="230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35" name="Picture 37" descr="Smart Home Living"/>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59338" y="4887913"/>
            <a:ext cx="3856037" cy="184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2236" name="Group 38"/>
          <p:cNvGrpSpPr>
            <a:grpSpLocks/>
          </p:cNvGrpSpPr>
          <p:nvPr/>
        </p:nvGrpSpPr>
        <p:grpSpPr bwMode="auto">
          <a:xfrm flipH="1">
            <a:off x="5580063" y="5445125"/>
            <a:ext cx="215900" cy="433388"/>
            <a:chOff x="1803" y="1661"/>
            <a:chExt cx="363" cy="505"/>
          </a:xfrm>
        </p:grpSpPr>
        <p:sp>
          <p:nvSpPr>
            <p:cNvPr id="222272" name="Oval 3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73" name="Picture 40"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37" name="Group 41"/>
          <p:cNvGrpSpPr>
            <a:grpSpLocks/>
          </p:cNvGrpSpPr>
          <p:nvPr/>
        </p:nvGrpSpPr>
        <p:grpSpPr bwMode="auto">
          <a:xfrm flipH="1">
            <a:off x="6981825" y="1582738"/>
            <a:ext cx="215900" cy="433387"/>
            <a:chOff x="1803" y="1661"/>
            <a:chExt cx="363" cy="505"/>
          </a:xfrm>
        </p:grpSpPr>
        <p:sp>
          <p:nvSpPr>
            <p:cNvPr id="222270" name="Oval 4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71" name="Picture 43"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38" name="Group 44"/>
          <p:cNvGrpSpPr>
            <a:grpSpLocks/>
          </p:cNvGrpSpPr>
          <p:nvPr/>
        </p:nvGrpSpPr>
        <p:grpSpPr bwMode="auto">
          <a:xfrm flipH="1">
            <a:off x="8388350" y="2535238"/>
            <a:ext cx="215900" cy="433387"/>
            <a:chOff x="1803" y="1661"/>
            <a:chExt cx="363" cy="505"/>
          </a:xfrm>
        </p:grpSpPr>
        <p:sp>
          <p:nvSpPr>
            <p:cNvPr id="222268" name="Oval 4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69" name="Picture 4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39" name="Group 47"/>
          <p:cNvGrpSpPr>
            <a:grpSpLocks/>
          </p:cNvGrpSpPr>
          <p:nvPr/>
        </p:nvGrpSpPr>
        <p:grpSpPr bwMode="auto">
          <a:xfrm flipH="1">
            <a:off x="2195513" y="1484313"/>
            <a:ext cx="215900" cy="433387"/>
            <a:chOff x="1803" y="1661"/>
            <a:chExt cx="363" cy="505"/>
          </a:xfrm>
        </p:grpSpPr>
        <p:sp>
          <p:nvSpPr>
            <p:cNvPr id="222266" name="Oval 4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67" name="Picture 49"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0" name="Group 50"/>
          <p:cNvGrpSpPr>
            <a:grpSpLocks/>
          </p:cNvGrpSpPr>
          <p:nvPr/>
        </p:nvGrpSpPr>
        <p:grpSpPr bwMode="auto">
          <a:xfrm flipH="1">
            <a:off x="900113" y="3141663"/>
            <a:ext cx="215900" cy="433387"/>
            <a:chOff x="1803" y="1661"/>
            <a:chExt cx="363" cy="505"/>
          </a:xfrm>
        </p:grpSpPr>
        <p:sp>
          <p:nvSpPr>
            <p:cNvPr id="222264" name="Oval 5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65" name="Picture 52"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1" name="Group 53"/>
          <p:cNvGrpSpPr>
            <a:grpSpLocks/>
          </p:cNvGrpSpPr>
          <p:nvPr/>
        </p:nvGrpSpPr>
        <p:grpSpPr bwMode="auto">
          <a:xfrm flipH="1">
            <a:off x="2484438" y="3213100"/>
            <a:ext cx="215900" cy="433388"/>
            <a:chOff x="1803" y="1661"/>
            <a:chExt cx="363" cy="505"/>
          </a:xfrm>
        </p:grpSpPr>
        <p:sp>
          <p:nvSpPr>
            <p:cNvPr id="222262" name="Oval 5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63" name="Picture 55"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2" name="Group 56"/>
          <p:cNvGrpSpPr>
            <a:grpSpLocks/>
          </p:cNvGrpSpPr>
          <p:nvPr/>
        </p:nvGrpSpPr>
        <p:grpSpPr bwMode="auto">
          <a:xfrm flipH="1">
            <a:off x="6804025" y="5300663"/>
            <a:ext cx="215900" cy="433387"/>
            <a:chOff x="1803" y="1661"/>
            <a:chExt cx="363" cy="505"/>
          </a:xfrm>
        </p:grpSpPr>
        <p:sp>
          <p:nvSpPr>
            <p:cNvPr id="222260" name="Oval 5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61" name="Picture 58"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3" name="Group 59"/>
          <p:cNvGrpSpPr>
            <a:grpSpLocks/>
          </p:cNvGrpSpPr>
          <p:nvPr/>
        </p:nvGrpSpPr>
        <p:grpSpPr bwMode="auto">
          <a:xfrm flipH="1">
            <a:off x="7956550" y="5157788"/>
            <a:ext cx="215900" cy="433387"/>
            <a:chOff x="1803" y="1661"/>
            <a:chExt cx="363" cy="505"/>
          </a:xfrm>
        </p:grpSpPr>
        <p:sp>
          <p:nvSpPr>
            <p:cNvPr id="222258" name="Oval 6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59" name="Picture 61"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2244" name="Line 62"/>
          <p:cNvSpPr>
            <a:spLocks noChangeShapeType="1"/>
          </p:cNvSpPr>
          <p:nvPr/>
        </p:nvSpPr>
        <p:spPr bwMode="auto">
          <a:xfrm flipH="1">
            <a:off x="1763713" y="4581525"/>
            <a:ext cx="1871662" cy="11525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45" name="Line 63"/>
          <p:cNvSpPr>
            <a:spLocks noChangeShapeType="1"/>
          </p:cNvSpPr>
          <p:nvPr/>
        </p:nvSpPr>
        <p:spPr bwMode="auto">
          <a:xfrm flipH="1">
            <a:off x="1403350" y="4437063"/>
            <a:ext cx="2232025" cy="2873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222246" name="Group 64"/>
          <p:cNvGrpSpPr>
            <a:grpSpLocks/>
          </p:cNvGrpSpPr>
          <p:nvPr/>
        </p:nvGrpSpPr>
        <p:grpSpPr bwMode="auto">
          <a:xfrm flipH="1">
            <a:off x="1116013" y="4508500"/>
            <a:ext cx="215900" cy="433388"/>
            <a:chOff x="1803" y="1661"/>
            <a:chExt cx="363" cy="505"/>
          </a:xfrm>
        </p:grpSpPr>
        <p:sp>
          <p:nvSpPr>
            <p:cNvPr id="222256" name="Oval 6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57" name="Picture 6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7" name="Group 67"/>
          <p:cNvGrpSpPr>
            <a:grpSpLocks/>
          </p:cNvGrpSpPr>
          <p:nvPr/>
        </p:nvGrpSpPr>
        <p:grpSpPr bwMode="auto">
          <a:xfrm flipH="1">
            <a:off x="1476375" y="5516563"/>
            <a:ext cx="215900" cy="433387"/>
            <a:chOff x="1803" y="1661"/>
            <a:chExt cx="363" cy="505"/>
          </a:xfrm>
        </p:grpSpPr>
        <p:sp>
          <p:nvSpPr>
            <p:cNvPr id="222254" name="Oval 6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55" name="Picture 69"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2248" name="Group 70"/>
          <p:cNvGrpSpPr>
            <a:grpSpLocks/>
          </p:cNvGrpSpPr>
          <p:nvPr/>
        </p:nvGrpSpPr>
        <p:grpSpPr bwMode="auto">
          <a:xfrm flipH="1">
            <a:off x="1403350" y="2060575"/>
            <a:ext cx="215900" cy="433388"/>
            <a:chOff x="1803" y="1661"/>
            <a:chExt cx="363" cy="505"/>
          </a:xfrm>
        </p:grpSpPr>
        <p:sp>
          <p:nvSpPr>
            <p:cNvPr id="222252" name="Oval 7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2253" name="Picture 72"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2249" name="Line 73"/>
          <p:cNvSpPr>
            <a:spLocks noChangeShapeType="1"/>
          </p:cNvSpPr>
          <p:nvPr/>
        </p:nvSpPr>
        <p:spPr bwMode="auto">
          <a:xfrm flipH="1" flipV="1">
            <a:off x="1692275" y="2276475"/>
            <a:ext cx="1800225" cy="1444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50" name="Line 74"/>
          <p:cNvSpPr>
            <a:spLocks noChangeShapeType="1"/>
          </p:cNvSpPr>
          <p:nvPr/>
        </p:nvSpPr>
        <p:spPr bwMode="auto">
          <a:xfrm flipH="1">
            <a:off x="7092950" y="2997200"/>
            <a:ext cx="1295400" cy="2376488"/>
          </a:xfrm>
          <a:prstGeom prst="line">
            <a:avLst/>
          </a:prstGeom>
          <a:noFill/>
          <a:ln w="38100">
            <a:solidFill>
              <a:srgbClr val="996633"/>
            </a:solidFill>
            <a:prstDash val="dash"/>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2251" name="Line 75"/>
          <p:cNvSpPr>
            <a:spLocks noChangeShapeType="1"/>
          </p:cNvSpPr>
          <p:nvPr/>
        </p:nvSpPr>
        <p:spPr bwMode="auto">
          <a:xfrm>
            <a:off x="2484438" y="1700213"/>
            <a:ext cx="4464050" cy="73025"/>
          </a:xfrm>
          <a:prstGeom prst="line">
            <a:avLst/>
          </a:prstGeom>
          <a:noFill/>
          <a:ln w="38100">
            <a:solidFill>
              <a:srgbClr val="996633"/>
            </a:solidFill>
            <a:prstDash val="dash"/>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234" name="Line 4"/>
          <p:cNvSpPr>
            <a:spLocks noChangeShapeType="1"/>
          </p:cNvSpPr>
          <p:nvPr/>
        </p:nvSpPr>
        <p:spPr bwMode="auto">
          <a:xfrm flipH="1">
            <a:off x="1979613" y="3500438"/>
            <a:ext cx="360362" cy="576262"/>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3235" name="Line 5"/>
          <p:cNvSpPr>
            <a:spLocks noChangeShapeType="1"/>
          </p:cNvSpPr>
          <p:nvPr/>
        </p:nvSpPr>
        <p:spPr bwMode="auto">
          <a:xfrm flipH="1">
            <a:off x="2484438" y="2492375"/>
            <a:ext cx="1079500" cy="1441450"/>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3236" name="Line 6"/>
          <p:cNvSpPr>
            <a:spLocks noChangeShapeType="1"/>
          </p:cNvSpPr>
          <p:nvPr/>
        </p:nvSpPr>
        <p:spPr bwMode="auto">
          <a:xfrm flipH="1">
            <a:off x="3132138" y="3573463"/>
            <a:ext cx="647700" cy="431800"/>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3237" name="Line 7"/>
          <p:cNvSpPr>
            <a:spLocks noChangeShapeType="1"/>
          </p:cNvSpPr>
          <p:nvPr/>
        </p:nvSpPr>
        <p:spPr bwMode="auto">
          <a:xfrm flipV="1">
            <a:off x="4140200" y="2636838"/>
            <a:ext cx="1152525" cy="1800225"/>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3238" name="Line 8"/>
          <p:cNvSpPr>
            <a:spLocks noChangeShapeType="1"/>
          </p:cNvSpPr>
          <p:nvPr/>
        </p:nvSpPr>
        <p:spPr bwMode="auto">
          <a:xfrm flipV="1">
            <a:off x="5795963" y="3141663"/>
            <a:ext cx="792162" cy="358775"/>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223239" name="Picture 9"/>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63713" y="3422650"/>
            <a:ext cx="4679950" cy="264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40" name="AutoShape 10"/>
          <p:cNvSpPr>
            <a:spLocks noChangeArrowheads="1"/>
          </p:cNvSpPr>
          <p:nvPr/>
        </p:nvSpPr>
        <p:spPr bwMode="auto">
          <a:xfrm>
            <a:off x="527050" y="3365500"/>
            <a:ext cx="8353425" cy="2663825"/>
          </a:xfrm>
          <a:prstGeom prst="cube">
            <a:avLst>
              <a:gd name="adj" fmla="val 32597"/>
            </a:avLst>
          </a:prstGeom>
          <a:solidFill>
            <a:srgbClr val="FFBC01">
              <a:alpha val="27843"/>
            </a:srgbClr>
          </a:solidFill>
          <a:ln w="19050">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3241" name="Group 11"/>
          <p:cNvGrpSpPr>
            <a:grpSpLocks/>
          </p:cNvGrpSpPr>
          <p:nvPr/>
        </p:nvGrpSpPr>
        <p:grpSpPr bwMode="auto">
          <a:xfrm>
            <a:off x="1997075" y="1611313"/>
            <a:ext cx="5057775" cy="1941512"/>
            <a:chOff x="1010" y="791"/>
            <a:chExt cx="3186" cy="1223"/>
          </a:xfrm>
        </p:grpSpPr>
        <p:grpSp>
          <p:nvGrpSpPr>
            <p:cNvPr id="223246" name="Group 12"/>
            <p:cNvGrpSpPr>
              <a:grpSpLocks/>
            </p:cNvGrpSpPr>
            <p:nvPr/>
          </p:nvGrpSpPr>
          <p:grpSpPr bwMode="auto">
            <a:xfrm flipH="1">
              <a:off x="1903" y="791"/>
              <a:ext cx="363" cy="590"/>
              <a:chOff x="1803" y="1661"/>
              <a:chExt cx="363" cy="505"/>
            </a:xfrm>
          </p:grpSpPr>
          <p:sp>
            <p:nvSpPr>
              <p:cNvPr id="223263" name="Oval 1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3264" name="Picture 14"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3247" name="Group 15"/>
            <p:cNvGrpSpPr>
              <a:grpSpLocks/>
            </p:cNvGrpSpPr>
            <p:nvPr/>
          </p:nvGrpSpPr>
          <p:grpSpPr bwMode="auto">
            <a:xfrm flipH="1">
              <a:off x="3013" y="831"/>
              <a:ext cx="363" cy="590"/>
              <a:chOff x="1803" y="1661"/>
              <a:chExt cx="363" cy="505"/>
            </a:xfrm>
          </p:grpSpPr>
          <p:sp>
            <p:nvSpPr>
              <p:cNvPr id="223261" name="Oval 1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3262" name="Picture 17"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3248" name="Line 18"/>
            <p:cNvSpPr>
              <a:spLocks noChangeShapeType="1"/>
            </p:cNvSpPr>
            <p:nvPr/>
          </p:nvSpPr>
          <p:spPr bwMode="auto">
            <a:xfrm>
              <a:off x="2316" y="1055"/>
              <a:ext cx="681"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223249" name="Group 19"/>
            <p:cNvGrpSpPr>
              <a:grpSpLocks/>
            </p:cNvGrpSpPr>
            <p:nvPr/>
          </p:nvGrpSpPr>
          <p:grpSpPr bwMode="auto">
            <a:xfrm flipH="1">
              <a:off x="1010" y="1392"/>
              <a:ext cx="363" cy="590"/>
              <a:chOff x="1803" y="1661"/>
              <a:chExt cx="363" cy="505"/>
            </a:xfrm>
          </p:grpSpPr>
          <p:sp>
            <p:nvSpPr>
              <p:cNvPr id="223259"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3260" name="Picture 2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3250" name="Group 22"/>
            <p:cNvGrpSpPr>
              <a:grpSpLocks/>
            </p:cNvGrpSpPr>
            <p:nvPr/>
          </p:nvGrpSpPr>
          <p:grpSpPr bwMode="auto">
            <a:xfrm flipH="1">
              <a:off x="2064" y="1424"/>
              <a:ext cx="363" cy="590"/>
              <a:chOff x="1803" y="1661"/>
              <a:chExt cx="363" cy="505"/>
            </a:xfrm>
          </p:grpSpPr>
          <p:sp>
            <p:nvSpPr>
              <p:cNvPr id="223257" name="Oval 2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3258" name="Picture 24"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3251" name="Line 25"/>
            <p:cNvSpPr>
              <a:spLocks noChangeShapeType="1"/>
            </p:cNvSpPr>
            <p:nvPr/>
          </p:nvSpPr>
          <p:spPr bwMode="auto">
            <a:xfrm>
              <a:off x="1367" y="1704"/>
              <a:ext cx="681"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223252" name="Group 26"/>
            <p:cNvGrpSpPr>
              <a:grpSpLocks/>
            </p:cNvGrpSpPr>
            <p:nvPr/>
          </p:nvGrpSpPr>
          <p:grpSpPr bwMode="auto">
            <a:xfrm flipH="1">
              <a:off x="3833" y="1344"/>
              <a:ext cx="363" cy="590"/>
              <a:chOff x="1803" y="1661"/>
              <a:chExt cx="363" cy="505"/>
            </a:xfrm>
          </p:grpSpPr>
          <p:sp>
            <p:nvSpPr>
              <p:cNvPr id="223255" name="Oval 2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3256" name="Picture 28"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3253" name="Line 29"/>
            <p:cNvSpPr>
              <a:spLocks noChangeShapeType="1"/>
            </p:cNvSpPr>
            <p:nvPr/>
          </p:nvSpPr>
          <p:spPr bwMode="auto">
            <a:xfrm>
              <a:off x="3379" y="1162"/>
              <a:ext cx="499" cy="318"/>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23254" name="Line 30"/>
            <p:cNvSpPr>
              <a:spLocks noChangeShapeType="1"/>
            </p:cNvSpPr>
            <p:nvPr/>
          </p:nvSpPr>
          <p:spPr bwMode="auto">
            <a:xfrm flipV="1">
              <a:off x="2426" y="1298"/>
              <a:ext cx="545" cy="454"/>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sp>
        <p:nvSpPr>
          <p:cNvPr id="1472543" name="Rectangle 31"/>
          <p:cNvSpPr>
            <a:spLocks noChangeArrowheads="1"/>
          </p:cNvSpPr>
          <p:nvPr/>
        </p:nvSpPr>
        <p:spPr bwMode="auto">
          <a:xfrm>
            <a:off x="1763713" y="260350"/>
            <a:ext cx="7018337" cy="503238"/>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altLang="zh-CN" sz="3600" b="1">
                <a:solidFill>
                  <a:srgbClr val="993300"/>
                </a:solidFill>
                <a:effectLst>
                  <a:outerShdw blurRad="38100" dist="38100" dir="2700000" algn="tl">
                    <a:srgbClr val="C0C0C0"/>
                  </a:outerShdw>
                </a:effectLst>
                <a:ea typeface="SimSun" pitchFamily="2" charset="-122"/>
              </a:rPr>
              <a:t>PROFI:</a:t>
            </a:r>
            <a:r>
              <a:rPr lang="en-US" altLang="zh-CN" sz="3200" b="1">
                <a:solidFill>
                  <a:srgbClr val="EC8C00"/>
                </a:solidFill>
                <a:effectLst>
                  <a:outerShdw blurRad="38100" dist="38100" dir="2700000" algn="tl">
                    <a:srgbClr val="C0C0C0"/>
                  </a:outerShdw>
                </a:effectLst>
                <a:ea typeface="SimSun" pitchFamily="2" charset="-122"/>
              </a:rPr>
              <a:t> Agent-Driven Middleware for Overlay Networks</a:t>
            </a:r>
            <a:endParaRPr lang="en-US" sz="3200" b="1">
              <a:solidFill>
                <a:srgbClr val="EC8C00"/>
              </a:solidFill>
              <a:effectLst>
                <a:outerShdw blurRad="38100" dist="38100" dir="2700000" algn="tl">
                  <a:srgbClr val="C0C0C0"/>
                </a:outerShdw>
              </a:effectLst>
              <a:ea typeface="SimSun" pitchFamily="2" charset="-122"/>
            </a:endParaRPr>
          </a:p>
        </p:txBody>
      </p:sp>
      <p:sp>
        <p:nvSpPr>
          <p:cNvPr id="223243" name="AutoShape 32"/>
          <p:cNvSpPr>
            <a:spLocks noChangeArrowheads="1"/>
          </p:cNvSpPr>
          <p:nvPr/>
        </p:nvSpPr>
        <p:spPr bwMode="auto">
          <a:xfrm>
            <a:off x="539750" y="1557338"/>
            <a:ext cx="8353425" cy="2663825"/>
          </a:xfrm>
          <a:prstGeom prst="cube">
            <a:avLst>
              <a:gd name="adj" fmla="val 32597"/>
            </a:avLst>
          </a:prstGeom>
          <a:solidFill>
            <a:srgbClr val="C0C0C0">
              <a:alpha val="27843"/>
            </a:srgbClr>
          </a:solidFill>
          <a:ln w="19050">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3244" name="WordArt 33"/>
          <p:cNvSpPr>
            <a:spLocks noChangeArrowheads="1" noChangeShapeType="1" noTextEdit="1"/>
          </p:cNvSpPr>
          <p:nvPr/>
        </p:nvSpPr>
        <p:spPr bwMode="auto">
          <a:xfrm>
            <a:off x="6732588" y="5516563"/>
            <a:ext cx="1181100" cy="428625"/>
          </a:xfrm>
          <a:prstGeom prst="rect">
            <a:avLst/>
          </a:prstGeom>
        </p:spPr>
        <p:txBody>
          <a:bodyPr wrap="none" fromWordArt="1">
            <a:prstTxWarp prst="textPlain">
              <a:avLst>
                <a:gd name="adj" fmla="val 50000"/>
              </a:avLst>
            </a:prstTxWarp>
          </a:bodyPr>
          <a:lstStyle/>
          <a:p>
            <a:r>
              <a:rPr lang="en-US" sz="2800" kern="10">
                <a:ln w="19050">
                  <a:solidFill>
                    <a:srgbClr val="99CCFF"/>
                  </a:solidFill>
                  <a:round/>
                  <a:headEnd/>
                  <a:tailEnd/>
                </a:ln>
                <a:solidFill>
                  <a:srgbClr val="0066CC"/>
                </a:solidFill>
                <a:effectLst>
                  <a:outerShdw dist="35921" dir="2700000" algn="ctr" rotWithShape="0">
                    <a:srgbClr val="990000"/>
                  </a:outerShdw>
                </a:effectLst>
                <a:latin typeface="Impact"/>
              </a:rPr>
              <a:t>Network</a:t>
            </a:r>
          </a:p>
        </p:txBody>
      </p:sp>
      <p:sp>
        <p:nvSpPr>
          <p:cNvPr id="223245" name="WordArt 34"/>
          <p:cNvSpPr>
            <a:spLocks noChangeArrowheads="1" noChangeShapeType="1" noTextEdit="1"/>
          </p:cNvSpPr>
          <p:nvPr/>
        </p:nvSpPr>
        <p:spPr bwMode="auto">
          <a:xfrm>
            <a:off x="7092950" y="3716338"/>
            <a:ext cx="809625" cy="428625"/>
          </a:xfrm>
          <a:prstGeom prst="rect">
            <a:avLst/>
          </a:prstGeom>
        </p:spPr>
        <p:txBody>
          <a:bodyPr wrap="none" fromWordArt="1">
            <a:prstTxWarp prst="textPlain">
              <a:avLst>
                <a:gd name="adj" fmla="val 50000"/>
              </a:avLst>
            </a:prstTxWarp>
          </a:bodyPr>
          <a:lstStyle/>
          <a:p>
            <a:r>
              <a:rPr lang="en-US" sz="2800" kern="10">
                <a:ln w="19050">
                  <a:solidFill>
                    <a:srgbClr val="99CCFF"/>
                  </a:solidFill>
                  <a:round/>
                  <a:headEnd/>
                  <a:tailEnd/>
                </a:ln>
                <a:solidFill>
                  <a:srgbClr val="0066CC"/>
                </a:solidFill>
                <a:effectLst>
                  <a:outerShdw dist="35921" dir="2700000" algn="ctr" rotWithShape="0">
                    <a:srgbClr val="990000"/>
                  </a:outerShdw>
                </a:effectLst>
                <a:latin typeface="Impact"/>
              </a:rPr>
              <a:t>PROFI</a:t>
            </a:r>
          </a:p>
        </p:txBody>
      </p:sp>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24258" name="Picture 4" descr="lg_CA0PC5OV"/>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25" y="1158875"/>
            <a:ext cx="2160588"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59" name="AutoShape 5"/>
          <p:cNvSpPr>
            <a:spLocks noChangeArrowheads="1"/>
          </p:cNvSpPr>
          <p:nvPr/>
        </p:nvSpPr>
        <p:spPr bwMode="auto">
          <a:xfrm>
            <a:off x="3695700" y="1557338"/>
            <a:ext cx="1008063" cy="4895850"/>
          </a:xfrm>
          <a:prstGeom prst="roundRect">
            <a:avLst>
              <a:gd name="adj" fmla="val 16667"/>
            </a:avLst>
          </a:prstGeom>
          <a:solidFill>
            <a:srgbClr val="FFCC99"/>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4260" name="Picture 6" descr="web"/>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4261" name="Group 7"/>
          <p:cNvGrpSpPr>
            <a:grpSpLocks/>
          </p:cNvGrpSpPr>
          <p:nvPr/>
        </p:nvGrpSpPr>
        <p:grpSpPr bwMode="auto">
          <a:xfrm>
            <a:off x="3000375" y="1976438"/>
            <a:ext cx="2305050" cy="719137"/>
            <a:chOff x="2550" y="3748"/>
            <a:chExt cx="729" cy="227"/>
          </a:xfrm>
        </p:grpSpPr>
        <p:sp>
          <p:nvSpPr>
            <p:cNvPr id="224286" name="Line 8"/>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224287" name="Line 9"/>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224288" name="Picture 10" descr="335203"/>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4262" name="Group 11"/>
          <p:cNvGrpSpPr>
            <a:grpSpLocks/>
          </p:cNvGrpSpPr>
          <p:nvPr/>
        </p:nvGrpSpPr>
        <p:grpSpPr bwMode="auto">
          <a:xfrm>
            <a:off x="3059113" y="3662363"/>
            <a:ext cx="2305050" cy="719137"/>
            <a:chOff x="2550" y="3748"/>
            <a:chExt cx="729" cy="227"/>
          </a:xfrm>
        </p:grpSpPr>
        <p:sp>
          <p:nvSpPr>
            <p:cNvPr id="224283" name="Line 12"/>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224284" name="Line 13"/>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224285" name="Picture 14" descr="335203"/>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4263" name="Group 15"/>
          <p:cNvGrpSpPr>
            <a:grpSpLocks/>
          </p:cNvGrpSpPr>
          <p:nvPr/>
        </p:nvGrpSpPr>
        <p:grpSpPr bwMode="auto">
          <a:xfrm>
            <a:off x="3033713" y="5246688"/>
            <a:ext cx="2305050" cy="719137"/>
            <a:chOff x="2550" y="3748"/>
            <a:chExt cx="729" cy="227"/>
          </a:xfrm>
        </p:grpSpPr>
        <p:sp>
          <p:nvSpPr>
            <p:cNvPr id="224280" name="Line 16"/>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224281" name="Line 17"/>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224282" name="Picture 18" descr="335203"/>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24264" name="Picture 19" descr="logoRD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5325" y="3433763"/>
            <a:ext cx="3311525"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5" name="Text Box 20"/>
          <p:cNvSpPr txBox="1">
            <a:spLocks noChangeArrowheads="1"/>
          </p:cNvSpPr>
          <p:nvPr/>
        </p:nvSpPr>
        <p:spPr bwMode="auto">
          <a:xfrm>
            <a:off x="6175375" y="3636963"/>
            <a:ext cx="194786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SC</a:t>
            </a:r>
            <a:endParaRPr lang="en-US" altLang="en-US" sz="3600">
              <a:solidFill>
                <a:srgbClr val="FF9900"/>
              </a:solidFill>
              <a:latin typeface="Cooper Black" pitchFamily="18" charset="0"/>
            </a:endParaRPr>
          </a:p>
        </p:txBody>
      </p:sp>
      <p:sp>
        <p:nvSpPr>
          <p:cNvPr id="224266" name="AutoShape 21"/>
          <p:cNvSpPr>
            <a:spLocks/>
          </p:cNvSpPr>
          <p:nvPr/>
        </p:nvSpPr>
        <p:spPr bwMode="auto">
          <a:xfrm>
            <a:off x="5292725" y="1989138"/>
            <a:ext cx="431800" cy="4103687"/>
          </a:xfrm>
          <a:prstGeom prst="rightBrace">
            <a:avLst>
              <a:gd name="adj1" fmla="val 79197"/>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3558" name="Rectangle 22"/>
          <p:cNvSpPr>
            <a:spLocks noChangeArrowheads="1"/>
          </p:cNvSpPr>
          <p:nvPr/>
        </p:nvSpPr>
        <p:spPr bwMode="auto">
          <a:xfrm>
            <a:off x="1835150" y="125413"/>
            <a:ext cx="71929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GAF in “</a:t>
            </a:r>
            <a:r>
              <a:rPr lang="en-US" sz="3600" b="1">
                <a:solidFill>
                  <a:srgbClr val="993300"/>
                </a:solidFill>
                <a:effectLst>
                  <a:outerShdw blurRad="38100" dist="38100" dir="2700000" algn="tl">
                    <a:srgbClr val="C0C0C0"/>
                  </a:outerShdw>
                </a:effectLst>
                <a:ea typeface="SimSun" pitchFamily="2" charset="-122"/>
              </a:rPr>
              <a:t>Collaborative Traffic</a:t>
            </a:r>
            <a:r>
              <a:rPr lang="en-US" sz="2800" b="1">
                <a:solidFill>
                  <a:srgbClr val="EC8C00"/>
                </a:solidFill>
                <a:effectLst>
                  <a:outerShdw blurRad="38100" dist="38100" dir="2700000" algn="tl">
                    <a:srgbClr val="C0C0C0"/>
                  </a:outerShdw>
                </a:effectLst>
              </a:rPr>
              <a:t>”</a:t>
            </a:r>
          </a:p>
        </p:txBody>
      </p:sp>
      <p:pic>
        <p:nvPicPr>
          <p:cNvPr id="224268" name="Picture 23" descr="The World Wide Web Consortium (W3C)"/>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9" name="Picture 24" descr="The Semantic Web Home Page">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0" name="Picture 25" descr="rdf icons">
            <a:hlinkClick r:id="rId9"/>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71" name="AutoShape 26"/>
          <p:cNvSpPr>
            <a:spLocks noChangeArrowheads="1"/>
          </p:cNvSpPr>
          <p:nvPr/>
        </p:nvSpPr>
        <p:spPr bwMode="auto">
          <a:xfrm>
            <a:off x="5651500" y="5589588"/>
            <a:ext cx="3313113" cy="1079500"/>
          </a:xfrm>
          <a:prstGeom prst="wedgeRoundRectCallout">
            <a:avLst>
              <a:gd name="adj1" fmla="val -90153"/>
              <a:gd name="adj2" fmla="val -163384"/>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adapters</a:t>
            </a:r>
          </a:p>
        </p:txBody>
      </p:sp>
      <p:pic>
        <p:nvPicPr>
          <p:cNvPr id="224272" name="Picture 27" descr="maestro_car_navigation"/>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24075" y="1916113"/>
            <a:ext cx="1152525" cy="86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3" name="Picture 28" descr="Smart Roa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0488" y="5048250"/>
            <a:ext cx="3455987"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4" name="Picture 29" descr="A4%20Cabriolet%202006-f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5725" y="3035300"/>
            <a:ext cx="2520950"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5" name="Picture 30" descr="auto_transmitter_op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39975" y="3730625"/>
            <a:ext cx="9350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76" name="WordArt 31"/>
          <p:cNvSpPr>
            <a:spLocks noChangeArrowheads="1" noChangeShapeType="1" noTextEdit="1"/>
          </p:cNvSpPr>
          <p:nvPr/>
        </p:nvSpPr>
        <p:spPr bwMode="auto">
          <a:xfrm>
            <a:off x="166688" y="831850"/>
            <a:ext cx="865187" cy="288925"/>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Driver</a:t>
            </a:r>
          </a:p>
        </p:txBody>
      </p:sp>
      <p:sp>
        <p:nvSpPr>
          <p:cNvPr id="224277" name="WordArt 32"/>
          <p:cNvSpPr>
            <a:spLocks noChangeArrowheads="1" noChangeShapeType="1" noTextEdit="1"/>
          </p:cNvSpPr>
          <p:nvPr/>
        </p:nvSpPr>
        <p:spPr bwMode="auto">
          <a:xfrm>
            <a:off x="179388" y="2682875"/>
            <a:ext cx="923925" cy="371475"/>
          </a:xfrm>
          <a:prstGeom prst="rect">
            <a:avLst/>
          </a:prstGeom>
        </p:spPr>
        <p:txBody>
          <a:bodyPr wrap="none" fromWordArt="1">
            <a:prstTxWarp prst="textPlain">
              <a:avLst>
                <a:gd name="adj" fmla="val 50000"/>
              </a:avLst>
            </a:prstTxWarp>
          </a:bodyPr>
          <a:lstStyle/>
          <a:p>
            <a:r>
              <a:rPr lang="en-US" sz="2400" kern="10">
                <a:ln w="19050">
                  <a:solidFill>
                    <a:srgbClr val="99CCFF"/>
                  </a:solidFill>
                  <a:round/>
                  <a:headEnd/>
                  <a:tailEnd/>
                </a:ln>
                <a:solidFill>
                  <a:srgbClr val="0066CC"/>
                </a:solidFill>
                <a:effectLst>
                  <a:outerShdw dist="35921" dir="2700000" algn="ctr" rotWithShape="0">
                    <a:srgbClr val="990000"/>
                  </a:outerShdw>
                </a:effectLst>
                <a:latin typeface="Impact"/>
              </a:rPr>
              <a:t>Vehicle</a:t>
            </a:r>
          </a:p>
        </p:txBody>
      </p:sp>
      <p:sp>
        <p:nvSpPr>
          <p:cNvPr id="224278" name="WordArt 33"/>
          <p:cNvSpPr>
            <a:spLocks noChangeArrowheads="1" noChangeShapeType="1" noTextEdit="1"/>
          </p:cNvSpPr>
          <p:nvPr/>
        </p:nvSpPr>
        <p:spPr bwMode="auto">
          <a:xfrm>
            <a:off x="250825" y="4868863"/>
            <a:ext cx="1657350" cy="428625"/>
          </a:xfrm>
          <a:prstGeom prst="rect">
            <a:avLst/>
          </a:prstGeom>
        </p:spPr>
        <p:txBody>
          <a:bodyPr wrap="none" fromWordArt="1">
            <a:prstTxWarp prst="textPlain">
              <a:avLst>
                <a:gd name="adj" fmla="val 50000"/>
              </a:avLst>
            </a:prstTxWarp>
          </a:bodyPr>
          <a:lstStyle/>
          <a:p>
            <a:r>
              <a:rPr lang="en-US" sz="2800" kern="10">
                <a:ln w="19050">
                  <a:solidFill>
                    <a:srgbClr val="99CCFF"/>
                  </a:solidFill>
                  <a:round/>
                  <a:headEnd/>
                  <a:tailEnd/>
                </a:ln>
                <a:solidFill>
                  <a:srgbClr val="0066CC"/>
                </a:solidFill>
                <a:effectLst>
                  <a:outerShdw dist="35921" dir="2700000" algn="ctr" rotWithShape="0">
                    <a:srgbClr val="990000"/>
                  </a:outerShdw>
                </a:effectLst>
                <a:latin typeface="Impact"/>
              </a:rPr>
              <a:t>Smart Road</a:t>
            </a:r>
          </a:p>
        </p:txBody>
      </p:sp>
      <p:sp>
        <p:nvSpPr>
          <p:cNvPr id="224279" name="WordArt 34"/>
          <p:cNvSpPr>
            <a:spLocks noChangeArrowheads="1" noChangeShapeType="1" noTextEdit="1"/>
          </p:cNvSpPr>
          <p:nvPr/>
        </p:nvSpPr>
        <p:spPr bwMode="auto">
          <a:xfrm>
            <a:off x="1154113" y="138113"/>
            <a:ext cx="676275" cy="247650"/>
          </a:xfrm>
          <a:prstGeom prst="rect">
            <a:avLst/>
          </a:prstGeom>
        </p:spPr>
        <p:txBody>
          <a:bodyPr wrap="none" fromWordArt="1">
            <a:prstTxWarp prst="textPlain">
              <a:avLst>
                <a:gd name="adj" fmla="val 50000"/>
              </a:avLst>
            </a:prstTxWarp>
          </a:bodyPr>
          <a:lstStyle/>
          <a:p>
            <a:r>
              <a:rPr lang="en-US" sz="1600" kern="10">
                <a:ln w="19050">
                  <a:solidFill>
                    <a:srgbClr val="99CCFF"/>
                  </a:solidFill>
                  <a:round/>
                  <a:headEnd/>
                  <a:tailEnd/>
                </a:ln>
                <a:solidFill>
                  <a:srgbClr val="0066CC"/>
                </a:solidFill>
                <a:effectLst>
                  <a:outerShdw dist="35921" dir="2700000" algn="ctr" rotWithShape="0">
                    <a:srgbClr val="990000"/>
                  </a:outerShdw>
                </a:effectLst>
                <a:latin typeface="Impact"/>
              </a:rPr>
              <a:t>Example</a:t>
            </a:r>
          </a:p>
        </p:txBody>
      </p:sp>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282" name="Line 4"/>
          <p:cNvSpPr>
            <a:spLocks noChangeShapeType="1"/>
          </p:cNvSpPr>
          <p:nvPr/>
        </p:nvSpPr>
        <p:spPr bwMode="auto">
          <a:xfrm>
            <a:off x="2797175" y="5475288"/>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5283" name="Line 5"/>
          <p:cNvSpPr>
            <a:spLocks noChangeShapeType="1"/>
          </p:cNvSpPr>
          <p:nvPr/>
        </p:nvSpPr>
        <p:spPr bwMode="auto">
          <a:xfrm>
            <a:off x="2690813" y="3530600"/>
            <a:ext cx="2520950"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5284" name="Line 6"/>
          <p:cNvSpPr>
            <a:spLocks noChangeShapeType="1"/>
          </p:cNvSpPr>
          <p:nvPr/>
        </p:nvSpPr>
        <p:spPr bwMode="auto">
          <a:xfrm flipV="1">
            <a:off x="2662238" y="1801813"/>
            <a:ext cx="2592387" cy="34925"/>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5285" name="AutoShape 7"/>
          <p:cNvSpPr>
            <a:spLocks noChangeArrowheads="1"/>
          </p:cNvSpPr>
          <p:nvPr/>
        </p:nvSpPr>
        <p:spPr bwMode="auto">
          <a:xfrm>
            <a:off x="214313" y="3959225"/>
            <a:ext cx="3024187" cy="804863"/>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5286" name="Picture 8"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7" name="Picture 9" descr="logoR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4663" y="3306763"/>
            <a:ext cx="3506787"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8" name="Text Box 10"/>
          <p:cNvSpPr txBox="1">
            <a:spLocks noChangeArrowheads="1"/>
          </p:cNvSpPr>
          <p:nvPr/>
        </p:nvSpPr>
        <p:spPr bwMode="auto">
          <a:xfrm>
            <a:off x="5961063" y="3517900"/>
            <a:ext cx="1947862"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GB</a:t>
            </a:r>
            <a:endParaRPr lang="en-US" altLang="en-US" sz="3600">
              <a:solidFill>
                <a:srgbClr val="FF9900"/>
              </a:solidFill>
              <a:latin typeface="Cooper Black" pitchFamily="18" charset="0"/>
            </a:endParaRPr>
          </a:p>
        </p:txBody>
      </p:sp>
      <p:sp>
        <p:nvSpPr>
          <p:cNvPr id="225289" name="AutoShape 11"/>
          <p:cNvSpPr>
            <a:spLocks/>
          </p:cNvSpPr>
          <p:nvPr/>
        </p:nvSpPr>
        <p:spPr bwMode="auto">
          <a:xfrm>
            <a:off x="5114925" y="1658938"/>
            <a:ext cx="431800" cy="4103687"/>
          </a:xfrm>
          <a:prstGeom prst="rightBrace">
            <a:avLst>
              <a:gd name="adj1" fmla="val 79197"/>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5290" name="Picture 12" descr="The World Wide Web Consortium (W3C)"/>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1" name="Picture 13" descr="The Semantic Web Home Pag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2" name="Picture 14" descr="rdf icons">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93" name="AutoShape 15"/>
          <p:cNvSpPr>
            <a:spLocks noChangeArrowheads="1"/>
          </p:cNvSpPr>
          <p:nvPr/>
        </p:nvSpPr>
        <p:spPr bwMode="auto">
          <a:xfrm>
            <a:off x="285750" y="2078038"/>
            <a:ext cx="3024188" cy="804862"/>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5294" name="Group 16"/>
          <p:cNvGrpSpPr>
            <a:grpSpLocks/>
          </p:cNvGrpSpPr>
          <p:nvPr/>
        </p:nvGrpSpPr>
        <p:grpSpPr bwMode="auto">
          <a:xfrm>
            <a:off x="2111375" y="1171575"/>
            <a:ext cx="647700" cy="1281113"/>
            <a:chOff x="1803" y="1661"/>
            <a:chExt cx="363" cy="505"/>
          </a:xfrm>
        </p:grpSpPr>
        <p:sp>
          <p:nvSpPr>
            <p:cNvPr id="225314"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5315" name="Picture 18"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295" name="Group 19"/>
          <p:cNvGrpSpPr>
            <a:grpSpLocks/>
          </p:cNvGrpSpPr>
          <p:nvPr/>
        </p:nvGrpSpPr>
        <p:grpSpPr bwMode="auto">
          <a:xfrm>
            <a:off x="2085975" y="3017838"/>
            <a:ext cx="647700" cy="1281112"/>
            <a:chOff x="1803" y="1661"/>
            <a:chExt cx="363" cy="505"/>
          </a:xfrm>
        </p:grpSpPr>
        <p:sp>
          <p:nvSpPr>
            <p:cNvPr id="225312"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5313" name="Picture 21"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5296" name="AutoShape 22"/>
          <p:cNvSpPr>
            <a:spLocks noChangeArrowheads="1"/>
          </p:cNvSpPr>
          <p:nvPr/>
        </p:nvSpPr>
        <p:spPr bwMode="auto">
          <a:xfrm>
            <a:off x="214313" y="5937250"/>
            <a:ext cx="3024187" cy="804863"/>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5297" name="Group 23"/>
          <p:cNvGrpSpPr>
            <a:grpSpLocks/>
          </p:cNvGrpSpPr>
          <p:nvPr/>
        </p:nvGrpSpPr>
        <p:grpSpPr bwMode="auto">
          <a:xfrm>
            <a:off x="2085975" y="4995863"/>
            <a:ext cx="647700" cy="1281112"/>
            <a:chOff x="1803" y="1661"/>
            <a:chExt cx="363" cy="505"/>
          </a:xfrm>
        </p:grpSpPr>
        <p:sp>
          <p:nvSpPr>
            <p:cNvPr id="225310" name="Oval 2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5311" name="Picture 25"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74586" name="Documents"/>
          <p:cNvSpPr>
            <a:spLocks noEditPoints="1" noChangeArrowheads="1"/>
          </p:cNvSpPr>
          <p:nvPr/>
        </p:nvSpPr>
        <p:spPr bwMode="auto">
          <a:xfrm>
            <a:off x="3348038" y="1222375"/>
            <a:ext cx="1511300" cy="1049338"/>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400"/>
              <a:t>Role “car driver” description</a:t>
            </a:r>
          </a:p>
        </p:txBody>
      </p:sp>
      <p:sp>
        <p:nvSpPr>
          <p:cNvPr id="1474587" name="Documents"/>
          <p:cNvSpPr>
            <a:spLocks noEditPoints="1" noChangeArrowheads="1"/>
          </p:cNvSpPr>
          <p:nvPr/>
        </p:nvSpPr>
        <p:spPr bwMode="auto">
          <a:xfrm>
            <a:off x="3276600" y="3017838"/>
            <a:ext cx="1582738" cy="1049337"/>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400"/>
              <a:t>Role “Audi car” description</a:t>
            </a:r>
          </a:p>
        </p:txBody>
      </p:sp>
      <p:sp>
        <p:nvSpPr>
          <p:cNvPr id="1474588" name="Documents"/>
          <p:cNvSpPr>
            <a:spLocks noEditPoints="1" noChangeArrowheads="1"/>
          </p:cNvSpPr>
          <p:nvPr/>
        </p:nvSpPr>
        <p:spPr bwMode="auto">
          <a:xfrm>
            <a:off x="3059113" y="4670425"/>
            <a:ext cx="1763712" cy="1193800"/>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400"/>
              <a:t>Role “smart road” description</a:t>
            </a:r>
          </a:p>
        </p:txBody>
      </p:sp>
      <p:sp>
        <p:nvSpPr>
          <p:cNvPr id="225301" name="AutoShape 29"/>
          <p:cNvSpPr>
            <a:spLocks noChangeArrowheads="1"/>
          </p:cNvSpPr>
          <p:nvPr/>
        </p:nvSpPr>
        <p:spPr bwMode="auto">
          <a:xfrm>
            <a:off x="5292725" y="5589588"/>
            <a:ext cx="3598863" cy="1079500"/>
          </a:xfrm>
          <a:prstGeom prst="wedgeRoundRectCallout">
            <a:avLst>
              <a:gd name="adj1" fmla="val -66056"/>
              <a:gd name="adj2" fmla="val -189264"/>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behaviors</a:t>
            </a:r>
          </a:p>
        </p:txBody>
      </p:sp>
      <p:pic>
        <p:nvPicPr>
          <p:cNvPr id="225302" name="Picture 30" descr="02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5288" y="836613"/>
            <a:ext cx="1550987"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03" name="Picture 31"/>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788" y="3455988"/>
            <a:ext cx="1871662"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04" name="Picture 32" descr="335203"/>
          <p:cNvPicPr>
            <a:picLocks noChangeAspect="1" noChangeArrowheads="1"/>
          </p:cNvPicPr>
          <p:nvPr/>
        </p:nvPicPr>
        <p:blipFill>
          <a:blip r:embed="rId12">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793875" y="3429000"/>
            <a:ext cx="3048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05" name="Picture 33" descr="335203"/>
          <p:cNvPicPr>
            <a:picLocks noChangeAspect="1" noChangeArrowheads="1"/>
          </p:cNvPicPr>
          <p:nvPr/>
        </p:nvPicPr>
        <p:blipFill>
          <a:blip r:embed="rId12">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908175" y="1700213"/>
            <a:ext cx="3048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06" name="Picture 34" descr="335203"/>
          <p:cNvPicPr>
            <a:picLocks noChangeAspect="1" noChangeArrowheads="1"/>
          </p:cNvPicPr>
          <p:nvPr/>
        </p:nvPicPr>
        <p:blipFill>
          <a:blip r:embed="rId12">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831975" y="5508625"/>
            <a:ext cx="3048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07" name="Picture 35" descr="fig_6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14300" y="4848225"/>
            <a:ext cx="16922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596" name="Rectangle 36"/>
          <p:cNvSpPr>
            <a:spLocks noChangeArrowheads="1"/>
          </p:cNvSpPr>
          <p:nvPr/>
        </p:nvSpPr>
        <p:spPr bwMode="auto">
          <a:xfrm>
            <a:off x="1835150" y="125413"/>
            <a:ext cx="70913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GPF in “</a:t>
            </a:r>
            <a:r>
              <a:rPr lang="en-US" sz="3600" b="1">
                <a:solidFill>
                  <a:srgbClr val="993300"/>
                </a:solidFill>
                <a:effectLst>
                  <a:outerShdw blurRad="38100" dist="38100" dir="2700000" algn="tl">
                    <a:srgbClr val="C0C0C0"/>
                  </a:outerShdw>
                </a:effectLst>
                <a:ea typeface="SimSun" pitchFamily="2" charset="-122"/>
              </a:rPr>
              <a:t>Collaborative Traffic</a:t>
            </a:r>
            <a:r>
              <a:rPr lang="en-US" sz="2800" b="1">
                <a:solidFill>
                  <a:srgbClr val="EC8C00"/>
                </a:solidFill>
                <a:effectLst>
                  <a:outerShdw blurRad="38100" dist="38100" dir="2700000" algn="tl">
                    <a:srgbClr val="C0C0C0"/>
                  </a:outerShdw>
                </a:effectLst>
              </a:rPr>
              <a:t>”</a:t>
            </a:r>
          </a:p>
        </p:txBody>
      </p:sp>
      <p:sp>
        <p:nvSpPr>
          <p:cNvPr id="225309" name="WordArt 37"/>
          <p:cNvSpPr>
            <a:spLocks noChangeArrowheads="1" noChangeShapeType="1" noTextEdit="1"/>
          </p:cNvSpPr>
          <p:nvPr/>
        </p:nvSpPr>
        <p:spPr bwMode="auto">
          <a:xfrm>
            <a:off x="1116013" y="188913"/>
            <a:ext cx="676275" cy="247650"/>
          </a:xfrm>
          <a:prstGeom prst="rect">
            <a:avLst/>
          </a:prstGeom>
        </p:spPr>
        <p:txBody>
          <a:bodyPr wrap="none" fromWordArt="1">
            <a:prstTxWarp prst="textPlain">
              <a:avLst>
                <a:gd name="adj" fmla="val 50000"/>
              </a:avLst>
            </a:prstTxWarp>
          </a:bodyPr>
          <a:lstStyle/>
          <a:p>
            <a:r>
              <a:rPr lang="en-US" sz="1600" kern="10">
                <a:ln w="19050">
                  <a:solidFill>
                    <a:srgbClr val="99CCFF"/>
                  </a:solidFill>
                  <a:round/>
                  <a:headEnd/>
                  <a:tailEnd/>
                </a:ln>
                <a:solidFill>
                  <a:srgbClr val="0066CC"/>
                </a:solidFill>
                <a:effectLst>
                  <a:outerShdw dist="35921" dir="2700000" algn="ctr" rotWithShape="0">
                    <a:srgbClr val="990000"/>
                  </a:outerShdw>
                </a:effectLst>
                <a:latin typeface="Impact"/>
              </a:rPr>
              <a:t>Example</a:t>
            </a:r>
          </a:p>
        </p:txBody>
      </p:sp>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6306" name="Line 4"/>
          <p:cNvSpPr>
            <a:spLocks noChangeShapeType="1"/>
          </p:cNvSpPr>
          <p:nvPr/>
        </p:nvSpPr>
        <p:spPr bwMode="auto">
          <a:xfrm>
            <a:off x="2987675" y="5237163"/>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6307" name="Line 5"/>
          <p:cNvSpPr>
            <a:spLocks noChangeShapeType="1"/>
          </p:cNvSpPr>
          <p:nvPr/>
        </p:nvSpPr>
        <p:spPr bwMode="auto">
          <a:xfrm>
            <a:off x="2987675" y="2357438"/>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26308" name="Picture 6"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9" name="Picture 7" descr="logoR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4663" y="3306763"/>
            <a:ext cx="3194050"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10" name="Text Box 8"/>
          <p:cNvSpPr txBox="1">
            <a:spLocks noChangeArrowheads="1"/>
          </p:cNvSpPr>
          <p:nvPr/>
        </p:nvSpPr>
        <p:spPr bwMode="auto">
          <a:xfrm>
            <a:off x="5961063" y="3517900"/>
            <a:ext cx="1947862"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PI</a:t>
            </a:r>
            <a:endParaRPr lang="en-US" altLang="en-US" sz="3600">
              <a:solidFill>
                <a:srgbClr val="FF9900"/>
              </a:solidFill>
              <a:latin typeface="Cooper Black" pitchFamily="18" charset="0"/>
            </a:endParaRPr>
          </a:p>
        </p:txBody>
      </p:sp>
      <p:sp>
        <p:nvSpPr>
          <p:cNvPr id="226311" name="AutoShape 9"/>
          <p:cNvSpPr>
            <a:spLocks/>
          </p:cNvSpPr>
          <p:nvPr/>
        </p:nvSpPr>
        <p:spPr bwMode="auto">
          <a:xfrm>
            <a:off x="5292725" y="2212975"/>
            <a:ext cx="254000" cy="3240088"/>
          </a:xfrm>
          <a:prstGeom prst="rightBrace">
            <a:avLst>
              <a:gd name="adj1" fmla="val 106302"/>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12" name="Picture 10" descr="The World Wide Web Consortium (W3C)"/>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13" name="Picture 11" descr="The Semantic Web Home Pag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14" name="Picture 12" descr="rdf icons">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5597" name="Documents"/>
          <p:cNvSpPr>
            <a:spLocks noEditPoints="1" noChangeArrowheads="1"/>
          </p:cNvSpPr>
          <p:nvPr/>
        </p:nvSpPr>
        <p:spPr bwMode="auto">
          <a:xfrm>
            <a:off x="3136900" y="1628775"/>
            <a:ext cx="1906588" cy="1273175"/>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400"/>
              <a:t>Scenario </a:t>
            </a:r>
          </a:p>
          <a:p>
            <a:pPr>
              <a:defRPr/>
            </a:pPr>
            <a:r>
              <a:rPr lang="en-US" sz="1400"/>
              <a:t>“Crossroad-XX”</a:t>
            </a:r>
          </a:p>
          <a:p>
            <a:pPr>
              <a:defRPr/>
            </a:pPr>
            <a:r>
              <a:rPr lang="en-US" sz="1400"/>
              <a:t>description</a:t>
            </a:r>
          </a:p>
        </p:txBody>
      </p:sp>
      <p:sp>
        <p:nvSpPr>
          <p:cNvPr id="226316" name="AutoShape 14"/>
          <p:cNvSpPr>
            <a:spLocks noChangeArrowheads="1"/>
          </p:cNvSpPr>
          <p:nvPr/>
        </p:nvSpPr>
        <p:spPr bwMode="auto">
          <a:xfrm>
            <a:off x="5508625" y="5229225"/>
            <a:ext cx="3382963" cy="1439863"/>
          </a:xfrm>
          <a:prstGeom prst="wedgeRoundRectCallout">
            <a:avLst>
              <a:gd name="adj1" fmla="val -59949"/>
              <a:gd name="adj2" fmla="val -28833"/>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scenarios for collaborative driving</a:t>
            </a:r>
          </a:p>
        </p:txBody>
      </p:sp>
      <p:sp>
        <p:nvSpPr>
          <p:cNvPr id="226317" name="AutoShape 15"/>
          <p:cNvSpPr>
            <a:spLocks noChangeArrowheads="1"/>
          </p:cNvSpPr>
          <p:nvPr/>
        </p:nvSpPr>
        <p:spPr bwMode="auto">
          <a:xfrm>
            <a:off x="65088" y="1349375"/>
            <a:ext cx="2952750" cy="2087563"/>
          </a:xfrm>
          <a:prstGeom prst="roundRect">
            <a:avLst>
              <a:gd name="adj" fmla="val 16667"/>
            </a:avLst>
          </a:prstGeom>
          <a:solidFill>
            <a:srgbClr val="FFCC99"/>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75600" name="Documents"/>
          <p:cNvSpPr>
            <a:spLocks noEditPoints="1" noChangeArrowheads="1"/>
          </p:cNvSpPr>
          <p:nvPr/>
        </p:nvSpPr>
        <p:spPr bwMode="auto">
          <a:xfrm>
            <a:off x="3136900" y="4508500"/>
            <a:ext cx="1906588" cy="1250950"/>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400"/>
              <a:t>Scenario </a:t>
            </a:r>
          </a:p>
          <a:p>
            <a:pPr>
              <a:defRPr/>
            </a:pPr>
            <a:r>
              <a:rPr lang="en-US" sz="1400"/>
              <a:t>“Crossroad-YY”</a:t>
            </a:r>
          </a:p>
          <a:p>
            <a:pPr>
              <a:defRPr/>
            </a:pPr>
            <a:r>
              <a:rPr lang="en-US" sz="1400"/>
              <a:t>description</a:t>
            </a:r>
          </a:p>
        </p:txBody>
      </p:sp>
      <p:pic>
        <p:nvPicPr>
          <p:cNvPr id="226319" name="Picture 17" descr="aep190-34_q14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19088" y="1714500"/>
            <a:ext cx="2160587" cy="14239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26320" name="Group 18"/>
          <p:cNvGrpSpPr>
            <a:grpSpLocks/>
          </p:cNvGrpSpPr>
          <p:nvPr/>
        </p:nvGrpSpPr>
        <p:grpSpPr bwMode="auto">
          <a:xfrm>
            <a:off x="395288" y="1125538"/>
            <a:ext cx="347662" cy="504825"/>
            <a:chOff x="1236" y="869"/>
            <a:chExt cx="680" cy="723"/>
          </a:xfrm>
        </p:grpSpPr>
        <p:sp>
          <p:nvSpPr>
            <p:cNvPr id="226346" name="Oval 19"/>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47" name="Picture 20"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6321" name="Group 21"/>
          <p:cNvGrpSpPr>
            <a:grpSpLocks/>
          </p:cNvGrpSpPr>
          <p:nvPr/>
        </p:nvGrpSpPr>
        <p:grpSpPr bwMode="auto">
          <a:xfrm>
            <a:off x="395288" y="2928938"/>
            <a:ext cx="347662" cy="504825"/>
            <a:chOff x="1236" y="869"/>
            <a:chExt cx="680" cy="723"/>
          </a:xfrm>
        </p:grpSpPr>
        <p:sp>
          <p:nvSpPr>
            <p:cNvPr id="226344" name="Oval 22"/>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45" name="Picture 23"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6322" name="Group 24"/>
          <p:cNvGrpSpPr>
            <a:grpSpLocks/>
          </p:cNvGrpSpPr>
          <p:nvPr/>
        </p:nvGrpSpPr>
        <p:grpSpPr bwMode="auto">
          <a:xfrm>
            <a:off x="2484438" y="1412875"/>
            <a:ext cx="347662" cy="504825"/>
            <a:chOff x="1236" y="869"/>
            <a:chExt cx="680" cy="723"/>
          </a:xfrm>
        </p:grpSpPr>
        <p:sp>
          <p:nvSpPr>
            <p:cNvPr id="226342" name="Oval 25"/>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43" name="Picture 26"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6323" name="Line 27"/>
          <p:cNvSpPr>
            <a:spLocks noChangeShapeType="1"/>
          </p:cNvSpPr>
          <p:nvPr/>
        </p:nvSpPr>
        <p:spPr bwMode="auto">
          <a:xfrm>
            <a:off x="755650" y="1557338"/>
            <a:ext cx="1728788" cy="0"/>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6324" name="Line 28"/>
          <p:cNvSpPr>
            <a:spLocks noChangeShapeType="1"/>
          </p:cNvSpPr>
          <p:nvPr/>
        </p:nvSpPr>
        <p:spPr bwMode="auto">
          <a:xfrm flipV="1">
            <a:off x="468313" y="1700213"/>
            <a:ext cx="42862" cy="1152525"/>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6325" name="AutoShape 29"/>
          <p:cNvSpPr>
            <a:spLocks noChangeArrowheads="1"/>
          </p:cNvSpPr>
          <p:nvPr/>
        </p:nvSpPr>
        <p:spPr bwMode="auto">
          <a:xfrm>
            <a:off x="38100" y="4208463"/>
            <a:ext cx="2952750" cy="2087562"/>
          </a:xfrm>
          <a:prstGeom prst="roundRect">
            <a:avLst>
              <a:gd name="adj" fmla="val 16667"/>
            </a:avLst>
          </a:prstGeom>
          <a:solidFill>
            <a:srgbClr val="FFCC99"/>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6326" name="Group 30"/>
          <p:cNvGrpSpPr>
            <a:grpSpLocks/>
          </p:cNvGrpSpPr>
          <p:nvPr/>
        </p:nvGrpSpPr>
        <p:grpSpPr bwMode="auto">
          <a:xfrm>
            <a:off x="101600" y="3984625"/>
            <a:ext cx="347663" cy="504825"/>
            <a:chOff x="1236" y="869"/>
            <a:chExt cx="680" cy="723"/>
          </a:xfrm>
        </p:grpSpPr>
        <p:sp>
          <p:nvSpPr>
            <p:cNvPr id="226340" name="Oval 31"/>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41" name="Picture 32"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6327" name="Group 33"/>
          <p:cNvGrpSpPr>
            <a:grpSpLocks/>
          </p:cNvGrpSpPr>
          <p:nvPr/>
        </p:nvGrpSpPr>
        <p:grpSpPr bwMode="auto">
          <a:xfrm>
            <a:off x="114300" y="5686425"/>
            <a:ext cx="347663" cy="504825"/>
            <a:chOff x="1236" y="869"/>
            <a:chExt cx="680" cy="723"/>
          </a:xfrm>
        </p:grpSpPr>
        <p:sp>
          <p:nvSpPr>
            <p:cNvPr id="226338" name="Oval 34"/>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39" name="Picture 35"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6328" name="Group 36"/>
          <p:cNvGrpSpPr>
            <a:grpSpLocks/>
          </p:cNvGrpSpPr>
          <p:nvPr/>
        </p:nvGrpSpPr>
        <p:grpSpPr bwMode="auto">
          <a:xfrm>
            <a:off x="2571750" y="4183063"/>
            <a:ext cx="347663" cy="504825"/>
            <a:chOff x="1236" y="869"/>
            <a:chExt cx="680" cy="723"/>
          </a:xfrm>
        </p:grpSpPr>
        <p:sp>
          <p:nvSpPr>
            <p:cNvPr id="226336" name="Oval 37"/>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337" name="Picture 38"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6329" name="Line 39"/>
          <p:cNvSpPr>
            <a:spLocks noChangeShapeType="1"/>
          </p:cNvSpPr>
          <p:nvPr/>
        </p:nvSpPr>
        <p:spPr bwMode="auto">
          <a:xfrm>
            <a:off x="468313" y="4292600"/>
            <a:ext cx="2016125" cy="0"/>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6330" name="Line 40"/>
          <p:cNvSpPr>
            <a:spLocks noChangeShapeType="1"/>
          </p:cNvSpPr>
          <p:nvPr/>
        </p:nvSpPr>
        <p:spPr bwMode="auto">
          <a:xfrm flipV="1">
            <a:off x="225425" y="4559300"/>
            <a:ext cx="42863" cy="1152525"/>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26331" name="Picture 41" descr="aep190-34_q079"/>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12750" y="4548188"/>
            <a:ext cx="2181225" cy="12461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26332" name="Line 42"/>
          <p:cNvSpPr>
            <a:spLocks noChangeShapeType="1"/>
          </p:cNvSpPr>
          <p:nvPr/>
        </p:nvSpPr>
        <p:spPr bwMode="auto">
          <a:xfrm flipV="1">
            <a:off x="2809875" y="4724400"/>
            <a:ext cx="0" cy="1296988"/>
          </a:xfrm>
          <a:prstGeom prst="line">
            <a:avLst/>
          </a:prstGeom>
          <a:noFill/>
          <a:ln w="25400">
            <a:solidFill>
              <a:srgbClr val="FF0000"/>
            </a:solidFill>
            <a:round/>
            <a:headEnd type="none"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26333" name="Line 43"/>
          <p:cNvSpPr>
            <a:spLocks noChangeShapeType="1"/>
          </p:cNvSpPr>
          <p:nvPr/>
        </p:nvSpPr>
        <p:spPr bwMode="auto">
          <a:xfrm flipH="1">
            <a:off x="658813" y="6021388"/>
            <a:ext cx="2159000" cy="0"/>
          </a:xfrm>
          <a:prstGeom prst="line">
            <a:avLst/>
          </a:prstGeom>
          <a:noFill/>
          <a:ln w="25400">
            <a:solidFill>
              <a:srgbClr val="FF0000"/>
            </a:solidFill>
            <a:round/>
            <a:headEnd type="none"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75628" name="Rectangle 44"/>
          <p:cNvSpPr>
            <a:spLocks noChangeArrowheads="1"/>
          </p:cNvSpPr>
          <p:nvPr/>
        </p:nvSpPr>
        <p:spPr bwMode="auto">
          <a:xfrm>
            <a:off x="1835150" y="125413"/>
            <a:ext cx="72691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GNF in “</a:t>
            </a:r>
            <a:r>
              <a:rPr lang="en-US" sz="3600" b="1">
                <a:solidFill>
                  <a:srgbClr val="993300"/>
                </a:solidFill>
                <a:effectLst>
                  <a:outerShdw blurRad="38100" dist="38100" dir="2700000" algn="tl">
                    <a:srgbClr val="C0C0C0"/>
                  </a:outerShdw>
                </a:effectLst>
                <a:ea typeface="SimSun" pitchFamily="2" charset="-122"/>
              </a:rPr>
              <a:t>Collaborative Traffic</a:t>
            </a:r>
            <a:r>
              <a:rPr lang="en-US" sz="2800" b="1">
                <a:solidFill>
                  <a:srgbClr val="EC8C00"/>
                </a:solidFill>
                <a:effectLst>
                  <a:outerShdw blurRad="38100" dist="38100" dir="2700000" algn="tl">
                    <a:srgbClr val="C0C0C0"/>
                  </a:outerShdw>
                </a:effectLst>
              </a:rPr>
              <a:t>”</a:t>
            </a:r>
          </a:p>
        </p:txBody>
      </p:sp>
      <p:sp>
        <p:nvSpPr>
          <p:cNvPr id="226335" name="WordArt 45"/>
          <p:cNvSpPr>
            <a:spLocks noChangeArrowheads="1" noChangeShapeType="1" noTextEdit="1"/>
          </p:cNvSpPr>
          <p:nvPr/>
        </p:nvSpPr>
        <p:spPr bwMode="auto">
          <a:xfrm>
            <a:off x="1116013" y="188913"/>
            <a:ext cx="676275" cy="247650"/>
          </a:xfrm>
          <a:prstGeom prst="rect">
            <a:avLst/>
          </a:prstGeom>
        </p:spPr>
        <p:txBody>
          <a:bodyPr wrap="none" fromWordArt="1">
            <a:prstTxWarp prst="textPlain">
              <a:avLst>
                <a:gd name="adj" fmla="val 50000"/>
              </a:avLst>
            </a:prstTxWarp>
          </a:bodyPr>
          <a:lstStyle/>
          <a:p>
            <a:r>
              <a:rPr lang="en-US" sz="1600" kern="10">
                <a:ln w="19050">
                  <a:solidFill>
                    <a:srgbClr val="99CCFF"/>
                  </a:solidFill>
                  <a:round/>
                  <a:headEnd/>
                  <a:tailEnd/>
                </a:ln>
                <a:solidFill>
                  <a:srgbClr val="0066CC"/>
                </a:solidFill>
                <a:effectLst>
                  <a:outerShdw dist="35921" dir="2700000" algn="ctr" rotWithShape="0">
                    <a:srgbClr val="990000"/>
                  </a:outerShdw>
                </a:effectLst>
                <a:latin typeface="Impact"/>
              </a:rPr>
              <a:t>Example</a:t>
            </a:r>
          </a:p>
        </p:txBody>
      </p:sp>
    </p:spTree>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8" name="Rectangle 4"/>
          <p:cNvSpPr>
            <a:spLocks noChangeArrowheads="1"/>
          </p:cNvSpPr>
          <p:nvPr/>
        </p:nvSpPr>
        <p:spPr bwMode="auto">
          <a:xfrm>
            <a:off x="2317750" y="438150"/>
            <a:ext cx="6502400" cy="503238"/>
          </a:xfrm>
          <a:prstGeom prst="rect">
            <a:avLst/>
          </a:prstGeom>
          <a:noFill/>
          <a:ln w="9525">
            <a:noFill/>
            <a:miter lim="800000"/>
            <a:headEnd/>
            <a:tailEnd/>
          </a:ln>
          <a:effectLst>
            <a:outerShdw dist="35921" dir="2700000" algn="ctr" rotWithShape="0">
              <a:schemeClr val="bg2"/>
            </a:outerShdw>
          </a:effectLst>
        </p:spPr>
        <p:txBody>
          <a:bodyPr anchor="ctr"/>
          <a:lstStyle/>
          <a:p>
            <a:pPr algn="l">
              <a:defRPr/>
            </a:pPr>
            <a:r>
              <a:rPr lang="en-US" sz="3200" b="1">
                <a:solidFill>
                  <a:srgbClr val="EC8C00"/>
                </a:solidFill>
                <a:effectLst>
                  <a:outerShdw blurRad="38100" dist="38100" dir="2700000" algn="tl">
                    <a:srgbClr val="C0C0C0"/>
                  </a:outerShdw>
                </a:effectLst>
              </a:rPr>
              <a:t>Obtain More Information about SmartResource from:</a:t>
            </a:r>
          </a:p>
        </p:txBody>
      </p:sp>
      <p:graphicFrame>
        <p:nvGraphicFramePr>
          <p:cNvPr id="29698" name="Object 5"/>
          <p:cNvGraphicFramePr>
            <a:graphicFrameLocks noChangeAspect="1"/>
          </p:cNvGraphicFramePr>
          <p:nvPr/>
        </p:nvGraphicFramePr>
        <p:xfrm>
          <a:off x="684213" y="1412875"/>
          <a:ext cx="992187" cy="1368425"/>
        </p:xfrm>
        <a:graphic>
          <a:graphicData uri="http://schemas.openxmlformats.org/presentationml/2006/ole">
            <mc:AlternateContent xmlns:mc="http://schemas.openxmlformats.org/markup-compatibility/2006">
              <mc:Choice xmlns:v="urn:schemas-microsoft-com:vml" Requires="v">
                <p:oleObj name="Bitmap Image" r:id="rId2" imgW="1181265" imgH="1628571" progId="Paint.Picture">
                  <p:embed/>
                </p:oleObj>
              </mc:Choice>
              <mc:Fallback>
                <p:oleObj name="Bitmap Image" r:id="rId2" imgW="1181265" imgH="1628571" progId="Paint.Picture">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1412875"/>
                        <a:ext cx="992187" cy="1368425"/>
                      </a:xfrm>
                      <a:prstGeom prst="rect">
                        <a:avLst/>
                      </a:prstGeom>
                      <a:noFill/>
                      <a:ln w="19050"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168390" name="Picture 6" descr="Tiihonen"/>
          <p:cNvPicPr>
            <a:picLocks noChangeAspect="1" noChangeArrowheads="1"/>
          </p:cNvPicPr>
          <p:nvPr/>
        </p:nvPicPr>
        <p:blipFill>
          <a:blip r:embed="rId4"/>
          <a:srcRect/>
          <a:stretch>
            <a:fillRect/>
          </a:stretch>
        </p:blipFill>
        <p:spPr bwMode="auto">
          <a:xfrm>
            <a:off x="531813" y="3125788"/>
            <a:ext cx="1046162" cy="1368425"/>
          </a:xfrm>
          <a:prstGeom prst="rect">
            <a:avLst/>
          </a:prstGeom>
          <a:noFill/>
          <a:ln w="6350" algn="ctr">
            <a:solidFill>
              <a:schemeClr val="tx1"/>
            </a:solidFill>
            <a:miter lim="800000"/>
            <a:headEnd/>
            <a:tailEnd/>
          </a:ln>
          <a:effectLst>
            <a:outerShdw dist="35921" dir="2700000" algn="ctr" rotWithShape="0">
              <a:srgbClr val="808080">
                <a:alpha val="50000"/>
              </a:srgbClr>
            </a:outerShdw>
          </a:effectLst>
        </p:spPr>
      </p:pic>
      <p:pic>
        <p:nvPicPr>
          <p:cNvPr id="29701" name="Picture 7" descr="terziyan_un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4213" y="4837113"/>
            <a:ext cx="1079500" cy="1439862"/>
          </a:xfrm>
          <a:prstGeom prst="rect">
            <a:avLst/>
          </a:prstGeom>
          <a:noFill/>
          <a:ln w="31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9702" name="Text Box 8"/>
          <p:cNvSpPr txBox="1">
            <a:spLocks noChangeArrowheads="1"/>
          </p:cNvSpPr>
          <p:nvPr/>
        </p:nvSpPr>
        <p:spPr bwMode="auto">
          <a:xfrm>
            <a:off x="2124075" y="1484313"/>
            <a:ext cx="4537075"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a:t>Head of SmartResource Industrial Consortium (Steering Committee Head) </a:t>
            </a:r>
            <a:r>
              <a:rPr lang="en-US" altLang="en-US" sz="1600" b="1">
                <a:solidFill>
                  <a:srgbClr val="0000FF"/>
                </a:solidFill>
              </a:rPr>
              <a:t>Dr. Jouni Pyötsiä</a:t>
            </a:r>
            <a:r>
              <a:rPr lang="en-US" altLang="en-US" sz="1600"/>
              <a:t>, Metso Automation Oy.</a:t>
            </a:r>
          </a:p>
          <a:p>
            <a:pPr algn="l" eaLnBrk="1" hangingPunct="1">
              <a:spcBef>
                <a:spcPct val="50000"/>
              </a:spcBef>
            </a:pPr>
            <a:r>
              <a:rPr lang="en-US" altLang="en-US" sz="1600">
                <a:hlinkClick r:id="rId6"/>
              </a:rPr>
              <a:t>Jouni.Pyotsia@metso.com</a:t>
            </a:r>
            <a:r>
              <a:rPr lang="en-US" altLang="en-US" sz="1600"/>
              <a:t> ,  Tel.: 040-548-3544</a:t>
            </a:r>
            <a:r>
              <a:rPr lang="en-US" altLang="en-US"/>
              <a:t> </a:t>
            </a:r>
          </a:p>
        </p:txBody>
      </p:sp>
      <p:sp>
        <p:nvSpPr>
          <p:cNvPr id="29703" name="Text Box 9"/>
          <p:cNvSpPr txBox="1">
            <a:spLocks noChangeArrowheads="1"/>
          </p:cNvSpPr>
          <p:nvPr/>
        </p:nvSpPr>
        <p:spPr bwMode="auto">
          <a:xfrm>
            <a:off x="2195513" y="3213100"/>
            <a:ext cx="5184775"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a:t>SmartResource Contact Person </a:t>
            </a:r>
            <a:r>
              <a:rPr lang="en-US" altLang="en-US" sz="1600" b="1">
                <a:solidFill>
                  <a:srgbClr val="0000FF"/>
                </a:solidFill>
              </a:rPr>
              <a:t>Prof. Timo Tiihonen</a:t>
            </a:r>
            <a:r>
              <a:rPr lang="en-US" altLang="en-US" sz="1600"/>
              <a:t>, Vice-Rector, University of Jyväskylä</a:t>
            </a:r>
          </a:p>
          <a:p>
            <a:pPr algn="l" eaLnBrk="1" hangingPunct="1">
              <a:spcBef>
                <a:spcPct val="50000"/>
              </a:spcBef>
            </a:pPr>
            <a:r>
              <a:rPr lang="en-US" altLang="en-US" sz="1600">
                <a:hlinkClick r:id="rId7"/>
              </a:rPr>
              <a:t>tiihonen@it.jyu.fi</a:t>
            </a:r>
            <a:r>
              <a:rPr lang="en-US" altLang="en-US" sz="1600"/>
              <a:t>  ,  Tel.: 014-260-2741</a:t>
            </a:r>
            <a:endParaRPr lang="en-US" altLang="en-US"/>
          </a:p>
        </p:txBody>
      </p:sp>
      <p:sp>
        <p:nvSpPr>
          <p:cNvPr id="29704" name="Text Box 10"/>
          <p:cNvSpPr txBox="1">
            <a:spLocks noChangeArrowheads="1"/>
          </p:cNvSpPr>
          <p:nvPr/>
        </p:nvSpPr>
        <p:spPr bwMode="auto">
          <a:xfrm>
            <a:off x="2268538" y="4941888"/>
            <a:ext cx="5399087" cy="94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a:t>SmartResource Project Leader </a:t>
            </a:r>
            <a:r>
              <a:rPr lang="en-US" altLang="en-US" sz="1600" b="1">
                <a:solidFill>
                  <a:srgbClr val="0000FF"/>
                </a:solidFill>
              </a:rPr>
              <a:t>Prof. Vagan Terziyan</a:t>
            </a:r>
            <a:r>
              <a:rPr lang="en-US" altLang="en-US" sz="1600"/>
              <a:t>, Agora Center, University of Jyväskylä</a:t>
            </a:r>
          </a:p>
          <a:p>
            <a:pPr algn="l" eaLnBrk="1" hangingPunct="1">
              <a:spcBef>
                <a:spcPct val="50000"/>
              </a:spcBef>
            </a:pPr>
            <a:r>
              <a:rPr lang="en-US" altLang="en-US" sz="1600">
                <a:hlinkClick r:id="rId8"/>
              </a:rPr>
              <a:t>vagan@cc.jyu.fi</a:t>
            </a:r>
            <a:r>
              <a:rPr lang="en-US" altLang="en-US" sz="1600"/>
              <a:t>  ,  Tel.: 014-260-4618</a:t>
            </a:r>
            <a:endParaRPr lang="en-US" altLang="en-US"/>
          </a:p>
        </p:txBody>
      </p:sp>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75236" name="Rectangle 4"/>
          <p:cNvSpPr>
            <a:spLocks noChangeArrowheads="1"/>
          </p:cNvSpPr>
          <p:nvPr/>
        </p:nvSpPr>
        <p:spPr bwMode="auto">
          <a:xfrm>
            <a:off x="685800" y="2130425"/>
            <a:ext cx="7772400" cy="1470025"/>
          </a:xfrm>
          <a:prstGeom prst="rect">
            <a:avLst/>
          </a:prstGeom>
          <a:noFill/>
          <a:ln w="9525">
            <a:noFill/>
            <a:miter lim="800000"/>
            <a:headEnd/>
            <a:tailEnd/>
          </a:ln>
          <a:effectLst/>
        </p:spPr>
        <p:txBody>
          <a:bodyPr anchor="ctr"/>
          <a:lstStyle/>
          <a:p>
            <a:pPr>
              <a:defRPr/>
            </a:pPr>
            <a:r>
              <a:rPr lang="en-US" sz="3600" b="1">
                <a:solidFill>
                  <a:srgbClr val="EC8C00"/>
                </a:solidFill>
                <a:effectLst>
                  <a:outerShdw blurRad="38100" dist="38100" dir="2700000" algn="tl">
                    <a:srgbClr val="C0C0C0"/>
                  </a:outerShdw>
                </a:effectLst>
              </a:rPr>
              <a:t>Appendixes</a:t>
            </a:r>
          </a:p>
        </p:txBody>
      </p:sp>
      <p:sp>
        <p:nvSpPr>
          <p:cNvPr id="227331" name="Rectangle 5"/>
          <p:cNvSpPr>
            <a:spLocks noChangeArrowheads="1"/>
          </p:cNvSpPr>
          <p:nvPr/>
        </p:nvSpPr>
        <p:spPr bwMode="auto">
          <a:xfrm>
            <a:off x="1371600" y="3886200"/>
            <a:ext cx="64008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20000"/>
              </a:spcBef>
            </a:pPr>
            <a:r>
              <a:rPr lang="en-US" altLang="en-US" sz="3200">
                <a:solidFill>
                  <a:srgbClr val="003366"/>
                </a:solidFill>
              </a:rPr>
              <a:t>Some more details on SmartResource from old presentations</a:t>
            </a:r>
          </a:p>
        </p:txBody>
      </p:sp>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8354" name="Freeform 2"/>
          <p:cNvSpPr>
            <a:spLocks/>
          </p:cNvSpPr>
          <p:nvPr/>
        </p:nvSpPr>
        <p:spPr bwMode="auto">
          <a:xfrm rot="3928336">
            <a:off x="6679407" y="1085056"/>
            <a:ext cx="215900" cy="719137"/>
          </a:xfrm>
          <a:custGeom>
            <a:avLst/>
            <a:gdLst>
              <a:gd name="T0" fmla="*/ 136 w 136"/>
              <a:gd name="T1" fmla="*/ 226 h 226"/>
              <a:gd name="T2" fmla="*/ 46 w 136"/>
              <a:gd name="T3" fmla="*/ 136 h 226"/>
              <a:gd name="T4" fmla="*/ 0 w 136"/>
              <a:gd name="T5" fmla="*/ 0 h 226"/>
              <a:gd name="T6" fmla="*/ 0 60000 65536"/>
              <a:gd name="T7" fmla="*/ 0 60000 65536"/>
              <a:gd name="T8" fmla="*/ 0 60000 65536"/>
              <a:gd name="T9" fmla="*/ 0 w 136"/>
              <a:gd name="T10" fmla="*/ 0 h 226"/>
              <a:gd name="T11" fmla="*/ 136 w 136"/>
              <a:gd name="T12" fmla="*/ 226 h 226"/>
            </a:gdLst>
            <a:ahLst/>
            <a:cxnLst>
              <a:cxn ang="T6">
                <a:pos x="T0" y="T1"/>
              </a:cxn>
              <a:cxn ang="T7">
                <a:pos x="T2" y="T3"/>
              </a:cxn>
              <a:cxn ang="T8">
                <a:pos x="T4" y="T5"/>
              </a:cxn>
            </a:cxnLst>
            <a:rect l="T9" t="T10" r="T11" b="T12"/>
            <a:pathLst>
              <a:path w="136" h="226">
                <a:moveTo>
                  <a:pt x="136" y="226"/>
                </a:moveTo>
                <a:cubicBezTo>
                  <a:pt x="102" y="199"/>
                  <a:pt x="69" y="173"/>
                  <a:pt x="46" y="136"/>
                </a:cubicBezTo>
                <a:cubicBezTo>
                  <a:pt x="23" y="99"/>
                  <a:pt x="11"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55" name="Freeform 3"/>
          <p:cNvSpPr>
            <a:spLocks/>
          </p:cNvSpPr>
          <p:nvPr/>
        </p:nvSpPr>
        <p:spPr bwMode="auto">
          <a:xfrm>
            <a:off x="6084888" y="1268413"/>
            <a:ext cx="358775" cy="431800"/>
          </a:xfrm>
          <a:custGeom>
            <a:avLst/>
            <a:gdLst>
              <a:gd name="T0" fmla="*/ 226 w 226"/>
              <a:gd name="T1" fmla="*/ 226 h 226"/>
              <a:gd name="T2" fmla="*/ 45 w 226"/>
              <a:gd name="T3" fmla="*/ 136 h 226"/>
              <a:gd name="T4" fmla="*/ 0 w 226"/>
              <a:gd name="T5" fmla="*/ 0 h 226"/>
              <a:gd name="T6" fmla="*/ 0 60000 65536"/>
              <a:gd name="T7" fmla="*/ 0 60000 65536"/>
              <a:gd name="T8" fmla="*/ 0 60000 65536"/>
              <a:gd name="T9" fmla="*/ 0 w 226"/>
              <a:gd name="T10" fmla="*/ 0 h 226"/>
              <a:gd name="T11" fmla="*/ 226 w 226"/>
              <a:gd name="T12" fmla="*/ 226 h 226"/>
            </a:gdLst>
            <a:ahLst/>
            <a:cxnLst>
              <a:cxn ang="T6">
                <a:pos x="T0" y="T1"/>
              </a:cxn>
              <a:cxn ang="T7">
                <a:pos x="T2" y="T3"/>
              </a:cxn>
              <a:cxn ang="T8">
                <a:pos x="T4" y="T5"/>
              </a:cxn>
            </a:cxnLst>
            <a:rect l="T9" t="T10" r="T11" b="T12"/>
            <a:pathLst>
              <a:path w="226" h="226">
                <a:moveTo>
                  <a:pt x="226" y="226"/>
                </a:moveTo>
                <a:cubicBezTo>
                  <a:pt x="154" y="200"/>
                  <a:pt x="83" y="174"/>
                  <a:pt x="45" y="136"/>
                </a:cubicBezTo>
                <a:cubicBezTo>
                  <a:pt x="7" y="98"/>
                  <a:pt x="3"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56" name="Freeform 4"/>
          <p:cNvSpPr>
            <a:spLocks/>
          </p:cNvSpPr>
          <p:nvPr/>
        </p:nvSpPr>
        <p:spPr bwMode="auto">
          <a:xfrm>
            <a:off x="5292725" y="1412875"/>
            <a:ext cx="1079500" cy="287338"/>
          </a:xfrm>
          <a:custGeom>
            <a:avLst/>
            <a:gdLst>
              <a:gd name="T0" fmla="*/ 318 w 318"/>
              <a:gd name="T1" fmla="*/ 226 h 226"/>
              <a:gd name="T2" fmla="*/ 137 w 318"/>
              <a:gd name="T3" fmla="*/ 181 h 226"/>
              <a:gd name="T4" fmla="*/ 0 w 318"/>
              <a:gd name="T5" fmla="*/ 0 h 226"/>
              <a:gd name="T6" fmla="*/ 0 60000 65536"/>
              <a:gd name="T7" fmla="*/ 0 60000 65536"/>
              <a:gd name="T8" fmla="*/ 0 60000 65536"/>
              <a:gd name="T9" fmla="*/ 0 w 318"/>
              <a:gd name="T10" fmla="*/ 0 h 226"/>
              <a:gd name="T11" fmla="*/ 318 w 318"/>
              <a:gd name="T12" fmla="*/ 226 h 226"/>
            </a:gdLst>
            <a:ahLst/>
            <a:cxnLst>
              <a:cxn ang="T6">
                <a:pos x="T0" y="T1"/>
              </a:cxn>
              <a:cxn ang="T7">
                <a:pos x="T2" y="T3"/>
              </a:cxn>
              <a:cxn ang="T8">
                <a:pos x="T4" y="T5"/>
              </a:cxn>
            </a:cxnLst>
            <a:rect l="T9" t="T10" r="T11" b="T12"/>
            <a:pathLst>
              <a:path w="318" h="226">
                <a:moveTo>
                  <a:pt x="318" y="226"/>
                </a:moveTo>
                <a:cubicBezTo>
                  <a:pt x="254" y="222"/>
                  <a:pt x="190" y="219"/>
                  <a:pt x="137" y="181"/>
                </a:cubicBezTo>
                <a:cubicBezTo>
                  <a:pt x="84" y="143"/>
                  <a:pt x="42" y="71"/>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28805" name="Rectangle 5"/>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“Device”</a:t>
            </a:r>
            <a:r>
              <a:rPr lang="en-US" sz="3200" i="1"/>
              <a:t> </a:t>
            </a:r>
            <a:r>
              <a:rPr lang="en-US" sz="2800" i="1"/>
              <a:t>Description</a:t>
            </a:r>
          </a:p>
        </p:txBody>
      </p:sp>
      <p:pic>
        <p:nvPicPr>
          <p:cNvPr id="228358" name="Picture 6" descr="rscdf-powered"/>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331913" y="357188"/>
            <a:ext cx="1403350" cy="457200"/>
          </a:xfrm>
          <a:noFill/>
        </p:spPr>
      </p:pic>
      <p:sp>
        <p:nvSpPr>
          <p:cNvPr id="228359" name="Text Box 7"/>
          <p:cNvSpPr txBox="1">
            <a:spLocks noChangeArrowheads="1"/>
          </p:cNvSpPr>
          <p:nvPr/>
        </p:nvSpPr>
        <p:spPr bwMode="auto">
          <a:xfrm>
            <a:off x="6732588" y="2627313"/>
            <a:ext cx="14398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8360" name="Oval 8"/>
          <p:cNvSpPr>
            <a:spLocks noChangeArrowheads="1"/>
          </p:cNvSpPr>
          <p:nvPr/>
        </p:nvSpPr>
        <p:spPr bwMode="auto">
          <a:xfrm>
            <a:off x="5402263" y="27432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61" name="Text Box 9"/>
          <p:cNvSpPr txBox="1">
            <a:spLocks noChangeArrowheads="1"/>
          </p:cNvSpPr>
          <p:nvPr/>
        </p:nvSpPr>
        <p:spPr bwMode="auto">
          <a:xfrm>
            <a:off x="5456238" y="27114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grpSp>
        <p:nvGrpSpPr>
          <p:cNvPr id="228362" name="Group 10"/>
          <p:cNvGrpSpPr>
            <a:grpSpLocks/>
          </p:cNvGrpSpPr>
          <p:nvPr/>
        </p:nvGrpSpPr>
        <p:grpSpPr bwMode="auto">
          <a:xfrm>
            <a:off x="109538" y="682625"/>
            <a:ext cx="3382962" cy="2817813"/>
            <a:chOff x="407" y="436"/>
            <a:chExt cx="2131" cy="1775"/>
          </a:xfrm>
        </p:grpSpPr>
        <p:sp>
          <p:nvSpPr>
            <p:cNvPr id="228501" name="Line 11"/>
            <p:cNvSpPr>
              <a:spLocks noChangeShapeType="1"/>
            </p:cNvSpPr>
            <p:nvPr/>
          </p:nvSpPr>
          <p:spPr bwMode="auto">
            <a:xfrm flipH="1" flipV="1">
              <a:off x="407" y="436"/>
              <a:ext cx="453"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228502" name="Group 12"/>
            <p:cNvGrpSpPr>
              <a:grpSpLocks/>
            </p:cNvGrpSpPr>
            <p:nvPr/>
          </p:nvGrpSpPr>
          <p:grpSpPr bwMode="auto">
            <a:xfrm>
              <a:off x="772" y="844"/>
              <a:ext cx="1766" cy="1364"/>
              <a:chOff x="696" y="660"/>
              <a:chExt cx="1766" cy="1364"/>
            </a:xfrm>
          </p:grpSpPr>
          <p:sp>
            <p:nvSpPr>
              <p:cNvPr id="228505" name="Rectangle 13"/>
              <p:cNvSpPr>
                <a:spLocks noChangeArrowheads="1"/>
              </p:cNvSpPr>
              <p:nvPr/>
            </p:nvSpPr>
            <p:spPr bwMode="auto">
              <a:xfrm>
                <a:off x="748" y="663"/>
                <a:ext cx="1588" cy="1361"/>
              </a:xfrm>
              <a:prstGeom prst="rect">
                <a:avLst/>
              </a:prstGeom>
              <a:solidFill>
                <a:schemeClr val="bg2">
                  <a:alpha val="25882"/>
                </a:schemeClr>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8506" name="Group 14"/>
              <p:cNvGrpSpPr>
                <a:grpSpLocks/>
              </p:cNvGrpSpPr>
              <p:nvPr/>
            </p:nvGrpSpPr>
            <p:grpSpPr bwMode="auto">
              <a:xfrm>
                <a:off x="696" y="747"/>
                <a:ext cx="1413" cy="1186"/>
                <a:chOff x="249" y="754"/>
                <a:chExt cx="1413" cy="1186"/>
              </a:xfrm>
            </p:grpSpPr>
            <p:sp>
              <p:nvSpPr>
                <p:cNvPr id="228509" name="Line 15"/>
                <p:cNvSpPr>
                  <a:spLocks noChangeShapeType="1"/>
                </p:cNvSpPr>
                <p:nvPr/>
              </p:nvSpPr>
              <p:spPr bwMode="auto">
                <a:xfrm flipV="1">
                  <a:off x="448" y="1701"/>
                  <a:ext cx="270" cy="4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8510" name="Line 16"/>
                <p:cNvSpPr>
                  <a:spLocks noChangeShapeType="1"/>
                </p:cNvSpPr>
                <p:nvPr/>
              </p:nvSpPr>
              <p:spPr bwMode="auto">
                <a:xfrm flipV="1">
                  <a:off x="800" y="1797"/>
                  <a:ext cx="220" cy="129"/>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8511" name="Line 17"/>
                <p:cNvSpPr>
                  <a:spLocks noChangeShapeType="1"/>
                </p:cNvSpPr>
                <p:nvPr/>
              </p:nvSpPr>
              <p:spPr bwMode="auto">
                <a:xfrm>
                  <a:off x="1429" y="1752"/>
                  <a:ext cx="136" cy="9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8512" name="Oval 18"/>
                <p:cNvSpPr>
                  <a:spLocks noChangeArrowheads="1"/>
                </p:cNvSpPr>
                <p:nvPr/>
              </p:nvSpPr>
              <p:spPr bwMode="auto">
                <a:xfrm>
                  <a:off x="438" y="1532"/>
                  <a:ext cx="1224" cy="408"/>
                </a:xfrm>
                <a:prstGeom prst="ellipse">
                  <a:avLst/>
                </a:prstGeom>
                <a:solidFill>
                  <a:schemeClr val="bg1">
                    <a:alpha val="20000"/>
                  </a:schemeClr>
                </a:solidFill>
                <a:ln w="12700" algn="ctr">
                  <a:solidFill>
                    <a:srgbClr val="00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513" name="Oval 19"/>
                <p:cNvSpPr>
                  <a:spLocks noChangeArrowheads="1"/>
                </p:cNvSpPr>
                <p:nvPr/>
              </p:nvSpPr>
              <p:spPr bwMode="auto">
                <a:xfrm>
                  <a:off x="703" y="1570"/>
                  <a:ext cx="838" cy="227"/>
                </a:xfrm>
                <a:prstGeom prst="ellipse">
                  <a:avLst/>
                </a:prstGeom>
                <a:solidFill>
                  <a:schemeClr val="bg2">
                    <a:alpha val="56078"/>
                  </a:schemeClr>
                </a:solidFill>
                <a:ln w="9525" algn="ctr">
                  <a:solidFill>
                    <a:schemeClr val="bg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8514" name="Group 20"/>
                <p:cNvGrpSpPr>
                  <a:grpSpLocks/>
                </p:cNvGrpSpPr>
                <p:nvPr/>
              </p:nvGrpSpPr>
              <p:grpSpPr bwMode="auto">
                <a:xfrm>
                  <a:off x="249" y="754"/>
                  <a:ext cx="1316" cy="998"/>
                  <a:chOff x="249" y="754"/>
                  <a:chExt cx="1316" cy="998"/>
                </a:xfrm>
              </p:grpSpPr>
              <p:grpSp>
                <p:nvGrpSpPr>
                  <p:cNvPr id="228518" name="Group 21"/>
                  <p:cNvGrpSpPr>
                    <a:grpSpLocks/>
                  </p:cNvGrpSpPr>
                  <p:nvPr/>
                </p:nvGrpSpPr>
                <p:grpSpPr bwMode="auto">
                  <a:xfrm>
                    <a:off x="855" y="987"/>
                    <a:ext cx="710" cy="765"/>
                    <a:chOff x="1067" y="1616"/>
                    <a:chExt cx="362" cy="454"/>
                  </a:xfrm>
                </p:grpSpPr>
                <p:grpSp>
                  <p:nvGrpSpPr>
                    <p:cNvPr id="228525" name="Group 22"/>
                    <p:cNvGrpSpPr>
                      <a:grpSpLocks/>
                    </p:cNvGrpSpPr>
                    <p:nvPr/>
                  </p:nvGrpSpPr>
                  <p:grpSpPr bwMode="auto">
                    <a:xfrm>
                      <a:off x="1067" y="1616"/>
                      <a:ext cx="362" cy="454"/>
                      <a:chOff x="839" y="2251"/>
                      <a:chExt cx="668" cy="817"/>
                    </a:xfrm>
                  </p:grpSpPr>
                  <p:sp>
                    <p:nvSpPr>
                      <p:cNvPr id="228528" name="Rectangle 23"/>
                      <p:cNvSpPr>
                        <a:spLocks noChangeArrowheads="1"/>
                      </p:cNvSpPr>
                      <p:nvPr/>
                    </p:nvSpPr>
                    <p:spPr bwMode="auto">
                      <a:xfrm>
                        <a:off x="1020" y="2704"/>
                        <a:ext cx="227" cy="227"/>
                      </a:xfrm>
                      <a:prstGeom prst="rect">
                        <a:avLst/>
                      </a:prstGeom>
                      <a:solidFill>
                        <a:srgbClr val="1005F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8529" name="Picture 24" descr="carlton-kc250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9" y="2251"/>
                        <a:ext cx="668"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8526" name="Line 25"/>
                    <p:cNvSpPr>
                      <a:spLocks noChangeShapeType="1"/>
                    </p:cNvSpPr>
                    <p:nvPr/>
                  </p:nvSpPr>
                  <p:spPr bwMode="auto">
                    <a:xfrm>
                      <a:off x="1143" y="1768"/>
                      <a:ext cx="90" cy="0"/>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8527" name="Line 26"/>
                    <p:cNvSpPr>
                      <a:spLocks noChangeShapeType="1"/>
                    </p:cNvSpPr>
                    <p:nvPr/>
                  </p:nvSpPr>
                  <p:spPr bwMode="auto">
                    <a:xfrm flipV="1">
                      <a:off x="1164" y="1926"/>
                      <a:ext cx="111" cy="7"/>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28519" name="Group 27"/>
                  <p:cNvGrpSpPr>
                    <a:grpSpLocks/>
                  </p:cNvGrpSpPr>
                  <p:nvPr/>
                </p:nvGrpSpPr>
                <p:grpSpPr bwMode="auto">
                  <a:xfrm>
                    <a:off x="249" y="754"/>
                    <a:ext cx="589" cy="193"/>
                    <a:chOff x="1746" y="723"/>
                    <a:chExt cx="300" cy="97"/>
                  </a:xfrm>
                </p:grpSpPr>
                <p:sp>
                  <p:nvSpPr>
                    <p:cNvPr id="228523" name="Line 28"/>
                    <p:cNvSpPr>
                      <a:spLocks noChangeShapeType="1"/>
                    </p:cNvSpPr>
                    <p:nvPr/>
                  </p:nvSpPr>
                  <p:spPr bwMode="auto">
                    <a:xfrm>
                      <a:off x="1956" y="799"/>
                      <a:ext cx="90" cy="0"/>
                    </a:xfrm>
                    <a:prstGeom prst="line">
                      <a:avLst/>
                    </a:prstGeom>
                    <a:noFill/>
                    <a:ln w="38100">
                      <a:solidFill>
                        <a:schemeClr val="tx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8524" name="Text Box 29"/>
                    <p:cNvSpPr txBox="1">
                      <a:spLocks noChangeArrowheads="1"/>
                    </p:cNvSpPr>
                    <p:nvPr/>
                  </p:nvSpPr>
                  <p:spPr bwMode="auto">
                    <a:xfrm>
                      <a:off x="1746" y="723"/>
                      <a:ext cx="27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400" b="1" i="1">
                          <a:solidFill>
                            <a:srgbClr val="CC0000"/>
                          </a:solidFill>
                        </a:rPr>
                        <a:t>max</a:t>
                      </a:r>
                      <a:endParaRPr lang="en-US" altLang="en-US" sz="1400" b="1" i="1">
                        <a:solidFill>
                          <a:srgbClr val="CC0000"/>
                        </a:solidFill>
                      </a:endParaRPr>
                    </a:p>
                  </p:txBody>
                </p:sp>
              </p:grpSp>
              <p:pic>
                <p:nvPicPr>
                  <p:cNvPr id="228520" name="Picture 30" descr="term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3" y="777"/>
                    <a:ext cx="182"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521" name="Text Box 31"/>
                  <p:cNvSpPr txBox="1">
                    <a:spLocks noChangeArrowheads="1"/>
                  </p:cNvSpPr>
                  <p:nvPr/>
                </p:nvSpPr>
                <p:spPr bwMode="auto">
                  <a:xfrm>
                    <a:off x="1048" y="1117"/>
                    <a:ext cx="27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i="1">
                        <a:solidFill>
                          <a:srgbClr val="CC0000"/>
                        </a:solidFill>
                      </a:rPr>
                      <a:t>max</a:t>
                    </a:r>
                    <a:endParaRPr lang="en-US" altLang="en-US" sz="900" i="1">
                      <a:solidFill>
                        <a:srgbClr val="CC0000"/>
                      </a:solidFill>
                    </a:endParaRPr>
                  </a:p>
                </p:txBody>
              </p:sp>
              <p:sp>
                <p:nvSpPr>
                  <p:cNvPr id="228522" name="Text Box 32"/>
                  <p:cNvSpPr txBox="1">
                    <a:spLocks noChangeArrowheads="1"/>
                  </p:cNvSpPr>
                  <p:nvPr/>
                </p:nvSpPr>
                <p:spPr bwMode="auto">
                  <a:xfrm>
                    <a:off x="1136" y="1480"/>
                    <a:ext cx="27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i="1">
                        <a:solidFill>
                          <a:srgbClr val="CC0000"/>
                        </a:solidFill>
                      </a:rPr>
                      <a:t>min</a:t>
                    </a:r>
                    <a:endParaRPr lang="en-US" altLang="en-US" sz="900" i="1">
                      <a:solidFill>
                        <a:srgbClr val="CC0000"/>
                      </a:solidFill>
                    </a:endParaRPr>
                  </a:p>
                </p:txBody>
              </p:sp>
            </p:grpSp>
            <p:sp>
              <p:nvSpPr>
                <p:cNvPr id="228515" name="WordArt 33"/>
                <p:cNvSpPr>
                  <a:spLocks noChangeArrowheads="1" noChangeShapeType="1" noTextEdit="1"/>
                </p:cNvSpPr>
                <p:nvPr/>
              </p:nvSpPr>
              <p:spPr bwMode="auto">
                <a:xfrm rot="970606">
                  <a:off x="532" y="1775"/>
                  <a:ext cx="291" cy="80"/>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T=max</a:t>
                  </a:r>
                </a:p>
              </p:txBody>
            </p:sp>
            <p:sp>
              <p:nvSpPr>
                <p:cNvPr id="228516" name="WordArt 34"/>
                <p:cNvSpPr>
                  <a:spLocks noChangeArrowheads="1" noChangeShapeType="1" noTextEdit="1"/>
                </p:cNvSpPr>
                <p:nvPr/>
              </p:nvSpPr>
              <p:spPr bwMode="auto">
                <a:xfrm rot="-385088">
                  <a:off x="937" y="1811"/>
                  <a:ext cx="544" cy="91"/>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max &gt; V &gt; min</a:t>
                  </a:r>
                </a:p>
              </p:txBody>
            </p:sp>
            <p:sp>
              <p:nvSpPr>
                <p:cNvPr id="228517" name="WordArt 35"/>
                <p:cNvSpPr>
                  <a:spLocks noChangeArrowheads="1" noChangeShapeType="1" noTextEdit="1"/>
                </p:cNvSpPr>
                <p:nvPr/>
              </p:nvSpPr>
              <p:spPr bwMode="auto">
                <a:xfrm rot="-1182968">
                  <a:off x="514" y="1624"/>
                  <a:ext cx="272" cy="46"/>
                </a:xfrm>
                <a:prstGeom prst="rect">
                  <a:avLst/>
                </a:prstGeom>
              </p:spPr>
              <p:txBody>
                <a:bodyPr spcFirstLastPara="1" wrap="none" fromWordArt="1">
                  <a:prstTxWarp prst="textArchUp">
                    <a:avLst>
                      <a:gd name="adj" fmla="val 10800004"/>
                    </a:avLst>
                  </a:prstTxWarp>
                </a:bodyPr>
                <a:lstStyle/>
                <a:p>
                  <a:r>
                    <a:rPr lang="en-US" sz="900" i="1" kern="10">
                      <a:ln w="9525">
                        <a:solidFill>
                          <a:schemeClr val="bg2"/>
                        </a:solidFill>
                        <a:round/>
                        <a:headEnd/>
                        <a:tailEnd/>
                      </a:ln>
                      <a:solidFill>
                        <a:srgbClr val="000000"/>
                      </a:solidFill>
                      <a:latin typeface="Verdana"/>
                      <a:ea typeface="Verdana"/>
                      <a:cs typeface="Verdana"/>
                    </a:rPr>
                    <a:t>t=[t1;t2]</a:t>
                  </a:r>
                </a:p>
              </p:txBody>
            </p:sp>
          </p:grpSp>
          <p:sp>
            <p:nvSpPr>
              <p:cNvPr id="228507" name="Rectangle 36"/>
              <p:cNvSpPr>
                <a:spLocks noChangeArrowheads="1"/>
              </p:cNvSpPr>
              <p:nvPr/>
            </p:nvSpPr>
            <p:spPr bwMode="auto">
              <a:xfrm>
                <a:off x="1743" y="667"/>
                <a:ext cx="590" cy="182"/>
              </a:xfrm>
              <a:prstGeom prst="rect">
                <a:avLst/>
              </a:prstGeom>
              <a:solidFill>
                <a:schemeClr val="bg2"/>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837" name="Text Box 37"/>
              <p:cNvSpPr txBox="1">
                <a:spLocks noChangeArrowheads="1"/>
              </p:cNvSpPr>
              <p:nvPr/>
            </p:nvSpPr>
            <p:spPr bwMode="auto">
              <a:xfrm>
                <a:off x="1646" y="660"/>
                <a:ext cx="816" cy="212"/>
              </a:xfrm>
              <a:prstGeom prst="rect">
                <a:avLst/>
              </a:prstGeom>
              <a:noFill/>
              <a:ln w="9525" algn="ctr">
                <a:noFill/>
                <a:miter lim="800000"/>
                <a:headEnd/>
                <a:tailEnd/>
              </a:ln>
              <a:effectLst/>
            </p:spPr>
            <p:txBody>
              <a:bodyPr>
                <a:spAutoFit/>
              </a:bodyPr>
              <a:lstStyle/>
              <a:p>
                <a:pPr>
                  <a:spcBef>
                    <a:spcPct val="50000"/>
                  </a:spcBef>
                  <a:defRPr/>
                </a:pPr>
                <a:r>
                  <a:rPr lang="en-US" sz="1600" b="1" i="1">
                    <a:solidFill>
                      <a:srgbClr val="FFFFCC"/>
                    </a:solidFill>
                    <a:effectLst>
                      <a:outerShdw blurRad="38100" dist="38100" dir="2700000" algn="tl">
                        <a:srgbClr val="C0C0C0"/>
                      </a:outerShdw>
                    </a:effectLst>
                  </a:rPr>
                  <a:t>Kettle</a:t>
                </a:r>
              </a:p>
            </p:txBody>
          </p:sp>
        </p:grpSp>
        <p:sp>
          <p:nvSpPr>
            <p:cNvPr id="228503" name="Freeform 38"/>
            <p:cNvSpPr>
              <a:spLocks/>
            </p:cNvSpPr>
            <p:nvPr/>
          </p:nvSpPr>
          <p:spPr bwMode="auto">
            <a:xfrm>
              <a:off x="416" y="442"/>
              <a:ext cx="1995" cy="1769"/>
            </a:xfrm>
            <a:custGeom>
              <a:avLst/>
              <a:gdLst>
                <a:gd name="T0" fmla="*/ 408 w 1995"/>
                <a:gd name="T1" fmla="*/ 1769 h 1769"/>
                <a:gd name="T2" fmla="*/ 0 w 1995"/>
                <a:gd name="T3" fmla="*/ 0 h 1769"/>
                <a:gd name="T4" fmla="*/ 1995 w 1995"/>
                <a:gd name="T5" fmla="*/ 408 h 1769"/>
                <a:gd name="T6" fmla="*/ 408 w 1995"/>
                <a:gd name="T7" fmla="*/ 408 h 1769"/>
                <a:gd name="T8" fmla="*/ 408 w 1995"/>
                <a:gd name="T9" fmla="*/ 1769 h 1769"/>
                <a:gd name="T10" fmla="*/ 0 60000 65536"/>
                <a:gd name="T11" fmla="*/ 0 60000 65536"/>
                <a:gd name="T12" fmla="*/ 0 60000 65536"/>
                <a:gd name="T13" fmla="*/ 0 60000 65536"/>
                <a:gd name="T14" fmla="*/ 0 60000 65536"/>
                <a:gd name="T15" fmla="*/ 0 w 1995"/>
                <a:gd name="T16" fmla="*/ 0 h 1769"/>
                <a:gd name="T17" fmla="*/ 1995 w 1995"/>
                <a:gd name="T18" fmla="*/ 1769 h 1769"/>
              </a:gdLst>
              <a:ahLst/>
              <a:cxnLst>
                <a:cxn ang="T10">
                  <a:pos x="T0" y="T1"/>
                </a:cxn>
                <a:cxn ang="T11">
                  <a:pos x="T2" y="T3"/>
                </a:cxn>
                <a:cxn ang="T12">
                  <a:pos x="T4" y="T5"/>
                </a:cxn>
                <a:cxn ang="T13">
                  <a:pos x="T6" y="T7"/>
                </a:cxn>
                <a:cxn ang="T14">
                  <a:pos x="T8" y="T9"/>
                </a:cxn>
              </a:cxnLst>
              <a:rect l="T15" t="T16" r="T17" b="T18"/>
              <a:pathLst>
                <a:path w="1995" h="1769">
                  <a:moveTo>
                    <a:pt x="408" y="1769"/>
                  </a:moveTo>
                  <a:lnTo>
                    <a:pt x="0" y="0"/>
                  </a:lnTo>
                  <a:lnTo>
                    <a:pt x="1995" y="408"/>
                  </a:lnTo>
                  <a:lnTo>
                    <a:pt x="408" y="408"/>
                  </a:lnTo>
                  <a:lnTo>
                    <a:pt x="408" y="1769"/>
                  </a:lnTo>
                  <a:close/>
                </a:path>
              </a:pathLst>
            </a:custGeom>
            <a:solidFill>
              <a:srgbClr val="FFFFCC">
                <a:alpha val="27058"/>
              </a:srgbClr>
            </a:solidFill>
            <a:ln w="9525" cap="flat" cmpd="sng">
              <a:solidFill>
                <a:srgbClr val="FAE082"/>
              </a:solidFill>
              <a:prstDash val="solid"/>
              <a:round/>
              <a:headEnd/>
              <a:tailEnd/>
            </a:ln>
          </p:spPr>
          <p:txBody>
            <a:bodyPr>
              <a:spAutoFit/>
            </a:bodyPr>
            <a:lstStyle/>
            <a:p>
              <a:endParaRPr lang="en-US"/>
            </a:p>
          </p:txBody>
        </p:sp>
        <p:sp>
          <p:nvSpPr>
            <p:cNvPr id="228504" name="Line 39"/>
            <p:cNvSpPr>
              <a:spLocks noChangeShapeType="1"/>
            </p:cNvSpPr>
            <p:nvPr/>
          </p:nvSpPr>
          <p:spPr bwMode="auto">
            <a:xfrm flipH="1" flipV="1">
              <a:off x="413" y="442"/>
              <a:ext cx="408"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228363" name="Oval 40"/>
          <p:cNvSpPr>
            <a:spLocks noChangeArrowheads="1"/>
          </p:cNvSpPr>
          <p:nvPr/>
        </p:nvSpPr>
        <p:spPr bwMode="auto">
          <a:xfrm>
            <a:off x="3889375"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64" name="Text Box 41"/>
          <p:cNvSpPr txBox="1">
            <a:spLocks noChangeArrowheads="1"/>
          </p:cNvSpPr>
          <p:nvPr/>
        </p:nvSpPr>
        <p:spPr bwMode="auto">
          <a:xfrm>
            <a:off x="3943350"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365" name="Oval 42"/>
          <p:cNvSpPr>
            <a:spLocks noChangeArrowheads="1"/>
          </p:cNvSpPr>
          <p:nvPr/>
        </p:nvSpPr>
        <p:spPr bwMode="auto">
          <a:xfrm>
            <a:off x="5473700"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66" name="Text Box 43"/>
          <p:cNvSpPr txBox="1">
            <a:spLocks noChangeArrowheads="1"/>
          </p:cNvSpPr>
          <p:nvPr/>
        </p:nvSpPr>
        <p:spPr bwMode="auto">
          <a:xfrm>
            <a:off x="5527675"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8367" name="Freeform 44"/>
          <p:cNvSpPr>
            <a:spLocks/>
          </p:cNvSpPr>
          <p:nvPr/>
        </p:nvSpPr>
        <p:spPr bwMode="auto">
          <a:xfrm>
            <a:off x="4643438" y="2928938"/>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68" name="Freeform 45"/>
          <p:cNvSpPr>
            <a:spLocks/>
          </p:cNvSpPr>
          <p:nvPr/>
        </p:nvSpPr>
        <p:spPr bwMode="auto">
          <a:xfrm flipH="1">
            <a:off x="6669088" y="2938463"/>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69" name="Line 46"/>
          <p:cNvSpPr>
            <a:spLocks noChangeShapeType="1"/>
          </p:cNvSpPr>
          <p:nvPr/>
        </p:nvSpPr>
        <p:spPr bwMode="auto">
          <a:xfrm>
            <a:off x="6156325" y="2947988"/>
            <a:ext cx="0" cy="215900"/>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8370" name="Text Box 47"/>
          <p:cNvSpPr txBox="1">
            <a:spLocks noChangeArrowheads="1"/>
          </p:cNvSpPr>
          <p:nvPr/>
        </p:nvSpPr>
        <p:spPr bwMode="auto">
          <a:xfrm>
            <a:off x="4714875" y="29432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8371" name="Text Box 48"/>
          <p:cNvSpPr txBox="1">
            <a:spLocks noChangeArrowheads="1"/>
          </p:cNvSpPr>
          <p:nvPr/>
        </p:nvSpPr>
        <p:spPr bwMode="auto">
          <a:xfrm>
            <a:off x="6794500" y="29718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8372" name="Text Box 49"/>
          <p:cNvSpPr txBox="1">
            <a:spLocks noChangeArrowheads="1"/>
          </p:cNvSpPr>
          <p:nvPr/>
        </p:nvSpPr>
        <p:spPr bwMode="auto">
          <a:xfrm>
            <a:off x="6011863" y="29479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8373" name="Freeform 50"/>
          <p:cNvSpPr>
            <a:spLocks/>
          </p:cNvSpPr>
          <p:nvPr/>
        </p:nvSpPr>
        <p:spPr bwMode="auto">
          <a:xfrm rot="-586513">
            <a:off x="6731000" y="2640013"/>
            <a:ext cx="792163" cy="71437"/>
          </a:xfrm>
          <a:custGeom>
            <a:avLst/>
            <a:gdLst>
              <a:gd name="T0" fmla="*/ 0 w 499"/>
              <a:gd name="T1" fmla="*/ 97 h 97"/>
              <a:gd name="T2" fmla="*/ 182 w 499"/>
              <a:gd name="T3" fmla="*/ 7 h 97"/>
              <a:gd name="T4" fmla="*/ 499 w 499"/>
              <a:gd name="T5" fmla="*/ 52 h 97"/>
              <a:gd name="T6" fmla="*/ 0 60000 65536"/>
              <a:gd name="T7" fmla="*/ 0 60000 65536"/>
              <a:gd name="T8" fmla="*/ 0 60000 65536"/>
              <a:gd name="T9" fmla="*/ 0 w 499"/>
              <a:gd name="T10" fmla="*/ 0 h 97"/>
              <a:gd name="T11" fmla="*/ 499 w 499"/>
              <a:gd name="T12" fmla="*/ 97 h 97"/>
            </a:gdLst>
            <a:ahLst/>
            <a:cxnLst>
              <a:cxn ang="T6">
                <a:pos x="T0" y="T1"/>
              </a:cxn>
              <a:cxn ang="T7">
                <a:pos x="T2" y="T3"/>
              </a:cxn>
              <a:cxn ang="T8">
                <a:pos x="T4" y="T5"/>
              </a:cxn>
            </a:cxnLst>
            <a:rect l="T9" t="T10" r="T11" b="T12"/>
            <a:pathLst>
              <a:path w="499" h="97">
                <a:moveTo>
                  <a:pt x="0" y="97"/>
                </a:moveTo>
                <a:cubicBezTo>
                  <a:pt x="49" y="55"/>
                  <a:pt x="99" y="14"/>
                  <a:pt x="182" y="7"/>
                </a:cubicBezTo>
                <a:cubicBezTo>
                  <a:pt x="265" y="0"/>
                  <a:pt x="382" y="26"/>
                  <a:pt x="499" y="52"/>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74" name="Oval 51"/>
          <p:cNvSpPr>
            <a:spLocks noChangeArrowheads="1"/>
          </p:cNvSpPr>
          <p:nvPr/>
        </p:nvSpPr>
        <p:spPr bwMode="auto">
          <a:xfrm>
            <a:off x="7508875" y="25050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75" name="Text Box 52"/>
          <p:cNvSpPr txBox="1">
            <a:spLocks noChangeArrowheads="1"/>
          </p:cNvSpPr>
          <p:nvPr/>
        </p:nvSpPr>
        <p:spPr bwMode="auto">
          <a:xfrm>
            <a:off x="7562850" y="24733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28853" name="Text Box 53"/>
          <p:cNvSpPr txBox="1">
            <a:spLocks noChangeArrowheads="1"/>
          </p:cNvSpPr>
          <p:nvPr/>
        </p:nvSpPr>
        <p:spPr bwMode="auto">
          <a:xfrm>
            <a:off x="7710488" y="23288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Description</a:t>
            </a:r>
          </a:p>
        </p:txBody>
      </p:sp>
      <p:sp>
        <p:nvSpPr>
          <p:cNvPr id="1228854" name="Text Box 54"/>
          <p:cNvSpPr txBox="1">
            <a:spLocks noChangeArrowheads="1"/>
          </p:cNvSpPr>
          <p:nvPr/>
        </p:nvSpPr>
        <p:spPr bwMode="auto">
          <a:xfrm>
            <a:off x="4557713" y="3332163"/>
            <a:ext cx="676275"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sp>
        <p:nvSpPr>
          <p:cNvPr id="1228855" name="Text Box 55"/>
          <p:cNvSpPr txBox="1">
            <a:spLocks noChangeArrowheads="1"/>
          </p:cNvSpPr>
          <p:nvPr/>
        </p:nvSpPr>
        <p:spPr bwMode="auto">
          <a:xfrm>
            <a:off x="5292725"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rscdfs:Description</a:t>
            </a:r>
            <a:r>
              <a:rPr lang="en-US" b="1" i="1">
                <a:solidFill>
                  <a:schemeClr val="bg2"/>
                </a:solidFill>
                <a:effectLst>
                  <a:outerShdw blurRad="38100" dist="38100" dir="2700000" algn="tl">
                    <a:srgbClr val="C0C0C0"/>
                  </a:outerShdw>
                </a:effectLst>
              </a:rPr>
              <a:t> has_Container</a:t>
            </a:r>
          </a:p>
        </p:txBody>
      </p:sp>
      <p:sp>
        <p:nvSpPr>
          <p:cNvPr id="1228856" name="Text Box 56"/>
          <p:cNvSpPr txBox="1">
            <a:spLocks noChangeArrowheads="1"/>
          </p:cNvSpPr>
          <p:nvPr/>
        </p:nvSpPr>
        <p:spPr bwMode="auto">
          <a:xfrm>
            <a:off x="6948488"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Container#1</a:t>
            </a:r>
          </a:p>
        </p:txBody>
      </p:sp>
      <p:sp>
        <p:nvSpPr>
          <p:cNvPr id="1228857" name="Text Box 57"/>
          <p:cNvSpPr txBox="1">
            <a:spLocks noChangeArrowheads="1"/>
          </p:cNvSpPr>
          <p:nvPr/>
        </p:nvSpPr>
        <p:spPr bwMode="auto">
          <a:xfrm>
            <a:off x="5168900" y="25638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Statement#1</a:t>
            </a:r>
          </a:p>
        </p:txBody>
      </p:sp>
      <p:sp>
        <p:nvSpPr>
          <p:cNvPr id="228381" name="Freeform 58"/>
          <p:cNvSpPr>
            <a:spLocks/>
          </p:cNvSpPr>
          <p:nvPr/>
        </p:nvSpPr>
        <p:spPr bwMode="auto">
          <a:xfrm>
            <a:off x="4787900" y="2430463"/>
            <a:ext cx="720725" cy="358775"/>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82" name="Oval 59"/>
          <p:cNvSpPr>
            <a:spLocks noChangeArrowheads="1"/>
          </p:cNvSpPr>
          <p:nvPr/>
        </p:nvSpPr>
        <p:spPr bwMode="auto">
          <a:xfrm>
            <a:off x="4013200" y="22272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83" name="Text Box 60"/>
          <p:cNvSpPr txBox="1">
            <a:spLocks noChangeArrowheads="1"/>
          </p:cNvSpPr>
          <p:nvPr/>
        </p:nvSpPr>
        <p:spPr bwMode="auto">
          <a:xfrm>
            <a:off x="4067175" y="21955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28861" name="Text Box 61"/>
          <p:cNvSpPr txBox="1">
            <a:spLocks noChangeArrowheads="1"/>
          </p:cNvSpPr>
          <p:nvPr/>
        </p:nvSpPr>
        <p:spPr bwMode="auto">
          <a:xfrm>
            <a:off x="3813175" y="202882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Container#2</a:t>
            </a:r>
          </a:p>
        </p:txBody>
      </p:sp>
      <p:sp>
        <p:nvSpPr>
          <p:cNvPr id="228385" name="Text Box 62"/>
          <p:cNvSpPr txBox="1">
            <a:spLocks noChangeArrowheads="1"/>
          </p:cNvSpPr>
          <p:nvPr/>
        </p:nvSpPr>
        <p:spPr bwMode="auto">
          <a:xfrm>
            <a:off x="4738688" y="24384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8386" name="Freeform 63"/>
          <p:cNvSpPr>
            <a:spLocks/>
          </p:cNvSpPr>
          <p:nvPr/>
        </p:nvSpPr>
        <p:spPr bwMode="auto">
          <a:xfrm>
            <a:off x="5445125" y="1920875"/>
            <a:ext cx="431800" cy="360363"/>
          </a:xfrm>
          <a:custGeom>
            <a:avLst/>
            <a:gdLst>
              <a:gd name="T0" fmla="*/ 0 w 272"/>
              <a:gd name="T1" fmla="*/ 227 h 227"/>
              <a:gd name="T2" fmla="*/ 182 w 272"/>
              <a:gd name="T3" fmla="*/ 136 h 227"/>
              <a:gd name="T4" fmla="*/ 272 w 272"/>
              <a:gd name="T5" fmla="*/ 0 h 227"/>
              <a:gd name="T6" fmla="*/ 0 60000 65536"/>
              <a:gd name="T7" fmla="*/ 0 60000 65536"/>
              <a:gd name="T8" fmla="*/ 0 60000 65536"/>
              <a:gd name="T9" fmla="*/ 0 w 272"/>
              <a:gd name="T10" fmla="*/ 0 h 227"/>
              <a:gd name="T11" fmla="*/ 272 w 272"/>
              <a:gd name="T12" fmla="*/ 227 h 227"/>
            </a:gdLst>
            <a:ahLst/>
            <a:cxnLst>
              <a:cxn ang="T6">
                <a:pos x="T0" y="T1"/>
              </a:cxn>
              <a:cxn ang="T7">
                <a:pos x="T2" y="T3"/>
              </a:cxn>
              <a:cxn ang="T8">
                <a:pos x="T4" y="T5"/>
              </a:cxn>
            </a:cxnLst>
            <a:rect l="T9" t="T10" r="T11" b="T12"/>
            <a:pathLst>
              <a:path w="272" h="227">
                <a:moveTo>
                  <a:pt x="0" y="227"/>
                </a:moveTo>
                <a:cubicBezTo>
                  <a:pt x="68" y="200"/>
                  <a:pt x="137" y="174"/>
                  <a:pt x="182" y="136"/>
                </a:cubicBezTo>
                <a:cubicBezTo>
                  <a:pt x="227" y="98"/>
                  <a:pt x="249" y="49"/>
                  <a:pt x="272"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387" name="Oval 64"/>
          <p:cNvSpPr>
            <a:spLocks noChangeArrowheads="1"/>
          </p:cNvSpPr>
          <p:nvPr/>
        </p:nvSpPr>
        <p:spPr bwMode="auto">
          <a:xfrm>
            <a:off x="5618163" y="17319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88" name="Text Box 65"/>
          <p:cNvSpPr txBox="1">
            <a:spLocks noChangeArrowheads="1"/>
          </p:cNvSpPr>
          <p:nvPr/>
        </p:nvSpPr>
        <p:spPr bwMode="auto">
          <a:xfrm>
            <a:off x="5672138" y="170021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228389" name="Text Box 66"/>
          <p:cNvSpPr txBox="1">
            <a:spLocks noChangeArrowheads="1"/>
          </p:cNvSpPr>
          <p:nvPr/>
        </p:nvSpPr>
        <p:spPr bwMode="auto">
          <a:xfrm>
            <a:off x="5075238" y="19161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8390" name="Oval 67"/>
          <p:cNvSpPr>
            <a:spLocks noChangeArrowheads="1"/>
          </p:cNvSpPr>
          <p:nvPr/>
        </p:nvSpPr>
        <p:spPr bwMode="auto">
          <a:xfrm>
            <a:off x="7418388" y="19923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91" name="Text Box 68"/>
          <p:cNvSpPr txBox="1">
            <a:spLocks noChangeArrowheads="1"/>
          </p:cNvSpPr>
          <p:nvPr/>
        </p:nvSpPr>
        <p:spPr bwMode="auto">
          <a:xfrm>
            <a:off x="7472363" y="196056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28869" name="Text Box 69"/>
          <p:cNvSpPr txBox="1">
            <a:spLocks noChangeArrowheads="1"/>
          </p:cNvSpPr>
          <p:nvPr/>
        </p:nvSpPr>
        <p:spPr bwMode="auto">
          <a:xfrm>
            <a:off x="7235825" y="2133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Container#3</a:t>
            </a:r>
          </a:p>
        </p:txBody>
      </p:sp>
      <p:sp>
        <p:nvSpPr>
          <p:cNvPr id="228393" name="Text Box 70"/>
          <p:cNvSpPr txBox="1">
            <a:spLocks noChangeArrowheads="1"/>
          </p:cNvSpPr>
          <p:nvPr/>
        </p:nvSpPr>
        <p:spPr bwMode="auto">
          <a:xfrm>
            <a:off x="6877050" y="18462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8394" name="Freeform 71"/>
          <p:cNvSpPr>
            <a:spLocks/>
          </p:cNvSpPr>
          <p:nvPr/>
        </p:nvSpPr>
        <p:spPr bwMode="auto">
          <a:xfrm>
            <a:off x="7016750" y="1897063"/>
            <a:ext cx="431800" cy="217487"/>
          </a:xfrm>
          <a:custGeom>
            <a:avLst/>
            <a:gdLst>
              <a:gd name="T0" fmla="*/ 0 w 272"/>
              <a:gd name="T1" fmla="*/ 0 h 137"/>
              <a:gd name="T2" fmla="*/ 90 w 272"/>
              <a:gd name="T3" fmla="*/ 91 h 137"/>
              <a:gd name="T4" fmla="*/ 272 w 272"/>
              <a:gd name="T5" fmla="*/ 137 h 137"/>
              <a:gd name="T6" fmla="*/ 0 60000 65536"/>
              <a:gd name="T7" fmla="*/ 0 60000 65536"/>
              <a:gd name="T8" fmla="*/ 0 60000 65536"/>
              <a:gd name="T9" fmla="*/ 0 w 272"/>
              <a:gd name="T10" fmla="*/ 0 h 137"/>
              <a:gd name="T11" fmla="*/ 272 w 272"/>
              <a:gd name="T12" fmla="*/ 137 h 137"/>
            </a:gdLst>
            <a:ahLst/>
            <a:cxnLst>
              <a:cxn ang="T6">
                <a:pos x="T0" y="T1"/>
              </a:cxn>
              <a:cxn ang="T7">
                <a:pos x="T2" y="T3"/>
              </a:cxn>
              <a:cxn ang="T8">
                <a:pos x="T4" y="T5"/>
              </a:cxn>
            </a:cxnLst>
            <a:rect l="T9" t="T10" r="T11" b="T12"/>
            <a:pathLst>
              <a:path w="272" h="137">
                <a:moveTo>
                  <a:pt x="0" y="0"/>
                </a:moveTo>
                <a:cubicBezTo>
                  <a:pt x="22" y="34"/>
                  <a:pt x="45" y="68"/>
                  <a:pt x="90" y="91"/>
                </a:cubicBezTo>
                <a:cubicBezTo>
                  <a:pt x="135" y="114"/>
                  <a:pt x="203" y="125"/>
                  <a:pt x="272" y="137"/>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28872" name="Text Box 72"/>
          <p:cNvSpPr txBox="1">
            <a:spLocks noChangeArrowheads="1"/>
          </p:cNvSpPr>
          <p:nvPr/>
        </p:nvSpPr>
        <p:spPr bwMode="auto">
          <a:xfrm>
            <a:off x="5435600" y="15573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Statement#2</a:t>
            </a:r>
          </a:p>
        </p:txBody>
      </p:sp>
      <p:sp>
        <p:nvSpPr>
          <p:cNvPr id="228396" name="Text Box 73"/>
          <p:cNvSpPr txBox="1">
            <a:spLocks noChangeArrowheads="1"/>
          </p:cNvSpPr>
          <p:nvPr/>
        </p:nvSpPr>
        <p:spPr bwMode="auto">
          <a:xfrm>
            <a:off x="7007225" y="1590675"/>
            <a:ext cx="143986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8397" name="Oval 74"/>
          <p:cNvSpPr>
            <a:spLocks noChangeArrowheads="1"/>
          </p:cNvSpPr>
          <p:nvPr/>
        </p:nvSpPr>
        <p:spPr bwMode="auto">
          <a:xfrm>
            <a:off x="7527925" y="14446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398" name="Text Box 75"/>
          <p:cNvSpPr txBox="1">
            <a:spLocks noChangeArrowheads="1"/>
          </p:cNvSpPr>
          <p:nvPr/>
        </p:nvSpPr>
        <p:spPr bwMode="auto">
          <a:xfrm>
            <a:off x="7581900" y="14128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28876" name="Text Box 76"/>
          <p:cNvSpPr txBox="1">
            <a:spLocks noChangeArrowheads="1"/>
          </p:cNvSpPr>
          <p:nvPr/>
        </p:nvSpPr>
        <p:spPr bwMode="auto">
          <a:xfrm>
            <a:off x="7740650" y="1268413"/>
            <a:ext cx="1071563"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Time</a:t>
            </a:r>
          </a:p>
        </p:txBody>
      </p:sp>
      <p:sp>
        <p:nvSpPr>
          <p:cNvPr id="228400" name="Freeform 77"/>
          <p:cNvSpPr>
            <a:spLocks/>
          </p:cNvSpPr>
          <p:nvPr/>
        </p:nvSpPr>
        <p:spPr bwMode="auto">
          <a:xfrm>
            <a:off x="7019925" y="1557338"/>
            <a:ext cx="504825" cy="215900"/>
          </a:xfrm>
          <a:custGeom>
            <a:avLst/>
            <a:gdLst>
              <a:gd name="T0" fmla="*/ 0 w 318"/>
              <a:gd name="T1" fmla="*/ 136 h 136"/>
              <a:gd name="T2" fmla="*/ 136 w 318"/>
              <a:gd name="T3" fmla="*/ 45 h 136"/>
              <a:gd name="T4" fmla="*/ 318 w 318"/>
              <a:gd name="T5" fmla="*/ 0 h 136"/>
              <a:gd name="T6" fmla="*/ 0 60000 65536"/>
              <a:gd name="T7" fmla="*/ 0 60000 65536"/>
              <a:gd name="T8" fmla="*/ 0 60000 65536"/>
              <a:gd name="T9" fmla="*/ 0 w 318"/>
              <a:gd name="T10" fmla="*/ 0 h 136"/>
              <a:gd name="T11" fmla="*/ 318 w 318"/>
              <a:gd name="T12" fmla="*/ 136 h 136"/>
            </a:gdLst>
            <a:ahLst/>
            <a:cxnLst>
              <a:cxn ang="T6">
                <a:pos x="T0" y="T1"/>
              </a:cxn>
              <a:cxn ang="T7">
                <a:pos x="T2" y="T3"/>
              </a:cxn>
              <a:cxn ang="T8">
                <a:pos x="T4" y="T5"/>
              </a:cxn>
            </a:cxnLst>
            <a:rect l="T9" t="T10" r="T11" b="T12"/>
            <a:pathLst>
              <a:path w="318" h="136">
                <a:moveTo>
                  <a:pt x="0" y="136"/>
                </a:moveTo>
                <a:cubicBezTo>
                  <a:pt x="41" y="102"/>
                  <a:pt x="83" y="68"/>
                  <a:pt x="136" y="45"/>
                </a:cubicBezTo>
                <a:cubicBezTo>
                  <a:pt x="189" y="22"/>
                  <a:pt x="253" y="11"/>
                  <a:pt x="318"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01" name="Oval 78"/>
          <p:cNvSpPr>
            <a:spLocks noChangeArrowheads="1"/>
          </p:cNvSpPr>
          <p:nvPr/>
        </p:nvSpPr>
        <p:spPr bwMode="auto">
          <a:xfrm>
            <a:off x="1582738" y="44672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02" name="Text Box 79"/>
          <p:cNvSpPr txBox="1">
            <a:spLocks noChangeArrowheads="1"/>
          </p:cNvSpPr>
          <p:nvPr/>
        </p:nvSpPr>
        <p:spPr bwMode="auto">
          <a:xfrm>
            <a:off x="1636713" y="443547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1228880" name="Text Box 80"/>
          <p:cNvSpPr txBox="1">
            <a:spLocks noChangeArrowheads="1"/>
          </p:cNvSpPr>
          <p:nvPr/>
        </p:nvSpPr>
        <p:spPr bwMode="auto">
          <a:xfrm>
            <a:off x="1500188" y="4292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Statement#3</a:t>
            </a:r>
          </a:p>
        </p:txBody>
      </p:sp>
      <p:sp>
        <p:nvSpPr>
          <p:cNvPr id="228404" name="Oval 81"/>
          <p:cNvSpPr>
            <a:spLocks noChangeArrowheads="1"/>
          </p:cNvSpPr>
          <p:nvPr/>
        </p:nvSpPr>
        <p:spPr bwMode="auto">
          <a:xfrm>
            <a:off x="6410325" y="5016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05" name="Text Box 82"/>
          <p:cNvSpPr txBox="1">
            <a:spLocks noChangeArrowheads="1"/>
          </p:cNvSpPr>
          <p:nvPr/>
        </p:nvSpPr>
        <p:spPr bwMode="auto">
          <a:xfrm>
            <a:off x="6464300" y="4984750"/>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1228883" name="Text Box 83"/>
          <p:cNvSpPr txBox="1">
            <a:spLocks noChangeArrowheads="1"/>
          </p:cNvSpPr>
          <p:nvPr/>
        </p:nvSpPr>
        <p:spPr bwMode="auto">
          <a:xfrm>
            <a:off x="6227763" y="48418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Statement#4</a:t>
            </a:r>
          </a:p>
        </p:txBody>
      </p:sp>
      <p:sp>
        <p:nvSpPr>
          <p:cNvPr id="228407" name="Oval 84"/>
          <p:cNvSpPr>
            <a:spLocks noChangeArrowheads="1"/>
          </p:cNvSpPr>
          <p:nvPr/>
        </p:nvSpPr>
        <p:spPr bwMode="auto">
          <a:xfrm>
            <a:off x="4843463" y="4635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08" name="Text Box 85"/>
          <p:cNvSpPr txBox="1">
            <a:spLocks noChangeArrowheads="1"/>
          </p:cNvSpPr>
          <p:nvPr/>
        </p:nvSpPr>
        <p:spPr bwMode="auto">
          <a:xfrm>
            <a:off x="4897438" y="46037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28886" name="Text Box 86"/>
          <p:cNvSpPr txBox="1">
            <a:spLocks noChangeArrowheads="1"/>
          </p:cNvSpPr>
          <p:nvPr/>
        </p:nvSpPr>
        <p:spPr bwMode="auto">
          <a:xfrm>
            <a:off x="4643438" y="443706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Container#4</a:t>
            </a:r>
          </a:p>
        </p:txBody>
      </p:sp>
      <p:sp>
        <p:nvSpPr>
          <p:cNvPr id="228410" name="Oval 87"/>
          <p:cNvSpPr>
            <a:spLocks noChangeArrowheads="1"/>
          </p:cNvSpPr>
          <p:nvPr/>
        </p:nvSpPr>
        <p:spPr bwMode="auto">
          <a:xfrm>
            <a:off x="1243013" y="38433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11" name="Text Box 88"/>
          <p:cNvSpPr txBox="1">
            <a:spLocks noChangeArrowheads="1"/>
          </p:cNvSpPr>
          <p:nvPr/>
        </p:nvSpPr>
        <p:spPr bwMode="auto">
          <a:xfrm>
            <a:off x="1296988" y="3811588"/>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28889" name="Text Box 89"/>
          <p:cNvSpPr txBox="1">
            <a:spLocks noChangeArrowheads="1"/>
          </p:cNvSpPr>
          <p:nvPr/>
        </p:nvSpPr>
        <p:spPr bwMode="auto">
          <a:xfrm>
            <a:off x="1042988" y="36449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Container#5</a:t>
            </a:r>
          </a:p>
        </p:txBody>
      </p:sp>
      <p:sp>
        <p:nvSpPr>
          <p:cNvPr id="228413" name="Freeform 90"/>
          <p:cNvSpPr>
            <a:spLocks/>
          </p:cNvSpPr>
          <p:nvPr/>
        </p:nvSpPr>
        <p:spPr bwMode="auto">
          <a:xfrm>
            <a:off x="3538538" y="1701800"/>
            <a:ext cx="2052637" cy="2989263"/>
          </a:xfrm>
          <a:custGeom>
            <a:avLst/>
            <a:gdLst>
              <a:gd name="T0" fmla="*/ 854 w 1293"/>
              <a:gd name="T1" fmla="*/ 1883 h 1883"/>
              <a:gd name="T2" fmla="*/ 582 w 1293"/>
              <a:gd name="T3" fmla="*/ 1656 h 1883"/>
              <a:gd name="T4" fmla="*/ 83 w 1293"/>
              <a:gd name="T5" fmla="*/ 1157 h 1883"/>
              <a:gd name="T6" fmla="*/ 83 w 1293"/>
              <a:gd name="T7" fmla="*/ 522 h 1883"/>
              <a:gd name="T8" fmla="*/ 264 w 1293"/>
              <a:gd name="T9" fmla="*/ 159 h 1883"/>
              <a:gd name="T10" fmla="*/ 536 w 1293"/>
              <a:gd name="T11" fmla="*/ 23 h 1883"/>
              <a:gd name="T12" fmla="*/ 945 w 1293"/>
              <a:gd name="T13" fmla="*/ 23 h 1883"/>
              <a:gd name="T14" fmla="*/ 1293 w 1293"/>
              <a:gd name="T15" fmla="*/ 93 h 1883"/>
              <a:gd name="T16" fmla="*/ 0 60000 65536"/>
              <a:gd name="T17" fmla="*/ 0 60000 65536"/>
              <a:gd name="T18" fmla="*/ 0 60000 65536"/>
              <a:gd name="T19" fmla="*/ 0 60000 65536"/>
              <a:gd name="T20" fmla="*/ 0 60000 65536"/>
              <a:gd name="T21" fmla="*/ 0 60000 65536"/>
              <a:gd name="T22" fmla="*/ 0 60000 65536"/>
              <a:gd name="T23" fmla="*/ 0 60000 65536"/>
              <a:gd name="T24" fmla="*/ 0 w 1293"/>
              <a:gd name="T25" fmla="*/ 0 h 1883"/>
              <a:gd name="T26" fmla="*/ 1293 w 1293"/>
              <a:gd name="T27" fmla="*/ 1883 h 18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3" h="1883">
                <a:moveTo>
                  <a:pt x="854" y="1883"/>
                </a:moveTo>
                <a:cubicBezTo>
                  <a:pt x="782" y="1830"/>
                  <a:pt x="711" y="1777"/>
                  <a:pt x="582" y="1656"/>
                </a:cubicBezTo>
                <a:cubicBezTo>
                  <a:pt x="453" y="1535"/>
                  <a:pt x="166" y="1346"/>
                  <a:pt x="83" y="1157"/>
                </a:cubicBezTo>
                <a:cubicBezTo>
                  <a:pt x="0" y="968"/>
                  <a:pt x="53" y="688"/>
                  <a:pt x="83" y="522"/>
                </a:cubicBezTo>
                <a:cubicBezTo>
                  <a:pt x="113" y="356"/>
                  <a:pt x="189" y="242"/>
                  <a:pt x="264" y="159"/>
                </a:cubicBezTo>
                <a:cubicBezTo>
                  <a:pt x="339" y="76"/>
                  <a:pt x="423" y="46"/>
                  <a:pt x="536" y="23"/>
                </a:cubicBezTo>
                <a:cubicBezTo>
                  <a:pt x="649" y="0"/>
                  <a:pt x="819" y="11"/>
                  <a:pt x="945" y="23"/>
                </a:cubicBezTo>
                <a:cubicBezTo>
                  <a:pt x="1071" y="35"/>
                  <a:pt x="1182" y="64"/>
                  <a:pt x="1293" y="93"/>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14" name="Text Box 91"/>
          <p:cNvSpPr txBox="1">
            <a:spLocks noChangeArrowheads="1"/>
          </p:cNvSpPr>
          <p:nvPr/>
        </p:nvSpPr>
        <p:spPr bwMode="auto">
          <a:xfrm>
            <a:off x="4356100" y="43100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8415" name="Text Box 92"/>
          <p:cNvSpPr txBox="1">
            <a:spLocks noChangeArrowheads="1"/>
          </p:cNvSpPr>
          <p:nvPr/>
        </p:nvSpPr>
        <p:spPr bwMode="auto">
          <a:xfrm>
            <a:off x="2555875" y="36623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8416" name="Freeform 93"/>
          <p:cNvSpPr>
            <a:spLocks/>
          </p:cNvSpPr>
          <p:nvPr/>
        </p:nvSpPr>
        <p:spPr bwMode="auto">
          <a:xfrm>
            <a:off x="3059113" y="3284538"/>
            <a:ext cx="4176712" cy="1223962"/>
          </a:xfrm>
          <a:custGeom>
            <a:avLst/>
            <a:gdLst>
              <a:gd name="T0" fmla="*/ 2631 w 2631"/>
              <a:gd name="T1" fmla="*/ 0 h 771"/>
              <a:gd name="T2" fmla="*/ 2405 w 2631"/>
              <a:gd name="T3" fmla="*/ 227 h 771"/>
              <a:gd name="T4" fmla="*/ 1860 w 2631"/>
              <a:gd name="T5" fmla="*/ 363 h 771"/>
              <a:gd name="T6" fmla="*/ 908 w 2631"/>
              <a:gd name="T7" fmla="*/ 454 h 771"/>
              <a:gd name="T8" fmla="*/ 273 w 2631"/>
              <a:gd name="T9" fmla="*/ 635 h 771"/>
              <a:gd name="T10" fmla="*/ 0 w 2631"/>
              <a:gd name="T11" fmla="*/ 771 h 771"/>
              <a:gd name="T12" fmla="*/ 0 60000 65536"/>
              <a:gd name="T13" fmla="*/ 0 60000 65536"/>
              <a:gd name="T14" fmla="*/ 0 60000 65536"/>
              <a:gd name="T15" fmla="*/ 0 60000 65536"/>
              <a:gd name="T16" fmla="*/ 0 60000 65536"/>
              <a:gd name="T17" fmla="*/ 0 60000 65536"/>
              <a:gd name="T18" fmla="*/ 0 w 2631"/>
              <a:gd name="T19" fmla="*/ 0 h 771"/>
              <a:gd name="T20" fmla="*/ 2631 w 2631"/>
              <a:gd name="T21" fmla="*/ 771 h 771"/>
            </a:gdLst>
            <a:ahLst/>
            <a:cxnLst>
              <a:cxn ang="T12">
                <a:pos x="T0" y="T1"/>
              </a:cxn>
              <a:cxn ang="T13">
                <a:pos x="T2" y="T3"/>
              </a:cxn>
              <a:cxn ang="T14">
                <a:pos x="T4" y="T5"/>
              </a:cxn>
              <a:cxn ang="T15">
                <a:pos x="T6" y="T7"/>
              </a:cxn>
              <a:cxn ang="T16">
                <a:pos x="T8" y="T9"/>
              </a:cxn>
              <a:cxn ang="T17">
                <a:pos x="T10" y="T11"/>
              </a:cxn>
            </a:cxnLst>
            <a:rect l="T18" t="T19" r="T20" b="T21"/>
            <a:pathLst>
              <a:path w="2631" h="771">
                <a:moveTo>
                  <a:pt x="2631" y="0"/>
                </a:moveTo>
                <a:cubicBezTo>
                  <a:pt x="2582" y="83"/>
                  <a:pt x="2533" y="167"/>
                  <a:pt x="2405" y="227"/>
                </a:cubicBezTo>
                <a:cubicBezTo>
                  <a:pt x="2277" y="287"/>
                  <a:pt x="2109" y="325"/>
                  <a:pt x="1860" y="363"/>
                </a:cubicBezTo>
                <a:cubicBezTo>
                  <a:pt x="1611" y="401"/>
                  <a:pt x="1172" y="409"/>
                  <a:pt x="908" y="454"/>
                </a:cubicBezTo>
                <a:cubicBezTo>
                  <a:pt x="644" y="499"/>
                  <a:pt x="424" y="582"/>
                  <a:pt x="273" y="635"/>
                </a:cubicBezTo>
                <a:cubicBezTo>
                  <a:pt x="122" y="688"/>
                  <a:pt x="61" y="729"/>
                  <a:pt x="0" y="771"/>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17" name="Freeform 94"/>
          <p:cNvSpPr>
            <a:spLocks/>
          </p:cNvSpPr>
          <p:nvPr/>
        </p:nvSpPr>
        <p:spPr bwMode="auto">
          <a:xfrm>
            <a:off x="7019925" y="3284538"/>
            <a:ext cx="215900" cy="1584325"/>
          </a:xfrm>
          <a:custGeom>
            <a:avLst/>
            <a:gdLst>
              <a:gd name="T0" fmla="*/ 136 w 136"/>
              <a:gd name="T1" fmla="*/ 0 h 998"/>
              <a:gd name="T2" fmla="*/ 46 w 136"/>
              <a:gd name="T3" fmla="*/ 227 h 998"/>
              <a:gd name="T4" fmla="*/ 0 w 136"/>
              <a:gd name="T5" fmla="*/ 635 h 998"/>
              <a:gd name="T6" fmla="*/ 46 w 136"/>
              <a:gd name="T7" fmla="*/ 998 h 998"/>
              <a:gd name="T8" fmla="*/ 0 60000 65536"/>
              <a:gd name="T9" fmla="*/ 0 60000 65536"/>
              <a:gd name="T10" fmla="*/ 0 60000 65536"/>
              <a:gd name="T11" fmla="*/ 0 60000 65536"/>
              <a:gd name="T12" fmla="*/ 0 w 136"/>
              <a:gd name="T13" fmla="*/ 0 h 998"/>
              <a:gd name="T14" fmla="*/ 136 w 136"/>
              <a:gd name="T15" fmla="*/ 998 h 998"/>
            </a:gdLst>
            <a:ahLst/>
            <a:cxnLst>
              <a:cxn ang="T8">
                <a:pos x="T0" y="T1"/>
              </a:cxn>
              <a:cxn ang="T9">
                <a:pos x="T2" y="T3"/>
              </a:cxn>
              <a:cxn ang="T10">
                <a:pos x="T4" y="T5"/>
              </a:cxn>
              <a:cxn ang="T11">
                <a:pos x="T6" y="T7"/>
              </a:cxn>
            </a:cxnLst>
            <a:rect l="T12" t="T13" r="T14" b="T15"/>
            <a:pathLst>
              <a:path w="136" h="998">
                <a:moveTo>
                  <a:pt x="136" y="0"/>
                </a:moveTo>
                <a:cubicBezTo>
                  <a:pt x="102" y="60"/>
                  <a:pt x="69" y="121"/>
                  <a:pt x="46" y="227"/>
                </a:cubicBezTo>
                <a:cubicBezTo>
                  <a:pt x="23" y="333"/>
                  <a:pt x="0" y="507"/>
                  <a:pt x="0" y="635"/>
                </a:cubicBezTo>
                <a:cubicBezTo>
                  <a:pt x="0" y="763"/>
                  <a:pt x="23" y="880"/>
                  <a:pt x="46" y="998"/>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18" name="Text Box 95"/>
          <p:cNvSpPr txBox="1">
            <a:spLocks noChangeArrowheads="1"/>
          </p:cNvSpPr>
          <p:nvPr/>
        </p:nvSpPr>
        <p:spPr bwMode="auto">
          <a:xfrm>
            <a:off x="5795963" y="36337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8419" name="Text Box 96"/>
          <p:cNvSpPr txBox="1">
            <a:spLocks noChangeArrowheads="1"/>
          </p:cNvSpPr>
          <p:nvPr/>
        </p:nvSpPr>
        <p:spPr bwMode="auto">
          <a:xfrm>
            <a:off x="6846888" y="36972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8420" name="Freeform 97"/>
          <p:cNvSpPr>
            <a:spLocks/>
          </p:cNvSpPr>
          <p:nvPr/>
        </p:nvSpPr>
        <p:spPr bwMode="auto">
          <a:xfrm>
            <a:off x="5710238" y="4851400"/>
            <a:ext cx="720725" cy="277813"/>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21" name="Text Box 98"/>
          <p:cNvSpPr txBox="1">
            <a:spLocks noChangeArrowheads="1"/>
          </p:cNvSpPr>
          <p:nvPr/>
        </p:nvSpPr>
        <p:spPr bwMode="auto">
          <a:xfrm>
            <a:off x="5680075" y="48593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8422" name="Text Box 99"/>
          <p:cNvSpPr txBox="1">
            <a:spLocks noChangeArrowheads="1"/>
          </p:cNvSpPr>
          <p:nvPr/>
        </p:nvSpPr>
        <p:spPr bwMode="auto">
          <a:xfrm>
            <a:off x="1403350" y="41497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8423" name="Freeform 100"/>
          <p:cNvSpPr>
            <a:spLocks/>
          </p:cNvSpPr>
          <p:nvPr/>
        </p:nvSpPr>
        <p:spPr bwMode="auto">
          <a:xfrm>
            <a:off x="1654175" y="4067175"/>
            <a:ext cx="142875" cy="431800"/>
          </a:xfrm>
          <a:custGeom>
            <a:avLst/>
            <a:gdLst>
              <a:gd name="T0" fmla="*/ 46 w 46"/>
              <a:gd name="T1" fmla="*/ 272 h 272"/>
              <a:gd name="T2" fmla="*/ 0 w 46"/>
              <a:gd name="T3" fmla="*/ 136 h 272"/>
              <a:gd name="T4" fmla="*/ 46 w 46"/>
              <a:gd name="T5" fmla="*/ 0 h 272"/>
              <a:gd name="T6" fmla="*/ 0 60000 65536"/>
              <a:gd name="T7" fmla="*/ 0 60000 65536"/>
              <a:gd name="T8" fmla="*/ 0 60000 65536"/>
              <a:gd name="T9" fmla="*/ 0 w 46"/>
              <a:gd name="T10" fmla="*/ 0 h 272"/>
              <a:gd name="T11" fmla="*/ 46 w 46"/>
              <a:gd name="T12" fmla="*/ 272 h 272"/>
            </a:gdLst>
            <a:ahLst/>
            <a:cxnLst>
              <a:cxn ang="T6">
                <a:pos x="T0" y="T1"/>
              </a:cxn>
              <a:cxn ang="T7">
                <a:pos x="T2" y="T3"/>
              </a:cxn>
              <a:cxn ang="T8">
                <a:pos x="T4" y="T5"/>
              </a:cxn>
            </a:cxnLst>
            <a:rect l="T9" t="T10" r="T11" b="T12"/>
            <a:pathLst>
              <a:path w="46" h="272">
                <a:moveTo>
                  <a:pt x="46" y="272"/>
                </a:moveTo>
                <a:cubicBezTo>
                  <a:pt x="23" y="226"/>
                  <a:pt x="0" y="181"/>
                  <a:pt x="0" y="136"/>
                </a:cubicBezTo>
                <a:cubicBezTo>
                  <a:pt x="0" y="91"/>
                  <a:pt x="23" y="45"/>
                  <a:pt x="46"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24" name="Oval 101"/>
          <p:cNvSpPr>
            <a:spLocks noChangeArrowheads="1"/>
          </p:cNvSpPr>
          <p:nvPr/>
        </p:nvSpPr>
        <p:spPr bwMode="auto">
          <a:xfrm>
            <a:off x="7562850" y="44402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25" name="Text Box 102"/>
          <p:cNvSpPr txBox="1">
            <a:spLocks noChangeArrowheads="1"/>
          </p:cNvSpPr>
          <p:nvPr/>
        </p:nvSpPr>
        <p:spPr bwMode="auto">
          <a:xfrm>
            <a:off x="7616825" y="44084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8426" name="Oval 103"/>
          <p:cNvSpPr>
            <a:spLocks noChangeArrowheads="1"/>
          </p:cNvSpPr>
          <p:nvPr/>
        </p:nvSpPr>
        <p:spPr bwMode="auto">
          <a:xfrm>
            <a:off x="73025" y="40370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27" name="Text Box 104"/>
          <p:cNvSpPr txBox="1">
            <a:spLocks noChangeArrowheads="1"/>
          </p:cNvSpPr>
          <p:nvPr/>
        </p:nvSpPr>
        <p:spPr bwMode="auto">
          <a:xfrm>
            <a:off x="127000" y="400526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28905" name="Text Box 105"/>
          <p:cNvSpPr txBox="1">
            <a:spLocks noChangeArrowheads="1"/>
          </p:cNvSpPr>
          <p:nvPr/>
        </p:nvSpPr>
        <p:spPr bwMode="auto">
          <a:xfrm>
            <a:off x="274638" y="3860800"/>
            <a:ext cx="1071562"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Measurement</a:t>
            </a:r>
          </a:p>
        </p:txBody>
      </p:sp>
      <p:sp>
        <p:nvSpPr>
          <p:cNvPr id="1228906" name="Text Box 106"/>
          <p:cNvSpPr txBox="1">
            <a:spLocks noChangeArrowheads="1"/>
          </p:cNvSpPr>
          <p:nvPr/>
        </p:nvSpPr>
        <p:spPr bwMode="auto">
          <a:xfrm>
            <a:off x="7821613" y="42465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Measurement</a:t>
            </a:r>
          </a:p>
        </p:txBody>
      </p:sp>
      <p:sp>
        <p:nvSpPr>
          <p:cNvPr id="228430" name="Freeform 107"/>
          <p:cNvSpPr>
            <a:spLocks/>
          </p:cNvSpPr>
          <p:nvPr/>
        </p:nvSpPr>
        <p:spPr bwMode="auto">
          <a:xfrm>
            <a:off x="7885113" y="4652963"/>
            <a:ext cx="503237" cy="431800"/>
          </a:xfrm>
          <a:custGeom>
            <a:avLst/>
            <a:gdLst>
              <a:gd name="T0" fmla="*/ 0 w 317"/>
              <a:gd name="T1" fmla="*/ 272 h 272"/>
              <a:gd name="T2" fmla="*/ 226 w 317"/>
              <a:gd name="T3" fmla="*/ 182 h 272"/>
              <a:gd name="T4" fmla="*/ 317 w 317"/>
              <a:gd name="T5" fmla="*/ 0 h 272"/>
              <a:gd name="T6" fmla="*/ 0 60000 65536"/>
              <a:gd name="T7" fmla="*/ 0 60000 65536"/>
              <a:gd name="T8" fmla="*/ 0 60000 65536"/>
              <a:gd name="T9" fmla="*/ 0 w 317"/>
              <a:gd name="T10" fmla="*/ 0 h 272"/>
              <a:gd name="T11" fmla="*/ 317 w 317"/>
              <a:gd name="T12" fmla="*/ 272 h 272"/>
            </a:gdLst>
            <a:ahLst/>
            <a:cxnLst>
              <a:cxn ang="T6">
                <a:pos x="T0" y="T1"/>
              </a:cxn>
              <a:cxn ang="T7">
                <a:pos x="T2" y="T3"/>
              </a:cxn>
              <a:cxn ang="T8">
                <a:pos x="T4" y="T5"/>
              </a:cxn>
            </a:cxnLst>
            <a:rect l="T9" t="T10" r="T11" b="T12"/>
            <a:pathLst>
              <a:path w="317" h="272">
                <a:moveTo>
                  <a:pt x="0" y="272"/>
                </a:moveTo>
                <a:cubicBezTo>
                  <a:pt x="86" y="249"/>
                  <a:pt x="173" y="227"/>
                  <a:pt x="226" y="182"/>
                </a:cubicBezTo>
                <a:cubicBezTo>
                  <a:pt x="279" y="137"/>
                  <a:pt x="298" y="68"/>
                  <a:pt x="317"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31" name="Text Box 108"/>
          <p:cNvSpPr txBox="1">
            <a:spLocks noChangeArrowheads="1"/>
          </p:cNvSpPr>
          <p:nvPr/>
        </p:nvSpPr>
        <p:spPr bwMode="auto">
          <a:xfrm>
            <a:off x="8015288" y="4964113"/>
            <a:ext cx="115093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8432" name="Freeform 109"/>
          <p:cNvSpPr>
            <a:spLocks/>
          </p:cNvSpPr>
          <p:nvPr/>
        </p:nvSpPr>
        <p:spPr bwMode="auto">
          <a:xfrm>
            <a:off x="439738" y="4259263"/>
            <a:ext cx="1150937" cy="298450"/>
          </a:xfrm>
          <a:custGeom>
            <a:avLst/>
            <a:gdLst>
              <a:gd name="T0" fmla="*/ 725 w 725"/>
              <a:gd name="T1" fmla="*/ 181 h 188"/>
              <a:gd name="T2" fmla="*/ 498 w 725"/>
              <a:gd name="T3" fmla="*/ 181 h 188"/>
              <a:gd name="T4" fmla="*/ 226 w 725"/>
              <a:gd name="T5" fmla="*/ 136 h 188"/>
              <a:gd name="T6" fmla="*/ 0 w 725"/>
              <a:gd name="T7" fmla="*/ 0 h 188"/>
              <a:gd name="T8" fmla="*/ 0 60000 65536"/>
              <a:gd name="T9" fmla="*/ 0 60000 65536"/>
              <a:gd name="T10" fmla="*/ 0 60000 65536"/>
              <a:gd name="T11" fmla="*/ 0 60000 65536"/>
              <a:gd name="T12" fmla="*/ 0 w 725"/>
              <a:gd name="T13" fmla="*/ 0 h 188"/>
              <a:gd name="T14" fmla="*/ 725 w 725"/>
              <a:gd name="T15" fmla="*/ 188 h 188"/>
            </a:gdLst>
            <a:ahLst/>
            <a:cxnLst>
              <a:cxn ang="T8">
                <a:pos x="T0" y="T1"/>
              </a:cxn>
              <a:cxn ang="T9">
                <a:pos x="T2" y="T3"/>
              </a:cxn>
              <a:cxn ang="T10">
                <a:pos x="T4" y="T5"/>
              </a:cxn>
              <a:cxn ang="T11">
                <a:pos x="T6" y="T7"/>
              </a:cxn>
            </a:cxnLst>
            <a:rect l="T12" t="T13" r="T14" b="T15"/>
            <a:pathLst>
              <a:path w="725" h="188">
                <a:moveTo>
                  <a:pt x="725" y="181"/>
                </a:moveTo>
                <a:cubicBezTo>
                  <a:pt x="653" y="184"/>
                  <a:pt x="581" y="188"/>
                  <a:pt x="498" y="181"/>
                </a:cubicBezTo>
                <a:cubicBezTo>
                  <a:pt x="415" y="174"/>
                  <a:pt x="309" y="166"/>
                  <a:pt x="226" y="136"/>
                </a:cubicBezTo>
                <a:cubicBezTo>
                  <a:pt x="143" y="106"/>
                  <a:pt x="71" y="53"/>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33" name="Text Box 110"/>
          <p:cNvSpPr txBox="1">
            <a:spLocks noChangeArrowheads="1"/>
          </p:cNvSpPr>
          <p:nvPr/>
        </p:nvSpPr>
        <p:spPr bwMode="auto">
          <a:xfrm>
            <a:off x="347663" y="4492625"/>
            <a:ext cx="1150937"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8434" name="Oval 111"/>
          <p:cNvSpPr>
            <a:spLocks noChangeArrowheads="1"/>
          </p:cNvSpPr>
          <p:nvPr/>
        </p:nvSpPr>
        <p:spPr bwMode="auto">
          <a:xfrm>
            <a:off x="5273675" y="54435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35" name="Text Box 112"/>
          <p:cNvSpPr txBox="1">
            <a:spLocks noChangeArrowheads="1"/>
          </p:cNvSpPr>
          <p:nvPr/>
        </p:nvSpPr>
        <p:spPr bwMode="auto">
          <a:xfrm>
            <a:off x="5327650" y="54117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436" name="Oval 113"/>
          <p:cNvSpPr>
            <a:spLocks noChangeArrowheads="1"/>
          </p:cNvSpPr>
          <p:nvPr/>
        </p:nvSpPr>
        <p:spPr bwMode="auto">
          <a:xfrm>
            <a:off x="6434138" y="59563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37" name="Text Box 114"/>
          <p:cNvSpPr txBox="1">
            <a:spLocks noChangeArrowheads="1"/>
          </p:cNvSpPr>
          <p:nvPr/>
        </p:nvSpPr>
        <p:spPr bwMode="auto">
          <a:xfrm>
            <a:off x="6488113" y="59245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a:t>
            </a:r>
            <a:r>
              <a:rPr lang="fi-FI" altLang="en-US" sz="1000" b="1" i="1">
                <a:solidFill>
                  <a:srgbClr val="005BB6"/>
                </a:solidFill>
              </a:rPr>
              <a:t>SR_Property</a:t>
            </a:r>
            <a:endParaRPr lang="en-US" altLang="en-US" sz="1000" b="1" i="1">
              <a:solidFill>
                <a:srgbClr val="005BB6"/>
              </a:solidFill>
            </a:endParaRPr>
          </a:p>
        </p:txBody>
      </p:sp>
      <p:sp>
        <p:nvSpPr>
          <p:cNvPr id="228438" name="Oval 115"/>
          <p:cNvSpPr>
            <a:spLocks noChangeArrowheads="1"/>
          </p:cNvSpPr>
          <p:nvPr/>
        </p:nvSpPr>
        <p:spPr bwMode="auto">
          <a:xfrm>
            <a:off x="7524750" y="54340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39" name="Text Box 116"/>
          <p:cNvSpPr txBox="1">
            <a:spLocks noChangeArrowheads="1"/>
          </p:cNvSpPr>
          <p:nvPr/>
        </p:nvSpPr>
        <p:spPr bwMode="auto">
          <a:xfrm>
            <a:off x="7578725" y="540226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440" name="Freeform 117"/>
          <p:cNvSpPr>
            <a:spLocks/>
          </p:cNvSpPr>
          <p:nvPr/>
        </p:nvSpPr>
        <p:spPr bwMode="auto">
          <a:xfrm>
            <a:off x="5824538" y="5210175"/>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41" name="Freeform 118"/>
          <p:cNvSpPr>
            <a:spLocks/>
          </p:cNvSpPr>
          <p:nvPr/>
        </p:nvSpPr>
        <p:spPr bwMode="auto">
          <a:xfrm flipH="1">
            <a:off x="7456488" y="5219700"/>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42" name="Line 119"/>
          <p:cNvSpPr>
            <a:spLocks noChangeShapeType="1"/>
          </p:cNvSpPr>
          <p:nvPr/>
        </p:nvSpPr>
        <p:spPr bwMode="auto">
          <a:xfrm>
            <a:off x="7164388" y="5229225"/>
            <a:ext cx="0" cy="720725"/>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8443" name="Text Box 120"/>
          <p:cNvSpPr txBox="1">
            <a:spLocks noChangeArrowheads="1"/>
          </p:cNvSpPr>
          <p:nvPr/>
        </p:nvSpPr>
        <p:spPr bwMode="auto">
          <a:xfrm>
            <a:off x="5829300" y="52244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8444" name="Text Box 121"/>
          <p:cNvSpPr txBox="1">
            <a:spLocks noChangeArrowheads="1"/>
          </p:cNvSpPr>
          <p:nvPr/>
        </p:nvSpPr>
        <p:spPr bwMode="auto">
          <a:xfrm>
            <a:off x="7581900" y="52530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8445" name="Text Box 122"/>
          <p:cNvSpPr txBox="1">
            <a:spLocks noChangeArrowheads="1"/>
          </p:cNvSpPr>
          <p:nvPr/>
        </p:nvSpPr>
        <p:spPr bwMode="auto">
          <a:xfrm>
            <a:off x="6438900" y="57769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8446" name="Oval 123"/>
          <p:cNvSpPr>
            <a:spLocks noChangeArrowheads="1"/>
          </p:cNvSpPr>
          <p:nvPr/>
        </p:nvSpPr>
        <p:spPr bwMode="auto">
          <a:xfrm>
            <a:off x="433388" y="48815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47" name="Text Box 124"/>
          <p:cNvSpPr txBox="1">
            <a:spLocks noChangeArrowheads="1"/>
          </p:cNvSpPr>
          <p:nvPr/>
        </p:nvSpPr>
        <p:spPr bwMode="auto">
          <a:xfrm>
            <a:off x="487363" y="484981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448" name="Oval 125"/>
          <p:cNvSpPr>
            <a:spLocks noChangeArrowheads="1"/>
          </p:cNvSpPr>
          <p:nvPr/>
        </p:nvSpPr>
        <p:spPr bwMode="auto">
          <a:xfrm>
            <a:off x="1519238" y="54054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49" name="Text Box 126"/>
          <p:cNvSpPr txBox="1">
            <a:spLocks noChangeArrowheads="1"/>
          </p:cNvSpPr>
          <p:nvPr/>
        </p:nvSpPr>
        <p:spPr bwMode="auto">
          <a:xfrm>
            <a:off x="1573213" y="5373688"/>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8450" name="Oval 127"/>
          <p:cNvSpPr>
            <a:spLocks noChangeArrowheads="1"/>
          </p:cNvSpPr>
          <p:nvPr/>
        </p:nvSpPr>
        <p:spPr bwMode="auto">
          <a:xfrm>
            <a:off x="2603500" y="48815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51" name="Text Box 128"/>
          <p:cNvSpPr txBox="1">
            <a:spLocks noChangeArrowheads="1"/>
          </p:cNvSpPr>
          <p:nvPr/>
        </p:nvSpPr>
        <p:spPr bwMode="auto">
          <a:xfrm>
            <a:off x="2657475" y="48498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452" name="Freeform 129"/>
          <p:cNvSpPr>
            <a:spLocks/>
          </p:cNvSpPr>
          <p:nvPr/>
        </p:nvSpPr>
        <p:spPr bwMode="auto">
          <a:xfrm>
            <a:off x="876300" y="4657725"/>
            <a:ext cx="1081088"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53" name="Freeform 130"/>
          <p:cNvSpPr>
            <a:spLocks/>
          </p:cNvSpPr>
          <p:nvPr/>
        </p:nvSpPr>
        <p:spPr bwMode="auto">
          <a:xfrm flipH="1">
            <a:off x="2573338" y="4667250"/>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54" name="Text Box 131"/>
          <p:cNvSpPr txBox="1">
            <a:spLocks noChangeArrowheads="1"/>
          </p:cNvSpPr>
          <p:nvPr/>
        </p:nvSpPr>
        <p:spPr bwMode="auto">
          <a:xfrm>
            <a:off x="947738" y="46720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8455" name="Text Box 132"/>
          <p:cNvSpPr txBox="1">
            <a:spLocks noChangeArrowheads="1"/>
          </p:cNvSpPr>
          <p:nvPr/>
        </p:nvSpPr>
        <p:spPr bwMode="auto">
          <a:xfrm>
            <a:off x="2698750" y="47005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8456" name="Text Box 133"/>
          <p:cNvSpPr txBox="1">
            <a:spLocks noChangeArrowheads="1"/>
          </p:cNvSpPr>
          <p:nvPr/>
        </p:nvSpPr>
        <p:spPr bwMode="auto">
          <a:xfrm>
            <a:off x="1547813" y="51022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1228934" name="Text Box 134"/>
          <p:cNvSpPr txBox="1">
            <a:spLocks noChangeArrowheads="1"/>
          </p:cNvSpPr>
          <p:nvPr/>
        </p:nvSpPr>
        <p:spPr bwMode="auto">
          <a:xfrm>
            <a:off x="1338263" y="5562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rscdfs:Measuremenr</a:t>
            </a:r>
            <a:r>
              <a:rPr lang="en-US" b="1" i="1">
                <a:solidFill>
                  <a:schemeClr val="bg2"/>
                </a:solidFill>
                <a:effectLst>
                  <a:outerShdw blurRad="38100" dist="38100" dir="2700000" algn="tl">
                    <a:srgbClr val="C0C0C0"/>
                  </a:outerShdw>
                </a:effectLst>
              </a:rPr>
              <a:t> temperature</a:t>
            </a:r>
          </a:p>
        </p:txBody>
      </p:sp>
      <p:sp>
        <p:nvSpPr>
          <p:cNvPr id="228458" name="Line 135"/>
          <p:cNvSpPr>
            <a:spLocks noChangeShapeType="1"/>
          </p:cNvSpPr>
          <p:nvPr/>
        </p:nvSpPr>
        <p:spPr bwMode="auto">
          <a:xfrm>
            <a:off x="2268538" y="4672013"/>
            <a:ext cx="0" cy="720725"/>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8459" name="Oval 136"/>
          <p:cNvSpPr>
            <a:spLocks noChangeArrowheads="1"/>
          </p:cNvSpPr>
          <p:nvPr/>
        </p:nvSpPr>
        <p:spPr bwMode="auto">
          <a:xfrm>
            <a:off x="7072313"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60" name="Text Box 137"/>
          <p:cNvSpPr txBox="1">
            <a:spLocks noChangeArrowheads="1"/>
          </p:cNvSpPr>
          <p:nvPr/>
        </p:nvSpPr>
        <p:spPr bwMode="auto">
          <a:xfrm>
            <a:off x="7126288" y="312102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28938" name="Text Box 138"/>
          <p:cNvSpPr txBox="1">
            <a:spLocks noChangeArrowheads="1"/>
          </p:cNvSpPr>
          <p:nvPr/>
        </p:nvSpPr>
        <p:spPr bwMode="auto">
          <a:xfrm>
            <a:off x="6223000" y="61087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rscdf:Measuremenr</a:t>
            </a:r>
            <a:r>
              <a:rPr lang="en-US" b="1" i="1">
                <a:solidFill>
                  <a:schemeClr val="bg2"/>
                </a:solidFill>
                <a:effectLst>
                  <a:outerShdw blurRad="38100" dist="38100" dir="2700000" algn="tl">
                    <a:srgbClr val="C0C0C0"/>
                  </a:outerShdw>
                </a:effectLst>
              </a:rPr>
              <a:t> volume</a:t>
            </a:r>
          </a:p>
        </p:txBody>
      </p:sp>
      <p:grpSp>
        <p:nvGrpSpPr>
          <p:cNvPr id="228462" name="Group 139"/>
          <p:cNvGrpSpPr>
            <a:grpSpLocks/>
          </p:cNvGrpSpPr>
          <p:nvPr/>
        </p:nvGrpSpPr>
        <p:grpSpPr bwMode="auto">
          <a:xfrm>
            <a:off x="8027988" y="5589588"/>
            <a:ext cx="1079500" cy="304800"/>
            <a:chOff x="4840" y="1842"/>
            <a:chExt cx="908" cy="262"/>
          </a:xfrm>
        </p:grpSpPr>
        <p:sp>
          <p:nvSpPr>
            <p:cNvPr id="228499" name="AutoShape 140"/>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41" name="Text Box 141"/>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Non-numerical  Value</a:t>
              </a:r>
              <a:r>
                <a:rPr lang="fi-FI" sz="700" b="1" i="1">
                  <a:solidFill>
                    <a:srgbClr val="993300"/>
                  </a:solidFill>
                  <a:effectLst>
                    <a:outerShdw blurRad="38100" dist="38100" dir="2700000" algn="tl">
                      <a:srgbClr val="C0C0C0"/>
                    </a:outerShdw>
                  </a:effectLst>
                </a:rPr>
                <a:t> </a:t>
              </a:r>
              <a:r>
                <a:rPr lang="en-US" sz="700" b="1" i="1">
                  <a:solidFill>
                    <a:srgbClr val="993300"/>
                  </a:solidFill>
                  <a:effectLst>
                    <a:outerShdw blurRad="38100" dist="38100" dir="2700000" algn="tl">
                      <a:srgbClr val="C0C0C0"/>
                    </a:outerShdw>
                  </a:effectLst>
                </a:rPr>
                <a:t>Ontology</a:t>
              </a:r>
            </a:p>
          </p:txBody>
        </p:sp>
      </p:grpSp>
      <p:sp>
        <p:nvSpPr>
          <p:cNvPr id="1228942" name="Text Box 142"/>
          <p:cNvSpPr txBox="1">
            <a:spLocks noChangeArrowheads="1"/>
          </p:cNvSpPr>
          <p:nvPr/>
        </p:nvSpPr>
        <p:spPr bwMode="auto">
          <a:xfrm>
            <a:off x="7380288" y="5621338"/>
            <a:ext cx="1081087" cy="184150"/>
          </a:xfrm>
          <a:prstGeom prst="rect">
            <a:avLst/>
          </a:prstGeom>
          <a:noFill/>
          <a:ln w="9525" algn="ctr">
            <a:noFill/>
            <a:miter lim="800000"/>
            <a:headEnd/>
            <a:tailEnd/>
          </a:ln>
          <a:effectLst/>
        </p:spPr>
        <p:txBody>
          <a:bodyPr>
            <a:spAutoFit/>
          </a:bodyPr>
          <a:lstStyle/>
          <a:p>
            <a:pPr>
              <a:spcBef>
                <a:spcPct val="50000"/>
              </a:spcBef>
              <a:defRPr/>
            </a:pPr>
            <a:r>
              <a:rPr lang="en-US" sz="600" b="1" i="1">
                <a:solidFill>
                  <a:schemeClr val="bg2"/>
                </a:solidFill>
                <a:effectLst>
                  <a:outerShdw blurRad="38100" dist="38100" dir="2700000" algn="tl">
                    <a:srgbClr val="C0C0C0"/>
                  </a:outerShdw>
                </a:effectLst>
              </a:rPr>
              <a:t>max&gt;V&gt;min</a:t>
            </a:r>
          </a:p>
        </p:txBody>
      </p:sp>
      <p:sp>
        <p:nvSpPr>
          <p:cNvPr id="1228943" name="Text Box 143"/>
          <p:cNvSpPr txBox="1">
            <a:spLocks noChangeArrowheads="1"/>
          </p:cNvSpPr>
          <p:nvPr/>
        </p:nvSpPr>
        <p:spPr bwMode="auto">
          <a:xfrm>
            <a:off x="3059113" y="5037138"/>
            <a:ext cx="792162" cy="198437"/>
          </a:xfrm>
          <a:prstGeom prst="rect">
            <a:avLst/>
          </a:prstGeom>
          <a:noFill/>
          <a:ln w="9525" algn="ctr">
            <a:noFill/>
            <a:miter lim="800000"/>
            <a:headEnd/>
            <a:tailEnd/>
          </a:ln>
          <a:effectLst/>
        </p:spPr>
        <p:txBody>
          <a:bodyPr>
            <a:spAutoFit/>
          </a:bodyPr>
          <a:lstStyle/>
          <a:p>
            <a:pPr>
              <a:spcBef>
                <a:spcPct val="50000"/>
              </a:spcBef>
              <a:defRPr/>
            </a:pPr>
            <a:r>
              <a:rPr lang="fi-FI" sz="700" b="1" i="1">
                <a:solidFill>
                  <a:schemeClr val="bg2"/>
                </a:solidFill>
                <a:effectLst>
                  <a:outerShdw blurRad="38100" dist="38100" dir="2700000" algn="tl">
                    <a:srgbClr val="C0C0C0"/>
                  </a:outerShdw>
                </a:effectLst>
              </a:rPr>
              <a:t>max</a:t>
            </a:r>
            <a:endParaRPr lang="en-US" sz="700" b="1" i="1">
              <a:solidFill>
                <a:schemeClr val="bg2"/>
              </a:solidFill>
              <a:effectLst>
                <a:outerShdw blurRad="38100" dist="38100" dir="2700000" algn="tl">
                  <a:srgbClr val="C0C0C0"/>
                </a:outerShdw>
              </a:effectLst>
            </a:endParaRPr>
          </a:p>
        </p:txBody>
      </p:sp>
      <p:grpSp>
        <p:nvGrpSpPr>
          <p:cNvPr id="228465" name="Group 144"/>
          <p:cNvGrpSpPr>
            <a:grpSpLocks/>
          </p:cNvGrpSpPr>
          <p:nvPr/>
        </p:nvGrpSpPr>
        <p:grpSpPr bwMode="auto">
          <a:xfrm>
            <a:off x="3727450" y="3313113"/>
            <a:ext cx="1008063" cy="304800"/>
            <a:chOff x="4840" y="1842"/>
            <a:chExt cx="908" cy="262"/>
          </a:xfrm>
        </p:grpSpPr>
        <p:sp>
          <p:nvSpPr>
            <p:cNvPr id="228497" name="AutoShape 145"/>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46" name="Text Box 146"/>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28947" name="Text Box 147"/>
          <p:cNvSpPr txBox="1">
            <a:spLocks noChangeArrowheads="1"/>
          </p:cNvSpPr>
          <p:nvPr/>
        </p:nvSpPr>
        <p:spPr bwMode="auto">
          <a:xfrm>
            <a:off x="865188" y="5068888"/>
            <a:ext cx="676275"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grpSp>
        <p:nvGrpSpPr>
          <p:cNvPr id="228467" name="Group 148"/>
          <p:cNvGrpSpPr>
            <a:grpSpLocks/>
          </p:cNvGrpSpPr>
          <p:nvPr/>
        </p:nvGrpSpPr>
        <p:grpSpPr bwMode="auto">
          <a:xfrm>
            <a:off x="34925" y="5049838"/>
            <a:ext cx="1008063" cy="304800"/>
            <a:chOff x="4840" y="1842"/>
            <a:chExt cx="908" cy="262"/>
          </a:xfrm>
        </p:grpSpPr>
        <p:sp>
          <p:nvSpPr>
            <p:cNvPr id="228495" name="AutoShape 149"/>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50" name="Text Box 150"/>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28951" name="Text Box 151"/>
          <p:cNvSpPr txBox="1">
            <a:spLocks noChangeArrowheads="1"/>
          </p:cNvSpPr>
          <p:nvPr/>
        </p:nvSpPr>
        <p:spPr bwMode="auto">
          <a:xfrm>
            <a:off x="5907088" y="5635625"/>
            <a:ext cx="676275" cy="214313"/>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grpSp>
        <p:nvGrpSpPr>
          <p:cNvPr id="228469" name="Group 152"/>
          <p:cNvGrpSpPr>
            <a:grpSpLocks/>
          </p:cNvGrpSpPr>
          <p:nvPr/>
        </p:nvGrpSpPr>
        <p:grpSpPr bwMode="auto">
          <a:xfrm>
            <a:off x="5076825" y="5616575"/>
            <a:ext cx="1008063" cy="304800"/>
            <a:chOff x="4840" y="1842"/>
            <a:chExt cx="908" cy="262"/>
          </a:xfrm>
        </p:grpSpPr>
        <p:sp>
          <p:nvSpPr>
            <p:cNvPr id="228493" name="AutoShape 153"/>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54" name="Text Box 154"/>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28955" name="Text Box 155"/>
          <p:cNvSpPr txBox="1">
            <a:spLocks noChangeArrowheads="1"/>
          </p:cNvSpPr>
          <p:nvPr/>
        </p:nvSpPr>
        <p:spPr bwMode="auto">
          <a:xfrm>
            <a:off x="7812088" y="874713"/>
            <a:ext cx="1081087"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 [t</a:t>
            </a:r>
            <a:r>
              <a:rPr lang="en-US" b="1" i="1" baseline="-25000">
                <a:solidFill>
                  <a:schemeClr val="bg2"/>
                </a:solidFill>
                <a:effectLst>
                  <a:outerShdw blurRad="38100" dist="38100" dir="2700000" algn="tl">
                    <a:srgbClr val="C0C0C0"/>
                  </a:outerShdw>
                </a:effectLst>
              </a:rPr>
              <a:t>1</a:t>
            </a:r>
            <a:r>
              <a:rPr lang="en-US" b="1" i="1">
                <a:solidFill>
                  <a:schemeClr val="bg2"/>
                </a:solidFill>
                <a:effectLst>
                  <a:outerShdw blurRad="38100" dist="38100" dir="2700000" algn="tl">
                    <a:srgbClr val="C0C0C0"/>
                  </a:outerShdw>
                </a:effectLst>
              </a:rPr>
              <a:t>;t</a:t>
            </a:r>
            <a:r>
              <a:rPr lang="en-US" b="1" i="1" baseline="-25000">
                <a:solidFill>
                  <a:schemeClr val="bg2"/>
                </a:solidFill>
                <a:effectLst>
                  <a:outerShdw blurRad="38100" dist="38100" dir="2700000" algn="tl">
                    <a:srgbClr val="C0C0C0"/>
                  </a:outerShdw>
                </a:effectLst>
              </a:rPr>
              <a:t>2</a:t>
            </a:r>
            <a:r>
              <a:rPr lang="en-US" b="1" i="1">
                <a:solidFill>
                  <a:schemeClr val="bg2"/>
                </a:solidFill>
                <a:effectLst>
                  <a:outerShdw blurRad="38100" dist="38100" dir="2700000" algn="tl">
                    <a:srgbClr val="C0C0C0"/>
                  </a:outerShdw>
                </a:effectLst>
              </a:rPr>
              <a:t>]</a:t>
            </a:r>
          </a:p>
        </p:txBody>
      </p:sp>
      <p:grpSp>
        <p:nvGrpSpPr>
          <p:cNvPr id="228471" name="Group 156"/>
          <p:cNvGrpSpPr>
            <a:grpSpLocks/>
          </p:cNvGrpSpPr>
          <p:nvPr/>
        </p:nvGrpSpPr>
        <p:grpSpPr bwMode="auto">
          <a:xfrm>
            <a:off x="1533525" y="5734050"/>
            <a:ext cx="877888" cy="360363"/>
            <a:chOff x="1882" y="3657"/>
            <a:chExt cx="553" cy="227"/>
          </a:xfrm>
        </p:grpSpPr>
        <p:sp>
          <p:nvSpPr>
            <p:cNvPr id="228491" name="AutoShape 157"/>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58" name="Text Box 158"/>
            <p:cNvSpPr txBox="1">
              <a:spLocks noChangeArrowheads="1"/>
            </p:cNvSpPr>
            <p:nvPr/>
          </p:nvSpPr>
          <p:spPr bwMode="auto">
            <a:xfrm>
              <a:off x="1891" y="3669"/>
              <a:ext cx="544" cy="1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Measurement  Ontology</a:t>
              </a:r>
            </a:p>
          </p:txBody>
        </p:sp>
      </p:grpSp>
      <p:grpSp>
        <p:nvGrpSpPr>
          <p:cNvPr id="228472" name="Group 159"/>
          <p:cNvGrpSpPr>
            <a:grpSpLocks/>
          </p:cNvGrpSpPr>
          <p:nvPr/>
        </p:nvGrpSpPr>
        <p:grpSpPr bwMode="auto">
          <a:xfrm>
            <a:off x="6511925" y="6280150"/>
            <a:ext cx="877888" cy="360363"/>
            <a:chOff x="1882" y="3657"/>
            <a:chExt cx="553" cy="227"/>
          </a:xfrm>
        </p:grpSpPr>
        <p:sp>
          <p:nvSpPr>
            <p:cNvPr id="228489" name="AutoShape 160"/>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61" name="Text Box 161"/>
            <p:cNvSpPr txBox="1">
              <a:spLocks noChangeArrowheads="1"/>
            </p:cNvSpPr>
            <p:nvPr/>
          </p:nvSpPr>
          <p:spPr bwMode="auto">
            <a:xfrm>
              <a:off x="1891" y="3669"/>
              <a:ext cx="544" cy="1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Measurement  Ontology</a:t>
              </a:r>
            </a:p>
          </p:txBody>
        </p:sp>
      </p:grpSp>
      <p:sp>
        <p:nvSpPr>
          <p:cNvPr id="228473" name="Freeform 162"/>
          <p:cNvSpPr>
            <a:spLocks/>
          </p:cNvSpPr>
          <p:nvPr/>
        </p:nvSpPr>
        <p:spPr bwMode="auto">
          <a:xfrm>
            <a:off x="2781300" y="3074988"/>
            <a:ext cx="822325" cy="882650"/>
          </a:xfrm>
          <a:custGeom>
            <a:avLst/>
            <a:gdLst>
              <a:gd name="T0" fmla="*/ 0 w 518"/>
              <a:gd name="T1" fmla="*/ 541 h 556"/>
              <a:gd name="T2" fmla="*/ 181 w 518"/>
              <a:gd name="T3" fmla="*/ 541 h 556"/>
              <a:gd name="T4" fmla="*/ 408 w 518"/>
              <a:gd name="T5" fmla="*/ 450 h 556"/>
              <a:gd name="T6" fmla="*/ 499 w 518"/>
              <a:gd name="T7" fmla="*/ 268 h 556"/>
              <a:gd name="T8" fmla="*/ 518 w 518"/>
              <a:gd name="T9" fmla="*/ 0 h 556"/>
              <a:gd name="T10" fmla="*/ 0 60000 65536"/>
              <a:gd name="T11" fmla="*/ 0 60000 65536"/>
              <a:gd name="T12" fmla="*/ 0 60000 65536"/>
              <a:gd name="T13" fmla="*/ 0 60000 65536"/>
              <a:gd name="T14" fmla="*/ 0 60000 65536"/>
              <a:gd name="T15" fmla="*/ 0 w 518"/>
              <a:gd name="T16" fmla="*/ 0 h 556"/>
              <a:gd name="T17" fmla="*/ 518 w 518"/>
              <a:gd name="T18" fmla="*/ 556 h 556"/>
            </a:gdLst>
            <a:ahLst/>
            <a:cxnLst>
              <a:cxn ang="T10">
                <a:pos x="T0" y="T1"/>
              </a:cxn>
              <a:cxn ang="T11">
                <a:pos x="T2" y="T3"/>
              </a:cxn>
              <a:cxn ang="T12">
                <a:pos x="T4" y="T5"/>
              </a:cxn>
              <a:cxn ang="T13">
                <a:pos x="T6" y="T7"/>
              </a:cxn>
              <a:cxn ang="T14">
                <a:pos x="T8" y="T9"/>
              </a:cxn>
            </a:cxnLst>
            <a:rect l="T15" t="T16" r="T17" b="T18"/>
            <a:pathLst>
              <a:path w="518" h="556">
                <a:moveTo>
                  <a:pt x="0" y="541"/>
                </a:moveTo>
                <a:cubicBezTo>
                  <a:pt x="56" y="548"/>
                  <a:pt x="113" y="556"/>
                  <a:pt x="181" y="541"/>
                </a:cubicBezTo>
                <a:cubicBezTo>
                  <a:pt x="249" y="526"/>
                  <a:pt x="355" y="495"/>
                  <a:pt x="408" y="450"/>
                </a:cubicBezTo>
                <a:cubicBezTo>
                  <a:pt x="461" y="405"/>
                  <a:pt x="481" y="343"/>
                  <a:pt x="499" y="268"/>
                </a:cubicBezTo>
                <a:cubicBezTo>
                  <a:pt x="517" y="193"/>
                  <a:pt x="517" y="96"/>
                  <a:pt x="518" y="0"/>
                </a:cubicBezTo>
              </a:path>
            </a:pathLst>
          </a:custGeom>
          <a:noFill/>
          <a:ln w="6350" cap="flat" cmpd="sng">
            <a:solidFill>
              <a:srgbClr val="003300"/>
            </a:solidFill>
            <a:prstDash val="solid"/>
            <a:round/>
            <a:headEnd type="none" w="med" len="med"/>
            <a:tailEnd type="non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8474" name="Oval 163"/>
          <p:cNvSpPr>
            <a:spLocks noChangeArrowheads="1"/>
          </p:cNvSpPr>
          <p:nvPr/>
        </p:nvSpPr>
        <p:spPr bwMode="auto">
          <a:xfrm>
            <a:off x="3876675" y="12366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75" name="Text Box 164"/>
          <p:cNvSpPr txBox="1">
            <a:spLocks noChangeArrowheads="1"/>
          </p:cNvSpPr>
          <p:nvPr/>
        </p:nvSpPr>
        <p:spPr bwMode="auto">
          <a:xfrm>
            <a:off x="3930650" y="12049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28965" name="Text Box 165"/>
          <p:cNvSpPr txBox="1">
            <a:spLocks noChangeArrowheads="1"/>
          </p:cNvSpPr>
          <p:nvPr/>
        </p:nvSpPr>
        <p:spPr bwMode="auto">
          <a:xfrm>
            <a:off x="4246563" y="1071563"/>
            <a:ext cx="863600"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Environment</a:t>
            </a:r>
          </a:p>
        </p:txBody>
      </p:sp>
      <p:sp>
        <p:nvSpPr>
          <p:cNvPr id="228477" name="Oval 166"/>
          <p:cNvSpPr>
            <a:spLocks noChangeArrowheads="1"/>
          </p:cNvSpPr>
          <p:nvPr/>
        </p:nvSpPr>
        <p:spPr bwMode="auto">
          <a:xfrm>
            <a:off x="5310188" y="10255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78" name="Text Box 167"/>
          <p:cNvSpPr txBox="1">
            <a:spLocks noChangeArrowheads="1"/>
          </p:cNvSpPr>
          <p:nvPr/>
        </p:nvSpPr>
        <p:spPr bwMode="auto">
          <a:xfrm>
            <a:off x="5364163" y="99377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28968" name="Text Box 168"/>
          <p:cNvSpPr txBox="1">
            <a:spLocks noChangeArrowheads="1"/>
          </p:cNvSpPr>
          <p:nvPr/>
        </p:nvSpPr>
        <p:spPr bwMode="auto">
          <a:xfrm>
            <a:off x="5148263" y="8413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rscdfs:Time</a:t>
            </a:r>
            <a:r>
              <a:rPr lang="en-US" b="1" i="1">
                <a:solidFill>
                  <a:schemeClr val="bg2"/>
                </a:solidFill>
                <a:effectLst>
                  <a:outerShdw blurRad="38100" dist="38100" dir="2700000" algn="tl">
                    <a:srgbClr val="C0C0C0"/>
                  </a:outerShdw>
                </a:effectLst>
              </a:rPr>
              <a:t> sysTime</a:t>
            </a:r>
          </a:p>
        </p:txBody>
      </p:sp>
      <p:sp>
        <p:nvSpPr>
          <p:cNvPr id="228480" name="Oval 169"/>
          <p:cNvSpPr>
            <a:spLocks noChangeArrowheads="1"/>
          </p:cNvSpPr>
          <p:nvPr/>
        </p:nvSpPr>
        <p:spPr bwMode="auto">
          <a:xfrm>
            <a:off x="6905625" y="10128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8481" name="Text Box 170"/>
          <p:cNvSpPr txBox="1">
            <a:spLocks noChangeArrowheads="1"/>
          </p:cNvSpPr>
          <p:nvPr/>
        </p:nvSpPr>
        <p:spPr bwMode="auto">
          <a:xfrm>
            <a:off x="6959600" y="9810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8482" name="Text Box 171"/>
          <p:cNvSpPr txBox="1">
            <a:spLocks noChangeArrowheads="1"/>
          </p:cNvSpPr>
          <p:nvPr/>
        </p:nvSpPr>
        <p:spPr bwMode="auto">
          <a:xfrm>
            <a:off x="6732588" y="119697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8483" name="Text Box 172"/>
          <p:cNvSpPr txBox="1">
            <a:spLocks noChangeArrowheads="1"/>
          </p:cNvSpPr>
          <p:nvPr/>
        </p:nvSpPr>
        <p:spPr bwMode="auto">
          <a:xfrm>
            <a:off x="5905500" y="12398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8484" name="Text Box 173"/>
          <p:cNvSpPr txBox="1">
            <a:spLocks noChangeArrowheads="1"/>
          </p:cNvSpPr>
          <p:nvPr/>
        </p:nvSpPr>
        <p:spPr bwMode="auto">
          <a:xfrm>
            <a:off x="5086350" y="13128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grpSp>
        <p:nvGrpSpPr>
          <p:cNvPr id="228485" name="Group 174"/>
          <p:cNvGrpSpPr>
            <a:grpSpLocks/>
          </p:cNvGrpSpPr>
          <p:nvPr/>
        </p:nvGrpSpPr>
        <p:grpSpPr bwMode="auto">
          <a:xfrm>
            <a:off x="3492500" y="5013325"/>
            <a:ext cx="1079500" cy="304800"/>
            <a:chOff x="4840" y="1842"/>
            <a:chExt cx="908" cy="262"/>
          </a:xfrm>
        </p:grpSpPr>
        <p:sp>
          <p:nvSpPr>
            <p:cNvPr id="228487" name="AutoShape 175"/>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28976" name="Text Box 176"/>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Non-numerical  Value</a:t>
              </a:r>
              <a:r>
                <a:rPr lang="fi-FI" sz="700" b="1" i="1">
                  <a:solidFill>
                    <a:srgbClr val="993300"/>
                  </a:solidFill>
                  <a:effectLst>
                    <a:outerShdw blurRad="38100" dist="38100" dir="2700000" algn="tl">
                      <a:srgbClr val="C0C0C0"/>
                    </a:outerShdw>
                  </a:effectLst>
                </a:rPr>
                <a:t> </a:t>
              </a:r>
              <a:r>
                <a:rPr lang="en-US" sz="700" b="1" i="1">
                  <a:solidFill>
                    <a:srgbClr val="993300"/>
                  </a:solidFill>
                  <a:effectLst>
                    <a:outerShdw blurRad="38100" dist="38100" dir="2700000" algn="tl">
                      <a:srgbClr val="C0C0C0"/>
                    </a:outerShdw>
                  </a:effectLst>
                </a:rPr>
                <a:t>Ontology</a:t>
              </a:r>
            </a:p>
          </p:txBody>
        </p:sp>
      </p:grpSp>
      <p:sp>
        <p:nvSpPr>
          <p:cNvPr id="1228977" name="Text Box 177"/>
          <p:cNvSpPr txBox="1">
            <a:spLocks noChangeArrowheads="1"/>
          </p:cNvSpPr>
          <p:nvPr/>
        </p:nvSpPr>
        <p:spPr bwMode="auto">
          <a:xfrm>
            <a:off x="6588125" y="8366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rscdfs:TempMark</a:t>
            </a:r>
            <a:r>
              <a:rPr lang="en-US" b="1" i="1">
                <a:solidFill>
                  <a:schemeClr val="bg2"/>
                </a:solidFill>
                <a:effectLst>
                  <a:outerShdw blurRad="38100" dist="38100" dir="2700000" algn="tl">
                    <a:srgbClr val="C0C0C0"/>
                  </a:outerShdw>
                </a:effectLst>
              </a:rPr>
              <a:t> TempMark#1</a:t>
            </a:r>
          </a:p>
        </p:txBody>
      </p:sp>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9378" name="Freeform 2"/>
          <p:cNvSpPr>
            <a:spLocks/>
          </p:cNvSpPr>
          <p:nvPr/>
        </p:nvSpPr>
        <p:spPr bwMode="auto">
          <a:xfrm rot="3928336">
            <a:off x="6679407" y="1085056"/>
            <a:ext cx="215900" cy="719137"/>
          </a:xfrm>
          <a:custGeom>
            <a:avLst/>
            <a:gdLst>
              <a:gd name="T0" fmla="*/ 136 w 136"/>
              <a:gd name="T1" fmla="*/ 226 h 226"/>
              <a:gd name="T2" fmla="*/ 46 w 136"/>
              <a:gd name="T3" fmla="*/ 136 h 226"/>
              <a:gd name="T4" fmla="*/ 0 w 136"/>
              <a:gd name="T5" fmla="*/ 0 h 226"/>
              <a:gd name="T6" fmla="*/ 0 60000 65536"/>
              <a:gd name="T7" fmla="*/ 0 60000 65536"/>
              <a:gd name="T8" fmla="*/ 0 60000 65536"/>
              <a:gd name="T9" fmla="*/ 0 w 136"/>
              <a:gd name="T10" fmla="*/ 0 h 226"/>
              <a:gd name="T11" fmla="*/ 136 w 136"/>
              <a:gd name="T12" fmla="*/ 226 h 226"/>
            </a:gdLst>
            <a:ahLst/>
            <a:cxnLst>
              <a:cxn ang="T6">
                <a:pos x="T0" y="T1"/>
              </a:cxn>
              <a:cxn ang="T7">
                <a:pos x="T2" y="T3"/>
              </a:cxn>
              <a:cxn ang="T8">
                <a:pos x="T4" y="T5"/>
              </a:cxn>
            </a:cxnLst>
            <a:rect l="T9" t="T10" r="T11" b="T12"/>
            <a:pathLst>
              <a:path w="136" h="226">
                <a:moveTo>
                  <a:pt x="136" y="226"/>
                </a:moveTo>
                <a:cubicBezTo>
                  <a:pt x="102" y="199"/>
                  <a:pt x="69" y="173"/>
                  <a:pt x="46" y="136"/>
                </a:cubicBezTo>
                <a:cubicBezTo>
                  <a:pt x="23" y="99"/>
                  <a:pt x="11"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379" name="Freeform 3"/>
          <p:cNvSpPr>
            <a:spLocks/>
          </p:cNvSpPr>
          <p:nvPr/>
        </p:nvSpPr>
        <p:spPr bwMode="auto">
          <a:xfrm>
            <a:off x="6084888" y="1268413"/>
            <a:ext cx="358775" cy="431800"/>
          </a:xfrm>
          <a:custGeom>
            <a:avLst/>
            <a:gdLst>
              <a:gd name="T0" fmla="*/ 226 w 226"/>
              <a:gd name="T1" fmla="*/ 226 h 226"/>
              <a:gd name="T2" fmla="*/ 45 w 226"/>
              <a:gd name="T3" fmla="*/ 136 h 226"/>
              <a:gd name="T4" fmla="*/ 0 w 226"/>
              <a:gd name="T5" fmla="*/ 0 h 226"/>
              <a:gd name="T6" fmla="*/ 0 60000 65536"/>
              <a:gd name="T7" fmla="*/ 0 60000 65536"/>
              <a:gd name="T8" fmla="*/ 0 60000 65536"/>
              <a:gd name="T9" fmla="*/ 0 w 226"/>
              <a:gd name="T10" fmla="*/ 0 h 226"/>
              <a:gd name="T11" fmla="*/ 226 w 226"/>
              <a:gd name="T12" fmla="*/ 226 h 226"/>
            </a:gdLst>
            <a:ahLst/>
            <a:cxnLst>
              <a:cxn ang="T6">
                <a:pos x="T0" y="T1"/>
              </a:cxn>
              <a:cxn ang="T7">
                <a:pos x="T2" y="T3"/>
              </a:cxn>
              <a:cxn ang="T8">
                <a:pos x="T4" y="T5"/>
              </a:cxn>
            </a:cxnLst>
            <a:rect l="T9" t="T10" r="T11" b="T12"/>
            <a:pathLst>
              <a:path w="226" h="226">
                <a:moveTo>
                  <a:pt x="226" y="226"/>
                </a:moveTo>
                <a:cubicBezTo>
                  <a:pt x="154" y="200"/>
                  <a:pt x="83" y="174"/>
                  <a:pt x="45" y="136"/>
                </a:cubicBezTo>
                <a:cubicBezTo>
                  <a:pt x="7" y="98"/>
                  <a:pt x="3"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380" name="Freeform 4"/>
          <p:cNvSpPr>
            <a:spLocks/>
          </p:cNvSpPr>
          <p:nvPr/>
        </p:nvSpPr>
        <p:spPr bwMode="auto">
          <a:xfrm>
            <a:off x="5292725" y="1412875"/>
            <a:ext cx="1079500" cy="287338"/>
          </a:xfrm>
          <a:custGeom>
            <a:avLst/>
            <a:gdLst>
              <a:gd name="T0" fmla="*/ 318 w 318"/>
              <a:gd name="T1" fmla="*/ 226 h 226"/>
              <a:gd name="T2" fmla="*/ 137 w 318"/>
              <a:gd name="T3" fmla="*/ 181 h 226"/>
              <a:gd name="T4" fmla="*/ 0 w 318"/>
              <a:gd name="T5" fmla="*/ 0 h 226"/>
              <a:gd name="T6" fmla="*/ 0 60000 65536"/>
              <a:gd name="T7" fmla="*/ 0 60000 65536"/>
              <a:gd name="T8" fmla="*/ 0 60000 65536"/>
              <a:gd name="T9" fmla="*/ 0 w 318"/>
              <a:gd name="T10" fmla="*/ 0 h 226"/>
              <a:gd name="T11" fmla="*/ 318 w 318"/>
              <a:gd name="T12" fmla="*/ 226 h 226"/>
            </a:gdLst>
            <a:ahLst/>
            <a:cxnLst>
              <a:cxn ang="T6">
                <a:pos x="T0" y="T1"/>
              </a:cxn>
              <a:cxn ang="T7">
                <a:pos x="T2" y="T3"/>
              </a:cxn>
              <a:cxn ang="T8">
                <a:pos x="T4" y="T5"/>
              </a:cxn>
            </a:cxnLst>
            <a:rect l="T9" t="T10" r="T11" b="T12"/>
            <a:pathLst>
              <a:path w="318" h="226">
                <a:moveTo>
                  <a:pt x="318" y="226"/>
                </a:moveTo>
                <a:cubicBezTo>
                  <a:pt x="254" y="222"/>
                  <a:pt x="190" y="219"/>
                  <a:pt x="137" y="181"/>
                </a:cubicBezTo>
                <a:cubicBezTo>
                  <a:pt x="84" y="143"/>
                  <a:pt x="42" y="71"/>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853" name="Rectangle 5"/>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“Device”</a:t>
            </a:r>
            <a:r>
              <a:rPr lang="en-US" sz="3200" i="1"/>
              <a:t> </a:t>
            </a:r>
            <a:r>
              <a:rPr lang="en-US" sz="2800" i="1"/>
              <a:t>Description</a:t>
            </a:r>
          </a:p>
        </p:txBody>
      </p:sp>
      <p:pic>
        <p:nvPicPr>
          <p:cNvPr id="229382" name="Picture 6" descr="rscdf-powered"/>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331913" y="357188"/>
            <a:ext cx="1403350" cy="457200"/>
          </a:xfrm>
          <a:noFill/>
        </p:spPr>
      </p:pic>
      <p:sp>
        <p:nvSpPr>
          <p:cNvPr id="229383" name="Text Box 7"/>
          <p:cNvSpPr txBox="1">
            <a:spLocks noChangeArrowheads="1"/>
          </p:cNvSpPr>
          <p:nvPr/>
        </p:nvSpPr>
        <p:spPr bwMode="auto">
          <a:xfrm>
            <a:off x="6732588" y="2627313"/>
            <a:ext cx="14398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9384" name="Oval 8"/>
          <p:cNvSpPr>
            <a:spLocks noChangeArrowheads="1"/>
          </p:cNvSpPr>
          <p:nvPr/>
        </p:nvSpPr>
        <p:spPr bwMode="auto">
          <a:xfrm>
            <a:off x="5402263" y="27432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385" name="Text Box 9"/>
          <p:cNvSpPr txBox="1">
            <a:spLocks noChangeArrowheads="1"/>
          </p:cNvSpPr>
          <p:nvPr/>
        </p:nvSpPr>
        <p:spPr bwMode="auto">
          <a:xfrm>
            <a:off x="5456238" y="27114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grpSp>
        <p:nvGrpSpPr>
          <p:cNvPr id="229386" name="Group 10"/>
          <p:cNvGrpSpPr>
            <a:grpSpLocks/>
          </p:cNvGrpSpPr>
          <p:nvPr/>
        </p:nvGrpSpPr>
        <p:grpSpPr bwMode="auto">
          <a:xfrm>
            <a:off x="109538" y="682625"/>
            <a:ext cx="3382962" cy="2817813"/>
            <a:chOff x="407" y="436"/>
            <a:chExt cx="2131" cy="1775"/>
          </a:xfrm>
        </p:grpSpPr>
        <p:sp>
          <p:nvSpPr>
            <p:cNvPr id="229525" name="Line 11"/>
            <p:cNvSpPr>
              <a:spLocks noChangeShapeType="1"/>
            </p:cNvSpPr>
            <p:nvPr/>
          </p:nvSpPr>
          <p:spPr bwMode="auto">
            <a:xfrm flipH="1" flipV="1">
              <a:off x="407" y="436"/>
              <a:ext cx="453"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229526" name="Group 12"/>
            <p:cNvGrpSpPr>
              <a:grpSpLocks/>
            </p:cNvGrpSpPr>
            <p:nvPr/>
          </p:nvGrpSpPr>
          <p:grpSpPr bwMode="auto">
            <a:xfrm>
              <a:off x="772" y="844"/>
              <a:ext cx="1766" cy="1364"/>
              <a:chOff x="696" y="660"/>
              <a:chExt cx="1766" cy="1364"/>
            </a:xfrm>
          </p:grpSpPr>
          <p:sp>
            <p:nvSpPr>
              <p:cNvPr id="229529" name="Rectangle 13"/>
              <p:cNvSpPr>
                <a:spLocks noChangeArrowheads="1"/>
              </p:cNvSpPr>
              <p:nvPr/>
            </p:nvSpPr>
            <p:spPr bwMode="auto">
              <a:xfrm>
                <a:off x="748" y="663"/>
                <a:ext cx="1588" cy="1361"/>
              </a:xfrm>
              <a:prstGeom prst="rect">
                <a:avLst/>
              </a:prstGeom>
              <a:solidFill>
                <a:schemeClr val="bg2">
                  <a:alpha val="25882"/>
                </a:schemeClr>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9530" name="Group 14"/>
              <p:cNvGrpSpPr>
                <a:grpSpLocks/>
              </p:cNvGrpSpPr>
              <p:nvPr/>
            </p:nvGrpSpPr>
            <p:grpSpPr bwMode="auto">
              <a:xfrm>
                <a:off x="696" y="747"/>
                <a:ext cx="1413" cy="1186"/>
                <a:chOff x="249" y="754"/>
                <a:chExt cx="1413" cy="1186"/>
              </a:xfrm>
            </p:grpSpPr>
            <p:sp>
              <p:nvSpPr>
                <p:cNvPr id="229533" name="Line 15"/>
                <p:cNvSpPr>
                  <a:spLocks noChangeShapeType="1"/>
                </p:cNvSpPr>
                <p:nvPr/>
              </p:nvSpPr>
              <p:spPr bwMode="auto">
                <a:xfrm flipV="1">
                  <a:off x="448" y="1701"/>
                  <a:ext cx="270" cy="4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9534" name="Line 16"/>
                <p:cNvSpPr>
                  <a:spLocks noChangeShapeType="1"/>
                </p:cNvSpPr>
                <p:nvPr/>
              </p:nvSpPr>
              <p:spPr bwMode="auto">
                <a:xfrm flipV="1">
                  <a:off x="800" y="1797"/>
                  <a:ext cx="220" cy="129"/>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9535" name="Line 17"/>
                <p:cNvSpPr>
                  <a:spLocks noChangeShapeType="1"/>
                </p:cNvSpPr>
                <p:nvPr/>
              </p:nvSpPr>
              <p:spPr bwMode="auto">
                <a:xfrm>
                  <a:off x="1429" y="1752"/>
                  <a:ext cx="136" cy="9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9536" name="Oval 18"/>
                <p:cNvSpPr>
                  <a:spLocks noChangeArrowheads="1"/>
                </p:cNvSpPr>
                <p:nvPr/>
              </p:nvSpPr>
              <p:spPr bwMode="auto">
                <a:xfrm>
                  <a:off x="438" y="1532"/>
                  <a:ext cx="1224" cy="408"/>
                </a:xfrm>
                <a:prstGeom prst="ellipse">
                  <a:avLst/>
                </a:prstGeom>
                <a:solidFill>
                  <a:schemeClr val="bg1">
                    <a:alpha val="20000"/>
                  </a:schemeClr>
                </a:solidFill>
                <a:ln w="12700" algn="ctr">
                  <a:solidFill>
                    <a:srgbClr val="00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537" name="Oval 19"/>
                <p:cNvSpPr>
                  <a:spLocks noChangeArrowheads="1"/>
                </p:cNvSpPr>
                <p:nvPr/>
              </p:nvSpPr>
              <p:spPr bwMode="auto">
                <a:xfrm>
                  <a:off x="703" y="1570"/>
                  <a:ext cx="838" cy="227"/>
                </a:xfrm>
                <a:prstGeom prst="ellipse">
                  <a:avLst/>
                </a:prstGeom>
                <a:solidFill>
                  <a:schemeClr val="bg2">
                    <a:alpha val="56078"/>
                  </a:schemeClr>
                </a:solidFill>
                <a:ln w="9525" algn="ctr">
                  <a:solidFill>
                    <a:schemeClr val="bg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29538" name="Group 20"/>
                <p:cNvGrpSpPr>
                  <a:grpSpLocks/>
                </p:cNvGrpSpPr>
                <p:nvPr/>
              </p:nvGrpSpPr>
              <p:grpSpPr bwMode="auto">
                <a:xfrm>
                  <a:off x="249" y="754"/>
                  <a:ext cx="1316" cy="998"/>
                  <a:chOff x="249" y="754"/>
                  <a:chExt cx="1316" cy="998"/>
                </a:xfrm>
              </p:grpSpPr>
              <p:grpSp>
                <p:nvGrpSpPr>
                  <p:cNvPr id="229542" name="Group 21"/>
                  <p:cNvGrpSpPr>
                    <a:grpSpLocks/>
                  </p:cNvGrpSpPr>
                  <p:nvPr/>
                </p:nvGrpSpPr>
                <p:grpSpPr bwMode="auto">
                  <a:xfrm>
                    <a:off x="855" y="987"/>
                    <a:ext cx="710" cy="765"/>
                    <a:chOff x="1067" y="1616"/>
                    <a:chExt cx="362" cy="454"/>
                  </a:xfrm>
                </p:grpSpPr>
                <p:grpSp>
                  <p:nvGrpSpPr>
                    <p:cNvPr id="229549" name="Group 22"/>
                    <p:cNvGrpSpPr>
                      <a:grpSpLocks/>
                    </p:cNvGrpSpPr>
                    <p:nvPr/>
                  </p:nvGrpSpPr>
                  <p:grpSpPr bwMode="auto">
                    <a:xfrm>
                      <a:off x="1067" y="1616"/>
                      <a:ext cx="362" cy="454"/>
                      <a:chOff x="839" y="2251"/>
                      <a:chExt cx="668" cy="817"/>
                    </a:xfrm>
                  </p:grpSpPr>
                  <p:sp>
                    <p:nvSpPr>
                      <p:cNvPr id="229552" name="Rectangle 23"/>
                      <p:cNvSpPr>
                        <a:spLocks noChangeArrowheads="1"/>
                      </p:cNvSpPr>
                      <p:nvPr/>
                    </p:nvSpPr>
                    <p:spPr bwMode="auto">
                      <a:xfrm>
                        <a:off x="1020" y="2704"/>
                        <a:ext cx="227" cy="227"/>
                      </a:xfrm>
                      <a:prstGeom prst="rect">
                        <a:avLst/>
                      </a:prstGeom>
                      <a:solidFill>
                        <a:srgbClr val="1005F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9553" name="Picture 24" descr="carlton-kc250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9" y="2251"/>
                        <a:ext cx="668"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9550" name="Line 25"/>
                    <p:cNvSpPr>
                      <a:spLocks noChangeShapeType="1"/>
                    </p:cNvSpPr>
                    <p:nvPr/>
                  </p:nvSpPr>
                  <p:spPr bwMode="auto">
                    <a:xfrm>
                      <a:off x="1143" y="1768"/>
                      <a:ext cx="90" cy="0"/>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9551" name="Line 26"/>
                    <p:cNvSpPr>
                      <a:spLocks noChangeShapeType="1"/>
                    </p:cNvSpPr>
                    <p:nvPr/>
                  </p:nvSpPr>
                  <p:spPr bwMode="auto">
                    <a:xfrm flipV="1">
                      <a:off x="1164" y="1926"/>
                      <a:ext cx="111" cy="7"/>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29543" name="Group 27"/>
                  <p:cNvGrpSpPr>
                    <a:grpSpLocks/>
                  </p:cNvGrpSpPr>
                  <p:nvPr/>
                </p:nvGrpSpPr>
                <p:grpSpPr bwMode="auto">
                  <a:xfrm>
                    <a:off x="249" y="754"/>
                    <a:ext cx="589" cy="193"/>
                    <a:chOff x="1746" y="723"/>
                    <a:chExt cx="300" cy="97"/>
                  </a:xfrm>
                </p:grpSpPr>
                <p:sp>
                  <p:nvSpPr>
                    <p:cNvPr id="229547" name="Line 28"/>
                    <p:cNvSpPr>
                      <a:spLocks noChangeShapeType="1"/>
                    </p:cNvSpPr>
                    <p:nvPr/>
                  </p:nvSpPr>
                  <p:spPr bwMode="auto">
                    <a:xfrm>
                      <a:off x="1956" y="799"/>
                      <a:ext cx="90" cy="0"/>
                    </a:xfrm>
                    <a:prstGeom prst="line">
                      <a:avLst/>
                    </a:prstGeom>
                    <a:noFill/>
                    <a:ln w="38100">
                      <a:solidFill>
                        <a:schemeClr val="tx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29548" name="Text Box 29"/>
                    <p:cNvSpPr txBox="1">
                      <a:spLocks noChangeArrowheads="1"/>
                    </p:cNvSpPr>
                    <p:nvPr/>
                  </p:nvSpPr>
                  <p:spPr bwMode="auto">
                    <a:xfrm>
                      <a:off x="1746" y="723"/>
                      <a:ext cx="27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400" b="1" i="1">
                          <a:solidFill>
                            <a:srgbClr val="CC0000"/>
                          </a:solidFill>
                        </a:rPr>
                        <a:t>max</a:t>
                      </a:r>
                      <a:endParaRPr lang="en-US" altLang="en-US" sz="1400" b="1" i="1">
                        <a:solidFill>
                          <a:srgbClr val="CC0000"/>
                        </a:solidFill>
                      </a:endParaRPr>
                    </a:p>
                  </p:txBody>
                </p:sp>
              </p:grpSp>
              <p:pic>
                <p:nvPicPr>
                  <p:cNvPr id="229544" name="Picture 30" descr="term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3" y="777"/>
                    <a:ext cx="182"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545" name="Text Box 31"/>
                  <p:cNvSpPr txBox="1">
                    <a:spLocks noChangeArrowheads="1"/>
                  </p:cNvSpPr>
                  <p:nvPr/>
                </p:nvSpPr>
                <p:spPr bwMode="auto">
                  <a:xfrm>
                    <a:off x="1048" y="1117"/>
                    <a:ext cx="27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i="1">
                        <a:solidFill>
                          <a:srgbClr val="CC0000"/>
                        </a:solidFill>
                      </a:rPr>
                      <a:t>max</a:t>
                    </a:r>
                    <a:endParaRPr lang="en-US" altLang="en-US" sz="900" i="1">
                      <a:solidFill>
                        <a:srgbClr val="CC0000"/>
                      </a:solidFill>
                    </a:endParaRPr>
                  </a:p>
                </p:txBody>
              </p:sp>
              <p:sp>
                <p:nvSpPr>
                  <p:cNvPr id="229546" name="Text Box 32"/>
                  <p:cNvSpPr txBox="1">
                    <a:spLocks noChangeArrowheads="1"/>
                  </p:cNvSpPr>
                  <p:nvPr/>
                </p:nvSpPr>
                <p:spPr bwMode="auto">
                  <a:xfrm>
                    <a:off x="1136" y="1480"/>
                    <a:ext cx="27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i="1">
                        <a:solidFill>
                          <a:srgbClr val="CC0000"/>
                        </a:solidFill>
                      </a:rPr>
                      <a:t>min</a:t>
                    </a:r>
                    <a:endParaRPr lang="en-US" altLang="en-US" sz="900" i="1">
                      <a:solidFill>
                        <a:srgbClr val="CC0000"/>
                      </a:solidFill>
                    </a:endParaRPr>
                  </a:p>
                </p:txBody>
              </p:sp>
            </p:grpSp>
            <p:sp>
              <p:nvSpPr>
                <p:cNvPr id="229539" name="WordArt 33"/>
                <p:cNvSpPr>
                  <a:spLocks noChangeArrowheads="1" noChangeShapeType="1" noTextEdit="1"/>
                </p:cNvSpPr>
                <p:nvPr/>
              </p:nvSpPr>
              <p:spPr bwMode="auto">
                <a:xfrm rot="970606">
                  <a:off x="532" y="1775"/>
                  <a:ext cx="291" cy="80"/>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T=max</a:t>
                  </a:r>
                </a:p>
              </p:txBody>
            </p:sp>
            <p:sp>
              <p:nvSpPr>
                <p:cNvPr id="229540" name="WordArt 34"/>
                <p:cNvSpPr>
                  <a:spLocks noChangeArrowheads="1" noChangeShapeType="1" noTextEdit="1"/>
                </p:cNvSpPr>
                <p:nvPr/>
              </p:nvSpPr>
              <p:spPr bwMode="auto">
                <a:xfrm rot="-385088">
                  <a:off x="937" y="1811"/>
                  <a:ext cx="544" cy="91"/>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max &gt; V &gt; min</a:t>
                  </a:r>
                </a:p>
              </p:txBody>
            </p:sp>
            <p:sp>
              <p:nvSpPr>
                <p:cNvPr id="229541" name="WordArt 35"/>
                <p:cNvSpPr>
                  <a:spLocks noChangeArrowheads="1" noChangeShapeType="1" noTextEdit="1"/>
                </p:cNvSpPr>
                <p:nvPr/>
              </p:nvSpPr>
              <p:spPr bwMode="auto">
                <a:xfrm rot="-1182968">
                  <a:off x="514" y="1624"/>
                  <a:ext cx="272" cy="46"/>
                </a:xfrm>
                <a:prstGeom prst="rect">
                  <a:avLst/>
                </a:prstGeom>
              </p:spPr>
              <p:txBody>
                <a:bodyPr spcFirstLastPara="1" wrap="none" fromWordArt="1">
                  <a:prstTxWarp prst="textArchUp">
                    <a:avLst>
                      <a:gd name="adj" fmla="val 10800004"/>
                    </a:avLst>
                  </a:prstTxWarp>
                </a:bodyPr>
                <a:lstStyle/>
                <a:p>
                  <a:r>
                    <a:rPr lang="en-US" sz="900" i="1" kern="10">
                      <a:ln w="9525">
                        <a:solidFill>
                          <a:schemeClr val="bg2"/>
                        </a:solidFill>
                        <a:round/>
                        <a:headEnd/>
                        <a:tailEnd/>
                      </a:ln>
                      <a:solidFill>
                        <a:srgbClr val="000000"/>
                      </a:solidFill>
                      <a:latin typeface="Verdana"/>
                      <a:ea typeface="Verdana"/>
                      <a:cs typeface="Verdana"/>
                    </a:rPr>
                    <a:t>t=[t1;t2]</a:t>
                  </a:r>
                </a:p>
              </p:txBody>
            </p:sp>
          </p:grpSp>
          <p:sp>
            <p:nvSpPr>
              <p:cNvPr id="229531" name="Rectangle 36"/>
              <p:cNvSpPr>
                <a:spLocks noChangeArrowheads="1"/>
              </p:cNvSpPr>
              <p:nvPr/>
            </p:nvSpPr>
            <p:spPr bwMode="auto">
              <a:xfrm>
                <a:off x="1743" y="667"/>
                <a:ext cx="590" cy="182"/>
              </a:xfrm>
              <a:prstGeom prst="rect">
                <a:avLst/>
              </a:prstGeom>
              <a:solidFill>
                <a:schemeClr val="bg2"/>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885" name="Text Box 37"/>
              <p:cNvSpPr txBox="1">
                <a:spLocks noChangeArrowheads="1"/>
              </p:cNvSpPr>
              <p:nvPr/>
            </p:nvSpPr>
            <p:spPr bwMode="auto">
              <a:xfrm>
                <a:off x="1646" y="660"/>
                <a:ext cx="816" cy="212"/>
              </a:xfrm>
              <a:prstGeom prst="rect">
                <a:avLst/>
              </a:prstGeom>
              <a:noFill/>
              <a:ln w="9525" algn="ctr">
                <a:noFill/>
                <a:miter lim="800000"/>
                <a:headEnd/>
                <a:tailEnd/>
              </a:ln>
              <a:effectLst/>
            </p:spPr>
            <p:txBody>
              <a:bodyPr>
                <a:spAutoFit/>
              </a:bodyPr>
              <a:lstStyle/>
              <a:p>
                <a:pPr>
                  <a:spcBef>
                    <a:spcPct val="50000"/>
                  </a:spcBef>
                  <a:defRPr/>
                </a:pPr>
                <a:r>
                  <a:rPr lang="en-US" sz="1600" b="1" i="1">
                    <a:solidFill>
                      <a:srgbClr val="FFFFCC"/>
                    </a:solidFill>
                    <a:effectLst>
                      <a:outerShdw blurRad="38100" dist="38100" dir="2700000" algn="tl">
                        <a:srgbClr val="C0C0C0"/>
                      </a:outerShdw>
                    </a:effectLst>
                  </a:rPr>
                  <a:t>Kettle</a:t>
                </a:r>
              </a:p>
            </p:txBody>
          </p:sp>
        </p:grpSp>
        <p:sp>
          <p:nvSpPr>
            <p:cNvPr id="229527" name="Freeform 38"/>
            <p:cNvSpPr>
              <a:spLocks/>
            </p:cNvSpPr>
            <p:nvPr/>
          </p:nvSpPr>
          <p:spPr bwMode="auto">
            <a:xfrm>
              <a:off x="416" y="442"/>
              <a:ext cx="1995" cy="1769"/>
            </a:xfrm>
            <a:custGeom>
              <a:avLst/>
              <a:gdLst>
                <a:gd name="T0" fmla="*/ 408 w 1995"/>
                <a:gd name="T1" fmla="*/ 1769 h 1769"/>
                <a:gd name="T2" fmla="*/ 0 w 1995"/>
                <a:gd name="T3" fmla="*/ 0 h 1769"/>
                <a:gd name="T4" fmla="*/ 1995 w 1995"/>
                <a:gd name="T5" fmla="*/ 408 h 1769"/>
                <a:gd name="T6" fmla="*/ 408 w 1995"/>
                <a:gd name="T7" fmla="*/ 408 h 1769"/>
                <a:gd name="T8" fmla="*/ 408 w 1995"/>
                <a:gd name="T9" fmla="*/ 1769 h 1769"/>
                <a:gd name="T10" fmla="*/ 0 60000 65536"/>
                <a:gd name="T11" fmla="*/ 0 60000 65536"/>
                <a:gd name="T12" fmla="*/ 0 60000 65536"/>
                <a:gd name="T13" fmla="*/ 0 60000 65536"/>
                <a:gd name="T14" fmla="*/ 0 60000 65536"/>
                <a:gd name="T15" fmla="*/ 0 w 1995"/>
                <a:gd name="T16" fmla="*/ 0 h 1769"/>
                <a:gd name="T17" fmla="*/ 1995 w 1995"/>
                <a:gd name="T18" fmla="*/ 1769 h 1769"/>
              </a:gdLst>
              <a:ahLst/>
              <a:cxnLst>
                <a:cxn ang="T10">
                  <a:pos x="T0" y="T1"/>
                </a:cxn>
                <a:cxn ang="T11">
                  <a:pos x="T2" y="T3"/>
                </a:cxn>
                <a:cxn ang="T12">
                  <a:pos x="T4" y="T5"/>
                </a:cxn>
                <a:cxn ang="T13">
                  <a:pos x="T6" y="T7"/>
                </a:cxn>
                <a:cxn ang="T14">
                  <a:pos x="T8" y="T9"/>
                </a:cxn>
              </a:cxnLst>
              <a:rect l="T15" t="T16" r="T17" b="T18"/>
              <a:pathLst>
                <a:path w="1995" h="1769">
                  <a:moveTo>
                    <a:pt x="408" y="1769"/>
                  </a:moveTo>
                  <a:lnTo>
                    <a:pt x="0" y="0"/>
                  </a:lnTo>
                  <a:lnTo>
                    <a:pt x="1995" y="408"/>
                  </a:lnTo>
                  <a:lnTo>
                    <a:pt x="408" y="408"/>
                  </a:lnTo>
                  <a:lnTo>
                    <a:pt x="408" y="1769"/>
                  </a:lnTo>
                  <a:close/>
                </a:path>
              </a:pathLst>
            </a:custGeom>
            <a:solidFill>
              <a:srgbClr val="FFFFCC">
                <a:alpha val="27058"/>
              </a:srgbClr>
            </a:solidFill>
            <a:ln w="9525" cap="flat" cmpd="sng">
              <a:solidFill>
                <a:srgbClr val="FAE082"/>
              </a:solidFill>
              <a:prstDash val="solid"/>
              <a:round/>
              <a:headEnd/>
              <a:tailEnd/>
            </a:ln>
          </p:spPr>
          <p:txBody>
            <a:bodyPr>
              <a:spAutoFit/>
            </a:bodyPr>
            <a:lstStyle/>
            <a:p>
              <a:endParaRPr lang="en-US"/>
            </a:p>
          </p:txBody>
        </p:sp>
        <p:sp>
          <p:nvSpPr>
            <p:cNvPr id="229528" name="Line 39"/>
            <p:cNvSpPr>
              <a:spLocks noChangeShapeType="1"/>
            </p:cNvSpPr>
            <p:nvPr/>
          </p:nvSpPr>
          <p:spPr bwMode="auto">
            <a:xfrm flipH="1" flipV="1">
              <a:off x="413" y="442"/>
              <a:ext cx="408"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229387" name="Oval 40"/>
          <p:cNvSpPr>
            <a:spLocks noChangeArrowheads="1"/>
          </p:cNvSpPr>
          <p:nvPr/>
        </p:nvSpPr>
        <p:spPr bwMode="auto">
          <a:xfrm>
            <a:off x="3889375"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388" name="Text Box 41"/>
          <p:cNvSpPr txBox="1">
            <a:spLocks noChangeArrowheads="1"/>
          </p:cNvSpPr>
          <p:nvPr/>
        </p:nvSpPr>
        <p:spPr bwMode="auto">
          <a:xfrm>
            <a:off x="3943350"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389" name="Oval 42"/>
          <p:cNvSpPr>
            <a:spLocks noChangeArrowheads="1"/>
          </p:cNvSpPr>
          <p:nvPr/>
        </p:nvSpPr>
        <p:spPr bwMode="auto">
          <a:xfrm>
            <a:off x="5473700"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390" name="Text Box 43"/>
          <p:cNvSpPr txBox="1">
            <a:spLocks noChangeArrowheads="1"/>
          </p:cNvSpPr>
          <p:nvPr/>
        </p:nvSpPr>
        <p:spPr bwMode="auto">
          <a:xfrm>
            <a:off x="5527675"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9391" name="Freeform 44"/>
          <p:cNvSpPr>
            <a:spLocks/>
          </p:cNvSpPr>
          <p:nvPr/>
        </p:nvSpPr>
        <p:spPr bwMode="auto">
          <a:xfrm>
            <a:off x="4643438" y="2928938"/>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392" name="Freeform 45"/>
          <p:cNvSpPr>
            <a:spLocks/>
          </p:cNvSpPr>
          <p:nvPr/>
        </p:nvSpPr>
        <p:spPr bwMode="auto">
          <a:xfrm flipH="1">
            <a:off x="6669088" y="2938463"/>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393" name="Line 46"/>
          <p:cNvSpPr>
            <a:spLocks noChangeShapeType="1"/>
          </p:cNvSpPr>
          <p:nvPr/>
        </p:nvSpPr>
        <p:spPr bwMode="auto">
          <a:xfrm>
            <a:off x="6156325" y="2947988"/>
            <a:ext cx="0" cy="215900"/>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9394" name="Text Box 47"/>
          <p:cNvSpPr txBox="1">
            <a:spLocks noChangeArrowheads="1"/>
          </p:cNvSpPr>
          <p:nvPr/>
        </p:nvSpPr>
        <p:spPr bwMode="auto">
          <a:xfrm>
            <a:off x="4714875" y="29432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9395" name="Text Box 48"/>
          <p:cNvSpPr txBox="1">
            <a:spLocks noChangeArrowheads="1"/>
          </p:cNvSpPr>
          <p:nvPr/>
        </p:nvSpPr>
        <p:spPr bwMode="auto">
          <a:xfrm>
            <a:off x="6794500" y="29718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9396" name="Text Box 49"/>
          <p:cNvSpPr txBox="1">
            <a:spLocks noChangeArrowheads="1"/>
          </p:cNvSpPr>
          <p:nvPr/>
        </p:nvSpPr>
        <p:spPr bwMode="auto">
          <a:xfrm>
            <a:off x="6011863" y="29479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9397" name="Freeform 50"/>
          <p:cNvSpPr>
            <a:spLocks/>
          </p:cNvSpPr>
          <p:nvPr/>
        </p:nvSpPr>
        <p:spPr bwMode="auto">
          <a:xfrm rot="-586513">
            <a:off x="6731000" y="2640013"/>
            <a:ext cx="792163" cy="71437"/>
          </a:xfrm>
          <a:custGeom>
            <a:avLst/>
            <a:gdLst>
              <a:gd name="T0" fmla="*/ 0 w 499"/>
              <a:gd name="T1" fmla="*/ 97 h 97"/>
              <a:gd name="T2" fmla="*/ 182 w 499"/>
              <a:gd name="T3" fmla="*/ 7 h 97"/>
              <a:gd name="T4" fmla="*/ 499 w 499"/>
              <a:gd name="T5" fmla="*/ 52 h 97"/>
              <a:gd name="T6" fmla="*/ 0 60000 65536"/>
              <a:gd name="T7" fmla="*/ 0 60000 65536"/>
              <a:gd name="T8" fmla="*/ 0 60000 65536"/>
              <a:gd name="T9" fmla="*/ 0 w 499"/>
              <a:gd name="T10" fmla="*/ 0 h 97"/>
              <a:gd name="T11" fmla="*/ 499 w 499"/>
              <a:gd name="T12" fmla="*/ 97 h 97"/>
            </a:gdLst>
            <a:ahLst/>
            <a:cxnLst>
              <a:cxn ang="T6">
                <a:pos x="T0" y="T1"/>
              </a:cxn>
              <a:cxn ang="T7">
                <a:pos x="T2" y="T3"/>
              </a:cxn>
              <a:cxn ang="T8">
                <a:pos x="T4" y="T5"/>
              </a:cxn>
            </a:cxnLst>
            <a:rect l="T9" t="T10" r="T11" b="T12"/>
            <a:pathLst>
              <a:path w="499" h="97">
                <a:moveTo>
                  <a:pt x="0" y="97"/>
                </a:moveTo>
                <a:cubicBezTo>
                  <a:pt x="49" y="55"/>
                  <a:pt x="99" y="14"/>
                  <a:pt x="182" y="7"/>
                </a:cubicBezTo>
                <a:cubicBezTo>
                  <a:pt x="265" y="0"/>
                  <a:pt x="382" y="26"/>
                  <a:pt x="499" y="52"/>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398" name="Oval 51"/>
          <p:cNvSpPr>
            <a:spLocks noChangeArrowheads="1"/>
          </p:cNvSpPr>
          <p:nvPr/>
        </p:nvSpPr>
        <p:spPr bwMode="auto">
          <a:xfrm>
            <a:off x="7508875" y="25050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399" name="Text Box 52"/>
          <p:cNvSpPr txBox="1">
            <a:spLocks noChangeArrowheads="1"/>
          </p:cNvSpPr>
          <p:nvPr/>
        </p:nvSpPr>
        <p:spPr bwMode="auto">
          <a:xfrm>
            <a:off x="7562850" y="24733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0901" name="Text Box 53"/>
          <p:cNvSpPr txBox="1">
            <a:spLocks noChangeArrowheads="1"/>
          </p:cNvSpPr>
          <p:nvPr/>
        </p:nvSpPr>
        <p:spPr bwMode="auto">
          <a:xfrm>
            <a:off x="7710488" y="23288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Description</a:t>
            </a:r>
          </a:p>
        </p:txBody>
      </p:sp>
      <p:sp>
        <p:nvSpPr>
          <p:cNvPr id="1230902" name="Text Box 54"/>
          <p:cNvSpPr txBox="1">
            <a:spLocks noChangeArrowheads="1"/>
          </p:cNvSpPr>
          <p:nvPr/>
        </p:nvSpPr>
        <p:spPr bwMode="auto">
          <a:xfrm>
            <a:off x="4557713" y="3332163"/>
            <a:ext cx="676275"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sp>
        <p:nvSpPr>
          <p:cNvPr id="1230903" name="Text Box 55"/>
          <p:cNvSpPr txBox="1">
            <a:spLocks noChangeArrowheads="1"/>
          </p:cNvSpPr>
          <p:nvPr/>
        </p:nvSpPr>
        <p:spPr bwMode="auto">
          <a:xfrm>
            <a:off x="5292725"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rscdfs:Description</a:t>
            </a:r>
            <a:r>
              <a:rPr lang="en-US" b="1" i="1">
                <a:solidFill>
                  <a:schemeClr val="bg2"/>
                </a:solidFill>
                <a:effectLst>
                  <a:outerShdw blurRad="38100" dist="38100" dir="2700000" algn="tl">
                    <a:srgbClr val="C0C0C0"/>
                  </a:outerShdw>
                </a:effectLst>
              </a:rPr>
              <a:t> has_Container</a:t>
            </a:r>
          </a:p>
        </p:txBody>
      </p:sp>
      <p:sp>
        <p:nvSpPr>
          <p:cNvPr id="1230904" name="Text Box 56"/>
          <p:cNvSpPr txBox="1">
            <a:spLocks noChangeArrowheads="1"/>
          </p:cNvSpPr>
          <p:nvPr/>
        </p:nvSpPr>
        <p:spPr bwMode="auto">
          <a:xfrm>
            <a:off x="6948488"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Container#1</a:t>
            </a:r>
          </a:p>
        </p:txBody>
      </p:sp>
      <p:sp>
        <p:nvSpPr>
          <p:cNvPr id="1230905" name="Text Box 57"/>
          <p:cNvSpPr txBox="1">
            <a:spLocks noChangeArrowheads="1"/>
          </p:cNvSpPr>
          <p:nvPr/>
        </p:nvSpPr>
        <p:spPr bwMode="auto">
          <a:xfrm>
            <a:off x="5168900" y="25638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Statement#1</a:t>
            </a:r>
          </a:p>
        </p:txBody>
      </p:sp>
      <p:sp>
        <p:nvSpPr>
          <p:cNvPr id="229405" name="Freeform 58"/>
          <p:cNvSpPr>
            <a:spLocks/>
          </p:cNvSpPr>
          <p:nvPr/>
        </p:nvSpPr>
        <p:spPr bwMode="auto">
          <a:xfrm>
            <a:off x="4787900" y="2430463"/>
            <a:ext cx="720725" cy="358775"/>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06" name="Oval 59"/>
          <p:cNvSpPr>
            <a:spLocks noChangeArrowheads="1"/>
          </p:cNvSpPr>
          <p:nvPr/>
        </p:nvSpPr>
        <p:spPr bwMode="auto">
          <a:xfrm>
            <a:off x="4013200" y="22272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07" name="Text Box 60"/>
          <p:cNvSpPr txBox="1">
            <a:spLocks noChangeArrowheads="1"/>
          </p:cNvSpPr>
          <p:nvPr/>
        </p:nvSpPr>
        <p:spPr bwMode="auto">
          <a:xfrm>
            <a:off x="4067175" y="21955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0909" name="Text Box 61"/>
          <p:cNvSpPr txBox="1">
            <a:spLocks noChangeArrowheads="1"/>
          </p:cNvSpPr>
          <p:nvPr/>
        </p:nvSpPr>
        <p:spPr bwMode="auto">
          <a:xfrm>
            <a:off x="3813175" y="202882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Container#2</a:t>
            </a:r>
          </a:p>
        </p:txBody>
      </p:sp>
      <p:sp>
        <p:nvSpPr>
          <p:cNvPr id="229409" name="Text Box 62"/>
          <p:cNvSpPr txBox="1">
            <a:spLocks noChangeArrowheads="1"/>
          </p:cNvSpPr>
          <p:nvPr/>
        </p:nvSpPr>
        <p:spPr bwMode="auto">
          <a:xfrm>
            <a:off x="4738688" y="24384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9410" name="Freeform 63"/>
          <p:cNvSpPr>
            <a:spLocks/>
          </p:cNvSpPr>
          <p:nvPr/>
        </p:nvSpPr>
        <p:spPr bwMode="auto">
          <a:xfrm>
            <a:off x="5445125" y="1920875"/>
            <a:ext cx="431800" cy="360363"/>
          </a:xfrm>
          <a:custGeom>
            <a:avLst/>
            <a:gdLst>
              <a:gd name="T0" fmla="*/ 0 w 272"/>
              <a:gd name="T1" fmla="*/ 227 h 227"/>
              <a:gd name="T2" fmla="*/ 182 w 272"/>
              <a:gd name="T3" fmla="*/ 136 h 227"/>
              <a:gd name="T4" fmla="*/ 272 w 272"/>
              <a:gd name="T5" fmla="*/ 0 h 227"/>
              <a:gd name="T6" fmla="*/ 0 60000 65536"/>
              <a:gd name="T7" fmla="*/ 0 60000 65536"/>
              <a:gd name="T8" fmla="*/ 0 60000 65536"/>
              <a:gd name="T9" fmla="*/ 0 w 272"/>
              <a:gd name="T10" fmla="*/ 0 h 227"/>
              <a:gd name="T11" fmla="*/ 272 w 272"/>
              <a:gd name="T12" fmla="*/ 227 h 227"/>
            </a:gdLst>
            <a:ahLst/>
            <a:cxnLst>
              <a:cxn ang="T6">
                <a:pos x="T0" y="T1"/>
              </a:cxn>
              <a:cxn ang="T7">
                <a:pos x="T2" y="T3"/>
              </a:cxn>
              <a:cxn ang="T8">
                <a:pos x="T4" y="T5"/>
              </a:cxn>
            </a:cxnLst>
            <a:rect l="T9" t="T10" r="T11" b="T12"/>
            <a:pathLst>
              <a:path w="272" h="227">
                <a:moveTo>
                  <a:pt x="0" y="227"/>
                </a:moveTo>
                <a:cubicBezTo>
                  <a:pt x="68" y="200"/>
                  <a:pt x="137" y="174"/>
                  <a:pt x="182" y="136"/>
                </a:cubicBezTo>
                <a:cubicBezTo>
                  <a:pt x="227" y="98"/>
                  <a:pt x="249" y="49"/>
                  <a:pt x="272"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11" name="Oval 64"/>
          <p:cNvSpPr>
            <a:spLocks noChangeArrowheads="1"/>
          </p:cNvSpPr>
          <p:nvPr/>
        </p:nvSpPr>
        <p:spPr bwMode="auto">
          <a:xfrm>
            <a:off x="5618163" y="17319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12" name="Text Box 65"/>
          <p:cNvSpPr txBox="1">
            <a:spLocks noChangeArrowheads="1"/>
          </p:cNvSpPr>
          <p:nvPr/>
        </p:nvSpPr>
        <p:spPr bwMode="auto">
          <a:xfrm>
            <a:off x="5672138" y="170021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229413" name="Text Box 66"/>
          <p:cNvSpPr txBox="1">
            <a:spLocks noChangeArrowheads="1"/>
          </p:cNvSpPr>
          <p:nvPr/>
        </p:nvSpPr>
        <p:spPr bwMode="auto">
          <a:xfrm>
            <a:off x="5075238" y="19161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9414" name="Oval 67"/>
          <p:cNvSpPr>
            <a:spLocks noChangeArrowheads="1"/>
          </p:cNvSpPr>
          <p:nvPr/>
        </p:nvSpPr>
        <p:spPr bwMode="auto">
          <a:xfrm>
            <a:off x="7418388" y="19923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15" name="Text Box 68"/>
          <p:cNvSpPr txBox="1">
            <a:spLocks noChangeArrowheads="1"/>
          </p:cNvSpPr>
          <p:nvPr/>
        </p:nvSpPr>
        <p:spPr bwMode="auto">
          <a:xfrm>
            <a:off x="7472363" y="196056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0917" name="Text Box 69"/>
          <p:cNvSpPr txBox="1">
            <a:spLocks noChangeArrowheads="1"/>
          </p:cNvSpPr>
          <p:nvPr/>
        </p:nvSpPr>
        <p:spPr bwMode="auto">
          <a:xfrm>
            <a:off x="7235825" y="2133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Container#3</a:t>
            </a:r>
          </a:p>
        </p:txBody>
      </p:sp>
      <p:sp>
        <p:nvSpPr>
          <p:cNvPr id="229417" name="Text Box 70"/>
          <p:cNvSpPr txBox="1">
            <a:spLocks noChangeArrowheads="1"/>
          </p:cNvSpPr>
          <p:nvPr/>
        </p:nvSpPr>
        <p:spPr bwMode="auto">
          <a:xfrm>
            <a:off x="6877050" y="18462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9418" name="Freeform 71"/>
          <p:cNvSpPr>
            <a:spLocks/>
          </p:cNvSpPr>
          <p:nvPr/>
        </p:nvSpPr>
        <p:spPr bwMode="auto">
          <a:xfrm>
            <a:off x="7016750" y="1897063"/>
            <a:ext cx="431800" cy="217487"/>
          </a:xfrm>
          <a:custGeom>
            <a:avLst/>
            <a:gdLst>
              <a:gd name="T0" fmla="*/ 0 w 272"/>
              <a:gd name="T1" fmla="*/ 0 h 137"/>
              <a:gd name="T2" fmla="*/ 90 w 272"/>
              <a:gd name="T3" fmla="*/ 91 h 137"/>
              <a:gd name="T4" fmla="*/ 272 w 272"/>
              <a:gd name="T5" fmla="*/ 137 h 137"/>
              <a:gd name="T6" fmla="*/ 0 60000 65536"/>
              <a:gd name="T7" fmla="*/ 0 60000 65536"/>
              <a:gd name="T8" fmla="*/ 0 60000 65536"/>
              <a:gd name="T9" fmla="*/ 0 w 272"/>
              <a:gd name="T10" fmla="*/ 0 h 137"/>
              <a:gd name="T11" fmla="*/ 272 w 272"/>
              <a:gd name="T12" fmla="*/ 137 h 137"/>
            </a:gdLst>
            <a:ahLst/>
            <a:cxnLst>
              <a:cxn ang="T6">
                <a:pos x="T0" y="T1"/>
              </a:cxn>
              <a:cxn ang="T7">
                <a:pos x="T2" y="T3"/>
              </a:cxn>
              <a:cxn ang="T8">
                <a:pos x="T4" y="T5"/>
              </a:cxn>
            </a:cxnLst>
            <a:rect l="T9" t="T10" r="T11" b="T12"/>
            <a:pathLst>
              <a:path w="272" h="137">
                <a:moveTo>
                  <a:pt x="0" y="0"/>
                </a:moveTo>
                <a:cubicBezTo>
                  <a:pt x="22" y="34"/>
                  <a:pt x="45" y="68"/>
                  <a:pt x="90" y="91"/>
                </a:cubicBezTo>
                <a:cubicBezTo>
                  <a:pt x="135" y="114"/>
                  <a:pt x="203" y="125"/>
                  <a:pt x="272" y="137"/>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920" name="Text Box 72"/>
          <p:cNvSpPr txBox="1">
            <a:spLocks noChangeArrowheads="1"/>
          </p:cNvSpPr>
          <p:nvPr/>
        </p:nvSpPr>
        <p:spPr bwMode="auto">
          <a:xfrm>
            <a:off x="5435600" y="15573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Statement#2</a:t>
            </a:r>
          </a:p>
        </p:txBody>
      </p:sp>
      <p:sp>
        <p:nvSpPr>
          <p:cNvPr id="229420" name="Text Box 73"/>
          <p:cNvSpPr txBox="1">
            <a:spLocks noChangeArrowheads="1"/>
          </p:cNvSpPr>
          <p:nvPr/>
        </p:nvSpPr>
        <p:spPr bwMode="auto">
          <a:xfrm>
            <a:off x="7007225" y="1590675"/>
            <a:ext cx="143986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9421" name="Oval 74"/>
          <p:cNvSpPr>
            <a:spLocks noChangeArrowheads="1"/>
          </p:cNvSpPr>
          <p:nvPr/>
        </p:nvSpPr>
        <p:spPr bwMode="auto">
          <a:xfrm>
            <a:off x="7527925" y="14446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22" name="Text Box 75"/>
          <p:cNvSpPr txBox="1">
            <a:spLocks noChangeArrowheads="1"/>
          </p:cNvSpPr>
          <p:nvPr/>
        </p:nvSpPr>
        <p:spPr bwMode="auto">
          <a:xfrm>
            <a:off x="7581900" y="14128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0924" name="Text Box 76"/>
          <p:cNvSpPr txBox="1">
            <a:spLocks noChangeArrowheads="1"/>
          </p:cNvSpPr>
          <p:nvPr/>
        </p:nvSpPr>
        <p:spPr bwMode="auto">
          <a:xfrm>
            <a:off x="7740650" y="1268413"/>
            <a:ext cx="1071563"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Time</a:t>
            </a:r>
          </a:p>
        </p:txBody>
      </p:sp>
      <p:sp>
        <p:nvSpPr>
          <p:cNvPr id="229424" name="Freeform 77"/>
          <p:cNvSpPr>
            <a:spLocks/>
          </p:cNvSpPr>
          <p:nvPr/>
        </p:nvSpPr>
        <p:spPr bwMode="auto">
          <a:xfrm>
            <a:off x="7019925" y="1557338"/>
            <a:ext cx="504825" cy="215900"/>
          </a:xfrm>
          <a:custGeom>
            <a:avLst/>
            <a:gdLst>
              <a:gd name="T0" fmla="*/ 0 w 318"/>
              <a:gd name="T1" fmla="*/ 136 h 136"/>
              <a:gd name="T2" fmla="*/ 136 w 318"/>
              <a:gd name="T3" fmla="*/ 45 h 136"/>
              <a:gd name="T4" fmla="*/ 318 w 318"/>
              <a:gd name="T5" fmla="*/ 0 h 136"/>
              <a:gd name="T6" fmla="*/ 0 60000 65536"/>
              <a:gd name="T7" fmla="*/ 0 60000 65536"/>
              <a:gd name="T8" fmla="*/ 0 60000 65536"/>
              <a:gd name="T9" fmla="*/ 0 w 318"/>
              <a:gd name="T10" fmla="*/ 0 h 136"/>
              <a:gd name="T11" fmla="*/ 318 w 318"/>
              <a:gd name="T12" fmla="*/ 136 h 136"/>
            </a:gdLst>
            <a:ahLst/>
            <a:cxnLst>
              <a:cxn ang="T6">
                <a:pos x="T0" y="T1"/>
              </a:cxn>
              <a:cxn ang="T7">
                <a:pos x="T2" y="T3"/>
              </a:cxn>
              <a:cxn ang="T8">
                <a:pos x="T4" y="T5"/>
              </a:cxn>
            </a:cxnLst>
            <a:rect l="T9" t="T10" r="T11" b="T12"/>
            <a:pathLst>
              <a:path w="318" h="136">
                <a:moveTo>
                  <a:pt x="0" y="136"/>
                </a:moveTo>
                <a:cubicBezTo>
                  <a:pt x="41" y="102"/>
                  <a:pt x="83" y="68"/>
                  <a:pt x="136" y="45"/>
                </a:cubicBezTo>
                <a:cubicBezTo>
                  <a:pt x="189" y="22"/>
                  <a:pt x="253" y="11"/>
                  <a:pt x="318"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25" name="Oval 78"/>
          <p:cNvSpPr>
            <a:spLocks noChangeArrowheads="1"/>
          </p:cNvSpPr>
          <p:nvPr/>
        </p:nvSpPr>
        <p:spPr bwMode="auto">
          <a:xfrm>
            <a:off x="1582738" y="44672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26" name="Text Box 79"/>
          <p:cNvSpPr txBox="1">
            <a:spLocks noChangeArrowheads="1"/>
          </p:cNvSpPr>
          <p:nvPr/>
        </p:nvSpPr>
        <p:spPr bwMode="auto">
          <a:xfrm>
            <a:off x="1636713" y="443547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1230928" name="Text Box 80"/>
          <p:cNvSpPr txBox="1">
            <a:spLocks noChangeArrowheads="1"/>
          </p:cNvSpPr>
          <p:nvPr/>
        </p:nvSpPr>
        <p:spPr bwMode="auto">
          <a:xfrm>
            <a:off x="1500188" y="4292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Statement#3</a:t>
            </a:r>
          </a:p>
        </p:txBody>
      </p:sp>
      <p:sp>
        <p:nvSpPr>
          <p:cNvPr id="229428" name="Oval 81"/>
          <p:cNvSpPr>
            <a:spLocks noChangeArrowheads="1"/>
          </p:cNvSpPr>
          <p:nvPr/>
        </p:nvSpPr>
        <p:spPr bwMode="auto">
          <a:xfrm>
            <a:off x="6410325" y="5016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29" name="Text Box 82"/>
          <p:cNvSpPr txBox="1">
            <a:spLocks noChangeArrowheads="1"/>
          </p:cNvSpPr>
          <p:nvPr/>
        </p:nvSpPr>
        <p:spPr bwMode="auto">
          <a:xfrm>
            <a:off x="6464300" y="4984750"/>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1230931" name="Text Box 83"/>
          <p:cNvSpPr txBox="1">
            <a:spLocks noChangeArrowheads="1"/>
          </p:cNvSpPr>
          <p:nvPr/>
        </p:nvSpPr>
        <p:spPr bwMode="auto">
          <a:xfrm>
            <a:off x="6227763" y="48418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Statement#4</a:t>
            </a:r>
          </a:p>
        </p:txBody>
      </p:sp>
      <p:sp>
        <p:nvSpPr>
          <p:cNvPr id="229431" name="Oval 84"/>
          <p:cNvSpPr>
            <a:spLocks noChangeArrowheads="1"/>
          </p:cNvSpPr>
          <p:nvPr/>
        </p:nvSpPr>
        <p:spPr bwMode="auto">
          <a:xfrm>
            <a:off x="4843463" y="4635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32" name="Text Box 85"/>
          <p:cNvSpPr txBox="1">
            <a:spLocks noChangeArrowheads="1"/>
          </p:cNvSpPr>
          <p:nvPr/>
        </p:nvSpPr>
        <p:spPr bwMode="auto">
          <a:xfrm>
            <a:off x="4897438" y="46037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0934" name="Text Box 86"/>
          <p:cNvSpPr txBox="1">
            <a:spLocks noChangeArrowheads="1"/>
          </p:cNvSpPr>
          <p:nvPr/>
        </p:nvSpPr>
        <p:spPr bwMode="auto">
          <a:xfrm>
            <a:off x="4643438" y="443706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Container#4</a:t>
            </a:r>
          </a:p>
        </p:txBody>
      </p:sp>
      <p:sp>
        <p:nvSpPr>
          <p:cNvPr id="229434" name="Oval 87"/>
          <p:cNvSpPr>
            <a:spLocks noChangeArrowheads="1"/>
          </p:cNvSpPr>
          <p:nvPr/>
        </p:nvSpPr>
        <p:spPr bwMode="auto">
          <a:xfrm>
            <a:off x="1243013" y="38433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35" name="Text Box 88"/>
          <p:cNvSpPr txBox="1">
            <a:spLocks noChangeArrowheads="1"/>
          </p:cNvSpPr>
          <p:nvPr/>
        </p:nvSpPr>
        <p:spPr bwMode="auto">
          <a:xfrm>
            <a:off x="1296988" y="3811588"/>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0937" name="Text Box 89"/>
          <p:cNvSpPr txBox="1">
            <a:spLocks noChangeArrowheads="1"/>
          </p:cNvSpPr>
          <p:nvPr/>
        </p:nvSpPr>
        <p:spPr bwMode="auto">
          <a:xfrm>
            <a:off x="1042988" y="36449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Container#5</a:t>
            </a:r>
          </a:p>
        </p:txBody>
      </p:sp>
      <p:sp>
        <p:nvSpPr>
          <p:cNvPr id="229437" name="Freeform 90"/>
          <p:cNvSpPr>
            <a:spLocks/>
          </p:cNvSpPr>
          <p:nvPr/>
        </p:nvSpPr>
        <p:spPr bwMode="auto">
          <a:xfrm>
            <a:off x="3538538" y="1701800"/>
            <a:ext cx="2052637" cy="2989263"/>
          </a:xfrm>
          <a:custGeom>
            <a:avLst/>
            <a:gdLst>
              <a:gd name="T0" fmla="*/ 854 w 1293"/>
              <a:gd name="T1" fmla="*/ 1883 h 1883"/>
              <a:gd name="T2" fmla="*/ 582 w 1293"/>
              <a:gd name="T3" fmla="*/ 1656 h 1883"/>
              <a:gd name="T4" fmla="*/ 83 w 1293"/>
              <a:gd name="T5" fmla="*/ 1157 h 1883"/>
              <a:gd name="T6" fmla="*/ 83 w 1293"/>
              <a:gd name="T7" fmla="*/ 522 h 1883"/>
              <a:gd name="T8" fmla="*/ 264 w 1293"/>
              <a:gd name="T9" fmla="*/ 159 h 1883"/>
              <a:gd name="T10" fmla="*/ 536 w 1293"/>
              <a:gd name="T11" fmla="*/ 23 h 1883"/>
              <a:gd name="T12" fmla="*/ 945 w 1293"/>
              <a:gd name="T13" fmla="*/ 23 h 1883"/>
              <a:gd name="T14" fmla="*/ 1293 w 1293"/>
              <a:gd name="T15" fmla="*/ 93 h 1883"/>
              <a:gd name="T16" fmla="*/ 0 60000 65536"/>
              <a:gd name="T17" fmla="*/ 0 60000 65536"/>
              <a:gd name="T18" fmla="*/ 0 60000 65536"/>
              <a:gd name="T19" fmla="*/ 0 60000 65536"/>
              <a:gd name="T20" fmla="*/ 0 60000 65536"/>
              <a:gd name="T21" fmla="*/ 0 60000 65536"/>
              <a:gd name="T22" fmla="*/ 0 60000 65536"/>
              <a:gd name="T23" fmla="*/ 0 60000 65536"/>
              <a:gd name="T24" fmla="*/ 0 w 1293"/>
              <a:gd name="T25" fmla="*/ 0 h 1883"/>
              <a:gd name="T26" fmla="*/ 1293 w 1293"/>
              <a:gd name="T27" fmla="*/ 1883 h 18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3" h="1883">
                <a:moveTo>
                  <a:pt x="854" y="1883"/>
                </a:moveTo>
                <a:cubicBezTo>
                  <a:pt x="782" y="1830"/>
                  <a:pt x="711" y="1777"/>
                  <a:pt x="582" y="1656"/>
                </a:cubicBezTo>
                <a:cubicBezTo>
                  <a:pt x="453" y="1535"/>
                  <a:pt x="166" y="1346"/>
                  <a:pt x="83" y="1157"/>
                </a:cubicBezTo>
                <a:cubicBezTo>
                  <a:pt x="0" y="968"/>
                  <a:pt x="53" y="688"/>
                  <a:pt x="83" y="522"/>
                </a:cubicBezTo>
                <a:cubicBezTo>
                  <a:pt x="113" y="356"/>
                  <a:pt x="189" y="242"/>
                  <a:pt x="264" y="159"/>
                </a:cubicBezTo>
                <a:cubicBezTo>
                  <a:pt x="339" y="76"/>
                  <a:pt x="423" y="46"/>
                  <a:pt x="536" y="23"/>
                </a:cubicBezTo>
                <a:cubicBezTo>
                  <a:pt x="649" y="0"/>
                  <a:pt x="819" y="11"/>
                  <a:pt x="945" y="23"/>
                </a:cubicBezTo>
                <a:cubicBezTo>
                  <a:pt x="1071" y="35"/>
                  <a:pt x="1182" y="64"/>
                  <a:pt x="1293" y="93"/>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38" name="Text Box 91"/>
          <p:cNvSpPr txBox="1">
            <a:spLocks noChangeArrowheads="1"/>
          </p:cNvSpPr>
          <p:nvPr/>
        </p:nvSpPr>
        <p:spPr bwMode="auto">
          <a:xfrm>
            <a:off x="4356100" y="43100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9439" name="Text Box 92"/>
          <p:cNvSpPr txBox="1">
            <a:spLocks noChangeArrowheads="1"/>
          </p:cNvSpPr>
          <p:nvPr/>
        </p:nvSpPr>
        <p:spPr bwMode="auto">
          <a:xfrm>
            <a:off x="2555875" y="36623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9440" name="Freeform 93"/>
          <p:cNvSpPr>
            <a:spLocks/>
          </p:cNvSpPr>
          <p:nvPr/>
        </p:nvSpPr>
        <p:spPr bwMode="auto">
          <a:xfrm>
            <a:off x="3059113" y="3284538"/>
            <a:ext cx="4176712" cy="1223962"/>
          </a:xfrm>
          <a:custGeom>
            <a:avLst/>
            <a:gdLst>
              <a:gd name="T0" fmla="*/ 2631 w 2631"/>
              <a:gd name="T1" fmla="*/ 0 h 771"/>
              <a:gd name="T2" fmla="*/ 2405 w 2631"/>
              <a:gd name="T3" fmla="*/ 227 h 771"/>
              <a:gd name="T4" fmla="*/ 1860 w 2631"/>
              <a:gd name="T5" fmla="*/ 363 h 771"/>
              <a:gd name="T6" fmla="*/ 908 w 2631"/>
              <a:gd name="T7" fmla="*/ 454 h 771"/>
              <a:gd name="T8" fmla="*/ 273 w 2631"/>
              <a:gd name="T9" fmla="*/ 635 h 771"/>
              <a:gd name="T10" fmla="*/ 0 w 2631"/>
              <a:gd name="T11" fmla="*/ 771 h 771"/>
              <a:gd name="T12" fmla="*/ 0 60000 65536"/>
              <a:gd name="T13" fmla="*/ 0 60000 65536"/>
              <a:gd name="T14" fmla="*/ 0 60000 65536"/>
              <a:gd name="T15" fmla="*/ 0 60000 65536"/>
              <a:gd name="T16" fmla="*/ 0 60000 65536"/>
              <a:gd name="T17" fmla="*/ 0 60000 65536"/>
              <a:gd name="T18" fmla="*/ 0 w 2631"/>
              <a:gd name="T19" fmla="*/ 0 h 771"/>
              <a:gd name="T20" fmla="*/ 2631 w 2631"/>
              <a:gd name="T21" fmla="*/ 771 h 771"/>
            </a:gdLst>
            <a:ahLst/>
            <a:cxnLst>
              <a:cxn ang="T12">
                <a:pos x="T0" y="T1"/>
              </a:cxn>
              <a:cxn ang="T13">
                <a:pos x="T2" y="T3"/>
              </a:cxn>
              <a:cxn ang="T14">
                <a:pos x="T4" y="T5"/>
              </a:cxn>
              <a:cxn ang="T15">
                <a:pos x="T6" y="T7"/>
              </a:cxn>
              <a:cxn ang="T16">
                <a:pos x="T8" y="T9"/>
              </a:cxn>
              <a:cxn ang="T17">
                <a:pos x="T10" y="T11"/>
              </a:cxn>
            </a:cxnLst>
            <a:rect l="T18" t="T19" r="T20" b="T21"/>
            <a:pathLst>
              <a:path w="2631" h="771">
                <a:moveTo>
                  <a:pt x="2631" y="0"/>
                </a:moveTo>
                <a:cubicBezTo>
                  <a:pt x="2582" y="83"/>
                  <a:pt x="2533" y="167"/>
                  <a:pt x="2405" y="227"/>
                </a:cubicBezTo>
                <a:cubicBezTo>
                  <a:pt x="2277" y="287"/>
                  <a:pt x="2109" y="325"/>
                  <a:pt x="1860" y="363"/>
                </a:cubicBezTo>
                <a:cubicBezTo>
                  <a:pt x="1611" y="401"/>
                  <a:pt x="1172" y="409"/>
                  <a:pt x="908" y="454"/>
                </a:cubicBezTo>
                <a:cubicBezTo>
                  <a:pt x="644" y="499"/>
                  <a:pt x="424" y="582"/>
                  <a:pt x="273" y="635"/>
                </a:cubicBezTo>
                <a:cubicBezTo>
                  <a:pt x="122" y="688"/>
                  <a:pt x="61" y="729"/>
                  <a:pt x="0" y="771"/>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41" name="Freeform 94"/>
          <p:cNvSpPr>
            <a:spLocks/>
          </p:cNvSpPr>
          <p:nvPr/>
        </p:nvSpPr>
        <p:spPr bwMode="auto">
          <a:xfrm>
            <a:off x="7019925" y="3284538"/>
            <a:ext cx="215900" cy="1584325"/>
          </a:xfrm>
          <a:custGeom>
            <a:avLst/>
            <a:gdLst>
              <a:gd name="T0" fmla="*/ 136 w 136"/>
              <a:gd name="T1" fmla="*/ 0 h 998"/>
              <a:gd name="T2" fmla="*/ 46 w 136"/>
              <a:gd name="T3" fmla="*/ 227 h 998"/>
              <a:gd name="T4" fmla="*/ 0 w 136"/>
              <a:gd name="T5" fmla="*/ 635 h 998"/>
              <a:gd name="T6" fmla="*/ 46 w 136"/>
              <a:gd name="T7" fmla="*/ 998 h 998"/>
              <a:gd name="T8" fmla="*/ 0 60000 65536"/>
              <a:gd name="T9" fmla="*/ 0 60000 65536"/>
              <a:gd name="T10" fmla="*/ 0 60000 65536"/>
              <a:gd name="T11" fmla="*/ 0 60000 65536"/>
              <a:gd name="T12" fmla="*/ 0 w 136"/>
              <a:gd name="T13" fmla="*/ 0 h 998"/>
              <a:gd name="T14" fmla="*/ 136 w 136"/>
              <a:gd name="T15" fmla="*/ 998 h 998"/>
            </a:gdLst>
            <a:ahLst/>
            <a:cxnLst>
              <a:cxn ang="T8">
                <a:pos x="T0" y="T1"/>
              </a:cxn>
              <a:cxn ang="T9">
                <a:pos x="T2" y="T3"/>
              </a:cxn>
              <a:cxn ang="T10">
                <a:pos x="T4" y="T5"/>
              </a:cxn>
              <a:cxn ang="T11">
                <a:pos x="T6" y="T7"/>
              </a:cxn>
            </a:cxnLst>
            <a:rect l="T12" t="T13" r="T14" b="T15"/>
            <a:pathLst>
              <a:path w="136" h="998">
                <a:moveTo>
                  <a:pt x="136" y="0"/>
                </a:moveTo>
                <a:cubicBezTo>
                  <a:pt x="102" y="60"/>
                  <a:pt x="69" y="121"/>
                  <a:pt x="46" y="227"/>
                </a:cubicBezTo>
                <a:cubicBezTo>
                  <a:pt x="23" y="333"/>
                  <a:pt x="0" y="507"/>
                  <a:pt x="0" y="635"/>
                </a:cubicBezTo>
                <a:cubicBezTo>
                  <a:pt x="0" y="763"/>
                  <a:pt x="23" y="880"/>
                  <a:pt x="46" y="998"/>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42" name="Text Box 95"/>
          <p:cNvSpPr txBox="1">
            <a:spLocks noChangeArrowheads="1"/>
          </p:cNvSpPr>
          <p:nvPr/>
        </p:nvSpPr>
        <p:spPr bwMode="auto">
          <a:xfrm>
            <a:off x="5795963" y="36337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9443" name="Text Box 96"/>
          <p:cNvSpPr txBox="1">
            <a:spLocks noChangeArrowheads="1"/>
          </p:cNvSpPr>
          <p:nvPr/>
        </p:nvSpPr>
        <p:spPr bwMode="auto">
          <a:xfrm>
            <a:off x="6846888" y="36972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29444" name="Freeform 97"/>
          <p:cNvSpPr>
            <a:spLocks/>
          </p:cNvSpPr>
          <p:nvPr/>
        </p:nvSpPr>
        <p:spPr bwMode="auto">
          <a:xfrm>
            <a:off x="5710238" y="4851400"/>
            <a:ext cx="720725" cy="277813"/>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45" name="Text Box 98"/>
          <p:cNvSpPr txBox="1">
            <a:spLocks noChangeArrowheads="1"/>
          </p:cNvSpPr>
          <p:nvPr/>
        </p:nvSpPr>
        <p:spPr bwMode="auto">
          <a:xfrm>
            <a:off x="5680075" y="48593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9446" name="Text Box 99"/>
          <p:cNvSpPr txBox="1">
            <a:spLocks noChangeArrowheads="1"/>
          </p:cNvSpPr>
          <p:nvPr/>
        </p:nvSpPr>
        <p:spPr bwMode="auto">
          <a:xfrm>
            <a:off x="1403350" y="41497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29447" name="Freeform 100"/>
          <p:cNvSpPr>
            <a:spLocks/>
          </p:cNvSpPr>
          <p:nvPr/>
        </p:nvSpPr>
        <p:spPr bwMode="auto">
          <a:xfrm>
            <a:off x="1654175" y="4067175"/>
            <a:ext cx="142875" cy="431800"/>
          </a:xfrm>
          <a:custGeom>
            <a:avLst/>
            <a:gdLst>
              <a:gd name="T0" fmla="*/ 46 w 46"/>
              <a:gd name="T1" fmla="*/ 272 h 272"/>
              <a:gd name="T2" fmla="*/ 0 w 46"/>
              <a:gd name="T3" fmla="*/ 136 h 272"/>
              <a:gd name="T4" fmla="*/ 46 w 46"/>
              <a:gd name="T5" fmla="*/ 0 h 272"/>
              <a:gd name="T6" fmla="*/ 0 60000 65536"/>
              <a:gd name="T7" fmla="*/ 0 60000 65536"/>
              <a:gd name="T8" fmla="*/ 0 60000 65536"/>
              <a:gd name="T9" fmla="*/ 0 w 46"/>
              <a:gd name="T10" fmla="*/ 0 h 272"/>
              <a:gd name="T11" fmla="*/ 46 w 46"/>
              <a:gd name="T12" fmla="*/ 272 h 272"/>
            </a:gdLst>
            <a:ahLst/>
            <a:cxnLst>
              <a:cxn ang="T6">
                <a:pos x="T0" y="T1"/>
              </a:cxn>
              <a:cxn ang="T7">
                <a:pos x="T2" y="T3"/>
              </a:cxn>
              <a:cxn ang="T8">
                <a:pos x="T4" y="T5"/>
              </a:cxn>
            </a:cxnLst>
            <a:rect l="T9" t="T10" r="T11" b="T12"/>
            <a:pathLst>
              <a:path w="46" h="272">
                <a:moveTo>
                  <a:pt x="46" y="272"/>
                </a:moveTo>
                <a:cubicBezTo>
                  <a:pt x="23" y="226"/>
                  <a:pt x="0" y="181"/>
                  <a:pt x="0" y="136"/>
                </a:cubicBezTo>
                <a:cubicBezTo>
                  <a:pt x="0" y="91"/>
                  <a:pt x="23" y="45"/>
                  <a:pt x="46"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48" name="Oval 101"/>
          <p:cNvSpPr>
            <a:spLocks noChangeArrowheads="1"/>
          </p:cNvSpPr>
          <p:nvPr/>
        </p:nvSpPr>
        <p:spPr bwMode="auto">
          <a:xfrm>
            <a:off x="7562850" y="44402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49" name="Text Box 102"/>
          <p:cNvSpPr txBox="1">
            <a:spLocks noChangeArrowheads="1"/>
          </p:cNvSpPr>
          <p:nvPr/>
        </p:nvSpPr>
        <p:spPr bwMode="auto">
          <a:xfrm>
            <a:off x="7616825" y="44084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9450" name="Oval 103"/>
          <p:cNvSpPr>
            <a:spLocks noChangeArrowheads="1"/>
          </p:cNvSpPr>
          <p:nvPr/>
        </p:nvSpPr>
        <p:spPr bwMode="auto">
          <a:xfrm>
            <a:off x="73025" y="40370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51" name="Text Box 104"/>
          <p:cNvSpPr txBox="1">
            <a:spLocks noChangeArrowheads="1"/>
          </p:cNvSpPr>
          <p:nvPr/>
        </p:nvSpPr>
        <p:spPr bwMode="auto">
          <a:xfrm>
            <a:off x="127000" y="400526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0953" name="Text Box 105"/>
          <p:cNvSpPr txBox="1">
            <a:spLocks noChangeArrowheads="1"/>
          </p:cNvSpPr>
          <p:nvPr/>
        </p:nvSpPr>
        <p:spPr bwMode="auto">
          <a:xfrm>
            <a:off x="274638" y="3860800"/>
            <a:ext cx="1071562"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Measurement</a:t>
            </a:r>
          </a:p>
        </p:txBody>
      </p:sp>
      <p:sp>
        <p:nvSpPr>
          <p:cNvPr id="1230954" name="Text Box 106"/>
          <p:cNvSpPr txBox="1">
            <a:spLocks noChangeArrowheads="1"/>
          </p:cNvSpPr>
          <p:nvPr/>
        </p:nvSpPr>
        <p:spPr bwMode="auto">
          <a:xfrm>
            <a:off x="7821613" y="42465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Measurement</a:t>
            </a:r>
          </a:p>
        </p:txBody>
      </p:sp>
      <p:sp>
        <p:nvSpPr>
          <p:cNvPr id="229454" name="Freeform 107"/>
          <p:cNvSpPr>
            <a:spLocks/>
          </p:cNvSpPr>
          <p:nvPr/>
        </p:nvSpPr>
        <p:spPr bwMode="auto">
          <a:xfrm>
            <a:off x="7885113" y="4652963"/>
            <a:ext cx="503237" cy="431800"/>
          </a:xfrm>
          <a:custGeom>
            <a:avLst/>
            <a:gdLst>
              <a:gd name="T0" fmla="*/ 0 w 317"/>
              <a:gd name="T1" fmla="*/ 272 h 272"/>
              <a:gd name="T2" fmla="*/ 226 w 317"/>
              <a:gd name="T3" fmla="*/ 182 h 272"/>
              <a:gd name="T4" fmla="*/ 317 w 317"/>
              <a:gd name="T5" fmla="*/ 0 h 272"/>
              <a:gd name="T6" fmla="*/ 0 60000 65536"/>
              <a:gd name="T7" fmla="*/ 0 60000 65536"/>
              <a:gd name="T8" fmla="*/ 0 60000 65536"/>
              <a:gd name="T9" fmla="*/ 0 w 317"/>
              <a:gd name="T10" fmla="*/ 0 h 272"/>
              <a:gd name="T11" fmla="*/ 317 w 317"/>
              <a:gd name="T12" fmla="*/ 272 h 272"/>
            </a:gdLst>
            <a:ahLst/>
            <a:cxnLst>
              <a:cxn ang="T6">
                <a:pos x="T0" y="T1"/>
              </a:cxn>
              <a:cxn ang="T7">
                <a:pos x="T2" y="T3"/>
              </a:cxn>
              <a:cxn ang="T8">
                <a:pos x="T4" y="T5"/>
              </a:cxn>
            </a:cxnLst>
            <a:rect l="T9" t="T10" r="T11" b="T12"/>
            <a:pathLst>
              <a:path w="317" h="272">
                <a:moveTo>
                  <a:pt x="0" y="272"/>
                </a:moveTo>
                <a:cubicBezTo>
                  <a:pt x="86" y="249"/>
                  <a:pt x="173" y="227"/>
                  <a:pt x="226" y="182"/>
                </a:cubicBezTo>
                <a:cubicBezTo>
                  <a:pt x="279" y="137"/>
                  <a:pt x="298" y="68"/>
                  <a:pt x="317"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55" name="Text Box 108"/>
          <p:cNvSpPr txBox="1">
            <a:spLocks noChangeArrowheads="1"/>
          </p:cNvSpPr>
          <p:nvPr/>
        </p:nvSpPr>
        <p:spPr bwMode="auto">
          <a:xfrm>
            <a:off x="8015288" y="4964113"/>
            <a:ext cx="115093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9456" name="Freeform 109"/>
          <p:cNvSpPr>
            <a:spLocks/>
          </p:cNvSpPr>
          <p:nvPr/>
        </p:nvSpPr>
        <p:spPr bwMode="auto">
          <a:xfrm>
            <a:off x="439738" y="4259263"/>
            <a:ext cx="1150937" cy="298450"/>
          </a:xfrm>
          <a:custGeom>
            <a:avLst/>
            <a:gdLst>
              <a:gd name="T0" fmla="*/ 725 w 725"/>
              <a:gd name="T1" fmla="*/ 181 h 188"/>
              <a:gd name="T2" fmla="*/ 498 w 725"/>
              <a:gd name="T3" fmla="*/ 181 h 188"/>
              <a:gd name="T4" fmla="*/ 226 w 725"/>
              <a:gd name="T5" fmla="*/ 136 h 188"/>
              <a:gd name="T6" fmla="*/ 0 w 725"/>
              <a:gd name="T7" fmla="*/ 0 h 188"/>
              <a:gd name="T8" fmla="*/ 0 60000 65536"/>
              <a:gd name="T9" fmla="*/ 0 60000 65536"/>
              <a:gd name="T10" fmla="*/ 0 60000 65536"/>
              <a:gd name="T11" fmla="*/ 0 60000 65536"/>
              <a:gd name="T12" fmla="*/ 0 w 725"/>
              <a:gd name="T13" fmla="*/ 0 h 188"/>
              <a:gd name="T14" fmla="*/ 725 w 725"/>
              <a:gd name="T15" fmla="*/ 188 h 188"/>
            </a:gdLst>
            <a:ahLst/>
            <a:cxnLst>
              <a:cxn ang="T8">
                <a:pos x="T0" y="T1"/>
              </a:cxn>
              <a:cxn ang="T9">
                <a:pos x="T2" y="T3"/>
              </a:cxn>
              <a:cxn ang="T10">
                <a:pos x="T4" y="T5"/>
              </a:cxn>
              <a:cxn ang="T11">
                <a:pos x="T6" y="T7"/>
              </a:cxn>
            </a:cxnLst>
            <a:rect l="T12" t="T13" r="T14" b="T15"/>
            <a:pathLst>
              <a:path w="725" h="188">
                <a:moveTo>
                  <a:pt x="725" y="181"/>
                </a:moveTo>
                <a:cubicBezTo>
                  <a:pt x="653" y="184"/>
                  <a:pt x="581" y="188"/>
                  <a:pt x="498" y="181"/>
                </a:cubicBezTo>
                <a:cubicBezTo>
                  <a:pt x="415" y="174"/>
                  <a:pt x="309" y="166"/>
                  <a:pt x="226" y="136"/>
                </a:cubicBezTo>
                <a:cubicBezTo>
                  <a:pt x="143" y="106"/>
                  <a:pt x="71" y="53"/>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57" name="Text Box 110"/>
          <p:cNvSpPr txBox="1">
            <a:spLocks noChangeArrowheads="1"/>
          </p:cNvSpPr>
          <p:nvPr/>
        </p:nvSpPr>
        <p:spPr bwMode="auto">
          <a:xfrm>
            <a:off x="347663" y="4492625"/>
            <a:ext cx="1150937"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29458" name="Oval 111"/>
          <p:cNvSpPr>
            <a:spLocks noChangeArrowheads="1"/>
          </p:cNvSpPr>
          <p:nvPr/>
        </p:nvSpPr>
        <p:spPr bwMode="auto">
          <a:xfrm>
            <a:off x="5273675" y="54435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59" name="Text Box 112"/>
          <p:cNvSpPr txBox="1">
            <a:spLocks noChangeArrowheads="1"/>
          </p:cNvSpPr>
          <p:nvPr/>
        </p:nvSpPr>
        <p:spPr bwMode="auto">
          <a:xfrm>
            <a:off x="5327650" y="54117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460" name="Oval 113"/>
          <p:cNvSpPr>
            <a:spLocks noChangeArrowheads="1"/>
          </p:cNvSpPr>
          <p:nvPr/>
        </p:nvSpPr>
        <p:spPr bwMode="auto">
          <a:xfrm>
            <a:off x="6434138" y="59563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61" name="Text Box 114"/>
          <p:cNvSpPr txBox="1">
            <a:spLocks noChangeArrowheads="1"/>
          </p:cNvSpPr>
          <p:nvPr/>
        </p:nvSpPr>
        <p:spPr bwMode="auto">
          <a:xfrm>
            <a:off x="6488113" y="59245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a:t>
            </a:r>
            <a:r>
              <a:rPr lang="fi-FI" altLang="en-US" sz="1000" b="1" i="1">
                <a:solidFill>
                  <a:srgbClr val="005BB6"/>
                </a:solidFill>
              </a:rPr>
              <a:t>SR_Property</a:t>
            </a:r>
            <a:endParaRPr lang="en-US" altLang="en-US" sz="1000" b="1" i="1">
              <a:solidFill>
                <a:srgbClr val="005BB6"/>
              </a:solidFill>
            </a:endParaRPr>
          </a:p>
        </p:txBody>
      </p:sp>
      <p:sp>
        <p:nvSpPr>
          <p:cNvPr id="229462" name="Oval 115"/>
          <p:cNvSpPr>
            <a:spLocks noChangeArrowheads="1"/>
          </p:cNvSpPr>
          <p:nvPr/>
        </p:nvSpPr>
        <p:spPr bwMode="auto">
          <a:xfrm>
            <a:off x="7524750" y="54340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63" name="Text Box 116"/>
          <p:cNvSpPr txBox="1">
            <a:spLocks noChangeArrowheads="1"/>
          </p:cNvSpPr>
          <p:nvPr/>
        </p:nvSpPr>
        <p:spPr bwMode="auto">
          <a:xfrm>
            <a:off x="7578725" y="540226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464" name="Freeform 117"/>
          <p:cNvSpPr>
            <a:spLocks/>
          </p:cNvSpPr>
          <p:nvPr/>
        </p:nvSpPr>
        <p:spPr bwMode="auto">
          <a:xfrm>
            <a:off x="5824538" y="5210175"/>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65" name="Freeform 118"/>
          <p:cNvSpPr>
            <a:spLocks/>
          </p:cNvSpPr>
          <p:nvPr/>
        </p:nvSpPr>
        <p:spPr bwMode="auto">
          <a:xfrm flipH="1">
            <a:off x="7456488" y="5219700"/>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66" name="Line 119"/>
          <p:cNvSpPr>
            <a:spLocks noChangeShapeType="1"/>
          </p:cNvSpPr>
          <p:nvPr/>
        </p:nvSpPr>
        <p:spPr bwMode="auto">
          <a:xfrm>
            <a:off x="7164388" y="5229225"/>
            <a:ext cx="0" cy="720725"/>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9467" name="Text Box 120"/>
          <p:cNvSpPr txBox="1">
            <a:spLocks noChangeArrowheads="1"/>
          </p:cNvSpPr>
          <p:nvPr/>
        </p:nvSpPr>
        <p:spPr bwMode="auto">
          <a:xfrm>
            <a:off x="5829300" y="52244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9468" name="Text Box 121"/>
          <p:cNvSpPr txBox="1">
            <a:spLocks noChangeArrowheads="1"/>
          </p:cNvSpPr>
          <p:nvPr/>
        </p:nvSpPr>
        <p:spPr bwMode="auto">
          <a:xfrm>
            <a:off x="7581900" y="52530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9469" name="Text Box 122"/>
          <p:cNvSpPr txBox="1">
            <a:spLocks noChangeArrowheads="1"/>
          </p:cNvSpPr>
          <p:nvPr/>
        </p:nvSpPr>
        <p:spPr bwMode="auto">
          <a:xfrm>
            <a:off x="6438900" y="57769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9470" name="Oval 123"/>
          <p:cNvSpPr>
            <a:spLocks noChangeArrowheads="1"/>
          </p:cNvSpPr>
          <p:nvPr/>
        </p:nvSpPr>
        <p:spPr bwMode="auto">
          <a:xfrm>
            <a:off x="433388" y="48815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71" name="Text Box 124"/>
          <p:cNvSpPr txBox="1">
            <a:spLocks noChangeArrowheads="1"/>
          </p:cNvSpPr>
          <p:nvPr/>
        </p:nvSpPr>
        <p:spPr bwMode="auto">
          <a:xfrm>
            <a:off x="487363" y="484981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472" name="Oval 125"/>
          <p:cNvSpPr>
            <a:spLocks noChangeArrowheads="1"/>
          </p:cNvSpPr>
          <p:nvPr/>
        </p:nvSpPr>
        <p:spPr bwMode="auto">
          <a:xfrm>
            <a:off x="1519238" y="54054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73" name="Text Box 126"/>
          <p:cNvSpPr txBox="1">
            <a:spLocks noChangeArrowheads="1"/>
          </p:cNvSpPr>
          <p:nvPr/>
        </p:nvSpPr>
        <p:spPr bwMode="auto">
          <a:xfrm>
            <a:off x="1573213" y="5373688"/>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29474" name="Oval 127"/>
          <p:cNvSpPr>
            <a:spLocks noChangeArrowheads="1"/>
          </p:cNvSpPr>
          <p:nvPr/>
        </p:nvSpPr>
        <p:spPr bwMode="auto">
          <a:xfrm>
            <a:off x="2603500" y="48815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75" name="Text Box 128"/>
          <p:cNvSpPr txBox="1">
            <a:spLocks noChangeArrowheads="1"/>
          </p:cNvSpPr>
          <p:nvPr/>
        </p:nvSpPr>
        <p:spPr bwMode="auto">
          <a:xfrm>
            <a:off x="2657475" y="48498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476" name="Freeform 129"/>
          <p:cNvSpPr>
            <a:spLocks/>
          </p:cNvSpPr>
          <p:nvPr/>
        </p:nvSpPr>
        <p:spPr bwMode="auto">
          <a:xfrm>
            <a:off x="876300" y="4657725"/>
            <a:ext cx="1081088"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77" name="Freeform 130"/>
          <p:cNvSpPr>
            <a:spLocks/>
          </p:cNvSpPr>
          <p:nvPr/>
        </p:nvSpPr>
        <p:spPr bwMode="auto">
          <a:xfrm flipH="1">
            <a:off x="2573338" y="4667250"/>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78" name="Text Box 131"/>
          <p:cNvSpPr txBox="1">
            <a:spLocks noChangeArrowheads="1"/>
          </p:cNvSpPr>
          <p:nvPr/>
        </p:nvSpPr>
        <p:spPr bwMode="auto">
          <a:xfrm>
            <a:off x="947738" y="46720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29479" name="Text Box 132"/>
          <p:cNvSpPr txBox="1">
            <a:spLocks noChangeArrowheads="1"/>
          </p:cNvSpPr>
          <p:nvPr/>
        </p:nvSpPr>
        <p:spPr bwMode="auto">
          <a:xfrm>
            <a:off x="2698750" y="47005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9480" name="Text Box 133"/>
          <p:cNvSpPr txBox="1">
            <a:spLocks noChangeArrowheads="1"/>
          </p:cNvSpPr>
          <p:nvPr/>
        </p:nvSpPr>
        <p:spPr bwMode="auto">
          <a:xfrm>
            <a:off x="1547813" y="51022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1230982" name="Text Box 134"/>
          <p:cNvSpPr txBox="1">
            <a:spLocks noChangeArrowheads="1"/>
          </p:cNvSpPr>
          <p:nvPr/>
        </p:nvSpPr>
        <p:spPr bwMode="auto">
          <a:xfrm>
            <a:off x="1338263" y="5562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rscdfs:Measuremenr</a:t>
            </a:r>
            <a:r>
              <a:rPr lang="en-US" b="1" i="1">
                <a:solidFill>
                  <a:schemeClr val="bg2"/>
                </a:solidFill>
                <a:effectLst>
                  <a:outerShdw blurRad="38100" dist="38100" dir="2700000" algn="tl">
                    <a:srgbClr val="C0C0C0"/>
                  </a:outerShdw>
                </a:effectLst>
              </a:rPr>
              <a:t> temperature</a:t>
            </a:r>
          </a:p>
        </p:txBody>
      </p:sp>
      <p:sp>
        <p:nvSpPr>
          <p:cNvPr id="229482" name="Line 135"/>
          <p:cNvSpPr>
            <a:spLocks noChangeShapeType="1"/>
          </p:cNvSpPr>
          <p:nvPr/>
        </p:nvSpPr>
        <p:spPr bwMode="auto">
          <a:xfrm>
            <a:off x="2268538" y="4672013"/>
            <a:ext cx="0" cy="720725"/>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29483" name="Oval 136"/>
          <p:cNvSpPr>
            <a:spLocks noChangeArrowheads="1"/>
          </p:cNvSpPr>
          <p:nvPr/>
        </p:nvSpPr>
        <p:spPr bwMode="auto">
          <a:xfrm>
            <a:off x="7072313"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84" name="Text Box 137"/>
          <p:cNvSpPr txBox="1">
            <a:spLocks noChangeArrowheads="1"/>
          </p:cNvSpPr>
          <p:nvPr/>
        </p:nvSpPr>
        <p:spPr bwMode="auto">
          <a:xfrm>
            <a:off x="7126288" y="312102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30986" name="Text Box 138"/>
          <p:cNvSpPr txBox="1">
            <a:spLocks noChangeArrowheads="1"/>
          </p:cNvSpPr>
          <p:nvPr/>
        </p:nvSpPr>
        <p:spPr bwMode="auto">
          <a:xfrm>
            <a:off x="6223000" y="61087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rscdf:Measuremenr</a:t>
            </a:r>
            <a:r>
              <a:rPr lang="en-US" b="1" i="1">
                <a:solidFill>
                  <a:schemeClr val="bg2"/>
                </a:solidFill>
                <a:effectLst>
                  <a:outerShdw blurRad="38100" dist="38100" dir="2700000" algn="tl">
                    <a:srgbClr val="C0C0C0"/>
                  </a:outerShdw>
                </a:effectLst>
              </a:rPr>
              <a:t> volume</a:t>
            </a:r>
          </a:p>
        </p:txBody>
      </p:sp>
      <p:grpSp>
        <p:nvGrpSpPr>
          <p:cNvPr id="229486" name="Group 139"/>
          <p:cNvGrpSpPr>
            <a:grpSpLocks/>
          </p:cNvGrpSpPr>
          <p:nvPr/>
        </p:nvGrpSpPr>
        <p:grpSpPr bwMode="auto">
          <a:xfrm>
            <a:off x="8027988" y="5589588"/>
            <a:ext cx="1079500" cy="304800"/>
            <a:chOff x="4840" y="1842"/>
            <a:chExt cx="908" cy="262"/>
          </a:xfrm>
        </p:grpSpPr>
        <p:sp>
          <p:nvSpPr>
            <p:cNvPr id="229523" name="AutoShape 140"/>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989" name="Text Box 141"/>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Non-numerical  Value</a:t>
              </a:r>
              <a:r>
                <a:rPr lang="fi-FI" sz="700" b="1" i="1">
                  <a:solidFill>
                    <a:srgbClr val="993300"/>
                  </a:solidFill>
                  <a:effectLst>
                    <a:outerShdw blurRad="38100" dist="38100" dir="2700000" algn="tl">
                      <a:srgbClr val="C0C0C0"/>
                    </a:outerShdw>
                  </a:effectLst>
                </a:rPr>
                <a:t> </a:t>
              </a:r>
              <a:r>
                <a:rPr lang="en-US" sz="700" b="1" i="1">
                  <a:solidFill>
                    <a:srgbClr val="993300"/>
                  </a:solidFill>
                  <a:effectLst>
                    <a:outerShdw blurRad="38100" dist="38100" dir="2700000" algn="tl">
                      <a:srgbClr val="C0C0C0"/>
                    </a:outerShdw>
                  </a:effectLst>
                </a:rPr>
                <a:t>Ontology</a:t>
              </a:r>
            </a:p>
          </p:txBody>
        </p:sp>
      </p:grpSp>
      <p:sp>
        <p:nvSpPr>
          <p:cNvPr id="1230990" name="Text Box 142"/>
          <p:cNvSpPr txBox="1">
            <a:spLocks noChangeArrowheads="1"/>
          </p:cNvSpPr>
          <p:nvPr/>
        </p:nvSpPr>
        <p:spPr bwMode="auto">
          <a:xfrm>
            <a:off x="7380288" y="5621338"/>
            <a:ext cx="1081087" cy="184150"/>
          </a:xfrm>
          <a:prstGeom prst="rect">
            <a:avLst/>
          </a:prstGeom>
          <a:noFill/>
          <a:ln w="9525" algn="ctr">
            <a:noFill/>
            <a:miter lim="800000"/>
            <a:headEnd/>
            <a:tailEnd/>
          </a:ln>
          <a:effectLst/>
        </p:spPr>
        <p:txBody>
          <a:bodyPr>
            <a:spAutoFit/>
          </a:bodyPr>
          <a:lstStyle/>
          <a:p>
            <a:pPr>
              <a:spcBef>
                <a:spcPct val="50000"/>
              </a:spcBef>
              <a:defRPr/>
            </a:pPr>
            <a:r>
              <a:rPr lang="en-US" sz="600" b="1" i="1">
                <a:solidFill>
                  <a:schemeClr val="bg2"/>
                </a:solidFill>
                <a:effectLst>
                  <a:outerShdw blurRad="38100" dist="38100" dir="2700000" algn="tl">
                    <a:srgbClr val="C0C0C0"/>
                  </a:outerShdw>
                </a:effectLst>
              </a:rPr>
              <a:t>max&gt;V&gt;min</a:t>
            </a:r>
          </a:p>
        </p:txBody>
      </p:sp>
      <p:sp>
        <p:nvSpPr>
          <p:cNvPr id="1230991" name="Text Box 143"/>
          <p:cNvSpPr txBox="1">
            <a:spLocks noChangeArrowheads="1"/>
          </p:cNvSpPr>
          <p:nvPr/>
        </p:nvSpPr>
        <p:spPr bwMode="auto">
          <a:xfrm>
            <a:off x="3059113" y="5037138"/>
            <a:ext cx="792162" cy="198437"/>
          </a:xfrm>
          <a:prstGeom prst="rect">
            <a:avLst/>
          </a:prstGeom>
          <a:noFill/>
          <a:ln w="9525" algn="ctr">
            <a:noFill/>
            <a:miter lim="800000"/>
            <a:headEnd/>
            <a:tailEnd/>
          </a:ln>
          <a:effectLst/>
        </p:spPr>
        <p:txBody>
          <a:bodyPr>
            <a:spAutoFit/>
          </a:bodyPr>
          <a:lstStyle/>
          <a:p>
            <a:pPr>
              <a:spcBef>
                <a:spcPct val="50000"/>
              </a:spcBef>
              <a:defRPr/>
            </a:pPr>
            <a:r>
              <a:rPr lang="fi-FI" sz="700" b="1" i="1">
                <a:solidFill>
                  <a:schemeClr val="bg2"/>
                </a:solidFill>
                <a:effectLst>
                  <a:outerShdw blurRad="38100" dist="38100" dir="2700000" algn="tl">
                    <a:srgbClr val="C0C0C0"/>
                  </a:outerShdw>
                </a:effectLst>
              </a:rPr>
              <a:t>max</a:t>
            </a:r>
            <a:endParaRPr lang="en-US" sz="700" b="1" i="1">
              <a:solidFill>
                <a:schemeClr val="bg2"/>
              </a:solidFill>
              <a:effectLst>
                <a:outerShdw blurRad="38100" dist="38100" dir="2700000" algn="tl">
                  <a:srgbClr val="C0C0C0"/>
                </a:outerShdw>
              </a:effectLst>
            </a:endParaRPr>
          </a:p>
        </p:txBody>
      </p:sp>
      <p:grpSp>
        <p:nvGrpSpPr>
          <p:cNvPr id="229489" name="Group 144"/>
          <p:cNvGrpSpPr>
            <a:grpSpLocks/>
          </p:cNvGrpSpPr>
          <p:nvPr/>
        </p:nvGrpSpPr>
        <p:grpSpPr bwMode="auto">
          <a:xfrm>
            <a:off x="3727450" y="3313113"/>
            <a:ext cx="1008063" cy="304800"/>
            <a:chOff x="4840" y="1842"/>
            <a:chExt cx="908" cy="262"/>
          </a:xfrm>
        </p:grpSpPr>
        <p:sp>
          <p:nvSpPr>
            <p:cNvPr id="229521" name="AutoShape 145"/>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994" name="Text Box 146"/>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30995" name="Text Box 147"/>
          <p:cNvSpPr txBox="1">
            <a:spLocks noChangeArrowheads="1"/>
          </p:cNvSpPr>
          <p:nvPr/>
        </p:nvSpPr>
        <p:spPr bwMode="auto">
          <a:xfrm>
            <a:off x="865188" y="5068888"/>
            <a:ext cx="676275"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grpSp>
        <p:nvGrpSpPr>
          <p:cNvPr id="229491" name="Group 148"/>
          <p:cNvGrpSpPr>
            <a:grpSpLocks/>
          </p:cNvGrpSpPr>
          <p:nvPr/>
        </p:nvGrpSpPr>
        <p:grpSpPr bwMode="auto">
          <a:xfrm>
            <a:off x="34925" y="5049838"/>
            <a:ext cx="1008063" cy="304800"/>
            <a:chOff x="4840" y="1842"/>
            <a:chExt cx="908" cy="262"/>
          </a:xfrm>
        </p:grpSpPr>
        <p:sp>
          <p:nvSpPr>
            <p:cNvPr id="229519" name="AutoShape 149"/>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998" name="Text Box 150"/>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30999" name="Text Box 151"/>
          <p:cNvSpPr txBox="1">
            <a:spLocks noChangeArrowheads="1"/>
          </p:cNvSpPr>
          <p:nvPr/>
        </p:nvSpPr>
        <p:spPr bwMode="auto">
          <a:xfrm>
            <a:off x="5907088" y="5635625"/>
            <a:ext cx="676275" cy="214313"/>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Kettle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grpSp>
        <p:nvGrpSpPr>
          <p:cNvPr id="229493" name="Group 152"/>
          <p:cNvGrpSpPr>
            <a:grpSpLocks/>
          </p:cNvGrpSpPr>
          <p:nvPr/>
        </p:nvGrpSpPr>
        <p:grpSpPr bwMode="auto">
          <a:xfrm>
            <a:off x="5076825" y="5616575"/>
            <a:ext cx="1008063" cy="304800"/>
            <a:chOff x="4840" y="1842"/>
            <a:chExt cx="908" cy="262"/>
          </a:xfrm>
        </p:grpSpPr>
        <p:sp>
          <p:nvSpPr>
            <p:cNvPr id="229517" name="AutoShape 153"/>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1002" name="Text Box 154"/>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31003" name="Text Box 155"/>
          <p:cNvSpPr txBox="1">
            <a:spLocks noChangeArrowheads="1"/>
          </p:cNvSpPr>
          <p:nvPr/>
        </p:nvSpPr>
        <p:spPr bwMode="auto">
          <a:xfrm>
            <a:off x="7812088" y="874713"/>
            <a:ext cx="1081087"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 [t</a:t>
            </a:r>
            <a:r>
              <a:rPr lang="en-US" b="1" i="1" baseline="-25000">
                <a:solidFill>
                  <a:schemeClr val="bg2"/>
                </a:solidFill>
                <a:effectLst>
                  <a:outerShdw blurRad="38100" dist="38100" dir="2700000" algn="tl">
                    <a:srgbClr val="C0C0C0"/>
                  </a:outerShdw>
                </a:effectLst>
              </a:rPr>
              <a:t>1</a:t>
            </a:r>
            <a:r>
              <a:rPr lang="en-US" b="1" i="1">
                <a:solidFill>
                  <a:schemeClr val="bg2"/>
                </a:solidFill>
                <a:effectLst>
                  <a:outerShdw blurRad="38100" dist="38100" dir="2700000" algn="tl">
                    <a:srgbClr val="C0C0C0"/>
                  </a:outerShdw>
                </a:effectLst>
              </a:rPr>
              <a:t>;t</a:t>
            </a:r>
            <a:r>
              <a:rPr lang="en-US" b="1" i="1" baseline="-25000">
                <a:solidFill>
                  <a:schemeClr val="bg2"/>
                </a:solidFill>
                <a:effectLst>
                  <a:outerShdw blurRad="38100" dist="38100" dir="2700000" algn="tl">
                    <a:srgbClr val="C0C0C0"/>
                  </a:outerShdw>
                </a:effectLst>
              </a:rPr>
              <a:t>2</a:t>
            </a:r>
            <a:r>
              <a:rPr lang="en-US" b="1" i="1">
                <a:solidFill>
                  <a:schemeClr val="bg2"/>
                </a:solidFill>
                <a:effectLst>
                  <a:outerShdw blurRad="38100" dist="38100" dir="2700000" algn="tl">
                    <a:srgbClr val="C0C0C0"/>
                  </a:outerShdw>
                </a:effectLst>
              </a:rPr>
              <a:t>]</a:t>
            </a:r>
          </a:p>
        </p:txBody>
      </p:sp>
      <p:grpSp>
        <p:nvGrpSpPr>
          <p:cNvPr id="229495" name="Group 156"/>
          <p:cNvGrpSpPr>
            <a:grpSpLocks/>
          </p:cNvGrpSpPr>
          <p:nvPr/>
        </p:nvGrpSpPr>
        <p:grpSpPr bwMode="auto">
          <a:xfrm>
            <a:off x="1533525" y="5734050"/>
            <a:ext cx="877888" cy="360363"/>
            <a:chOff x="1882" y="3657"/>
            <a:chExt cx="553" cy="227"/>
          </a:xfrm>
        </p:grpSpPr>
        <p:sp>
          <p:nvSpPr>
            <p:cNvPr id="229515" name="AutoShape 157"/>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1006" name="Text Box 158"/>
            <p:cNvSpPr txBox="1">
              <a:spLocks noChangeArrowheads="1"/>
            </p:cNvSpPr>
            <p:nvPr/>
          </p:nvSpPr>
          <p:spPr bwMode="auto">
            <a:xfrm>
              <a:off x="1891" y="3669"/>
              <a:ext cx="544" cy="1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Measurement  Ontology</a:t>
              </a:r>
            </a:p>
          </p:txBody>
        </p:sp>
      </p:grpSp>
      <p:grpSp>
        <p:nvGrpSpPr>
          <p:cNvPr id="229496" name="Group 159"/>
          <p:cNvGrpSpPr>
            <a:grpSpLocks/>
          </p:cNvGrpSpPr>
          <p:nvPr/>
        </p:nvGrpSpPr>
        <p:grpSpPr bwMode="auto">
          <a:xfrm>
            <a:off x="6511925" y="6280150"/>
            <a:ext cx="877888" cy="360363"/>
            <a:chOff x="1882" y="3657"/>
            <a:chExt cx="553" cy="227"/>
          </a:xfrm>
        </p:grpSpPr>
        <p:sp>
          <p:nvSpPr>
            <p:cNvPr id="229513" name="AutoShape 160"/>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1009" name="Text Box 161"/>
            <p:cNvSpPr txBox="1">
              <a:spLocks noChangeArrowheads="1"/>
            </p:cNvSpPr>
            <p:nvPr/>
          </p:nvSpPr>
          <p:spPr bwMode="auto">
            <a:xfrm>
              <a:off x="1891" y="3669"/>
              <a:ext cx="544" cy="1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Measurement  Ontology</a:t>
              </a:r>
            </a:p>
          </p:txBody>
        </p:sp>
      </p:grpSp>
      <p:sp>
        <p:nvSpPr>
          <p:cNvPr id="229497" name="Freeform 162"/>
          <p:cNvSpPr>
            <a:spLocks/>
          </p:cNvSpPr>
          <p:nvPr/>
        </p:nvSpPr>
        <p:spPr bwMode="auto">
          <a:xfrm>
            <a:off x="2781300" y="3074988"/>
            <a:ext cx="822325" cy="882650"/>
          </a:xfrm>
          <a:custGeom>
            <a:avLst/>
            <a:gdLst>
              <a:gd name="T0" fmla="*/ 0 w 518"/>
              <a:gd name="T1" fmla="*/ 541 h 556"/>
              <a:gd name="T2" fmla="*/ 181 w 518"/>
              <a:gd name="T3" fmla="*/ 541 h 556"/>
              <a:gd name="T4" fmla="*/ 408 w 518"/>
              <a:gd name="T5" fmla="*/ 450 h 556"/>
              <a:gd name="T6" fmla="*/ 499 w 518"/>
              <a:gd name="T7" fmla="*/ 268 h 556"/>
              <a:gd name="T8" fmla="*/ 518 w 518"/>
              <a:gd name="T9" fmla="*/ 0 h 556"/>
              <a:gd name="T10" fmla="*/ 0 60000 65536"/>
              <a:gd name="T11" fmla="*/ 0 60000 65536"/>
              <a:gd name="T12" fmla="*/ 0 60000 65536"/>
              <a:gd name="T13" fmla="*/ 0 60000 65536"/>
              <a:gd name="T14" fmla="*/ 0 60000 65536"/>
              <a:gd name="T15" fmla="*/ 0 w 518"/>
              <a:gd name="T16" fmla="*/ 0 h 556"/>
              <a:gd name="T17" fmla="*/ 518 w 518"/>
              <a:gd name="T18" fmla="*/ 556 h 556"/>
            </a:gdLst>
            <a:ahLst/>
            <a:cxnLst>
              <a:cxn ang="T10">
                <a:pos x="T0" y="T1"/>
              </a:cxn>
              <a:cxn ang="T11">
                <a:pos x="T2" y="T3"/>
              </a:cxn>
              <a:cxn ang="T12">
                <a:pos x="T4" y="T5"/>
              </a:cxn>
              <a:cxn ang="T13">
                <a:pos x="T6" y="T7"/>
              </a:cxn>
              <a:cxn ang="T14">
                <a:pos x="T8" y="T9"/>
              </a:cxn>
            </a:cxnLst>
            <a:rect l="T15" t="T16" r="T17" b="T18"/>
            <a:pathLst>
              <a:path w="518" h="556">
                <a:moveTo>
                  <a:pt x="0" y="541"/>
                </a:moveTo>
                <a:cubicBezTo>
                  <a:pt x="56" y="548"/>
                  <a:pt x="113" y="556"/>
                  <a:pt x="181" y="541"/>
                </a:cubicBezTo>
                <a:cubicBezTo>
                  <a:pt x="249" y="526"/>
                  <a:pt x="355" y="495"/>
                  <a:pt x="408" y="450"/>
                </a:cubicBezTo>
                <a:cubicBezTo>
                  <a:pt x="461" y="405"/>
                  <a:pt x="481" y="343"/>
                  <a:pt x="499" y="268"/>
                </a:cubicBezTo>
                <a:cubicBezTo>
                  <a:pt x="517" y="193"/>
                  <a:pt x="517" y="96"/>
                  <a:pt x="518" y="0"/>
                </a:cubicBezTo>
              </a:path>
            </a:pathLst>
          </a:custGeom>
          <a:noFill/>
          <a:ln w="6350" cap="flat" cmpd="sng">
            <a:solidFill>
              <a:srgbClr val="003300"/>
            </a:solidFill>
            <a:prstDash val="solid"/>
            <a:round/>
            <a:headEnd type="none" w="med" len="med"/>
            <a:tailEnd type="non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29498" name="Oval 163"/>
          <p:cNvSpPr>
            <a:spLocks noChangeArrowheads="1"/>
          </p:cNvSpPr>
          <p:nvPr/>
        </p:nvSpPr>
        <p:spPr bwMode="auto">
          <a:xfrm>
            <a:off x="3876675" y="12366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499" name="Text Box 164"/>
          <p:cNvSpPr txBox="1">
            <a:spLocks noChangeArrowheads="1"/>
          </p:cNvSpPr>
          <p:nvPr/>
        </p:nvSpPr>
        <p:spPr bwMode="auto">
          <a:xfrm>
            <a:off x="3930650" y="12049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31013" name="Text Box 165"/>
          <p:cNvSpPr txBox="1">
            <a:spLocks noChangeArrowheads="1"/>
          </p:cNvSpPr>
          <p:nvPr/>
        </p:nvSpPr>
        <p:spPr bwMode="auto">
          <a:xfrm>
            <a:off x="4246563" y="1071563"/>
            <a:ext cx="863600"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Environment</a:t>
            </a:r>
          </a:p>
        </p:txBody>
      </p:sp>
      <p:sp>
        <p:nvSpPr>
          <p:cNvPr id="229501" name="Oval 166"/>
          <p:cNvSpPr>
            <a:spLocks noChangeArrowheads="1"/>
          </p:cNvSpPr>
          <p:nvPr/>
        </p:nvSpPr>
        <p:spPr bwMode="auto">
          <a:xfrm>
            <a:off x="5310188" y="10255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502" name="Text Box 167"/>
          <p:cNvSpPr txBox="1">
            <a:spLocks noChangeArrowheads="1"/>
          </p:cNvSpPr>
          <p:nvPr/>
        </p:nvSpPr>
        <p:spPr bwMode="auto">
          <a:xfrm>
            <a:off x="5364163" y="99377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1016" name="Text Box 168"/>
          <p:cNvSpPr txBox="1">
            <a:spLocks noChangeArrowheads="1"/>
          </p:cNvSpPr>
          <p:nvPr/>
        </p:nvSpPr>
        <p:spPr bwMode="auto">
          <a:xfrm>
            <a:off x="5148263" y="8413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rscdfs:Time</a:t>
            </a:r>
            <a:r>
              <a:rPr lang="en-US" b="1" i="1">
                <a:solidFill>
                  <a:schemeClr val="bg2"/>
                </a:solidFill>
                <a:effectLst>
                  <a:outerShdw blurRad="38100" dist="38100" dir="2700000" algn="tl">
                    <a:srgbClr val="C0C0C0"/>
                  </a:outerShdw>
                </a:effectLst>
              </a:rPr>
              <a:t> sysTime</a:t>
            </a:r>
          </a:p>
        </p:txBody>
      </p:sp>
      <p:sp>
        <p:nvSpPr>
          <p:cNvPr id="229504" name="Oval 169"/>
          <p:cNvSpPr>
            <a:spLocks noChangeArrowheads="1"/>
          </p:cNvSpPr>
          <p:nvPr/>
        </p:nvSpPr>
        <p:spPr bwMode="auto">
          <a:xfrm>
            <a:off x="6905625" y="10128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9505" name="Text Box 170"/>
          <p:cNvSpPr txBox="1">
            <a:spLocks noChangeArrowheads="1"/>
          </p:cNvSpPr>
          <p:nvPr/>
        </p:nvSpPr>
        <p:spPr bwMode="auto">
          <a:xfrm>
            <a:off x="6959600" y="9810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29506" name="Text Box 171"/>
          <p:cNvSpPr txBox="1">
            <a:spLocks noChangeArrowheads="1"/>
          </p:cNvSpPr>
          <p:nvPr/>
        </p:nvSpPr>
        <p:spPr bwMode="auto">
          <a:xfrm>
            <a:off x="6732588" y="119697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29507" name="Text Box 172"/>
          <p:cNvSpPr txBox="1">
            <a:spLocks noChangeArrowheads="1"/>
          </p:cNvSpPr>
          <p:nvPr/>
        </p:nvSpPr>
        <p:spPr bwMode="auto">
          <a:xfrm>
            <a:off x="5905500" y="12398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29508" name="Text Box 173"/>
          <p:cNvSpPr txBox="1">
            <a:spLocks noChangeArrowheads="1"/>
          </p:cNvSpPr>
          <p:nvPr/>
        </p:nvSpPr>
        <p:spPr bwMode="auto">
          <a:xfrm>
            <a:off x="5086350" y="13128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grpSp>
        <p:nvGrpSpPr>
          <p:cNvPr id="229509" name="Group 174"/>
          <p:cNvGrpSpPr>
            <a:grpSpLocks/>
          </p:cNvGrpSpPr>
          <p:nvPr/>
        </p:nvGrpSpPr>
        <p:grpSpPr bwMode="auto">
          <a:xfrm>
            <a:off x="3492500" y="5013325"/>
            <a:ext cx="1079500" cy="304800"/>
            <a:chOff x="4840" y="1842"/>
            <a:chExt cx="908" cy="262"/>
          </a:xfrm>
        </p:grpSpPr>
        <p:sp>
          <p:nvSpPr>
            <p:cNvPr id="229511" name="AutoShape 175"/>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1024" name="Text Box 176"/>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Non-numerical  Value</a:t>
              </a:r>
              <a:r>
                <a:rPr lang="fi-FI" sz="700" b="1" i="1">
                  <a:solidFill>
                    <a:srgbClr val="993300"/>
                  </a:solidFill>
                  <a:effectLst>
                    <a:outerShdw blurRad="38100" dist="38100" dir="2700000" algn="tl">
                      <a:srgbClr val="C0C0C0"/>
                    </a:outerShdw>
                  </a:effectLst>
                </a:rPr>
                <a:t> </a:t>
              </a:r>
              <a:r>
                <a:rPr lang="en-US" sz="700" b="1" i="1">
                  <a:solidFill>
                    <a:srgbClr val="993300"/>
                  </a:solidFill>
                  <a:effectLst>
                    <a:outerShdw blurRad="38100" dist="38100" dir="2700000" algn="tl">
                      <a:srgbClr val="C0C0C0"/>
                    </a:outerShdw>
                  </a:effectLst>
                </a:rPr>
                <a:t>Ontology</a:t>
              </a:r>
            </a:p>
          </p:txBody>
        </p:sp>
      </p:grpSp>
      <p:sp>
        <p:nvSpPr>
          <p:cNvPr id="1231025" name="Text Box 177"/>
          <p:cNvSpPr txBox="1">
            <a:spLocks noChangeArrowheads="1"/>
          </p:cNvSpPr>
          <p:nvPr/>
        </p:nvSpPr>
        <p:spPr bwMode="auto">
          <a:xfrm>
            <a:off x="6588125" y="8366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rscdfs:TempMark</a:t>
            </a:r>
            <a:r>
              <a:rPr lang="en-US" b="1" i="1">
                <a:solidFill>
                  <a:schemeClr val="bg2"/>
                </a:solidFill>
                <a:effectLst>
                  <a:outerShdw blurRad="38100" dist="38100" dir="2700000" algn="tl">
                    <a:srgbClr val="C0C0C0"/>
                  </a:outerShdw>
                </a:effectLst>
              </a:rPr>
              <a:t> TempMark#1</a:t>
            </a:r>
          </a:p>
        </p:txBody>
      </p:sp>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0402" name="Rectangle 2"/>
          <p:cNvSpPr>
            <a:spLocks noChangeArrowheads="1"/>
          </p:cNvSpPr>
          <p:nvPr/>
        </p:nvSpPr>
        <p:spPr bwMode="auto">
          <a:xfrm>
            <a:off x="107950" y="836613"/>
            <a:ext cx="8928100" cy="5905500"/>
          </a:xfrm>
          <a:prstGeom prst="rect">
            <a:avLst/>
          </a:prstGeom>
          <a:solidFill>
            <a:srgbClr val="FEF7E2"/>
          </a:solidFill>
          <a:ln w="9525" algn="ctr">
            <a:solidFill>
              <a:srgbClr val="80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0403" name="Rectangle 3"/>
          <p:cNvSpPr>
            <a:spLocks noChangeArrowheads="1"/>
          </p:cNvSpPr>
          <p:nvPr/>
        </p:nvSpPr>
        <p:spPr bwMode="auto">
          <a:xfrm>
            <a:off x="106363" y="846138"/>
            <a:ext cx="8920162" cy="2511425"/>
          </a:xfrm>
          <a:prstGeom prst="rect">
            <a:avLst/>
          </a:prstGeom>
          <a:solidFill>
            <a:srgbClr val="996633">
              <a:alpha val="25882"/>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900" name="Rectangle 4"/>
          <p:cNvSpPr>
            <a:spLocks noChangeArrowheads="1"/>
          </p:cNvSpPr>
          <p:nvPr/>
        </p:nvSpPr>
        <p:spPr bwMode="auto">
          <a:xfrm>
            <a:off x="179388" y="836613"/>
            <a:ext cx="8856662" cy="2682875"/>
          </a:xfrm>
          <a:prstGeom prst="rect">
            <a:avLst/>
          </a:prstGeom>
          <a:noFill/>
          <a:ln w="9525" algn="ctr">
            <a:noFill/>
            <a:miter lim="800000"/>
            <a:headEnd/>
            <a:tailEnd/>
          </a:ln>
          <a:effectLst/>
        </p:spPr>
        <p:txBody>
          <a:bodyPr>
            <a:spAutoFit/>
          </a:bodyPr>
          <a:lstStyle/>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&lt;?xml version='1.0' ?&gt;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&lt;!DOCTYPE rdf:RDF [</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rdf 'http://www.w3.org/1999/02/22-rdf-syntax-ns#'&gt;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rdfs 'http://www.w3.org/2000/01/rdf-schema#'&gt;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rscdfs 'http://www.cc.jyu.fi/~olkhriye/rscdfs/0.2/rscdfs#'&gt;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 'http://www.cc.jyu.fi/~olkhriye/rscdfs/resource/resourceDescription#'&gt;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ontoMeasurement 'http://www.cc.jyu.fi/~olkhriye/rscdfs/ontologies/measurementOntology#'&gt;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ontoCondition 'http://www.cc.jyu.fi/~olkhriye/rscdfs/ontologies/conditionOntology#'&gt;                                                ]&gt;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&lt;rdf:RDF </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xmlns:rdf="&amp;rdf;“</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xmlns:rdfs="&amp;rdfs;"</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xmlns:rscdfs="&amp;rscdfs;"</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xmlns:rd="&amp;rd;"</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xmlns:ontoMeasurement="&amp;ontoMeasurement;“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xmlns:ontoCondition="&amp;ontoCondition;"</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&gt;</a:t>
            </a:r>
          </a:p>
          <a:p>
            <a:pPr marL="342900" indent="-342900" algn="just">
              <a:buFont typeface="Wingdings" pitchFamily="2" charset="2"/>
              <a:buNone/>
              <a:defRPr/>
            </a:pPr>
            <a:endParaRPr lang="en-US" altLang="zh-CN" sz="1000" b="1" i="1">
              <a:solidFill>
                <a:srgbClr val="800000"/>
              </a:solidFill>
              <a:effectLst>
                <a:outerShdw blurRad="38100" dist="38100" dir="2700000" algn="tl">
                  <a:srgbClr val="C0C0C0"/>
                </a:outerShdw>
              </a:effectLst>
              <a:ea typeface="SimSun" pitchFamily="2" charset="-122"/>
            </a:endParaRPr>
          </a:p>
        </p:txBody>
      </p:sp>
      <p:sp>
        <p:nvSpPr>
          <p:cNvPr id="1232901" name="Text Box 5"/>
          <p:cNvSpPr txBox="1">
            <a:spLocks noChangeArrowheads="1"/>
          </p:cNvSpPr>
          <p:nvPr/>
        </p:nvSpPr>
        <p:spPr bwMode="auto">
          <a:xfrm>
            <a:off x="179388" y="3336925"/>
            <a:ext cx="4464050" cy="3255963"/>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&lt;rscdfs:Device rdf:about="&amp;rd;</a:t>
            </a:r>
            <a:r>
              <a:rPr lang="en-US" altLang="zh-CN" sz="900" b="1" i="1">
                <a:solidFill>
                  <a:srgbClr val="003399"/>
                </a:solidFill>
                <a:effectLst>
                  <a:outerShdw blurRad="38100" dist="38100" dir="2700000" algn="tl">
                    <a:srgbClr val="C0C0C0"/>
                  </a:outerShdw>
                </a:effectLst>
                <a:ea typeface="SimSun" pitchFamily="2" charset="-122"/>
              </a:rPr>
              <a:t>iKettle1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rdfs:comment="Kettle#1 is an instance of </a:t>
            </a:r>
            <a:r>
              <a:rPr lang="en-US" altLang="zh-CN" b="1" i="1">
                <a:solidFill>
                  <a:srgbClr val="4D4D4D"/>
                </a:solidFill>
                <a:effectLst>
                  <a:outerShdw blurRad="38100" dist="38100" dir="2700000" algn="tl">
                    <a:srgbClr val="C0C0C0"/>
                  </a:outerShdw>
                </a:effectLst>
                <a:ea typeface="SimSun" pitchFamily="2" charset="-122"/>
              </a:rPr>
              <a:t>rscdfs:Device</a:t>
            </a:r>
            <a:r>
              <a:rPr lang="en-US" altLang="zh-CN" sz="900" b="1" i="1">
                <a:solidFill>
                  <a:srgbClr val="4D4D4D"/>
                </a:solidFill>
                <a:effectLst>
                  <a:outerShdw blurRad="38100" dist="38100" dir="2700000" algn="tl">
                    <a:srgbClr val="C0C0C0"/>
                  </a:outerShdw>
                </a:effectLst>
                <a:ea typeface="SimSun" pitchFamily="2" charset="-122"/>
              </a:rPr>
              <a:t> class“</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rdfs:label="Kettle"&gt;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&lt;/rscdfs:Device&gt;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 rdf:about="&amp;rd;</a:t>
            </a:r>
            <a:r>
              <a:rPr lang="en-US" altLang="zh-CN" sz="900" b="1" i="1">
                <a:solidFill>
                  <a:srgbClr val="003399"/>
                </a:solidFill>
                <a:effectLst>
                  <a:outerShdw blurRad="38100" dist="38100" dir="2700000" algn="tl">
                    <a:srgbClr val="C0C0C0"/>
                  </a:outerShdw>
                </a:effectLst>
                <a:ea typeface="SimSun" pitchFamily="2" charset="-122"/>
              </a:rPr>
              <a:t>iSR_Statement1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that resource has a container"</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rdfs:label="SR_Statement1"&gt;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&lt;rdf:subject rdf:resource="&amp;rd;</a:t>
            </a:r>
            <a:r>
              <a:rPr lang="en-US" altLang="zh-CN" sz="900" b="1" i="1">
                <a:solidFill>
                  <a:srgbClr val="008080"/>
                </a:solidFill>
                <a:ea typeface="SimSun" pitchFamily="2" charset="-122"/>
              </a:rPr>
              <a:t>iKettle1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&lt;rscdfs:predicate rdf:resource="&amp;rscdfs;</a:t>
            </a:r>
            <a:r>
              <a:rPr lang="en-US" altLang="zh-CN" sz="900" b="1" i="1">
                <a:solidFill>
                  <a:srgbClr val="008080"/>
                </a:solidFill>
                <a:ea typeface="SimSun" pitchFamily="2" charset="-122"/>
              </a:rPr>
              <a:t>has_Container</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&lt;rdf:object rdf:resource="&amp;rd;</a:t>
            </a:r>
            <a:r>
              <a:rPr lang="en-US" altLang="zh-CN" sz="900" b="1" i="1">
                <a:solidFill>
                  <a:srgbClr val="008080"/>
                </a:solidFill>
                <a:ea typeface="SimSun" pitchFamily="2" charset="-122"/>
              </a:rPr>
              <a:t>iContainer1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&lt;rscdfs:context rdf:resource="&amp;rd;</a:t>
            </a:r>
            <a:r>
              <a:rPr lang="en-US" altLang="zh-CN" sz="900" b="1" i="1">
                <a:solidFill>
                  <a:srgbClr val="008080"/>
                </a:solidFill>
                <a:ea typeface="SimSun" pitchFamily="2" charset="-122"/>
              </a:rPr>
              <a:t>iContainer2</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&lt;rscdfs:st_StatementType rdf:resource="&amp;rscdfs;</a:t>
            </a:r>
            <a:r>
              <a:rPr lang="en-US" altLang="zh-CN" sz="900" b="1" i="1">
                <a:solidFill>
                  <a:srgbClr val="008080"/>
                </a:solidFill>
                <a:ea typeface="SimSun" pitchFamily="2" charset="-122"/>
              </a:rPr>
              <a:t>Description</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rdfs:comment="Container of iKettle1"</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rdfs:label="Container1"&gt;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iStatement3</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iStatement4</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spcBef>
                <a:spcPct val="50000"/>
              </a:spcBef>
              <a:defRPr/>
            </a:pPr>
            <a:endParaRPr lang="en-US" sz="700"/>
          </a:p>
        </p:txBody>
      </p:sp>
      <p:sp>
        <p:nvSpPr>
          <p:cNvPr id="1232902" name="Text Box 6"/>
          <p:cNvSpPr txBox="1">
            <a:spLocks noChangeArrowheads="1"/>
          </p:cNvSpPr>
          <p:nvPr/>
        </p:nvSpPr>
        <p:spPr bwMode="auto">
          <a:xfrm>
            <a:off x="4645025" y="3328988"/>
            <a:ext cx="4464050" cy="3232150"/>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iContainer2</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iSR_Statement1"</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rdfs:label="Container2"&gt;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iStatement2</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iContainer3</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iSR_Statement2"</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rdfs:label="Container3"&gt;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iContainer4</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iSR_Statement4"</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rdfs:label="Container4"&gt;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iStatement2</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iContainer5</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iSR_Statement3"</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rdfs:label="Container5"&gt;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iStatement2</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p:txBody>
      </p:sp>
      <p:sp>
        <p:nvSpPr>
          <p:cNvPr id="230407" name="Line 7"/>
          <p:cNvSpPr>
            <a:spLocks noChangeShapeType="1"/>
          </p:cNvSpPr>
          <p:nvPr/>
        </p:nvSpPr>
        <p:spPr bwMode="auto">
          <a:xfrm>
            <a:off x="4572000" y="3360738"/>
            <a:ext cx="0" cy="3381375"/>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2904" name="Rectangle 8"/>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“Device”</a:t>
            </a:r>
            <a:r>
              <a:rPr lang="en-US" sz="2800" i="1"/>
              <a:t> Description</a:t>
            </a:r>
          </a:p>
        </p:txBody>
      </p:sp>
      <p:pic>
        <p:nvPicPr>
          <p:cNvPr id="230409" name="Picture 9"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35718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ChangeArrowheads="1"/>
          </p:cNvSpPr>
          <p:nvPr/>
        </p:nvSpPr>
        <p:spPr bwMode="auto">
          <a:xfrm>
            <a:off x="3419475" y="839788"/>
            <a:ext cx="5716588" cy="6027737"/>
          </a:xfrm>
          <a:prstGeom prst="rect">
            <a:avLst/>
          </a:prstGeom>
          <a:gradFill rotWithShape="1">
            <a:gsLst>
              <a:gs pos="0">
                <a:srgbClr val="996633">
                  <a:alpha val="39000"/>
                </a:srgbClr>
              </a:gs>
              <a:gs pos="100000">
                <a:srgbClr val="472F18"/>
              </a:gs>
            </a:gsLst>
            <a:lin ang="2700000" scaled="1"/>
          </a:gradFill>
          <a:ln w="12700" algn="ctr">
            <a:solidFill>
              <a:schemeClr val="bg1"/>
            </a:solidFill>
            <a:prstDash val="dash"/>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33573" name="Rectangle 5"/>
          <p:cNvSpPr>
            <a:spLocks noChangeArrowheads="1"/>
          </p:cNvSpPr>
          <p:nvPr/>
        </p:nvSpPr>
        <p:spPr bwMode="auto">
          <a:xfrm>
            <a:off x="0" y="828675"/>
            <a:ext cx="9144000" cy="6029325"/>
          </a:xfrm>
          <a:prstGeom prst="rect">
            <a:avLst/>
          </a:prstGeom>
          <a:gradFill rotWithShape="1">
            <a:gsLst>
              <a:gs pos="0">
                <a:srgbClr val="996633">
                  <a:gamma/>
                  <a:shade val="46275"/>
                  <a:invGamma/>
                </a:srgbClr>
              </a:gs>
              <a:gs pos="50000">
                <a:srgbClr val="996633">
                  <a:alpha val="39000"/>
                </a:srgbClr>
              </a:gs>
              <a:gs pos="100000">
                <a:srgbClr val="996633">
                  <a:gamma/>
                  <a:shade val="46275"/>
                  <a:invGamma/>
                </a:srgbClr>
              </a:gs>
            </a:gsLst>
            <a:lin ang="2700000" scaled="1"/>
          </a:gradFill>
          <a:ln w="19050" algn="ctr">
            <a:solidFill>
              <a:schemeClr val="bg1"/>
            </a:solidFill>
            <a:miter lim="800000"/>
            <a:headEnd/>
            <a:tailEnd/>
          </a:ln>
          <a:effectLst/>
        </p:spPr>
        <p:txBody>
          <a:bodyPr anchor="ctr">
            <a:spAutoFit/>
          </a:bodyPr>
          <a:lstStyle/>
          <a:p>
            <a:pPr>
              <a:defRPr/>
            </a:pPr>
            <a:endParaRPr lang="en-US"/>
          </a:p>
        </p:txBody>
      </p:sp>
      <p:sp>
        <p:nvSpPr>
          <p:cNvPr id="1133574" name="Rectangle 6"/>
          <p:cNvSpPr>
            <a:spLocks noChangeArrowheads="1"/>
          </p:cNvSpPr>
          <p:nvPr/>
        </p:nvSpPr>
        <p:spPr bwMode="auto">
          <a:xfrm>
            <a:off x="1801813" y="188913"/>
            <a:ext cx="723423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a:solidFill>
                  <a:srgbClr val="EC8C00"/>
                </a:solidFill>
                <a:effectLst>
                  <a:outerShdw blurRad="38100" dist="38100" dir="2700000" algn="tl">
                    <a:srgbClr val="C0C0C0"/>
                  </a:outerShdw>
                </a:effectLst>
              </a:rPr>
              <a:t>Industrial Ontologies Group</a:t>
            </a:r>
            <a:endParaRPr lang="ru-RU" sz="3200" b="1">
              <a:solidFill>
                <a:srgbClr val="EC8C00"/>
              </a:solidFill>
              <a:effectLst>
                <a:outerShdw blurRad="38100" dist="38100" dir="2700000" algn="tl">
                  <a:srgbClr val="C0C0C0"/>
                </a:outerShdw>
              </a:effectLst>
            </a:endParaRPr>
          </a:p>
        </p:txBody>
      </p:sp>
      <p:sp>
        <p:nvSpPr>
          <p:cNvPr id="1032" name="Text Box 7"/>
          <p:cNvSpPr txBox="1">
            <a:spLocks noChangeArrowheads="1"/>
          </p:cNvSpPr>
          <p:nvPr/>
        </p:nvSpPr>
        <p:spPr bwMode="auto">
          <a:xfrm>
            <a:off x="107950" y="1628775"/>
            <a:ext cx="37449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i="1">
                <a:solidFill>
                  <a:srgbClr val="7CBDEA"/>
                </a:solidFill>
              </a:rPr>
              <a:t>Industrial Ontologies Group</a:t>
            </a:r>
            <a:endParaRPr lang="en-US" altLang="en-US" sz="2000" b="1" i="1">
              <a:solidFill>
                <a:srgbClr val="7CBDEA"/>
              </a:solidFill>
            </a:endParaRPr>
          </a:p>
        </p:txBody>
      </p:sp>
      <p:pic>
        <p:nvPicPr>
          <p:cNvPr id="1033" name="Picture 8" descr="IOg-shadow"/>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13" y="823913"/>
            <a:ext cx="1727200"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 name="Picture 9" descr="khtur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9925" y="3695700"/>
            <a:ext cx="6985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10" descr="sitevariant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9750" y="4437063"/>
            <a:ext cx="10080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1" descr="terziyan_un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5325" y="2209800"/>
            <a:ext cx="914400" cy="1219200"/>
          </a:xfrm>
          <a:prstGeom prst="rect">
            <a:avLst/>
          </a:prstGeom>
          <a:noFill/>
          <a:ln w="31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37" name="Picture 12" descr="Nikitin_new"/>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84438" y="3108325"/>
            <a:ext cx="641350" cy="8524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38" name="Picture 13" descr="Naumenko"/>
          <p:cNvPicPr>
            <a:picLocks noChangeAspect="1" noChangeArrowheads="1"/>
          </p:cNvPicPr>
          <p:nvPr/>
        </p:nvPicPr>
        <p:blipFill>
          <a:blip r:embed="rId7">
            <a:lum bright="6000" contrast="6000"/>
            <a:extLst>
              <a:ext uri="{28A0092B-C50C-407E-A947-70E740481C1C}">
                <a14:useLocalDpi xmlns:a14="http://schemas.microsoft.com/office/drawing/2010/main" val="0"/>
              </a:ext>
            </a:extLst>
          </a:blip>
          <a:srcRect/>
          <a:stretch>
            <a:fillRect/>
          </a:stretch>
        </p:blipFill>
        <p:spPr bwMode="auto">
          <a:xfrm>
            <a:off x="1763713" y="4024313"/>
            <a:ext cx="647700" cy="8524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39" name="Picture 14" descr="kaykova_uni"/>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84438" y="2209800"/>
            <a:ext cx="644525" cy="8509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33583" name="Picture 15" descr="Tiihonen"/>
          <p:cNvPicPr>
            <a:picLocks noChangeAspect="1" noChangeArrowheads="1"/>
          </p:cNvPicPr>
          <p:nvPr/>
        </p:nvPicPr>
        <p:blipFill>
          <a:blip r:embed="rId9"/>
          <a:srcRect/>
          <a:stretch>
            <a:fillRect/>
          </a:stretch>
        </p:blipFill>
        <p:spPr bwMode="auto">
          <a:xfrm>
            <a:off x="1763713" y="2209800"/>
            <a:ext cx="636587" cy="850900"/>
          </a:xfrm>
          <a:prstGeom prst="rect">
            <a:avLst/>
          </a:prstGeom>
          <a:noFill/>
          <a:ln w="6350" algn="ctr">
            <a:solidFill>
              <a:schemeClr val="tx1"/>
            </a:solidFill>
            <a:miter lim="800000"/>
            <a:headEnd/>
            <a:tailEnd/>
          </a:ln>
          <a:effectLst>
            <a:outerShdw dist="35921" dir="2700000" algn="ctr" rotWithShape="0">
              <a:srgbClr val="808080">
                <a:alpha val="50000"/>
              </a:srgbClr>
            </a:outerShdw>
          </a:effectLst>
        </p:spPr>
      </p:pic>
      <p:pic>
        <p:nvPicPr>
          <p:cNvPr id="1041" name="Picture 16" descr="foto_Tsaru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63713" y="4935538"/>
            <a:ext cx="646112" cy="865187"/>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042" name="Text Box 17"/>
          <p:cNvSpPr txBox="1">
            <a:spLocks noChangeArrowheads="1"/>
          </p:cNvSpPr>
          <p:nvPr/>
        </p:nvSpPr>
        <p:spPr bwMode="auto">
          <a:xfrm>
            <a:off x="858838" y="1903413"/>
            <a:ext cx="32083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i="1" u="sng" dirty="0">
                <a:solidFill>
                  <a:srgbClr val="7CBDEA"/>
                </a:solidFill>
                <a:hlinkClick r:id="rId11"/>
              </a:rPr>
              <a:t>https://ai.it.jyu.fi/OntoGroup/</a:t>
            </a:r>
            <a:r>
              <a:rPr lang="en-US" altLang="en-US" sz="1200" i="1" u="sng" dirty="0">
                <a:solidFill>
                  <a:srgbClr val="7CBDEA"/>
                </a:solidFill>
              </a:rPr>
              <a:t> </a:t>
            </a:r>
            <a:endParaRPr lang="en-US" altLang="en-US" sz="1800" i="1" dirty="0">
              <a:solidFill>
                <a:srgbClr val="7CBDEA"/>
              </a:solidFill>
            </a:endParaRPr>
          </a:p>
        </p:txBody>
      </p:sp>
      <p:pic>
        <p:nvPicPr>
          <p:cNvPr id="1043" name="Picture 18" descr="agoralogo_2"/>
          <p:cNvPicPr>
            <a:picLocks noChangeAspect="1" noChangeArrowheads="1"/>
          </p:cNvPicPr>
          <p:nvPr/>
        </p:nvPicPr>
        <p:blipFill>
          <a:blip r:embed="rId12">
            <a:extLst>
              <a:ext uri="{28A0092B-C50C-407E-A947-70E740481C1C}">
                <a14:useLocalDpi xmlns:a14="http://schemas.microsoft.com/office/drawing/2010/main" val="0"/>
              </a:ext>
            </a:extLst>
          </a:blip>
          <a:srcRect b="8333"/>
          <a:stretch>
            <a:fillRect/>
          </a:stretch>
        </p:blipFill>
        <p:spPr bwMode="auto">
          <a:xfrm>
            <a:off x="468313" y="6080125"/>
            <a:ext cx="1079500" cy="3730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44" name="Picture 19" descr="jyu_torch_bi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55650" y="5013325"/>
            <a:ext cx="501650"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3588" name="Text Box 20"/>
          <p:cNvSpPr txBox="1">
            <a:spLocks noChangeArrowheads="1"/>
          </p:cNvSpPr>
          <p:nvPr/>
        </p:nvSpPr>
        <p:spPr bwMode="auto">
          <a:xfrm>
            <a:off x="3563938" y="1362075"/>
            <a:ext cx="5472112" cy="2147888"/>
          </a:xfrm>
          <a:prstGeom prst="rect">
            <a:avLst/>
          </a:prstGeom>
          <a:noFill/>
          <a:ln w="9525" algn="ctr">
            <a:noFill/>
            <a:miter lim="800000"/>
            <a:headEnd/>
            <a:tailEnd/>
          </a:ln>
          <a:effectLst/>
        </p:spPr>
        <p:txBody>
          <a:bodyPr>
            <a:spAutoFit/>
          </a:bodyPr>
          <a:lstStyle/>
          <a:p>
            <a:pPr lvl="1" algn="just">
              <a:buFont typeface="Wingdings" pitchFamily="2" charset="2"/>
              <a:buChar char="q"/>
              <a:defRPr/>
            </a:pPr>
            <a:r>
              <a:rPr lang="en-US" sz="1200">
                <a:solidFill>
                  <a:srgbClr val="F1EBE3"/>
                </a:solidFill>
                <a:effectLst>
                  <a:outerShdw blurRad="38100" dist="38100" dir="2700000" algn="tl">
                    <a:srgbClr val="C0C0C0"/>
                  </a:outerShdw>
                </a:effectLst>
              </a:rPr>
              <a:t>   </a:t>
            </a:r>
            <a:r>
              <a:rPr lang="en-US" sz="1600" b="1">
                <a:solidFill>
                  <a:srgbClr val="F1EBE3"/>
                </a:solidFill>
                <a:effectLst>
                  <a:outerShdw blurRad="38100" dist="38100" dir="2700000" algn="tl">
                    <a:srgbClr val="C0C0C0"/>
                  </a:outerShdw>
                </a:effectLst>
              </a:rPr>
              <a:t>Semantic Web</a:t>
            </a:r>
            <a:r>
              <a:rPr lang="en-US" sz="1200" b="1">
                <a:solidFill>
                  <a:srgbClr val="F1EBE3"/>
                </a:solidFill>
                <a:effectLst>
                  <a:outerShdw blurRad="38100" dist="38100" dir="2700000" algn="tl">
                    <a:srgbClr val="C0C0C0"/>
                  </a:outerShdw>
                </a:effectLst>
              </a:rPr>
              <a:t> and Ontologies</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Web Services and Semantic Web Services</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(Multi) Agent Technologies</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Distributed Artificial Intelligence</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Knowledge Management</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Mobile Context-Aware Services and Applications</a:t>
            </a:r>
          </a:p>
          <a:p>
            <a:pPr lvl="1" algn="just">
              <a:buFont typeface="Wingdings" pitchFamily="2" charset="2"/>
              <a:buNone/>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Machine Learning</a:t>
            </a:r>
          </a:p>
          <a:p>
            <a:pPr lvl="1" algn="just">
              <a:buFont typeface="Wingdings" pitchFamily="2" charset="2"/>
              <a:buChar char="q"/>
              <a:defRPr/>
            </a:pPr>
            <a:endParaRPr lang="en-US" sz="500" b="1">
              <a:solidFill>
                <a:srgbClr val="F1EBE3"/>
              </a:solidFill>
              <a:effectLst>
                <a:outerShdw blurRad="38100" dist="38100" dir="2700000" algn="tl">
                  <a:srgbClr val="C0C0C0"/>
                </a:outerShdw>
              </a:effectLst>
            </a:endParaRPr>
          </a:p>
          <a:p>
            <a:pPr lvl="1" algn="just">
              <a:buFont typeface="Wingdings" pitchFamily="2" charset="2"/>
              <a:buChar char="q"/>
              <a:defRPr/>
            </a:pPr>
            <a:r>
              <a:rPr lang="en-US" sz="1200" b="1">
                <a:solidFill>
                  <a:srgbClr val="F1EBE3"/>
                </a:solidFill>
                <a:effectLst>
                  <a:outerShdw blurRad="38100" dist="38100" dir="2700000" algn="tl">
                    <a:srgbClr val="C0C0C0"/>
                  </a:outerShdw>
                </a:effectLst>
              </a:rPr>
              <a:t>   Data Mining and Knowledge Discovery</a:t>
            </a:r>
            <a:r>
              <a:rPr lang="en-US" sz="500" b="1">
                <a:solidFill>
                  <a:srgbClr val="E0D1BE"/>
                </a:solidFill>
              </a:rPr>
              <a:t> </a:t>
            </a:r>
          </a:p>
        </p:txBody>
      </p:sp>
      <p:sp>
        <p:nvSpPr>
          <p:cNvPr id="1133589" name="Text Box 21"/>
          <p:cNvSpPr txBox="1">
            <a:spLocks noChangeArrowheads="1"/>
          </p:cNvSpPr>
          <p:nvPr/>
        </p:nvSpPr>
        <p:spPr bwMode="auto">
          <a:xfrm>
            <a:off x="3203575" y="801688"/>
            <a:ext cx="4392613" cy="579437"/>
          </a:xfrm>
          <a:prstGeom prst="rect">
            <a:avLst/>
          </a:prstGeom>
          <a:noFill/>
          <a:ln w="9525" algn="ctr">
            <a:noFill/>
            <a:miter lim="800000"/>
            <a:headEnd/>
            <a:tailEnd/>
          </a:ln>
          <a:effectLst/>
        </p:spPr>
        <p:txBody>
          <a:bodyPr>
            <a:spAutoFit/>
          </a:bodyPr>
          <a:lstStyle/>
          <a:p>
            <a:pPr>
              <a:spcBef>
                <a:spcPct val="50000"/>
              </a:spcBef>
              <a:defRPr/>
            </a:pPr>
            <a:r>
              <a:rPr lang="fi-FI" sz="2800" b="1" i="1" u="sng">
                <a:effectLst>
                  <a:outerShdw blurRad="38100" dist="38100" dir="2700000" algn="tl">
                    <a:srgbClr val="C0C0C0"/>
                  </a:outerShdw>
                </a:effectLst>
              </a:rPr>
              <a:t>G</a:t>
            </a:r>
            <a:r>
              <a:rPr lang="fi-FI" sz="2000" b="1" i="1" u="sng">
                <a:effectLst>
                  <a:outerShdw blurRad="38100" dist="38100" dir="2700000" algn="tl">
                    <a:srgbClr val="C0C0C0"/>
                  </a:outerShdw>
                </a:effectLst>
              </a:rPr>
              <a:t>ROUP </a:t>
            </a:r>
            <a:r>
              <a:rPr lang="fi-FI" sz="2800" b="1" i="1" u="sng">
                <a:effectLst>
                  <a:outerShdw blurRad="38100" dist="38100" dir="2700000" algn="tl">
                    <a:srgbClr val="C0C0C0"/>
                  </a:outerShdw>
                </a:effectLst>
              </a:rPr>
              <a:t>P</a:t>
            </a:r>
            <a:r>
              <a:rPr lang="fi-FI" sz="2000" b="1" i="1" u="sng">
                <a:effectLst>
                  <a:outerShdw blurRad="38100" dist="38100" dir="2700000" algn="tl">
                    <a:srgbClr val="C0C0C0"/>
                  </a:outerShdw>
                </a:effectLst>
              </a:rPr>
              <a:t>ROFILE</a:t>
            </a:r>
            <a:r>
              <a:rPr lang="fi-FI" sz="3200" b="1" i="1" u="sng">
                <a:effectLst>
                  <a:outerShdw blurRad="38100" dist="38100" dir="2700000" algn="tl">
                    <a:srgbClr val="C0C0C0"/>
                  </a:outerShdw>
                </a:effectLst>
              </a:rPr>
              <a:t>:</a:t>
            </a:r>
            <a:endParaRPr lang="en-US" sz="3200" b="1" i="1" u="sng">
              <a:effectLst>
                <a:outerShdw blurRad="38100" dist="38100" dir="2700000" algn="tl">
                  <a:srgbClr val="C0C0C0"/>
                </a:outerShdw>
              </a:effectLst>
            </a:endParaRPr>
          </a:p>
        </p:txBody>
      </p:sp>
      <p:sp>
        <p:nvSpPr>
          <p:cNvPr id="1047" name="Text Box 22"/>
          <p:cNvSpPr txBox="1">
            <a:spLocks noChangeArrowheads="1"/>
          </p:cNvSpPr>
          <p:nvPr/>
        </p:nvSpPr>
        <p:spPr bwMode="auto">
          <a:xfrm>
            <a:off x="3362325" y="3568700"/>
            <a:ext cx="5759450" cy="327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zh-CN" sz="1600">
                <a:solidFill>
                  <a:schemeClr val="accent1"/>
                </a:solidFill>
                <a:ea typeface="SimSun" pitchFamily="2" charset="-122"/>
              </a:rPr>
              <a:t>The main objective of the group is to contribute to fast adoption of Semantic Web and related technologies to local and global industries. It includes research and development aimed to design a Global Understanding Environment as next generation of Web-based platforms by making heterogeneous industrial resources (files, documents, services, devices, business processes, systems, organizations, human experts, etc.) web-accessible, proactive and cooperative in a sense that they will be able to automatically plan own behavior, monitor and correct own state, communicate and negotiate among themselves depending on their role in a business process, utilize remote experts, Web-services, software agents and various Web applications.</a:t>
            </a:r>
            <a:r>
              <a:rPr lang="en-US" altLang="zh-CN">
                <a:ea typeface="SimSun" pitchFamily="2" charset="-122"/>
              </a:rPr>
              <a:t> </a:t>
            </a:r>
            <a:endParaRPr lang="en-US" altLang="en-US"/>
          </a:p>
        </p:txBody>
      </p:sp>
      <p:pic>
        <p:nvPicPr>
          <p:cNvPr id="1048" name="Picture 23" descr="katasonov_uni"/>
          <p:cNvPicPr>
            <a:picLocks noChangeAspect="1" noChangeArrowheads="1"/>
          </p:cNvPicPr>
          <p:nvPr/>
        </p:nvPicPr>
        <p:blipFill>
          <a:blip r:embed="rId14">
            <a:lum contrast="-6000"/>
            <a:extLst>
              <a:ext uri="{28A0092B-C50C-407E-A947-70E740481C1C}">
                <a14:useLocalDpi xmlns:a14="http://schemas.microsoft.com/office/drawing/2010/main" val="0"/>
              </a:ext>
            </a:extLst>
          </a:blip>
          <a:srcRect/>
          <a:stretch>
            <a:fillRect/>
          </a:stretch>
        </p:blipFill>
        <p:spPr bwMode="auto">
          <a:xfrm>
            <a:off x="2474913" y="4025900"/>
            <a:ext cx="647700" cy="86360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49" name="Picture 24" descr="khriyenko_uni1"/>
          <p:cNvPicPr>
            <a:picLocks noChangeAspect="1" noChangeArrowheads="1"/>
          </p:cNvPicPr>
          <p:nvPr/>
        </p:nvPicPr>
        <p:blipFill>
          <a:blip r:embed="rId15">
            <a:lum contrast="-6000"/>
            <a:extLst>
              <a:ext uri="{28A0092B-C50C-407E-A947-70E740481C1C}">
                <a14:useLocalDpi xmlns:a14="http://schemas.microsoft.com/office/drawing/2010/main" val="0"/>
              </a:ext>
            </a:extLst>
          </a:blip>
          <a:srcRect/>
          <a:stretch>
            <a:fillRect/>
          </a:stretch>
        </p:blipFill>
        <p:spPr bwMode="auto">
          <a:xfrm>
            <a:off x="1763713" y="3108325"/>
            <a:ext cx="647700" cy="86360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050" name="Picture 26" descr="zharko_uni"/>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476500" y="4956175"/>
            <a:ext cx="644525" cy="858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026" name="Object 27"/>
          <p:cNvGraphicFramePr>
            <a:graphicFrameLocks noChangeAspect="1"/>
          </p:cNvGraphicFramePr>
          <p:nvPr/>
        </p:nvGraphicFramePr>
        <p:xfrm>
          <a:off x="1760538" y="5883275"/>
          <a:ext cx="642937" cy="860425"/>
        </p:xfrm>
        <a:graphic>
          <a:graphicData uri="http://schemas.openxmlformats.org/presentationml/2006/ole">
            <mc:AlternateContent xmlns:mc="http://schemas.openxmlformats.org/markup-compatibility/2006">
              <mc:Choice xmlns:v="urn:schemas-microsoft-com:vml" Requires="v">
                <p:oleObj name="Picture" r:id="rId17" imgW="800640" imgH="1075320" progId="Word.Picture.8">
                  <p:embed/>
                </p:oleObj>
              </mc:Choice>
              <mc:Fallback>
                <p:oleObj name="Picture" r:id="rId17" imgW="800640" imgH="1075320" progId="Word.Picture.8">
                  <p:embed/>
                  <p:pic>
                    <p:nvPicPr>
                      <p:cNvPr id="0" name="Object 2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760538" y="5883275"/>
                        <a:ext cx="642937" cy="8604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051" name="Picture 28" descr="kovtun_uni"/>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484438" y="5876925"/>
            <a:ext cx="657225" cy="8636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3730" name="Line 4"/>
          <p:cNvSpPr>
            <a:spLocks noChangeShapeType="1"/>
          </p:cNvSpPr>
          <p:nvPr/>
        </p:nvSpPr>
        <p:spPr bwMode="auto">
          <a:xfrm>
            <a:off x="4057650" y="1903413"/>
            <a:ext cx="73025" cy="2301875"/>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73731" name="Line 5"/>
          <p:cNvSpPr>
            <a:spLocks noChangeShapeType="1"/>
          </p:cNvSpPr>
          <p:nvPr/>
        </p:nvSpPr>
        <p:spPr bwMode="auto">
          <a:xfrm>
            <a:off x="2843213" y="2551113"/>
            <a:ext cx="2520950" cy="1152525"/>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73732" name="Line 6"/>
          <p:cNvSpPr>
            <a:spLocks noChangeShapeType="1"/>
          </p:cNvSpPr>
          <p:nvPr/>
        </p:nvSpPr>
        <p:spPr bwMode="auto">
          <a:xfrm flipV="1">
            <a:off x="2700338" y="2695575"/>
            <a:ext cx="2879725" cy="792163"/>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73733" name="Oval 7"/>
          <p:cNvSpPr>
            <a:spLocks noChangeArrowheads="1"/>
          </p:cNvSpPr>
          <p:nvPr/>
        </p:nvSpPr>
        <p:spPr bwMode="auto">
          <a:xfrm>
            <a:off x="1258888" y="1543050"/>
            <a:ext cx="5689600" cy="2952750"/>
          </a:xfrm>
          <a:prstGeom prst="ellipse">
            <a:avLst/>
          </a:prstGeom>
          <a:noFill/>
          <a:ln w="9525" algn="ctr">
            <a:solidFill>
              <a:schemeClr val="tx1"/>
            </a:solidFill>
            <a:prstDash val="lg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40744" name="Rectangle 8"/>
          <p:cNvSpPr>
            <a:spLocks noChangeArrowheads="1"/>
          </p:cNvSpPr>
          <p:nvPr/>
        </p:nvSpPr>
        <p:spPr bwMode="auto">
          <a:xfrm>
            <a:off x="1233488" y="139700"/>
            <a:ext cx="7643812" cy="490538"/>
          </a:xfrm>
          <a:prstGeom prst="rect">
            <a:avLst/>
          </a:prstGeom>
          <a:noFill/>
          <a:ln w="9525">
            <a:noFill/>
            <a:miter lim="800000"/>
            <a:headEnd/>
            <a:tailEnd/>
          </a:ln>
          <a:effectLst/>
        </p:spPr>
        <p:txBody>
          <a:bodyPr anchor="ctr"/>
          <a:lstStyle/>
          <a:p>
            <a:pPr>
              <a:defRPr/>
            </a:pPr>
            <a:r>
              <a:rPr lang="en-US" sz="3200" b="1">
                <a:solidFill>
                  <a:srgbClr val="EC8C00"/>
                </a:solidFill>
                <a:effectLst>
                  <a:outerShdw blurRad="38100" dist="38100" dir="2700000" algn="tl">
                    <a:srgbClr val="C0C0C0"/>
                  </a:outerShdw>
                </a:effectLst>
              </a:rPr>
              <a:t>Technology Roadmap for Applications</a:t>
            </a:r>
          </a:p>
        </p:txBody>
      </p:sp>
      <p:sp>
        <p:nvSpPr>
          <p:cNvPr id="73735" name="Rectangle 9"/>
          <p:cNvSpPr>
            <a:spLocks noChangeArrowheads="1"/>
          </p:cNvSpPr>
          <p:nvPr/>
        </p:nvSpPr>
        <p:spPr bwMode="auto">
          <a:xfrm>
            <a:off x="38100" y="6080125"/>
            <a:ext cx="9036050" cy="576263"/>
          </a:xfrm>
          <a:prstGeom prst="rect">
            <a:avLst/>
          </a:prstGeom>
          <a:gradFill rotWithShape="1">
            <a:gsLst>
              <a:gs pos="0">
                <a:srgbClr val="FF1F1F"/>
              </a:gs>
              <a:gs pos="50000">
                <a:srgbClr val="FFFFFF"/>
              </a:gs>
              <a:gs pos="100000">
                <a:srgbClr val="FF1F1F"/>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b="1"/>
              <a:t>Semantic Web (SW)</a:t>
            </a:r>
          </a:p>
        </p:txBody>
      </p:sp>
      <p:sp>
        <p:nvSpPr>
          <p:cNvPr id="73736" name="Rectangle 10"/>
          <p:cNvSpPr>
            <a:spLocks noChangeArrowheads="1"/>
          </p:cNvSpPr>
          <p:nvPr/>
        </p:nvSpPr>
        <p:spPr bwMode="auto">
          <a:xfrm>
            <a:off x="6178550" y="5289550"/>
            <a:ext cx="677863" cy="323850"/>
          </a:xfrm>
          <a:prstGeom prst="rect">
            <a:avLst/>
          </a:prstGeom>
          <a:gradFill rotWithShape="1">
            <a:gsLst>
              <a:gs pos="0">
                <a:srgbClr val="00FF00"/>
              </a:gs>
              <a:gs pos="50000">
                <a:srgbClr val="FFFFFF"/>
              </a:gs>
              <a:gs pos="100000">
                <a:srgbClr val="00FF00"/>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P2P</a:t>
            </a:r>
          </a:p>
        </p:txBody>
      </p:sp>
      <p:sp>
        <p:nvSpPr>
          <p:cNvPr id="73737" name="Rectangle 11"/>
          <p:cNvSpPr>
            <a:spLocks noChangeArrowheads="1"/>
          </p:cNvSpPr>
          <p:nvPr/>
        </p:nvSpPr>
        <p:spPr bwMode="auto">
          <a:xfrm>
            <a:off x="250825" y="5289550"/>
            <a:ext cx="1547813" cy="323850"/>
          </a:xfrm>
          <a:prstGeom prst="rect">
            <a:avLst/>
          </a:prstGeom>
          <a:gradFill rotWithShape="1">
            <a:gsLst>
              <a:gs pos="0">
                <a:srgbClr val="FFCC00"/>
              </a:gs>
              <a:gs pos="50000">
                <a:srgbClr val="FFFFFF"/>
              </a:gs>
              <a:gs pos="100000">
                <a:srgbClr val="FFCC00"/>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Web Services</a:t>
            </a:r>
          </a:p>
        </p:txBody>
      </p:sp>
      <p:sp>
        <p:nvSpPr>
          <p:cNvPr id="73738" name="Rectangle 12"/>
          <p:cNvSpPr>
            <a:spLocks noChangeArrowheads="1"/>
          </p:cNvSpPr>
          <p:nvPr/>
        </p:nvSpPr>
        <p:spPr bwMode="auto">
          <a:xfrm>
            <a:off x="1879600" y="5289550"/>
            <a:ext cx="1879600" cy="323850"/>
          </a:xfrm>
          <a:prstGeom prst="rect">
            <a:avLst/>
          </a:prstGeom>
          <a:gradFill rotWithShape="1">
            <a:gsLst>
              <a:gs pos="0">
                <a:srgbClr val="C0C0C0"/>
              </a:gs>
              <a:gs pos="50000">
                <a:srgbClr val="FFFFFF"/>
              </a:gs>
              <a:gs pos="100000">
                <a:srgbClr val="C0C0C0"/>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Agent Technology</a:t>
            </a:r>
          </a:p>
        </p:txBody>
      </p:sp>
      <p:sp>
        <p:nvSpPr>
          <p:cNvPr id="73739" name="Oval 13"/>
          <p:cNvSpPr>
            <a:spLocks noChangeArrowheads="1"/>
          </p:cNvSpPr>
          <p:nvPr/>
        </p:nvSpPr>
        <p:spPr bwMode="auto">
          <a:xfrm>
            <a:off x="539750" y="3271838"/>
            <a:ext cx="2232025" cy="719137"/>
          </a:xfrm>
          <a:prstGeom prst="ellipse">
            <a:avLst/>
          </a:prstGeom>
          <a:gradFill rotWithShape="1">
            <a:gsLst>
              <a:gs pos="0">
                <a:srgbClr val="F5FAFE"/>
              </a:gs>
              <a:gs pos="100000">
                <a:srgbClr val="B7DAF9">
                  <a:alpha val="79999"/>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Integration</a:t>
            </a:r>
          </a:p>
        </p:txBody>
      </p:sp>
      <p:sp>
        <p:nvSpPr>
          <p:cNvPr id="73740" name="Oval 14"/>
          <p:cNvSpPr>
            <a:spLocks noChangeArrowheads="1"/>
          </p:cNvSpPr>
          <p:nvPr/>
        </p:nvSpPr>
        <p:spPr bwMode="auto">
          <a:xfrm>
            <a:off x="755650" y="1974850"/>
            <a:ext cx="2232025" cy="719138"/>
          </a:xfrm>
          <a:prstGeom prst="ellipse">
            <a:avLst/>
          </a:prstGeom>
          <a:gradFill rotWithShape="1">
            <a:gsLst>
              <a:gs pos="0">
                <a:srgbClr val="FCFDF4"/>
              </a:gs>
              <a:gs pos="100000">
                <a:srgbClr val="E9F1AD">
                  <a:alpha val="78998"/>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Search</a:t>
            </a:r>
          </a:p>
        </p:txBody>
      </p:sp>
      <p:sp>
        <p:nvSpPr>
          <p:cNvPr id="73741" name="Oval 15"/>
          <p:cNvSpPr>
            <a:spLocks noChangeArrowheads="1"/>
          </p:cNvSpPr>
          <p:nvPr/>
        </p:nvSpPr>
        <p:spPr bwMode="auto">
          <a:xfrm>
            <a:off x="5219700" y="3560763"/>
            <a:ext cx="2232025" cy="719137"/>
          </a:xfrm>
          <a:prstGeom prst="ellipse">
            <a:avLst/>
          </a:prstGeom>
          <a:gradFill rotWithShape="1">
            <a:gsLst>
              <a:gs pos="0">
                <a:srgbClr val="FFFFFF"/>
              </a:gs>
              <a:gs pos="100000">
                <a:srgbClr val="CCFFCC">
                  <a:alpha val="82001"/>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Proactivity</a:t>
            </a:r>
          </a:p>
        </p:txBody>
      </p:sp>
      <p:sp>
        <p:nvSpPr>
          <p:cNvPr id="73742" name="Oval 16"/>
          <p:cNvSpPr>
            <a:spLocks noChangeArrowheads="1"/>
          </p:cNvSpPr>
          <p:nvPr/>
        </p:nvSpPr>
        <p:spPr bwMode="auto">
          <a:xfrm>
            <a:off x="5508625" y="2190750"/>
            <a:ext cx="2232025" cy="719138"/>
          </a:xfrm>
          <a:prstGeom prst="ellipse">
            <a:avLst/>
          </a:prstGeom>
          <a:gradFill rotWithShape="1">
            <a:gsLst>
              <a:gs pos="0">
                <a:srgbClr val="FFFFFF"/>
              </a:gs>
              <a:gs pos="100000">
                <a:srgbClr val="FFCC99">
                  <a:alpha val="79999"/>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Games</a:t>
            </a:r>
          </a:p>
        </p:txBody>
      </p:sp>
      <p:sp>
        <p:nvSpPr>
          <p:cNvPr id="73743" name="Oval 17"/>
          <p:cNvSpPr>
            <a:spLocks noChangeArrowheads="1"/>
          </p:cNvSpPr>
          <p:nvPr/>
        </p:nvSpPr>
        <p:spPr bwMode="auto">
          <a:xfrm>
            <a:off x="2987675" y="4137025"/>
            <a:ext cx="2232025" cy="719138"/>
          </a:xfrm>
          <a:prstGeom prst="ellipse">
            <a:avLst/>
          </a:prstGeom>
          <a:gradFill rotWithShape="1">
            <a:gsLst>
              <a:gs pos="0">
                <a:srgbClr val="FFFFFF"/>
              </a:gs>
              <a:gs pos="100000">
                <a:srgbClr val="FFFF66">
                  <a:alpha val="82999"/>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Personalization</a:t>
            </a:r>
          </a:p>
        </p:txBody>
      </p:sp>
      <p:sp>
        <p:nvSpPr>
          <p:cNvPr id="73744" name="Rectangle 18"/>
          <p:cNvSpPr>
            <a:spLocks noChangeArrowheads="1"/>
          </p:cNvSpPr>
          <p:nvPr/>
        </p:nvSpPr>
        <p:spPr bwMode="auto">
          <a:xfrm>
            <a:off x="6967538" y="5289550"/>
            <a:ext cx="1878012" cy="323850"/>
          </a:xfrm>
          <a:prstGeom prst="rect">
            <a:avLst/>
          </a:prstGeom>
          <a:gradFill rotWithShape="1">
            <a:gsLst>
              <a:gs pos="0">
                <a:srgbClr val="99CCFF"/>
              </a:gs>
              <a:gs pos="50000">
                <a:srgbClr val="FFFFFF"/>
              </a:gs>
              <a:gs pos="100000">
                <a:srgbClr val="99CCFF"/>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Machine Learning</a:t>
            </a:r>
          </a:p>
        </p:txBody>
      </p:sp>
      <p:sp>
        <p:nvSpPr>
          <p:cNvPr id="73745" name="Oval 19"/>
          <p:cNvSpPr>
            <a:spLocks noChangeArrowheads="1"/>
          </p:cNvSpPr>
          <p:nvPr/>
        </p:nvSpPr>
        <p:spPr bwMode="auto">
          <a:xfrm>
            <a:off x="2987675" y="1182688"/>
            <a:ext cx="2232025" cy="719137"/>
          </a:xfrm>
          <a:prstGeom prst="ellipse">
            <a:avLst/>
          </a:prstGeom>
          <a:gradFill rotWithShape="1">
            <a:gsLst>
              <a:gs pos="0">
                <a:srgbClr val="F3F7FD"/>
              </a:gs>
              <a:gs pos="100000">
                <a:srgbClr val="AAC4F4">
                  <a:alpha val="78000"/>
                </a:srgbClr>
              </a:gs>
            </a:gsLst>
            <a:path path="shape">
              <a:fillToRect l="50000" t="50000" r="50000" b="50000"/>
            </a:path>
          </a:gradFill>
          <a:ln w="9525">
            <a:solidFill>
              <a:schemeClr val="bg2"/>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i="1"/>
              <a:t>Semantic Communication</a:t>
            </a:r>
          </a:p>
        </p:txBody>
      </p:sp>
      <p:sp>
        <p:nvSpPr>
          <p:cNvPr id="73746" name="Oval 20"/>
          <p:cNvSpPr>
            <a:spLocks noChangeArrowheads="1"/>
          </p:cNvSpPr>
          <p:nvPr/>
        </p:nvSpPr>
        <p:spPr bwMode="auto">
          <a:xfrm>
            <a:off x="2987675" y="2551113"/>
            <a:ext cx="2232025" cy="1008062"/>
          </a:xfrm>
          <a:prstGeom prst="ellipse">
            <a:avLst/>
          </a:prstGeom>
          <a:gradFill rotWithShape="1">
            <a:gsLst>
              <a:gs pos="0">
                <a:srgbClr val="FFFFFF"/>
              </a:gs>
              <a:gs pos="100000">
                <a:srgbClr val="FFC5C6">
                  <a:alpha val="64998"/>
                </a:srgbClr>
              </a:gs>
            </a:gsLst>
            <a:path path="shape">
              <a:fillToRect l="50000" t="50000" r="50000" b="50000"/>
            </a:path>
          </a:gradFill>
          <a:ln w="12700">
            <a:solidFill>
              <a:srgbClr val="5F5F5F"/>
            </a:solidFill>
            <a:prstDash val="dash"/>
            <a:round/>
            <a:headEnd/>
            <a:tailEnd/>
          </a:ln>
        </p:spPr>
        <p:txBody>
          <a:bodyPr lIns="18000" tIns="10800" rIns="18000" bIns="10800"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b="1" i="1"/>
              <a:t>Semantic Annotation</a:t>
            </a:r>
          </a:p>
        </p:txBody>
      </p:sp>
      <p:grpSp>
        <p:nvGrpSpPr>
          <p:cNvPr id="2" name="Group 21"/>
          <p:cNvGrpSpPr>
            <a:grpSpLocks/>
          </p:cNvGrpSpPr>
          <p:nvPr/>
        </p:nvGrpSpPr>
        <p:grpSpPr bwMode="auto">
          <a:xfrm>
            <a:off x="2700338" y="1903413"/>
            <a:ext cx="2879725" cy="2243137"/>
            <a:chOff x="1701" y="1026"/>
            <a:chExt cx="1814" cy="1413"/>
          </a:xfrm>
        </p:grpSpPr>
        <p:sp>
          <p:nvSpPr>
            <p:cNvPr id="73762" name="Line 22"/>
            <p:cNvSpPr>
              <a:spLocks noChangeShapeType="1"/>
            </p:cNvSpPr>
            <p:nvPr/>
          </p:nvSpPr>
          <p:spPr bwMode="auto">
            <a:xfrm>
              <a:off x="2562" y="1026"/>
              <a:ext cx="6" cy="408"/>
            </a:xfrm>
            <a:prstGeom prst="line">
              <a:avLst/>
            </a:prstGeom>
            <a:noFill/>
            <a:ln w="15875">
              <a:solidFill>
                <a:schemeClr val="tx1"/>
              </a:solidFill>
              <a:round/>
              <a:headEnd type="triangle" w="lg" len="med"/>
              <a:tailEnd type="none" w="lg" len="med"/>
            </a:ln>
            <a:extLst>
              <a:ext uri="{909E8E84-426E-40DD-AFC4-6F175D3DCCD1}">
                <a14:hiddenFill xmlns:a14="http://schemas.microsoft.com/office/drawing/2010/main">
                  <a:noFill/>
                </a14:hiddenFill>
              </a:ext>
            </a:extLst>
          </p:spPr>
          <p:txBody>
            <a:bodyPr anchor="ctr"/>
            <a:lstStyle/>
            <a:p>
              <a:endParaRPr lang="en-US"/>
            </a:p>
          </p:txBody>
        </p:sp>
        <p:sp>
          <p:nvSpPr>
            <p:cNvPr id="73763" name="Line 23"/>
            <p:cNvSpPr>
              <a:spLocks noChangeShapeType="1"/>
            </p:cNvSpPr>
            <p:nvPr/>
          </p:nvSpPr>
          <p:spPr bwMode="auto">
            <a:xfrm flipH="1" flipV="1">
              <a:off x="1773" y="1428"/>
              <a:ext cx="268" cy="120"/>
            </a:xfrm>
            <a:prstGeom prst="line">
              <a:avLst/>
            </a:prstGeom>
            <a:noFill/>
            <a:ln w="15875">
              <a:solidFill>
                <a:schemeClr val="tx1"/>
              </a:solidFill>
              <a:round/>
              <a:headEnd/>
              <a:tailEnd type="triangle" w="lg" len="med"/>
            </a:ln>
            <a:extLst>
              <a:ext uri="{909E8E84-426E-40DD-AFC4-6F175D3DCCD1}">
                <a14:hiddenFill xmlns:a14="http://schemas.microsoft.com/office/drawing/2010/main">
                  <a:noFill/>
                </a14:hiddenFill>
              </a:ext>
            </a:extLst>
          </p:spPr>
          <p:txBody>
            <a:bodyPr anchor="ctr"/>
            <a:lstStyle/>
            <a:p>
              <a:endParaRPr lang="en-US"/>
            </a:p>
          </p:txBody>
        </p:sp>
        <p:sp>
          <p:nvSpPr>
            <p:cNvPr id="73764" name="Line 24"/>
            <p:cNvSpPr>
              <a:spLocks noChangeShapeType="1"/>
            </p:cNvSpPr>
            <p:nvPr/>
          </p:nvSpPr>
          <p:spPr bwMode="auto">
            <a:xfrm flipH="1">
              <a:off x="1701" y="1937"/>
              <a:ext cx="295" cy="87"/>
            </a:xfrm>
            <a:prstGeom prst="line">
              <a:avLst/>
            </a:prstGeom>
            <a:noFill/>
            <a:ln w="15875">
              <a:solidFill>
                <a:schemeClr val="tx1"/>
              </a:solidFill>
              <a:round/>
              <a:headEnd/>
              <a:tailEnd type="triangle" w="lg" len="med"/>
            </a:ln>
            <a:extLst>
              <a:ext uri="{909E8E84-426E-40DD-AFC4-6F175D3DCCD1}">
                <a14:hiddenFill xmlns:a14="http://schemas.microsoft.com/office/drawing/2010/main">
                  <a:noFill/>
                </a14:hiddenFill>
              </a:ext>
            </a:extLst>
          </p:spPr>
          <p:txBody>
            <a:bodyPr anchor="ctr"/>
            <a:lstStyle/>
            <a:p>
              <a:endParaRPr lang="en-US"/>
            </a:p>
          </p:txBody>
        </p:sp>
        <p:sp>
          <p:nvSpPr>
            <p:cNvPr id="73765" name="Line 25"/>
            <p:cNvSpPr>
              <a:spLocks noChangeShapeType="1"/>
            </p:cNvSpPr>
            <p:nvPr/>
          </p:nvSpPr>
          <p:spPr bwMode="auto">
            <a:xfrm>
              <a:off x="2596" y="2075"/>
              <a:ext cx="7" cy="364"/>
            </a:xfrm>
            <a:prstGeom prst="line">
              <a:avLst/>
            </a:prstGeom>
            <a:noFill/>
            <a:ln w="15875">
              <a:solidFill>
                <a:schemeClr val="tx1"/>
              </a:solidFill>
              <a:round/>
              <a:headEnd/>
              <a:tailEnd type="triangle" w="lg" len="med"/>
            </a:ln>
            <a:extLst>
              <a:ext uri="{909E8E84-426E-40DD-AFC4-6F175D3DCCD1}">
                <a14:hiddenFill xmlns:a14="http://schemas.microsoft.com/office/drawing/2010/main">
                  <a:noFill/>
                </a14:hiddenFill>
              </a:ext>
            </a:extLst>
          </p:spPr>
          <p:txBody>
            <a:bodyPr anchor="ctr"/>
            <a:lstStyle/>
            <a:p>
              <a:endParaRPr lang="en-US"/>
            </a:p>
          </p:txBody>
        </p:sp>
        <p:sp>
          <p:nvSpPr>
            <p:cNvPr id="73766" name="Line 26"/>
            <p:cNvSpPr>
              <a:spLocks noChangeShapeType="1"/>
            </p:cNvSpPr>
            <p:nvPr/>
          </p:nvSpPr>
          <p:spPr bwMode="auto">
            <a:xfrm>
              <a:off x="3041" y="1998"/>
              <a:ext cx="382" cy="192"/>
            </a:xfrm>
            <a:prstGeom prst="line">
              <a:avLst/>
            </a:prstGeom>
            <a:noFill/>
            <a:ln w="15875">
              <a:solidFill>
                <a:schemeClr val="tx1"/>
              </a:solidFill>
              <a:round/>
              <a:headEnd/>
              <a:tailEnd type="triangle" w="lg" len="med"/>
            </a:ln>
            <a:extLst>
              <a:ext uri="{909E8E84-426E-40DD-AFC4-6F175D3DCCD1}">
                <a14:hiddenFill xmlns:a14="http://schemas.microsoft.com/office/drawing/2010/main">
                  <a:noFill/>
                </a14:hiddenFill>
              </a:ext>
            </a:extLst>
          </p:spPr>
          <p:txBody>
            <a:bodyPr anchor="ctr"/>
            <a:lstStyle/>
            <a:p>
              <a:endParaRPr lang="en-US"/>
            </a:p>
          </p:txBody>
        </p:sp>
        <p:sp>
          <p:nvSpPr>
            <p:cNvPr id="73767" name="Line 27"/>
            <p:cNvSpPr>
              <a:spLocks noChangeShapeType="1"/>
            </p:cNvSpPr>
            <p:nvPr/>
          </p:nvSpPr>
          <p:spPr bwMode="auto">
            <a:xfrm flipV="1">
              <a:off x="3212" y="1525"/>
              <a:ext cx="303" cy="81"/>
            </a:xfrm>
            <a:prstGeom prst="line">
              <a:avLst/>
            </a:prstGeom>
            <a:noFill/>
            <a:ln w="15875">
              <a:solidFill>
                <a:schemeClr val="tx1"/>
              </a:solidFill>
              <a:round/>
              <a:headEnd/>
              <a:tailEnd type="triangle" w="lg" len="med"/>
            </a:ln>
            <a:extLst>
              <a:ext uri="{909E8E84-426E-40DD-AFC4-6F175D3DCCD1}">
                <a14:hiddenFill xmlns:a14="http://schemas.microsoft.com/office/drawing/2010/main">
                  <a:noFill/>
                </a14:hiddenFill>
              </a:ext>
            </a:extLst>
          </p:spPr>
          <p:txBody>
            <a:bodyPr anchor="ctr"/>
            <a:lstStyle/>
            <a:p>
              <a:endParaRPr lang="en-US"/>
            </a:p>
          </p:txBody>
        </p:sp>
      </p:grpSp>
      <p:sp>
        <p:nvSpPr>
          <p:cNvPr id="1140764" name="AutoShape 28"/>
          <p:cNvSpPr>
            <a:spLocks noChangeArrowheads="1"/>
          </p:cNvSpPr>
          <p:nvPr/>
        </p:nvSpPr>
        <p:spPr bwMode="auto">
          <a:xfrm>
            <a:off x="3132138" y="2911475"/>
            <a:ext cx="358775" cy="287338"/>
          </a:xfrm>
          <a:prstGeom prst="hexagon">
            <a:avLst>
              <a:gd name="adj" fmla="val 31215"/>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1</a:t>
            </a:r>
          </a:p>
        </p:txBody>
      </p:sp>
      <p:sp>
        <p:nvSpPr>
          <p:cNvPr id="1140765" name="AutoShape 29"/>
          <p:cNvSpPr>
            <a:spLocks noChangeArrowheads="1"/>
          </p:cNvSpPr>
          <p:nvPr/>
        </p:nvSpPr>
        <p:spPr bwMode="auto">
          <a:xfrm>
            <a:off x="3132138" y="1255713"/>
            <a:ext cx="358775" cy="287337"/>
          </a:xfrm>
          <a:prstGeom prst="hexagon">
            <a:avLst>
              <a:gd name="adj" fmla="val 31216"/>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2</a:t>
            </a:r>
          </a:p>
        </p:txBody>
      </p:sp>
      <p:sp>
        <p:nvSpPr>
          <p:cNvPr id="1140766" name="AutoShape 30"/>
          <p:cNvSpPr>
            <a:spLocks noChangeArrowheads="1"/>
          </p:cNvSpPr>
          <p:nvPr/>
        </p:nvSpPr>
        <p:spPr bwMode="auto">
          <a:xfrm>
            <a:off x="900113" y="2190750"/>
            <a:ext cx="358775" cy="287338"/>
          </a:xfrm>
          <a:prstGeom prst="hexagon">
            <a:avLst>
              <a:gd name="adj" fmla="val 31215"/>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3</a:t>
            </a:r>
          </a:p>
        </p:txBody>
      </p:sp>
      <p:sp>
        <p:nvSpPr>
          <p:cNvPr id="1140767" name="AutoShape 31"/>
          <p:cNvSpPr>
            <a:spLocks noChangeArrowheads="1"/>
          </p:cNvSpPr>
          <p:nvPr/>
        </p:nvSpPr>
        <p:spPr bwMode="auto">
          <a:xfrm>
            <a:off x="684213" y="3487738"/>
            <a:ext cx="358775" cy="287337"/>
          </a:xfrm>
          <a:prstGeom prst="hexagon">
            <a:avLst>
              <a:gd name="adj" fmla="val 31216"/>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4</a:t>
            </a:r>
          </a:p>
        </p:txBody>
      </p:sp>
      <p:sp>
        <p:nvSpPr>
          <p:cNvPr id="1140768" name="AutoShape 32"/>
          <p:cNvSpPr>
            <a:spLocks noChangeArrowheads="1"/>
          </p:cNvSpPr>
          <p:nvPr/>
        </p:nvSpPr>
        <p:spPr bwMode="auto">
          <a:xfrm>
            <a:off x="3203575" y="4208463"/>
            <a:ext cx="358775" cy="287337"/>
          </a:xfrm>
          <a:prstGeom prst="hexagon">
            <a:avLst>
              <a:gd name="adj" fmla="val 31216"/>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5</a:t>
            </a:r>
          </a:p>
        </p:txBody>
      </p:sp>
      <p:sp>
        <p:nvSpPr>
          <p:cNvPr id="1140769" name="AutoShape 33"/>
          <p:cNvSpPr>
            <a:spLocks noChangeArrowheads="1"/>
          </p:cNvSpPr>
          <p:nvPr/>
        </p:nvSpPr>
        <p:spPr bwMode="auto">
          <a:xfrm>
            <a:off x="5384800" y="3757613"/>
            <a:ext cx="358775" cy="287337"/>
          </a:xfrm>
          <a:prstGeom prst="hexagon">
            <a:avLst>
              <a:gd name="adj" fmla="val 31216"/>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6</a:t>
            </a:r>
          </a:p>
        </p:txBody>
      </p:sp>
      <p:sp>
        <p:nvSpPr>
          <p:cNvPr id="1140770" name="AutoShape 34"/>
          <p:cNvSpPr>
            <a:spLocks noChangeArrowheads="1"/>
          </p:cNvSpPr>
          <p:nvPr/>
        </p:nvSpPr>
        <p:spPr bwMode="auto">
          <a:xfrm>
            <a:off x="5632450" y="2417763"/>
            <a:ext cx="358775" cy="287337"/>
          </a:xfrm>
          <a:prstGeom prst="hexagon">
            <a:avLst>
              <a:gd name="adj" fmla="val 31216"/>
              <a:gd name="vf" fmla="val 115470"/>
            </a:avLst>
          </a:prstGeom>
          <a:solidFill>
            <a:srgbClr val="808080">
              <a:alpha val="87057"/>
            </a:srgbClr>
          </a:solidFill>
          <a:ln w="9525" algn="ctr">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chemeClr val="bg1"/>
                </a:solidFill>
                <a:latin typeface="Arial Black" pitchFamily="34" charset="0"/>
              </a:rPr>
              <a:t>7</a:t>
            </a:r>
          </a:p>
        </p:txBody>
      </p:sp>
      <p:sp>
        <p:nvSpPr>
          <p:cNvPr id="73755" name="Rectangle 35"/>
          <p:cNvSpPr>
            <a:spLocks noChangeArrowheads="1"/>
          </p:cNvSpPr>
          <p:nvPr/>
        </p:nvSpPr>
        <p:spPr bwMode="auto">
          <a:xfrm>
            <a:off x="3851275" y="5289550"/>
            <a:ext cx="2232025" cy="323850"/>
          </a:xfrm>
          <a:prstGeom prst="rect">
            <a:avLst/>
          </a:prstGeom>
          <a:gradFill rotWithShape="1">
            <a:gsLst>
              <a:gs pos="0">
                <a:srgbClr val="007676"/>
              </a:gs>
              <a:gs pos="50000">
                <a:srgbClr val="00FFFF"/>
              </a:gs>
              <a:gs pos="100000">
                <a:srgbClr val="007676"/>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Ubiquitous Computing</a:t>
            </a:r>
          </a:p>
        </p:txBody>
      </p:sp>
      <p:pic>
        <p:nvPicPr>
          <p:cNvPr id="73756" name="Picture 36" descr="IOg-shadow"/>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13613" y="1042988"/>
            <a:ext cx="107950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57" name="Text Box 37"/>
          <p:cNvSpPr txBox="1">
            <a:spLocks noChangeArrowheads="1"/>
          </p:cNvSpPr>
          <p:nvPr/>
        </p:nvSpPr>
        <p:spPr bwMode="auto">
          <a:xfrm>
            <a:off x="6710363" y="1616075"/>
            <a:ext cx="22796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solidFill>
                  <a:schemeClr val="accent2"/>
                </a:solidFill>
              </a:rPr>
              <a:t>Industrial Ontologies Group</a:t>
            </a:r>
          </a:p>
        </p:txBody>
      </p:sp>
      <p:sp>
        <p:nvSpPr>
          <p:cNvPr id="73758" name="Rectangle 38"/>
          <p:cNvSpPr>
            <a:spLocks noChangeArrowheads="1"/>
          </p:cNvSpPr>
          <p:nvPr/>
        </p:nvSpPr>
        <p:spPr bwMode="auto">
          <a:xfrm>
            <a:off x="107950" y="5695950"/>
            <a:ext cx="2376488" cy="323850"/>
          </a:xfrm>
          <a:prstGeom prst="rect">
            <a:avLst/>
          </a:prstGeom>
          <a:gradFill rotWithShape="1">
            <a:gsLst>
              <a:gs pos="0">
                <a:srgbClr val="764700"/>
              </a:gs>
              <a:gs pos="50000">
                <a:srgbClr val="FF9900"/>
              </a:gs>
              <a:gs pos="100000">
                <a:srgbClr val="764700"/>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Autonomic Computing</a:t>
            </a:r>
          </a:p>
        </p:txBody>
      </p:sp>
      <p:sp>
        <p:nvSpPr>
          <p:cNvPr id="73759" name="Rectangle 39"/>
          <p:cNvSpPr>
            <a:spLocks noChangeArrowheads="1"/>
          </p:cNvSpPr>
          <p:nvPr/>
        </p:nvSpPr>
        <p:spPr bwMode="auto">
          <a:xfrm>
            <a:off x="2555875" y="5695950"/>
            <a:ext cx="2303463" cy="323850"/>
          </a:xfrm>
          <a:prstGeom prst="rect">
            <a:avLst/>
          </a:prstGeom>
          <a:gradFill rotWithShape="1">
            <a:gsLst>
              <a:gs pos="0">
                <a:srgbClr val="5E7676"/>
              </a:gs>
              <a:gs pos="100000">
                <a:srgbClr val="CCFFFF"/>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Proactive Computing</a:t>
            </a:r>
          </a:p>
        </p:txBody>
      </p:sp>
      <p:sp>
        <p:nvSpPr>
          <p:cNvPr id="73760" name="Rectangle 40"/>
          <p:cNvSpPr>
            <a:spLocks noChangeArrowheads="1"/>
          </p:cNvSpPr>
          <p:nvPr/>
        </p:nvSpPr>
        <p:spPr bwMode="auto">
          <a:xfrm>
            <a:off x="4932363" y="5695950"/>
            <a:ext cx="2233612" cy="323850"/>
          </a:xfrm>
          <a:prstGeom prst="rect">
            <a:avLst/>
          </a:prstGeom>
          <a:gradFill rotWithShape="1">
            <a:gsLst>
              <a:gs pos="0">
                <a:srgbClr val="475E00"/>
              </a:gs>
              <a:gs pos="50000">
                <a:srgbClr val="99CC00"/>
              </a:gs>
              <a:gs pos="100000">
                <a:srgbClr val="475E00"/>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Distributed Computing</a:t>
            </a:r>
          </a:p>
        </p:txBody>
      </p:sp>
      <p:sp>
        <p:nvSpPr>
          <p:cNvPr id="73761" name="Rectangle 41"/>
          <p:cNvSpPr>
            <a:spLocks noChangeArrowheads="1"/>
          </p:cNvSpPr>
          <p:nvPr/>
        </p:nvSpPr>
        <p:spPr bwMode="auto">
          <a:xfrm>
            <a:off x="7235825" y="5695950"/>
            <a:ext cx="1728788" cy="323850"/>
          </a:xfrm>
          <a:prstGeom prst="rect">
            <a:avLst/>
          </a:prstGeom>
          <a:gradFill rotWithShape="1">
            <a:gsLst>
              <a:gs pos="0">
                <a:srgbClr val="5E4776"/>
              </a:gs>
              <a:gs pos="50000">
                <a:srgbClr val="CC99FF"/>
              </a:gs>
              <a:gs pos="100000">
                <a:srgbClr val="5E4776"/>
              </a:gs>
            </a:gsLst>
            <a:lin ang="5400000" scaled="1"/>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AI</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140764"/>
                                        </p:tgtEl>
                                        <p:attrNameLst>
                                          <p:attrName>style.visibility</p:attrName>
                                        </p:attrNameLst>
                                      </p:cBhvr>
                                      <p:to>
                                        <p:strVal val="visible"/>
                                      </p:to>
                                    </p:set>
                                    <p:anim calcmode="lin" valueType="num">
                                      <p:cBhvr>
                                        <p:cTn id="7" dur="1000" fill="hold"/>
                                        <p:tgtEl>
                                          <p:spTgt spid="1140764"/>
                                        </p:tgtEl>
                                        <p:attrNameLst>
                                          <p:attrName>ppt_w</p:attrName>
                                        </p:attrNameLst>
                                      </p:cBhvr>
                                      <p:tavLst>
                                        <p:tav tm="0">
                                          <p:val>
                                            <p:strVal val="4*#ppt_w"/>
                                          </p:val>
                                        </p:tav>
                                        <p:tav tm="100000">
                                          <p:val>
                                            <p:strVal val="#ppt_w"/>
                                          </p:val>
                                        </p:tav>
                                      </p:tavLst>
                                    </p:anim>
                                    <p:anim calcmode="lin" valueType="num">
                                      <p:cBhvr>
                                        <p:cTn id="8" dur="1000" fill="hold"/>
                                        <p:tgtEl>
                                          <p:spTgt spid="1140764"/>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1000"/>
                            </p:stCondLst>
                            <p:childTnLst>
                              <p:par>
                                <p:cTn id="10" presetID="23" presetClass="entr" presetSubtype="16" fill="hold" nodeType="afterEffect">
                                  <p:stCondLst>
                                    <p:cond delay="100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500"/>
                            </p:stCondLst>
                            <p:childTnLst>
                              <p:par>
                                <p:cTn id="15" presetID="23" presetClass="entr" presetSubtype="36" fill="hold" grpId="0" nodeType="afterEffect">
                                  <p:stCondLst>
                                    <p:cond delay="0"/>
                                  </p:stCondLst>
                                  <p:childTnLst>
                                    <p:set>
                                      <p:cBhvr>
                                        <p:cTn id="16" dur="1" fill="hold">
                                          <p:stCondLst>
                                            <p:cond delay="0"/>
                                          </p:stCondLst>
                                        </p:cTn>
                                        <p:tgtEl>
                                          <p:spTgt spid="1140765"/>
                                        </p:tgtEl>
                                        <p:attrNameLst>
                                          <p:attrName>style.visibility</p:attrName>
                                        </p:attrNameLst>
                                      </p:cBhvr>
                                      <p:to>
                                        <p:strVal val="visible"/>
                                      </p:to>
                                    </p:set>
                                    <p:anim calcmode="lin" valueType="num">
                                      <p:cBhvr>
                                        <p:cTn id="17" dur="500" fill="hold"/>
                                        <p:tgtEl>
                                          <p:spTgt spid="1140765"/>
                                        </p:tgtEl>
                                        <p:attrNameLst>
                                          <p:attrName>ppt_w</p:attrName>
                                        </p:attrNameLst>
                                      </p:cBhvr>
                                      <p:tavLst>
                                        <p:tav tm="0">
                                          <p:val>
                                            <p:strVal val="(6*min(max(#ppt_w*#ppt_h,.3),1)-7.4)/-.7*#ppt_w"/>
                                          </p:val>
                                        </p:tav>
                                        <p:tav tm="100000">
                                          <p:val>
                                            <p:strVal val="#ppt_w"/>
                                          </p:val>
                                        </p:tav>
                                      </p:tavLst>
                                    </p:anim>
                                    <p:anim calcmode="lin" valueType="num">
                                      <p:cBhvr>
                                        <p:cTn id="18" dur="500" fill="hold"/>
                                        <p:tgtEl>
                                          <p:spTgt spid="1140765"/>
                                        </p:tgtEl>
                                        <p:attrNameLst>
                                          <p:attrName>ppt_h</p:attrName>
                                        </p:attrNameLst>
                                      </p:cBhvr>
                                      <p:tavLst>
                                        <p:tav tm="0">
                                          <p:val>
                                            <p:strVal val="(6*min(max(#ppt_w*#ppt_h,.3),1)-7.4)/-.7*#ppt_h"/>
                                          </p:val>
                                        </p:tav>
                                        <p:tav tm="100000">
                                          <p:val>
                                            <p:strVal val="#ppt_h"/>
                                          </p:val>
                                        </p:tav>
                                      </p:tavLst>
                                    </p:anim>
                                    <p:anim calcmode="lin" valueType="num">
                                      <p:cBhvr>
                                        <p:cTn id="19" dur="500" fill="hold"/>
                                        <p:tgtEl>
                                          <p:spTgt spid="1140765"/>
                                        </p:tgtEl>
                                        <p:attrNameLst>
                                          <p:attrName>ppt_x</p:attrName>
                                        </p:attrNameLst>
                                      </p:cBhvr>
                                      <p:tavLst>
                                        <p:tav tm="0">
                                          <p:val>
                                            <p:fltVal val="0.5"/>
                                          </p:val>
                                        </p:tav>
                                        <p:tav tm="100000">
                                          <p:val>
                                            <p:strVal val="#ppt_x"/>
                                          </p:val>
                                        </p:tav>
                                      </p:tavLst>
                                    </p:anim>
                                    <p:anim calcmode="lin" valueType="num">
                                      <p:cBhvr>
                                        <p:cTn id="20" dur="500" fill="hold"/>
                                        <p:tgtEl>
                                          <p:spTgt spid="1140765"/>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3000"/>
                            </p:stCondLst>
                            <p:childTnLst>
                              <p:par>
                                <p:cTn id="22" presetID="23" presetClass="entr" presetSubtype="36" fill="hold" grpId="0" nodeType="afterEffect">
                                  <p:stCondLst>
                                    <p:cond delay="0"/>
                                  </p:stCondLst>
                                  <p:childTnLst>
                                    <p:set>
                                      <p:cBhvr>
                                        <p:cTn id="23" dur="1" fill="hold">
                                          <p:stCondLst>
                                            <p:cond delay="0"/>
                                          </p:stCondLst>
                                        </p:cTn>
                                        <p:tgtEl>
                                          <p:spTgt spid="1140766"/>
                                        </p:tgtEl>
                                        <p:attrNameLst>
                                          <p:attrName>style.visibility</p:attrName>
                                        </p:attrNameLst>
                                      </p:cBhvr>
                                      <p:to>
                                        <p:strVal val="visible"/>
                                      </p:to>
                                    </p:set>
                                    <p:anim calcmode="lin" valueType="num">
                                      <p:cBhvr>
                                        <p:cTn id="24" dur="500" fill="hold"/>
                                        <p:tgtEl>
                                          <p:spTgt spid="1140766"/>
                                        </p:tgtEl>
                                        <p:attrNameLst>
                                          <p:attrName>ppt_w</p:attrName>
                                        </p:attrNameLst>
                                      </p:cBhvr>
                                      <p:tavLst>
                                        <p:tav tm="0">
                                          <p:val>
                                            <p:strVal val="(6*min(max(#ppt_w*#ppt_h,.3),1)-7.4)/-.7*#ppt_w"/>
                                          </p:val>
                                        </p:tav>
                                        <p:tav tm="100000">
                                          <p:val>
                                            <p:strVal val="#ppt_w"/>
                                          </p:val>
                                        </p:tav>
                                      </p:tavLst>
                                    </p:anim>
                                    <p:anim calcmode="lin" valueType="num">
                                      <p:cBhvr>
                                        <p:cTn id="25" dur="500" fill="hold"/>
                                        <p:tgtEl>
                                          <p:spTgt spid="1140766"/>
                                        </p:tgtEl>
                                        <p:attrNameLst>
                                          <p:attrName>ppt_h</p:attrName>
                                        </p:attrNameLst>
                                      </p:cBhvr>
                                      <p:tavLst>
                                        <p:tav tm="0">
                                          <p:val>
                                            <p:strVal val="(6*min(max(#ppt_w*#ppt_h,.3),1)-7.4)/-.7*#ppt_h"/>
                                          </p:val>
                                        </p:tav>
                                        <p:tav tm="100000">
                                          <p:val>
                                            <p:strVal val="#ppt_h"/>
                                          </p:val>
                                        </p:tav>
                                      </p:tavLst>
                                    </p:anim>
                                    <p:anim calcmode="lin" valueType="num">
                                      <p:cBhvr>
                                        <p:cTn id="26" dur="500" fill="hold"/>
                                        <p:tgtEl>
                                          <p:spTgt spid="1140766"/>
                                        </p:tgtEl>
                                        <p:attrNameLst>
                                          <p:attrName>ppt_x</p:attrName>
                                        </p:attrNameLst>
                                      </p:cBhvr>
                                      <p:tavLst>
                                        <p:tav tm="0">
                                          <p:val>
                                            <p:fltVal val="0.5"/>
                                          </p:val>
                                        </p:tav>
                                        <p:tav tm="100000">
                                          <p:val>
                                            <p:strVal val="#ppt_x"/>
                                          </p:val>
                                        </p:tav>
                                      </p:tavLst>
                                    </p:anim>
                                    <p:anim calcmode="lin" valueType="num">
                                      <p:cBhvr>
                                        <p:cTn id="27" dur="500" fill="hold"/>
                                        <p:tgtEl>
                                          <p:spTgt spid="1140766"/>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3500"/>
                            </p:stCondLst>
                            <p:childTnLst>
                              <p:par>
                                <p:cTn id="29" presetID="23" presetClass="entr" presetSubtype="36" fill="hold" grpId="0" nodeType="afterEffect">
                                  <p:stCondLst>
                                    <p:cond delay="0"/>
                                  </p:stCondLst>
                                  <p:childTnLst>
                                    <p:set>
                                      <p:cBhvr>
                                        <p:cTn id="30" dur="1" fill="hold">
                                          <p:stCondLst>
                                            <p:cond delay="0"/>
                                          </p:stCondLst>
                                        </p:cTn>
                                        <p:tgtEl>
                                          <p:spTgt spid="1140767"/>
                                        </p:tgtEl>
                                        <p:attrNameLst>
                                          <p:attrName>style.visibility</p:attrName>
                                        </p:attrNameLst>
                                      </p:cBhvr>
                                      <p:to>
                                        <p:strVal val="visible"/>
                                      </p:to>
                                    </p:set>
                                    <p:anim calcmode="lin" valueType="num">
                                      <p:cBhvr>
                                        <p:cTn id="31" dur="500" fill="hold"/>
                                        <p:tgtEl>
                                          <p:spTgt spid="1140767"/>
                                        </p:tgtEl>
                                        <p:attrNameLst>
                                          <p:attrName>ppt_w</p:attrName>
                                        </p:attrNameLst>
                                      </p:cBhvr>
                                      <p:tavLst>
                                        <p:tav tm="0">
                                          <p:val>
                                            <p:strVal val="(6*min(max(#ppt_w*#ppt_h,.3),1)-7.4)/-.7*#ppt_w"/>
                                          </p:val>
                                        </p:tav>
                                        <p:tav tm="100000">
                                          <p:val>
                                            <p:strVal val="#ppt_w"/>
                                          </p:val>
                                        </p:tav>
                                      </p:tavLst>
                                    </p:anim>
                                    <p:anim calcmode="lin" valueType="num">
                                      <p:cBhvr>
                                        <p:cTn id="32" dur="500" fill="hold"/>
                                        <p:tgtEl>
                                          <p:spTgt spid="1140767"/>
                                        </p:tgtEl>
                                        <p:attrNameLst>
                                          <p:attrName>ppt_h</p:attrName>
                                        </p:attrNameLst>
                                      </p:cBhvr>
                                      <p:tavLst>
                                        <p:tav tm="0">
                                          <p:val>
                                            <p:strVal val="(6*min(max(#ppt_w*#ppt_h,.3),1)-7.4)/-.7*#ppt_h"/>
                                          </p:val>
                                        </p:tav>
                                        <p:tav tm="100000">
                                          <p:val>
                                            <p:strVal val="#ppt_h"/>
                                          </p:val>
                                        </p:tav>
                                      </p:tavLst>
                                    </p:anim>
                                    <p:anim calcmode="lin" valueType="num">
                                      <p:cBhvr>
                                        <p:cTn id="33" dur="500" fill="hold"/>
                                        <p:tgtEl>
                                          <p:spTgt spid="1140767"/>
                                        </p:tgtEl>
                                        <p:attrNameLst>
                                          <p:attrName>ppt_x</p:attrName>
                                        </p:attrNameLst>
                                      </p:cBhvr>
                                      <p:tavLst>
                                        <p:tav tm="0">
                                          <p:val>
                                            <p:fltVal val="0.5"/>
                                          </p:val>
                                        </p:tav>
                                        <p:tav tm="100000">
                                          <p:val>
                                            <p:strVal val="#ppt_x"/>
                                          </p:val>
                                        </p:tav>
                                      </p:tavLst>
                                    </p:anim>
                                    <p:anim calcmode="lin" valueType="num">
                                      <p:cBhvr>
                                        <p:cTn id="34" dur="500" fill="hold"/>
                                        <p:tgtEl>
                                          <p:spTgt spid="1140767"/>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4000"/>
                            </p:stCondLst>
                            <p:childTnLst>
                              <p:par>
                                <p:cTn id="36" presetID="23" presetClass="entr" presetSubtype="36" fill="hold" grpId="0" nodeType="afterEffect">
                                  <p:stCondLst>
                                    <p:cond delay="0"/>
                                  </p:stCondLst>
                                  <p:childTnLst>
                                    <p:set>
                                      <p:cBhvr>
                                        <p:cTn id="37" dur="1" fill="hold">
                                          <p:stCondLst>
                                            <p:cond delay="0"/>
                                          </p:stCondLst>
                                        </p:cTn>
                                        <p:tgtEl>
                                          <p:spTgt spid="1140768"/>
                                        </p:tgtEl>
                                        <p:attrNameLst>
                                          <p:attrName>style.visibility</p:attrName>
                                        </p:attrNameLst>
                                      </p:cBhvr>
                                      <p:to>
                                        <p:strVal val="visible"/>
                                      </p:to>
                                    </p:set>
                                    <p:anim calcmode="lin" valueType="num">
                                      <p:cBhvr>
                                        <p:cTn id="38" dur="500" fill="hold"/>
                                        <p:tgtEl>
                                          <p:spTgt spid="1140768"/>
                                        </p:tgtEl>
                                        <p:attrNameLst>
                                          <p:attrName>ppt_w</p:attrName>
                                        </p:attrNameLst>
                                      </p:cBhvr>
                                      <p:tavLst>
                                        <p:tav tm="0">
                                          <p:val>
                                            <p:strVal val="(6*min(max(#ppt_w*#ppt_h,.3),1)-7.4)/-.7*#ppt_w"/>
                                          </p:val>
                                        </p:tav>
                                        <p:tav tm="100000">
                                          <p:val>
                                            <p:strVal val="#ppt_w"/>
                                          </p:val>
                                        </p:tav>
                                      </p:tavLst>
                                    </p:anim>
                                    <p:anim calcmode="lin" valueType="num">
                                      <p:cBhvr>
                                        <p:cTn id="39" dur="500" fill="hold"/>
                                        <p:tgtEl>
                                          <p:spTgt spid="1140768"/>
                                        </p:tgtEl>
                                        <p:attrNameLst>
                                          <p:attrName>ppt_h</p:attrName>
                                        </p:attrNameLst>
                                      </p:cBhvr>
                                      <p:tavLst>
                                        <p:tav tm="0">
                                          <p:val>
                                            <p:strVal val="(6*min(max(#ppt_w*#ppt_h,.3),1)-7.4)/-.7*#ppt_h"/>
                                          </p:val>
                                        </p:tav>
                                        <p:tav tm="100000">
                                          <p:val>
                                            <p:strVal val="#ppt_h"/>
                                          </p:val>
                                        </p:tav>
                                      </p:tavLst>
                                    </p:anim>
                                    <p:anim calcmode="lin" valueType="num">
                                      <p:cBhvr>
                                        <p:cTn id="40" dur="500" fill="hold"/>
                                        <p:tgtEl>
                                          <p:spTgt spid="1140768"/>
                                        </p:tgtEl>
                                        <p:attrNameLst>
                                          <p:attrName>ppt_x</p:attrName>
                                        </p:attrNameLst>
                                      </p:cBhvr>
                                      <p:tavLst>
                                        <p:tav tm="0">
                                          <p:val>
                                            <p:fltVal val="0.5"/>
                                          </p:val>
                                        </p:tav>
                                        <p:tav tm="100000">
                                          <p:val>
                                            <p:strVal val="#ppt_x"/>
                                          </p:val>
                                        </p:tav>
                                      </p:tavLst>
                                    </p:anim>
                                    <p:anim calcmode="lin" valueType="num">
                                      <p:cBhvr>
                                        <p:cTn id="41" dur="500" fill="hold"/>
                                        <p:tgtEl>
                                          <p:spTgt spid="1140768"/>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4500"/>
                            </p:stCondLst>
                            <p:childTnLst>
                              <p:par>
                                <p:cTn id="43" presetID="23" presetClass="entr" presetSubtype="36" fill="hold" grpId="0" nodeType="afterEffect">
                                  <p:stCondLst>
                                    <p:cond delay="0"/>
                                  </p:stCondLst>
                                  <p:childTnLst>
                                    <p:set>
                                      <p:cBhvr>
                                        <p:cTn id="44" dur="1" fill="hold">
                                          <p:stCondLst>
                                            <p:cond delay="0"/>
                                          </p:stCondLst>
                                        </p:cTn>
                                        <p:tgtEl>
                                          <p:spTgt spid="1140769"/>
                                        </p:tgtEl>
                                        <p:attrNameLst>
                                          <p:attrName>style.visibility</p:attrName>
                                        </p:attrNameLst>
                                      </p:cBhvr>
                                      <p:to>
                                        <p:strVal val="visible"/>
                                      </p:to>
                                    </p:set>
                                    <p:anim calcmode="lin" valueType="num">
                                      <p:cBhvr>
                                        <p:cTn id="45" dur="500" fill="hold"/>
                                        <p:tgtEl>
                                          <p:spTgt spid="1140769"/>
                                        </p:tgtEl>
                                        <p:attrNameLst>
                                          <p:attrName>ppt_w</p:attrName>
                                        </p:attrNameLst>
                                      </p:cBhvr>
                                      <p:tavLst>
                                        <p:tav tm="0">
                                          <p:val>
                                            <p:strVal val="(6*min(max(#ppt_w*#ppt_h,.3),1)-7.4)/-.7*#ppt_w"/>
                                          </p:val>
                                        </p:tav>
                                        <p:tav tm="100000">
                                          <p:val>
                                            <p:strVal val="#ppt_w"/>
                                          </p:val>
                                        </p:tav>
                                      </p:tavLst>
                                    </p:anim>
                                    <p:anim calcmode="lin" valueType="num">
                                      <p:cBhvr>
                                        <p:cTn id="46" dur="500" fill="hold"/>
                                        <p:tgtEl>
                                          <p:spTgt spid="1140769"/>
                                        </p:tgtEl>
                                        <p:attrNameLst>
                                          <p:attrName>ppt_h</p:attrName>
                                        </p:attrNameLst>
                                      </p:cBhvr>
                                      <p:tavLst>
                                        <p:tav tm="0">
                                          <p:val>
                                            <p:strVal val="(6*min(max(#ppt_w*#ppt_h,.3),1)-7.4)/-.7*#ppt_h"/>
                                          </p:val>
                                        </p:tav>
                                        <p:tav tm="100000">
                                          <p:val>
                                            <p:strVal val="#ppt_h"/>
                                          </p:val>
                                        </p:tav>
                                      </p:tavLst>
                                    </p:anim>
                                    <p:anim calcmode="lin" valueType="num">
                                      <p:cBhvr>
                                        <p:cTn id="47" dur="500" fill="hold"/>
                                        <p:tgtEl>
                                          <p:spTgt spid="1140769"/>
                                        </p:tgtEl>
                                        <p:attrNameLst>
                                          <p:attrName>ppt_x</p:attrName>
                                        </p:attrNameLst>
                                      </p:cBhvr>
                                      <p:tavLst>
                                        <p:tav tm="0">
                                          <p:val>
                                            <p:fltVal val="0.5"/>
                                          </p:val>
                                        </p:tav>
                                        <p:tav tm="100000">
                                          <p:val>
                                            <p:strVal val="#ppt_x"/>
                                          </p:val>
                                        </p:tav>
                                      </p:tavLst>
                                    </p:anim>
                                    <p:anim calcmode="lin" valueType="num">
                                      <p:cBhvr>
                                        <p:cTn id="48" dur="500" fill="hold"/>
                                        <p:tgtEl>
                                          <p:spTgt spid="1140769"/>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5000"/>
                            </p:stCondLst>
                            <p:childTnLst>
                              <p:par>
                                <p:cTn id="50" presetID="23" presetClass="entr" presetSubtype="36" fill="hold" grpId="0" nodeType="afterEffect">
                                  <p:stCondLst>
                                    <p:cond delay="0"/>
                                  </p:stCondLst>
                                  <p:childTnLst>
                                    <p:set>
                                      <p:cBhvr>
                                        <p:cTn id="51" dur="1" fill="hold">
                                          <p:stCondLst>
                                            <p:cond delay="0"/>
                                          </p:stCondLst>
                                        </p:cTn>
                                        <p:tgtEl>
                                          <p:spTgt spid="1140770"/>
                                        </p:tgtEl>
                                        <p:attrNameLst>
                                          <p:attrName>style.visibility</p:attrName>
                                        </p:attrNameLst>
                                      </p:cBhvr>
                                      <p:to>
                                        <p:strVal val="visible"/>
                                      </p:to>
                                    </p:set>
                                    <p:anim calcmode="lin" valueType="num">
                                      <p:cBhvr>
                                        <p:cTn id="52" dur="500" fill="hold"/>
                                        <p:tgtEl>
                                          <p:spTgt spid="1140770"/>
                                        </p:tgtEl>
                                        <p:attrNameLst>
                                          <p:attrName>ppt_w</p:attrName>
                                        </p:attrNameLst>
                                      </p:cBhvr>
                                      <p:tavLst>
                                        <p:tav tm="0">
                                          <p:val>
                                            <p:strVal val="(6*min(max(#ppt_w*#ppt_h,.3),1)-7.4)/-.7*#ppt_w"/>
                                          </p:val>
                                        </p:tav>
                                        <p:tav tm="100000">
                                          <p:val>
                                            <p:strVal val="#ppt_w"/>
                                          </p:val>
                                        </p:tav>
                                      </p:tavLst>
                                    </p:anim>
                                    <p:anim calcmode="lin" valueType="num">
                                      <p:cBhvr>
                                        <p:cTn id="53" dur="500" fill="hold"/>
                                        <p:tgtEl>
                                          <p:spTgt spid="1140770"/>
                                        </p:tgtEl>
                                        <p:attrNameLst>
                                          <p:attrName>ppt_h</p:attrName>
                                        </p:attrNameLst>
                                      </p:cBhvr>
                                      <p:tavLst>
                                        <p:tav tm="0">
                                          <p:val>
                                            <p:strVal val="(6*min(max(#ppt_w*#ppt_h,.3),1)-7.4)/-.7*#ppt_h"/>
                                          </p:val>
                                        </p:tav>
                                        <p:tav tm="100000">
                                          <p:val>
                                            <p:strVal val="#ppt_h"/>
                                          </p:val>
                                        </p:tav>
                                      </p:tavLst>
                                    </p:anim>
                                    <p:anim calcmode="lin" valueType="num">
                                      <p:cBhvr>
                                        <p:cTn id="54" dur="500" fill="hold"/>
                                        <p:tgtEl>
                                          <p:spTgt spid="1140770"/>
                                        </p:tgtEl>
                                        <p:attrNameLst>
                                          <p:attrName>ppt_x</p:attrName>
                                        </p:attrNameLst>
                                      </p:cBhvr>
                                      <p:tavLst>
                                        <p:tav tm="0">
                                          <p:val>
                                            <p:fltVal val="0.5"/>
                                          </p:val>
                                        </p:tav>
                                        <p:tav tm="100000">
                                          <p:val>
                                            <p:strVal val="#ppt_x"/>
                                          </p:val>
                                        </p:tav>
                                      </p:tavLst>
                                    </p:anim>
                                    <p:anim calcmode="lin" valueType="num">
                                      <p:cBhvr>
                                        <p:cTn id="55" dur="500" fill="hold"/>
                                        <p:tgtEl>
                                          <p:spTgt spid="1140770"/>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764" grpId="0" animBg="1"/>
      <p:bldP spid="1140765" grpId="0" animBg="1"/>
      <p:bldP spid="1140766" grpId="0" animBg="1"/>
      <p:bldP spid="1140767" grpId="0" animBg="1"/>
      <p:bldP spid="1140768" grpId="0" animBg="1"/>
      <p:bldP spid="1140769" grpId="0" animBg="1"/>
      <p:bldP spid="1140770" grpId="0" animBg="1"/>
    </p:bld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1426" name="Rectangle 2"/>
          <p:cNvSpPr>
            <a:spLocks noChangeArrowheads="1"/>
          </p:cNvSpPr>
          <p:nvPr/>
        </p:nvSpPr>
        <p:spPr bwMode="auto">
          <a:xfrm>
            <a:off x="107950" y="836613"/>
            <a:ext cx="8928100" cy="5905500"/>
          </a:xfrm>
          <a:prstGeom prst="rect">
            <a:avLst/>
          </a:prstGeom>
          <a:solidFill>
            <a:srgbClr val="FEF7E2"/>
          </a:solidFill>
          <a:ln w="9525" algn="ctr">
            <a:solidFill>
              <a:srgbClr val="80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1427" name="Rectangle 3"/>
          <p:cNvSpPr>
            <a:spLocks noChangeArrowheads="1"/>
          </p:cNvSpPr>
          <p:nvPr/>
        </p:nvSpPr>
        <p:spPr bwMode="auto">
          <a:xfrm>
            <a:off x="107950" y="4700588"/>
            <a:ext cx="8920163" cy="2041525"/>
          </a:xfrm>
          <a:prstGeom prst="rect">
            <a:avLst/>
          </a:prstGeom>
          <a:solidFill>
            <a:srgbClr val="996633">
              <a:alpha val="25882"/>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3924" name="Rectangle 4"/>
          <p:cNvSpPr>
            <a:spLocks noChangeArrowheads="1"/>
          </p:cNvSpPr>
          <p:nvPr/>
        </p:nvSpPr>
        <p:spPr bwMode="auto">
          <a:xfrm>
            <a:off x="179388" y="4797425"/>
            <a:ext cx="8856662" cy="244475"/>
          </a:xfrm>
          <a:prstGeom prst="rect">
            <a:avLst/>
          </a:prstGeom>
          <a:noFill/>
          <a:ln w="9525" algn="ctr">
            <a:noFill/>
            <a:miter lim="800000"/>
            <a:headEnd/>
            <a:tailEnd/>
          </a:ln>
          <a:effectLst/>
        </p:spPr>
        <p:txBody>
          <a:bodyPr>
            <a:spAutoFit/>
          </a:bodyPr>
          <a:lstStyle/>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&lt;/rdf:RDF&gt;</a:t>
            </a:r>
          </a:p>
        </p:txBody>
      </p:sp>
      <p:sp>
        <p:nvSpPr>
          <p:cNvPr id="1233925" name="Text Box 5"/>
          <p:cNvSpPr txBox="1">
            <a:spLocks noChangeArrowheads="1"/>
          </p:cNvSpPr>
          <p:nvPr/>
        </p:nvSpPr>
        <p:spPr bwMode="auto">
          <a:xfrm>
            <a:off x="179388" y="936625"/>
            <a:ext cx="4464050" cy="3368675"/>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 rdf:about="&amp;rd;</a:t>
            </a:r>
            <a:r>
              <a:rPr lang="en-US" altLang="zh-CN" sz="900" b="1" i="1">
                <a:solidFill>
                  <a:srgbClr val="003399"/>
                </a:solidFill>
                <a:effectLst>
                  <a:outerShdw blurRad="38100" dist="38100" dir="2700000" algn="tl">
                    <a:srgbClr val="C0C0C0"/>
                  </a:outerShdw>
                </a:effectLst>
                <a:ea typeface="SimSun" pitchFamily="2" charset="-122"/>
              </a:rPr>
              <a:t>iSR_Statement2</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a time of environment"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rdfs:label="SR_Statement2"&gt;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&lt;rdf:subject rdf:resource="&amp;rscdfs;</a:t>
            </a:r>
            <a:r>
              <a:rPr lang="en-US" altLang="zh-CN" sz="900" b="1" i="1">
                <a:solidFill>
                  <a:srgbClr val="008080"/>
                </a:solidFill>
                <a:ea typeface="SimSun" pitchFamily="2" charset="-122"/>
              </a:rPr>
              <a:t>Environment</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&lt;rscdfs:predicate rdf:resource="&amp;rscdfs;</a:t>
            </a:r>
            <a:r>
              <a:rPr lang="en-US" altLang="zh-CN" sz="900" b="1" i="1">
                <a:solidFill>
                  <a:srgbClr val="008080"/>
                </a:solidFill>
                <a:ea typeface="SimSun" pitchFamily="2" charset="-122"/>
              </a:rPr>
              <a:t>sysTime</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&lt;rdf:object rdf:resource="&amp;rd;</a:t>
            </a:r>
            <a:r>
              <a:rPr lang="en-US" altLang="zh-CN" sz="900" b="1" i="1">
                <a:solidFill>
                  <a:srgbClr val="008080"/>
                </a:solidFill>
                <a:ea typeface="SimSun" pitchFamily="2" charset="-122"/>
              </a:rPr>
              <a:t>iTempMark1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&lt;rscdfs:context rdf:resource="&amp;rd;</a:t>
            </a:r>
            <a:r>
              <a:rPr lang="en-US" altLang="zh-CN" sz="900" b="1" i="1">
                <a:solidFill>
                  <a:srgbClr val="008080"/>
                </a:solidFill>
                <a:ea typeface="SimSun" pitchFamily="2" charset="-122"/>
              </a:rPr>
              <a:t>iContainer3</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&lt;rscdfs:st_StatementType rdf:resource="&amp;rscdfs;</a:t>
            </a:r>
            <a:r>
              <a:rPr lang="en-US" altLang="zh-CN" sz="900" b="1" i="1">
                <a:solidFill>
                  <a:srgbClr val="008080"/>
                </a:solidFill>
                <a:ea typeface="SimSun" pitchFamily="2" charset="-122"/>
              </a:rPr>
              <a:t>Time</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&lt;rscdfs:TempMark rdf:about="&amp;rd;</a:t>
            </a:r>
            <a:r>
              <a:rPr lang="en-US" altLang="zh-CN" sz="900" b="1" i="1">
                <a:solidFill>
                  <a:srgbClr val="003399"/>
                </a:solidFill>
                <a:effectLst>
                  <a:outerShdw blurRad="38100" dist="38100" dir="2700000" algn="tl">
                    <a:srgbClr val="C0C0C0"/>
                  </a:outerShdw>
                </a:effectLst>
                <a:ea typeface="SimSun" pitchFamily="2" charset="-122"/>
              </a:rPr>
              <a:t>iTempMark1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value of the time"</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rdfs:label="TempMark1"&gt;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&lt;/rscdfs:TempMark&gt;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 rdf:about="&amp;rd;</a:t>
            </a:r>
            <a:r>
              <a:rPr lang="en-US" altLang="zh-CN" sz="900" b="1" i="1">
                <a:solidFill>
                  <a:srgbClr val="003399"/>
                </a:solidFill>
                <a:effectLst>
                  <a:outerShdw blurRad="38100" dist="38100" dir="2700000" algn="tl">
                    <a:srgbClr val="C0C0C0"/>
                  </a:outerShdw>
                </a:effectLst>
                <a:ea typeface="SimSun" pitchFamily="2" charset="-122"/>
              </a:rPr>
              <a:t>iEnumerativeValue1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value of the Kettle1 temperature"</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rdfs:label="EnumerativeValue1"&gt;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 rdf:about="&amp;rd;</a:t>
            </a:r>
            <a:r>
              <a:rPr lang="en-US" altLang="zh-CN" sz="900" b="1" i="1">
                <a:solidFill>
                  <a:srgbClr val="003399"/>
                </a:solidFill>
                <a:effectLst>
                  <a:outerShdw blurRad="38100" dist="38100" dir="2700000" algn="tl">
                    <a:srgbClr val="C0C0C0"/>
                  </a:outerShdw>
                </a:effectLst>
                <a:ea typeface="SimSun" pitchFamily="2" charset="-122"/>
              </a:rPr>
              <a:t>iEnumerativeValue2</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value of the Kettle1 volume"</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rdfs:label="EnumerativeValue2"&gt;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&lt;/rscdfs:EnumerativeValue&gt;</a:t>
            </a:r>
          </a:p>
        </p:txBody>
      </p:sp>
      <p:sp>
        <p:nvSpPr>
          <p:cNvPr id="1233926" name="Text Box 6"/>
          <p:cNvSpPr txBox="1">
            <a:spLocks noChangeArrowheads="1"/>
          </p:cNvSpPr>
          <p:nvPr/>
        </p:nvSpPr>
        <p:spPr bwMode="auto">
          <a:xfrm>
            <a:off x="4427538" y="908050"/>
            <a:ext cx="4681537" cy="3505200"/>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 rdf:about="&amp;rd;</a:t>
            </a:r>
            <a:r>
              <a:rPr lang="en-US" sz="900" b="1" i="1">
                <a:solidFill>
                  <a:srgbClr val="003399"/>
                </a:solidFill>
                <a:effectLst>
                  <a:outerShdw blurRad="38100" dist="38100" dir="2700000" algn="tl">
                    <a:srgbClr val="C0C0C0"/>
                  </a:outerShdw>
                </a:effectLst>
                <a:ea typeface="SimSun" pitchFamily="2" charset="-122"/>
              </a:rPr>
              <a:t>iSR_Statement3</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rdfs:comment="Describes a temperature measurement of Kettle1"</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rdfs:label="SR_Statement3"&gt;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&lt;rdf:subject rdf:resource="&amp;rd;</a:t>
            </a:r>
            <a:r>
              <a:rPr lang="en-US" sz="900" b="1" i="1">
                <a:solidFill>
                  <a:srgbClr val="008080"/>
                </a:solidFill>
                <a:ea typeface="SimSun" pitchFamily="2" charset="-122"/>
              </a:rPr>
              <a:t>iKettle1</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&lt;rscdfs:predicate rdf:resource="&amp;ontoMeasurement;</a:t>
            </a:r>
            <a:r>
              <a:rPr lang="en-US" sz="900" b="1" i="1">
                <a:solidFill>
                  <a:srgbClr val="008080"/>
                </a:solidFill>
                <a:ea typeface="SimSun" pitchFamily="2" charset="-122"/>
              </a:rPr>
              <a:t>temperature</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&lt;rdf:object rdf:resource="&amp;rd;</a:t>
            </a:r>
            <a:r>
              <a:rPr lang="en-US" sz="900" b="1" i="1">
                <a:solidFill>
                  <a:srgbClr val="008080"/>
                </a:solidFill>
                <a:ea typeface="SimSun" pitchFamily="2" charset="-122"/>
              </a:rPr>
              <a:t>iEnumerativeValue1</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&lt;rscdfs:context rdf:resource="&amp;rd;</a:t>
            </a:r>
            <a:r>
              <a:rPr lang="en-US" sz="900" b="1" i="1">
                <a:solidFill>
                  <a:srgbClr val="008080"/>
                </a:solidFill>
                <a:ea typeface="SimSun" pitchFamily="2" charset="-122"/>
              </a:rPr>
              <a:t>iContainer5</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&lt;rscdfs:st_StatementType rdf:resource="&amp;rscdfs;</a:t>
            </a:r>
            <a:r>
              <a:rPr lang="en-US" sz="900" b="1" i="1">
                <a:solidFill>
                  <a:srgbClr val="008080"/>
                </a:solidFill>
                <a:ea typeface="SimSun" pitchFamily="2" charset="-122"/>
              </a:rPr>
              <a:t>Measurement</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 rdf:about="&amp;rd;</a:t>
            </a:r>
            <a:r>
              <a:rPr lang="en-US" sz="900" b="1" i="1">
                <a:solidFill>
                  <a:srgbClr val="003399"/>
                </a:solidFill>
                <a:effectLst>
                  <a:outerShdw blurRad="38100" dist="38100" dir="2700000" algn="tl">
                    <a:srgbClr val="C0C0C0"/>
                  </a:outerShdw>
                </a:effectLst>
                <a:ea typeface="SimSun" pitchFamily="2" charset="-122"/>
              </a:rPr>
              <a:t>iSR_Statement4</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rdfs:comment="Describes a volume measurement of Kettle1"</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rdfs:label="SR_Statement4"&gt;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&lt;rdf:subject rdf:resource="&amp;rd;</a:t>
            </a:r>
            <a:r>
              <a:rPr lang="en-US" sz="900" b="1" i="1">
                <a:solidFill>
                  <a:srgbClr val="008080"/>
                </a:solidFill>
                <a:ea typeface="SimSun" pitchFamily="2" charset="-122"/>
              </a:rPr>
              <a:t>iKettle1</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&lt;rscdfs:predicate rdf:resource="&amp;ontoMeasurement;</a:t>
            </a:r>
            <a:r>
              <a:rPr lang="en-US" sz="900" b="1" i="1">
                <a:solidFill>
                  <a:srgbClr val="008080"/>
                </a:solidFill>
                <a:ea typeface="SimSun" pitchFamily="2" charset="-122"/>
              </a:rPr>
              <a:t>volume</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&lt;rdf:object rdf:resource="&amp;rd;</a:t>
            </a:r>
            <a:r>
              <a:rPr lang="en-US" sz="900" b="1" i="1">
                <a:solidFill>
                  <a:srgbClr val="008080"/>
                </a:solidFill>
                <a:ea typeface="SimSun" pitchFamily="2" charset="-122"/>
              </a:rPr>
              <a:t>iEnumerativeValue2</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&lt;rscdfs:context rdf:resource="&amp;rd;</a:t>
            </a:r>
            <a:r>
              <a:rPr lang="en-US" sz="900" b="1" i="1">
                <a:solidFill>
                  <a:srgbClr val="008080"/>
                </a:solidFill>
                <a:ea typeface="SimSun" pitchFamily="2" charset="-122"/>
              </a:rPr>
              <a:t>iContainer4</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&lt;rscdfs:st_StatementType rdf:resource="&amp;rscdfs;</a:t>
            </a:r>
            <a:r>
              <a:rPr lang="en-US" sz="900" b="1" i="1">
                <a:solidFill>
                  <a:srgbClr val="008080"/>
                </a:solidFill>
                <a:ea typeface="SimSun" pitchFamily="2" charset="-122"/>
              </a:rPr>
              <a:t>Measurement</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fi-FI"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fi-FI" altLang="zh-CN" sz="900" b="1" i="1">
                <a:solidFill>
                  <a:srgbClr val="4D4D4D"/>
                </a:solidFill>
                <a:effectLst>
                  <a:outerShdw blurRad="38100" dist="38100" dir="2700000" algn="tl">
                    <a:srgbClr val="C0C0C0"/>
                  </a:outerShdw>
                </a:effectLst>
                <a:ea typeface="SimSun" pitchFamily="2" charset="-122"/>
              </a:rPr>
              <a:t>…</a:t>
            </a:r>
            <a:endParaRPr lang="en-US" altLang="zh-CN" sz="900" b="1" i="1">
              <a:solidFill>
                <a:srgbClr val="4D4D4D"/>
              </a:solidFill>
              <a:effectLst>
                <a:outerShdw blurRad="38100" dist="38100" dir="2700000" algn="tl">
                  <a:srgbClr val="C0C0C0"/>
                </a:outerShdw>
              </a:effectLst>
              <a:ea typeface="SimSun" pitchFamily="2" charset="-122"/>
            </a:endParaRPr>
          </a:p>
        </p:txBody>
      </p:sp>
      <p:sp>
        <p:nvSpPr>
          <p:cNvPr id="231431" name="Line 7"/>
          <p:cNvSpPr>
            <a:spLocks noChangeShapeType="1"/>
          </p:cNvSpPr>
          <p:nvPr/>
        </p:nvSpPr>
        <p:spPr bwMode="auto">
          <a:xfrm>
            <a:off x="4427538" y="836613"/>
            <a:ext cx="0" cy="3846512"/>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3928" name="Rectangle 8"/>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“Device”</a:t>
            </a:r>
            <a:r>
              <a:rPr lang="en-US" sz="2800" i="1"/>
              <a:t> Description</a:t>
            </a:r>
          </a:p>
        </p:txBody>
      </p:sp>
      <p:pic>
        <p:nvPicPr>
          <p:cNvPr id="231433" name="Picture 9"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35718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2450" name="AutoShape 2"/>
          <p:cNvSpPr>
            <a:spLocks noChangeArrowheads="1"/>
          </p:cNvSpPr>
          <p:nvPr/>
        </p:nvSpPr>
        <p:spPr bwMode="auto">
          <a:xfrm>
            <a:off x="107950" y="5373688"/>
            <a:ext cx="4608513" cy="1439862"/>
          </a:xfrm>
          <a:prstGeom prst="cloudCallout">
            <a:avLst>
              <a:gd name="adj1" fmla="val -32329"/>
              <a:gd name="adj2" fmla="val -50440"/>
            </a:avLst>
          </a:prstGeom>
          <a:solidFill>
            <a:schemeClr val="bg1"/>
          </a:solidFill>
          <a:ln w="9525">
            <a:solidFill>
              <a:srgbClr val="FF99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4947" name="Rectangle 3"/>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“Service”</a:t>
            </a:r>
            <a:r>
              <a:rPr lang="en-US" sz="3200" i="1"/>
              <a:t> </a:t>
            </a:r>
            <a:r>
              <a:rPr lang="en-US" sz="2800" i="1"/>
              <a:t>Description</a:t>
            </a:r>
          </a:p>
        </p:txBody>
      </p:sp>
      <p:pic>
        <p:nvPicPr>
          <p:cNvPr id="232452" name="Picture 4" descr="rscdf-powered"/>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331913" y="357188"/>
            <a:ext cx="1403350" cy="457200"/>
          </a:xfrm>
          <a:noFill/>
        </p:spPr>
      </p:pic>
      <p:sp>
        <p:nvSpPr>
          <p:cNvPr id="232453" name="Text Box 5"/>
          <p:cNvSpPr txBox="1">
            <a:spLocks noChangeArrowheads="1"/>
          </p:cNvSpPr>
          <p:nvPr/>
        </p:nvSpPr>
        <p:spPr bwMode="auto">
          <a:xfrm>
            <a:off x="6732588" y="2627313"/>
            <a:ext cx="14398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32454" name="Oval 6"/>
          <p:cNvSpPr>
            <a:spLocks noChangeArrowheads="1"/>
          </p:cNvSpPr>
          <p:nvPr/>
        </p:nvSpPr>
        <p:spPr bwMode="auto">
          <a:xfrm>
            <a:off x="5402263" y="27432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55" name="Text Box 7"/>
          <p:cNvSpPr txBox="1">
            <a:spLocks noChangeArrowheads="1"/>
          </p:cNvSpPr>
          <p:nvPr/>
        </p:nvSpPr>
        <p:spPr bwMode="auto">
          <a:xfrm>
            <a:off x="5456238" y="27114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232456" name="Oval 8"/>
          <p:cNvSpPr>
            <a:spLocks noChangeArrowheads="1"/>
          </p:cNvSpPr>
          <p:nvPr/>
        </p:nvSpPr>
        <p:spPr bwMode="auto">
          <a:xfrm>
            <a:off x="3889375"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57" name="Text Box 9"/>
          <p:cNvSpPr txBox="1">
            <a:spLocks noChangeArrowheads="1"/>
          </p:cNvSpPr>
          <p:nvPr/>
        </p:nvSpPr>
        <p:spPr bwMode="auto">
          <a:xfrm>
            <a:off x="3943350"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32458" name="Oval 10"/>
          <p:cNvSpPr>
            <a:spLocks noChangeArrowheads="1"/>
          </p:cNvSpPr>
          <p:nvPr/>
        </p:nvSpPr>
        <p:spPr bwMode="auto">
          <a:xfrm>
            <a:off x="5473700"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59" name="Text Box 11"/>
          <p:cNvSpPr txBox="1">
            <a:spLocks noChangeArrowheads="1"/>
          </p:cNvSpPr>
          <p:nvPr/>
        </p:nvSpPr>
        <p:spPr bwMode="auto">
          <a:xfrm>
            <a:off x="5527675" y="31210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32460" name="Freeform 12"/>
          <p:cNvSpPr>
            <a:spLocks/>
          </p:cNvSpPr>
          <p:nvPr/>
        </p:nvSpPr>
        <p:spPr bwMode="auto">
          <a:xfrm>
            <a:off x="4643438" y="2928938"/>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61" name="Freeform 13"/>
          <p:cNvSpPr>
            <a:spLocks/>
          </p:cNvSpPr>
          <p:nvPr/>
        </p:nvSpPr>
        <p:spPr bwMode="auto">
          <a:xfrm flipH="1">
            <a:off x="6669088" y="2938463"/>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62" name="Line 14"/>
          <p:cNvSpPr>
            <a:spLocks noChangeShapeType="1"/>
          </p:cNvSpPr>
          <p:nvPr/>
        </p:nvSpPr>
        <p:spPr bwMode="auto">
          <a:xfrm>
            <a:off x="6156325" y="2947988"/>
            <a:ext cx="0" cy="215900"/>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32463" name="Text Box 15"/>
          <p:cNvSpPr txBox="1">
            <a:spLocks noChangeArrowheads="1"/>
          </p:cNvSpPr>
          <p:nvPr/>
        </p:nvSpPr>
        <p:spPr bwMode="auto">
          <a:xfrm>
            <a:off x="4714875" y="294322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32464" name="Text Box 16"/>
          <p:cNvSpPr txBox="1">
            <a:spLocks noChangeArrowheads="1"/>
          </p:cNvSpPr>
          <p:nvPr/>
        </p:nvSpPr>
        <p:spPr bwMode="auto">
          <a:xfrm>
            <a:off x="6794500" y="29718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32465" name="Text Box 17"/>
          <p:cNvSpPr txBox="1">
            <a:spLocks noChangeArrowheads="1"/>
          </p:cNvSpPr>
          <p:nvPr/>
        </p:nvSpPr>
        <p:spPr bwMode="auto">
          <a:xfrm>
            <a:off x="6011863" y="29479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32466" name="Freeform 18"/>
          <p:cNvSpPr>
            <a:spLocks/>
          </p:cNvSpPr>
          <p:nvPr/>
        </p:nvSpPr>
        <p:spPr bwMode="auto">
          <a:xfrm rot="-586513">
            <a:off x="6731000" y="2640013"/>
            <a:ext cx="792163" cy="71437"/>
          </a:xfrm>
          <a:custGeom>
            <a:avLst/>
            <a:gdLst>
              <a:gd name="T0" fmla="*/ 0 w 499"/>
              <a:gd name="T1" fmla="*/ 97 h 97"/>
              <a:gd name="T2" fmla="*/ 182 w 499"/>
              <a:gd name="T3" fmla="*/ 7 h 97"/>
              <a:gd name="T4" fmla="*/ 499 w 499"/>
              <a:gd name="T5" fmla="*/ 52 h 97"/>
              <a:gd name="T6" fmla="*/ 0 60000 65536"/>
              <a:gd name="T7" fmla="*/ 0 60000 65536"/>
              <a:gd name="T8" fmla="*/ 0 60000 65536"/>
              <a:gd name="T9" fmla="*/ 0 w 499"/>
              <a:gd name="T10" fmla="*/ 0 h 97"/>
              <a:gd name="T11" fmla="*/ 499 w 499"/>
              <a:gd name="T12" fmla="*/ 97 h 97"/>
            </a:gdLst>
            <a:ahLst/>
            <a:cxnLst>
              <a:cxn ang="T6">
                <a:pos x="T0" y="T1"/>
              </a:cxn>
              <a:cxn ang="T7">
                <a:pos x="T2" y="T3"/>
              </a:cxn>
              <a:cxn ang="T8">
                <a:pos x="T4" y="T5"/>
              </a:cxn>
            </a:cxnLst>
            <a:rect l="T9" t="T10" r="T11" b="T12"/>
            <a:pathLst>
              <a:path w="499" h="97">
                <a:moveTo>
                  <a:pt x="0" y="97"/>
                </a:moveTo>
                <a:cubicBezTo>
                  <a:pt x="49" y="55"/>
                  <a:pt x="99" y="14"/>
                  <a:pt x="182" y="7"/>
                </a:cubicBezTo>
                <a:cubicBezTo>
                  <a:pt x="265" y="0"/>
                  <a:pt x="382" y="26"/>
                  <a:pt x="499" y="52"/>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67" name="Oval 19"/>
          <p:cNvSpPr>
            <a:spLocks noChangeArrowheads="1"/>
          </p:cNvSpPr>
          <p:nvPr/>
        </p:nvSpPr>
        <p:spPr bwMode="auto">
          <a:xfrm>
            <a:off x="7508875" y="25050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68" name="Text Box 20"/>
          <p:cNvSpPr txBox="1">
            <a:spLocks noChangeArrowheads="1"/>
          </p:cNvSpPr>
          <p:nvPr/>
        </p:nvSpPr>
        <p:spPr bwMode="auto">
          <a:xfrm>
            <a:off x="7562850" y="247332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4965" name="Text Box 21"/>
          <p:cNvSpPr txBox="1">
            <a:spLocks noChangeArrowheads="1"/>
          </p:cNvSpPr>
          <p:nvPr/>
        </p:nvSpPr>
        <p:spPr bwMode="auto">
          <a:xfrm>
            <a:off x="7710488" y="23288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Description</a:t>
            </a:r>
          </a:p>
        </p:txBody>
      </p:sp>
      <p:sp>
        <p:nvSpPr>
          <p:cNvPr id="1234966" name="Text Box 22"/>
          <p:cNvSpPr txBox="1">
            <a:spLocks noChangeArrowheads="1"/>
          </p:cNvSpPr>
          <p:nvPr/>
        </p:nvSpPr>
        <p:spPr bwMode="auto">
          <a:xfrm>
            <a:off x="4557713" y="3332163"/>
            <a:ext cx="950912"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NN_Service#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sp>
        <p:nvSpPr>
          <p:cNvPr id="1234967" name="Text Box 23"/>
          <p:cNvSpPr txBox="1">
            <a:spLocks noChangeArrowheads="1"/>
          </p:cNvSpPr>
          <p:nvPr/>
        </p:nvSpPr>
        <p:spPr bwMode="auto">
          <a:xfrm>
            <a:off x="5292725"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rscdfs:Description</a:t>
            </a:r>
            <a:r>
              <a:rPr lang="en-US" b="1" i="1">
                <a:solidFill>
                  <a:schemeClr val="bg2"/>
                </a:solidFill>
                <a:effectLst>
                  <a:outerShdw blurRad="38100" dist="38100" dir="2700000" algn="tl">
                    <a:srgbClr val="C0C0C0"/>
                  </a:outerShdw>
                </a:effectLst>
              </a:rPr>
              <a:t> has_Container</a:t>
            </a:r>
          </a:p>
        </p:txBody>
      </p:sp>
      <p:sp>
        <p:nvSpPr>
          <p:cNvPr id="1234968" name="Text Box 24"/>
          <p:cNvSpPr txBox="1">
            <a:spLocks noChangeArrowheads="1"/>
          </p:cNvSpPr>
          <p:nvPr/>
        </p:nvSpPr>
        <p:spPr bwMode="auto">
          <a:xfrm>
            <a:off x="6948488" y="33099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Container#6</a:t>
            </a:r>
          </a:p>
        </p:txBody>
      </p:sp>
      <p:sp>
        <p:nvSpPr>
          <p:cNvPr id="1234969" name="Text Box 25"/>
          <p:cNvSpPr txBox="1">
            <a:spLocks noChangeArrowheads="1"/>
          </p:cNvSpPr>
          <p:nvPr/>
        </p:nvSpPr>
        <p:spPr bwMode="auto">
          <a:xfrm>
            <a:off x="5168900" y="25638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Statement#5</a:t>
            </a:r>
          </a:p>
        </p:txBody>
      </p:sp>
      <p:sp>
        <p:nvSpPr>
          <p:cNvPr id="232474" name="Freeform 26"/>
          <p:cNvSpPr>
            <a:spLocks/>
          </p:cNvSpPr>
          <p:nvPr/>
        </p:nvSpPr>
        <p:spPr bwMode="auto">
          <a:xfrm>
            <a:off x="4787900" y="2430463"/>
            <a:ext cx="720725" cy="358775"/>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75" name="Oval 27"/>
          <p:cNvSpPr>
            <a:spLocks noChangeArrowheads="1"/>
          </p:cNvSpPr>
          <p:nvPr/>
        </p:nvSpPr>
        <p:spPr bwMode="auto">
          <a:xfrm>
            <a:off x="4013200" y="22272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76" name="Text Box 28"/>
          <p:cNvSpPr txBox="1">
            <a:spLocks noChangeArrowheads="1"/>
          </p:cNvSpPr>
          <p:nvPr/>
        </p:nvSpPr>
        <p:spPr bwMode="auto">
          <a:xfrm>
            <a:off x="4067175" y="21955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4973" name="Text Box 29"/>
          <p:cNvSpPr txBox="1">
            <a:spLocks noChangeArrowheads="1"/>
          </p:cNvSpPr>
          <p:nvPr/>
        </p:nvSpPr>
        <p:spPr bwMode="auto">
          <a:xfrm>
            <a:off x="3813175" y="202882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Container#7</a:t>
            </a:r>
          </a:p>
        </p:txBody>
      </p:sp>
      <p:sp>
        <p:nvSpPr>
          <p:cNvPr id="232478" name="Text Box 30"/>
          <p:cNvSpPr txBox="1">
            <a:spLocks noChangeArrowheads="1"/>
          </p:cNvSpPr>
          <p:nvPr/>
        </p:nvSpPr>
        <p:spPr bwMode="auto">
          <a:xfrm>
            <a:off x="4738688" y="243840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32479" name="Freeform 31"/>
          <p:cNvSpPr>
            <a:spLocks/>
          </p:cNvSpPr>
          <p:nvPr/>
        </p:nvSpPr>
        <p:spPr bwMode="auto">
          <a:xfrm>
            <a:off x="5445125" y="1920875"/>
            <a:ext cx="431800" cy="360363"/>
          </a:xfrm>
          <a:custGeom>
            <a:avLst/>
            <a:gdLst>
              <a:gd name="T0" fmla="*/ 0 w 272"/>
              <a:gd name="T1" fmla="*/ 227 h 227"/>
              <a:gd name="T2" fmla="*/ 182 w 272"/>
              <a:gd name="T3" fmla="*/ 136 h 227"/>
              <a:gd name="T4" fmla="*/ 272 w 272"/>
              <a:gd name="T5" fmla="*/ 0 h 227"/>
              <a:gd name="T6" fmla="*/ 0 60000 65536"/>
              <a:gd name="T7" fmla="*/ 0 60000 65536"/>
              <a:gd name="T8" fmla="*/ 0 60000 65536"/>
              <a:gd name="T9" fmla="*/ 0 w 272"/>
              <a:gd name="T10" fmla="*/ 0 h 227"/>
              <a:gd name="T11" fmla="*/ 272 w 272"/>
              <a:gd name="T12" fmla="*/ 227 h 227"/>
            </a:gdLst>
            <a:ahLst/>
            <a:cxnLst>
              <a:cxn ang="T6">
                <a:pos x="T0" y="T1"/>
              </a:cxn>
              <a:cxn ang="T7">
                <a:pos x="T2" y="T3"/>
              </a:cxn>
              <a:cxn ang="T8">
                <a:pos x="T4" y="T5"/>
              </a:cxn>
            </a:cxnLst>
            <a:rect l="T9" t="T10" r="T11" b="T12"/>
            <a:pathLst>
              <a:path w="272" h="227">
                <a:moveTo>
                  <a:pt x="0" y="227"/>
                </a:moveTo>
                <a:cubicBezTo>
                  <a:pt x="68" y="200"/>
                  <a:pt x="137" y="174"/>
                  <a:pt x="182" y="136"/>
                </a:cubicBezTo>
                <a:cubicBezTo>
                  <a:pt x="227" y="98"/>
                  <a:pt x="249" y="49"/>
                  <a:pt x="272"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80" name="Oval 32"/>
          <p:cNvSpPr>
            <a:spLocks noChangeArrowheads="1"/>
          </p:cNvSpPr>
          <p:nvPr/>
        </p:nvSpPr>
        <p:spPr bwMode="auto">
          <a:xfrm>
            <a:off x="5618163" y="17319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81" name="Text Box 33"/>
          <p:cNvSpPr txBox="1">
            <a:spLocks noChangeArrowheads="1"/>
          </p:cNvSpPr>
          <p:nvPr/>
        </p:nvSpPr>
        <p:spPr bwMode="auto">
          <a:xfrm>
            <a:off x="5672138" y="170021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232482" name="Text Box 34"/>
          <p:cNvSpPr txBox="1">
            <a:spLocks noChangeArrowheads="1"/>
          </p:cNvSpPr>
          <p:nvPr/>
        </p:nvSpPr>
        <p:spPr bwMode="auto">
          <a:xfrm>
            <a:off x="5075238" y="19161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32483" name="Oval 35"/>
          <p:cNvSpPr>
            <a:spLocks noChangeArrowheads="1"/>
          </p:cNvSpPr>
          <p:nvPr/>
        </p:nvSpPr>
        <p:spPr bwMode="auto">
          <a:xfrm>
            <a:off x="7418388" y="19923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84" name="Text Box 36"/>
          <p:cNvSpPr txBox="1">
            <a:spLocks noChangeArrowheads="1"/>
          </p:cNvSpPr>
          <p:nvPr/>
        </p:nvSpPr>
        <p:spPr bwMode="auto">
          <a:xfrm>
            <a:off x="7472363" y="1960563"/>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4981" name="Text Box 37"/>
          <p:cNvSpPr txBox="1">
            <a:spLocks noChangeArrowheads="1"/>
          </p:cNvSpPr>
          <p:nvPr/>
        </p:nvSpPr>
        <p:spPr bwMode="auto">
          <a:xfrm>
            <a:off x="7235825" y="21336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Container#8</a:t>
            </a:r>
          </a:p>
        </p:txBody>
      </p:sp>
      <p:sp>
        <p:nvSpPr>
          <p:cNvPr id="232486" name="Text Box 38"/>
          <p:cNvSpPr txBox="1">
            <a:spLocks noChangeArrowheads="1"/>
          </p:cNvSpPr>
          <p:nvPr/>
        </p:nvSpPr>
        <p:spPr bwMode="auto">
          <a:xfrm>
            <a:off x="6877050" y="18462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32487" name="Freeform 39"/>
          <p:cNvSpPr>
            <a:spLocks/>
          </p:cNvSpPr>
          <p:nvPr/>
        </p:nvSpPr>
        <p:spPr bwMode="auto">
          <a:xfrm>
            <a:off x="7016750" y="1897063"/>
            <a:ext cx="431800" cy="217487"/>
          </a:xfrm>
          <a:custGeom>
            <a:avLst/>
            <a:gdLst>
              <a:gd name="T0" fmla="*/ 0 w 272"/>
              <a:gd name="T1" fmla="*/ 0 h 137"/>
              <a:gd name="T2" fmla="*/ 90 w 272"/>
              <a:gd name="T3" fmla="*/ 91 h 137"/>
              <a:gd name="T4" fmla="*/ 272 w 272"/>
              <a:gd name="T5" fmla="*/ 137 h 137"/>
              <a:gd name="T6" fmla="*/ 0 60000 65536"/>
              <a:gd name="T7" fmla="*/ 0 60000 65536"/>
              <a:gd name="T8" fmla="*/ 0 60000 65536"/>
              <a:gd name="T9" fmla="*/ 0 w 272"/>
              <a:gd name="T10" fmla="*/ 0 h 137"/>
              <a:gd name="T11" fmla="*/ 272 w 272"/>
              <a:gd name="T12" fmla="*/ 137 h 137"/>
            </a:gdLst>
            <a:ahLst/>
            <a:cxnLst>
              <a:cxn ang="T6">
                <a:pos x="T0" y="T1"/>
              </a:cxn>
              <a:cxn ang="T7">
                <a:pos x="T2" y="T3"/>
              </a:cxn>
              <a:cxn ang="T8">
                <a:pos x="T4" y="T5"/>
              </a:cxn>
            </a:cxnLst>
            <a:rect l="T9" t="T10" r="T11" b="T12"/>
            <a:pathLst>
              <a:path w="272" h="137">
                <a:moveTo>
                  <a:pt x="0" y="0"/>
                </a:moveTo>
                <a:cubicBezTo>
                  <a:pt x="22" y="34"/>
                  <a:pt x="45" y="68"/>
                  <a:pt x="90" y="91"/>
                </a:cubicBezTo>
                <a:cubicBezTo>
                  <a:pt x="135" y="114"/>
                  <a:pt x="203" y="125"/>
                  <a:pt x="272" y="137"/>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88" name="Text Box 40"/>
          <p:cNvSpPr txBox="1">
            <a:spLocks noChangeArrowheads="1"/>
          </p:cNvSpPr>
          <p:nvPr/>
        </p:nvSpPr>
        <p:spPr bwMode="auto">
          <a:xfrm>
            <a:off x="7007225" y="1590675"/>
            <a:ext cx="143986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32489" name="Oval 41"/>
          <p:cNvSpPr>
            <a:spLocks noChangeArrowheads="1"/>
          </p:cNvSpPr>
          <p:nvPr/>
        </p:nvSpPr>
        <p:spPr bwMode="auto">
          <a:xfrm>
            <a:off x="7527925" y="14446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90" name="Text Box 42"/>
          <p:cNvSpPr txBox="1">
            <a:spLocks noChangeArrowheads="1"/>
          </p:cNvSpPr>
          <p:nvPr/>
        </p:nvSpPr>
        <p:spPr bwMode="auto">
          <a:xfrm>
            <a:off x="7581900" y="14128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4987" name="Text Box 43"/>
          <p:cNvSpPr txBox="1">
            <a:spLocks noChangeArrowheads="1"/>
          </p:cNvSpPr>
          <p:nvPr/>
        </p:nvSpPr>
        <p:spPr bwMode="auto">
          <a:xfrm>
            <a:off x="7740650" y="1268413"/>
            <a:ext cx="1071563"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Time</a:t>
            </a:r>
          </a:p>
        </p:txBody>
      </p:sp>
      <p:sp>
        <p:nvSpPr>
          <p:cNvPr id="232492" name="Freeform 44"/>
          <p:cNvSpPr>
            <a:spLocks/>
          </p:cNvSpPr>
          <p:nvPr/>
        </p:nvSpPr>
        <p:spPr bwMode="auto">
          <a:xfrm>
            <a:off x="7019925" y="1557338"/>
            <a:ext cx="504825" cy="215900"/>
          </a:xfrm>
          <a:custGeom>
            <a:avLst/>
            <a:gdLst>
              <a:gd name="T0" fmla="*/ 0 w 318"/>
              <a:gd name="T1" fmla="*/ 136 h 136"/>
              <a:gd name="T2" fmla="*/ 136 w 318"/>
              <a:gd name="T3" fmla="*/ 45 h 136"/>
              <a:gd name="T4" fmla="*/ 318 w 318"/>
              <a:gd name="T5" fmla="*/ 0 h 136"/>
              <a:gd name="T6" fmla="*/ 0 60000 65536"/>
              <a:gd name="T7" fmla="*/ 0 60000 65536"/>
              <a:gd name="T8" fmla="*/ 0 60000 65536"/>
              <a:gd name="T9" fmla="*/ 0 w 318"/>
              <a:gd name="T10" fmla="*/ 0 h 136"/>
              <a:gd name="T11" fmla="*/ 318 w 318"/>
              <a:gd name="T12" fmla="*/ 136 h 136"/>
            </a:gdLst>
            <a:ahLst/>
            <a:cxnLst>
              <a:cxn ang="T6">
                <a:pos x="T0" y="T1"/>
              </a:cxn>
              <a:cxn ang="T7">
                <a:pos x="T2" y="T3"/>
              </a:cxn>
              <a:cxn ang="T8">
                <a:pos x="T4" y="T5"/>
              </a:cxn>
            </a:cxnLst>
            <a:rect l="T9" t="T10" r="T11" b="T12"/>
            <a:pathLst>
              <a:path w="318" h="136">
                <a:moveTo>
                  <a:pt x="0" y="136"/>
                </a:moveTo>
                <a:cubicBezTo>
                  <a:pt x="41" y="102"/>
                  <a:pt x="83" y="68"/>
                  <a:pt x="136" y="45"/>
                </a:cubicBezTo>
                <a:cubicBezTo>
                  <a:pt x="189" y="22"/>
                  <a:pt x="253" y="11"/>
                  <a:pt x="318"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493" name="Oval 45"/>
          <p:cNvSpPr>
            <a:spLocks noChangeArrowheads="1"/>
          </p:cNvSpPr>
          <p:nvPr/>
        </p:nvSpPr>
        <p:spPr bwMode="auto">
          <a:xfrm>
            <a:off x="6410325" y="5016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94" name="Text Box 46"/>
          <p:cNvSpPr txBox="1">
            <a:spLocks noChangeArrowheads="1"/>
          </p:cNvSpPr>
          <p:nvPr/>
        </p:nvSpPr>
        <p:spPr bwMode="auto">
          <a:xfrm>
            <a:off x="6464300" y="4984750"/>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SR_Statement</a:t>
            </a:r>
            <a:endParaRPr lang="en-US" altLang="en-US" sz="1000" b="1" i="1">
              <a:solidFill>
                <a:srgbClr val="005BB6"/>
              </a:solidFill>
            </a:endParaRPr>
          </a:p>
        </p:txBody>
      </p:sp>
      <p:sp>
        <p:nvSpPr>
          <p:cNvPr id="1234991" name="Text Box 47"/>
          <p:cNvSpPr txBox="1">
            <a:spLocks noChangeArrowheads="1"/>
          </p:cNvSpPr>
          <p:nvPr/>
        </p:nvSpPr>
        <p:spPr bwMode="auto">
          <a:xfrm>
            <a:off x="6227763" y="48418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Statement#7</a:t>
            </a:r>
          </a:p>
        </p:txBody>
      </p:sp>
      <p:sp>
        <p:nvSpPr>
          <p:cNvPr id="232496" name="Oval 48"/>
          <p:cNvSpPr>
            <a:spLocks noChangeArrowheads="1"/>
          </p:cNvSpPr>
          <p:nvPr/>
        </p:nvSpPr>
        <p:spPr bwMode="auto">
          <a:xfrm>
            <a:off x="4843463" y="46355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497" name="Text Box 49"/>
          <p:cNvSpPr txBox="1">
            <a:spLocks noChangeArrowheads="1"/>
          </p:cNvSpPr>
          <p:nvPr/>
        </p:nvSpPr>
        <p:spPr bwMode="auto">
          <a:xfrm>
            <a:off x="4897438" y="46037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SR_Container</a:t>
            </a:r>
            <a:endParaRPr lang="en-US" altLang="en-US" sz="1000" b="1" i="1">
              <a:solidFill>
                <a:srgbClr val="005BB6"/>
              </a:solidFill>
            </a:endParaRPr>
          </a:p>
        </p:txBody>
      </p:sp>
      <p:sp>
        <p:nvSpPr>
          <p:cNvPr id="1234994" name="Text Box 50"/>
          <p:cNvSpPr txBox="1">
            <a:spLocks noChangeArrowheads="1"/>
          </p:cNvSpPr>
          <p:nvPr/>
        </p:nvSpPr>
        <p:spPr bwMode="auto">
          <a:xfrm>
            <a:off x="4643438" y="443706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b="1" i="1">
                <a:solidFill>
                  <a:schemeClr val="bg2"/>
                </a:solidFill>
                <a:effectLst>
                  <a:outerShdw blurRad="38100" dist="38100" dir="2700000" algn="tl">
                    <a:srgbClr val="C0C0C0"/>
                  </a:outerShdw>
                </a:effectLst>
              </a:rPr>
              <a:t> Container#9</a:t>
            </a:r>
          </a:p>
        </p:txBody>
      </p:sp>
      <p:sp>
        <p:nvSpPr>
          <p:cNvPr id="232499" name="Text Box 51"/>
          <p:cNvSpPr txBox="1">
            <a:spLocks noChangeArrowheads="1"/>
          </p:cNvSpPr>
          <p:nvPr/>
        </p:nvSpPr>
        <p:spPr bwMode="auto">
          <a:xfrm>
            <a:off x="4130675" y="45259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32500" name="Freeform 52"/>
          <p:cNvSpPr>
            <a:spLocks/>
          </p:cNvSpPr>
          <p:nvPr/>
        </p:nvSpPr>
        <p:spPr bwMode="auto">
          <a:xfrm>
            <a:off x="7010400" y="3303588"/>
            <a:ext cx="215900" cy="1584325"/>
          </a:xfrm>
          <a:custGeom>
            <a:avLst/>
            <a:gdLst>
              <a:gd name="T0" fmla="*/ 136 w 136"/>
              <a:gd name="T1" fmla="*/ 0 h 998"/>
              <a:gd name="T2" fmla="*/ 46 w 136"/>
              <a:gd name="T3" fmla="*/ 227 h 998"/>
              <a:gd name="T4" fmla="*/ 0 w 136"/>
              <a:gd name="T5" fmla="*/ 635 h 998"/>
              <a:gd name="T6" fmla="*/ 46 w 136"/>
              <a:gd name="T7" fmla="*/ 998 h 998"/>
              <a:gd name="T8" fmla="*/ 0 60000 65536"/>
              <a:gd name="T9" fmla="*/ 0 60000 65536"/>
              <a:gd name="T10" fmla="*/ 0 60000 65536"/>
              <a:gd name="T11" fmla="*/ 0 60000 65536"/>
              <a:gd name="T12" fmla="*/ 0 w 136"/>
              <a:gd name="T13" fmla="*/ 0 h 998"/>
              <a:gd name="T14" fmla="*/ 136 w 136"/>
              <a:gd name="T15" fmla="*/ 998 h 998"/>
            </a:gdLst>
            <a:ahLst/>
            <a:cxnLst>
              <a:cxn ang="T8">
                <a:pos x="T0" y="T1"/>
              </a:cxn>
              <a:cxn ang="T9">
                <a:pos x="T2" y="T3"/>
              </a:cxn>
              <a:cxn ang="T10">
                <a:pos x="T4" y="T5"/>
              </a:cxn>
              <a:cxn ang="T11">
                <a:pos x="T6" y="T7"/>
              </a:cxn>
            </a:cxnLst>
            <a:rect l="T12" t="T13" r="T14" b="T15"/>
            <a:pathLst>
              <a:path w="136" h="998">
                <a:moveTo>
                  <a:pt x="136" y="0"/>
                </a:moveTo>
                <a:cubicBezTo>
                  <a:pt x="102" y="60"/>
                  <a:pt x="69" y="121"/>
                  <a:pt x="46" y="227"/>
                </a:cubicBezTo>
                <a:cubicBezTo>
                  <a:pt x="23" y="333"/>
                  <a:pt x="0" y="507"/>
                  <a:pt x="0" y="635"/>
                </a:cubicBezTo>
                <a:cubicBezTo>
                  <a:pt x="0" y="763"/>
                  <a:pt x="23" y="880"/>
                  <a:pt x="46" y="998"/>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01" name="Text Box 53"/>
          <p:cNvSpPr txBox="1">
            <a:spLocks noChangeArrowheads="1"/>
          </p:cNvSpPr>
          <p:nvPr/>
        </p:nvSpPr>
        <p:spPr bwMode="auto">
          <a:xfrm>
            <a:off x="6846888" y="369728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32502" name="Freeform 54"/>
          <p:cNvSpPr>
            <a:spLocks/>
          </p:cNvSpPr>
          <p:nvPr/>
        </p:nvSpPr>
        <p:spPr bwMode="auto">
          <a:xfrm>
            <a:off x="5710238" y="4851400"/>
            <a:ext cx="720725" cy="277813"/>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03" name="Text Box 55"/>
          <p:cNvSpPr txBox="1">
            <a:spLocks noChangeArrowheads="1"/>
          </p:cNvSpPr>
          <p:nvPr/>
        </p:nvSpPr>
        <p:spPr bwMode="auto">
          <a:xfrm>
            <a:off x="5680075" y="48593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context</a:t>
            </a:r>
          </a:p>
        </p:txBody>
      </p:sp>
      <p:sp>
        <p:nvSpPr>
          <p:cNvPr id="232504" name="Oval 56"/>
          <p:cNvSpPr>
            <a:spLocks noChangeArrowheads="1"/>
          </p:cNvSpPr>
          <p:nvPr/>
        </p:nvSpPr>
        <p:spPr bwMode="auto">
          <a:xfrm>
            <a:off x="7562850" y="44402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05" name="Text Box 57"/>
          <p:cNvSpPr txBox="1">
            <a:spLocks noChangeArrowheads="1"/>
          </p:cNvSpPr>
          <p:nvPr/>
        </p:nvSpPr>
        <p:spPr bwMode="auto">
          <a:xfrm>
            <a:off x="7616825" y="44084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5002" name="Text Box 58"/>
          <p:cNvSpPr txBox="1">
            <a:spLocks noChangeArrowheads="1"/>
          </p:cNvSpPr>
          <p:nvPr/>
        </p:nvSpPr>
        <p:spPr bwMode="auto">
          <a:xfrm>
            <a:off x="7821613" y="4246563"/>
            <a:ext cx="1071562"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b="1" i="1">
                <a:solidFill>
                  <a:schemeClr val="bg2"/>
                </a:solidFill>
                <a:effectLst>
                  <a:outerShdw blurRad="38100" dist="38100" dir="2700000" algn="tl">
                    <a:srgbClr val="C0C0C0"/>
                  </a:outerShdw>
                </a:effectLst>
              </a:rPr>
              <a:t>Condition</a:t>
            </a:r>
          </a:p>
        </p:txBody>
      </p:sp>
      <p:sp>
        <p:nvSpPr>
          <p:cNvPr id="232507" name="Freeform 59"/>
          <p:cNvSpPr>
            <a:spLocks/>
          </p:cNvSpPr>
          <p:nvPr/>
        </p:nvSpPr>
        <p:spPr bwMode="auto">
          <a:xfrm>
            <a:off x="7885113" y="4652963"/>
            <a:ext cx="503237" cy="431800"/>
          </a:xfrm>
          <a:custGeom>
            <a:avLst/>
            <a:gdLst>
              <a:gd name="T0" fmla="*/ 0 w 317"/>
              <a:gd name="T1" fmla="*/ 272 h 272"/>
              <a:gd name="T2" fmla="*/ 226 w 317"/>
              <a:gd name="T3" fmla="*/ 182 h 272"/>
              <a:gd name="T4" fmla="*/ 317 w 317"/>
              <a:gd name="T5" fmla="*/ 0 h 272"/>
              <a:gd name="T6" fmla="*/ 0 60000 65536"/>
              <a:gd name="T7" fmla="*/ 0 60000 65536"/>
              <a:gd name="T8" fmla="*/ 0 60000 65536"/>
              <a:gd name="T9" fmla="*/ 0 w 317"/>
              <a:gd name="T10" fmla="*/ 0 h 272"/>
              <a:gd name="T11" fmla="*/ 317 w 317"/>
              <a:gd name="T12" fmla="*/ 272 h 272"/>
            </a:gdLst>
            <a:ahLst/>
            <a:cxnLst>
              <a:cxn ang="T6">
                <a:pos x="T0" y="T1"/>
              </a:cxn>
              <a:cxn ang="T7">
                <a:pos x="T2" y="T3"/>
              </a:cxn>
              <a:cxn ang="T8">
                <a:pos x="T4" y="T5"/>
              </a:cxn>
            </a:cxnLst>
            <a:rect l="T9" t="T10" r="T11" b="T12"/>
            <a:pathLst>
              <a:path w="317" h="272">
                <a:moveTo>
                  <a:pt x="0" y="272"/>
                </a:moveTo>
                <a:cubicBezTo>
                  <a:pt x="86" y="249"/>
                  <a:pt x="173" y="227"/>
                  <a:pt x="226" y="182"/>
                </a:cubicBezTo>
                <a:cubicBezTo>
                  <a:pt x="279" y="137"/>
                  <a:pt x="298" y="68"/>
                  <a:pt x="317" y="0"/>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08" name="Text Box 60"/>
          <p:cNvSpPr txBox="1">
            <a:spLocks noChangeArrowheads="1"/>
          </p:cNvSpPr>
          <p:nvPr/>
        </p:nvSpPr>
        <p:spPr bwMode="auto">
          <a:xfrm>
            <a:off x="8015288" y="4964113"/>
            <a:ext cx="115093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sr_StatementType</a:t>
            </a:r>
          </a:p>
        </p:txBody>
      </p:sp>
      <p:sp>
        <p:nvSpPr>
          <p:cNvPr id="232509" name="Oval 61"/>
          <p:cNvSpPr>
            <a:spLocks noChangeArrowheads="1"/>
          </p:cNvSpPr>
          <p:nvPr/>
        </p:nvSpPr>
        <p:spPr bwMode="auto">
          <a:xfrm>
            <a:off x="5273675" y="5443538"/>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10" name="Text Box 62"/>
          <p:cNvSpPr txBox="1">
            <a:spLocks noChangeArrowheads="1"/>
          </p:cNvSpPr>
          <p:nvPr/>
        </p:nvSpPr>
        <p:spPr bwMode="auto">
          <a:xfrm>
            <a:off x="5327650" y="5411788"/>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32511" name="Oval 63"/>
          <p:cNvSpPr>
            <a:spLocks noChangeArrowheads="1"/>
          </p:cNvSpPr>
          <p:nvPr/>
        </p:nvSpPr>
        <p:spPr bwMode="auto">
          <a:xfrm>
            <a:off x="6434138" y="5956300"/>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12" name="Text Box 64"/>
          <p:cNvSpPr txBox="1">
            <a:spLocks noChangeArrowheads="1"/>
          </p:cNvSpPr>
          <p:nvPr/>
        </p:nvSpPr>
        <p:spPr bwMode="auto">
          <a:xfrm>
            <a:off x="6488113" y="5924550"/>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232513" name="Oval 65"/>
          <p:cNvSpPr>
            <a:spLocks noChangeArrowheads="1"/>
          </p:cNvSpPr>
          <p:nvPr/>
        </p:nvSpPr>
        <p:spPr bwMode="auto">
          <a:xfrm>
            <a:off x="7524750" y="543401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14" name="Text Box 66"/>
          <p:cNvSpPr txBox="1">
            <a:spLocks noChangeArrowheads="1"/>
          </p:cNvSpPr>
          <p:nvPr/>
        </p:nvSpPr>
        <p:spPr bwMode="auto">
          <a:xfrm>
            <a:off x="7578725" y="540226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32515" name="Freeform 67"/>
          <p:cNvSpPr>
            <a:spLocks/>
          </p:cNvSpPr>
          <p:nvPr/>
        </p:nvSpPr>
        <p:spPr bwMode="auto">
          <a:xfrm>
            <a:off x="5824538" y="5210175"/>
            <a:ext cx="1081087"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16" name="Freeform 68"/>
          <p:cNvSpPr>
            <a:spLocks/>
          </p:cNvSpPr>
          <p:nvPr/>
        </p:nvSpPr>
        <p:spPr bwMode="auto">
          <a:xfrm flipH="1">
            <a:off x="7456488" y="5219700"/>
            <a:ext cx="1008062" cy="2159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17" name="Line 69"/>
          <p:cNvSpPr>
            <a:spLocks noChangeShapeType="1"/>
          </p:cNvSpPr>
          <p:nvPr/>
        </p:nvSpPr>
        <p:spPr bwMode="auto">
          <a:xfrm>
            <a:off x="7164388" y="5229225"/>
            <a:ext cx="0" cy="720725"/>
          </a:xfrm>
          <a:prstGeom prst="line">
            <a:avLst/>
          </a:prstGeom>
          <a:noFill/>
          <a:ln w="6350">
            <a:solidFill>
              <a:srgbClr val="003300"/>
            </a:solidFill>
            <a:round/>
            <a:headEnd/>
            <a:tailEnd type="triangle" w="sm" len="lg"/>
          </a:ln>
          <a:extLst>
            <a:ext uri="{909E8E84-426E-40DD-AFC4-6F175D3DCCD1}">
              <a14:hiddenFill xmlns:a14="http://schemas.microsoft.com/office/drawing/2010/main">
                <a:noFill/>
              </a14:hiddenFill>
            </a:ext>
          </a:extLst>
        </p:spPr>
        <p:txBody>
          <a:bodyPr>
            <a:spAutoFit/>
          </a:bodyPr>
          <a:lstStyle/>
          <a:p>
            <a:endParaRPr lang="en-US"/>
          </a:p>
        </p:txBody>
      </p:sp>
      <p:sp>
        <p:nvSpPr>
          <p:cNvPr id="232518" name="Text Box 70"/>
          <p:cNvSpPr txBox="1">
            <a:spLocks noChangeArrowheads="1"/>
          </p:cNvSpPr>
          <p:nvPr/>
        </p:nvSpPr>
        <p:spPr bwMode="auto">
          <a:xfrm>
            <a:off x="5829300" y="52244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232519" name="Text Box 71"/>
          <p:cNvSpPr txBox="1">
            <a:spLocks noChangeArrowheads="1"/>
          </p:cNvSpPr>
          <p:nvPr/>
        </p:nvSpPr>
        <p:spPr bwMode="auto">
          <a:xfrm>
            <a:off x="7581900" y="52530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32520" name="Text Box 72"/>
          <p:cNvSpPr txBox="1">
            <a:spLocks noChangeArrowheads="1"/>
          </p:cNvSpPr>
          <p:nvPr/>
        </p:nvSpPr>
        <p:spPr bwMode="auto">
          <a:xfrm>
            <a:off x="6438900" y="577691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32521" name="Oval 73"/>
          <p:cNvSpPr>
            <a:spLocks noChangeArrowheads="1"/>
          </p:cNvSpPr>
          <p:nvPr/>
        </p:nvSpPr>
        <p:spPr bwMode="auto">
          <a:xfrm>
            <a:off x="7072313" y="315277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22" name="Text Box 74"/>
          <p:cNvSpPr txBox="1">
            <a:spLocks noChangeArrowheads="1"/>
          </p:cNvSpPr>
          <p:nvPr/>
        </p:nvSpPr>
        <p:spPr bwMode="auto">
          <a:xfrm>
            <a:off x="7126288" y="312102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35019" name="Text Box 75"/>
          <p:cNvSpPr txBox="1">
            <a:spLocks noChangeArrowheads="1"/>
          </p:cNvSpPr>
          <p:nvPr/>
        </p:nvSpPr>
        <p:spPr bwMode="auto">
          <a:xfrm>
            <a:off x="6223000" y="6108700"/>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rscdfs:Condition</a:t>
            </a:r>
            <a:r>
              <a:rPr lang="en-US" b="1" i="1">
                <a:solidFill>
                  <a:schemeClr val="bg2"/>
                </a:solidFill>
                <a:effectLst>
                  <a:outerShdw blurRad="38100" dist="38100" dir="2700000" algn="tl">
                    <a:srgbClr val="C0C0C0"/>
                  </a:outerShdw>
                </a:effectLst>
              </a:rPr>
              <a:t> diagnosis</a:t>
            </a:r>
          </a:p>
        </p:txBody>
      </p:sp>
      <p:grpSp>
        <p:nvGrpSpPr>
          <p:cNvPr id="232524" name="Group 76"/>
          <p:cNvGrpSpPr>
            <a:grpSpLocks/>
          </p:cNvGrpSpPr>
          <p:nvPr/>
        </p:nvGrpSpPr>
        <p:grpSpPr bwMode="auto">
          <a:xfrm>
            <a:off x="8162925" y="5589588"/>
            <a:ext cx="1008063" cy="320675"/>
            <a:chOff x="4840" y="1842"/>
            <a:chExt cx="908" cy="276"/>
          </a:xfrm>
        </p:grpSpPr>
        <p:sp>
          <p:nvSpPr>
            <p:cNvPr id="232674" name="AutoShape 77"/>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022" name="Text Box 78"/>
            <p:cNvSpPr txBox="1">
              <a:spLocks noChangeArrowheads="1"/>
            </p:cNvSpPr>
            <p:nvPr/>
          </p:nvSpPr>
          <p:spPr bwMode="auto">
            <a:xfrm>
              <a:off x="4840" y="1842"/>
              <a:ext cx="908" cy="276"/>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Non-numerical</a:t>
              </a:r>
              <a:r>
                <a:rPr lang="en-US"/>
                <a:t> </a:t>
              </a:r>
              <a:r>
                <a:rPr lang="en-US" sz="700" b="1" i="1">
                  <a:solidFill>
                    <a:srgbClr val="993300"/>
                  </a:solidFill>
                  <a:effectLst>
                    <a:outerShdw blurRad="38100" dist="38100" dir="2700000" algn="tl">
                      <a:srgbClr val="C0C0C0"/>
                    </a:outerShdw>
                  </a:effectLst>
                </a:rPr>
                <a:t>Value Ontology</a:t>
              </a:r>
            </a:p>
          </p:txBody>
        </p:sp>
      </p:grpSp>
      <p:sp>
        <p:nvSpPr>
          <p:cNvPr id="1235023" name="Text Box 79"/>
          <p:cNvSpPr txBox="1">
            <a:spLocks noChangeArrowheads="1"/>
          </p:cNvSpPr>
          <p:nvPr/>
        </p:nvSpPr>
        <p:spPr bwMode="auto">
          <a:xfrm>
            <a:off x="7380288" y="5621338"/>
            <a:ext cx="1081087" cy="184150"/>
          </a:xfrm>
          <a:prstGeom prst="rect">
            <a:avLst/>
          </a:prstGeom>
          <a:noFill/>
          <a:ln w="9525" algn="ctr">
            <a:noFill/>
            <a:miter lim="800000"/>
            <a:headEnd/>
            <a:tailEnd/>
          </a:ln>
          <a:effectLst/>
        </p:spPr>
        <p:txBody>
          <a:bodyPr>
            <a:spAutoFit/>
          </a:bodyPr>
          <a:lstStyle/>
          <a:p>
            <a:pPr>
              <a:spcBef>
                <a:spcPct val="50000"/>
              </a:spcBef>
              <a:defRPr/>
            </a:pPr>
            <a:r>
              <a:rPr lang="en-US" sz="600" b="1" i="1">
                <a:solidFill>
                  <a:schemeClr val="bg2"/>
                </a:solidFill>
                <a:effectLst>
                  <a:outerShdw blurRad="38100" dist="38100" dir="2700000" algn="tl">
                    <a:srgbClr val="C0C0C0"/>
                  </a:outerShdw>
                </a:effectLst>
              </a:rPr>
              <a:t>normality</a:t>
            </a:r>
          </a:p>
        </p:txBody>
      </p:sp>
      <p:grpSp>
        <p:nvGrpSpPr>
          <p:cNvPr id="232526" name="Group 80"/>
          <p:cNvGrpSpPr>
            <a:grpSpLocks/>
          </p:cNvGrpSpPr>
          <p:nvPr/>
        </p:nvGrpSpPr>
        <p:grpSpPr bwMode="auto">
          <a:xfrm>
            <a:off x="3727450" y="3313113"/>
            <a:ext cx="1008063" cy="304800"/>
            <a:chOff x="4840" y="1842"/>
            <a:chExt cx="908" cy="262"/>
          </a:xfrm>
        </p:grpSpPr>
        <p:sp>
          <p:nvSpPr>
            <p:cNvPr id="232672" name="AutoShape 81"/>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026" name="Text Box 82"/>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grpSp>
        <p:nvGrpSpPr>
          <p:cNvPr id="232527" name="Group 83"/>
          <p:cNvGrpSpPr>
            <a:grpSpLocks/>
          </p:cNvGrpSpPr>
          <p:nvPr/>
        </p:nvGrpSpPr>
        <p:grpSpPr bwMode="auto">
          <a:xfrm>
            <a:off x="5076825" y="5616575"/>
            <a:ext cx="1008063" cy="304800"/>
            <a:chOff x="4840" y="1842"/>
            <a:chExt cx="908" cy="262"/>
          </a:xfrm>
        </p:grpSpPr>
        <p:sp>
          <p:nvSpPr>
            <p:cNvPr id="232670" name="AutoShape 84"/>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029" name="Text Box 85"/>
            <p:cNvSpPr txBox="1">
              <a:spLocks noChangeArrowheads="1"/>
            </p:cNvSpPr>
            <p:nvPr/>
          </p:nvSpPr>
          <p:spPr bwMode="auto">
            <a:xfrm>
              <a:off x="4840" y="1842"/>
              <a:ext cx="908" cy="262"/>
            </a:xfrm>
            <a:prstGeom prst="rect">
              <a:avLst/>
            </a:prstGeom>
            <a:noFill/>
            <a:ln w="9525" algn="ctr">
              <a:noFill/>
              <a:miter lim="800000"/>
              <a:headEnd/>
              <a:tailEnd/>
            </a:ln>
            <a:effectLst/>
          </p:spPr>
          <p:txBody>
            <a:bodyPr>
              <a:spAutoFit/>
            </a:bodyPr>
            <a:lstStyle/>
            <a:p>
              <a:pPr>
                <a:spcBef>
                  <a:spcPct val="50000"/>
                </a:spcBef>
                <a:defRPr/>
              </a:pPr>
              <a:r>
                <a:rPr lang="en-US" sz="700" b="1" i="1">
                  <a:solidFill>
                    <a:srgbClr val="993300"/>
                  </a:solidFill>
                  <a:effectLst>
                    <a:outerShdw blurRad="38100" dist="38100" dir="2700000" algn="tl">
                      <a:srgbClr val="C0C0C0"/>
                    </a:outerShdw>
                  </a:effectLst>
                </a:rPr>
                <a:t>Resource  Ontology</a:t>
              </a:r>
            </a:p>
          </p:txBody>
        </p:sp>
      </p:grpSp>
      <p:sp>
        <p:nvSpPr>
          <p:cNvPr id="1235030" name="Text Box 86"/>
          <p:cNvSpPr txBox="1">
            <a:spLocks noChangeArrowheads="1"/>
          </p:cNvSpPr>
          <p:nvPr/>
        </p:nvSpPr>
        <p:spPr bwMode="auto">
          <a:xfrm>
            <a:off x="7956550" y="908050"/>
            <a:ext cx="1081088" cy="214313"/>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 [t</a:t>
            </a:r>
            <a:r>
              <a:rPr lang="en-US" b="1" i="1" baseline="-25000">
                <a:solidFill>
                  <a:schemeClr val="bg2"/>
                </a:solidFill>
                <a:effectLst>
                  <a:outerShdw blurRad="38100" dist="38100" dir="2700000" algn="tl">
                    <a:srgbClr val="C0C0C0"/>
                  </a:outerShdw>
                </a:effectLst>
              </a:rPr>
              <a:t>3</a:t>
            </a:r>
            <a:r>
              <a:rPr lang="en-US" b="1" i="1">
                <a:solidFill>
                  <a:schemeClr val="bg2"/>
                </a:solidFill>
                <a:effectLst>
                  <a:outerShdw blurRad="38100" dist="38100" dir="2700000" algn="tl">
                    <a:srgbClr val="C0C0C0"/>
                  </a:outerShdw>
                </a:effectLst>
              </a:rPr>
              <a:t>;t</a:t>
            </a:r>
            <a:r>
              <a:rPr lang="en-US" b="1" i="1" baseline="-25000">
                <a:solidFill>
                  <a:schemeClr val="bg2"/>
                </a:solidFill>
                <a:effectLst>
                  <a:outerShdw blurRad="38100" dist="38100" dir="2700000" algn="tl">
                    <a:srgbClr val="C0C0C0"/>
                  </a:outerShdw>
                </a:effectLst>
              </a:rPr>
              <a:t>4</a:t>
            </a:r>
            <a:r>
              <a:rPr lang="en-US" b="1" i="1">
                <a:solidFill>
                  <a:schemeClr val="bg2"/>
                </a:solidFill>
                <a:effectLst>
                  <a:outerShdw blurRad="38100" dist="38100" dir="2700000" algn="tl">
                    <a:srgbClr val="C0C0C0"/>
                  </a:outerShdw>
                </a:effectLst>
              </a:rPr>
              <a:t>]</a:t>
            </a:r>
          </a:p>
        </p:txBody>
      </p:sp>
      <p:grpSp>
        <p:nvGrpSpPr>
          <p:cNvPr id="232529" name="Group 87"/>
          <p:cNvGrpSpPr>
            <a:grpSpLocks/>
          </p:cNvGrpSpPr>
          <p:nvPr/>
        </p:nvGrpSpPr>
        <p:grpSpPr bwMode="auto">
          <a:xfrm>
            <a:off x="6511925" y="6280150"/>
            <a:ext cx="877888" cy="360363"/>
            <a:chOff x="1882" y="3657"/>
            <a:chExt cx="553" cy="227"/>
          </a:xfrm>
        </p:grpSpPr>
        <p:sp>
          <p:nvSpPr>
            <p:cNvPr id="232668" name="AutoShape 88"/>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033" name="Text Box 89"/>
            <p:cNvSpPr txBox="1">
              <a:spLocks noChangeArrowheads="1"/>
            </p:cNvSpPr>
            <p:nvPr/>
          </p:nvSpPr>
          <p:spPr bwMode="auto">
            <a:xfrm>
              <a:off x="1891" y="3669"/>
              <a:ext cx="544" cy="1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Condition Ontology</a:t>
              </a:r>
            </a:p>
          </p:txBody>
        </p:sp>
      </p:grpSp>
      <p:grpSp>
        <p:nvGrpSpPr>
          <p:cNvPr id="232530" name="Group 90"/>
          <p:cNvGrpSpPr>
            <a:grpSpLocks/>
          </p:cNvGrpSpPr>
          <p:nvPr/>
        </p:nvGrpSpPr>
        <p:grpSpPr bwMode="auto">
          <a:xfrm>
            <a:off x="144463" y="692150"/>
            <a:ext cx="3563937" cy="2822575"/>
            <a:chOff x="91" y="436"/>
            <a:chExt cx="2245" cy="1778"/>
          </a:xfrm>
        </p:grpSpPr>
        <p:grpSp>
          <p:nvGrpSpPr>
            <p:cNvPr id="232646" name="Group 91"/>
            <p:cNvGrpSpPr>
              <a:grpSpLocks/>
            </p:cNvGrpSpPr>
            <p:nvPr/>
          </p:nvGrpSpPr>
          <p:grpSpPr bwMode="auto">
            <a:xfrm>
              <a:off x="91" y="436"/>
              <a:ext cx="2006" cy="1778"/>
              <a:chOff x="91" y="436"/>
              <a:chExt cx="2006" cy="1778"/>
            </a:xfrm>
          </p:grpSpPr>
          <p:sp>
            <p:nvSpPr>
              <p:cNvPr id="232649" name="Line 92"/>
              <p:cNvSpPr>
                <a:spLocks noChangeShapeType="1"/>
              </p:cNvSpPr>
              <p:nvPr/>
            </p:nvSpPr>
            <p:spPr bwMode="auto">
              <a:xfrm flipH="1" flipV="1">
                <a:off x="91" y="436"/>
                <a:ext cx="453"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50" name="Rectangle 93"/>
              <p:cNvSpPr>
                <a:spLocks noChangeArrowheads="1"/>
              </p:cNvSpPr>
              <p:nvPr/>
            </p:nvSpPr>
            <p:spPr bwMode="auto">
              <a:xfrm>
                <a:off x="509" y="853"/>
                <a:ext cx="1588" cy="1361"/>
              </a:xfrm>
              <a:prstGeom prst="rect">
                <a:avLst/>
              </a:prstGeom>
              <a:solidFill>
                <a:schemeClr val="bg2">
                  <a:alpha val="25882"/>
                </a:schemeClr>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51" name="Line 94"/>
              <p:cNvSpPr>
                <a:spLocks noChangeShapeType="1"/>
              </p:cNvSpPr>
              <p:nvPr/>
            </p:nvSpPr>
            <p:spPr bwMode="auto">
              <a:xfrm flipV="1">
                <a:off x="655" y="1878"/>
                <a:ext cx="270" cy="4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52" name="Line 95"/>
              <p:cNvSpPr>
                <a:spLocks noChangeShapeType="1"/>
              </p:cNvSpPr>
              <p:nvPr/>
            </p:nvSpPr>
            <p:spPr bwMode="auto">
              <a:xfrm flipV="1">
                <a:off x="1007" y="1974"/>
                <a:ext cx="220" cy="129"/>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53" name="Line 96"/>
              <p:cNvSpPr>
                <a:spLocks noChangeShapeType="1"/>
              </p:cNvSpPr>
              <p:nvPr/>
            </p:nvSpPr>
            <p:spPr bwMode="auto">
              <a:xfrm>
                <a:off x="1636" y="1929"/>
                <a:ext cx="136" cy="90"/>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54" name="Oval 97"/>
              <p:cNvSpPr>
                <a:spLocks noChangeArrowheads="1"/>
              </p:cNvSpPr>
              <p:nvPr/>
            </p:nvSpPr>
            <p:spPr bwMode="auto">
              <a:xfrm>
                <a:off x="645" y="1709"/>
                <a:ext cx="1224" cy="408"/>
              </a:xfrm>
              <a:prstGeom prst="ellipse">
                <a:avLst/>
              </a:prstGeom>
              <a:solidFill>
                <a:schemeClr val="bg1">
                  <a:alpha val="20000"/>
                </a:schemeClr>
              </a:solidFill>
              <a:ln w="12700" algn="ctr">
                <a:solidFill>
                  <a:srgbClr val="00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55" name="Oval 98"/>
              <p:cNvSpPr>
                <a:spLocks noChangeArrowheads="1"/>
              </p:cNvSpPr>
              <p:nvPr/>
            </p:nvSpPr>
            <p:spPr bwMode="auto">
              <a:xfrm>
                <a:off x="910" y="1747"/>
                <a:ext cx="838" cy="227"/>
              </a:xfrm>
              <a:prstGeom prst="ellipse">
                <a:avLst/>
              </a:prstGeom>
              <a:solidFill>
                <a:schemeClr val="bg2">
                  <a:alpha val="56078"/>
                </a:schemeClr>
              </a:solidFill>
              <a:ln w="9525" algn="ctr">
                <a:solidFill>
                  <a:schemeClr val="bg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56" name="WordArt 99"/>
              <p:cNvSpPr>
                <a:spLocks noChangeArrowheads="1" noChangeShapeType="1" noTextEdit="1"/>
              </p:cNvSpPr>
              <p:nvPr/>
            </p:nvSpPr>
            <p:spPr bwMode="auto">
              <a:xfrm rot="970606">
                <a:off x="739" y="1952"/>
                <a:ext cx="291" cy="80"/>
              </a:xfrm>
              <a:prstGeom prst="rect">
                <a:avLst/>
              </a:prstGeom>
            </p:spPr>
            <p:txBody>
              <a:bodyPr wrap="none" fromWordArt="1">
                <a:prstTxWarp prst="textCanDown">
                  <a:avLst>
                    <a:gd name="adj" fmla="val 33333"/>
                  </a:avLst>
                </a:prstTxWarp>
              </a:bodyPr>
              <a:lstStyle/>
              <a:p>
                <a:endParaRPr lang="en-US" sz="900" i="1" kern="10">
                  <a:ln w="9525">
                    <a:solidFill>
                      <a:schemeClr val="bg2"/>
                    </a:solidFill>
                    <a:round/>
                    <a:headEnd/>
                    <a:tailEnd/>
                  </a:ln>
                  <a:solidFill>
                    <a:srgbClr val="000000"/>
                  </a:solidFill>
                  <a:latin typeface="Verdana"/>
                  <a:ea typeface="Verdana"/>
                  <a:cs typeface="Verdana"/>
                </a:endParaRPr>
              </a:p>
            </p:txBody>
          </p:sp>
          <p:sp>
            <p:nvSpPr>
              <p:cNvPr id="232657" name="WordArt 100"/>
              <p:cNvSpPr>
                <a:spLocks noChangeArrowheads="1" noChangeShapeType="1" noTextEdit="1"/>
              </p:cNvSpPr>
              <p:nvPr/>
            </p:nvSpPr>
            <p:spPr bwMode="auto">
              <a:xfrm rot="-385088">
                <a:off x="1144" y="1988"/>
                <a:ext cx="544" cy="91"/>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model</a:t>
                </a:r>
              </a:p>
            </p:txBody>
          </p:sp>
          <p:sp>
            <p:nvSpPr>
              <p:cNvPr id="232658" name="WordArt 101"/>
              <p:cNvSpPr>
                <a:spLocks noChangeArrowheads="1" noChangeShapeType="1" noTextEdit="1"/>
              </p:cNvSpPr>
              <p:nvPr/>
            </p:nvSpPr>
            <p:spPr bwMode="auto">
              <a:xfrm rot="-1182968">
                <a:off x="721" y="1801"/>
                <a:ext cx="272" cy="46"/>
              </a:xfrm>
              <a:prstGeom prst="rect">
                <a:avLst/>
              </a:prstGeom>
            </p:spPr>
            <p:txBody>
              <a:bodyPr spcFirstLastPara="1" wrap="none" fromWordArt="1">
                <a:prstTxWarp prst="textArchUp">
                  <a:avLst>
                    <a:gd name="adj" fmla="val 10800004"/>
                  </a:avLst>
                </a:prstTxWarp>
              </a:bodyPr>
              <a:lstStyle/>
              <a:p>
                <a:r>
                  <a:rPr lang="en-US" sz="900" i="1" kern="10">
                    <a:ln w="9525">
                      <a:solidFill>
                        <a:schemeClr val="bg2"/>
                      </a:solidFill>
                      <a:round/>
                      <a:headEnd/>
                      <a:tailEnd/>
                    </a:ln>
                    <a:solidFill>
                      <a:srgbClr val="000000"/>
                    </a:solidFill>
                    <a:latin typeface="Verdana"/>
                    <a:ea typeface="Verdana"/>
                    <a:cs typeface="Verdana"/>
                  </a:rPr>
                  <a:t>t=[t3;t4]</a:t>
                </a:r>
              </a:p>
            </p:txBody>
          </p:sp>
          <p:sp>
            <p:nvSpPr>
              <p:cNvPr id="232659" name="Rectangle 102"/>
              <p:cNvSpPr>
                <a:spLocks noChangeArrowheads="1"/>
              </p:cNvSpPr>
              <p:nvPr/>
            </p:nvSpPr>
            <p:spPr bwMode="auto">
              <a:xfrm>
                <a:off x="1339" y="851"/>
                <a:ext cx="754" cy="311"/>
              </a:xfrm>
              <a:prstGeom prst="rect">
                <a:avLst/>
              </a:prstGeom>
              <a:solidFill>
                <a:schemeClr val="bg2"/>
              </a:solidFill>
              <a:ln w="9525" algn="ctr">
                <a:solidFill>
                  <a:srgbClr val="CF9569"/>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60" name="Freeform 103"/>
              <p:cNvSpPr>
                <a:spLocks/>
              </p:cNvSpPr>
              <p:nvPr/>
            </p:nvSpPr>
            <p:spPr bwMode="auto">
              <a:xfrm>
                <a:off x="93" y="442"/>
                <a:ext cx="1995" cy="1769"/>
              </a:xfrm>
              <a:custGeom>
                <a:avLst/>
                <a:gdLst>
                  <a:gd name="T0" fmla="*/ 408 w 1995"/>
                  <a:gd name="T1" fmla="*/ 1769 h 1769"/>
                  <a:gd name="T2" fmla="*/ 0 w 1995"/>
                  <a:gd name="T3" fmla="*/ 0 h 1769"/>
                  <a:gd name="T4" fmla="*/ 1995 w 1995"/>
                  <a:gd name="T5" fmla="*/ 408 h 1769"/>
                  <a:gd name="T6" fmla="*/ 408 w 1995"/>
                  <a:gd name="T7" fmla="*/ 408 h 1769"/>
                  <a:gd name="T8" fmla="*/ 408 w 1995"/>
                  <a:gd name="T9" fmla="*/ 1769 h 1769"/>
                  <a:gd name="T10" fmla="*/ 0 60000 65536"/>
                  <a:gd name="T11" fmla="*/ 0 60000 65536"/>
                  <a:gd name="T12" fmla="*/ 0 60000 65536"/>
                  <a:gd name="T13" fmla="*/ 0 60000 65536"/>
                  <a:gd name="T14" fmla="*/ 0 60000 65536"/>
                  <a:gd name="T15" fmla="*/ 0 w 1995"/>
                  <a:gd name="T16" fmla="*/ 0 h 1769"/>
                  <a:gd name="T17" fmla="*/ 1995 w 1995"/>
                  <a:gd name="T18" fmla="*/ 1769 h 1769"/>
                </a:gdLst>
                <a:ahLst/>
                <a:cxnLst>
                  <a:cxn ang="T10">
                    <a:pos x="T0" y="T1"/>
                  </a:cxn>
                  <a:cxn ang="T11">
                    <a:pos x="T2" y="T3"/>
                  </a:cxn>
                  <a:cxn ang="T12">
                    <a:pos x="T4" y="T5"/>
                  </a:cxn>
                  <a:cxn ang="T13">
                    <a:pos x="T6" y="T7"/>
                  </a:cxn>
                  <a:cxn ang="T14">
                    <a:pos x="T8" y="T9"/>
                  </a:cxn>
                </a:cxnLst>
                <a:rect l="T15" t="T16" r="T17" b="T18"/>
                <a:pathLst>
                  <a:path w="1995" h="1769">
                    <a:moveTo>
                      <a:pt x="408" y="1769"/>
                    </a:moveTo>
                    <a:lnTo>
                      <a:pt x="0" y="0"/>
                    </a:lnTo>
                    <a:lnTo>
                      <a:pt x="1995" y="408"/>
                    </a:lnTo>
                    <a:lnTo>
                      <a:pt x="408" y="408"/>
                    </a:lnTo>
                    <a:lnTo>
                      <a:pt x="408" y="1769"/>
                    </a:lnTo>
                    <a:close/>
                  </a:path>
                </a:pathLst>
              </a:custGeom>
              <a:solidFill>
                <a:srgbClr val="FFFFCC">
                  <a:alpha val="27058"/>
                </a:srgbClr>
              </a:solidFill>
              <a:ln w="9525" cap="flat" cmpd="sng">
                <a:solidFill>
                  <a:srgbClr val="FAE082"/>
                </a:solidFill>
                <a:prstDash val="solid"/>
                <a:round/>
                <a:headEnd/>
                <a:tailEnd/>
              </a:ln>
            </p:spPr>
            <p:txBody>
              <a:bodyPr>
                <a:spAutoFit/>
              </a:bodyPr>
              <a:lstStyle/>
              <a:p>
                <a:endParaRPr lang="en-US"/>
              </a:p>
            </p:txBody>
          </p:sp>
          <p:sp>
            <p:nvSpPr>
              <p:cNvPr id="232661" name="Line 104"/>
              <p:cNvSpPr>
                <a:spLocks noChangeShapeType="1"/>
              </p:cNvSpPr>
              <p:nvPr/>
            </p:nvSpPr>
            <p:spPr bwMode="auto">
              <a:xfrm flipH="1" flipV="1">
                <a:off x="97" y="442"/>
                <a:ext cx="408" cy="408"/>
              </a:xfrm>
              <a:prstGeom prst="line">
                <a:avLst/>
              </a:prstGeom>
              <a:noFill/>
              <a:ln w="9525">
                <a:solidFill>
                  <a:srgbClr val="FAE082"/>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232662" name="Group 105"/>
              <p:cNvGrpSpPr>
                <a:grpSpLocks/>
              </p:cNvGrpSpPr>
              <p:nvPr/>
            </p:nvGrpSpPr>
            <p:grpSpPr bwMode="auto">
              <a:xfrm>
                <a:off x="1052" y="1253"/>
                <a:ext cx="589" cy="606"/>
                <a:chOff x="432" y="1296"/>
                <a:chExt cx="611" cy="584"/>
              </a:xfrm>
            </p:grpSpPr>
            <p:sp>
              <p:nvSpPr>
                <p:cNvPr id="232666" name="AutoShape 106"/>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32667" name="Picture 107" descr="CA8XIZ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32663" name="Picture 10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430" y="1699"/>
                <a:ext cx="376"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664" name="Text Box 109"/>
              <p:cNvSpPr txBox="1">
                <a:spLocks noChangeArrowheads="1"/>
              </p:cNvSpPr>
              <p:nvPr/>
            </p:nvSpPr>
            <p:spPr bwMode="auto">
              <a:xfrm>
                <a:off x="1611" y="1618"/>
                <a:ext cx="45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Diagnostic model</a:t>
                </a:r>
              </a:p>
            </p:txBody>
          </p:sp>
          <p:sp>
            <p:nvSpPr>
              <p:cNvPr id="232665" name="WordArt 110"/>
              <p:cNvSpPr>
                <a:spLocks noChangeArrowheads="1" noChangeShapeType="1" noTextEdit="1"/>
              </p:cNvSpPr>
              <p:nvPr/>
            </p:nvSpPr>
            <p:spPr bwMode="auto">
              <a:xfrm rot="707889">
                <a:off x="688" y="1969"/>
                <a:ext cx="408" cy="50"/>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Condition</a:t>
                </a:r>
              </a:p>
            </p:txBody>
          </p:sp>
        </p:grpSp>
        <p:sp>
          <p:nvSpPr>
            <p:cNvPr id="1235055" name="Text Box 111"/>
            <p:cNvSpPr txBox="1">
              <a:spLocks noChangeArrowheads="1"/>
            </p:cNvSpPr>
            <p:nvPr/>
          </p:nvSpPr>
          <p:spPr bwMode="auto">
            <a:xfrm>
              <a:off x="1272" y="840"/>
              <a:ext cx="1064" cy="212"/>
            </a:xfrm>
            <a:prstGeom prst="rect">
              <a:avLst/>
            </a:prstGeom>
            <a:noFill/>
            <a:ln w="9525" algn="ctr">
              <a:noFill/>
              <a:miter lim="800000"/>
              <a:headEnd/>
              <a:tailEnd/>
            </a:ln>
            <a:effectLst/>
          </p:spPr>
          <p:txBody>
            <a:bodyPr>
              <a:spAutoFit/>
            </a:bodyPr>
            <a:lstStyle/>
            <a:p>
              <a:pPr>
                <a:spcBef>
                  <a:spcPct val="50000"/>
                </a:spcBef>
                <a:defRPr/>
              </a:pPr>
              <a:r>
                <a:rPr lang="en-US" sz="1600" b="1" i="1">
                  <a:solidFill>
                    <a:srgbClr val="FFFFCC"/>
                  </a:solidFill>
                  <a:effectLst>
                    <a:outerShdw blurRad="38100" dist="38100" dir="2700000" algn="tl">
                      <a:srgbClr val="C0C0C0"/>
                    </a:outerShdw>
                  </a:effectLst>
                </a:rPr>
                <a:t>Service:</a:t>
              </a:r>
            </a:p>
          </p:txBody>
        </p:sp>
        <p:sp>
          <p:nvSpPr>
            <p:cNvPr id="1235056" name="Text Box 112"/>
            <p:cNvSpPr txBox="1">
              <a:spLocks noChangeArrowheads="1"/>
            </p:cNvSpPr>
            <p:nvPr/>
          </p:nvSpPr>
          <p:spPr bwMode="auto">
            <a:xfrm>
              <a:off x="1184" y="993"/>
              <a:ext cx="1044" cy="173"/>
            </a:xfrm>
            <a:prstGeom prst="rect">
              <a:avLst/>
            </a:prstGeom>
            <a:noFill/>
            <a:ln w="9525" algn="ctr">
              <a:noFill/>
              <a:miter lim="800000"/>
              <a:headEnd/>
              <a:tailEnd/>
            </a:ln>
            <a:effectLst/>
          </p:spPr>
          <p:txBody>
            <a:bodyPr>
              <a:spAutoFit/>
            </a:bodyPr>
            <a:lstStyle/>
            <a:p>
              <a:pPr>
                <a:spcBef>
                  <a:spcPct val="50000"/>
                </a:spcBef>
                <a:defRPr/>
              </a:pPr>
              <a:r>
                <a:rPr lang="en-US" sz="1200" b="1" i="1">
                  <a:solidFill>
                    <a:srgbClr val="FFFFCC"/>
                  </a:solidFill>
                  <a:effectLst>
                    <a:outerShdw blurRad="38100" dist="38100" dir="2700000" algn="tl">
                      <a:srgbClr val="C0C0C0"/>
                    </a:outerShdw>
                  </a:effectLst>
                </a:rPr>
                <a:t>neural network</a:t>
              </a:r>
              <a:endParaRPr lang="en-US"/>
            </a:p>
          </p:txBody>
        </p:sp>
      </p:grpSp>
      <p:sp>
        <p:nvSpPr>
          <p:cNvPr id="1235057" name="Text Box 113"/>
          <p:cNvSpPr txBox="1">
            <a:spLocks noChangeArrowheads="1"/>
          </p:cNvSpPr>
          <p:nvPr/>
        </p:nvSpPr>
        <p:spPr bwMode="auto">
          <a:xfrm>
            <a:off x="5853113" y="5618163"/>
            <a:ext cx="950912"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NN_Service#</a:t>
            </a:r>
            <a:r>
              <a:rPr lang="fi-FI" b="1" i="1">
                <a:solidFill>
                  <a:schemeClr val="bg2"/>
                </a:solidFill>
                <a:effectLst>
                  <a:outerShdw blurRad="38100" dist="38100" dir="2700000" algn="tl">
                    <a:srgbClr val="C0C0C0"/>
                  </a:outerShdw>
                </a:effectLst>
              </a:rPr>
              <a:t>1</a:t>
            </a:r>
            <a:endParaRPr lang="en-US" b="1" i="1">
              <a:solidFill>
                <a:schemeClr val="bg2"/>
              </a:solidFill>
              <a:effectLst>
                <a:outerShdw blurRad="38100" dist="38100" dir="2700000" algn="tl">
                  <a:srgbClr val="C0C0C0"/>
                </a:outerShdw>
              </a:effectLst>
            </a:endParaRPr>
          </a:p>
        </p:txBody>
      </p:sp>
      <p:grpSp>
        <p:nvGrpSpPr>
          <p:cNvPr id="232532" name="Group 114"/>
          <p:cNvGrpSpPr>
            <a:grpSpLocks/>
          </p:cNvGrpSpPr>
          <p:nvPr/>
        </p:nvGrpSpPr>
        <p:grpSpPr bwMode="auto">
          <a:xfrm>
            <a:off x="200025" y="5584825"/>
            <a:ext cx="4516438" cy="1084263"/>
            <a:chOff x="2572" y="1476"/>
            <a:chExt cx="2845" cy="683"/>
          </a:xfrm>
        </p:grpSpPr>
        <p:sp>
          <p:nvSpPr>
            <p:cNvPr id="232615" name="Oval 115"/>
            <p:cNvSpPr>
              <a:spLocks noChangeArrowheads="1"/>
            </p:cNvSpPr>
            <p:nvPr/>
          </p:nvSpPr>
          <p:spPr bwMode="auto">
            <a:xfrm>
              <a:off x="2831" y="1570"/>
              <a:ext cx="714" cy="102"/>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16" name="Oval 116"/>
            <p:cNvSpPr>
              <a:spLocks noChangeArrowheads="1"/>
            </p:cNvSpPr>
            <p:nvPr/>
          </p:nvSpPr>
          <p:spPr bwMode="auto">
            <a:xfrm>
              <a:off x="4600" y="1618"/>
              <a:ext cx="714" cy="102"/>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17" name="Text Box 117"/>
            <p:cNvSpPr txBox="1">
              <a:spLocks noChangeArrowheads="1"/>
            </p:cNvSpPr>
            <p:nvPr/>
          </p:nvSpPr>
          <p:spPr bwMode="auto">
            <a:xfrm>
              <a:off x="4071" y="1679"/>
              <a:ext cx="90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sr_StatementType</a:t>
              </a:r>
            </a:p>
          </p:txBody>
        </p:sp>
        <p:sp>
          <p:nvSpPr>
            <p:cNvPr id="232618" name="Oval 118"/>
            <p:cNvSpPr>
              <a:spLocks noChangeArrowheads="1"/>
            </p:cNvSpPr>
            <p:nvPr/>
          </p:nvSpPr>
          <p:spPr bwMode="auto">
            <a:xfrm>
              <a:off x="3517" y="1728"/>
              <a:ext cx="714" cy="102"/>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19" name="Text Box 119"/>
            <p:cNvSpPr txBox="1">
              <a:spLocks noChangeArrowheads="1"/>
            </p:cNvSpPr>
            <p:nvPr/>
          </p:nvSpPr>
          <p:spPr bwMode="auto">
            <a:xfrm>
              <a:off x="3437" y="1708"/>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SR_Statement</a:t>
              </a:r>
              <a:endParaRPr lang="en-US" altLang="en-US" b="1" i="1">
                <a:solidFill>
                  <a:srgbClr val="005BB6"/>
                </a:solidFill>
              </a:endParaRPr>
            </a:p>
          </p:txBody>
        </p:sp>
        <p:sp>
          <p:nvSpPr>
            <p:cNvPr id="232620" name="Oval 120"/>
            <p:cNvSpPr>
              <a:spLocks noChangeArrowheads="1"/>
            </p:cNvSpPr>
            <p:nvPr/>
          </p:nvSpPr>
          <p:spPr bwMode="auto">
            <a:xfrm>
              <a:off x="2838" y="1941"/>
              <a:ext cx="657" cy="86"/>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21" name="Text Box 121"/>
            <p:cNvSpPr txBox="1">
              <a:spLocks noChangeArrowheads="1"/>
            </p:cNvSpPr>
            <p:nvPr/>
          </p:nvSpPr>
          <p:spPr bwMode="auto">
            <a:xfrm>
              <a:off x="2723" y="1909"/>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rdfs:</a:t>
              </a:r>
              <a:r>
                <a:rPr lang="fi-FI" altLang="en-US" b="1" i="1">
                  <a:solidFill>
                    <a:srgbClr val="005BB6"/>
                  </a:solidFill>
                </a:rPr>
                <a:t>Resource</a:t>
              </a:r>
              <a:endParaRPr lang="en-US" altLang="en-US" b="1" i="1">
                <a:solidFill>
                  <a:srgbClr val="005BB6"/>
                </a:solidFill>
              </a:endParaRPr>
            </a:p>
          </p:txBody>
        </p:sp>
        <p:sp>
          <p:nvSpPr>
            <p:cNvPr id="232622" name="Oval 122"/>
            <p:cNvSpPr>
              <a:spLocks noChangeArrowheads="1"/>
            </p:cNvSpPr>
            <p:nvPr/>
          </p:nvSpPr>
          <p:spPr bwMode="auto">
            <a:xfrm>
              <a:off x="3552" y="1965"/>
              <a:ext cx="656" cy="9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23" name="Text Box 123"/>
            <p:cNvSpPr txBox="1">
              <a:spLocks noChangeArrowheads="1"/>
            </p:cNvSpPr>
            <p:nvPr/>
          </p:nvSpPr>
          <p:spPr bwMode="auto">
            <a:xfrm>
              <a:off x="3434" y="1939"/>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SR_Property</a:t>
              </a:r>
              <a:endParaRPr lang="en-US" altLang="en-US" b="1" i="1">
                <a:solidFill>
                  <a:srgbClr val="005BB6"/>
                </a:solidFill>
              </a:endParaRPr>
            </a:p>
          </p:txBody>
        </p:sp>
        <p:sp>
          <p:nvSpPr>
            <p:cNvPr id="232624" name="Freeform 124"/>
            <p:cNvSpPr>
              <a:spLocks/>
            </p:cNvSpPr>
            <p:nvPr/>
          </p:nvSpPr>
          <p:spPr bwMode="auto">
            <a:xfrm>
              <a:off x="3152" y="1821"/>
              <a:ext cx="472" cy="112"/>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625" name="Freeform 125"/>
            <p:cNvSpPr>
              <a:spLocks/>
            </p:cNvSpPr>
            <p:nvPr/>
          </p:nvSpPr>
          <p:spPr bwMode="auto">
            <a:xfrm flipH="1">
              <a:off x="4147" y="1812"/>
              <a:ext cx="418" cy="108"/>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626" name="Line 126"/>
            <p:cNvSpPr>
              <a:spLocks noChangeShapeType="1"/>
            </p:cNvSpPr>
            <p:nvPr/>
          </p:nvSpPr>
          <p:spPr bwMode="auto">
            <a:xfrm>
              <a:off x="3878" y="1831"/>
              <a:ext cx="0" cy="136"/>
            </a:xfrm>
            <a:prstGeom prst="line">
              <a:avLst/>
            </a:prstGeom>
            <a:noFill/>
            <a:ln w="6350">
              <a:solidFill>
                <a:srgbClr val="003300"/>
              </a:solidFill>
              <a:round/>
              <a:headEnd/>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232627" name="Text Box 127"/>
            <p:cNvSpPr txBox="1">
              <a:spLocks noChangeArrowheads="1"/>
            </p:cNvSpPr>
            <p:nvPr/>
          </p:nvSpPr>
          <p:spPr bwMode="auto">
            <a:xfrm>
              <a:off x="3155" y="1824"/>
              <a:ext cx="59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type="none" w="sm" len="sm"/>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subject</a:t>
              </a:r>
            </a:p>
          </p:txBody>
        </p:sp>
        <p:sp>
          <p:nvSpPr>
            <p:cNvPr id="232628" name="Text Box 128"/>
            <p:cNvSpPr txBox="1">
              <a:spLocks noChangeArrowheads="1"/>
            </p:cNvSpPr>
            <p:nvPr/>
          </p:nvSpPr>
          <p:spPr bwMode="auto">
            <a:xfrm>
              <a:off x="4053" y="1815"/>
              <a:ext cx="59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object</a:t>
              </a:r>
            </a:p>
          </p:txBody>
        </p:sp>
        <p:sp>
          <p:nvSpPr>
            <p:cNvPr id="232629" name="Text Box 129"/>
            <p:cNvSpPr txBox="1">
              <a:spLocks noChangeArrowheads="1"/>
            </p:cNvSpPr>
            <p:nvPr/>
          </p:nvSpPr>
          <p:spPr bwMode="auto">
            <a:xfrm>
              <a:off x="3736" y="1824"/>
              <a:ext cx="59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predicate</a:t>
              </a:r>
            </a:p>
          </p:txBody>
        </p:sp>
        <p:sp>
          <p:nvSpPr>
            <p:cNvPr id="232630" name="Freeform 130"/>
            <p:cNvSpPr>
              <a:spLocks/>
            </p:cNvSpPr>
            <p:nvPr/>
          </p:nvSpPr>
          <p:spPr bwMode="auto">
            <a:xfrm rot="-586513">
              <a:off x="4198" y="1676"/>
              <a:ext cx="406" cy="44"/>
            </a:xfrm>
            <a:custGeom>
              <a:avLst/>
              <a:gdLst>
                <a:gd name="T0" fmla="*/ 0 w 499"/>
                <a:gd name="T1" fmla="*/ 97 h 97"/>
                <a:gd name="T2" fmla="*/ 182 w 499"/>
                <a:gd name="T3" fmla="*/ 7 h 97"/>
                <a:gd name="T4" fmla="*/ 499 w 499"/>
                <a:gd name="T5" fmla="*/ 52 h 97"/>
                <a:gd name="T6" fmla="*/ 0 60000 65536"/>
                <a:gd name="T7" fmla="*/ 0 60000 65536"/>
                <a:gd name="T8" fmla="*/ 0 60000 65536"/>
                <a:gd name="T9" fmla="*/ 0 w 499"/>
                <a:gd name="T10" fmla="*/ 0 h 97"/>
                <a:gd name="T11" fmla="*/ 499 w 499"/>
                <a:gd name="T12" fmla="*/ 97 h 97"/>
              </a:gdLst>
              <a:ahLst/>
              <a:cxnLst>
                <a:cxn ang="T6">
                  <a:pos x="T0" y="T1"/>
                </a:cxn>
                <a:cxn ang="T7">
                  <a:pos x="T2" y="T3"/>
                </a:cxn>
                <a:cxn ang="T8">
                  <a:pos x="T4" y="T5"/>
                </a:cxn>
              </a:cxnLst>
              <a:rect l="T9" t="T10" r="T11" b="T12"/>
              <a:pathLst>
                <a:path w="499" h="97">
                  <a:moveTo>
                    <a:pt x="0" y="97"/>
                  </a:moveTo>
                  <a:cubicBezTo>
                    <a:pt x="49" y="55"/>
                    <a:pt x="99" y="14"/>
                    <a:pt x="182" y="7"/>
                  </a:cubicBezTo>
                  <a:cubicBezTo>
                    <a:pt x="265" y="0"/>
                    <a:pt x="382" y="26"/>
                    <a:pt x="499" y="52"/>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631" name="Text Box 131"/>
            <p:cNvSpPr txBox="1">
              <a:spLocks noChangeArrowheads="1"/>
            </p:cNvSpPr>
            <p:nvPr/>
          </p:nvSpPr>
          <p:spPr bwMode="auto">
            <a:xfrm>
              <a:off x="4522" y="1594"/>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SR_Property</a:t>
              </a:r>
              <a:endParaRPr lang="en-US" altLang="en-US" b="1" i="1">
                <a:solidFill>
                  <a:srgbClr val="005BB6"/>
                </a:solidFill>
              </a:endParaRPr>
            </a:p>
          </p:txBody>
        </p:sp>
        <p:sp>
          <p:nvSpPr>
            <p:cNvPr id="1235076" name="Text Box 132"/>
            <p:cNvSpPr txBox="1">
              <a:spLocks noChangeArrowheads="1"/>
            </p:cNvSpPr>
            <p:nvPr/>
          </p:nvSpPr>
          <p:spPr bwMode="auto">
            <a:xfrm>
              <a:off x="4627" y="1521"/>
              <a:ext cx="675" cy="116"/>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sz="600" b="1" i="1">
                  <a:solidFill>
                    <a:schemeClr val="bg2"/>
                  </a:solidFill>
                  <a:effectLst>
                    <a:outerShdw blurRad="38100" dist="38100" dir="2700000" algn="tl">
                      <a:srgbClr val="C0C0C0"/>
                    </a:outerShdw>
                  </a:effectLst>
                </a:rPr>
                <a:t>Description</a:t>
              </a:r>
            </a:p>
          </p:txBody>
        </p:sp>
        <p:sp>
          <p:nvSpPr>
            <p:cNvPr id="1235077" name="Text Box 133"/>
            <p:cNvSpPr txBox="1">
              <a:spLocks noChangeArrowheads="1"/>
            </p:cNvSpPr>
            <p:nvPr/>
          </p:nvSpPr>
          <p:spPr bwMode="auto">
            <a:xfrm>
              <a:off x="3080" y="2006"/>
              <a:ext cx="426" cy="116"/>
            </a:xfrm>
            <a:prstGeom prst="rect">
              <a:avLst/>
            </a:prstGeom>
            <a:noFill/>
            <a:ln w="9525" algn="ctr">
              <a:noFill/>
              <a:miter lim="800000"/>
              <a:headEnd/>
              <a:tailEnd/>
            </a:ln>
            <a:effectLst/>
          </p:spPr>
          <p:txBody>
            <a:bodyPr>
              <a:spAutoFit/>
            </a:bodyPr>
            <a:lstStyle/>
            <a:p>
              <a:pPr>
                <a:spcBef>
                  <a:spcPct val="50000"/>
                </a:spcBef>
                <a:defRPr/>
              </a:pPr>
              <a:r>
                <a:rPr lang="en-US" sz="600" b="1" i="1">
                  <a:solidFill>
                    <a:schemeClr val="bg2"/>
                  </a:solidFill>
                  <a:effectLst>
                    <a:outerShdw blurRad="38100" dist="38100" dir="2700000" algn="tl">
                      <a:srgbClr val="C0C0C0"/>
                    </a:outerShdw>
                  </a:effectLst>
                </a:rPr>
                <a:t>Kettle</a:t>
              </a:r>
              <a:r>
                <a:rPr lang="fi-FI" sz="600" b="1" i="1">
                  <a:solidFill>
                    <a:schemeClr val="bg2"/>
                  </a:solidFill>
                  <a:effectLst>
                    <a:outerShdw blurRad="38100" dist="38100" dir="2700000" algn="tl">
                      <a:srgbClr val="C0C0C0"/>
                    </a:outerShdw>
                  </a:effectLst>
                </a:rPr>
                <a:t>#1</a:t>
              </a:r>
              <a:endParaRPr lang="en-US" sz="600" b="1" i="1">
                <a:solidFill>
                  <a:schemeClr val="bg2"/>
                </a:solidFill>
                <a:effectLst>
                  <a:outerShdw blurRad="38100" dist="38100" dir="2700000" algn="tl">
                    <a:srgbClr val="C0C0C0"/>
                  </a:outerShdw>
                </a:effectLst>
              </a:endParaRPr>
            </a:p>
          </p:txBody>
        </p:sp>
        <p:sp>
          <p:nvSpPr>
            <p:cNvPr id="1235078" name="Text Box 134"/>
            <p:cNvSpPr txBox="1">
              <a:spLocks noChangeArrowheads="1"/>
            </p:cNvSpPr>
            <p:nvPr/>
          </p:nvSpPr>
          <p:spPr bwMode="auto">
            <a:xfrm>
              <a:off x="3310" y="2043"/>
              <a:ext cx="1182" cy="116"/>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rscdfs:Description</a:t>
              </a:r>
              <a:r>
                <a:rPr lang="en-US" sz="600" b="1" i="1">
                  <a:solidFill>
                    <a:schemeClr val="bg2"/>
                  </a:solidFill>
                  <a:effectLst>
                    <a:outerShdw blurRad="38100" dist="38100" dir="2700000" algn="tl">
                      <a:srgbClr val="C0C0C0"/>
                    </a:outerShdw>
                  </a:effectLst>
                </a:rPr>
                <a:t> has_Container</a:t>
              </a:r>
            </a:p>
          </p:txBody>
        </p:sp>
        <p:sp>
          <p:nvSpPr>
            <p:cNvPr id="1235079" name="Text Box 135"/>
            <p:cNvSpPr txBox="1">
              <a:spLocks noChangeArrowheads="1"/>
            </p:cNvSpPr>
            <p:nvPr/>
          </p:nvSpPr>
          <p:spPr bwMode="auto">
            <a:xfrm>
              <a:off x="4035" y="1988"/>
              <a:ext cx="1182" cy="116"/>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sz="600" b="1" i="1">
                  <a:solidFill>
                    <a:schemeClr val="bg2"/>
                  </a:solidFill>
                  <a:effectLst>
                    <a:outerShdw blurRad="38100" dist="38100" dir="2700000" algn="tl">
                      <a:srgbClr val="C0C0C0"/>
                    </a:outerShdw>
                  </a:effectLst>
                </a:rPr>
                <a:t> Container#1</a:t>
              </a:r>
            </a:p>
          </p:txBody>
        </p:sp>
        <p:sp>
          <p:nvSpPr>
            <p:cNvPr id="1235080" name="Text Box 136"/>
            <p:cNvSpPr txBox="1">
              <a:spLocks noChangeArrowheads="1"/>
            </p:cNvSpPr>
            <p:nvPr/>
          </p:nvSpPr>
          <p:spPr bwMode="auto">
            <a:xfrm>
              <a:off x="3286" y="1636"/>
              <a:ext cx="1182" cy="116"/>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sz="600" b="1" i="1">
                  <a:solidFill>
                    <a:schemeClr val="bg2"/>
                  </a:solidFill>
                  <a:effectLst>
                    <a:outerShdw blurRad="38100" dist="38100" dir="2700000" algn="tl">
                      <a:srgbClr val="C0C0C0"/>
                    </a:outerShdw>
                  </a:effectLst>
                </a:rPr>
                <a:t> Statement#1</a:t>
              </a:r>
            </a:p>
          </p:txBody>
        </p:sp>
        <p:sp>
          <p:nvSpPr>
            <p:cNvPr id="232637" name="Freeform 137"/>
            <p:cNvSpPr>
              <a:spLocks/>
            </p:cNvSpPr>
            <p:nvPr/>
          </p:nvSpPr>
          <p:spPr bwMode="auto">
            <a:xfrm>
              <a:off x="3194" y="1679"/>
              <a:ext cx="318" cy="96"/>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638" name="Text Box 138"/>
            <p:cNvSpPr txBox="1">
              <a:spLocks noChangeArrowheads="1"/>
            </p:cNvSpPr>
            <p:nvPr/>
          </p:nvSpPr>
          <p:spPr bwMode="auto">
            <a:xfrm>
              <a:off x="2743" y="1546"/>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SR_Container</a:t>
              </a:r>
              <a:endParaRPr lang="en-US" altLang="en-US" b="1" i="1">
                <a:solidFill>
                  <a:srgbClr val="005BB6"/>
                </a:solidFill>
              </a:endParaRPr>
            </a:p>
          </p:txBody>
        </p:sp>
        <p:sp>
          <p:nvSpPr>
            <p:cNvPr id="1235083" name="Text Box 139"/>
            <p:cNvSpPr txBox="1">
              <a:spLocks noChangeArrowheads="1"/>
            </p:cNvSpPr>
            <p:nvPr/>
          </p:nvSpPr>
          <p:spPr bwMode="auto">
            <a:xfrm>
              <a:off x="2572" y="1476"/>
              <a:ext cx="1182" cy="116"/>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sz="600" b="1" i="1">
                  <a:solidFill>
                    <a:schemeClr val="bg2"/>
                  </a:solidFill>
                  <a:effectLst>
                    <a:outerShdw blurRad="38100" dist="38100" dir="2700000" algn="tl">
                      <a:srgbClr val="C0C0C0"/>
                    </a:outerShdw>
                  </a:effectLst>
                </a:rPr>
                <a:t> Container#2</a:t>
              </a:r>
            </a:p>
          </p:txBody>
        </p:sp>
        <p:sp>
          <p:nvSpPr>
            <p:cNvPr id="232640" name="Text Box 140"/>
            <p:cNvSpPr txBox="1">
              <a:spLocks noChangeArrowheads="1"/>
            </p:cNvSpPr>
            <p:nvPr/>
          </p:nvSpPr>
          <p:spPr bwMode="auto">
            <a:xfrm>
              <a:off x="3094" y="1642"/>
              <a:ext cx="59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context</a:t>
              </a:r>
            </a:p>
          </p:txBody>
        </p:sp>
        <p:sp>
          <p:nvSpPr>
            <p:cNvPr id="232641" name="Oval 141"/>
            <p:cNvSpPr>
              <a:spLocks noChangeArrowheads="1"/>
            </p:cNvSpPr>
            <p:nvPr/>
          </p:nvSpPr>
          <p:spPr bwMode="auto">
            <a:xfrm>
              <a:off x="4268" y="1930"/>
              <a:ext cx="648" cy="83"/>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42" name="Text Box 142"/>
            <p:cNvSpPr txBox="1">
              <a:spLocks noChangeArrowheads="1"/>
            </p:cNvSpPr>
            <p:nvPr/>
          </p:nvSpPr>
          <p:spPr bwMode="auto">
            <a:xfrm>
              <a:off x="4132" y="1900"/>
              <a:ext cx="8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rdfs:</a:t>
              </a:r>
              <a:r>
                <a:rPr lang="fi-FI" altLang="en-US" b="1" i="1">
                  <a:solidFill>
                    <a:srgbClr val="005BB6"/>
                  </a:solidFill>
                </a:rPr>
                <a:t>Resource</a:t>
              </a:r>
              <a:endParaRPr lang="en-US" altLang="en-US" b="1" i="1">
                <a:solidFill>
                  <a:srgbClr val="005BB6"/>
                </a:solidFill>
              </a:endParaRPr>
            </a:p>
          </p:txBody>
        </p:sp>
        <p:grpSp>
          <p:nvGrpSpPr>
            <p:cNvPr id="232643" name="Group 143"/>
            <p:cNvGrpSpPr>
              <a:grpSpLocks/>
            </p:cNvGrpSpPr>
            <p:nvPr/>
          </p:nvGrpSpPr>
          <p:grpSpPr bwMode="auto">
            <a:xfrm>
              <a:off x="2587" y="2006"/>
              <a:ext cx="635" cy="116"/>
              <a:chOff x="4840" y="1842"/>
              <a:chExt cx="908" cy="274"/>
            </a:xfrm>
          </p:grpSpPr>
          <p:sp>
            <p:nvSpPr>
              <p:cNvPr id="232644" name="AutoShape 144"/>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089" name="Text Box 145"/>
              <p:cNvSpPr txBox="1">
                <a:spLocks noChangeArrowheads="1"/>
              </p:cNvSpPr>
              <p:nvPr/>
            </p:nvSpPr>
            <p:spPr bwMode="auto">
              <a:xfrm>
                <a:off x="4840" y="1842"/>
                <a:ext cx="908" cy="2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Resource  Ontology</a:t>
                </a:r>
              </a:p>
            </p:txBody>
          </p:sp>
        </p:grpSp>
      </p:grpSp>
      <p:sp>
        <p:nvSpPr>
          <p:cNvPr id="232533" name="Text Box 146"/>
          <p:cNvSpPr txBox="1">
            <a:spLocks noChangeArrowheads="1"/>
          </p:cNvSpPr>
          <p:nvPr/>
        </p:nvSpPr>
        <p:spPr bwMode="auto">
          <a:xfrm>
            <a:off x="3651250" y="4743450"/>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member</a:t>
            </a:r>
          </a:p>
        </p:txBody>
      </p:sp>
      <p:sp>
        <p:nvSpPr>
          <p:cNvPr id="232534" name="Freeform 147"/>
          <p:cNvSpPr>
            <a:spLocks/>
          </p:cNvSpPr>
          <p:nvPr/>
        </p:nvSpPr>
        <p:spPr bwMode="auto">
          <a:xfrm>
            <a:off x="2268538" y="4710113"/>
            <a:ext cx="2590800" cy="1166812"/>
          </a:xfrm>
          <a:custGeom>
            <a:avLst/>
            <a:gdLst>
              <a:gd name="T0" fmla="*/ 1632 w 1632"/>
              <a:gd name="T1" fmla="*/ 15 h 378"/>
              <a:gd name="T2" fmla="*/ 1088 w 1632"/>
              <a:gd name="T3" fmla="*/ 15 h 378"/>
              <a:gd name="T4" fmla="*/ 498 w 1632"/>
              <a:gd name="T5" fmla="*/ 106 h 378"/>
              <a:gd name="T6" fmla="*/ 0 w 1632"/>
              <a:gd name="T7" fmla="*/ 378 h 378"/>
              <a:gd name="T8" fmla="*/ 0 60000 65536"/>
              <a:gd name="T9" fmla="*/ 0 60000 65536"/>
              <a:gd name="T10" fmla="*/ 0 60000 65536"/>
              <a:gd name="T11" fmla="*/ 0 60000 65536"/>
              <a:gd name="T12" fmla="*/ 0 w 1632"/>
              <a:gd name="T13" fmla="*/ 0 h 378"/>
              <a:gd name="T14" fmla="*/ 1632 w 1632"/>
              <a:gd name="T15" fmla="*/ 378 h 378"/>
            </a:gdLst>
            <a:ahLst/>
            <a:cxnLst>
              <a:cxn ang="T8">
                <a:pos x="T0" y="T1"/>
              </a:cxn>
              <a:cxn ang="T9">
                <a:pos x="T2" y="T3"/>
              </a:cxn>
              <a:cxn ang="T10">
                <a:pos x="T4" y="T5"/>
              </a:cxn>
              <a:cxn ang="T11">
                <a:pos x="T6" y="T7"/>
              </a:cxn>
            </a:cxnLst>
            <a:rect l="T12" t="T13" r="T14" b="T15"/>
            <a:pathLst>
              <a:path w="1632" h="378">
                <a:moveTo>
                  <a:pt x="1632" y="15"/>
                </a:moveTo>
                <a:cubicBezTo>
                  <a:pt x="1454" y="7"/>
                  <a:pt x="1277" y="0"/>
                  <a:pt x="1088" y="15"/>
                </a:cubicBezTo>
                <a:cubicBezTo>
                  <a:pt x="899" y="30"/>
                  <a:pt x="679" y="45"/>
                  <a:pt x="498" y="106"/>
                </a:cubicBezTo>
                <a:cubicBezTo>
                  <a:pt x="317" y="167"/>
                  <a:pt x="158" y="272"/>
                  <a:pt x="0" y="378"/>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232535" name="Group 148"/>
          <p:cNvGrpSpPr>
            <a:grpSpLocks/>
          </p:cNvGrpSpPr>
          <p:nvPr/>
        </p:nvGrpSpPr>
        <p:grpSpPr bwMode="auto">
          <a:xfrm>
            <a:off x="92075" y="4581525"/>
            <a:ext cx="1455738" cy="920750"/>
            <a:chOff x="3052" y="3181"/>
            <a:chExt cx="917" cy="580"/>
          </a:xfrm>
        </p:grpSpPr>
        <p:sp>
          <p:nvSpPr>
            <p:cNvPr id="232597" name="Line 149"/>
            <p:cNvSpPr>
              <a:spLocks noChangeShapeType="1"/>
            </p:cNvSpPr>
            <p:nvPr/>
          </p:nvSpPr>
          <p:spPr bwMode="auto">
            <a:xfrm flipV="1">
              <a:off x="3078" y="3600"/>
              <a:ext cx="198" cy="27"/>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598" name="Line 150"/>
            <p:cNvSpPr>
              <a:spLocks noChangeShapeType="1"/>
            </p:cNvSpPr>
            <p:nvPr/>
          </p:nvSpPr>
          <p:spPr bwMode="auto">
            <a:xfrm flipV="1">
              <a:off x="3388" y="3651"/>
              <a:ext cx="161" cy="87"/>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599" name="Line 151"/>
            <p:cNvSpPr>
              <a:spLocks noChangeShapeType="1"/>
            </p:cNvSpPr>
            <p:nvPr/>
          </p:nvSpPr>
          <p:spPr bwMode="auto">
            <a:xfrm>
              <a:off x="3851" y="3612"/>
              <a:ext cx="100" cy="61"/>
            </a:xfrm>
            <a:prstGeom prst="line">
              <a:avLst/>
            </a:prstGeom>
            <a:noFill/>
            <a:ln w="9525">
              <a:solidFill>
                <a:srgbClr val="0033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00" name="Oval 152"/>
            <p:cNvSpPr>
              <a:spLocks noChangeArrowheads="1"/>
            </p:cNvSpPr>
            <p:nvPr/>
          </p:nvSpPr>
          <p:spPr bwMode="auto">
            <a:xfrm>
              <a:off x="3073" y="3487"/>
              <a:ext cx="896" cy="274"/>
            </a:xfrm>
            <a:prstGeom prst="ellipse">
              <a:avLst/>
            </a:prstGeom>
            <a:solidFill>
              <a:schemeClr val="bg1">
                <a:alpha val="20000"/>
              </a:schemeClr>
            </a:solidFill>
            <a:ln w="12700" algn="ctr">
              <a:solidFill>
                <a:srgbClr val="0033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601" name="Oval 153"/>
            <p:cNvSpPr>
              <a:spLocks noChangeArrowheads="1"/>
            </p:cNvSpPr>
            <p:nvPr/>
          </p:nvSpPr>
          <p:spPr bwMode="auto">
            <a:xfrm>
              <a:off x="3283" y="3499"/>
              <a:ext cx="614" cy="152"/>
            </a:xfrm>
            <a:prstGeom prst="ellipse">
              <a:avLst/>
            </a:prstGeom>
            <a:solidFill>
              <a:schemeClr val="bg2">
                <a:alpha val="56078"/>
              </a:schemeClr>
            </a:solidFill>
            <a:ln w="9525" algn="ctr">
              <a:solidFill>
                <a:schemeClr val="bg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32602" name="Group 154"/>
            <p:cNvGrpSpPr>
              <a:grpSpLocks/>
            </p:cNvGrpSpPr>
            <p:nvPr/>
          </p:nvGrpSpPr>
          <p:grpSpPr bwMode="auto">
            <a:xfrm>
              <a:off x="3475" y="3263"/>
              <a:ext cx="307" cy="343"/>
              <a:chOff x="1067" y="1616"/>
              <a:chExt cx="362" cy="454"/>
            </a:xfrm>
          </p:grpSpPr>
          <p:grpSp>
            <p:nvGrpSpPr>
              <p:cNvPr id="232610" name="Group 155"/>
              <p:cNvGrpSpPr>
                <a:grpSpLocks/>
              </p:cNvGrpSpPr>
              <p:nvPr/>
            </p:nvGrpSpPr>
            <p:grpSpPr bwMode="auto">
              <a:xfrm>
                <a:off x="1067" y="1616"/>
                <a:ext cx="362" cy="454"/>
                <a:chOff x="839" y="2251"/>
                <a:chExt cx="668" cy="817"/>
              </a:xfrm>
            </p:grpSpPr>
            <p:sp>
              <p:nvSpPr>
                <p:cNvPr id="232613" name="Rectangle 156"/>
                <p:cNvSpPr>
                  <a:spLocks noChangeArrowheads="1"/>
                </p:cNvSpPr>
                <p:nvPr/>
              </p:nvSpPr>
              <p:spPr bwMode="auto">
                <a:xfrm>
                  <a:off x="1020" y="2704"/>
                  <a:ext cx="227" cy="227"/>
                </a:xfrm>
                <a:prstGeom prst="rect">
                  <a:avLst/>
                </a:prstGeom>
                <a:solidFill>
                  <a:srgbClr val="1005F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32614" name="Picture 157" descr="carlton-kc25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9" y="2251"/>
                  <a:ext cx="668"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2611" name="Line 158"/>
              <p:cNvSpPr>
                <a:spLocks noChangeShapeType="1"/>
              </p:cNvSpPr>
              <p:nvPr/>
            </p:nvSpPr>
            <p:spPr bwMode="auto">
              <a:xfrm>
                <a:off x="1143" y="1768"/>
                <a:ext cx="90" cy="0"/>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2612" name="Line 159"/>
              <p:cNvSpPr>
                <a:spLocks noChangeShapeType="1"/>
              </p:cNvSpPr>
              <p:nvPr/>
            </p:nvSpPr>
            <p:spPr bwMode="auto">
              <a:xfrm flipV="1">
                <a:off x="1164" y="1926"/>
                <a:ext cx="111" cy="7"/>
              </a:xfrm>
              <a:prstGeom prst="line">
                <a:avLst/>
              </a:prstGeom>
              <a:noFill/>
              <a:ln w="19050">
                <a:solidFill>
                  <a:srgbClr val="F20802"/>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232603" name="Text Box 160"/>
            <p:cNvSpPr txBox="1">
              <a:spLocks noChangeArrowheads="1"/>
            </p:cNvSpPr>
            <p:nvPr/>
          </p:nvSpPr>
          <p:spPr bwMode="auto">
            <a:xfrm>
              <a:off x="3052" y="3181"/>
              <a:ext cx="582"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CC0000"/>
                  </a:solidFill>
                </a:rPr>
                <a:t>max</a:t>
              </a:r>
              <a:endParaRPr lang="en-US" altLang="en-US" sz="900" b="1" i="1">
                <a:solidFill>
                  <a:srgbClr val="CC0000"/>
                </a:solidFill>
              </a:endParaRPr>
            </a:p>
          </p:txBody>
        </p:sp>
        <p:pic>
          <p:nvPicPr>
            <p:cNvPr id="232604" name="Picture 161" descr="term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04" y="3197"/>
              <a:ext cx="8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605" name="Text Box 162"/>
            <p:cNvSpPr txBox="1">
              <a:spLocks noChangeArrowheads="1"/>
            </p:cNvSpPr>
            <p:nvPr/>
          </p:nvSpPr>
          <p:spPr bwMode="auto">
            <a:xfrm>
              <a:off x="3447" y="3288"/>
              <a:ext cx="32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i="1">
                  <a:solidFill>
                    <a:srgbClr val="CC0000"/>
                  </a:solidFill>
                </a:rPr>
                <a:t>max</a:t>
              </a:r>
              <a:endParaRPr lang="en-US" altLang="en-US" sz="600" i="1">
                <a:solidFill>
                  <a:srgbClr val="CC0000"/>
                </a:solidFill>
              </a:endParaRPr>
            </a:p>
          </p:txBody>
        </p:sp>
        <p:sp>
          <p:nvSpPr>
            <p:cNvPr id="232606" name="Text Box 163"/>
            <p:cNvSpPr txBox="1">
              <a:spLocks noChangeArrowheads="1"/>
            </p:cNvSpPr>
            <p:nvPr/>
          </p:nvSpPr>
          <p:spPr bwMode="auto">
            <a:xfrm>
              <a:off x="3504" y="3470"/>
              <a:ext cx="32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i="1">
                  <a:solidFill>
                    <a:srgbClr val="CC0000"/>
                  </a:solidFill>
                </a:rPr>
                <a:t>min</a:t>
              </a:r>
              <a:endParaRPr lang="en-US" altLang="en-US" sz="600" i="1">
                <a:solidFill>
                  <a:srgbClr val="CC0000"/>
                </a:solidFill>
              </a:endParaRPr>
            </a:p>
          </p:txBody>
        </p:sp>
        <p:sp>
          <p:nvSpPr>
            <p:cNvPr id="232607" name="WordArt 164"/>
            <p:cNvSpPr>
              <a:spLocks noChangeArrowheads="1" noChangeShapeType="1" noTextEdit="1"/>
            </p:cNvSpPr>
            <p:nvPr/>
          </p:nvSpPr>
          <p:spPr bwMode="auto">
            <a:xfrm rot="970606">
              <a:off x="3194" y="3633"/>
              <a:ext cx="210" cy="82"/>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T=max</a:t>
              </a:r>
            </a:p>
          </p:txBody>
        </p:sp>
        <p:sp>
          <p:nvSpPr>
            <p:cNvPr id="232608" name="WordArt 165"/>
            <p:cNvSpPr>
              <a:spLocks noChangeArrowheads="1" noChangeShapeType="1" noTextEdit="1"/>
            </p:cNvSpPr>
            <p:nvPr/>
          </p:nvSpPr>
          <p:spPr bwMode="auto">
            <a:xfrm rot="-385088">
              <a:off x="3476" y="3672"/>
              <a:ext cx="402" cy="44"/>
            </a:xfrm>
            <a:prstGeom prst="rect">
              <a:avLst/>
            </a:prstGeom>
          </p:spPr>
          <p:txBody>
            <a:bodyPr wrap="none" fromWordArt="1">
              <a:prstTxWarp prst="textCanDown">
                <a:avLst>
                  <a:gd name="adj" fmla="val 33333"/>
                </a:avLst>
              </a:prstTxWarp>
            </a:bodyPr>
            <a:lstStyle/>
            <a:p>
              <a:r>
                <a:rPr lang="en-US" sz="900" i="1" kern="10">
                  <a:ln w="9525">
                    <a:solidFill>
                      <a:schemeClr val="bg2"/>
                    </a:solidFill>
                    <a:round/>
                    <a:headEnd/>
                    <a:tailEnd/>
                  </a:ln>
                  <a:solidFill>
                    <a:srgbClr val="000000"/>
                  </a:solidFill>
                  <a:latin typeface="Verdana"/>
                  <a:ea typeface="Verdana"/>
                  <a:cs typeface="Verdana"/>
                </a:rPr>
                <a:t>max &gt; V &gt; min</a:t>
              </a:r>
            </a:p>
          </p:txBody>
        </p:sp>
        <p:sp>
          <p:nvSpPr>
            <p:cNvPr id="232609" name="WordArt 166"/>
            <p:cNvSpPr>
              <a:spLocks noChangeArrowheads="1" noChangeShapeType="1" noTextEdit="1"/>
            </p:cNvSpPr>
            <p:nvPr/>
          </p:nvSpPr>
          <p:spPr bwMode="auto">
            <a:xfrm rot="20417032" flipV="1">
              <a:off x="3113" y="3518"/>
              <a:ext cx="209" cy="44"/>
            </a:xfrm>
            <a:prstGeom prst="rect">
              <a:avLst/>
            </a:prstGeom>
          </p:spPr>
          <p:txBody>
            <a:bodyPr spcFirstLastPara="1" wrap="none" fromWordArt="1">
              <a:prstTxWarp prst="textArchUp">
                <a:avLst>
                  <a:gd name="adj" fmla="val 10800004"/>
                </a:avLst>
              </a:prstTxWarp>
            </a:bodyPr>
            <a:lstStyle/>
            <a:p>
              <a:r>
                <a:rPr lang="en-US" sz="900" i="1" kern="10">
                  <a:ln w="9525">
                    <a:solidFill>
                      <a:schemeClr val="bg2"/>
                    </a:solidFill>
                    <a:round/>
                    <a:headEnd/>
                    <a:tailEnd/>
                  </a:ln>
                  <a:solidFill>
                    <a:srgbClr val="000000"/>
                  </a:solidFill>
                  <a:latin typeface="Verdana"/>
                  <a:ea typeface="Verdana"/>
                  <a:cs typeface="Verdana"/>
                </a:rPr>
                <a:t>t=[t1;t2]</a:t>
              </a:r>
            </a:p>
          </p:txBody>
        </p:sp>
      </p:grpSp>
      <p:sp>
        <p:nvSpPr>
          <p:cNvPr id="232536" name="Freeform 167"/>
          <p:cNvSpPr>
            <a:spLocks/>
          </p:cNvSpPr>
          <p:nvPr/>
        </p:nvSpPr>
        <p:spPr bwMode="auto">
          <a:xfrm rot="3928336">
            <a:off x="6679407" y="1085056"/>
            <a:ext cx="215900" cy="719137"/>
          </a:xfrm>
          <a:custGeom>
            <a:avLst/>
            <a:gdLst>
              <a:gd name="T0" fmla="*/ 136 w 136"/>
              <a:gd name="T1" fmla="*/ 226 h 226"/>
              <a:gd name="T2" fmla="*/ 46 w 136"/>
              <a:gd name="T3" fmla="*/ 136 h 226"/>
              <a:gd name="T4" fmla="*/ 0 w 136"/>
              <a:gd name="T5" fmla="*/ 0 h 226"/>
              <a:gd name="T6" fmla="*/ 0 60000 65536"/>
              <a:gd name="T7" fmla="*/ 0 60000 65536"/>
              <a:gd name="T8" fmla="*/ 0 60000 65536"/>
              <a:gd name="T9" fmla="*/ 0 w 136"/>
              <a:gd name="T10" fmla="*/ 0 h 226"/>
              <a:gd name="T11" fmla="*/ 136 w 136"/>
              <a:gd name="T12" fmla="*/ 226 h 226"/>
            </a:gdLst>
            <a:ahLst/>
            <a:cxnLst>
              <a:cxn ang="T6">
                <a:pos x="T0" y="T1"/>
              </a:cxn>
              <a:cxn ang="T7">
                <a:pos x="T2" y="T3"/>
              </a:cxn>
              <a:cxn ang="T8">
                <a:pos x="T4" y="T5"/>
              </a:cxn>
            </a:cxnLst>
            <a:rect l="T9" t="T10" r="T11" b="T12"/>
            <a:pathLst>
              <a:path w="136" h="226">
                <a:moveTo>
                  <a:pt x="136" y="226"/>
                </a:moveTo>
                <a:cubicBezTo>
                  <a:pt x="102" y="199"/>
                  <a:pt x="69" y="173"/>
                  <a:pt x="46" y="136"/>
                </a:cubicBezTo>
                <a:cubicBezTo>
                  <a:pt x="23" y="99"/>
                  <a:pt x="11"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37" name="Freeform 168"/>
          <p:cNvSpPr>
            <a:spLocks/>
          </p:cNvSpPr>
          <p:nvPr/>
        </p:nvSpPr>
        <p:spPr bwMode="auto">
          <a:xfrm>
            <a:off x="6084888" y="1268413"/>
            <a:ext cx="358775" cy="431800"/>
          </a:xfrm>
          <a:custGeom>
            <a:avLst/>
            <a:gdLst>
              <a:gd name="T0" fmla="*/ 226 w 226"/>
              <a:gd name="T1" fmla="*/ 226 h 226"/>
              <a:gd name="T2" fmla="*/ 45 w 226"/>
              <a:gd name="T3" fmla="*/ 136 h 226"/>
              <a:gd name="T4" fmla="*/ 0 w 226"/>
              <a:gd name="T5" fmla="*/ 0 h 226"/>
              <a:gd name="T6" fmla="*/ 0 60000 65536"/>
              <a:gd name="T7" fmla="*/ 0 60000 65536"/>
              <a:gd name="T8" fmla="*/ 0 60000 65536"/>
              <a:gd name="T9" fmla="*/ 0 w 226"/>
              <a:gd name="T10" fmla="*/ 0 h 226"/>
              <a:gd name="T11" fmla="*/ 226 w 226"/>
              <a:gd name="T12" fmla="*/ 226 h 226"/>
            </a:gdLst>
            <a:ahLst/>
            <a:cxnLst>
              <a:cxn ang="T6">
                <a:pos x="T0" y="T1"/>
              </a:cxn>
              <a:cxn ang="T7">
                <a:pos x="T2" y="T3"/>
              </a:cxn>
              <a:cxn ang="T8">
                <a:pos x="T4" y="T5"/>
              </a:cxn>
            </a:cxnLst>
            <a:rect l="T9" t="T10" r="T11" b="T12"/>
            <a:pathLst>
              <a:path w="226" h="226">
                <a:moveTo>
                  <a:pt x="226" y="226"/>
                </a:moveTo>
                <a:cubicBezTo>
                  <a:pt x="154" y="200"/>
                  <a:pt x="83" y="174"/>
                  <a:pt x="45" y="136"/>
                </a:cubicBezTo>
                <a:cubicBezTo>
                  <a:pt x="7" y="98"/>
                  <a:pt x="3" y="49"/>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38" name="Freeform 169"/>
          <p:cNvSpPr>
            <a:spLocks/>
          </p:cNvSpPr>
          <p:nvPr/>
        </p:nvSpPr>
        <p:spPr bwMode="auto">
          <a:xfrm>
            <a:off x="5292725" y="1412875"/>
            <a:ext cx="1079500" cy="287338"/>
          </a:xfrm>
          <a:custGeom>
            <a:avLst/>
            <a:gdLst>
              <a:gd name="T0" fmla="*/ 318 w 318"/>
              <a:gd name="T1" fmla="*/ 226 h 226"/>
              <a:gd name="T2" fmla="*/ 137 w 318"/>
              <a:gd name="T3" fmla="*/ 181 h 226"/>
              <a:gd name="T4" fmla="*/ 0 w 318"/>
              <a:gd name="T5" fmla="*/ 0 h 226"/>
              <a:gd name="T6" fmla="*/ 0 60000 65536"/>
              <a:gd name="T7" fmla="*/ 0 60000 65536"/>
              <a:gd name="T8" fmla="*/ 0 60000 65536"/>
              <a:gd name="T9" fmla="*/ 0 w 318"/>
              <a:gd name="T10" fmla="*/ 0 h 226"/>
              <a:gd name="T11" fmla="*/ 318 w 318"/>
              <a:gd name="T12" fmla="*/ 226 h 226"/>
            </a:gdLst>
            <a:ahLst/>
            <a:cxnLst>
              <a:cxn ang="T6">
                <a:pos x="T0" y="T1"/>
              </a:cxn>
              <a:cxn ang="T7">
                <a:pos x="T2" y="T3"/>
              </a:cxn>
              <a:cxn ang="T8">
                <a:pos x="T4" y="T5"/>
              </a:cxn>
            </a:cxnLst>
            <a:rect l="T9" t="T10" r="T11" b="T12"/>
            <a:pathLst>
              <a:path w="318" h="226">
                <a:moveTo>
                  <a:pt x="318" y="226"/>
                </a:moveTo>
                <a:cubicBezTo>
                  <a:pt x="254" y="222"/>
                  <a:pt x="190" y="219"/>
                  <a:pt x="137" y="181"/>
                </a:cubicBezTo>
                <a:cubicBezTo>
                  <a:pt x="84" y="143"/>
                  <a:pt x="42" y="71"/>
                  <a:pt x="0" y="0"/>
                </a:cubicBezTo>
              </a:path>
            </a:pathLst>
          </a:custGeom>
          <a:noFill/>
          <a:ln w="3175"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39" name="Oval 170"/>
          <p:cNvSpPr>
            <a:spLocks noChangeArrowheads="1"/>
          </p:cNvSpPr>
          <p:nvPr/>
        </p:nvSpPr>
        <p:spPr bwMode="auto">
          <a:xfrm>
            <a:off x="3876675" y="1236663"/>
            <a:ext cx="1546225" cy="2047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40" name="Text Box 171"/>
          <p:cNvSpPr txBox="1">
            <a:spLocks noChangeArrowheads="1"/>
          </p:cNvSpPr>
          <p:nvPr/>
        </p:nvSpPr>
        <p:spPr bwMode="auto">
          <a:xfrm>
            <a:off x="3930650" y="1204913"/>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1235116" name="Text Box 172"/>
          <p:cNvSpPr txBox="1">
            <a:spLocks noChangeArrowheads="1"/>
          </p:cNvSpPr>
          <p:nvPr/>
        </p:nvSpPr>
        <p:spPr bwMode="auto">
          <a:xfrm>
            <a:off x="4246563" y="1071563"/>
            <a:ext cx="863600" cy="214312"/>
          </a:xfrm>
          <a:prstGeom prst="rect">
            <a:avLst/>
          </a:prstGeom>
          <a:noFill/>
          <a:ln w="9525" algn="ctr">
            <a:noFill/>
            <a:miter lim="800000"/>
            <a:headEnd/>
            <a:tailEnd/>
          </a:ln>
          <a:effectLst/>
        </p:spPr>
        <p:txBody>
          <a:bodyPr>
            <a:spAutoFit/>
          </a:bodyPr>
          <a:lstStyle/>
          <a:p>
            <a:pPr>
              <a:spcBef>
                <a:spcPct val="50000"/>
              </a:spcBef>
              <a:defRPr/>
            </a:pPr>
            <a:r>
              <a:rPr lang="en-US" b="1" i="1">
                <a:solidFill>
                  <a:schemeClr val="bg2"/>
                </a:solidFill>
                <a:effectLst>
                  <a:outerShdw blurRad="38100" dist="38100" dir="2700000" algn="tl">
                    <a:srgbClr val="C0C0C0"/>
                  </a:outerShdw>
                </a:effectLst>
              </a:rPr>
              <a:t>Environment</a:t>
            </a:r>
          </a:p>
        </p:txBody>
      </p:sp>
      <p:sp>
        <p:nvSpPr>
          <p:cNvPr id="232542" name="Oval 173"/>
          <p:cNvSpPr>
            <a:spLocks noChangeArrowheads="1"/>
          </p:cNvSpPr>
          <p:nvPr/>
        </p:nvSpPr>
        <p:spPr bwMode="auto">
          <a:xfrm>
            <a:off x="5310188" y="10255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43" name="Text Box 174"/>
          <p:cNvSpPr txBox="1">
            <a:spLocks noChangeArrowheads="1"/>
          </p:cNvSpPr>
          <p:nvPr/>
        </p:nvSpPr>
        <p:spPr bwMode="auto">
          <a:xfrm>
            <a:off x="5364163" y="993775"/>
            <a:ext cx="1420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rscdfs:</a:t>
            </a:r>
            <a:r>
              <a:rPr lang="fi-FI" altLang="en-US" sz="1000" b="1" i="1">
                <a:solidFill>
                  <a:srgbClr val="005BB6"/>
                </a:solidFill>
              </a:rPr>
              <a:t>SR_Property</a:t>
            </a:r>
            <a:endParaRPr lang="en-US" altLang="en-US" sz="1000" b="1" i="1">
              <a:solidFill>
                <a:srgbClr val="005BB6"/>
              </a:solidFill>
            </a:endParaRPr>
          </a:p>
        </p:txBody>
      </p:sp>
      <p:sp>
        <p:nvSpPr>
          <p:cNvPr id="1235119" name="Text Box 175"/>
          <p:cNvSpPr txBox="1">
            <a:spLocks noChangeArrowheads="1"/>
          </p:cNvSpPr>
          <p:nvPr/>
        </p:nvSpPr>
        <p:spPr bwMode="auto">
          <a:xfrm>
            <a:off x="5148263" y="841375"/>
            <a:ext cx="1876425" cy="214313"/>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rscdfs:Time</a:t>
            </a:r>
            <a:r>
              <a:rPr lang="en-US" b="1" i="1">
                <a:solidFill>
                  <a:schemeClr val="bg2"/>
                </a:solidFill>
                <a:effectLst>
                  <a:outerShdw blurRad="38100" dist="38100" dir="2700000" algn="tl">
                    <a:srgbClr val="C0C0C0"/>
                  </a:outerShdw>
                </a:effectLst>
              </a:rPr>
              <a:t> sysTime</a:t>
            </a:r>
          </a:p>
        </p:txBody>
      </p:sp>
      <p:sp>
        <p:nvSpPr>
          <p:cNvPr id="232545" name="Oval 176"/>
          <p:cNvSpPr>
            <a:spLocks noChangeArrowheads="1"/>
          </p:cNvSpPr>
          <p:nvPr/>
        </p:nvSpPr>
        <p:spPr bwMode="auto">
          <a:xfrm>
            <a:off x="6905625" y="1012825"/>
            <a:ext cx="1546225" cy="204788"/>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46" name="Text Box 177"/>
          <p:cNvSpPr txBox="1">
            <a:spLocks noChangeArrowheads="1"/>
          </p:cNvSpPr>
          <p:nvPr/>
        </p:nvSpPr>
        <p:spPr bwMode="auto">
          <a:xfrm>
            <a:off x="6959600" y="981075"/>
            <a:ext cx="1420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b="1" i="1">
                <a:solidFill>
                  <a:srgbClr val="005BB6"/>
                </a:solidFill>
              </a:rPr>
              <a:t>rdfs:</a:t>
            </a:r>
            <a:r>
              <a:rPr lang="fi-FI" altLang="en-US" sz="1000" b="1" i="1">
                <a:solidFill>
                  <a:srgbClr val="005BB6"/>
                </a:solidFill>
              </a:rPr>
              <a:t>Resource</a:t>
            </a:r>
            <a:endParaRPr lang="en-US" altLang="en-US" sz="1000" b="1" i="1">
              <a:solidFill>
                <a:srgbClr val="005BB6"/>
              </a:solidFill>
            </a:endParaRPr>
          </a:p>
        </p:txBody>
      </p:sp>
      <p:sp>
        <p:nvSpPr>
          <p:cNvPr id="232547" name="Text Box 178"/>
          <p:cNvSpPr txBox="1">
            <a:spLocks noChangeArrowheads="1"/>
          </p:cNvSpPr>
          <p:nvPr/>
        </p:nvSpPr>
        <p:spPr bwMode="auto">
          <a:xfrm>
            <a:off x="6732588" y="1196975"/>
            <a:ext cx="9366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object</a:t>
            </a:r>
          </a:p>
        </p:txBody>
      </p:sp>
      <p:sp>
        <p:nvSpPr>
          <p:cNvPr id="232548" name="Text Box 179"/>
          <p:cNvSpPr txBox="1">
            <a:spLocks noChangeArrowheads="1"/>
          </p:cNvSpPr>
          <p:nvPr/>
        </p:nvSpPr>
        <p:spPr bwMode="auto">
          <a:xfrm>
            <a:off x="5905500" y="1239838"/>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predicate</a:t>
            </a:r>
          </a:p>
        </p:txBody>
      </p:sp>
      <p:sp>
        <p:nvSpPr>
          <p:cNvPr id="232549" name="Text Box 180"/>
          <p:cNvSpPr txBox="1">
            <a:spLocks noChangeArrowheads="1"/>
          </p:cNvSpPr>
          <p:nvPr/>
        </p:nvSpPr>
        <p:spPr bwMode="auto">
          <a:xfrm>
            <a:off x="5086350" y="1312863"/>
            <a:ext cx="9366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700" b="1" i="1">
                <a:solidFill>
                  <a:srgbClr val="003300"/>
                </a:solidFill>
                <a:latin typeface="Verdana" pitchFamily="34" charset="0"/>
              </a:rPr>
              <a:t>subject</a:t>
            </a:r>
          </a:p>
        </p:txBody>
      </p:sp>
      <p:sp>
        <p:nvSpPr>
          <p:cNvPr id="1235125" name="Text Box 181"/>
          <p:cNvSpPr txBox="1">
            <a:spLocks noChangeArrowheads="1"/>
          </p:cNvSpPr>
          <p:nvPr/>
        </p:nvSpPr>
        <p:spPr bwMode="auto">
          <a:xfrm>
            <a:off x="6588125" y="836613"/>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rscdfs:TempMark</a:t>
            </a:r>
            <a:r>
              <a:rPr lang="en-US" b="1" i="1">
                <a:solidFill>
                  <a:schemeClr val="bg2"/>
                </a:solidFill>
                <a:effectLst>
                  <a:outerShdw blurRad="38100" dist="38100" dir="2700000" algn="tl">
                    <a:srgbClr val="C0C0C0"/>
                  </a:outerShdw>
                </a:effectLst>
              </a:rPr>
              <a:t> TempMark#2</a:t>
            </a:r>
          </a:p>
        </p:txBody>
      </p:sp>
      <p:sp>
        <p:nvSpPr>
          <p:cNvPr id="1235126" name="Text Box 182"/>
          <p:cNvSpPr txBox="1">
            <a:spLocks noChangeArrowheads="1"/>
          </p:cNvSpPr>
          <p:nvPr/>
        </p:nvSpPr>
        <p:spPr bwMode="auto">
          <a:xfrm>
            <a:off x="5435600" y="1557338"/>
            <a:ext cx="1876425" cy="214312"/>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b="1" i="1">
                <a:solidFill>
                  <a:schemeClr val="bg2"/>
                </a:solidFill>
                <a:effectLst>
                  <a:outerShdw blurRad="38100" dist="38100" dir="2700000" algn="tl">
                    <a:srgbClr val="C0C0C0"/>
                  </a:outerShdw>
                </a:effectLst>
              </a:rPr>
              <a:t> Statement#6</a:t>
            </a:r>
          </a:p>
        </p:txBody>
      </p:sp>
      <p:sp>
        <p:nvSpPr>
          <p:cNvPr id="232552" name="Oval 183"/>
          <p:cNvSpPr>
            <a:spLocks noChangeArrowheads="1"/>
          </p:cNvSpPr>
          <p:nvPr/>
        </p:nvSpPr>
        <p:spPr bwMode="auto">
          <a:xfrm>
            <a:off x="1187450" y="3717925"/>
            <a:ext cx="1133475" cy="161925"/>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53" name="Oval 184"/>
          <p:cNvSpPr>
            <a:spLocks noChangeArrowheads="1"/>
          </p:cNvSpPr>
          <p:nvPr/>
        </p:nvSpPr>
        <p:spPr bwMode="auto">
          <a:xfrm>
            <a:off x="3995738" y="3794125"/>
            <a:ext cx="1133475" cy="161925"/>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54" name="Text Box 185"/>
          <p:cNvSpPr txBox="1">
            <a:spLocks noChangeArrowheads="1"/>
          </p:cNvSpPr>
          <p:nvPr/>
        </p:nvSpPr>
        <p:spPr bwMode="auto">
          <a:xfrm>
            <a:off x="3155950" y="3890963"/>
            <a:ext cx="143986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sr_StatementType</a:t>
            </a:r>
          </a:p>
        </p:txBody>
      </p:sp>
      <p:sp>
        <p:nvSpPr>
          <p:cNvPr id="232555" name="Oval 186"/>
          <p:cNvSpPr>
            <a:spLocks noChangeArrowheads="1"/>
          </p:cNvSpPr>
          <p:nvPr/>
        </p:nvSpPr>
        <p:spPr bwMode="auto">
          <a:xfrm>
            <a:off x="2276475" y="3968750"/>
            <a:ext cx="1133475" cy="161925"/>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56" name="Text Box 187"/>
          <p:cNvSpPr txBox="1">
            <a:spLocks noChangeArrowheads="1"/>
          </p:cNvSpPr>
          <p:nvPr/>
        </p:nvSpPr>
        <p:spPr bwMode="auto">
          <a:xfrm>
            <a:off x="2149475" y="3937000"/>
            <a:ext cx="14208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SR_Statement</a:t>
            </a:r>
            <a:endParaRPr lang="en-US" altLang="en-US" b="1" i="1">
              <a:solidFill>
                <a:srgbClr val="005BB6"/>
              </a:solidFill>
            </a:endParaRPr>
          </a:p>
        </p:txBody>
      </p:sp>
      <p:sp>
        <p:nvSpPr>
          <p:cNvPr id="232557" name="Oval 188"/>
          <p:cNvSpPr>
            <a:spLocks noChangeArrowheads="1"/>
          </p:cNvSpPr>
          <p:nvPr/>
        </p:nvSpPr>
        <p:spPr bwMode="auto">
          <a:xfrm>
            <a:off x="1198563" y="4306888"/>
            <a:ext cx="1042987" cy="136525"/>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58" name="Text Box 189"/>
          <p:cNvSpPr txBox="1">
            <a:spLocks noChangeArrowheads="1"/>
          </p:cNvSpPr>
          <p:nvPr/>
        </p:nvSpPr>
        <p:spPr bwMode="auto">
          <a:xfrm>
            <a:off x="1016000" y="4256088"/>
            <a:ext cx="14208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rdfs:</a:t>
            </a:r>
            <a:r>
              <a:rPr lang="fi-FI" altLang="en-US" b="1" i="1">
                <a:solidFill>
                  <a:srgbClr val="005BB6"/>
                </a:solidFill>
              </a:rPr>
              <a:t>Resource</a:t>
            </a:r>
            <a:endParaRPr lang="en-US" altLang="en-US" b="1" i="1">
              <a:solidFill>
                <a:srgbClr val="005BB6"/>
              </a:solidFill>
            </a:endParaRPr>
          </a:p>
        </p:txBody>
      </p:sp>
      <p:sp>
        <p:nvSpPr>
          <p:cNvPr id="232559" name="Oval 190"/>
          <p:cNvSpPr>
            <a:spLocks noChangeArrowheads="1"/>
          </p:cNvSpPr>
          <p:nvPr/>
        </p:nvSpPr>
        <p:spPr bwMode="auto">
          <a:xfrm>
            <a:off x="2332038" y="4344988"/>
            <a:ext cx="1041400" cy="153987"/>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60" name="Text Box 191"/>
          <p:cNvSpPr txBox="1">
            <a:spLocks noChangeArrowheads="1"/>
          </p:cNvSpPr>
          <p:nvPr/>
        </p:nvSpPr>
        <p:spPr bwMode="auto">
          <a:xfrm>
            <a:off x="2144713" y="4303713"/>
            <a:ext cx="14208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SR_Property</a:t>
            </a:r>
            <a:endParaRPr lang="en-US" altLang="en-US" b="1" i="1">
              <a:solidFill>
                <a:srgbClr val="005BB6"/>
              </a:solidFill>
            </a:endParaRPr>
          </a:p>
        </p:txBody>
      </p:sp>
      <p:sp>
        <p:nvSpPr>
          <p:cNvPr id="232561" name="Freeform 192"/>
          <p:cNvSpPr>
            <a:spLocks/>
          </p:cNvSpPr>
          <p:nvPr/>
        </p:nvSpPr>
        <p:spPr bwMode="auto">
          <a:xfrm>
            <a:off x="1697038" y="4116388"/>
            <a:ext cx="749300" cy="17780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62" name="Freeform 193"/>
          <p:cNvSpPr>
            <a:spLocks/>
          </p:cNvSpPr>
          <p:nvPr/>
        </p:nvSpPr>
        <p:spPr bwMode="auto">
          <a:xfrm flipH="1">
            <a:off x="3276600" y="4102100"/>
            <a:ext cx="663575" cy="171450"/>
          </a:xfrm>
          <a:custGeom>
            <a:avLst/>
            <a:gdLst>
              <a:gd name="T0" fmla="*/ 681 w 681"/>
              <a:gd name="T1" fmla="*/ 0 h 136"/>
              <a:gd name="T2" fmla="*/ 227 w 681"/>
              <a:gd name="T3" fmla="*/ 45 h 136"/>
              <a:gd name="T4" fmla="*/ 0 w 681"/>
              <a:gd name="T5" fmla="*/ 136 h 136"/>
              <a:gd name="T6" fmla="*/ 0 60000 65536"/>
              <a:gd name="T7" fmla="*/ 0 60000 65536"/>
              <a:gd name="T8" fmla="*/ 0 60000 65536"/>
              <a:gd name="T9" fmla="*/ 0 w 681"/>
              <a:gd name="T10" fmla="*/ 0 h 136"/>
              <a:gd name="T11" fmla="*/ 681 w 681"/>
              <a:gd name="T12" fmla="*/ 136 h 136"/>
            </a:gdLst>
            <a:ahLst/>
            <a:cxnLst>
              <a:cxn ang="T6">
                <a:pos x="T0" y="T1"/>
              </a:cxn>
              <a:cxn ang="T7">
                <a:pos x="T2" y="T3"/>
              </a:cxn>
              <a:cxn ang="T8">
                <a:pos x="T4" y="T5"/>
              </a:cxn>
            </a:cxnLst>
            <a:rect l="T9" t="T10" r="T11" b="T12"/>
            <a:pathLst>
              <a:path w="681" h="136">
                <a:moveTo>
                  <a:pt x="681" y="0"/>
                </a:moveTo>
                <a:cubicBezTo>
                  <a:pt x="510" y="11"/>
                  <a:pt x="340" y="22"/>
                  <a:pt x="227" y="45"/>
                </a:cubicBezTo>
                <a:cubicBezTo>
                  <a:pt x="114" y="68"/>
                  <a:pt x="57" y="102"/>
                  <a:pt x="0" y="136"/>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63" name="Line 194"/>
          <p:cNvSpPr>
            <a:spLocks noChangeShapeType="1"/>
          </p:cNvSpPr>
          <p:nvPr/>
        </p:nvSpPr>
        <p:spPr bwMode="auto">
          <a:xfrm>
            <a:off x="2849563" y="4132263"/>
            <a:ext cx="0" cy="215900"/>
          </a:xfrm>
          <a:prstGeom prst="line">
            <a:avLst/>
          </a:prstGeom>
          <a:noFill/>
          <a:ln w="6350">
            <a:solidFill>
              <a:srgbClr val="003300"/>
            </a:solidFill>
            <a:round/>
            <a:headEnd/>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232564" name="Text Box 195"/>
          <p:cNvSpPr txBox="1">
            <a:spLocks noChangeArrowheads="1"/>
          </p:cNvSpPr>
          <p:nvPr/>
        </p:nvSpPr>
        <p:spPr bwMode="auto">
          <a:xfrm>
            <a:off x="1701800" y="4121150"/>
            <a:ext cx="9366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type="none" w="sm" len="sm"/>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subject</a:t>
            </a:r>
          </a:p>
        </p:txBody>
      </p:sp>
      <p:sp>
        <p:nvSpPr>
          <p:cNvPr id="232565" name="Text Box 196"/>
          <p:cNvSpPr txBox="1">
            <a:spLocks noChangeArrowheads="1"/>
          </p:cNvSpPr>
          <p:nvPr/>
        </p:nvSpPr>
        <p:spPr bwMode="auto">
          <a:xfrm>
            <a:off x="3127375" y="4106863"/>
            <a:ext cx="9366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object</a:t>
            </a:r>
          </a:p>
        </p:txBody>
      </p:sp>
      <p:sp>
        <p:nvSpPr>
          <p:cNvPr id="232566" name="Text Box 197"/>
          <p:cNvSpPr txBox="1">
            <a:spLocks noChangeArrowheads="1"/>
          </p:cNvSpPr>
          <p:nvPr/>
        </p:nvSpPr>
        <p:spPr bwMode="auto">
          <a:xfrm>
            <a:off x="2624138" y="4121150"/>
            <a:ext cx="9366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predicate</a:t>
            </a:r>
          </a:p>
        </p:txBody>
      </p:sp>
      <p:sp>
        <p:nvSpPr>
          <p:cNvPr id="232567" name="Freeform 198"/>
          <p:cNvSpPr>
            <a:spLocks/>
          </p:cNvSpPr>
          <p:nvPr/>
        </p:nvSpPr>
        <p:spPr bwMode="auto">
          <a:xfrm rot="-586513">
            <a:off x="3357563" y="3886200"/>
            <a:ext cx="644525" cy="69850"/>
          </a:xfrm>
          <a:custGeom>
            <a:avLst/>
            <a:gdLst>
              <a:gd name="T0" fmla="*/ 0 w 499"/>
              <a:gd name="T1" fmla="*/ 97 h 97"/>
              <a:gd name="T2" fmla="*/ 182 w 499"/>
              <a:gd name="T3" fmla="*/ 7 h 97"/>
              <a:gd name="T4" fmla="*/ 499 w 499"/>
              <a:gd name="T5" fmla="*/ 52 h 97"/>
              <a:gd name="T6" fmla="*/ 0 60000 65536"/>
              <a:gd name="T7" fmla="*/ 0 60000 65536"/>
              <a:gd name="T8" fmla="*/ 0 60000 65536"/>
              <a:gd name="T9" fmla="*/ 0 w 499"/>
              <a:gd name="T10" fmla="*/ 0 h 97"/>
              <a:gd name="T11" fmla="*/ 499 w 499"/>
              <a:gd name="T12" fmla="*/ 97 h 97"/>
            </a:gdLst>
            <a:ahLst/>
            <a:cxnLst>
              <a:cxn ang="T6">
                <a:pos x="T0" y="T1"/>
              </a:cxn>
              <a:cxn ang="T7">
                <a:pos x="T2" y="T3"/>
              </a:cxn>
              <a:cxn ang="T8">
                <a:pos x="T4" y="T5"/>
              </a:cxn>
            </a:cxnLst>
            <a:rect l="T9" t="T10" r="T11" b="T12"/>
            <a:pathLst>
              <a:path w="499" h="97">
                <a:moveTo>
                  <a:pt x="0" y="97"/>
                </a:moveTo>
                <a:cubicBezTo>
                  <a:pt x="49" y="55"/>
                  <a:pt x="99" y="14"/>
                  <a:pt x="182" y="7"/>
                </a:cubicBezTo>
                <a:cubicBezTo>
                  <a:pt x="265" y="0"/>
                  <a:pt x="382" y="26"/>
                  <a:pt x="499" y="52"/>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68" name="Text Box 199"/>
          <p:cNvSpPr txBox="1">
            <a:spLocks noChangeArrowheads="1"/>
          </p:cNvSpPr>
          <p:nvPr/>
        </p:nvSpPr>
        <p:spPr bwMode="auto">
          <a:xfrm>
            <a:off x="3871913" y="3756025"/>
            <a:ext cx="14208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SR_Property</a:t>
            </a:r>
            <a:endParaRPr lang="en-US" altLang="en-US" b="1" i="1">
              <a:solidFill>
                <a:srgbClr val="005BB6"/>
              </a:solidFill>
            </a:endParaRPr>
          </a:p>
        </p:txBody>
      </p:sp>
      <p:sp>
        <p:nvSpPr>
          <p:cNvPr id="1235144" name="Text Box 200"/>
          <p:cNvSpPr txBox="1">
            <a:spLocks noChangeArrowheads="1"/>
          </p:cNvSpPr>
          <p:nvPr/>
        </p:nvSpPr>
        <p:spPr bwMode="auto">
          <a:xfrm>
            <a:off x="4038600" y="3640138"/>
            <a:ext cx="1071563" cy="184150"/>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a:t>
            </a:r>
            <a:r>
              <a:rPr lang="en-US" sz="600" b="1" i="1">
                <a:solidFill>
                  <a:schemeClr val="bg2"/>
                </a:solidFill>
                <a:effectLst>
                  <a:outerShdw blurRad="38100" dist="38100" dir="2700000" algn="tl">
                    <a:srgbClr val="C0C0C0"/>
                  </a:outerShdw>
                </a:effectLst>
              </a:rPr>
              <a:t>Description</a:t>
            </a:r>
          </a:p>
        </p:txBody>
      </p:sp>
      <p:sp>
        <p:nvSpPr>
          <p:cNvPr id="1235145" name="Text Box 201"/>
          <p:cNvSpPr txBox="1">
            <a:spLocks noChangeArrowheads="1"/>
          </p:cNvSpPr>
          <p:nvPr/>
        </p:nvSpPr>
        <p:spPr bwMode="auto">
          <a:xfrm>
            <a:off x="1947863" y="4468813"/>
            <a:ext cx="1876425" cy="184150"/>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rscdfs:Description</a:t>
            </a:r>
            <a:r>
              <a:rPr lang="en-US" sz="600" b="1" i="1">
                <a:solidFill>
                  <a:schemeClr val="bg2"/>
                </a:solidFill>
                <a:effectLst>
                  <a:outerShdw blurRad="38100" dist="38100" dir="2700000" algn="tl">
                    <a:srgbClr val="C0C0C0"/>
                  </a:outerShdw>
                </a:effectLst>
              </a:rPr>
              <a:t> has_Model</a:t>
            </a:r>
          </a:p>
        </p:txBody>
      </p:sp>
      <p:sp>
        <p:nvSpPr>
          <p:cNvPr id="1235146" name="Text Box 202"/>
          <p:cNvSpPr txBox="1">
            <a:spLocks noChangeArrowheads="1"/>
          </p:cNvSpPr>
          <p:nvPr/>
        </p:nvSpPr>
        <p:spPr bwMode="auto">
          <a:xfrm>
            <a:off x="3098800" y="4381500"/>
            <a:ext cx="1876425" cy="184150"/>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sz="600" b="1" i="1">
                <a:solidFill>
                  <a:schemeClr val="bg2"/>
                </a:solidFill>
                <a:effectLst>
                  <a:outerShdw blurRad="38100" dist="38100" dir="2700000" algn="tl">
                    <a:srgbClr val="C0C0C0"/>
                  </a:outerShdw>
                </a:effectLst>
              </a:rPr>
              <a:t> Container#10</a:t>
            </a:r>
          </a:p>
        </p:txBody>
      </p:sp>
      <p:sp>
        <p:nvSpPr>
          <p:cNvPr id="1235147" name="Text Box 203"/>
          <p:cNvSpPr txBox="1">
            <a:spLocks noChangeArrowheads="1"/>
          </p:cNvSpPr>
          <p:nvPr/>
        </p:nvSpPr>
        <p:spPr bwMode="auto">
          <a:xfrm>
            <a:off x="1909763" y="3822700"/>
            <a:ext cx="1876425" cy="184150"/>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rscdfs:SR_Statement</a:t>
            </a:r>
            <a:r>
              <a:rPr lang="en-US" sz="600" b="1" i="1">
                <a:solidFill>
                  <a:schemeClr val="bg2"/>
                </a:solidFill>
                <a:effectLst>
                  <a:outerShdw blurRad="38100" dist="38100" dir="2700000" algn="tl">
                    <a:srgbClr val="C0C0C0"/>
                  </a:outerShdw>
                </a:effectLst>
              </a:rPr>
              <a:t> Statement#8</a:t>
            </a:r>
          </a:p>
        </p:txBody>
      </p:sp>
      <p:sp>
        <p:nvSpPr>
          <p:cNvPr id="232573" name="Freeform 204"/>
          <p:cNvSpPr>
            <a:spLocks/>
          </p:cNvSpPr>
          <p:nvPr/>
        </p:nvSpPr>
        <p:spPr bwMode="auto">
          <a:xfrm>
            <a:off x="1763713" y="3890963"/>
            <a:ext cx="504825" cy="152400"/>
          </a:xfrm>
          <a:custGeom>
            <a:avLst/>
            <a:gdLst>
              <a:gd name="T0" fmla="*/ 454 w 454"/>
              <a:gd name="T1" fmla="*/ 226 h 226"/>
              <a:gd name="T2" fmla="*/ 227 w 454"/>
              <a:gd name="T3" fmla="*/ 181 h 226"/>
              <a:gd name="T4" fmla="*/ 0 w 454"/>
              <a:gd name="T5" fmla="*/ 0 h 226"/>
              <a:gd name="T6" fmla="*/ 0 60000 65536"/>
              <a:gd name="T7" fmla="*/ 0 60000 65536"/>
              <a:gd name="T8" fmla="*/ 0 60000 65536"/>
              <a:gd name="T9" fmla="*/ 0 w 454"/>
              <a:gd name="T10" fmla="*/ 0 h 226"/>
              <a:gd name="T11" fmla="*/ 454 w 454"/>
              <a:gd name="T12" fmla="*/ 226 h 226"/>
            </a:gdLst>
            <a:ahLst/>
            <a:cxnLst>
              <a:cxn ang="T6">
                <a:pos x="T0" y="T1"/>
              </a:cxn>
              <a:cxn ang="T7">
                <a:pos x="T2" y="T3"/>
              </a:cxn>
              <a:cxn ang="T8">
                <a:pos x="T4" y="T5"/>
              </a:cxn>
            </a:cxnLst>
            <a:rect l="T9" t="T10" r="T11" b="T12"/>
            <a:pathLst>
              <a:path w="454" h="226">
                <a:moveTo>
                  <a:pt x="454" y="226"/>
                </a:moveTo>
                <a:cubicBezTo>
                  <a:pt x="378" y="222"/>
                  <a:pt x="303" y="219"/>
                  <a:pt x="227" y="181"/>
                </a:cubicBezTo>
                <a:cubicBezTo>
                  <a:pt x="151" y="143"/>
                  <a:pt x="75" y="71"/>
                  <a:pt x="0" y="0"/>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74" name="Text Box 205"/>
          <p:cNvSpPr txBox="1">
            <a:spLocks noChangeArrowheads="1"/>
          </p:cNvSpPr>
          <p:nvPr/>
        </p:nvSpPr>
        <p:spPr bwMode="auto">
          <a:xfrm>
            <a:off x="1047750" y="3679825"/>
            <a:ext cx="14208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rscdfs:</a:t>
            </a:r>
            <a:r>
              <a:rPr lang="fi-FI" altLang="en-US" b="1" i="1">
                <a:solidFill>
                  <a:srgbClr val="005BB6"/>
                </a:solidFill>
              </a:rPr>
              <a:t>SR_Container</a:t>
            </a:r>
            <a:endParaRPr lang="en-US" altLang="en-US" b="1" i="1">
              <a:solidFill>
                <a:srgbClr val="005BB6"/>
              </a:solidFill>
            </a:endParaRPr>
          </a:p>
        </p:txBody>
      </p:sp>
      <p:sp>
        <p:nvSpPr>
          <p:cNvPr id="1235150" name="Text Box 206"/>
          <p:cNvSpPr txBox="1">
            <a:spLocks noChangeArrowheads="1"/>
          </p:cNvSpPr>
          <p:nvPr/>
        </p:nvSpPr>
        <p:spPr bwMode="auto">
          <a:xfrm>
            <a:off x="776288" y="3568700"/>
            <a:ext cx="1876425" cy="184150"/>
          </a:xfrm>
          <a:prstGeom prst="rect">
            <a:avLst/>
          </a:prstGeom>
          <a:noFill/>
          <a:ln w="9525" algn="ctr">
            <a:noFill/>
            <a:miter lim="800000"/>
            <a:headEnd/>
            <a:tailEnd/>
          </a:ln>
          <a:effectLst/>
        </p:spPr>
        <p:txBody>
          <a:bodyPr>
            <a:spAutoFit/>
          </a:bodyPr>
          <a:lstStyle/>
          <a:p>
            <a:pPr>
              <a:spcBef>
                <a:spcPct val="50000"/>
              </a:spcBef>
              <a:defRPr/>
            </a:pPr>
            <a:r>
              <a:rPr lang="en-US" sz="600" i="1">
                <a:solidFill>
                  <a:schemeClr val="bg2"/>
                </a:solidFill>
                <a:effectLst>
                  <a:outerShdw blurRad="38100" dist="38100" dir="2700000" algn="tl">
                    <a:srgbClr val="C0C0C0"/>
                  </a:outerShdw>
                </a:effectLst>
              </a:rPr>
              <a:t>rscdfs:SR_Container</a:t>
            </a:r>
            <a:r>
              <a:rPr lang="en-US" sz="600" b="1" i="1">
                <a:solidFill>
                  <a:schemeClr val="bg2"/>
                </a:solidFill>
                <a:effectLst>
                  <a:outerShdw blurRad="38100" dist="38100" dir="2700000" algn="tl">
                    <a:srgbClr val="C0C0C0"/>
                  </a:outerShdw>
                </a:effectLst>
              </a:rPr>
              <a:t> Container#11</a:t>
            </a:r>
          </a:p>
        </p:txBody>
      </p:sp>
      <p:sp>
        <p:nvSpPr>
          <p:cNvPr id="232576" name="Text Box 207"/>
          <p:cNvSpPr txBox="1">
            <a:spLocks noChangeArrowheads="1"/>
          </p:cNvSpPr>
          <p:nvPr/>
        </p:nvSpPr>
        <p:spPr bwMode="auto">
          <a:xfrm>
            <a:off x="1604963" y="3832225"/>
            <a:ext cx="9366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600" b="1" i="1">
                <a:solidFill>
                  <a:srgbClr val="003300"/>
                </a:solidFill>
                <a:latin typeface="Verdana" pitchFamily="34" charset="0"/>
              </a:rPr>
              <a:t>context</a:t>
            </a:r>
          </a:p>
        </p:txBody>
      </p:sp>
      <p:sp>
        <p:nvSpPr>
          <p:cNvPr id="232577" name="Oval 208"/>
          <p:cNvSpPr>
            <a:spLocks noChangeArrowheads="1"/>
          </p:cNvSpPr>
          <p:nvPr/>
        </p:nvSpPr>
        <p:spPr bwMode="auto">
          <a:xfrm>
            <a:off x="3468688" y="4289425"/>
            <a:ext cx="1028700" cy="131763"/>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78" name="Text Box 209"/>
          <p:cNvSpPr txBox="1">
            <a:spLocks noChangeArrowheads="1"/>
          </p:cNvSpPr>
          <p:nvPr/>
        </p:nvSpPr>
        <p:spPr bwMode="auto">
          <a:xfrm>
            <a:off x="3252788" y="4241800"/>
            <a:ext cx="14208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600" b="1" i="1">
                <a:solidFill>
                  <a:srgbClr val="005BB6"/>
                </a:solidFill>
              </a:rPr>
              <a:t>rdfs:</a:t>
            </a:r>
            <a:r>
              <a:rPr lang="fi-FI" altLang="en-US" b="1" i="1">
                <a:solidFill>
                  <a:srgbClr val="005BB6"/>
                </a:solidFill>
              </a:rPr>
              <a:t>Resource</a:t>
            </a:r>
            <a:endParaRPr lang="en-US" altLang="en-US" b="1" i="1">
              <a:solidFill>
                <a:srgbClr val="005BB6"/>
              </a:solidFill>
            </a:endParaRPr>
          </a:p>
        </p:txBody>
      </p:sp>
      <p:grpSp>
        <p:nvGrpSpPr>
          <p:cNvPr id="232579" name="Group 210"/>
          <p:cNvGrpSpPr>
            <a:grpSpLocks/>
          </p:cNvGrpSpPr>
          <p:nvPr/>
        </p:nvGrpSpPr>
        <p:grpSpPr bwMode="auto">
          <a:xfrm>
            <a:off x="800100" y="4410075"/>
            <a:ext cx="1008063" cy="184150"/>
            <a:chOff x="4840" y="1842"/>
            <a:chExt cx="908" cy="274"/>
          </a:xfrm>
        </p:grpSpPr>
        <p:sp>
          <p:nvSpPr>
            <p:cNvPr id="232595" name="AutoShape 211"/>
            <p:cNvSpPr>
              <a:spLocks noChangeArrowheads="1"/>
            </p:cNvSpPr>
            <p:nvPr/>
          </p:nvSpPr>
          <p:spPr bwMode="auto">
            <a:xfrm>
              <a:off x="4876" y="1848"/>
              <a:ext cx="822" cy="251"/>
            </a:xfrm>
            <a:prstGeom prst="cloudCallout">
              <a:avLst>
                <a:gd name="adj1" fmla="val -41727"/>
                <a:gd name="adj2" fmla="val 28088"/>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156" name="Text Box 212"/>
            <p:cNvSpPr txBox="1">
              <a:spLocks noChangeArrowheads="1"/>
            </p:cNvSpPr>
            <p:nvPr/>
          </p:nvSpPr>
          <p:spPr bwMode="auto">
            <a:xfrm>
              <a:off x="4840" y="1842"/>
              <a:ext cx="908" cy="274"/>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Resource  Ontology</a:t>
              </a:r>
            </a:p>
          </p:txBody>
        </p:sp>
      </p:grpSp>
      <p:sp>
        <p:nvSpPr>
          <p:cNvPr id="1235157" name="Text Box 213"/>
          <p:cNvSpPr txBox="1">
            <a:spLocks noChangeArrowheads="1"/>
          </p:cNvSpPr>
          <p:nvPr/>
        </p:nvSpPr>
        <p:spPr bwMode="auto">
          <a:xfrm>
            <a:off x="1582738" y="4410075"/>
            <a:ext cx="757237" cy="184150"/>
          </a:xfrm>
          <a:prstGeom prst="rect">
            <a:avLst/>
          </a:prstGeom>
          <a:noFill/>
          <a:ln w="9525" algn="ctr">
            <a:noFill/>
            <a:miter lim="800000"/>
            <a:headEnd/>
            <a:tailEnd/>
          </a:ln>
          <a:effectLst/>
        </p:spPr>
        <p:txBody>
          <a:bodyPr>
            <a:spAutoFit/>
          </a:bodyPr>
          <a:lstStyle/>
          <a:p>
            <a:pPr>
              <a:spcBef>
                <a:spcPct val="50000"/>
              </a:spcBef>
              <a:defRPr/>
            </a:pPr>
            <a:r>
              <a:rPr lang="en-US" sz="600" b="1" i="1">
                <a:solidFill>
                  <a:schemeClr val="bg2"/>
                </a:solidFill>
                <a:effectLst>
                  <a:outerShdw blurRad="38100" dist="38100" dir="2700000" algn="tl">
                    <a:srgbClr val="C0C0C0"/>
                  </a:outerShdw>
                </a:effectLst>
              </a:rPr>
              <a:t>NN_Service</a:t>
            </a:r>
            <a:r>
              <a:rPr lang="fi-FI" sz="600" b="1" i="1">
                <a:solidFill>
                  <a:schemeClr val="bg2"/>
                </a:solidFill>
                <a:effectLst>
                  <a:outerShdw blurRad="38100" dist="38100" dir="2700000" algn="tl">
                    <a:srgbClr val="C0C0C0"/>
                  </a:outerShdw>
                </a:effectLst>
              </a:rPr>
              <a:t>#1</a:t>
            </a:r>
            <a:endParaRPr lang="en-US" sz="600" b="1" i="1">
              <a:solidFill>
                <a:schemeClr val="bg2"/>
              </a:solidFill>
              <a:effectLst>
                <a:outerShdw blurRad="38100" dist="38100" dir="2700000" algn="tl">
                  <a:srgbClr val="C0C0C0"/>
                </a:outerShdw>
              </a:effectLst>
            </a:endParaRPr>
          </a:p>
        </p:txBody>
      </p:sp>
      <p:sp>
        <p:nvSpPr>
          <p:cNvPr id="232581" name="Freeform 214"/>
          <p:cNvSpPr>
            <a:spLocks/>
          </p:cNvSpPr>
          <p:nvPr/>
        </p:nvSpPr>
        <p:spPr bwMode="auto">
          <a:xfrm>
            <a:off x="3551238" y="1689100"/>
            <a:ext cx="2028825" cy="3035300"/>
          </a:xfrm>
          <a:custGeom>
            <a:avLst/>
            <a:gdLst>
              <a:gd name="T0" fmla="*/ 824 w 1278"/>
              <a:gd name="T1" fmla="*/ 1912 h 1912"/>
              <a:gd name="T2" fmla="*/ 779 w 1278"/>
              <a:gd name="T3" fmla="*/ 1731 h 1912"/>
              <a:gd name="T4" fmla="*/ 870 w 1278"/>
              <a:gd name="T5" fmla="*/ 1595 h 1912"/>
              <a:gd name="T6" fmla="*/ 1142 w 1278"/>
              <a:gd name="T7" fmla="*/ 1504 h 1912"/>
              <a:gd name="T8" fmla="*/ 1233 w 1278"/>
              <a:gd name="T9" fmla="*/ 1368 h 1912"/>
              <a:gd name="T10" fmla="*/ 1187 w 1278"/>
              <a:gd name="T11" fmla="*/ 1277 h 1912"/>
              <a:gd name="T12" fmla="*/ 1097 w 1278"/>
              <a:gd name="T13" fmla="*/ 1232 h 1912"/>
              <a:gd name="T14" fmla="*/ 888 w 1278"/>
              <a:gd name="T15" fmla="*/ 1213 h 1912"/>
              <a:gd name="T16" fmla="*/ 462 w 1278"/>
              <a:gd name="T17" fmla="*/ 1232 h 1912"/>
              <a:gd name="T18" fmla="*/ 89 w 1278"/>
              <a:gd name="T19" fmla="*/ 1256 h 1912"/>
              <a:gd name="T20" fmla="*/ 8 w 1278"/>
              <a:gd name="T21" fmla="*/ 1096 h 1912"/>
              <a:gd name="T22" fmla="*/ 53 w 1278"/>
              <a:gd name="T23" fmla="*/ 642 h 1912"/>
              <a:gd name="T24" fmla="*/ 325 w 1278"/>
              <a:gd name="T25" fmla="*/ 143 h 1912"/>
              <a:gd name="T26" fmla="*/ 824 w 1278"/>
              <a:gd name="T27" fmla="*/ 7 h 1912"/>
              <a:gd name="T28" fmla="*/ 1278 w 1278"/>
              <a:gd name="T29" fmla="*/ 98 h 19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78"/>
              <a:gd name="T46" fmla="*/ 0 h 1912"/>
              <a:gd name="T47" fmla="*/ 1278 w 1278"/>
              <a:gd name="T48" fmla="*/ 1912 h 19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78" h="1912">
                <a:moveTo>
                  <a:pt x="824" y="1912"/>
                </a:moveTo>
                <a:cubicBezTo>
                  <a:pt x="797" y="1848"/>
                  <a:pt x="771" y="1784"/>
                  <a:pt x="779" y="1731"/>
                </a:cubicBezTo>
                <a:cubicBezTo>
                  <a:pt x="787" y="1678"/>
                  <a:pt x="810" y="1633"/>
                  <a:pt x="870" y="1595"/>
                </a:cubicBezTo>
                <a:cubicBezTo>
                  <a:pt x="930" y="1557"/>
                  <a:pt x="1082" y="1542"/>
                  <a:pt x="1142" y="1504"/>
                </a:cubicBezTo>
                <a:cubicBezTo>
                  <a:pt x="1202" y="1466"/>
                  <a:pt x="1226" y="1406"/>
                  <a:pt x="1233" y="1368"/>
                </a:cubicBezTo>
                <a:cubicBezTo>
                  <a:pt x="1240" y="1330"/>
                  <a:pt x="1210" y="1300"/>
                  <a:pt x="1187" y="1277"/>
                </a:cubicBezTo>
                <a:cubicBezTo>
                  <a:pt x="1164" y="1254"/>
                  <a:pt x="1147" y="1243"/>
                  <a:pt x="1097" y="1232"/>
                </a:cubicBezTo>
                <a:cubicBezTo>
                  <a:pt x="1047" y="1221"/>
                  <a:pt x="994" y="1213"/>
                  <a:pt x="888" y="1213"/>
                </a:cubicBezTo>
                <a:cubicBezTo>
                  <a:pt x="782" y="1213"/>
                  <a:pt x="595" y="1225"/>
                  <a:pt x="462" y="1232"/>
                </a:cubicBezTo>
                <a:cubicBezTo>
                  <a:pt x="329" y="1239"/>
                  <a:pt x="165" y="1279"/>
                  <a:pt x="89" y="1256"/>
                </a:cubicBezTo>
                <a:cubicBezTo>
                  <a:pt x="13" y="1233"/>
                  <a:pt x="14" y="1198"/>
                  <a:pt x="8" y="1096"/>
                </a:cubicBezTo>
                <a:cubicBezTo>
                  <a:pt x="2" y="994"/>
                  <a:pt x="0" y="801"/>
                  <a:pt x="53" y="642"/>
                </a:cubicBezTo>
                <a:cubicBezTo>
                  <a:pt x="106" y="483"/>
                  <a:pt x="197" y="249"/>
                  <a:pt x="325" y="143"/>
                </a:cubicBezTo>
                <a:cubicBezTo>
                  <a:pt x="453" y="37"/>
                  <a:pt x="665" y="14"/>
                  <a:pt x="824" y="7"/>
                </a:cubicBezTo>
                <a:cubicBezTo>
                  <a:pt x="983" y="0"/>
                  <a:pt x="1130" y="49"/>
                  <a:pt x="1278" y="98"/>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82" name="Freeform 215"/>
          <p:cNvSpPr>
            <a:spLocks/>
          </p:cNvSpPr>
          <p:nvPr/>
        </p:nvSpPr>
        <p:spPr bwMode="auto">
          <a:xfrm rot="-126918">
            <a:off x="2997200" y="3695700"/>
            <a:ext cx="792163" cy="85725"/>
          </a:xfrm>
          <a:custGeom>
            <a:avLst/>
            <a:gdLst>
              <a:gd name="T0" fmla="*/ 499 w 499"/>
              <a:gd name="T1" fmla="*/ 8 h 54"/>
              <a:gd name="T2" fmla="*/ 227 w 499"/>
              <a:gd name="T3" fmla="*/ 8 h 54"/>
              <a:gd name="T4" fmla="*/ 0 w 499"/>
              <a:gd name="T5" fmla="*/ 54 h 54"/>
              <a:gd name="T6" fmla="*/ 0 60000 65536"/>
              <a:gd name="T7" fmla="*/ 0 60000 65536"/>
              <a:gd name="T8" fmla="*/ 0 60000 65536"/>
              <a:gd name="T9" fmla="*/ 0 w 499"/>
              <a:gd name="T10" fmla="*/ 0 h 54"/>
              <a:gd name="T11" fmla="*/ 499 w 499"/>
              <a:gd name="T12" fmla="*/ 54 h 54"/>
            </a:gdLst>
            <a:ahLst/>
            <a:cxnLst>
              <a:cxn ang="T6">
                <a:pos x="T0" y="T1"/>
              </a:cxn>
              <a:cxn ang="T7">
                <a:pos x="T2" y="T3"/>
              </a:cxn>
              <a:cxn ang="T8">
                <a:pos x="T4" y="T5"/>
              </a:cxn>
            </a:cxnLst>
            <a:rect l="T9" t="T10" r="T11" b="T12"/>
            <a:pathLst>
              <a:path w="499" h="54">
                <a:moveTo>
                  <a:pt x="499" y="8"/>
                </a:moveTo>
                <a:cubicBezTo>
                  <a:pt x="404" y="4"/>
                  <a:pt x="310" y="0"/>
                  <a:pt x="227" y="8"/>
                </a:cubicBezTo>
                <a:cubicBezTo>
                  <a:pt x="144" y="16"/>
                  <a:pt x="72" y="35"/>
                  <a:pt x="0" y="54"/>
                </a:cubicBezTo>
              </a:path>
            </a:pathLst>
          </a:custGeom>
          <a:noFill/>
          <a:ln w="6350" cap="flat" cmpd="sng">
            <a:solidFill>
              <a:srgbClr val="003300"/>
            </a:solidFill>
            <a:prstDash val="solid"/>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83" name="Oval 216"/>
          <p:cNvSpPr>
            <a:spLocks noChangeArrowheads="1"/>
          </p:cNvSpPr>
          <p:nvPr/>
        </p:nvSpPr>
        <p:spPr bwMode="auto">
          <a:xfrm>
            <a:off x="211138" y="3910013"/>
            <a:ext cx="831850" cy="95250"/>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84" name="Text Box 217"/>
          <p:cNvSpPr txBox="1">
            <a:spLocks noChangeArrowheads="1"/>
          </p:cNvSpPr>
          <p:nvPr/>
        </p:nvSpPr>
        <p:spPr bwMode="auto">
          <a:xfrm>
            <a:off x="107950" y="3862388"/>
            <a:ext cx="9350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500" b="1" i="1">
                <a:solidFill>
                  <a:srgbClr val="005BB6"/>
                </a:solidFill>
              </a:rPr>
              <a:t>rscdfs:</a:t>
            </a:r>
            <a:r>
              <a:rPr lang="fi-FI" altLang="en-US" sz="600" b="1" i="1">
                <a:solidFill>
                  <a:srgbClr val="005BB6"/>
                </a:solidFill>
              </a:rPr>
              <a:t>SR_Statement</a:t>
            </a:r>
            <a:endParaRPr lang="en-US" altLang="en-US" sz="600" b="1" i="1">
              <a:solidFill>
                <a:srgbClr val="005BB6"/>
              </a:solidFill>
            </a:endParaRPr>
          </a:p>
        </p:txBody>
      </p:sp>
      <p:sp>
        <p:nvSpPr>
          <p:cNvPr id="232585" name="Text Box 218"/>
          <p:cNvSpPr txBox="1">
            <a:spLocks noChangeArrowheads="1"/>
          </p:cNvSpPr>
          <p:nvPr/>
        </p:nvSpPr>
        <p:spPr bwMode="auto">
          <a:xfrm>
            <a:off x="900113" y="3805238"/>
            <a:ext cx="5762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500" b="1" i="1">
                <a:solidFill>
                  <a:srgbClr val="003300"/>
                </a:solidFill>
                <a:latin typeface="Verdana" pitchFamily="34" charset="0"/>
              </a:rPr>
              <a:t>member</a:t>
            </a:r>
          </a:p>
        </p:txBody>
      </p:sp>
      <p:sp>
        <p:nvSpPr>
          <p:cNvPr id="232586" name="Freeform 219"/>
          <p:cNvSpPr>
            <a:spLocks/>
          </p:cNvSpPr>
          <p:nvPr/>
        </p:nvSpPr>
        <p:spPr bwMode="auto">
          <a:xfrm rot="20135761" flipV="1">
            <a:off x="1042988" y="3892550"/>
            <a:ext cx="360362" cy="69850"/>
          </a:xfrm>
          <a:custGeom>
            <a:avLst/>
            <a:gdLst>
              <a:gd name="T0" fmla="*/ 227 w 227"/>
              <a:gd name="T1" fmla="*/ 7 h 52"/>
              <a:gd name="T2" fmla="*/ 136 w 227"/>
              <a:gd name="T3" fmla="*/ 7 h 52"/>
              <a:gd name="T4" fmla="*/ 0 w 227"/>
              <a:gd name="T5" fmla="*/ 52 h 52"/>
              <a:gd name="T6" fmla="*/ 0 60000 65536"/>
              <a:gd name="T7" fmla="*/ 0 60000 65536"/>
              <a:gd name="T8" fmla="*/ 0 60000 65536"/>
              <a:gd name="T9" fmla="*/ 0 w 227"/>
              <a:gd name="T10" fmla="*/ 0 h 52"/>
              <a:gd name="T11" fmla="*/ 227 w 227"/>
              <a:gd name="T12" fmla="*/ 52 h 52"/>
            </a:gdLst>
            <a:ahLst/>
            <a:cxnLst>
              <a:cxn ang="T6">
                <a:pos x="T0" y="T1"/>
              </a:cxn>
              <a:cxn ang="T7">
                <a:pos x="T2" y="T3"/>
              </a:cxn>
              <a:cxn ang="T8">
                <a:pos x="T4" y="T5"/>
              </a:cxn>
            </a:cxnLst>
            <a:rect l="T9" t="T10" r="T11" b="T12"/>
            <a:pathLst>
              <a:path w="227" h="52">
                <a:moveTo>
                  <a:pt x="227" y="7"/>
                </a:moveTo>
                <a:cubicBezTo>
                  <a:pt x="200" y="3"/>
                  <a:pt x="174" y="0"/>
                  <a:pt x="136" y="7"/>
                </a:cubicBezTo>
                <a:cubicBezTo>
                  <a:pt x="98" y="14"/>
                  <a:pt x="49" y="33"/>
                  <a:pt x="0" y="52"/>
                </a:cubicBezTo>
              </a:path>
            </a:pathLst>
          </a:custGeom>
          <a:noFill/>
          <a:ln w="6350" cap="flat" cmpd="sng">
            <a:solidFill>
              <a:srgbClr val="003300"/>
            </a:solidFill>
            <a:prstDash val="solid"/>
            <a:round/>
            <a:headEnd type="none" w="med" len="med"/>
            <a:tailEnd type="triangle"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2587" name="Oval 220"/>
          <p:cNvSpPr>
            <a:spLocks noChangeArrowheads="1"/>
          </p:cNvSpPr>
          <p:nvPr/>
        </p:nvSpPr>
        <p:spPr bwMode="auto">
          <a:xfrm>
            <a:off x="427038" y="4197350"/>
            <a:ext cx="831850" cy="95250"/>
          </a:xfrm>
          <a:prstGeom prst="ellipse">
            <a:avLst/>
          </a:prstGeom>
          <a:solidFill>
            <a:srgbClr val="FF9933">
              <a:alpha val="30196"/>
            </a:srgbClr>
          </a:solidFill>
          <a:ln w="9525" algn="ctr">
            <a:solidFill>
              <a:srgbClr val="99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2588" name="Text Box 221"/>
          <p:cNvSpPr txBox="1">
            <a:spLocks noChangeArrowheads="1"/>
          </p:cNvSpPr>
          <p:nvPr/>
        </p:nvSpPr>
        <p:spPr bwMode="auto">
          <a:xfrm>
            <a:off x="347663" y="4149725"/>
            <a:ext cx="9350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500" b="1" i="1">
                <a:solidFill>
                  <a:srgbClr val="005BB6"/>
                </a:solidFill>
              </a:rPr>
              <a:t>rscdfs:</a:t>
            </a:r>
            <a:r>
              <a:rPr lang="fi-FI" altLang="en-US" sz="600" b="1" i="1">
                <a:solidFill>
                  <a:srgbClr val="005BB6"/>
                </a:solidFill>
              </a:rPr>
              <a:t>SR_Property</a:t>
            </a:r>
            <a:endParaRPr lang="en-US" altLang="en-US" sz="600" b="1" i="1">
              <a:solidFill>
                <a:srgbClr val="005BB6"/>
              </a:solidFill>
            </a:endParaRPr>
          </a:p>
        </p:txBody>
      </p:sp>
      <p:sp>
        <p:nvSpPr>
          <p:cNvPr id="232589" name="Freeform 222"/>
          <p:cNvSpPr>
            <a:spLocks/>
          </p:cNvSpPr>
          <p:nvPr/>
        </p:nvSpPr>
        <p:spPr bwMode="auto">
          <a:xfrm rot="-7456091">
            <a:off x="597694" y="4015582"/>
            <a:ext cx="288925" cy="153987"/>
          </a:xfrm>
          <a:custGeom>
            <a:avLst/>
            <a:gdLst>
              <a:gd name="T0" fmla="*/ 227 w 227"/>
              <a:gd name="T1" fmla="*/ 7 h 52"/>
              <a:gd name="T2" fmla="*/ 136 w 227"/>
              <a:gd name="T3" fmla="*/ 7 h 52"/>
              <a:gd name="T4" fmla="*/ 0 w 227"/>
              <a:gd name="T5" fmla="*/ 52 h 52"/>
              <a:gd name="T6" fmla="*/ 0 60000 65536"/>
              <a:gd name="T7" fmla="*/ 0 60000 65536"/>
              <a:gd name="T8" fmla="*/ 0 60000 65536"/>
              <a:gd name="T9" fmla="*/ 0 w 227"/>
              <a:gd name="T10" fmla="*/ 0 h 52"/>
              <a:gd name="T11" fmla="*/ 227 w 227"/>
              <a:gd name="T12" fmla="*/ 52 h 52"/>
            </a:gdLst>
            <a:ahLst/>
            <a:cxnLst>
              <a:cxn ang="T6">
                <a:pos x="T0" y="T1"/>
              </a:cxn>
              <a:cxn ang="T7">
                <a:pos x="T2" y="T3"/>
              </a:cxn>
              <a:cxn ang="T8">
                <a:pos x="T4" y="T5"/>
              </a:cxn>
            </a:cxnLst>
            <a:rect l="T9" t="T10" r="T11" b="T12"/>
            <a:pathLst>
              <a:path w="227" h="52">
                <a:moveTo>
                  <a:pt x="227" y="7"/>
                </a:moveTo>
                <a:cubicBezTo>
                  <a:pt x="200" y="3"/>
                  <a:pt x="174" y="0"/>
                  <a:pt x="136" y="7"/>
                </a:cubicBezTo>
                <a:cubicBezTo>
                  <a:pt x="98" y="14"/>
                  <a:pt x="49" y="33"/>
                  <a:pt x="0" y="52"/>
                </a:cubicBezTo>
              </a:path>
            </a:pathLst>
          </a:custGeom>
          <a:noFill/>
          <a:ln w="6350" cap="flat" cmpd="sng">
            <a:solidFill>
              <a:srgbClr val="003300"/>
            </a:solidFill>
            <a:prstDash val="sysDot"/>
            <a:round/>
            <a:headEnd type="none" w="med" len="med"/>
            <a:tailEnd type="arrow" w="sm" len="sm"/>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232590" name="Group 223"/>
          <p:cNvGrpSpPr>
            <a:grpSpLocks/>
          </p:cNvGrpSpPr>
          <p:nvPr/>
        </p:nvGrpSpPr>
        <p:grpSpPr bwMode="auto">
          <a:xfrm>
            <a:off x="74613" y="4260850"/>
            <a:ext cx="720725" cy="292100"/>
            <a:chOff x="1882" y="3657"/>
            <a:chExt cx="553" cy="231"/>
          </a:xfrm>
        </p:grpSpPr>
        <p:sp>
          <p:nvSpPr>
            <p:cNvPr id="232593" name="AutoShape 224"/>
            <p:cNvSpPr>
              <a:spLocks noChangeArrowheads="1"/>
            </p:cNvSpPr>
            <p:nvPr/>
          </p:nvSpPr>
          <p:spPr bwMode="auto">
            <a:xfrm>
              <a:off x="1882" y="3657"/>
              <a:ext cx="544" cy="227"/>
            </a:xfrm>
            <a:prstGeom prst="cloudCallout">
              <a:avLst>
                <a:gd name="adj1" fmla="val 16176"/>
                <a:gd name="adj2" fmla="val 23130"/>
              </a:avLst>
            </a:prstGeom>
            <a:solidFill>
              <a:schemeClr val="bg1"/>
            </a:solidFill>
            <a:ln w="9525">
              <a:solidFill>
                <a:srgbClr val="FFCC99"/>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5169" name="Text Box 225"/>
            <p:cNvSpPr txBox="1">
              <a:spLocks noChangeArrowheads="1"/>
            </p:cNvSpPr>
            <p:nvPr/>
          </p:nvSpPr>
          <p:spPr bwMode="auto">
            <a:xfrm>
              <a:off x="1891" y="3670"/>
              <a:ext cx="544" cy="218"/>
            </a:xfrm>
            <a:prstGeom prst="rect">
              <a:avLst/>
            </a:prstGeom>
            <a:noFill/>
            <a:ln w="9525" algn="ctr">
              <a:noFill/>
              <a:miter lim="800000"/>
              <a:headEnd/>
              <a:tailEnd/>
            </a:ln>
            <a:effectLst/>
          </p:spPr>
          <p:txBody>
            <a:bodyPr>
              <a:spAutoFit/>
            </a:bodyPr>
            <a:lstStyle/>
            <a:p>
              <a:pPr>
                <a:spcBef>
                  <a:spcPct val="50000"/>
                </a:spcBef>
                <a:defRPr/>
              </a:pPr>
              <a:r>
                <a:rPr lang="en-US" sz="600" b="1" i="1">
                  <a:solidFill>
                    <a:srgbClr val="993300"/>
                  </a:solidFill>
                  <a:effectLst>
                    <a:outerShdw blurRad="38100" dist="38100" dir="2700000" algn="tl">
                      <a:srgbClr val="C0C0C0"/>
                    </a:outerShdw>
                  </a:effectLst>
                </a:rPr>
                <a:t>Model Ontology</a:t>
              </a:r>
            </a:p>
          </p:txBody>
        </p:sp>
      </p:grpSp>
      <p:sp>
        <p:nvSpPr>
          <p:cNvPr id="232591" name="Text Box 226"/>
          <p:cNvSpPr txBox="1">
            <a:spLocks noChangeArrowheads="1"/>
          </p:cNvSpPr>
          <p:nvPr/>
        </p:nvSpPr>
        <p:spPr bwMode="auto">
          <a:xfrm>
            <a:off x="388938" y="3973513"/>
            <a:ext cx="9366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500" b="1" i="1">
                <a:solidFill>
                  <a:srgbClr val="003300"/>
                </a:solidFill>
                <a:latin typeface="Verdana" pitchFamily="34" charset="0"/>
              </a:rPr>
              <a:t>predicate</a:t>
            </a:r>
          </a:p>
        </p:txBody>
      </p:sp>
      <p:sp>
        <p:nvSpPr>
          <p:cNvPr id="1235171" name="Text Box 227"/>
          <p:cNvSpPr txBox="1">
            <a:spLocks noChangeArrowheads="1"/>
          </p:cNvSpPr>
          <p:nvPr/>
        </p:nvSpPr>
        <p:spPr bwMode="auto">
          <a:xfrm>
            <a:off x="-60325" y="3763963"/>
            <a:ext cx="1296988" cy="168275"/>
          </a:xfrm>
          <a:prstGeom prst="rect">
            <a:avLst/>
          </a:prstGeom>
          <a:noFill/>
          <a:ln w="9525" algn="ctr">
            <a:noFill/>
            <a:miter lim="800000"/>
            <a:headEnd/>
            <a:tailEnd/>
          </a:ln>
          <a:effectLst/>
        </p:spPr>
        <p:txBody>
          <a:bodyPr>
            <a:spAutoFit/>
          </a:bodyPr>
          <a:lstStyle/>
          <a:p>
            <a:pPr>
              <a:spcBef>
                <a:spcPct val="50000"/>
              </a:spcBef>
              <a:defRPr/>
            </a:pPr>
            <a:r>
              <a:rPr lang="en-US" sz="500" i="1">
                <a:solidFill>
                  <a:schemeClr val="bg2"/>
                </a:solidFill>
                <a:effectLst>
                  <a:outerShdw blurRad="38100" dist="38100" dir="2700000" algn="tl">
                    <a:srgbClr val="C0C0C0"/>
                  </a:outerShdw>
                </a:effectLst>
              </a:rPr>
              <a:t>rscdfs:SR_Statement</a:t>
            </a:r>
            <a:r>
              <a:rPr lang="en-US" sz="500" b="1" i="1">
                <a:solidFill>
                  <a:schemeClr val="bg2"/>
                </a:solidFill>
                <a:effectLst>
                  <a:outerShdw blurRad="38100" dist="38100" dir="2700000" algn="tl">
                    <a:srgbClr val="C0C0C0"/>
                  </a:outerShdw>
                </a:effectLst>
              </a:rPr>
              <a:t> Statement#9</a:t>
            </a:r>
          </a:p>
        </p:txBody>
      </p:sp>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3474" name="Rectangle 2"/>
          <p:cNvSpPr>
            <a:spLocks noChangeArrowheads="1"/>
          </p:cNvSpPr>
          <p:nvPr/>
        </p:nvSpPr>
        <p:spPr bwMode="auto">
          <a:xfrm>
            <a:off x="107950" y="836613"/>
            <a:ext cx="8928100" cy="5905500"/>
          </a:xfrm>
          <a:prstGeom prst="rect">
            <a:avLst/>
          </a:prstGeom>
          <a:solidFill>
            <a:srgbClr val="FEF7E2"/>
          </a:solidFill>
          <a:ln w="9525" algn="ctr">
            <a:solidFill>
              <a:srgbClr val="80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3475" name="Rectangle 3"/>
          <p:cNvSpPr>
            <a:spLocks noChangeArrowheads="1"/>
          </p:cNvSpPr>
          <p:nvPr/>
        </p:nvSpPr>
        <p:spPr bwMode="auto">
          <a:xfrm>
            <a:off x="106363" y="846138"/>
            <a:ext cx="8920162" cy="2511425"/>
          </a:xfrm>
          <a:prstGeom prst="rect">
            <a:avLst/>
          </a:prstGeom>
          <a:solidFill>
            <a:srgbClr val="996633">
              <a:alpha val="25882"/>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6996" name="Rectangle 4"/>
          <p:cNvSpPr>
            <a:spLocks noChangeArrowheads="1"/>
          </p:cNvSpPr>
          <p:nvPr/>
        </p:nvSpPr>
        <p:spPr bwMode="auto">
          <a:xfrm>
            <a:off x="179388" y="836613"/>
            <a:ext cx="8856662" cy="2682875"/>
          </a:xfrm>
          <a:prstGeom prst="rect">
            <a:avLst/>
          </a:prstGeom>
          <a:noFill/>
          <a:ln w="9525" algn="ctr">
            <a:noFill/>
            <a:miter lim="800000"/>
            <a:headEnd/>
            <a:tailEnd/>
          </a:ln>
          <a:effectLst/>
        </p:spPr>
        <p:txBody>
          <a:bodyPr>
            <a:spAutoFit/>
          </a:bodyPr>
          <a:lstStyle/>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&lt;?xml version='1.0' ?&gt;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&lt;!DOCTYPE rdf:RDF [</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rdf 'http://www.w3.org/1999/02/22-rdf-syntax-ns#'&gt;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rdfs 'http://www.w3.org/2000/01/rdf-schema#'&gt;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rscdfs 'http://www.cc.jyu.fi/~olkhriye/rscdfs/0.2/rscdfs#'&gt;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rd 'http://www.cc.jyu.fi/~olkhriye/rscdfs/resource/resourceDescription#'&gt;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ontoMeasurement 'http://www.cc.jyu.fi/~olkhriye/rscdfs/ontologies/measurementOntology#'&gt;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&lt;!ENTITY ontoCondition 'http://www.cc.jyu.fi/~olkhriye/rscdfs/ontologies/conditionOntology#'&gt;                                                ]&gt;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&lt;rdf:RDF </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xmlns:rdf="&amp;rdf;“</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xmlns:rdfs="&amp;rdfs;"</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xmlns:rscdfs="&amp;rscdfs;"</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xmlns:rd="&amp;rd;"</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xmlns:ontoMeasurement="&amp;ontoMeasurement;“</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    xmlns:ontoCondition="&amp;ontoCondition;"</a:t>
            </a:r>
          </a:p>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&gt;</a:t>
            </a:r>
          </a:p>
          <a:p>
            <a:pPr marL="342900" indent="-342900" algn="just">
              <a:buFont typeface="Wingdings" pitchFamily="2" charset="2"/>
              <a:buNone/>
              <a:defRPr/>
            </a:pPr>
            <a:endParaRPr lang="en-US" altLang="zh-CN" sz="1000" b="1" i="1">
              <a:solidFill>
                <a:srgbClr val="800000"/>
              </a:solidFill>
              <a:effectLst>
                <a:outerShdw blurRad="38100" dist="38100" dir="2700000" algn="tl">
                  <a:srgbClr val="C0C0C0"/>
                </a:outerShdw>
              </a:effectLst>
              <a:ea typeface="SimSun" pitchFamily="2" charset="-122"/>
            </a:endParaRPr>
          </a:p>
        </p:txBody>
      </p:sp>
      <p:sp>
        <p:nvSpPr>
          <p:cNvPr id="1236997" name="Text Box 5"/>
          <p:cNvSpPr txBox="1">
            <a:spLocks noChangeArrowheads="1"/>
          </p:cNvSpPr>
          <p:nvPr/>
        </p:nvSpPr>
        <p:spPr bwMode="auto">
          <a:xfrm>
            <a:off x="179388" y="3336925"/>
            <a:ext cx="4464050" cy="3408363"/>
          </a:xfrm>
          <a:prstGeom prst="rect">
            <a:avLst/>
          </a:prstGeom>
          <a:noFill/>
          <a:ln w="9525" algn="ctr">
            <a:noFill/>
            <a:miter lim="800000"/>
            <a:headEnd/>
            <a:tailEnd/>
          </a:ln>
          <a:effectLst/>
        </p:spPr>
        <p:txBody>
          <a:bodyPr>
            <a:spAutoFit/>
          </a:bodyPr>
          <a:lstStyle/>
          <a:p>
            <a:pPr algn="just">
              <a:buFont typeface="Wingdings" pitchFamily="2" charset="2"/>
              <a:buNone/>
              <a:defRPr/>
            </a:pPr>
            <a:r>
              <a:rPr lang="fi-FI" altLang="zh-CN" sz="1000" b="1" i="1">
                <a:solidFill>
                  <a:srgbClr val="4D4D4D"/>
                </a:solidFill>
                <a:effectLst>
                  <a:outerShdw blurRad="38100" dist="38100" dir="2700000" algn="tl">
                    <a:srgbClr val="C0C0C0"/>
                  </a:outerShdw>
                </a:effectLst>
                <a:ea typeface="SimSun" pitchFamily="2" charset="-122"/>
              </a:rPr>
              <a:t>…</a:t>
            </a:r>
            <a:endParaRPr lang="en-US" altLang="zh-CN" sz="10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&lt;rscdfs:Service rdf:about="&amp;rd;</a:t>
            </a:r>
            <a:r>
              <a:rPr lang="en-US" altLang="zh-CN" sz="900" b="1" i="1">
                <a:solidFill>
                  <a:srgbClr val="003399"/>
                </a:solidFill>
                <a:effectLst>
                  <a:outerShdw blurRad="38100" dist="38100" dir="2700000" algn="tl">
                    <a:srgbClr val="C0C0C0"/>
                  </a:outerShdw>
                </a:effectLst>
                <a:ea typeface="SimSun" pitchFamily="2" charset="-122"/>
              </a:rPr>
              <a:t>iNN_Service1</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a:t>
            </a:r>
            <a:r>
              <a:rPr lang="en-US" altLang="zh-CN" sz="700" b="1" i="1">
                <a:solidFill>
                  <a:srgbClr val="4D4D4D"/>
                </a:solidFill>
                <a:effectLst>
                  <a:outerShdw blurRad="38100" dist="38100" dir="2700000" algn="tl">
                    <a:srgbClr val="C0C0C0"/>
                  </a:outerShdw>
                </a:effectLst>
                <a:ea typeface="SimSun" pitchFamily="2" charset="-122"/>
              </a:rPr>
              <a:t>NN_Service#1</a:t>
            </a:r>
            <a:r>
              <a:rPr lang="en-US" altLang="zh-CN" b="1" i="1">
                <a:solidFill>
                  <a:srgbClr val="4D4D4D"/>
                </a:solidFill>
                <a:effectLst>
                  <a:outerShdw blurRad="38100" dist="38100" dir="2700000" algn="tl">
                    <a:srgbClr val="C0C0C0"/>
                  </a:outerShdw>
                </a:effectLst>
                <a:ea typeface="SimSun" pitchFamily="2" charset="-122"/>
              </a:rPr>
              <a:t> is an instance of </a:t>
            </a:r>
            <a:r>
              <a:rPr lang="en-US" altLang="zh-CN" sz="700" b="1" i="1">
                <a:solidFill>
                  <a:srgbClr val="4D4D4D"/>
                </a:solidFill>
                <a:effectLst>
                  <a:outerShdw blurRad="38100" dist="38100" dir="2700000" algn="tl">
                    <a:srgbClr val="C0C0C0"/>
                  </a:outerShdw>
                </a:effectLst>
                <a:ea typeface="SimSun" pitchFamily="2" charset="-122"/>
              </a:rPr>
              <a:t>rscdfs:Service</a:t>
            </a:r>
            <a:r>
              <a:rPr lang="en-US" altLang="zh-CN" b="1" i="1">
                <a:solidFill>
                  <a:srgbClr val="4D4D4D"/>
                </a:solidFill>
                <a:effectLst>
                  <a:outerShdw blurRad="38100" dist="38100" dir="2700000" algn="tl">
                    <a:srgbClr val="C0C0C0"/>
                  </a:outerShdw>
                </a:effectLst>
                <a:ea typeface="SimSun" pitchFamily="2" charset="-122"/>
              </a:rPr>
              <a:t> class</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rdfs:label="NN_Service"&gt;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&lt;/rscdfs:Service&gt;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 rdf:about="&amp;rd;</a:t>
            </a:r>
            <a:r>
              <a:rPr lang="en-US" altLang="zh-CN" sz="900" b="1" i="1">
                <a:solidFill>
                  <a:srgbClr val="003399"/>
                </a:solidFill>
                <a:effectLst>
                  <a:outerShdw blurRad="38100" dist="38100" dir="2700000" algn="tl">
                    <a:srgbClr val="C0C0C0"/>
                  </a:outerShdw>
                </a:effectLst>
                <a:ea typeface="SimSun" pitchFamily="2" charset="-122"/>
              </a:rPr>
              <a:t>iSR_Statement5</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that NN_Service1 has a container"</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rdfs:label="SR_Statement5"&gt;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&lt;rdf:subject rdf:resource="&amp;rd;</a:t>
            </a:r>
            <a:r>
              <a:rPr lang="en-US" altLang="zh-CN" sz="900" b="1" i="1">
                <a:solidFill>
                  <a:srgbClr val="008080"/>
                </a:solidFill>
                <a:ea typeface="SimSun" pitchFamily="2" charset="-122"/>
              </a:rPr>
              <a:t>iNN_Service1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&lt;rscdfs:predicate rdf:resource="&amp;rscdfs;</a:t>
            </a:r>
            <a:r>
              <a:rPr lang="en-US" altLang="zh-CN" sz="900" b="1" i="1">
                <a:solidFill>
                  <a:srgbClr val="008080"/>
                </a:solidFill>
                <a:ea typeface="SimSun" pitchFamily="2" charset="-122"/>
              </a:rPr>
              <a:t>has_Container</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&lt;rdf:object rdf:resource="&amp;rd;</a:t>
            </a:r>
            <a:r>
              <a:rPr lang="en-US" altLang="zh-CN" sz="900" b="1" i="1">
                <a:solidFill>
                  <a:srgbClr val="008080"/>
                </a:solidFill>
                <a:ea typeface="SimSun" pitchFamily="2" charset="-122"/>
              </a:rPr>
              <a:t>iContainer6</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&lt;rscdfs:context rdf:resource="&amp;rd;</a:t>
            </a:r>
            <a:r>
              <a:rPr lang="en-US" altLang="zh-CN" sz="900" b="1" i="1">
                <a:solidFill>
                  <a:srgbClr val="008080"/>
                </a:solidFill>
                <a:ea typeface="SimSun" pitchFamily="2" charset="-122"/>
              </a:rPr>
              <a:t>iContainer7</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&lt;rscdfs:st_StatementType rdf:resource="&amp;rscdfs;</a:t>
            </a:r>
            <a:r>
              <a:rPr lang="en-US" altLang="zh-CN" sz="900" b="1" i="1">
                <a:solidFill>
                  <a:srgbClr val="008080"/>
                </a:solidFill>
                <a:ea typeface="SimSun" pitchFamily="2" charset="-122"/>
              </a:rPr>
              <a:t>Description</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iContainer6</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rdfs:comment="Container of iSR_Statement5"</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rdfs:label="Container6"&gt;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iStatement7</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spcBef>
                <a:spcPct val="50000"/>
              </a:spcBef>
              <a:defRPr/>
            </a:pPr>
            <a:endParaRPr lang="en-US" sz="700"/>
          </a:p>
        </p:txBody>
      </p:sp>
      <p:sp>
        <p:nvSpPr>
          <p:cNvPr id="1236998" name="Text Box 6"/>
          <p:cNvSpPr txBox="1">
            <a:spLocks noChangeArrowheads="1"/>
          </p:cNvSpPr>
          <p:nvPr/>
        </p:nvSpPr>
        <p:spPr bwMode="auto">
          <a:xfrm>
            <a:off x="4645025" y="3328988"/>
            <a:ext cx="4464050" cy="2974975"/>
          </a:xfrm>
          <a:prstGeom prst="rect">
            <a:avLst/>
          </a:prstGeom>
          <a:noFill/>
          <a:ln w="9525" algn="ctr">
            <a:noFill/>
            <a:miter lim="800000"/>
            <a:headEnd/>
            <a:tailEnd/>
          </a:ln>
          <a:effectLst/>
        </p:spPr>
        <p:txBody>
          <a:bodyPr>
            <a:spAutoFit/>
          </a:bodyPr>
          <a:lstStyle/>
          <a:p>
            <a:pPr algn="just">
              <a:buFont typeface="Wingdings" pitchFamily="2" charset="2"/>
              <a:buNone/>
              <a:defRPr/>
            </a:pPr>
            <a:endParaRPr lang="en-US" altLang="zh-CN" sz="10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iContainer7</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iSR_Statement5"</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rdfs:label="Container7"&gt;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iStatement6</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iContainer8</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iSR_Statement6"</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rdfs:label="Container8"&gt;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 rdf:about="&amp;rd;</a:t>
            </a:r>
            <a:r>
              <a:rPr lang="en-US" altLang="zh-CN" sz="900" b="1" i="1">
                <a:solidFill>
                  <a:srgbClr val="003399"/>
                </a:solidFill>
                <a:effectLst>
                  <a:outerShdw blurRad="38100" dist="38100" dir="2700000" algn="tl">
                    <a:srgbClr val="C0C0C0"/>
                  </a:outerShdw>
                </a:effectLst>
                <a:ea typeface="SimSun" pitchFamily="2" charset="-122"/>
              </a:rPr>
              <a:t>iContainer9</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rdfs:comment="Contextual Container of iSR_Statement7"</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rdfs:label="Container9"&gt;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iStatement6</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&lt;rscdfs:member rdf:resource="&amp;rd;</a:t>
            </a:r>
            <a:r>
              <a:rPr lang="en-US" altLang="zh-CN" sz="900" b="1" i="1">
                <a:solidFill>
                  <a:srgbClr val="008080"/>
                </a:solidFill>
                <a:ea typeface="SimSun" pitchFamily="2" charset="-122"/>
              </a:rPr>
              <a:t>iStatement8</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p:txBody>
      </p:sp>
      <p:sp>
        <p:nvSpPr>
          <p:cNvPr id="233479" name="Line 7"/>
          <p:cNvSpPr>
            <a:spLocks noChangeShapeType="1"/>
          </p:cNvSpPr>
          <p:nvPr/>
        </p:nvSpPr>
        <p:spPr bwMode="auto">
          <a:xfrm>
            <a:off x="4572000" y="3360738"/>
            <a:ext cx="0" cy="3381375"/>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7000" name="Rectangle 8"/>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“Service”</a:t>
            </a:r>
            <a:r>
              <a:rPr lang="en-US" sz="2800" i="1"/>
              <a:t> Description</a:t>
            </a:r>
          </a:p>
        </p:txBody>
      </p:sp>
      <p:pic>
        <p:nvPicPr>
          <p:cNvPr id="233481" name="Picture 9"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35718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4498" name="Rectangle 2"/>
          <p:cNvSpPr>
            <a:spLocks noChangeArrowheads="1"/>
          </p:cNvSpPr>
          <p:nvPr/>
        </p:nvSpPr>
        <p:spPr bwMode="auto">
          <a:xfrm>
            <a:off x="107950" y="836613"/>
            <a:ext cx="8928100" cy="5905500"/>
          </a:xfrm>
          <a:prstGeom prst="rect">
            <a:avLst/>
          </a:prstGeom>
          <a:solidFill>
            <a:srgbClr val="FEF7E2"/>
          </a:solidFill>
          <a:ln w="9525" algn="ctr">
            <a:solidFill>
              <a:srgbClr val="80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34499" name="Rectangle 3"/>
          <p:cNvSpPr>
            <a:spLocks noChangeArrowheads="1"/>
          </p:cNvSpPr>
          <p:nvPr/>
        </p:nvSpPr>
        <p:spPr bwMode="auto">
          <a:xfrm>
            <a:off x="107950" y="5805488"/>
            <a:ext cx="8920163" cy="936625"/>
          </a:xfrm>
          <a:prstGeom prst="rect">
            <a:avLst/>
          </a:prstGeom>
          <a:solidFill>
            <a:srgbClr val="996633">
              <a:alpha val="25882"/>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8020" name="Rectangle 4"/>
          <p:cNvSpPr>
            <a:spLocks noChangeArrowheads="1"/>
          </p:cNvSpPr>
          <p:nvPr/>
        </p:nvSpPr>
        <p:spPr bwMode="auto">
          <a:xfrm>
            <a:off x="179388" y="5876925"/>
            <a:ext cx="8856662" cy="244475"/>
          </a:xfrm>
          <a:prstGeom prst="rect">
            <a:avLst/>
          </a:prstGeom>
          <a:noFill/>
          <a:ln w="9525" algn="ctr">
            <a:noFill/>
            <a:miter lim="800000"/>
            <a:headEnd/>
            <a:tailEnd/>
          </a:ln>
          <a:effectLst/>
        </p:spPr>
        <p:txBody>
          <a:bodyPr>
            <a:spAutoFit/>
          </a:bodyPr>
          <a:lstStyle/>
          <a:p>
            <a:pPr marL="342900" indent="-342900" algn="just">
              <a:buFont typeface="Wingdings" pitchFamily="2" charset="2"/>
              <a:buNone/>
              <a:defRPr/>
            </a:pPr>
            <a:r>
              <a:rPr lang="en-US" altLang="zh-CN" sz="1000" b="1" i="1">
                <a:solidFill>
                  <a:srgbClr val="800000"/>
                </a:solidFill>
                <a:effectLst>
                  <a:outerShdw blurRad="38100" dist="38100" dir="2700000" algn="tl">
                    <a:srgbClr val="C0C0C0"/>
                  </a:outerShdw>
                </a:effectLst>
                <a:ea typeface="SimSun" pitchFamily="2" charset="-122"/>
              </a:rPr>
              <a:t>&lt;/rdf:RDF&gt;</a:t>
            </a:r>
          </a:p>
        </p:txBody>
      </p:sp>
      <p:sp>
        <p:nvSpPr>
          <p:cNvPr id="1238021" name="Text Box 5"/>
          <p:cNvSpPr txBox="1">
            <a:spLocks noChangeArrowheads="1"/>
          </p:cNvSpPr>
          <p:nvPr/>
        </p:nvSpPr>
        <p:spPr bwMode="auto">
          <a:xfrm>
            <a:off x="179388" y="936625"/>
            <a:ext cx="4392612" cy="4597400"/>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 rdf:about="&amp;rd;</a:t>
            </a:r>
            <a:r>
              <a:rPr lang="en-US" altLang="zh-CN" sz="900" b="1" i="1">
                <a:solidFill>
                  <a:srgbClr val="003399"/>
                </a:solidFill>
                <a:effectLst>
                  <a:outerShdw blurRad="38100" dist="38100" dir="2700000" algn="tl">
                    <a:srgbClr val="C0C0C0"/>
                  </a:outerShdw>
                </a:effectLst>
                <a:ea typeface="SimSun" pitchFamily="2" charset="-122"/>
              </a:rPr>
              <a:t>iSR_Statement6</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a time of environment"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rdfs:label="SR_Statement6"&gt;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&lt;rdf:subject rdf:resource="&amp;rscdfs;</a:t>
            </a:r>
            <a:r>
              <a:rPr lang="en-US" altLang="zh-CN" sz="900" b="1" i="1">
                <a:solidFill>
                  <a:srgbClr val="008080"/>
                </a:solidFill>
                <a:ea typeface="SimSun" pitchFamily="2" charset="-122"/>
              </a:rPr>
              <a:t>Environment</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&lt;rscdfs:predicate rdf:resource="&amp;rscdfs;</a:t>
            </a:r>
            <a:r>
              <a:rPr lang="en-US" altLang="zh-CN" sz="900" b="1" i="1">
                <a:solidFill>
                  <a:srgbClr val="008080"/>
                </a:solidFill>
                <a:ea typeface="SimSun" pitchFamily="2" charset="-122"/>
              </a:rPr>
              <a:t>sysTime</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&lt;rdf:object rdf:resource="&amp;rd;</a:t>
            </a:r>
            <a:r>
              <a:rPr lang="en-US" altLang="zh-CN" sz="900" b="1" i="1">
                <a:solidFill>
                  <a:srgbClr val="008080"/>
                </a:solidFill>
                <a:ea typeface="SimSun" pitchFamily="2" charset="-122"/>
              </a:rPr>
              <a:t>iTempMark2</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&lt;rscdfs:context rdf:resource="&amp;rd;</a:t>
            </a:r>
            <a:r>
              <a:rPr lang="en-US" altLang="zh-CN" sz="900" b="1" i="1">
                <a:solidFill>
                  <a:srgbClr val="008080"/>
                </a:solidFill>
                <a:ea typeface="SimSun" pitchFamily="2" charset="-122"/>
              </a:rPr>
              <a:t>iContainer8</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&lt;rscdfs:st_StatementType rdf:resource="&amp;rscdfs;</a:t>
            </a:r>
            <a:r>
              <a:rPr lang="en-US" altLang="zh-CN" sz="900" b="1" i="1">
                <a:solidFill>
                  <a:srgbClr val="008080"/>
                </a:solidFill>
                <a:ea typeface="SimSun" pitchFamily="2" charset="-122"/>
              </a:rPr>
              <a:t>Time</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&lt;rscdfs:TempMark rdf:about="&amp;rd;</a:t>
            </a:r>
            <a:r>
              <a:rPr lang="en-US" altLang="zh-CN" sz="900" b="1" i="1">
                <a:solidFill>
                  <a:srgbClr val="003399"/>
                </a:solidFill>
                <a:effectLst>
                  <a:outerShdw blurRad="38100" dist="38100" dir="2700000" algn="tl">
                    <a:srgbClr val="C0C0C0"/>
                  </a:outerShdw>
                </a:effectLst>
                <a:ea typeface="SimSun" pitchFamily="2" charset="-122"/>
              </a:rPr>
              <a:t>iTempMark2</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value of the time"</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rdfs:label="TempMark2"&gt;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&lt;/rscdfs:TempMark&gt;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 rdf:about="&amp;rd;</a:t>
            </a:r>
            <a:r>
              <a:rPr lang="en-US" altLang="zh-CN" sz="900" b="1" i="1">
                <a:solidFill>
                  <a:srgbClr val="003399"/>
                </a:solidFill>
                <a:effectLst>
                  <a:outerShdw blurRad="38100" dist="38100" dir="2700000" algn="tl">
                    <a:srgbClr val="C0C0C0"/>
                  </a:outerShdw>
                </a:effectLst>
                <a:ea typeface="SimSun" pitchFamily="2" charset="-122"/>
              </a:rPr>
              <a:t>iSR_Statement7</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a diagnosis that was determined by NN_Service1"</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rdfs:label="SR_Statement7"&gt;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&lt;rdf:subject rdf:resource="&amp;rd;</a:t>
            </a:r>
            <a:r>
              <a:rPr lang="en-US" altLang="zh-CN" sz="900" b="1" i="1">
                <a:solidFill>
                  <a:srgbClr val="008080"/>
                </a:solidFill>
                <a:ea typeface="SimSun" pitchFamily="2" charset="-122"/>
              </a:rPr>
              <a:t>iNN_Service1</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&lt;rscdfs:predicate rdf:resource="&amp;ontoCondition;</a:t>
            </a:r>
            <a:r>
              <a:rPr lang="en-US" altLang="zh-CN" sz="900" b="1" i="1">
                <a:solidFill>
                  <a:srgbClr val="008080"/>
                </a:solidFill>
                <a:ea typeface="SimSun" pitchFamily="2" charset="-122"/>
              </a:rPr>
              <a:t>diagnosis</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&lt;rdf:object rdf:resource="&amp;rd;</a:t>
            </a:r>
            <a:r>
              <a:rPr lang="en-US" altLang="zh-CN" sz="900" b="1" i="1">
                <a:solidFill>
                  <a:srgbClr val="008080"/>
                </a:solidFill>
                <a:ea typeface="SimSun" pitchFamily="2" charset="-122"/>
              </a:rPr>
              <a:t>iEnumerativeValue3</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&lt;rscdfs:context rdf:resource="&amp;rd;</a:t>
            </a:r>
            <a:r>
              <a:rPr lang="en-US" altLang="zh-CN" sz="900" b="1" i="1">
                <a:solidFill>
                  <a:srgbClr val="008080"/>
                </a:solidFill>
                <a:ea typeface="SimSun" pitchFamily="2" charset="-122"/>
              </a:rPr>
              <a:t>iContainer9</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&lt;rscdfs:st_StatementType rdf:resource="&amp;rscdfs;</a:t>
            </a:r>
            <a:r>
              <a:rPr lang="en-US" altLang="zh-CN" sz="900" b="1" i="1">
                <a:solidFill>
                  <a:srgbClr val="008080"/>
                </a:solidFill>
                <a:ea typeface="SimSun" pitchFamily="2" charset="-122"/>
              </a:rPr>
              <a:t>Condition</a:t>
            </a:r>
            <a:r>
              <a:rPr lang="en-US" altLang="zh-CN"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altLang="zh-CN"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 rdf:about="&amp;rd;</a:t>
            </a:r>
            <a:r>
              <a:rPr lang="en-US" altLang="zh-CN" sz="900" b="1" i="1">
                <a:solidFill>
                  <a:srgbClr val="003399"/>
                </a:solidFill>
                <a:effectLst>
                  <a:outerShdw blurRad="38100" dist="38100" dir="2700000" algn="tl">
                    <a:srgbClr val="C0C0C0"/>
                  </a:outerShdw>
                </a:effectLst>
                <a:ea typeface="SimSun" pitchFamily="2" charset="-122"/>
              </a:rPr>
              <a:t>iEnumerativeValue3</a:t>
            </a:r>
            <a:r>
              <a:rPr lang="en-US" altLang="zh-CN"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rdfs:comment="Describes value of the diagnosis by  NN_Service1"</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	 rdfs:label="EnumerativeValue3"&gt;	</a:t>
            </a:r>
          </a:p>
          <a:p>
            <a:pPr algn="just">
              <a:buFont typeface="Wingdings" pitchFamily="2" charset="2"/>
              <a:buNone/>
              <a:defRPr/>
            </a:pPr>
            <a:r>
              <a:rPr lang="en-US" altLang="zh-CN" sz="900" b="1" i="1">
                <a:solidFill>
                  <a:srgbClr val="4D4D4D"/>
                </a:solidFill>
                <a:effectLst>
                  <a:outerShdw blurRad="38100" dist="38100" dir="2700000" algn="tl">
                    <a:srgbClr val="C0C0C0"/>
                  </a:outerShdw>
                </a:effectLst>
                <a:ea typeface="SimSun" pitchFamily="2" charset="-122"/>
              </a:rPr>
              <a:t>&lt;/rscdfs:EnumerativeValue&gt;</a:t>
            </a:r>
          </a:p>
        </p:txBody>
      </p:sp>
      <p:sp>
        <p:nvSpPr>
          <p:cNvPr id="1238022" name="Text Box 6"/>
          <p:cNvSpPr txBox="1">
            <a:spLocks noChangeArrowheads="1"/>
          </p:cNvSpPr>
          <p:nvPr/>
        </p:nvSpPr>
        <p:spPr bwMode="auto">
          <a:xfrm>
            <a:off x="4500563" y="908050"/>
            <a:ext cx="4608512" cy="4187825"/>
          </a:xfrm>
          <a:prstGeom prst="rect">
            <a:avLst/>
          </a:prstGeom>
          <a:noFill/>
          <a:ln w="9525" algn="ctr">
            <a:noFill/>
            <a:miter lim="800000"/>
            <a:headEnd/>
            <a:tailEnd/>
          </a:ln>
          <a:effectLst/>
        </p:spPr>
        <p:txBody>
          <a:bodyPr>
            <a:spAutoFit/>
          </a:bodyPr>
          <a:lstStyle/>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 rdf:about="&amp;rd;</a:t>
            </a:r>
            <a:r>
              <a:rPr lang="en-US" sz="900" b="1" i="1">
                <a:solidFill>
                  <a:srgbClr val="003399"/>
                </a:solidFill>
                <a:effectLst>
                  <a:outerShdw blurRad="38100" dist="38100" dir="2700000" algn="tl">
                    <a:srgbClr val="C0C0C0"/>
                  </a:outerShdw>
                </a:effectLst>
                <a:ea typeface="SimSun" pitchFamily="2" charset="-122"/>
              </a:rPr>
              <a:t>iSR_Statement8</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rdfs:comment="Describes that NN_Service1 has a container(Model)"</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rdfs:label="SR_Statement8"&gt;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&lt;rdf:subject rdf:resource="&amp;rd;</a:t>
            </a:r>
            <a:r>
              <a:rPr lang="en-US" sz="900" b="1" i="1">
                <a:solidFill>
                  <a:srgbClr val="008080"/>
                </a:solidFill>
                <a:ea typeface="SimSun" pitchFamily="2" charset="-122"/>
              </a:rPr>
              <a:t>iNN_Service1</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&lt;rscdfs:predicate rdf:resource="&amp;rscdfs;</a:t>
            </a:r>
            <a:r>
              <a:rPr lang="en-US" sz="900" b="1" i="1">
                <a:solidFill>
                  <a:srgbClr val="008080"/>
                </a:solidFill>
                <a:ea typeface="SimSun" pitchFamily="2" charset="-122"/>
              </a:rPr>
              <a:t>has_Container</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&lt;rdf:object rdf:resource="&amp;rd;</a:t>
            </a:r>
            <a:r>
              <a:rPr lang="en-US" sz="900" b="1" i="1">
                <a:solidFill>
                  <a:srgbClr val="008080"/>
                </a:solidFill>
                <a:ea typeface="SimSun" pitchFamily="2" charset="-122"/>
              </a:rPr>
              <a:t>iContainer10</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&lt;rscdfs:context rdf:resource="&amp;rd;</a:t>
            </a:r>
            <a:r>
              <a:rPr lang="en-US" sz="900" b="1" i="1">
                <a:solidFill>
                  <a:srgbClr val="008080"/>
                </a:solidFill>
                <a:ea typeface="SimSun" pitchFamily="2" charset="-122"/>
              </a:rPr>
              <a:t>iContainer11</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&lt;rscdfs:st_StatementType rdf:resource="&amp;rscdfs;</a:t>
            </a:r>
            <a:r>
              <a:rPr lang="en-US" sz="900" b="1" i="1">
                <a:solidFill>
                  <a:srgbClr val="008080"/>
                </a:solidFill>
                <a:ea typeface="SimSun" pitchFamily="2" charset="-122"/>
              </a:rPr>
              <a:t>Description</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&lt;/rscdfs:SR_Statement&gt;</a:t>
            </a:r>
          </a:p>
          <a:p>
            <a:pPr algn="just">
              <a:buFont typeface="Wingdings" pitchFamily="2" charset="2"/>
              <a:buNone/>
              <a:defRPr/>
            </a:pPr>
            <a:endParaRPr lang="en-US"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&lt;rscdfs:SR_Container rdf:about="&amp;rd;</a:t>
            </a:r>
            <a:r>
              <a:rPr lang="en-US" sz="900" b="1" i="1">
                <a:solidFill>
                  <a:srgbClr val="003399"/>
                </a:solidFill>
                <a:effectLst>
                  <a:outerShdw blurRad="38100" dist="38100" dir="2700000" algn="tl">
                    <a:srgbClr val="C0C0C0"/>
                  </a:outerShdw>
                </a:effectLst>
                <a:ea typeface="SimSun" pitchFamily="2" charset="-122"/>
              </a:rPr>
              <a:t>iContainer10</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rdfs:comment="Container of iSR_Statement8"</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rdfs:label="Container10"&gt;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&lt;rscdfs:SR_Container rdf:about="&amp;rd;</a:t>
            </a:r>
            <a:r>
              <a:rPr lang="en-US" sz="900" b="1" i="1">
                <a:solidFill>
                  <a:srgbClr val="003399"/>
                </a:solidFill>
                <a:effectLst>
                  <a:outerShdw blurRad="38100" dist="38100" dir="2700000" algn="tl">
                    <a:srgbClr val="C0C0C0"/>
                  </a:outerShdw>
                </a:effectLst>
                <a:ea typeface="SimSun" pitchFamily="2" charset="-122"/>
              </a:rPr>
              <a:t>iContainer11</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rdfs:comment="Contextual Container of iSR_Statement8"</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rdfs:label="Container11"&gt;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&lt;rscdfs:member rdf:resource="&amp;rd;</a:t>
            </a:r>
            <a:r>
              <a:rPr lang="en-US" sz="900" b="1" i="1">
                <a:solidFill>
                  <a:srgbClr val="008080"/>
                </a:solidFill>
                <a:ea typeface="SimSun" pitchFamily="2" charset="-122"/>
              </a:rPr>
              <a:t>iStatement9</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&lt;/rscdfs:SR_Container&gt;</a:t>
            </a:r>
          </a:p>
          <a:p>
            <a:pPr algn="just">
              <a:buFont typeface="Wingdings" pitchFamily="2" charset="2"/>
              <a:buNone/>
              <a:defRPr/>
            </a:pPr>
            <a:endParaRPr lang="en-US" sz="900" b="1" i="1">
              <a:solidFill>
                <a:srgbClr val="4D4D4D"/>
              </a:solidFill>
              <a:effectLst>
                <a:outerShdw blurRad="38100" dist="38100" dir="2700000" algn="tl">
                  <a:srgbClr val="C0C0C0"/>
                </a:outerShdw>
              </a:effectLst>
              <a:ea typeface="SimSun" pitchFamily="2" charset="-122"/>
            </a:endParaRP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 rdf:about="&amp;rd;</a:t>
            </a:r>
            <a:r>
              <a:rPr lang="en-US" sz="900" b="1" i="1">
                <a:solidFill>
                  <a:srgbClr val="003399"/>
                </a:solidFill>
                <a:effectLst>
                  <a:outerShdw blurRad="38100" dist="38100" dir="2700000" algn="tl">
                    <a:srgbClr val="C0C0C0"/>
                  </a:outerShdw>
                </a:effectLst>
                <a:ea typeface="SimSun" pitchFamily="2" charset="-122"/>
              </a:rPr>
              <a:t>iSR_Statement9</a:t>
            </a:r>
            <a:r>
              <a:rPr lang="en-US" sz="900" b="1" i="1">
                <a:solidFill>
                  <a:srgbClr val="4D4D4D"/>
                </a:solidFill>
                <a:effectLst>
                  <a:outerShdw blurRad="38100" dist="38100" dir="2700000" algn="tl">
                    <a:srgbClr val="C0C0C0"/>
                  </a:outerShdw>
                </a:effectLst>
                <a:ea typeface="SimSun" pitchFamily="2" charset="-122"/>
              </a:rPr>
              <a: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rdfs:comment="Describes that context of the container is a predicate (instance of the rscdfs:Model property)"</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rdfs:label="SR_Statement9"&gt;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&lt;rscdfs:predicate rdf:resource="&amp;rscdfs;</a:t>
            </a:r>
            <a:r>
              <a:rPr lang="en-US" sz="900" b="1" i="1">
                <a:solidFill>
                  <a:srgbClr val="008080"/>
                </a:solidFill>
                <a:ea typeface="SimSun" pitchFamily="2" charset="-122"/>
              </a:rPr>
              <a:t>Model</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	&lt;rscdfs:st_StatementType rdf:resource="&amp;rscdfs;</a:t>
            </a:r>
            <a:r>
              <a:rPr lang="en-US" sz="900" b="1" i="1">
                <a:solidFill>
                  <a:srgbClr val="008080"/>
                </a:solidFill>
                <a:ea typeface="SimSun" pitchFamily="2" charset="-122"/>
              </a:rPr>
              <a:t>SR_Property</a:t>
            </a:r>
            <a:r>
              <a:rPr lang="en-US" sz="900" b="1" i="1">
                <a:solidFill>
                  <a:srgbClr val="4D4D4D"/>
                </a:solidFill>
                <a:effectLst>
                  <a:outerShdw blurRad="38100" dist="38100" dir="2700000" algn="tl">
                    <a:srgbClr val="C0C0C0"/>
                  </a:outerShdw>
                </a:effectLst>
                <a:ea typeface="SimSun" pitchFamily="2" charset="-122"/>
              </a:rPr>
              <a:t>"/&gt;</a:t>
            </a:r>
          </a:p>
          <a:p>
            <a:pPr algn="just">
              <a:buFont typeface="Wingdings" pitchFamily="2" charset="2"/>
              <a:buNone/>
              <a:defRPr/>
            </a:pPr>
            <a:r>
              <a:rPr lang="en-US" sz="900" b="1" i="1">
                <a:solidFill>
                  <a:srgbClr val="4D4D4D"/>
                </a:solidFill>
                <a:effectLst>
                  <a:outerShdw blurRad="38100" dist="38100" dir="2700000" algn="tl">
                    <a:srgbClr val="C0C0C0"/>
                  </a:outerShdw>
                </a:effectLst>
                <a:ea typeface="SimSun" pitchFamily="2" charset="-122"/>
              </a:rPr>
              <a:t>&lt;/rscdfs:SR_Statement&gt;</a:t>
            </a:r>
          </a:p>
        </p:txBody>
      </p:sp>
      <p:sp>
        <p:nvSpPr>
          <p:cNvPr id="234503" name="Line 7"/>
          <p:cNvSpPr>
            <a:spLocks noChangeShapeType="1"/>
          </p:cNvSpPr>
          <p:nvPr/>
        </p:nvSpPr>
        <p:spPr bwMode="auto">
          <a:xfrm>
            <a:off x="4540250" y="836613"/>
            <a:ext cx="0" cy="4984750"/>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8024" name="Rectangle 8"/>
          <p:cNvSpPr>
            <a:spLocks noGrp="1" noChangeArrowheads="1"/>
          </p:cNvSpPr>
          <p:nvPr>
            <p:ph type="title"/>
          </p:nvPr>
        </p:nvSpPr>
        <p:spPr>
          <a:xfrm>
            <a:off x="1835150" y="261938"/>
            <a:ext cx="7091363" cy="503237"/>
          </a:xfrm>
          <a:effectLst>
            <a:outerShdw dist="35921" dir="2700000" algn="ctr" rotWithShape="0">
              <a:schemeClr val="bg2">
                <a:alpha val="50000"/>
              </a:schemeClr>
            </a:outerShdw>
          </a:effectLst>
        </p:spPr>
        <p:txBody>
          <a:bodyPr lIns="0" rIns="0"/>
          <a:lstStyle/>
          <a:p>
            <a:pPr algn="r" eaLnBrk="1" hangingPunct="1">
              <a:defRPr/>
            </a:pPr>
            <a:r>
              <a:rPr lang="en-US" sz="2800" i="1"/>
              <a:t>SmartResource -</a:t>
            </a:r>
            <a:r>
              <a:rPr lang="en-US" sz="2400" b="0" i="1"/>
              <a:t>“Service”</a:t>
            </a:r>
            <a:r>
              <a:rPr lang="en-US" sz="2800" i="1"/>
              <a:t> Description</a:t>
            </a:r>
          </a:p>
        </p:txBody>
      </p:sp>
      <p:pic>
        <p:nvPicPr>
          <p:cNvPr id="234505" name="Picture 9"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35718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39042" name="Rectangle 2"/>
          <p:cNvSpPr>
            <a:spLocks noGrp="1" noChangeArrowheads="1"/>
          </p:cNvSpPr>
          <p:nvPr>
            <p:ph type="ctrTitle"/>
          </p:nvPr>
        </p:nvSpPr>
        <p:spPr/>
        <p:txBody>
          <a:bodyPr/>
          <a:lstStyle/>
          <a:p>
            <a:pPr eaLnBrk="1" hangingPunct="1">
              <a:defRPr/>
            </a:pPr>
            <a:r>
              <a:rPr lang="en-US" sz="3200"/>
              <a:t>RSCDF-Lite:</a:t>
            </a:r>
            <a:br>
              <a:rPr lang="en-US" sz="3200"/>
            </a:br>
            <a:r>
              <a:rPr lang="en-US" sz="3200"/>
              <a:t>Context Description Framework (CDF)</a:t>
            </a:r>
            <a:br>
              <a:rPr lang="en-US" sz="3200"/>
            </a:br>
            <a:r>
              <a:rPr lang="en-US" sz="1600"/>
              <a:t>(Khriyenko O., Terziyan V.)</a:t>
            </a:r>
          </a:p>
        </p:txBody>
      </p:sp>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0066" name="Rectangle 2"/>
          <p:cNvSpPr>
            <a:spLocks noGrp="1" noChangeArrowheads="1"/>
          </p:cNvSpPr>
          <p:nvPr>
            <p:ph type="title"/>
          </p:nvPr>
        </p:nvSpPr>
        <p:spPr/>
        <p:txBody>
          <a:bodyPr/>
          <a:lstStyle/>
          <a:p>
            <a:pPr eaLnBrk="1" hangingPunct="1">
              <a:defRPr/>
            </a:pPr>
            <a:r>
              <a:rPr lang="en-US" sz="3200"/>
              <a:t>CDF Statement</a:t>
            </a:r>
          </a:p>
        </p:txBody>
      </p:sp>
      <p:pic>
        <p:nvPicPr>
          <p:cNvPr id="236547" name="Picture 3" descr="Fig1"/>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66675" y="1668463"/>
            <a:ext cx="89646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1090" name="Rectangle 2"/>
          <p:cNvSpPr>
            <a:spLocks noGrp="1" noChangeArrowheads="1"/>
          </p:cNvSpPr>
          <p:nvPr>
            <p:ph type="title"/>
          </p:nvPr>
        </p:nvSpPr>
        <p:spPr>
          <a:xfrm>
            <a:off x="1476375" y="125413"/>
            <a:ext cx="7450138" cy="503237"/>
          </a:xfrm>
        </p:spPr>
        <p:txBody>
          <a:bodyPr/>
          <a:lstStyle/>
          <a:p>
            <a:pPr eaLnBrk="1" hangingPunct="1">
              <a:defRPr/>
            </a:pPr>
            <a:r>
              <a:rPr lang="en-US" sz="3200"/>
              <a:t>CDF Schema: Property definition</a:t>
            </a:r>
          </a:p>
        </p:txBody>
      </p:sp>
      <p:pic>
        <p:nvPicPr>
          <p:cNvPr id="237571" name="Picture 3" descr="Fig2"/>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100013" y="2082800"/>
            <a:ext cx="8964612" cy="284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2114" name="Rectangle 2"/>
          <p:cNvSpPr>
            <a:spLocks noGrp="1" noChangeArrowheads="1"/>
          </p:cNvSpPr>
          <p:nvPr>
            <p:ph type="title"/>
          </p:nvPr>
        </p:nvSpPr>
        <p:spPr/>
        <p:txBody>
          <a:bodyPr/>
          <a:lstStyle/>
          <a:p>
            <a:pPr eaLnBrk="1" hangingPunct="1">
              <a:defRPr/>
            </a:pPr>
            <a:r>
              <a:rPr lang="en-US" sz="3200"/>
              <a:t>Context Tolerance Range in CDF</a:t>
            </a:r>
          </a:p>
        </p:txBody>
      </p:sp>
      <p:pic>
        <p:nvPicPr>
          <p:cNvPr id="238595" name="Picture 3" descr="Fig3"/>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179388" y="1341438"/>
            <a:ext cx="8856662"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3138" name="Rectangle 2"/>
          <p:cNvSpPr>
            <a:spLocks noGrp="1" noChangeArrowheads="1"/>
          </p:cNvSpPr>
          <p:nvPr>
            <p:ph type="title"/>
          </p:nvPr>
        </p:nvSpPr>
        <p:spPr>
          <a:xfrm>
            <a:off x="1476375" y="125413"/>
            <a:ext cx="7450138" cy="503237"/>
          </a:xfrm>
        </p:spPr>
        <p:txBody>
          <a:bodyPr/>
          <a:lstStyle/>
          <a:p>
            <a:pPr eaLnBrk="1" hangingPunct="1">
              <a:defRPr/>
            </a:pPr>
            <a:r>
              <a:rPr lang="en-US" sz="3200"/>
              <a:t>Definition of a Subproperty in CDF</a:t>
            </a:r>
          </a:p>
        </p:txBody>
      </p:sp>
      <p:pic>
        <p:nvPicPr>
          <p:cNvPr id="239619" name="Picture 3" descr="Fig4"/>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90488" y="960438"/>
            <a:ext cx="8964612" cy="546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4162" name="Rectangle 2"/>
          <p:cNvSpPr>
            <a:spLocks noGrp="1" noChangeArrowheads="1"/>
          </p:cNvSpPr>
          <p:nvPr>
            <p:ph type="title"/>
          </p:nvPr>
        </p:nvSpPr>
        <p:spPr>
          <a:xfrm>
            <a:off x="1171575" y="125413"/>
            <a:ext cx="7810500" cy="503237"/>
          </a:xfrm>
        </p:spPr>
        <p:txBody>
          <a:bodyPr/>
          <a:lstStyle/>
          <a:p>
            <a:pPr eaLnBrk="1" hangingPunct="1">
              <a:defRPr/>
            </a:pPr>
            <a:r>
              <a:rPr lang="en-US" sz="3200"/>
              <a:t>Property-Subproperty Hierarchy in CDF</a:t>
            </a:r>
          </a:p>
        </p:txBody>
      </p:sp>
      <p:pic>
        <p:nvPicPr>
          <p:cNvPr id="240643" name="Picture 3" descr="Fig5"/>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179388" y="1098550"/>
            <a:ext cx="8856662" cy="537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4836" name="Rectangle 4"/>
          <p:cNvSpPr>
            <a:spLocks noChangeArrowheads="1"/>
          </p:cNvSpPr>
          <p:nvPr/>
        </p:nvSpPr>
        <p:spPr bwMode="auto">
          <a:xfrm>
            <a:off x="1042988" y="125413"/>
            <a:ext cx="78835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Vision 2006: “Real Semantic Web”</a:t>
            </a:r>
          </a:p>
        </p:txBody>
      </p:sp>
      <p:sp>
        <p:nvSpPr>
          <p:cNvPr id="74755" name="Rectangle 5"/>
          <p:cNvSpPr>
            <a:spLocks noChangeArrowheads="1"/>
          </p:cNvSpPr>
          <p:nvPr/>
        </p:nvSpPr>
        <p:spPr bwMode="auto">
          <a:xfrm>
            <a:off x="611188" y="1052513"/>
            <a:ext cx="8075612"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1800" i="1">
                <a:solidFill>
                  <a:srgbClr val="FF0000"/>
                </a:solidFill>
              </a:rPr>
              <a:t>Semantic data generation vs. reuse</a:t>
            </a:r>
            <a:r>
              <a:rPr lang="en-US" altLang="en-US" sz="1800">
                <a:solidFill>
                  <a:srgbClr val="003366"/>
                </a:solidFill>
              </a:rPr>
              <a:t> (the ability to operate with the semantic data that already exist, i.e. to exploit available semantic markup);</a:t>
            </a:r>
            <a:endParaRPr lang="fi-FI" altLang="en-US" sz="1800">
              <a:solidFill>
                <a:srgbClr val="003366"/>
              </a:solidFill>
            </a:endParaRPr>
          </a:p>
          <a:p>
            <a:pPr algn="l" eaLnBrk="1" hangingPunct="1">
              <a:lnSpc>
                <a:spcPct val="80000"/>
              </a:lnSpc>
              <a:spcBef>
                <a:spcPct val="20000"/>
              </a:spcBef>
              <a:buFontTx/>
              <a:buChar char="•"/>
            </a:pPr>
            <a:r>
              <a:rPr lang="en-US" altLang="en-US" sz="1800" i="1">
                <a:solidFill>
                  <a:srgbClr val="FF0000"/>
                </a:solidFill>
              </a:rPr>
              <a:t>Single-ontology vs. multi-ontology</a:t>
            </a:r>
            <a:r>
              <a:rPr lang="en-US" altLang="en-US" sz="1800" i="1">
                <a:solidFill>
                  <a:srgbClr val="003366"/>
                </a:solidFill>
              </a:rPr>
              <a:t> systems</a:t>
            </a:r>
            <a:r>
              <a:rPr lang="en-US" altLang="en-US" sz="1800">
                <a:solidFill>
                  <a:srgbClr val="003366"/>
                </a:solidFill>
              </a:rPr>
              <a:t> (the ability to operate with huge amounts of heterogeneous data, which could be defined in terms of many different ontologies and may need to be combined to answer specific queries);</a:t>
            </a:r>
            <a:endParaRPr lang="fi-FI" altLang="en-US" sz="1800">
              <a:solidFill>
                <a:srgbClr val="003366"/>
              </a:solidFill>
            </a:endParaRPr>
          </a:p>
          <a:p>
            <a:pPr algn="l" eaLnBrk="1" hangingPunct="1">
              <a:lnSpc>
                <a:spcPct val="80000"/>
              </a:lnSpc>
              <a:spcBef>
                <a:spcPct val="20000"/>
              </a:spcBef>
              <a:buFontTx/>
              <a:buChar char="•"/>
            </a:pPr>
            <a:r>
              <a:rPr lang="en-US" altLang="en-US" sz="1800" i="1">
                <a:solidFill>
                  <a:srgbClr val="FF0000"/>
                </a:solidFill>
              </a:rPr>
              <a:t>Openness with respect to semantic resources</a:t>
            </a:r>
            <a:r>
              <a:rPr lang="en-US" altLang="en-US" sz="1800">
                <a:solidFill>
                  <a:srgbClr val="003366"/>
                </a:solidFill>
              </a:rPr>
              <a:t> (the ability to make use of additional, heterogeneous semantic data, at the request of their user);</a:t>
            </a:r>
            <a:endParaRPr lang="fi-FI" altLang="en-US" sz="1800">
              <a:solidFill>
                <a:srgbClr val="003366"/>
              </a:solidFill>
            </a:endParaRPr>
          </a:p>
          <a:p>
            <a:pPr algn="l" eaLnBrk="1" hangingPunct="1">
              <a:lnSpc>
                <a:spcPct val="80000"/>
              </a:lnSpc>
              <a:spcBef>
                <a:spcPct val="20000"/>
              </a:spcBef>
              <a:buFontTx/>
              <a:buChar char="•"/>
            </a:pPr>
            <a:r>
              <a:rPr lang="en-US" altLang="en-US" sz="1800" i="1">
                <a:solidFill>
                  <a:srgbClr val="FF0000"/>
                </a:solidFill>
              </a:rPr>
              <a:t>Scale as important as data quality</a:t>
            </a:r>
            <a:r>
              <a:rPr lang="en-US" altLang="en-US" sz="1800">
                <a:solidFill>
                  <a:srgbClr val="003366"/>
                </a:solidFill>
              </a:rPr>
              <a:t> (the ability to explore, integrate, reason and exploit large amounts of heterogeneous semantic data, generated from a variety of distributed Web sources); </a:t>
            </a:r>
            <a:endParaRPr lang="fi-FI" altLang="en-US" sz="1800">
              <a:solidFill>
                <a:srgbClr val="003366"/>
              </a:solidFill>
            </a:endParaRPr>
          </a:p>
          <a:p>
            <a:pPr algn="l" eaLnBrk="1" hangingPunct="1">
              <a:lnSpc>
                <a:spcPct val="80000"/>
              </a:lnSpc>
              <a:spcBef>
                <a:spcPct val="20000"/>
              </a:spcBef>
              <a:buFontTx/>
              <a:buChar char="•"/>
            </a:pPr>
            <a:r>
              <a:rPr lang="en-US" altLang="en-US" sz="1800" i="1">
                <a:solidFill>
                  <a:srgbClr val="FF0000"/>
                </a:solidFill>
              </a:rPr>
              <a:t>Openness with respect to Web</a:t>
            </a:r>
            <a:r>
              <a:rPr lang="en-US" altLang="en-US" sz="1800" i="1">
                <a:solidFill>
                  <a:srgbClr val="003366"/>
                </a:solidFill>
              </a:rPr>
              <a:t> (non-semantic) resources</a:t>
            </a:r>
            <a:r>
              <a:rPr lang="en-US" altLang="en-US" sz="1800" b="1">
                <a:solidFill>
                  <a:srgbClr val="003366"/>
                </a:solidFill>
              </a:rPr>
              <a:t> </a:t>
            </a:r>
            <a:r>
              <a:rPr lang="en-US" altLang="en-US" sz="1800">
                <a:solidFill>
                  <a:srgbClr val="003366"/>
                </a:solidFill>
              </a:rPr>
              <a:t>(the ability to take into account the high degree of change of the conventional Web and provide data acquisition facilities for the extraction of data from arbitrary Web sources);</a:t>
            </a:r>
            <a:endParaRPr lang="fi-FI" altLang="en-US" sz="1800">
              <a:solidFill>
                <a:srgbClr val="003366"/>
              </a:solidFill>
            </a:endParaRPr>
          </a:p>
          <a:p>
            <a:pPr algn="l" eaLnBrk="1" hangingPunct="1">
              <a:lnSpc>
                <a:spcPct val="80000"/>
              </a:lnSpc>
              <a:spcBef>
                <a:spcPct val="20000"/>
              </a:spcBef>
              <a:buFontTx/>
              <a:buChar char="•"/>
            </a:pPr>
            <a:r>
              <a:rPr lang="en-US" altLang="en-US" sz="1800" i="1">
                <a:solidFill>
                  <a:srgbClr val="FF0000"/>
                </a:solidFill>
              </a:rPr>
              <a:t>Compliance with the Web 2.0 paradigm</a:t>
            </a:r>
            <a:r>
              <a:rPr lang="en-US" altLang="en-US" sz="1800" b="1">
                <a:solidFill>
                  <a:srgbClr val="003366"/>
                </a:solidFill>
              </a:rPr>
              <a:t> </a:t>
            </a:r>
            <a:r>
              <a:rPr lang="en-US" altLang="en-US" sz="1800">
                <a:solidFill>
                  <a:srgbClr val="003366"/>
                </a:solidFill>
              </a:rPr>
              <a:t>(the ability to enable</a:t>
            </a:r>
            <a:r>
              <a:rPr lang="en-US" altLang="en-US" sz="1800" i="1">
                <a:solidFill>
                  <a:srgbClr val="003366"/>
                </a:solidFill>
              </a:rPr>
              <a:t> Collective Intelligence</a:t>
            </a:r>
            <a:r>
              <a:rPr lang="en-US" altLang="en-US" sz="1800">
                <a:solidFill>
                  <a:srgbClr val="003366"/>
                </a:solidFill>
              </a:rPr>
              <a:t> based on massively distributed information publishing and annotation initiatives by providing mechanisms for users to add and annotate data, allowing distributed semantic annotations and deeper integration of ontologies; </a:t>
            </a:r>
            <a:endParaRPr lang="fi-FI" altLang="en-US" sz="1800">
              <a:solidFill>
                <a:srgbClr val="003366"/>
              </a:solidFill>
            </a:endParaRPr>
          </a:p>
          <a:p>
            <a:pPr algn="l" eaLnBrk="1" hangingPunct="1">
              <a:lnSpc>
                <a:spcPct val="80000"/>
              </a:lnSpc>
              <a:spcBef>
                <a:spcPct val="20000"/>
              </a:spcBef>
              <a:buFontTx/>
              <a:buChar char="•"/>
            </a:pPr>
            <a:r>
              <a:rPr lang="en-US" altLang="en-US" sz="1800">
                <a:solidFill>
                  <a:srgbClr val="003366"/>
                </a:solidFill>
              </a:rPr>
              <a:t></a:t>
            </a:r>
            <a:r>
              <a:rPr lang="en-US" altLang="en-US" sz="1800" i="1">
                <a:solidFill>
                  <a:srgbClr val="FF0000"/>
                </a:solidFill>
              </a:rPr>
              <a:t>Open to services</a:t>
            </a:r>
            <a:r>
              <a:rPr lang="en-US" altLang="en-US" sz="1800" b="1">
                <a:solidFill>
                  <a:srgbClr val="003366"/>
                </a:solidFill>
              </a:rPr>
              <a:t> </a:t>
            </a:r>
            <a:r>
              <a:rPr lang="en-US" altLang="en-US" sz="1800">
                <a:solidFill>
                  <a:srgbClr val="003366"/>
                </a:solidFill>
              </a:rPr>
              <a:t>(the ability applications integrate Web-service technology in applications architecture).</a:t>
            </a:r>
          </a:p>
          <a:p>
            <a:pPr algn="l" eaLnBrk="1" hangingPunct="1">
              <a:lnSpc>
                <a:spcPct val="80000"/>
              </a:lnSpc>
              <a:spcBef>
                <a:spcPct val="20000"/>
              </a:spcBef>
              <a:buFontTx/>
              <a:buChar char="•"/>
            </a:pPr>
            <a:endParaRPr lang="en-US" altLang="en-US" sz="1800">
              <a:solidFill>
                <a:srgbClr val="003366"/>
              </a:solidFill>
            </a:endParaRPr>
          </a:p>
        </p:txBody>
      </p:sp>
      <p:sp>
        <p:nvSpPr>
          <p:cNvPr id="74756" name="Text Box 6"/>
          <p:cNvSpPr txBox="1">
            <a:spLocks noChangeArrowheads="1"/>
          </p:cNvSpPr>
          <p:nvPr/>
        </p:nvSpPr>
        <p:spPr bwMode="auto">
          <a:xfrm>
            <a:off x="4500563" y="6165850"/>
            <a:ext cx="352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b="1" i="1">
                <a:solidFill>
                  <a:srgbClr val="003366"/>
                </a:solidFill>
              </a:rPr>
              <a:t>Motta and Sabou, 2006</a:t>
            </a:r>
          </a:p>
        </p:txBody>
      </p:sp>
    </p:spTree>
  </p:cSld>
  <p:clrMapOvr>
    <a:masterClrMapping/>
  </p:clrMapOvr>
  <p:transition spd="med"/>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5186" name="Rectangle 2"/>
          <p:cNvSpPr>
            <a:spLocks noGrp="1" noChangeArrowheads="1"/>
          </p:cNvSpPr>
          <p:nvPr>
            <p:ph type="title"/>
          </p:nvPr>
        </p:nvSpPr>
        <p:spPr>
          <a:xfrm>
            <a:off x="1258888" y="125413"/>
            <a:ext cx="7667625" cy="503237"/>
          </a:xfrm>
        </p:spPr>
        <p:txBody>
          <a:bodyPr/>
          <a:lstStyle/>
          <a:p>
            <a:pPr eaLnBrk="1" hangingPunct="1">
              <a:defRPr/>
            </a:pPr>
            <a:r>
              <a:rPr lang="en-US" sz="3200"/>
              <a:t>Context-Sensitive Descriptions in CDF</a:t>
            </a:r>
          </a:p>
        </p:txBody>
      </p:sp>
      <p:pic>
        <p:nvPicPr>
          <p:cNvPr id="241667" name="Picture 3" descr="Fig6"/>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88900" y="1628775"/>
            <a:ext cx="8964613" cy="354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6210" name="Rectangle 2"/>
          <p:cNvSpPr>
            <a:spLocks noGrp="1" noChangeArrowheads="1"/>
          </p:cNvSpPr>
          <p:nvPr>
            <p:ph type="title"/>
          </p:nvPr>
        </p:nvSpPr>
        <p:spPr>
          <a:xfrm>
            <a:off x="1763713" y="125413"/>
            <a:ext cx="7162800" cy="503237"/>
          </a:xfrm>
        </p:spPr>
        <p:txBody>
          <a:bodyPr/>
          <a:lstStyle/>
          <a:p>
            <a:pPr eaLnBrk="1" hangingPunct="1">
              <a:defRPr/>
            </a:pPr>
            <a:r>
              <a:rPr lang="en-US" sz="3200"/>
              <a:t>Probabilities in CDF</a:t>
            </a:r>
          </a:p>
        </p:txBody>
      </p:sp>
      <p:pic>
        <p:nvPicPr>
          <p:cNvPr id="242691" name="Picture 3" descr="Fig7_"/>
          <p:cNvPicPr>
            <a:picLocks noChangeAspect="1" noChangeArrowheads="1"/>
          </p:cNvPicPr>
          <p:nvPr/>
        </p:nvPicPr>
        <p:blipFill>
          <a:blip r:embed="rId2">
            <a:clrChange>
              <a:clrFrom>
                <a:srgbClr val="DDDDDD"/>
              </a:clrFrom>
              <a:clrTo>
                <a:srgbClr val="DDDDDD">
                  <a:alpha val="0"/>
                </a:srgbClr>
              </a:clrTo>
            </a:clrChange>
            <a:extLst>
              <a:ext uri="{28A0092B-C50C-407E-A947-70E740481C1C}">
                <a14:useLocalDpi xmlns:a14="http://schemas.microsoft.com/office/drawing/2010/main" val="0"/>
              </a:ext>
            </a:extLst>
          </a:blip>
          <a:srcRect/>
          <a:stretch>
            <a:fillRect/>
          </a:stretch>
        </p:blipFill>
        <p:spPr bwMode="auto">
          <a:xfrm>
            <a:off x="52388" y="1465263"/>
            <a:ext cx="9036050" cy="384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7234" name="Rectangle 2"/>
          <p:cNvSpPr>
            <a:spLocks noGrp="1" noChangeArrowheads="1"/>
          </p:cNvSpPr>
          <p:nvPr>
            <p:ph type="title"/>
          </p:nvPr>
        </p:nvSpPr>
        <p:spPr>
          <a:xfrm>
            <a:off x="1331913" y="125413"/>
            <a:ext cx="7594600" cy="503237"/>
          </a:xfrm>
        </p:spPr>
        <p:txBody>
          <a:bodyPr/>
          <a:lstStyle/>
          <a:p>
            <a:pPr eaLnBrk="1" hangingPunct="1">
              <a:defRPr/>
            </a:pPr>
            <a:r>
              <a:rPr lang="en-US" sz="3200"/>
              <a:t>Significance of Contextual Properties</a:t>
            </a:r>
          </a:p>
        </p:txBody>
      </p:sp>
      <p:pic>
        <p:nvPicPr>
          <p:cNvPr id="243715" name="Picture 3" descr="Fig8"/>
          <p:cNvPicPr>
            <a:picLocks noChangeAspect="1" noChangeArrowheads="1"/>
          </p:cNvPicPr>
          <p:nvPr/>
        </p:nvPicPr>
        <p:blipFill>
          <a:blip r:embed="rId2">
            <a:clrChange>
              <a:clrFrom>
                <a:srgbClr val="DDDDDD"/>
              </a:clrFrom>
              <a:clrTo>
                <a:srgbClr val="DDDDDD">
                  <a:alpha val="0"/>
                </a:srgbClr>
              </a:clrTo>
            </a:clrChange>
            <a:extLst>
              <a:ext uri="{28A0092B-C50C-407E-A947-70E740481C1C}">
                <a14:useLocalDpi xmlns:a14="http://schemas.microsoft.com/office/drawing/2010/main" val="0"/>
              </a:ext>
            </a:extLst>
          </a:blip>
          <a:srcRect/>
          <a:stretch>
            <a:fillRect/>
          </a:stretch>
        </p:blipFill>
        <p:spPr bwMode="auto">
          <a:xfrm>
            <a:off x="66675" y="981075"/>
            <a:ext cx="8964613" cy="518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8258" name="Rectangle 2"/>
          <p:cNvSpPr>
            <a:spLocks noGrp="1" noChangeArrowheads="1"/>
          </p:cNvSpPr>
          <p:nvPr>
            <p:ph type="ctrTitle"/>
          </p:nvPr>
        </p:nvSpPr>
        <p:spPr>
          <a:effectLst>
            <a:outerShdw dist="35921" dir="2700000" algn="ctr" rotWithShape="0">
              <a:schemeClr val="bg2"/>
            </a:outerShdw>
          </a:effectLst>
        </p:spPr>
        <p:txBody>
          <a:bodyPr/>
          <a:lstStyle/>
          <a:p>
            <a:pPr eaLnBrk="1" hangingPunct="1">
              <a:defRPr/>
            </a:pPr>
            <a:r>
              <a:rPr lang="en-US"/>
              <a:t>General Adaptation Framework (GAF) </a:t>
            </a:r>
          </a:p>
        </p:txBody>
      </p: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0306" name="Rectangle 2"/>
          <p:cNvSpPr>
            <a:spLocks noChangeArrowheads="1"/>
          </p:cNvSpPr>
          <p:nvPr/>
        </p:nvSpPr>
        <p:spPr bwMode="auto">
          <a:xfrm>
            <a:off x="1187450" y="76200"/>
            <a:ext cx="7739063" cy="765175"/>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Resource Adaptation Framework</a:t>
            </a:r>
          </a:p>
        </p:txBody>
      </p:sp>
      <p:sp>
        <p:nvSpPr>
          <p:cNvPr id="1250307" name="Rectangle 3"/>
          <p:cNvSpPr>
            <a:spLocks noChangeArrowheads="1"/>
          </p:cNvSpPr>
          <p:nvPr/>
        </p:nvSpPr>
        <p:spPr bwMode="auto">
          <a:xfrm>
            <a:off x="611188" y="1916113"/>
            <a:ext cx="8208962" cy="3378200"/>
          </a:xfrm>
          <a:prstGeom prst="rect">
            <a:avLst/>
          </a:prstGeom>
          <a:noFill/>
          <a:ln w="9525" algn="ctr">
            <a:noFill/>
            <a:miter lim="800000"/>
            <a:headEnd/>
            <a:tailEnd/>
          </a:ln>
          <a:effectLst/>
        </p:spPr>
        <p:txBody>
          <a:bodyPr>
            <a:spAutoFit/>
          </a:bodyPr>
          <a:lstStyle/>
          <a:p>
            <a:pPr algn="just">
              <a:spcBef>
                <a:spcPct val="50000"/>
              </a:spcBef>
              <a:defRPr/>
            </a:pPr>
            <a:r>
              <a:rPr lang="en-US" sz="2400" i="1">
                <a:solidFill>
                  <a:schemeClr val="tx2"/>
                </a:solidFill>
                <a:effectLst>
                  <a:outerShdw blurRad="38100" dist="38100" dir="2700000" algn="tl">
                    <a:srgbClr val="C0C0C0"/>
                  </a:outerShdw>
                </a:effectLst>
              </a:rPr>
              <a:t>Semantic</a:t>
            </a:r>
            <a:r>
              <a:rPr lang="en-US" sz="2400" b="1" i="1">
                <a:solidFill>
                  <a:srgbClr val="336699"/>
                </a:solidFill>
                <a:effectLst>
                  <a:outerShdw blurRad="38100" dist="38100" dir="2700000" algn="tl">
                    <a:srgbClr val="C0C0C0"/>
                  </a:outerShdw>
                </a:effectLst>
              </a:rPr>
              <a:t> Resource Adaptation Framework</a:t>
            </a:r>
            <a:r>
              <a:rPr lang="en-US" sz="2400"/>
              <a:t> </a:t>
            </a:r>
            <a:r>
              <a:rPr lang="en-US" sz="2400" i="1">
                <a:effectLst>
                  <a:outerShdw blurRad="38100" dist="38100" dir="2700000" algn="tl">
                    <a:srgbClr val="C0C0C0"/>
                  </a:outerShdw>
                </a:effectLst>
                <a:ea typeface="SimSun" pitchFamily="2" charset="-122"/>
              </a:rPr>
              <a:t>is a generic ontology-based approach to design adapters for heterogeneous Web resources. </a:t>
            </a:r>
          </a:p>
          <a:p>
            <a:pPr algn="just">
              <a:spcBef>
                <a:spcPct val="50000"/>
              </a:spcBef>
              <a:defRPr/>
            </a:pPr>
            <a:endParaRPr lang="en-US" sz="2400" i="1">
              <a:effectLst>
                <a:outerShdw blurRad="38100" dist="38100" dir="2700000" algn="tl">
                  <a:srgbClr val="C0C0C0"/>
                </a:outerShdw>
              </a:effectLst>
              <a:ea typeface="SimSun" pitchFamily="2" charset="-122"/>
            </a:endParaRPr>
          </a:p>
          <a:p>
            <a:pPr algn="just">
              <a:spcBef>
                <a:spcPct val="50000"/>
              </a:spcBef>
              <a:defRPr/>
            </a:pPr>
            <a:r>
              <a:rPr lang="en-US" sz="2400" i="1">
                <a:solidFill>
                  <a:schemeClr val="tx2"/>
                </a:solidFill>
                <a:effectLst>
                  <a:outerShdw blurRad="38100" dist="38100" dir="2700000" algn="tl">
                    <a:srgbClr val="C0C0C0"/>
                  </a:outerShdw>
                </a:effectLst>
                <a:ea typeface="SimSun" pitchFamily="2" charset="-122"/>
              </a:rPr>
              <a:t>Semantic</a:t>
            </a:r>
            <a:r>
              <a:rPr lang="en-US" sz="2400" b="1" i="1">
                <a:solidFill>
                  <a:srgbClr val="336699"/>
                </a:solidFill>
                <a:effectLst>
                  <a:outerShdw blurRad="38100" dist="38100" dir="2700000" algn="tl">
                    <a:srgbClr val="C0C0C0"/>
                  </a:outerShdw>
                </a:effectLst>
                <a:ea typeface="SimSun" pitchFamily="2" charset="-122"/>
              </a:rPr>
              <a:t> Resource Adapters</a:t>
            </a:r>
            <a:r>
              <a:rPr lang="en-US" sz="2400" i="1">
                <a:effectLst>
                  <a:outerShdw blurRad="38100" dist="38100" dir="2700000" algn="tl">
                    <a:srgbClr val="C0C0C0"/>
                  </a:outerShdw>
                </a:effectLst>
                <a:ea typeface="SimSun" pitchFamily="2" charset="-122"/>
              </a:rPr>
              <a:t> suppose to “wrap” data retrieved from external resources with semantic templates and deliver semantically annotated data from outside to a resource stripping out semantic markup.</a:t>
            </a:r>
          </a:p>
        </p:txBody>
      </p:sp>
    </p:spTree>
  </p:cSld>
  <p:clrMapOvr>
    <a:masterClrMapping/>
  </p:clrMapOvr>
  <p:transition spd="med"/>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2354" name="Rectangle 2"/>
          <p:cNvSpPr>
            <a:spLocks noGrp="1" noChangeArrowheads="1"/>
          </p:cNvSpPr>
          <p:nvPr>
            <p:ph type="title"/>
          </p:nvPr>
        </p:nvSpPr>
        <p:spPr>
          <a:xfrm>
            <a:off x="2471738" y="217488"/>
            <a:ext cx="6502400" cy="503237"/>
          </a:xfrm>
        </p:spPr>
        <p:txBody>
          <a:bodyPr/>
          <a:lstStyle/>
          <a:p>
            <a:pPr algn="r" eaLnBrk="1" hangingPunct="1">
              <a:defRPr/>
            </a:pPr>
            <a:r>
              <a:rPr lang="en-US" sz="3200"/>
              <a:t>Resource Adaptation with JCA</a:t>
            </a:r>
          </a:p>
        </p:txBody>
      </p:sp>
      <p:pic>
        <p:nvPicPr>
          <p:cNvPr id="246787" name="Picture 3" descr="CA0NW12D"/>
          <p:cNvPicPr>
            <a:picLocks noGrp="1" noChangeAspect="1" noChangeArrowheads="1"/>
          </p:cNvPicPr>
          <p:nvPr>
            <p:ph sz="half" idx="1"/>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5184775" y="5157788"/>
            <a:ext cx="827088" cy="1295400"/>
          </a:xfrm>
          <a:noFill/>
        </p:spPr>
      </p:pic>
      <p:sp>
        <p:nvSpPr>
          <p:cNvPr id="246788" name="Rectangle 4"/>
          <p:cNvSpPr>
            <a:spLocks noChangeArrowheads="1"/>
          </p:cNvSpPr>
          <p:nvPr/>
        </p:nvSpPr>
        <p:spPr bwMode="auto">
          <a:xfrm>
            <a:off x="755650" y="1268413"/>
            <a:ext cx="6480175" cy="2952750"/>
          </a:xfrm>
          <a:prstGeom prst="rect">
            <a:avLst/>
          </a:prstGeom>
          <a:solidFill>
            <a:srgbClr val="CCECFF"/>
          </a:solidFill>
          <a:ln w="31750" algn="ctr">
            <a:solidFill>
              <a:srgbClr val="006699"/>
            </a:solidFill>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6789" name="Rectangle 5"/>
          <p:cNvSpPr>
            <a:spLocks noChangeArrowheads="1"/>
          </p:cNvSpPr>
          <p:nvPr/>
        </p:nvSpPr>
        <p:spPr bwMode="auto">
          <a:xfrm>
            <a:off x="900113" y="1412875"/>
            <a:ext cx="1566862" cy="701675"/>
          </a:xfrm>
          <a:prstGeom prst="rect">
            <a:avLst/>
          </a:prstGeom>
          <a:solidFill>
            <a:srgbClr val="FDEEC5"/>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b="1">
                <a:solidFill>
                  <a:srgbClr val="46CF15"/>
                </a:solidFill>
              </a:rPr>
              <a:t>Application</a:t>
            </a:r>
          </a:p>
          <a:p>
            <a:pPr eaLnBrk="1" hangingPunct="1"/>
            <a:r>
              <a:rPr lang="en-US" altLang="en-US" sz="2000" b="1">
                <a:solidFill>
                  <a:srgbClr val="46CF15"/>
                </a:solidFill>
              </a:rPr>
              <a:t> Server</a:t>
            </a:r>
          </a:p>
        </p:txBody>
      </p:sp>
      <p:sp>
        <p:nvSpPr>
          <p:cNvPr id="246790" name="Rectangle 6"/>
          <p:cNvSpPr>
            <a:spLocks noChangeArrowheads="1"/>
          </p:cNvSpPr>
          <p:nvPr/>
        </p:nvSpPr>
        <p:spPr bwMode="auto">
          <a:xfrm>
            <a:off x="3851275" y="1484313"/>
            <a:ext cx="1889125" cy="581025"/>
          </a:xfrm>
          <a:prstGeom prst="rect">
            <a:avLst/>
          </a:prstGeom>
          <a:solidFill>
            <a:srgbClr val="FDEEC5"/>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6666FF"/>
                </a:solidFill>
              </a:rPr>
              <a:t>EJB collaborative</a:t>
            </a:r>
          </a:p>
          <a:p>
            <a:pPr eaLnBrk="1" hangingPunct="1"/>
            <a:r>
              <a:rPr lang="en-US" altLang="en-US" sz="1600" b="1">
                <a:solidFill>
                  <a:srgbClr val="6666FF"/>
                </a:solidFill>
              </a:rPr>
              <a:t>logic (beans)</a:t>
            </a:r>
          </a:p>
        </p:txBody>
      </p:sp>
      <p:grpSp>
        <p:nvGrpSpPr>
          <p:cNvPr id="246791" name="Group 7"/>
          <p:cNvGrpSpPr>
            <a:grpSpLocks/>
          </p:cNvGrpSpPr>
          <p:nvPr/>
        </p:nvGrpSpPr>
        <p:grpSpPr bwMode="auto">
          <a:xfrm rot="5400000">
            <a:off x="3599657" y="4040981"/>
            <a:ext cx="792162" cy="288925"/>
            <a:chOff x="1292" y="3113"/>
            <a:chExt cx="1180" cy="318"/>
          </a:xfrm>
        </p:grpSpPr>
        <p:sp>
          <p:nvSpPr>
            <p:cNvPr id="246827" name="AutoShape 8"/>
            <p:cNvSpPr>
              <a:spLocks noChangeArrowheads="1"/>
            </p:cNvSpPr>
            <p:nvPr/>
          </p:nvSpPr>
          <p:spPr bwMode="auto">
            <a:xfrm>
              <a:off x="1292" y="3113"/>
              <a:ext cx="615" cy="306"/>
            </a:xfrm>
            <a:prstGeom prst="homePlate">
              <a:avLst>
                <a:gd name="adj" fmla="val 50245"/>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46828" name="Group 9"/>
            <p:cNvGrpSpPr>
              <a:grpSpLocks/>
            </p:cNvGrpSpPr>
            <p:nvPr/>
          </p:nvGrpSpPr>
          <p:grpSpPr bwMode="auto">
            <a:xfrm>
              <a:off x="1837" y="3113"/>
              <a:ext cx="635" cy="318"/>
              <a:chOff x="2472" y="3294"/>
              <a:chExt cx="635" cy="318"/>
            </a:xfrm>
          </p:grpSpPr>
          <p:sp>
            <p:nvSpPr>
              <p:cNvPr id="246829" name="AutoShape 10"/>
              <p:cNvSpPr>
                <a:spLocks noChangeArrowheads="1"/>
              </p:cNvSpPr>
              <p:nvPr/>
            </p:nvSpPr>
            <p:spPr bwMode="auto">
              <a:xfrm>
                <a:off x="2472" y="3294"/>
                <a:ext cx="615" cy="318"/>
              </a:xfrm>
              <a:prstGeom prst="chevron">
                <a:avLst>
                  <a:gd name="adj" fmla="val 48349"/>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6830" name="Rectangle 11"/>
              <p:cNvSpPr>
                <a:spLocks noChangeArrowheads="1"/>
              </p:cNvSpPr>
              <p:nvPr/>
            </p:nvSpPr>
            <p:spPr bwMode="auto">
              <a:xfrm>
                <a:off x="2654" y="3294"/>
                <a:ext cx="453" cy="318"/>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246792" name="Group 12"/>
          <p:cNvGrpSpPr>
            <a:grpSpLocks/>
          </p:cNvGrpSpPr>
          <p:nvPr/>
        </p:nvGrpSpPr>
        <p:grpSpPr bwMode="auto">
          <a:xfrm rot="5400000">
            <a:off x="5183982" y="4040981"/>
            <a:ext cx="792162" cy="288925"/>
            <a:chOff x="1292" y="3113"/>
            <a:chExt cx="1180" cy="318"/>
          </a:xfrm>
        </p:grpSpPr>
        <p:sp>
          <p:nvSpPr>
            <p:cNvPr id="246823" name="AutoShape 13"/>
            <p:cNvSpPr>
              <a:spLocks noChangeArrowheads="1"/>
            </p:cNvSpPr>
            <p:nvPr/>
          </p:nvSpPr>
          <p:spPr bwMode="auto">
            <a:xfrm>
              <a:off x="1292" y="3113"/>
              <a:ext cx="615" cy="306"/>
            </a:xfrm>
            <a:prstGeom prst="homePlate">
              <a:avLst>
                <a:gd name="adj" fmla="val 50245"/>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46824" name="Group 14"/>
            <p:cNvGrpSpPr>
              <a:grpSpLocks/>
            </p:cNvGrpSpPr>
            <p:nvPr/>
          </p:nvGrpSpPr>
          <p:grpSpPr bwMode="auto">
            <a:xfrm>
              <a:off x="1837" y="3113"/>
              <a:ext cx="635" cy="318"/>
              <a:chOff x="2472" y="3294"/>
              <a:chExt cx="635" cy="318"/>
            </a:xfrm>
          </p:grpSpPr>
          <p:sp>
            <p:nvSpPr>
              <p:cNvPr id="246825" name="AutoShape 15"/>
              <p:cNvSpPr>
                <a:spLocks noChangeArrowheads="1"/>
              </p:cNvSpPr>
              <p:nvPr/>
            </p:nvSpPr>
            <p:spPr bwMode="auto">
              <a:xfrm>
                <a:off x="2472" y="3294"/>
                <a:ext cx="615" cy="318"/>
              </a:xfrm>
              <a:prstGeom prst="chevron">
                <a:avLst>
                  <a:gd name="adj" fmla="val 48349"/>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6826" name="Rectangle 16"/>
              <p:cNvSpPr>
                <a:spLocks noChangeArrowheads="1"/>
              </p:cNvSpPr>
              <p:nvPr/>
            </p:nvSpPr>
            <p:spPr bwMode="auto">
              <a:xfrm>
                <a:off x="2654" y="3294"/>
                <a:ext cx="453" cy="318"/>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246793" name="Text Box 17"/>
          <p:cNvSpPr txBox="1">
            <a:spLocks noChangeArrowheads="1"/>
          </p:cNvSpPr>
          <p:nvPr/>
        </p:nvSpPr>
        <p:spPr bwMode="auto">
          <a:xfrm>
            <a:off x="2649538" y="3789363"/>
            <a:ext cx="1274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b="1"/>
              <a:t>Resource Adapter</a:t>
            </a:r>
          </a:p>
        </p:txBody>
      </p:sp>
      <p:sp>
        <p:nvSpPr>
          <p:cNvPr id="246794" name="Text Box 18"/>
          <p:cNvSpPr txBox="1">
            <a:spLocks noChangeArrowheads="1"/>
          </p:cNvSpPr>
          <p:nvPr/>
        </p:nvSpPr>
        <p:spPr bwMode="auto">
          <a:xfrm>
            <a:off x="4211638" y="3789363"/>
            <a:ext cx="1274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000" b="1"/>
              <a:t>Resource Adapter</a:t>
            </a:r>
          </a:p>
        </p:txBody>
      </p:sp>
      <p:sp>
        <p:nvSpPr>
          <p:cNvPr id="246795" name="Line 19"/>
          <p:cNvSpPr>
            <a:spLocks noChangeShapeType="1"/>
          </p:cNvSpPr>
          <p:nvPr/>
        </p:nvSpPr>
        <p:spPr bwMode="auto">
          <a:xfrm>
            <a:off x="3995738" y="2060575"/>
            <a:ext cx="0" cy="17287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796" name="Line 20"/>
          <p:cNvSpPr>
            <a:spLocks noChangeShapeType="1"/>
          </p:cNvSpPr>
          <p:nvPr/>
        </p:nvSpPr>
        <p:spPr bwMode="auto">
          <a:xfrm>
            <a:off x="5580063" y="2060575"/>
            <a:ext cx="0" cy="17287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797" name="Line 21"/>
          <p:cNvSpPr>
            <a:spLocks noChangeShapeType="1"/>
          </p:cNvSpPr>
          <p:nvPr/>
        </p:nvSpPr>
        <p:spPr bwMode="auto">
          <a:xfrm>
            <a:off x="2484438" y="1773238"/>
            <a:ext cx="1366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798" name="Text Box 22"/>
          <p:cNvSpPr txBox="1">
            <a:spLocks noChangeArrowheads="1"/>
          </p:cNvSpPr>
          <p:nvPr/>
        </p:nvSpPr>
        <p:spPr bwMode="auto">
          <a:xfrm>
            <a:off x="2339975" y="1557338"/>
            <a:ext cx="1643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Container-component</a:t>
            </a:r>
          </a:p>
          <a:p>
            <a:pPr eaLnBrk="1" hangingPunct="1"/>
            <a:r>
              <a:rPr lang="en-US" altLang="en-US" sz="1200"/>
              <a:t>contract</a:t>
            </a:r>
          </a:p>
        </p:txBody>
      </p:sp>
      <p:sp>
        <p:nvSpPr>
          <p:cNvPr id="246799" name="Line 23"/>
          <p:cNvSpPr>
            <a:spLocks noChangeShapeType="1"/>
          </p:cNvSpPr>
          <p:nvPr/>
        </p:nvSpPr>
        <p:spPr bwMode="auto">
          <a:xfrm>
            <a:off x="2124075" y="4149725"/>
            <a:ext cx="1727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00" name="Line 24"/>
          <p:cNvSpPr>
            <a:spLocks noChangeShapeType="1"/>
          </p:cNvSpPr>
          <p:nvPr/>
        </p:nvSpPr>
        <p:spPr bwMode="auto">
          <a:xfrm>
            <a:off x="2124075" y="2133600"/>
            <a:ext cx="0" cy="2016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01" name="Line 25"/>
          <p:cNvSpPr>
            <a:spLocks noChangeShapeType="1"/>
          </p:cNvSpPr>
          <p:nvPr/>
        </p:nvSpPr>
        <p:spPr bwMode="auto">
          <a:xfrm>
            <a:off x="4140200" y="4149725"/>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02" name="Text Box 26"/>
          <p:cNvSpPr txBox="1">
            <a:spLocks noChangeArrowheads="1"/>
          </p:cNvSpPr>
          <p:nvPr/>
        </p:nvSpPr>
        <p:spPr bwMode="auto">
          <a:xfrm rot="5400000">
            <a:off x="1757362" y="3074988"/>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System</a:t>
            </a:r>
          </a:p>
          <a:p>
            <a:pPr eaLnBrk="1" hangingPunct="1"/>
            <a:r>
              <a:rPr lang="en-US" altLang="en-US" sz="1200"/>
              <a:t>Contract</a:t>
            </a:r>
          </a:p>
        </p:txBody>
      </p:sp>
      <p:sp>
        <p:nvSpPr>
          <p:cNvPr id="246803" name="Rectangle 27"/>
          <p:cNvSpPr>
            <a:spLocks noChangeArrowheads="1"/>
          </p:cNvSpPr>
          <p:nvPr/>
        </p:nvSpPr>
        <p:spPr bwMode="auto">
          <a:xfrm>
            <a:off x="5795963" y="1484313"/>
            <a:ext cx="647700" cy="576262"/>
          </a:xfrm>
          <a:prstGeom prst="rect">
            <a:avLst/>
          </a:prstGeom>
          <a:solidFill>
            <a:srgbClr val="FDEEC5"/>
          </a:solidFill>
          <a:ln w="9525" algn="ctr">
            <a:solidFill>
              <a:schemeClr val="tx1"/>
            </a:solidFill>
            <a:prstDash val="dash"/>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rgbClr val="6666FF"/>
                </a:solidFill>
              </a:rPr>
              <a:t>Bean</a:t>
            </a:r>
          </a:p>
        </p:txBody>
      </p:sp>
      <p:sp>
        <p:nvSpPr>
          <p:cNvPr id="246804" name="Rectangle 28"/>
          <p:cNvSpPr>
            <a:spLocks noChangeArrowheads="1"/>
          </p:cNvSpPr>
          <p:nvPr/>
        </p:nvSpPr>
        <p:spPr bwMode="auto">
          <a:xfrm>
            <a:off x="6516688" y="1484313"/>
            <a:ext cx="647700" cy="576262"/>
          </a:xfrm>
          <a:prstGeom prst="rect">
            <a:avLst/>
          </a:prstGeom>
          <a:solidFill>
            <a:srgbClr val="FDEEC5"/>
          </a:solidFill>
          <a:ln w="9525" algn="ctr">
            <a:solidFill>
              <a:schemeClr val="tx1"/>
            </a:solidFill>
            <a:prstDash val="dash"/>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b="1">
                <a:solidFill>
                  <a:srgbClr val="6666FF"/>
                </a:solidFill>
              </a:rPr>
              <a:t>Bean</a:t>
            </a:r>
          </a:p>
        </p:txBody>
      </p:sp>
      <p:grpSp>
        <p:nvGrpSpPr>
          <p:cNvPr id="246805" name="Group 29"/>
          <p:cNvGrpSpPr>
            <a:grpSpLocks/>
          </p:cNvGrpSpPr>
          <p:nvPr/>
        </p:nvGrpSpPr>
        <p:grpSpPr bwMode="auto">
          <a:xfrm rot="5400000">
            <a:off x="5760245" y="4040981"/>
            <a:ext cx="792162" cy="288925"/>
            <a:chOff x="1292" y="3113"/>
            <a:chExt cx="1180" cy="318"/>
          </a:xfrm>
        </p:grpSpPr>
        <p:sp>
          <p:nvSpPr>
            <p:cNvPr id="246819" name="AutoShape 30"/>
            <p:cNvSpPr>
              <a:spLocks noChangeArrowheads="1"/>
            </p:cNvSpPr>
            <p:nvPr/>
          </p:nvSpPr>
          <p:spPr bwMode="auto">
            <a:xfrm>
              <a:off x="1292" y="3113"/>
              <a:ext cx="615" cy="306"/>
            </a:xfrm>
            <a:prstGeom prst="homePlate">
              <a:avLst>
                <a:gd name="adj" fmla="val 50245"/>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46820" name="Group 31"/>
            <p:cNvGrpSpPr>
              <a:grpSpLocks/>
            </p:cNvGrpSpPr>
            <p:nvPr/>
          </p:nvGrpSpPr>
          <p:grpSpPr bwMode="auto">
            <a:xfrm>
              <a:off x="1837" y="3113"/>
              <a:ext cx="635" cy="318"/>
              <a:chOff x="2472" y="3294"/>
              <a:chExt cx="635" cy="318"/>
            </a:xfrm>
          </p:grpSpPr>
          <p:sp>
            <p:nvSpPr>
              <p:cNvPr id="246821" name="AutoShape 32"/>
              <p:cNvSpPr>
                <a:spLocks noChangeArrowheads="1"/>
              </p:cNvSpPr>
              <p:nvPr/>
            </p:nvSpPr>
            <p:spPr bwMode="auto">
              <a:xfrm>
                <a:off x="2472" y="3294"/>
                <a:ext cx="615" cy="318"/>
              </a:xfrm>
              <a:prstGeom prst="chevron">
                <a:avLst>
                  <a:gd name="adj" fmla="val 48349"/>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6822" name="Rectangle 33"/>
              <p:cNvSpPr>
                <a:spLocks noChangeArrowheads="1"/>
              </p:cNvSpPr>
              <p:nvPr/>
            </p:nvSpPr>
            <p:spPr bwMode="auto">
              <a:xfrm>
                <a:off x="2654" y="3294"/>
                <a:ext cx="453" cy="318"/>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246806" name="Line 34"/>
          <p:cNvSpPr>
            <a:spLocks noChangeShapeType="1"/>
          </p:cNvSpPr>
          <p:nvPr/>
        </p:nvSpPr>
        <p:spPr bwMode="auto">
          <a:xfrm>
            <a:off x="6156325" y="2060575"/>
            <a:ext cx="0" cy="172878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07" name="Rectangle 35"/>
          <p:cNvSpPr>
            <a:spLocks noChangeArrowheads="1"/>
          </p:cNvSpPr>
          <p:nvPr/>
        </p:nvSpPr>
        <p:spPr bwMode="auto">
          <a:xfrm>
            <a:off x="755650" y="3644900"/>
            <a:ext cx="936625" cy="576263"/>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6808" name="Text Box 36"/>
          <p:cNvSpPr txBox="1">
            <a:spLocks noChangeArrowheads="1"/>
          </p:cNvSpPr>
          <p:nvPr/>
        </p:nvSpPr>
        <p:spPr bwMode="auto">
          <a:xfrm>
            <a:off x="822325" y="3760788"/>
            <a:ext cx="5889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t>JCA</a:t>
            </a:r>
          </a:p>
        </p:txBody>
      </p:sp>
      <p:sp>
        <p:nvSpPr>
          <p:cNvPr id="246809" name="Line 37"/>
          <p:cNvSpPr>
            <a:spLocks noChangeShapeType="1"/>
          </p:cNvSpPr>
          <p:nvPr/>
        </p:nvSpPr>
        <p:spPr bwMode="auto">
          <a:xfrm>
            <a:off x="3995738" y="4581525"/>
            <a:ext cx="0" cy="576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10" name="Line 38"/>
          <p:cNvSpPr>
            <a:spLocks noChangeShapeType="1"/>
          </p:cNvSpPr>
          <p:nvPr/>
        </p:nvSpPr>
        <p:spPr bwMode="auto">
          <a:xfrm>
            <a:off x="5580063" y="4581525"/>
            <a:ext cx="0" cy="576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11" name="Line 39"/>
          <p:cNvSpPr>
            <a:spLocks noChangeShapeType="1"/>
          </p:cNvSpPr>
          <p:nvPr/>
        </p:nvSpPr>
        <p:spPr bwMode="auto">
          <a:xfrm>
            <a:off x="6156325" y="4797425"/>
            <a:ext cx="1295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6812" name="Line 40"/>
          <p:cNvSpPr>
            <a:spLocks noChangeShapeType="1"/>
          </p:cNvSpPr>
          <p:nvPr/>
        </p:nvSpPr>
        <p:spPr bwMode="auto">
          <a:xfrm>
            <a:off x="7164388" y="1773238"/>
            <a:ext cx="1295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6813" name="Text Box 41"/>
          <p:cNvSpPr txBox="1">
            <a:spLocks noChangeArrowheads="1"/>
          </p:cNvSpPr>
          <p:nvPr/>
        </p:nvSpPr>
        <p:spPr bwMode="auto">
          <a:xfrm>
            <a:off x="6227763" y="4522788"/>
            <a:ext cx="11985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Other resource</a:t>
            </a:r>
          </a:p>
        </p:txBody>
      </p:sp>
      <p:sp>
        <p:nvSpPr>
          <p:cNvPr id="246814" name="Text Box 42"/>
          <p:cNvSpPr txBox="1">
            <a:spLocks noChangeArrowheads="1"/>
          </p:cNvSpPr>
          <p:nvPr/>
        </p:nvSpPr>
        <p:spPr bwMode="auto">
          <a:xfrm>
            <a:off x="7275513" y="1557338"/>
            <a:ext cx="11223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Other adapter</a:t>
            </a:r>
          </a:p>
        </p:txBody>
      </p:sp>
      <p:pic>
        <p:nvPicPr>
          <p:cNvPr id="1252395" name="Picture 43" descr="bd05172_"/>
          <p:cNvPicPr>
            <a:picLocks noGrp="1" noChangeAspect="1" noChangeArrowheads="1"/>
          </p:cNvPicPr>
          <p:nvPr>
            <p:ph sz="half" idx="2"/>
          </p:nvPr>
        </p:nvPicPr>
        <p:blipFill>
          <a:blip r:embed="rId4"/>
          <a:srcRect/>
          <a:stretch>
            <a:fillRect/>
          </a:stretch>
        </p:blipFill>
        <p:spPr>
          <a:xfrm>
            <a:off x="3348038" y="5157788"/>
            <a:ext cx="1295400" cy="1252537"/>
          </a:xfrm>
          <a:effectLst>
            <a:outerShdw dist="56796" dir="1593903" algn="ctr" rotWithShape="0">
              <a:srgbClr val="808080">
                <a:alpha val="50000"/>
              </a:srgbClr>
            </a:outerShdw>
          </a:effectLst>
        </p:spPr>
      </p:pic>
      <p:sp>
        <p:nvSpPr>
          <p:cNvPr id="246816" name="Line 44"/>
          <p:cNvSpPr>
            <a:spLocks noChangeShapeType="1"/>
          </p:cNvSpPr>
          <p:nvPr/>
        </p:nvSpPr>
        <p:spPr bwMode="auto">
          <a:xfrm>
            <a:off x="6156325" y="4581525"/>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46817" name="Text Box 45"/>
          <p:cNvSpPr txBox="1">
            <a:spLocks noChangeArrowheads="1"/>
          </p:cNvSpPr>
          <p:nvPr/>
        </p:nvSpPr>
        <p:spPr bwMode="auto">
          <a:xfrm>
            <a:off x="223838" y="4624388"/>
            <a:ext cx="2808287" cy="2085975"/>
          </a:xfrm>
          <a:prstGeom prst="rect">
            <a:avLst/>
          </a:prstGeom>
          <a:solidFill>
            <a:srgbClr val="C0C0C0"/>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i="1">
                <a:solidFill>
                  <a:srgbClr val="003366"/>
                </a:solidFill>
              </a:rPr>
              <a:t>A specific JCA-compatible adapter has to be designed for every resource, which is supposed to be maintained and plugged into a distributed Semantic Web enabled proactive maintenance system</a:t>
            </a:r>
          </a:p>
        </p:txBody>
      </p:sp>
      <p:sp>
        <p:nvSpPr>
          <p:cNvPr id="246818" name="Text Box 46"/>
          <p:cNvSpPr txBox="1">
            <a:spLocks noChangeArrowheads="1"/>
          </p:cNvSpPr>
          <p:nvPr/>
        </p:nvSpPr>
        <p:spPr bwMode="auto">
          <a:xfrm>
            <a:off x="6172200" y="5245100"/>
            <a:ext cx="2886075" cy="1108075"/>
          </a:xfrm>
          <a:prstGeom prst="rect">
            <a:avLst/>
          </a:prstGeom>
          <a:solidFill>
            <a:srgbClr val="C0C0C0"/>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600" i="1">
                <a:solidFill>
                  <a:srgbClr val="003366"/>
                </a:solidFill>
              </a:rPr>
              <a:t>Application components (beans) have to be designed to implement the semantic adaptation logic</a:t>
            </a:r>
          </a:p>
        </p:txBody>
      </p:sp>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4402" name="Rectangle 2"/>
          <p:cNvSpPr>
            <a:spLocks noGrp="1" noChangeArrowheads="1"/>
          </p:cNvSpPr>
          <p:nvPr>
            <p:ph type="title"/>
          </p:nvPr>
        </p:nvSpPr>
        <p:spPr>
          <a:xfrm>
            <a:off x="2338388" y="25400"/>
            <a:ext cx="6697662" cy="908050"/>
          </a:xfrm>
        </p:spPr>
        <p:txBody>
          <a:bodyPr/>
          <a:lstStyle/>
          <a:p>
            <a:pPr algn="r" eaLnBrk="1" hangingPunct="1">
              <a:defRPr/>
            </a:pPr>
            <a:r>
              <a:rPr lang="en-US"/>
              <a:t>Semantic Adaptation</a:t>
            </a:r>
          </a:p>
        </p:txBody>
      </p:sp>
      <p:sp>
        <p:nvSpPr>
          <p:cNvPr id="1254403" name="Rectangle 3"/>
          <p:cNvSpPr>
            <a:spLocks noGrp="1" noChangeArrowheads="1"/>
          </p:cNvSpPr>
          <p:nvPr>
            <p:ph type="body" idx="1"/>
          </p:nvPr>
        </p:nvSpPr>
        <p:spPr>
          <a:xfrm>
            <a:off x="468313" y="908050"/>
            <a:ext cx="8424862" cy="2881313"/>
          </a:xfrm>
        </p:spPr>
        <p:txBody>
          <a:bodyPr/>
          <a:lstStyle/>
          <a:p>
            <a:pPr algn="just" eaLnBrk="1" hangingPunct="1">
              <a:lnSpc>
                <a:spcPct val="90000"/>
              </a:lnSpc>
              <a:buFontTx/>
              <a:buNone/>
              <a:defRPr/>
            </a:pPr>
            <a:r>
              <a:rPr lang="en-US" sz="2400" b="1" i="1">
                <a:solidFill>
                  <a:srgbClr val="336699"/>
                </a:solidFill>
                <a:effectLst>
                  <a:outerShdw blurRad="38100" dist="38100" dir="2700000" algn="tl">
                    <a:srgbClr val="C0C0C0"/>
                  </a:outerShdw>
                </a:effectLst>
              </a:rPr>
              <a:t>	Semantic Adaptation</a:t>
            </a:r>
            <a:r>
              <a:rPr lang="en-US" sz="2400" i="1">
                <a:effectLst>
                  <a:outerShdw blurRad="38100" dist="38100" dir="2700000" algn="tl">
                    <a:srgbClr val="C0C0C0"/>
                  </a:outerShdw>
                </a:effectLst>
              </a:rPr>
              <a:t> results into mapping from data encoded according to some data representation model to some other model;</a:t>
            </a:r>
          </a:p>
          <a:p>
            <a:pPr algn="just" eaLnBrk="1" hangingPunct="1">
              <a:lnSpc>
                <a:spcPct val="90000"/>
              </a:lnSpc>
              <a:buFontTx/>
              <a:buNone/>
              <a:defRPr/>
            </a:pPr>
            <a:r>
              <a:rPr lang="en-US" sz="2400" i="1">
                <a:effectLst>
                  <a:outerShdw blurRad="38100" dist="38100" dir="2700000" algn="tl">
                    <a:srgbClr val="C0C0C0"/>
                  </a:outerShdw>
                </a:effectLst>
              </a:rPr>
              <a:t>	Data transformation involves format’s metadata (schemas) and transformation rules;</a:t>
            </a:r>
          </a:p>
          <a:p>
            <a:pPr algn="just" eaLnBrk="1" hangingPunct="1">
              <a:lnSpc>
                <a:spcPct val="90000"/>
              </a:lnSpc>
              <a:buFontTx/>
              <a:buNone/>
              <a:defRPr/>
            </a:pPr>
            <a:r>
              <a:rPr lang="en-US" sz="2400" i="1">
                <a:effectLst>
                  <a:outerShdw blurRad="38100" dist="38100" dir="2700000" algn="tl">
                    <a:srgbClr val="C0C0C0"/>
                  </a:outerShdw>
                </a:effectLst>
              </a:rPr>
              <a:t>	Data representation standards, transformation rules, underlying models and appropriate ontologies constitute semantic adaptation.</a:t>
            </a:r>
          </a:p>
        </p:txBody>
      </p:sp>
      <p:sp>
        <p:nvSpPr>
          <p:cNvPr id="247812" name="Rectangle 4"/>
          <p:cNvSpPr>
            <a:spLocks noChangeArrowheads="1"/>
          </p:cNvSpPr>
          <p:nvPr/>
        </p:nvSpPr>
        <p:spPr bwMode="auto">
          <a:xfrm>
            <a:off x="2698750" y="4868863"/>
            <a:ext cx="1584325" cy="790575"/>
          </a:xfrm>
          <a:prstGeom prst="rect">
            <a:avLst/>
          </a:prstGeom>
          <a:solidFill>
            <a:srgbClr val="99CC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Model 1</a:t>
            </a:r>
          </a:p>
        </p:txBody>
      </p:sp>
      <p:sp>
        <p:nvSpPr>
          <p:cNvPr id="247813" name="Rectangle 5"/>
          <p:cNvSpPr>
            <a:spLocks noChangeArrowheads="1"/>
          </p:cNvSpPr>
          <p:nvPr/>
        </p:nvSpPr>
        <p:spPr bwMode="auto">
          <a:xfrm>
            <a:off x="4932363" y="4868863"/>
            <a:ext cx="1582737" cy="790575"/>
          </a:xfrm>
          <a:prstGeom prst="rect">
            <a:avLst/>
          </a:prstGeom>
          <a:solidFill>
            <a:srgbClr val="99CC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Model 2</a:t>
            </a:r>
          </a:p>
        </p:txBody>
      </p:sp>
      <p:sp>
        <p:nvSpPr>
          <p:cNvPr id="247814" name="Rectangle 6"/>
          <p:cNvSpPr>
            <a:spLocks noChangeArrowheads="1"/>
          </p:cNvSpPr>
          <p:nvPr/>
        </p:nvSpPr>
        <p:spPr bwMode="auto">
          <a:xfrm>
            <a:off x="2698750" y="5659438"/>
            <a:ext cx="1584325" cy="719137"/>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Encoded Data</a:t>
            </a:r>
          </a:p>
        </p:txBody>
      </p:sp>
      <p:sp>
        <p:nvSpPr>
          <p:cNvPr id="247815" name="Rectangle 7"/>
          <p:cNvSpPr>
            <a:spLocks noChangeArrowheads="1"/>
          </p:cNvSpPr>
          <p:nvPr/>
        </p:nvSpPr>
        <p:spPr bwMode="auto">
          <a:xfrm>
            <a:off x="4932363" y="5659438"/>
            <a:ext cx="1584325" cy="719137"/>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Encoded Data</a:t>
            </a:r>
          </a:p>
        </p:txBody>
      </p:sp>
      <p:sp>
        <p:nvSpPr>
          <p:cNvPr id="247816" name="Rectangle 8"/>
          <p:cNvSpPr>
            <a:spLocks noChangeArrowheads="1"/>
          </p:cNvSpPr>
          <p:nvPr/>
        </p:nvSpPr>
        <p:spPr bwMode="auto">
          <a:xfrm rot="-5400000">
            <a:off x="3850481" y="5301457"/>
            <a:ext cx="1512887" cy="647700"/>
          </a:xfrm>
          <a:prstGeom prst="rect">
            <a:avLst/>
          </a:prstGeom>
          <a:solidFill>
            <a:srgbClr val="CCFFCC"/>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b="1"/>
              <a:t>adaptation</a:t>
            </a:r>
          </a:p>
        </p:txBody>
      </p:sp>
      <p:sp>
        <p:nvSpPr>
          <p:cNvPr id="247817" name="Rectangle 9"/>
          <p:cNvSpPr>
            <a:spLocks noChangeArrowheads="1"/>
          </p:cNvSpPr>
          <p:nvPr/>
        </p:nvSpPr>
        <p:spPr bwMode="auto">
          <a:xfrm>
            <a:off x="2700338" y="4356100"/>
            <a:ext cx="3816350" cy="512763"/>
          </a:xfrm>
          <a:prstGeom prst="rect">
            <a:avLst/>
          </a:prstGeom>
          <a:solidFill>
            <a:srgbClr val="CCFFCC"/>
          </a:solidFill>
          <a:ln w="9525" algn="ctr">
            <a:solidFill>
              <a:schemeClr val="tx1"/>
            </a:solidFill>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b="1"/>
              <a:t>Shared Domain Model</a:t>
            </a:r>
          </a:p>
        </p:txBody>
      </p:sp>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6450" name="Rectangle 2"/>
          <p:cNvSpPr>
            <a:spLocks noGrp="1" noChangeArrowheads="1"/>
          </p:cNvSpPr>
          <p:nvPr>
            <p:ph type="title" sz="quarter"/>
          </p:nvPr>
        </p:nvSpPr>
        <p:spPr>
          <a:xfrm>
            <a:off x="1258888" y="396875"/>
            <a:ext cx="7667625" cy="503238"/>
          </a:xfrm>
        </p:spPr>
        <p:txBody>
          <a:bodyPr/>
          <a:lstStyle/>
          <a:p>
            <a:pPr eaLnBrk="1" hangingPunct="1">
              <a:defRPr/>
            </a:pPr>
            <a:r>
              <a:rPr lang="en-US" sz="3200"/>
              <a:t>SmartResource Layered Cake of Specifications</a:t>
            </a:r>
          </a:p>
        </p:txBody>
      </p:sp>
      <p:graphicFrame>
        <p:nvGraphicFramePr>
          <p:cNvPr id="1256451" name="Group 3"/>
          <p:cNvGraphicFramePr>
            <a:graphicFrameLocks noGrp="1"/>
          </p:cNvGraphicFramePr>
          <p:nvPr>
            <p:ph sz="quarter" idx="2"/>
          </p:nvPr>
        </p:nvGraphicFramePr>
        <p:xfrm>
          <a:off x="3348038" y="3068638"/>
          <a:ext cx="3832225" cy="822325"/>
        </p:xfrm>
        <a:graphic>
          <a:graphicData uri="http://schemas.openxmlformats.org/drawingml/2006/table">
            <a:tbl>
              <a:tblPr/>
              <a:tblGrid>
                <a:gridCol w="3832225">
                  <a:extLst>
                    <a:ext uri="{9D8B030D-6E8A-4147-A177-3AD203B41FA5}">
                      <a16:colId xmlns:a16="http://schemas.microsoft.com/office/drawing/2014/main" val="20000"/>
                    </a:ext>
                  </a:extLst>
                </a:gridCol>
              </a:tblGrid>
              <a:tr h="8223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993300"/>
                          </a:solidFill>
                          <a:effectLst/>
                          <a:latin typeface="Arial" pitchFamily="34" charset="0"/>
                        </a:rPr>
                        <a:t>RscDF Schema</a:t>
                      </a:r>
                      <a:r>
                        <a:rPr kumimoji="0" lang="en-US" sz="2000" b="0" i="0" u="none" strike="noStrike" cap="none" normalizeH="0" baseline="0">
                          <a:ln>
                            <a:noFill/>
                          </a:ln>
                          <a:solidFill>
                            <a:srgbClr val="003366"/>
                          </a:solidFill>
                          <a:effectLst/>
                          <a:latin typeface="Arial" pitchFamily="34" charset="0"/>
                        </a:rPr>
                        <a:t> for the maintenance domain</a:t>
                      </a:r>
                    </a:p>
                  </a:txBody>
                  <a:tcPr marT="45685" marB="45685"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alpha val="50000"/>
                      </a:schemeClr>
                    </a:solidFill>
                  </a:tcPr>
                </a:tc>
                <a:extLst>
                  <a:ext uri="{0D108BD9-81ED-4DB2-BD59-A6C34878D82A}">
                    <a16:rowId xmlns:a16="http://schemas.microsoft.com/office/drawing/2014/main" val="10000"/>
                  </a:ext>
                </a:extLst>
              </a:tr>
            </a:tbl>
          </a:graphicData>
        </a:graphic>
      </p:graphicFrame>
      <p:graphicFrame>
        <p:nvGraphicFramePr>
          <p:cNvPr id="1256457" name="Group 9"/>
          <p:cNvGraphicFramePr>
            <a:graphicFrameLocks noGrp="1"/>
          </p:cNvGraphicFramePr>
          <p:nvPr>
            <p:ph sz="quarter" idx="3"/>
          </p:nvPr>
        </p:nvGraphicFramePr>
        <p:xfrm>
          <a:off x="755650" y="5445125"/>
          <a:ext cx="7993063" cy="647700"/>
        </p:xfrm>
        <a:graphic>
          <a:graphicData uri="http://schemas.openxmlformats.org/drawingml/2006/table">
            <a:tbl>
              <a:tblPr/>
              <a:tblGrid>
                <a:gridCol w="7993063">
                  <a:extLst>
                    <a:ext uri="{9D8B030D-6E8A-4147-A177-3AD203B41FA5}">
                      <a16:colId xmlns:a16="http://schemas.microsoft.com/office/drawing/2014/main" val="20000"/>
                    </a:ext>
                  </a:extLst>
                </a:gridCol>
              </a:tblGrid>
              <a:tr h="6477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993300"/>
                          </a:solidFill>
                          <a:effectLst/>
                          <a:latin typeface="Arial" pitchFamily="34" charset="0"/>
                        </a:rPr>
                        <a:t>XML</a:t>
                      </a:r>
                      <a:r>
                        <a:rPr kumimoji="0" lang="en-US" sz="2000" b="0" i="0" u="none" strike="noStrike" cap="none" normalizeH="0" baseline="0">
                          <a:ln>
                            <a:noFill/>
                          </a:ln>
                          <a:solidFill>
                            <a:srgbClr val="003366"/>
                          </a:solidFill>
                          <a:effectLst/>
                          <a:latin typeface="Arial" pitchFamily="34" charset="0"/>
                        </a:rPr>
                        <a:t> as a basis for RDF, RDFS and document serialization</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46CF15">
                        <a:alpha val="50000"/>
                      </a:srgbClr>
                    </a:solidFill>
                  </a:tcPr>
                </a:tc>
                <a:extLst>
                  <a:ext uri="{0D108BD9-81ED-4DB2-BD59-A6C34878D82A}">
                    <a16:rowId xmlns:a16="http://schemas.microsoft.com/office/drawing/2014/main" val="10000"/>
                  </a:ext>
                </a:extLst>
              </a:tr>
            </a:tbl>
          </a:graphicData>
        </a:graphic>
      </p:graphicFrame>
      <p:graphicFrame>
        <p:nvGraphicFramePr>
          <p:cNvPr id="1256463" name="Group 15"/>
          <p:cNvGraphicFramePr>
            <a:graphicFrameLocks noGrp="1"/>
          </p:cNvGraphicFramePr>
          <p:nvPr/>
        </p:nvGraphicFramePr>
        <p:xfrm>
          <a:off x="2411413" y="3887788"/>
          <a:ext cx="4779962" cy="720725"/>
        </p:xfrm>
        <a:graphic>
          <a:graphicData uri="http://schemas.openxmlformats.org/drawingml/2006/table">
            <a:tbl>
              <a:tblPr/>
              <a:tblGrid>
                <a:gridCol w="4779962">
                  <a:extLst>
                    <a:ext uri="{9D8B030D-6E8A-4147-A177-3AD203B41FA5}">
                      <a16:colId xmlns:a16="http://schemas.microsoft.com/office/drawing/2014/main" val="20000"/>
                    </a:ext>
                  </a:extLst>
                </a:gridCol>
              </a:tblGrid>
              <a:tr h="720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993300"/>
                          </a:solidFill>
                          <a:effectLst/>
                          <a:latin typeface="Arial" pitchFamily="34" charset="0"/>
                        </a:rPr>
                        <a:t>RscDF</a:t>
                      </a:r>
                      <a:r>
                        <a:rPr kumimoji="0" lang="en-US" sz="2000" b="0" i="0" u="none" strike="noStrike" cap="none" normalizeH="0" baseline="0">
                          <a:ln>
                            <a:noFill/>
                          </a:ln>
                          <a:solidFill>
                            <a:srgbClr val="003366"/>
                          </a:solidFill>
                          <a:effectLst/>
                          <a:latin typeface="Arial" pitchFamily="34" charset="0"/>
                        </a:rPr>
                        <a:t> document with encoded data</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alpha val="50000"/>
                      </a:schemeClr>
                    </a:solidFill>
                  </a:tcPr>
                </a:tc>
                <a:extLst>
                  <a:ext uri="{0D108BD9-81ED-4DB2-BD59-A6C34878D82A}">
                    <a16:rowId xmlns:a16="http://schemas.microsoft.com/office/drawing/2014/main" val="10000"/>
                  </a:ext>
                </a:extLst>
              </a:tr>
            </a:tbl>
          </a:graphicData>
        </a:graphic>
      </p:graphicFrame>
      <p:graphicFrame>
        <p:nvGraphicFramePr>
          <p:cNvPr id="1256469" name="Group 21"/>
          <p:cNvGraphicFramePr>
            <a:graphicFrameLocks noGrp="1"/>
          </p:cNvGraphicFramePr>
          <p:nvPr/>
        </p:nvGraphicFramePr>
        <p:xfrm>
          <a:off x="1585913" y="4624388"/>
          <a:ext cx="5616575" cy="822325"/>
        </p:xfrm>
        <a:graphic>
          <a:graphicData uri="http://schemas.openxmlformats.org/drawingml/2006/table">
            <a:tbl>
              <a:tblPr/>
              <a:tblGrid>
                <a:gridCol w="5616575">
                  <a:extLst>
                    <a:ext uri="{9D8B030D-6E8A-4147-A177-3AD203B41FA5}">
                      <a16:colId xmlns:a16="http://schemas.microsoft.com/office/drawing/2014/main" val="20000"/>
                    </a:ext>
                  </a:extLst>
                </a:gridCol>
              </a:tblGrid>
              <a:tr h="8223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993300"/>
                          </a:solidFill>
                          <a:effectLst/>
                          <a:latin typeface="Arial" pitchFamily="34" charset="0"/>
                        </a:rPr>
                        <a:t>RDF</a:t>
                      </a:r>
                      <a:r>
                        <a:rPr kumimoji="0" lang="en-US" sz="2000" b="0" i="0" u="none" strike="noStrike" cap="none" normalizeH="0" baseline="0">
                          <a:ln>
                            <a:noFill/>
                          </a:ln>
                          <a:solidFill>
                            <a:srgbClr val="003366"/>
                          </a:solidFill>
                          <a:effectLst/>
                          <a:latin typeface="Arial" pitchFamily="34" charset="0"/>
                        </a:rPr>
                        <a:t> Specification as a language for data representation in an RscDF document</a:t>
                      </a:r>
                    </a:p>
                  </a:txBody>
                  <a:tcPr marT="45685" marB="45685"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46CF15">
                        <a:alpha val="50000"/>
                      </a:srgbClr>
                    </a:solidFill>
                  </a:tcPr>
                </a:tc>
                <a:extLst>
                  <a:ext uri="{0D108BD9-81ED-4DB2-BD59-A6C34878D82A}">
                    <a16:rowId xmlns:a16="http://schemas.microsoft.com/office/drawing/2014/main" val="10000"/>
                  </a:ext>
                </a:extLst>
              </a:tr>
            </a:tbl>
          </a:graphicData>
        </a:graphic>
      </p:graphicFrame>
      <p:sp>
        <p:nvSpPr>
          <p:cNvPr id="248859" name="Text Box 27"/>
          <p:cNvSpPr txBox="1">
            <a:spLocks noChangeArrowheads="1"/>
          </p:cNvSpPr>
          <p:nvPr/>
        </p:nvSpPr>
        <p:spPr bwMode="auto">
          <a:xfrm rot="10800000">
            <a:off x="7191375" y="3068638"/>
            <a:ext cx="1554163" cy="2379662"/>
          </a:xfrm>
          <a:prstGeom prst="rect">
            <a:avLst/>
          </a:prstGeom>
          <a:solidFill>
            <a:srgbClr val="00FFFF"/>
          </a:solidFill>
          <a:ln w="28575" algn="ctr">
            <a:solidFill>
              <a:schemeClr val="tx1"/>
            </a:solidFill>
            <a:miter lim="800000"/>
            <a:headEnd/>
            <a:tailEnd/>
          </a:ln>
        </p:spPr>
        <p:txBody>
          <a:bodyPr vert="eaVert">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800" b="1">
                <a:solidFill>
                  <a:srgbClr val="993300"/>
                </a:solidFill>
              </a:rPr>
              <a:t>RDFS</a:t>
            </a:r>
          </a:p>
          <a:p>
            <a:pPr eaLnBrk="1" hangingPunct="1"/>
            <a:r>
              <a:rPr lang="en-US" altLang="en-US">
                <a:solidFill>
                  <a:srgbClr val="003366"/>
                </a:solidFill>
              </a:rPr>
              <a:t> </a:t>
            </a:r>
            <a:r>
              <a:rPr lang="en-US" altLang="en-US" sz="2000">
                <a:solidFill>
                  <a:srgbClr val="003366"/>
                </a:solidFill>
              </a:rPr>
              <a:t>contains ontological basis  for RDF and RscDF</a:t>
            </a:r>
          </a:p>
        </p:txBody>
      </p:sp>
      <p:sp>
        <p:nvSpPr>
          <p:cNvPr id="248860" name="Text Box 28"/>
          <p:cNvSpPr txBox="1">
            <a:spLocks noChangeArrowheads="1"/>
          </p:cNvSpPr>
          <p:nvPr/>
        </p:nvSpPr>
        <p:spPr bwMode="auto">
          <a:xfrm rot="-5400000">
            <a:off x="6009481" y="316707"/>
            <a:ext cx="944563" cy="4540250"/>
          </a:xfrm>
          <a:prstGeom prst="rect">
            <a:avLst/>
          </a:prstGeom>
          <a:solidFill>
            <a:srgbClr val="00FFFF"/>
          </a:solidFill>
          <a:ln w="28575" algn="ctr">
            <a:solidFill>
              <a:schemeClr val="tx1"/>
            </a:solidFill>
            <a:miter lim="800000"/>
            <a:headEnd/>
            <a:tailEnd/>
          </a:ln>
        </p:spPr>
        <p:txBody>
          <a:bodyPr vert="eaVert">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800" b="1">
                <a:solidFill>
                  <a:srgbClr val="993300"/>
                </a:solidFill>
              </a:rPr>
              <a:t>OWL</a:t>
            </a:r>
            <a:r>
              <a:rPr lang="en-US" altLang="en-US" sz="2800">
                <a:solidFill>
                  <a:srgbClr val="003366"/>
                </a:solidFill>
              </a:rPr>
              <a:t> </a:t>
            </a:r>
            <a:r>
              <a:rPr lang="en-US" altLang="en-US" sz="2000">
                <a:solidFill>
                  <a:srgbClr val="003366"/>
                </a:solidFill>
              </a:rPr>
              <a:t>provides ontological extension for</a:t>
            </a:r>
            <a:r>
              <a:rPr lang="en-US" altLang="en-US" sz="2000"/>
              <a:t> </a:t>
            </a:r>
            <a:r>
              <a:rPr lang="en-US" altLang="en-US" sz="2000">
                <a:solidFill>
                  <a:srgbClr val="003366"/>
                </a:solidFill>
              </a:rPr>
              <a:t>RDFS and RscDF Schema</a:t>
            </a:r>
          </a:p>
        </p:txBody>
      </p:sp>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62594" name="Rectangle 2"/>
          <p:cNvSpPr>
            <a:spLocks noGrp="1" noChangeArrowheads="1"/>
          </p:cNvSpPr>
          <p:nvPr>
            <p:ph type="title" sz="quarter"/>
          </p:nvPr>
        </p:nvSpPr>
        <p:spPr>
          <a:xfrm>
            <a:off x="2484438" y="622300"/>
            <a:ext cx="6502400" cy="503238"/>
          </a:xfrm>
        </p:spPr>
        <p:txBody>
          <a:bodyPr/>
          <a:lstStyle/>
          <a:p>
            <a:pPr algn="r" eaLnBrk="1" hangingPunct="1">
              <a:defRPr/>
            </a:pPr>
            <a:r>
              <a:rPr lang="en-US" sz="2000" i="1">
                <a:solidFill>
                  <a:srgbClr val="993300"/>
                </a:solidFill>
              </a:rPr>
              <a:t>Two Stages of Adaptation</a:t>
            </a:r>
          </a:p>
        </p:txBody>
      </p:sp>
      <p:pic>
        <p:nvPicPr>
          <p:cNvPr id="249859" name="Picture 3" descr="j0233812"/>
          <p:cNvPicPr>
            <a:picLocks noGrp="1" noChangeAspect="1" noChangeArrowheads="1"/>
          </p:cNvPicPr>
          <p:nvPr>
            <p:ph sz="quarter" idx="1"/>
          </p:nvPr>
        </p:nvPicPr>
        <p:blipFill>
          <a:blip r:embed="rId3" cstate="print">
            <a:extLst>
              <a:ext uri="{28A0092B-C50C-407E-A947-70E740481C1C}">
                <a14:useLocalDpi xmlns:a14="http://schemas.microsoft.com/office/drawing/2010/main" val="0"/>
              </a:ext>
            </a:extLst>
          </a:blip>
          <a:srcRect/>
          <a:stretch>
            <a:fillRect/>
          </a:stretch>
        </p:blipFill>
        <p:spPr>
          <a:xfrm>
            <a:off x="633413" y="2738438"/>
            <a:ext cx="1008062" cy="966787"/>
          </a:xfrm>
          <a:noFill/>
        </p:spPr>
      </p:pic>
      <p:pic>
        <p:nvPicPr>
          <p:cNvPr id="249860" name="Picture 4" descr="j0287212"/>
          <p:cNvPicPr>
            <a:picLocks noGrp="1" noChangeAspect="1" noChangeArrowheads="1"/>
          </p:cNvPicPr>
          <p:nvPr>
            <p:ph sz="quarter" idx="2"/>
          </p:nvPr>
        </p:nvPicPr>
        <p:blipFill>
          <a:blip r:embed="rId4" cstate="print">
            <a:extLst>
              <a:ext uri="{28A0092B-C50C-407E-A947-70E740481C1C}">
                <a14:useLocalDpi xmlns:a14="http://schemas.microsoft.com/office/drawing/2010/main" val="0"/>
              </a:ext>
            </a:extLst>
          </a:blip>
          <a:srcRect/>
          <a:stretch>
            <a:fillRect/>
          </a:stretch>
        </p:blipFill>
        <p:spPr>
          <a:xfrm>
            <a:off x="211138" y="1476375"/>
            <a:ext cx="1481137" cy="879475"/>
          </a:xfrm>
          <a:noFill/>
        </p:spPr>
      </p:pic>
      <p:pic>
        <p:nvPicPr>
          <p:cNvPr id="249861" name="Picture 5" descr="j0252217"/>
          <p:cNvPicPr>
            <a:picLocks noGrp="1" noChangeAspect="1" noChangeArrowheads="1"/>
          </p:cNvPicPr>
          <p:nvPr>
            <p:ph sz="quarter" idx="3"/>
          </p:nvPr>
        </p:nvPicPr>
        <p:blipFill>
          <a:blip r:embed="rId5" cstate="print">
            <a:extLst>
              <a:ext uri="{28A0092B-C50C-407E-A947-70E740481C1C}">
                <a14:useLocalDpi xmlns:a14="http://schemas.microsoft.com/office/drawing/2010/main" val="0"/>
              </a:ext>
            </a:extLst>
          </a:blip>
          <a:srcRect/>
          <a:stretch>
            <a:fillRect/>
          </a:stretch>
        </p:blipFill>
        <p:spPr>
          <a:xfrm>
            <a:off x="611188" y="4365625"/>
            <a:ext cx="1152525" cy="1093788"/>
          </a:xfrm>
          <a:noFill/>
        </p:spPr>
      </p:pic>
      <p:sp>
        <p:nvSpPr>
          <p:cNvPr id="1262598" name="Document"/>
          <p:cNvSpPr>
            <a:spLocks noEditPoints="1" noChangeArrowheads="1"/>
          </p:cNvSpPr>
          <p:nvPr/>
        </p:nvSpPr>
        <p:spPr bwMode="auto">
          <a:xfrm>
            <a:off x="2411413" y="1628775"/>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249863" name="AutoShape 7"/>
          <p:cNvSpPr>
            <a:spLocks noChangeArrowheads="1"/>
          </p:cNvSpPr>
          <p:nvPr/>
        </p:nvSpPr>
        <p:spPr bwMode="auto">
          <a:xfrm>
            <a:off x="1763713" y="1773238"/>
            <a:ext cx="503237"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864" name="AutoShape 8"/>
          <p:cNvSpPr>
            <a:spLocks noChangeArrowheads="1"/>
          </p:cNvSpPr>
          <p:nvPr/>
        </p:nvSpPr>
        <p:spPr bwMode="auto">
          <a:xfrm>
            <a:off x="1763713" y="3068638"/>
            <a:ext cx="503237"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865" name="AutoShape 9"/>
          <p:cNvSpPr>
            <a:spLocks noChangeArrowheads="1"/>
          </p:cNvSpPr>
          <p:nvPr/>
        </p:nvSpPr>
        <p:spPr bwMode="auto">
          <a:xfrm>
            <a:off x="1835150" y="4652963"/>
            <a:ext cx="503238"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866" name="Text Box 10"/>
          <p:cNvSpPr txBox="1">
            <a:spLocks noChangeArrowheads="1"/>
          </p:cNvSpPr>
          <p:nvPr/>
        </p:nvSpPr>
        <p:spPr bwMode="auto">
          <a:xfrm>
            <a:off x="1403350" y="3644900"/>
            <a:ext cx="11525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4400" b="1"/>
              <a:t>…</a:t>
            </a:r>
          </a:p>
        </p:txBody>
      </p:sp>
      <p:sp>
        <p:nvSpPr>
          <p:cNvPr id="249867" name="Text Box 11"/>
          <p:cNvSpPr txBox="1">
            <a:spLocks noChangeArrowheads="1"/>
          </p:cNvSpPr>
          <p:nvPr/>
        </p:nvSpPr>
        <p:spPr bwMode="auto">
          <a:xfrm>
            <a:off x="2262188" y="1844675"/>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1</a:t>
            </a:r>
          </a:p>
        </p:txBody>
      </p:sp>
      <p:sp>
        <p:nvSpPr>
          <p:cNvPr id="1262604" name="Document"/>
          <p:cNvSpPr>
            <a:spLocks noEditPoints="1" noChangeArrowheads="1"/>
          </p:cNvSpPr>
          <p:nvPr/>
        </p:nvSpPr>
        <p:spPr bwMode="auto">
          <a:xfrm>
            <a:off x="2439988" y="2852738"/>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249869" name="Text Box 13"/>
          <p:cNvSpPr txBox="1">
            <a:spLocks noChangeArrowheads="1"/>
          </p:cNvSpPr>
          <p:nvPr/>
        </p:nvSpPr>
        <p:spPr bwMode="auto">
          <a:xfrm>
            <a:off x="2290763" y="3068638"/>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2</a:t>
            </a:r>
          </a:p>
        </p:txBody>
      </p:sp>
      <p:sp>
        <p:nvSpPr>
          <p:cNvPr id="1262606" name="Document"/>
          <p:cNvSpPr>
            <a:spLocks noEditPoints="1" noChangeArrowheads="1"/>
          </p:cNvSpPr>
          <p:nvPr/>
        </p:nvSpPr>
        <p:spPr bwMode="auto">
          <a:xfrm>
            <a:off x="2489200" y="4508500"/>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249871" name="Text Box 15"/>
          <p:cNvSpPr txBox="1">
            <a:spLocks noChangeArrowheads="1"/>
          </p:cNvSpPr>
          <p:nvPr/>
        </p:nvSpPr>
        <p:spPr bwMode="auto">
          <a:xfrm>
            <a:off x="2339975" y="4724400"/>
            <a:ext cx="10080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n</a:t>
            </a:r>
          </a:p>
        </p:txBody>
      </p:sp>
      <p:sp>
        <p:nvSpPr>
          <p:cNvPr id="1262608" name="Document"/>
          <p:cNvSpPr>
            <a:spLocks noEditPoints="1" noChangeArrowheads="1"/>
          </p:cNvSpPr>
          <p:nvPr/>
        </p:nvSpPr>
        <p:spPr bwMode="auto">
          <a:xfrm>
            <a:off x="4356100" y="2852738"/>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F00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249873" name="Text Box 17"/>
          <p:cNvSpPr txBox="1">
            <a:spLocks noChangeArrowheads="1"/>
          </p:cNvSpPr>
          <p:nvPr/>
        </p:nvSpPr>
        <p:spPr bwMode="auto">
          <a:xfrm>
            <a:off x="4206875" y="3068638"/>
            <a:ext cx="10080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1" baseline="-25000"/>
              <a:t>0</a:t>
            </a:r>
          </a:p>
        </p:txBody>
      </p:sp>
      <p:sp>
        <p:nvSpPr>
          <p:cNvPr id="249874" name="AutoShape 18"/>
          <p:cNvSpPr>
            <a:spLocks noChangeArrowheads="1"/>
          </p:cNvSpPr>
          <p:nvPr/>
        </p:nvSpPr>
        <p:spPr bwMode="auto">
          <a:xfrm>
            <a:off x="3708400" y="1196975"/>
            <a:ext cx="1657350" cy="1008063"/>
          </a:xfrm>
          <a:prstGeom prst="wedgeRoundRectCallout">
            <a:avLst>
              <a:gd name="adj1" fmla="val -6130"/>
              <a:gd name="adj2" fmla="val 121968"/>
              <a:gd name="adj3" fmla="val 16667"/>
            </a:avLst>
          </a:prstGeom>
          <a:solidFill>
            <a:srgbClr val="FFFF00"/>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Based on Unified State/Condition Description XML Schema</a:t>
            </a:r>
          </a:p>
        </p:txBody>
      </p:sp>
      <p:sp>
        <p:nvSpPr>
          <p:cNvPr id="249875" name="Line 19"/>
          <p:cNvSpPr>
            <a:spLocks noChangeShapeType="1"/>
          </p:cNvSpPr>
          <p:nvPr/>
        </p:nvSpPr>
        <p:spPr bwMode="auto">
          <a:xfrm>
            <a:off x="3203575" y="2133600"/>
            <a:ext cx="1081088" cy="1008063"/>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49876" name="Line 20"/>
          <p:cNvSpPr>
            <a:spLocks noChangeShapeType="1"/>
          </p:cNvSpPr>
          <p:nvPr/>
        </p:nvSpPr>
        <p:spPr bwMode="auto">
          <a:xfrm>
            <a:off x="3203575" y="3284538"/>
            <a:ext cx="1081088" cy="0"/>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49877" name="Line 21"/>
          <p:cNvSpPr>
            <a:spLocks noChangeShapeType="1"/>
          </p:cNvSpPr>
          <p:nvPr/>
        </p:nvSpPr>
        <p:spPr bwMode="auto">
          <a:xfrm flipV="1">
            <a:off x="3203575" y="3573463"/>
            <a:ext cx="1081088" cy="1295400"/>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49878" name="Picture 22" descr="j023334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06788" y="2349500"/>
            <a:ext cx="354012"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79" name="Picture 23" descr="j023334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19475" y="3141663"/>
            <a:ext cx="35401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80" name="Picture 24" descr="j023334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86150" y="4171950"/>
            <a:ext cx="346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2617" name="AutoShape 25"/>
          <p:cNvSpPr>
            <a:spLocks noChangeArrowheads="1"/>
          </p:cNvSpPr>
          <p:nvPr/>
        </p:nvSpPr>
        <p:spPr bwMode="auto">
          <a:xfrm>
            <a:off x="3492500" y="5516563"/>
            <a:ext cx="2592388" cy="649287"/>
          </a:xfrm>
          <a:prstGeom prst="wedgeRoundRectCallout">
            <a:avLst>
              <a:gd name="adj1" fmla="val -41000"/>
              <a:gd name="adj2" fmla="val -224329"/>
              <a:gd name="adj3" fmla="val 16667"/>
            </a:avLst>
          </a:prstGeom>
          <a:solidFill>
            <a:srgbClr val="FFFF00"/>
          </a:solidFill>
          <a:ln w="9525" algn="ctr">
            <a:solidFill>
              <a:schemeClr val="tx1"/>
            </a:solidFill>
            <a:miter lim="800000"/>
            <a:headEnd/>
            <a:tailEnd/>
          </a:ln>
          <a:effectLst/>
        </p:spPr>
        <p:txBody>
          <a:bodyPr/>
          <a:lstStyle/>
          <a:p>
            <a:pPr>
              <a:defRPr/>
            </a:pPr>
            <a:r>
              <a:rPr lang="en-US" sz="1600" b="1">
                <a:solidFill>
                  <a:srgbClr val="FF0000"/>
                </a:solidFill>
                <a:effectLst>
                  <a:outerShdw blurRad="38100" dist="38100" dir="2700000" algn="tl">
                    <a:srgbClr val="000000"/>
                  </a:outerShdw>
                </a:effectLst>
              </a:rPr>
              <a:t>Syntactic Adaptation:</a:t>
            </a:r>
            <a:endParaRPr lang="en-US" sz="1400"/>
          </a:p>
          <a:p>
            <a:pPr>
              <a:defRPr/>
            </a:pPr>
            <a:r>
              <a:rPr lang="en-US" sz="1400"/>
              <a:t>XSLT-Transformation</a:t>
            </a:r>
          </a:p>
        </p:txBody>
      </p:sp>
      <p:sp>
        <p:nvSpPr>
          <p:cNvPr id="249882" name="AutoShape 26"/>
          <p:cNvSpPr>
            <a:spLocks noChangeArrowheads="1"/>
          </p:cNvSpPr>
          <p:nvPr/>
        </p:nvSpPr>
        <p:spPr bwMode="auto">
          <a:xfrm>
            <a:off x="5076825" y="3141663"/>
            <a:ext cx="1871663" cy="358775"/>
          </a:xfrm>
          <a:prstGeom prst="rightArrow">
            <a:avLst>
              <a:gd name="adj1" fmla="val 37167"/>
              <a:gd name="adj2" fmla="val 93806"/>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49883" name="Picture 27" descr="rscdf-powered"/>
          <p:cNvPicPr>
            <a:picLocks noGrp="1" noChangeAspect="1" noChangeArrowheads="1"/>
          </p:cNvPicPr>
          <p:nvPr>
            <p:ph sz="quarter" idx="4"/>
          </p:nvPr>
        </p:nvPicPr>
        <p:blipFill>
          <a:blip r:embed="rId7">
            <a:extLst>
              <a:ext uri="{28A0092B-C50C-407E-A947-70E740481C1C}">
                <a14:useLocalDpi xmlns:a14="http://schemas.microsoft.com/office/drawing/2010/main" val="0"/>
              </a:ext>
            </a:extLst>
          </a:blip>
          <a:srcRect/>
          <a:stretch>
            <a:fillRect/>
          </a:stretch>
        </p:blipFill>
        <p:spPr>
          <a:xfrm>
            <a:off x="6986588" y="3028950"/>
            <a:ext cx="1944687" cy="622300"/>
          </a:xfrm>
          <a:noFill/>
        </p:spPr>
      </p:pic>
      <p:grpSp>
        <p:nvGrpSpPr>
          <p:cNvPr id="249884" name="Group 28"/>
          <p:cNvGrpSpPr>
            <a:grpSpLocks/>
          </p:cNvGrpSpPr>
          <p:nvPr/>
        </p:nvGrpSpPr>
        <p:grpSpPr bwMode="auto">
          <a:xfrm>
            <a:off x="5364163" y="2781300"/>
            <a:ext cx="936625" cy="1223963"/>
            <a:chOff x="3288" y="1661"/>
            <a:chExt cx="907" cy="1088"/>
          </a:xfrm>
        </p:grpSpPr>
        <p:sp>
          <p:nvSpPr>
            <p:cNvPr id="249887" name="AutoShape 29"/>
            <p:cNvSpPr>
              <a:spLocks noChangeArrowheads="1"/>
            </p:cNvSpPr>
            <p:nvPr/>
          </p:nvSpPr>
          <p:spPr bwMode="auto">
            <a:xfrm>
              <a:off x="3288" y="1661"/>
              <a:ext cx="907" cy="1088"/>
            </a:xfrm>
            <a:prstGeom prst="cloudCallout">
              <a:avLst>
                <a:gd name="adj1" fmla="val 495"/>
                <a:gd name="adj2" fmla="val 45681"/>
              </a:avLst>
            </a:prstGeom>
            <a:solidFill>
              <a:srgbClr val="CCFFFF"/>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49888" name="Group 30"/>
            <p:cNvGrpSpPr>
              <a:grpSpLocks/>
            </p:cNvGrpSpPr>
            <p:nvPr/>
          </p:nvGrpSpPr>
          <p:grpSpPr bwMode="auto">
            <a:xfrm>
              <a:off x="3470" y="2341"/>
              <a:ext cx="499" cy="181"/>
              <a:chOff x="1066" y="3748"/>
              <a:chExt cx="805" cy="196"/>
            </a:xfrm>
          </p:grpSpPr>
          <p:pic>
            <p:nvPicPr>
              <p:cNvPr id="249899" name="Picture 31" descr="xml-writer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66" y="3748"/>
                <a:ext cx="298"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49900" name="Picture 32"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08" y="3762"/>
                <a:ext cx="363" cy="18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49901" name="Line 33"/>
              <p:cNvSpPr>
                <a:spLocks noChangeShapeType="1"/>
              </p:cNvSpPr>
              <p:nvPr/>
            </p:nvSpPr>
            <p:spPr bwMode="auto">
              <a:xfrm>
                <a:off x="1163" y="3832"/>
                <a:ext cx="447" cy="52"/>
              </a:xfrm>
              <a:prstGeom prst="line">
                <a:avLst/>
              </a:prstGeom>
              <a:noFill/>
              <a:ln w="9525">
                <a:solidFill>
                  <a:srgbClr val="FF0000"/>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9902" name="Oval 34"/>
              <p:cNvSpPr>
                <a:spLocks noChangeArrowheads="1"/>
              </p:cNvSpPr>
              <p:nvPr/>
            </p:nvSpPr>
            <p:spPr bwMode="auto">
              <a:xfrm>
                <a:off x="1135" y="3807"/>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903" name="Oval 35"/>
              <p:cNvSpPr>
                <a:spLocks noChangeArrowheads="1"/>
              </p:cNvSpPr>
              <p:nvPr/>
            </p:nvSpPr>
            <p:spPr bwMode="auto">
              <a:xfrm>
                <a:off x="1075" y="3768"/>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904" name="Oval 36"/>
              <p:cNvSpPr>
                <a:spLocks noChangeArrowheads="1"/>
              </p:cNvSpPr>
              <p:nvPr/>
            </p:nvSpPr>
            <p:spPr bwMode="auto">
              <a:xfrm>
                <a:off x="1561" y="3772"/>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905" name="Oval 37"/>
              <p:cNvSpPr>
                <a:spLocks noChangeArrowheads="1"/>
              </p:cNvSpPr>
              <p:nvPr/>
            </p:nvSpPr>
            <p:spPr bwMode="auto">
              <a:xfrm>
                <a:off x="1606" y="3870"/>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49906" name="Line 38"/>
              <p:cNvSpPr>
                <a:spLocks noChangeShapeType="1"/>
              </p:cNvSpPr>
              <p:nvPr/>
            </p:nvSpPr>
            <p:spPr bwMode="auto">
              <a:xfrm>
                <a:off x="1111" y="3793"/>
                <a:ext cx="453" cy="0"/>
              </a:xfrm>
              <a:prstGeom prst="line">
                <a:avLst/>
              </a:prstGeom>
              <a:noFill/>
              <a:ln w="9525">
                <a:solidFill>
                  <a:srgbClr val="CC3300"/>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49889" name="Group 39"/>
            <p:cNvGrpSpPr>
              <a:grpSpLocks/>
            </p:cNvGrpSpPr>
            <p:nvPr/>
          </p:nvGrpSpPr>
          <p:grpSpPr bwMode="auto">
            <a:xfrm>
              <a:off x="3470" y="1842"/>
              <a:ext cx="544" cy="408"/>
              <a:chOff x="3878" y="2432"/>
              <a:chExt cx="1316" cy="1059"/>
            </a:xfrm>
          </p:grpSpPr>
          <p:pic>
            <p:nvPicPr>
              <p:cNvPr id="249890" name="Picture 40" descr="xml-writer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41" y="2432"/>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49891" name="Picture 41" descr="xml-writer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78" y="2809"/>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49892" name="Picture 42" descr="xml-writer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95" y="3308"/>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49893" name="Picture 43" descr="xml-writer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13" y="2945"/>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49894" name="Line 44"/>
              <p:cNvSpPr>
                <a:spLocks noChangeShapeType="1"/>
              </p:cNvSpPr>
              <p:nvPr/>
            </p:nvSpPr>
            <p:spPr bwMode="auto">
              <a:xfrm flipH="1">
                <a:off x="4195" y="2614"/>
                <a:ext cx="182"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9895" name="Line 45"/>
              <p:cNvSpPr>
                <a:spLocks noChangeShapeType="1"/>
              </p:cNvSpPr>
              <p:nvPr/>
            </p:nvSpPr>
            <p:spPr bwMode="auto">
              <a:xfrm>
                <a:off x="4513" y="2614"/>
                <a:ext cx="181" cy="317"/>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9896" name="Line 46"/>
              <p:cNvSpPr>
                <a:spLocks noChangeShapeType="1"/>
              </p:cNvSpPr>
              <p:nvPr/>
            </p:nvSpPr>
            <p:spPr bwMode="auto">
              <a:xfrm flipH="1">
                <a:off x="4468" y="3127"/>
                <a:ext cx="182"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49897" name="Line 47"/>
              <p:cNvSpPr>
                <a:spLocks noChangeShapeType="1"/>
              </p:cNvSpPr>
              <p:nvPr/>
            </p:nvSpPr>
            <p:spPr bwMode="auto">
              <a:xfrm>
                <a:off x="4830" y="3127"/>
                <a:ext cx="91"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pic>
            <p:nvPicPr>
              <p:cNvPr id="249898" name="Picture 48" descr="xml-writer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740" y="3308"/>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1262641" name="AutoShape 49"/>
          <p:cNvSpPr>
            <a:spLocks noChangeArrowheads="1"/>
          </p:cNvSpPr>
          <p:nvPr/>
        </p:nvSpPr>
        <p:spPr bwMode="auto">
          <a:xfrm>
            <a:off x="5867400" y="1125538"/>
            <a:ext cx="2089150" cy="1295400"/>
          </a:xfrm>
          <a:prstGeom prst="wedgeRoundRectCallout">
            <a:avLst>
              <a:gd name="adj1" fmla="val -36704"/>
              <a:gd name="adj2" fmla="val 87255"/>
              <a:gd name="adj3" fmla="val 16667"/>
            </a:avLst>
          </a:prstGeom>
          <a:solidFill>
            <a:srgbClr val="FFFF00"/>
          </a:solidFill>
          <a:ln w="9525" algn="ctr">
            <a:solidFill>
              <a:schemeClr val="tx1"/>
            </a:solidFill>
            <a:miter lim="800000"/>
            <a:headEnd/>
            <a:tailEnd/>
          </a:ln>
          <a:effectLst/>
        </p:spPr>
        <p:txBody>
          <a:bodyPr/>
          <a:lstStyle/>
          <a:p>
            <a:pPr>
              <a:defRPr/>
            </a:pPr>
            <a:r>
              <a:rPr lang="en-US" sz="1600" b="1">
                <a:solidFill>
                  <a:srgbClr val="FF0000"/>
                </a:solidFill>
                <a:effectLst>
                  <a:outerShdw blurRad="38100" dist="38100" dir="2700000" algn="tl">
                    <a:srgbClr val="000000"/>
                  </a:outerShdw>
                </a:effectLst>
              </a:rPr>
              <a:t>Semantic Adaptation:</a:t>
            </a:r>
          </a:p>
          <a:p>
            <a:pPr>
              <a:defRPr/>
            </a:pPr>
            <a:r>
              <a:rPr lang="en-US"/>
              <a:t> </a:t>
            </a:r>
            <a:r>
              <a:rPr lang="en-US" sz="1400"/>
              <a:t>Based on Ontology of Templates and Mapping Rules</a:t>
            </a:r>
          </a:p>
        </p:txBody>
      </p:sp>
      <p:sp>
        <p:nvSpPr>
          <p:cNvPr id="1262642" name="Rectangle 50"/>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0882" name="Picture 2" descr="xml-writer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9563" y="3717925"/>
            <a:ext cx="719137" cy="431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883" name="Picture 3" descr="xml-writer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10500" y="3717925"/>
            <a:ext cx="865188"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50884" name="Line 4"/>
          <p:cNvSpPr>
            <a:spLocks noChangeShapeType="1"/>
          </p:cNvSpPr>
          <p:nvPr/>
        </p:nvSpPr>
        <p:spPr bwMode="auto">
          <a:xfrm flipV="1">
            <a:off x="6985000" y="3762375"/>
            <a:ext cx="1152525" cy="71438"/>
          </a:xfrm>
          <a:prstGeom prst="line">
            <a:avLst/>
          </a:prstGeom>
          <a:noFill/>
          <a:ln w="15875">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885" name="Line 5"/>
          <p:cNvSpPr>
            <a:spLocks noChangeShapeType="1"/>
          </p:cNvSpPr>
          <p:nvPr/>
        </p:nvSpPr>
        <p:spPr bwMode="auto">
          <a:xfrm flipV="1">
            <a:off x="7029450" y="3900488"/>
            <a:ext cx="863600" cy="142875"/>
          </a:xfrm>
          <a:prstGeom prst="line">
            <a:avLst/>
          </a:prstGeom>
          <a:noFill/>
          <a:ln w="15875">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264646" name="Document"/>
          <p:cNvSpPr>
            <a:spLocks noEditPoints="1" noChangeArrowheads="1"/>
          </p:cNvSpPr>
          <p:nvPr/>
        </p:nvSpPr>
        <p:spPr bwMode="auto">
          <a:xfrm>
            <a:off x="6659563" y="2781300"/>
            <a:ext cx="647700" cy="64770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F00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250887" name="Text Box 7"/>
          <p:cNvSpPr txBox="1">
            <a:spLocks noChangeArrowheads="1"/>
          </p:cNvSpPr>
          <p:nvPr/>
        </p:nvSpPr>
        <p:spPr bwMode="auto">
          <a:xfrm>
            <a:off x="6677025" y="2925763"/>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b="1"/>
              <a:t>XML</a:t>
            </a:r>
            <a:r>
              <a:rPr lang="en-US" altLang="en-US" sz="1400" b="1" baseline="-25000"/>
              <a:t>0</a:t>
            </a:r>
          </a:p>
        </p:txBody>
      </p:sp>
      <p:pic>
        <p:nvPicPr>
          <p:cNvPr id="250888" name="Picture 8" descr="rscdf-powere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39063" y="2925763"/>
            <a:ext cx="1025525" cy="32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0889" name="Group 9"/>
          <p:cNvGrpSpPr>
            <a:grpSpLocks/>
          </p:cNvGrpSpPr>
          <p:nvPr/>
        </p:nvGrpSpPr>
        <p:grpSpPr bwMode="auto">
          <a:xfrm>
            <a:off x="290513" y="981075"/>
            <a:ext cx="5472112" cy="5472113"/>
            <a:chOff x="295" y="709"/>
            <a:chExt cx="2812" cy="2766"/>
          </a:xfrm>
        </p:grpSpPr>
        <p:pic>
          <p:nvPicPr>
            <p:cNvPr id="250938" name="Picture 10" descr="xml-writer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4" y="1501"/>
              <a:ext cx="973" cy="1480"/>
            </a:xfrm>
            <a:prstGeom prst="rect">
              <a:avLst/>
            </a:prstGeom>
            <a:noFill/>
            <a:ln w="317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39" name="Picture 11" descr="xml-writer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7" y="1774"/>
              <a:ext cx="612" cy="77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0" name="Picture 12" descr="xml-writer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02" y="1797"/>
              <a:ext cx="297"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1" name="Picture 13" descr="xml-writer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19" y="1661"/>
              <a:ext cx="297"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50942" name="Line 14"/>
            <p:cNvSpPr>
              <a:spLocks noChangeShapeType="1"/>
            </p:cNvSpPr>
            <p:nvPr/>
          </p:nvSpPr>
          <p:spPr bwMode="auto">
            <a:xfrm flipH="1">
              <a:off x="1338" y="1298"/>
              <a:ext cx="227" cy="499"/>
            </a:xfrm>
            <a:prstGeom prst="line">
              <a:avLst/>
            </a:prstGeom>
            <a:noFill/>
            <a:ln w="127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43" name="Line 15"/>
            <p:cNvSpPr>
              <a:spLocks noChangeShapeType="1"/>
            </p:cNvSpPr>
            <p:nvPr/>
          </p:nvSpPr>
          <p:spPr bwMode="auto">
            <a:xfrm>
              <a:off x="1610" y="1298"/>
              <a:ext cx="45" cy="363"/>
            </a:xfrm>
            <a:prstGeom prst="line">
              <a:avLst/>
            </a:prstGeom>
            <a:noFill/>
            <a:ln w="127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44" name="Line 16"/>
            <p:cNvSpPr>
              <a:spLocks noChangeShapeType="1"/>
            </p:cNvSpPr>
            <p:nvPr/>
          </p:nvSpPr>
          <p:spPr bwMode="auto">
            <a:xfrm>
              <a:off x="2011" y="1284"/>
              <a:ext cx="234" cy="196"/>
            </a:xfrm>
            <a:prstGeom prst="line">
              <a:avLst/>
            </a:prstGeom>
            <a:noFill/>
            <a:ln w="9525">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50945" name="Picture 17" descr="xml-writer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2" y="1910"/>
              <a:ext cx="297"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6" name="Picture 18" descr="xml-writer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2" y="2092"/>
              <a:ext cx="297"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7" name="Picture 19" descr="xml-writer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152" y="2273"/>
              <a:ext cx="363" cy="18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8" name="Picture 20"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04" y="2611"/>
              <a:ext cx="612" cy="22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49" name="Picture 21" descr="PrimitiveClass"/>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37" y="1117"/>
              <a:ext cx="21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50" name="Picture 22"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80" y="1456"/>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51" name="Picture 23" descr="PrimitiveClass"/>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491" y="1096"/>
              <a:ext cx="21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52" name="Picture 24" descr="PrimitiveClass"/>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10" y="709"/>
              <a:ext cx="21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953" name="Line 25"/>
            <p:cNvSpPr>
              <a:spLocks noChangeShapeType="1"/>
            </p:cNvSpPr>
            <p:nvPr/>
          </p:nvSpPr>
          <p:spPr bwMode="auto">
            <a:xfrm flipH="1">
              <a:off x="1610" y="890"/>
              <a:ext cx="91" cy="227"/>
            </a:xfrm>
            <a:prstGeom prst="line">
              <a:avLst/>
            </a:prstGeom>
            <a:noFill/>
            <a:ln w="254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54" name="Line 26"/>
            <p:cNvSpPr>
              <a:spLocks noChangeShapeType="1"/>
            </p:cNvSpPr>
            <p:nvPr/>
          </p:nvSpPr>
          <p:spPr bwMode="auto">
            <a:xfrm>
              <a:off x="1760" y="904"/>
              <a:ext cx="136" cy="227"/>
            </a:xfrm>
            <a:prstGeom prst="line">
              <a:avLst/>
            </a:prstGeom>
            <a:noFill/>
            <a:ln w="254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50955" name="Picture 27"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74" y="1606"/>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56" name="Picture 28"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36" y="1728"/>
              <a:ext cx="13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57" name="Picture 29" descr="xml-writer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66" y="2115"/>
              <a:ext cx="363" cy="18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58" name="Picture 30"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47" y="2886"/>
              <a:ext cx="612" cy="22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50959" name="Line 31"/>
            <p:cNvSpPr>
              <a:spLocks noChangeShapeType="1"/>
            </p:cNvSpPr>
            <p:nvPr/>
          </p:nvSpPr>
          <p:spPr bwMode="auto">
            <a:xfrm flipH="1">
              <a:off x="748" y="869"/>
              <a:ext cx="890" cy="973"/>
            </a:xfrm>
            <a:prstGeom prst="line">
              <a:avLst/>
            </a:prstGeom>
            <a:noFill/>
            <a:ln w="254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50960" name="Picture 32" descr="PrimitiveClass"/>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67" y="1842"/>
              <a:ext cx="21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61" name="Picture 33"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21" y="2070"/>
              <a:ext cx="13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62" name="Picture 34"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84" y="2840"/>
              <a:ext cx="13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963" name="Line 35"/>
            <p:cNvSpPr>
              <a:spLocks noChangeShapeType="1"/>
            </p:cNvSpPr>
            <p:nvPr/>
          </p:nvSpPr>
          <p:spPr bwMode="auto">
            <a:xfrm>
              <a:off x="748" y="1979"/>
              <a:ext cx="318" cy="226"/>
            </a:xfrm>
            <a:prstGeom prst="line">
              <a:avLst/>
            </a:prstGeom>
            <a:noFill/>
            <a:ln w="127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64" name="Line 36"/>
            <p:cNvSpPr>
              <a:spLocks noChangeShapeType="1"/>
            </p:cNvSpPr>
            <p:nvPr/>
          </p:nvSpPr>
          <p:spPr bwMode="auto">
            <a:xfrm>
              <a:off x="657" y="2069"/>
              <a:ext cx="0" cy="635"/>
            </a:xfrm>
            <a:prstGeom prst="line">
              <a:avLst/>
            </a:prstGeom>
            <a:noFill/>
            <a:ln w="127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50965" name="Picture 37" descr="xml-writer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0" y="2704"/>
              <a:ext cx="612" cy="77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50966" name="Line 38"/>
            <p:cNvSpPr>
              <a:spLocks noChangeShapeType="1"/>
            </p:cNvSpPr>
            <p:nvPr/>
          </p:nvSpPr>
          <p:spPr bwMode="auto">
            <a:xfrm>
              <a:off x="703" y="2024"/>
              <a:ext cx="726" cy="862"/>
            </a:xfrm>
            <a:prstGeom prst="line">
              <a:avLst/>
            </a:prstGeom>
            <a:noFill/>
            <a:ln w="127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67" name="Line 39"/>
            <p:cNvSpPr>
              <a:spLocks noChangeShapeType="1"/>
            </p:cNvSpPr>
            <p:nvPr/>
          </p:nvSpPr>
          <p:spPr bwMode="auto">
            <a:xfrm flipV="1">
              <a:off x="1837" y="2795"/>
              <a:ext cx="317" cy="227"/>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68" name="Line 40"/>
            <p:cNvSpPr>
              <a:spLocks noChangeShapeType="1"/>
            </p:cNvSpPr>
            <p:nvPr/>
          </p:nvSpPr>
          <p:spPr bwMode="auto">
            <a:xfrm>
              <a:off x="1429" y="2206"/>
              <a:ext cx="725" cy="135"/>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69" name="Line 41"/>
            <p:cNvSpPr>
              <a:spLocks noChangeShapeType="1"/>
            </p:cNvSpPr>
            <p:nvPr/>
          </p:nvSpPr>
          <p:spPr bwMode="auto">
            <a:xfrm>
              <a:off x="1791" y="1752"/>
              <a:ext cx="409" cy="227"/>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70" name="Line 42"/>
            <p:cNvSpPr>
              <a:spLocks noChangeShapeType="1"/>
            </p:cNvSpPr>
            <p:nvPr/>
          </p:nvSpPr>
          <p:spPr bwMode="auto">
            <a:xfrm flipV="1">
              <a:off x="930" y="2523"/>
              <a:ext cx="1224" cy="272"/>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71" name="Line 43"/>
            <p:cNvSpPr>
              <a:spLocks noChangeShapeType="1"/>
            </p:cNvSpPr>
            <p:nvPr/>
          </p:nvSpPr>
          <p:spPr bwMode="auto">
            <a:xfrm>
              <a:off x="1474" y="1888"/>
              <a:ext cx="680" cy="272"/>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250972" name="Picture 44"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5" y="2659"/>
              <a:ext cx="13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64685" name="Rectangle 45"/>
          <p:cNvSpPr>
            <a:spLocks noChangeArrowheads="1"/>
          </p:cNvSpPr>
          <p:nvPr/>
        </p:nvSpPr>
        <p:spPr bwMode="auto">
          <a:xfrm>
            <a:off x="971550" y="5826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Ontology</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of</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Templates</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and</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Mapping</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Rules</a:t>
            </a:r>
          </a:p>
        </p:txBody>
      </p:sp>
      <p:graphicFrame>
        <p:nvGraphicFramePr>
          <p:cNvPr id="1264686" name="Group 46"/>
          <p:cNvGraphicFramePr>
            <a:graphicFrameLocks noGrp="1"/>
          </p:cNvGraphicFramePr>
          <p:nvPr/>
        </p:nvGraphicFramePr>
        <p:xfrm>
          <a:off x="6443663" y="2636838"/>
          <a:ext cx="2400300" cy="2376487"/>
        </p:xfrm>
        <a:graphic>
          <a:graphicData uri="http://schemas.openxmlformats.org/drawingml/2006/table">
            <a:tbl>
              <a:tblPr/>
              <a:tblGrid>
                <a:gridCol w="1200150">
                  <a:extLst>
                    <a:ext uri="{9D8B030D-6E8A-4147-A177-3AD203B41FA5}">
                      <a16:colId xmlns:a16="http://schemas.microsoft.com/office/drawing/2014/main" val="20000"/>
                    </a:ext>
                  </a:extLst>
                </a:gridCol>
                <a:gridCol w="1200150">
                  <a:extLst>
                    <a:ext uri="{9D8B030D-6E8A-4147-A177-3AD203B41FA5}">
                      <a16:colId xmlns:a16="http://schemas.microsoft.com/office/drawing/2014/main" val="20001"/>
                    </a:ext>
                  </a:extLst>
                </a:gridCol>
              </a:tblGrid>
              <a:tr h="89693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39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39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rgbClr val="003366"/>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50905" name="Oval 60"/>
          <p:cNvSpPr>
            <a:spLocks noChangeArrowheads="1"/>
          </p:cNvSpPr>
          <p:nvPr/>
        </p:nvSpPr>
        <p:spPr bwMode="auto">
          <a:xfrm>
            <a:off x="3995738" y="2830513"/>
            <a:ext cx="360362"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06" name="Oval 61"/>
          <p:cNvSpPr>
            <a:spLocks noChangeArrowheads="1"/>
          </p:cNvSpPr>
          <p:nvPr/>
        </p:nvSpPr>
        <p:spPr bwMode="auto">
          <a:xfrm>
            <a:off x="4067175" y="3500438"/>
            <a:ext cx="360363"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07" name="Oval 62"/>
          <p:cNvSpPr>
            <a:spLocks noChangeArrowheads="1"/>
          </p:cNvSpPr>
          <p:nvPr/>
        </p:nvSpPr>
        <p:spPr bwMode="auto">
          <a:xfrm>
            <a:off x="3851275" y="3141663"/>
            <a:ext cx="360363"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08" name="Oval 63"/>
          <p:cNvSpPr>
            <a:spLocks noChangeArrowheads="1"/>
          </p:cNvSpPr>
          <p:nvPr/>
        </p:nvSpPr>
        <p:spPr bwMode="auto">
          <a:xfrm>
            <a:off x="4067175" y="3860800"/>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09" name="Oval 64"/>
          <p:cNvSpPr>
            <a:spLocks noChangeArrowheads="1"/>
          </p:cNvSpPr>
          <p:nvPr/>
        </p:nvSpPr>
        <p:spPr bwMode="auto">
          <a:xfrm>
            <a:off x="3924300" y="4149725"/>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10" name="Oval 65"/>
          <p:cNvSpPr>
            <a:spLocks noChangeArrowheads="1"/>
          </p:cNvSpPr>
          <p:nvPr/>
        </p:nvSpPr>
        <p:spPr bwMode="auto">
          <a:xfrm>
            <a:off x="4140200" y="4292600"/>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11" name="Oval 66"/>
          <p:cNvSpPr>
            <a:spLocks noChangeArrowheads="1"/>
          </p:cNvSpPr>
          <p:nvPr/>
        </p:nvSpPr>
        <p:spPr bwMode="auto">
          <a:xfrm>
            <a:off x="3851275" y="4797425"/>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12" name="Oval 67"/>
          <p:cNvSpPr>
            <a:spLocks noChangeArrowheads="1"/>
          </p:cNvSpPr>
          <p:nvPr/>
        </p:nvSpPr>
        <p:spPr bwMode="auto">
          <a:xfrm>
            <a:off x="4211638" y="5084763"/>
            <a:ext cx="360362"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13" name="Line 68"/>
          <p:cNvSpPr>
            <a:spLocks noChangeShapeType="1"/>
          </p:cNvSpPr>
          <p:nvPr/>
        </p:nvSpPr>
        <p:spPr bwMode="auto">
          <a:xfrm flipV="1">
            <a:off x="4067175" y="3933825"/>
            <a:ext cx="144463" cy="2159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4" name="Line 69"/>
          <p:cNvSpPr>
            <a:spLocks noChangeShapeType="1"/>
          </p:cNvSpPr>
          <p:nvPr/>
        </p:nvSpPr>
        <p:spPr bwMode="auto">
          <a:xfrm flipV="1">
            <a:off x="3995738" y="2874963"/>
            <a:ext cx="215900" cy="2889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5" name="Line 70"/>
          <p:cNvSpPr>
            <a:spLocks noChangeShapeType="1"/>
          </p:cNvSpPr>
          <p:nvPr/>
        </p:nvSpPr>
        <p:spPr bwMode="auto">
          <a:xfrm flipH="1" flipV="1">
            <a:off x="4024313" y="3190875"/>
            <a:ext cx="215900" cy="36036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6" name="Line 71"/>
          <p:cNvSpPr>
            <a:spLocks noChangeShapeType="1"/>
          </p:cNvSpPr>
          <p:nvPr/>
        </p:nvSpPr>
        <p:spPr bwMode="auto">
          <a:xfrm flipH="1" flipV="1">
            <a:off x="3995738" y="3141663"/>
            <a:ext cx="215900" cy="719137"/>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7" name="Line 72"/>
          <p:cNvSpPr>
            <a:spLocks noChangeShapeType="1"/>
          </p:cNvSpPr>
          <p:nvPr/>
        </p:nvSpPr>
        <p:spPr bwMode="auto">
          <a:xfrm flipH="1" flipV="1">
            <a:off x="4284663" y="3933825"/>
            <a:ext cx="71437" cy="3587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8" name="Line 73"/>
          <p:cNvSpPr>
            <a:spLocks noChangeShapeType="1"/>
          </p:cNvSpPr>
          <p:nvPr/>
        </p:nvSpPr>
        <p:spPr bwMode="auto">
          <a:xfrm flipV="1">
            <a:off x="3995738" y="4365625"/>
            <a:ext cx="288925" cy="4318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0919" name="Line 74"/>
          <p:cNvSpPr>
            <a:spLocks noChangeShapeType="1"/>
          </p:cNvSpPr>
          <p:nvPr/>
        </p:nvSpPr>
        <p:spPr bwMode="auto">
          <a:xfrm flipH="1" flipV="1">
            <a:off x="4356100" y="4365625"/>
            <a:ext cx="0" cy="719138"/>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250920" name="Picture 75"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59338" y="47244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21" name="Picture 76"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00563" y="4005263"/>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22" name="Picture 77"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27538" y="36449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23" name="Picture 78"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56100" y="3284538"/>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24" name="Picture 79"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59338" y="3068638"/>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925" name="Oval 80"/>
          <p:cNvSpPr>
            <a:spLocks noChangeArrowheads="1"/>
          </p:cNvSpPr>
          <p:nvPr/>
        </p:nvSpPr>
        <p:spPr bwMode="auto">
          <a:xfrm>
            <a:off x="6731000" y="3789363"/>
            <a:ext cx="360363"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26" name="Oval 81"/>
          <p:cNvSpPr>
            <a:spLocks noChangeArrowheads="1"/>
          </p:cNvSpPr>
          <p:nvPr/>
        </p:nvSpPr>
        <p:spPr bwMode="auto">
          <a:xfrm>
            <a:off x="6802438" y="4005263"/>
            <a:ext cx="360362"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27" name="Oval 82"/>
          <p:cNvSpPr>
            <a:spLocks noChangeArrowheads="1"/>
          </p:cNvSpPr>
          <p:nvPr/>
        </p:nvSpPr>
        <p:spPr bwMode="auto">
          <a:xfrm>
            <a:off x="8099425" y="3717925"/>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28" name="Oval 83"/>
          <p:cNvSpPr>
            <a:spLocks noChangeArrowheads="1"/>
          </p:cNvSpPr>
          <p:nvPr/>
        </p:nvSpPr>
        <p:spPr bwMode="auto">
          <a:xfrm>
            <a:off x="7883525" y="3860800"/>
            <a:ext cx="360363" cy="71438"/>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0929" name="Picture 84" descr="xml-writer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586538" y="4454525"/>
            <a:ext cx="936625" cy="431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0930" name="Picture 85" descr="xml-writer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954963" y="4365625"/>
            <a:ext cx="647700" cy="5746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50931" name="Line 86"/>
          <p:cNvSpPr>
            <a:spLocks noChangeShapeType="1"/>
          </p:cNvSpPr>
          <p:nvPr/>
        </p:nvSpPr>
        <p:spPr bwMode="auto">
          <a:xfrm>
            <a:off x="7169150" y="4570413"/>
            <a:ext cx="863600" cy="71437"/>
          </a:xfrm>
          <a:prstGeom prst="line">
            <a:avLst/>
          </a:prstGeom>
          <a:noFill/>
          <a:ln w="15875">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50932" name="Oval 87"/>
          <p:cNvSpPr>
            <a:spLocks noChangeArrowheads="1"/>
          </p:cNvSpPr>
          <p:nvPr/>
        </p:nvSpPr>
        <p:spPr bwMode="auto">
          <a:xfrm>
            <a:off x="6875463" y="4525963"/>
            <a:ext cx="360362"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33" name="Oval 88"/>
          <p:cNvSpPr>
            <a:spLocks noChangeArrowheads="1"/>
          </p:cNvSpPr>
          <p:nvPr/>
        </p:nvSpPr>
        <p:spPr bwMode="auto">
          <a:xfrm>
            <a:off x="8005763" y="4608513"/>
            <a:ext cx="360362" cy="71437"/>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0934" name="Line 89"/>
          <p:cNvSpPr>
            <a:spLocks noChangeShapeType="1"/>
          </p:cNvSpPr>
          <p:nvPr/>
        </p:nvSpPr>
        <p:spPr bwMode="auto">
          <a:xfrm>
            <a:off x="7307263" y="3097213"/>
            <a:ext cx="431800" cy="0"/>
          </a:xfrm>
          <a:prstGeom prst="line">
            <a:avLst/>
          </a:prstGeom>
          <a:noFill/>
          <a:ln w="28575">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250935" name="Picture 90"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532813" y="36449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36" name="Picture 91" descr="Individua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59788" y="4292600"/>
            <a:ext cx="2159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4732" name="Rectangle 9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10" name="AutoShape 4"/>
          <p:cNvSpPr>
            <a:spLocks noChangeArrowheads="1"/>
          </p:cNvSpPr>
          <p:nvPr/>
        </p:nvSpPr>
        <p:spPr bwMode="auto">
          <a:xfrm>
            <a:off x="130175" y="1412875"/>
            <a:ext cx="2160588" cy="2376488"/>
          </a:xfrm>
          <a:prstGeom prst="roundRect">
            <a:avLst>
              <a:gd name="adj" fmla="val 16667"/>
            </a:avLst>
          </a:prstGeom>
          <a:solidFill>
            <a:srgbClr val="C0C0C0">
              <a:alpha val="52156"/>
            </a:srgbClr>
          </a:solidFill>
          <a:ln w="9525" algn="ctr">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4098" name="Object 5"/>
          <p:cNvGraphicFramePr>
            <a:graphicFrameLocks noChangeAspect="1"/>
          </p:cNvGraphicFramePr>
          <p:nvPr/>
        </p:nvGraphicFramePr>
        <p:xfrm>
          <a:off x="1292225" y="4413250"/>
          <a:ext cx="949325" cy="1143000"/>
        </p:xfrm>
        <a:graphic>
          <a:graphicData uri="http://schemas.openxmlformats.org/presentationml/2006/ole">
            <mc:AlternateContent xmlns:mc="http://schemas.openxmlformats.org/markup-compatibility/2006">
              <mc:Choice xmlns:v="urn:schemas-microsoft-com:vml" Requires="v">
                <p:oleObj name="Clip" r:id="rId2" imgW="1171429" imgH="1409524" progId="MS_ClipArt_Gallery.2">
                  <p:embed/>
                </p:oleObj>
              </mc:Choice>
              <mc:Fallback>
                <p:oleObj name="Clip" r:id="rId2" imgW="1171429" imgH="1409524" progId="MS_ClipArt_Gallery.2">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2225" y="4413250"/>
                        <a:ext cx="949325"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 name="Object 6"/>
          <p:cNvGraphicFramePr>
            <a:graphicFrameLocks noChangeAspect="1"/>
          </p:cNvGraphicFramePr>
          <p:nvPr/>
        </p:nvGraphicFramePr>
        <p:xfrm>
          <a:off x="6708775" y="5534025"/>
          <a:ext cx="814388" cy="995363"/>
        </p:xfrm>
        <a:graphic>
          <a:graphicData uri="http://schemas.openxmlformats.org/presentationml/2006/ole">
            <mc:AlternateContent xmlns:mc="http://schemas.openxmlformats.org/markup-compatibility/2006">
              <mc:Choice xmlns:v="urn:schemas-microsoft-com:vml" Requires="v">
                <p:oleObj name="Clip" r:id="rId4" imgW="3212280" imgH="3935520" progId="MS_ClipArt_Gallery.2">
                  <p:embed/>
                </p:oleObj>
              </mc:Choice>
              <mc:Fallback>
                <p:oleObj name="Clip" r:id="rId4" imgW="3212280" imgH="3935520" progId="MS_ClipArt_Gallery.2">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08775" y="5534025"/>
                        <a:ext cx="814388" cy="995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0" name="Object 7"/>
          <p:cNvGraphicFramePr>
            <a:graphicFrameLocks noChangeAspect="1"/>
          </p:cNvGraphicFramePr>
          <p:nvPr/>
        </p:nvGraphicFramePr>
        <p:xfrm>
          <a:off x="7423150" y="1557338"/>
          <a:ext cx="1328738" cy="1643062"/>
        </p:xfrm>
        <a:graphic>
          <a:graphicData uri="http://schemas.openxmlformats.org/presentationml/2006/ole">
            <mc:AlternateContent xmlns:mc="http://schemas.openxmlformats.org/markup-compatibility/2006">
              <mc:Choice xmlns:v="urn:schemas-microsoft-com:vml" Requires="v">
                <p:oleObj name="Clip" r:id="rId6" imgW="2826720" imgH="3497040" progId="MS_ClipArt_Gallery.2">
                  <p:embed/>
                </p:oleObj>
              </mc:Choice>
              <mc:Fallback>
                <p:oleObj name="Clip" r:id="rId6" imgW="2826720" imgH="3497040" progId="MS_ClipArt_Gallery.2">
                  <p:embed/>
                  <p:pic>
                    <p:nvPicPr>
                      <p:cNvPr id="0" name="Object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23150" y="1557338"/>
                        <a:ext cx="1328738" cy="164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1" name="Object 8"/>
          <p:cNvGraphicFramePr>
            <a:graphicFrameLocks noChangeAspect="1"/>
          </p:cNvGraphicFramePr>
          <p:nvPr/>
        </p:nvGraphicFramePr>
        <p:xfrm>
          <a:off x="2497138" y="5589588"/>
          <a:ext cx="760412" cy="1047750"/>
        </p:xfrm>
        <a:graphic>
          <a:graphicData uri="http://schemas.openxmlformats.org/presentationml/2006/ole">
            <mc:AlternateContent xmlns:mc="http://schemas.openxmlformats.org/markup-compatibility/2006">
              <mc:Choice xmlns:v="urn:schemas-microsoft-com:vml" Requires="v">
                <p:oleObj name="Clip" r:id="rId8" imgW="1037821" imgH="1428571" progId="MS_ClipArt_Gallery.2">
                  <p:embed/>
                </p:oleObj>
              </mc:Choice>
              <mc:Fallback>
                <p:oleObj name="Clip" r:id="rId8" imgW="1037821" imgH="1428571" progId="MS_ClipArt_Gallery.2">
                  <p:embed/>
                  <p:pic>
                    <p:nvPicPr>
                      <p:cNvPr id="0"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7138" y="5589588"/>
                        <a:ext cx="760412" cy="1047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11" name="AutoShape 9"/>
          <p:cNvSpPr>
            <a:spLocks noChangeArrowheads="1"/>
          </p:cNvSpPr>
          <p:nvPr/>
        </p:nvSpPr>
        <p:spPr bwMode="auto">
          <a:xfrm>
            <a:off x="3690938" y="2667000"/>
            <a:ext cx="2362200" cy="1676400"/>
          </a:xfrm>
          <a:prstGeom prst="irregularSeal1">
            <a:avLst/>
          </a:prstGeom>
          <a:solidFill>
            <a:srgbClr val="FF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4112" name="Line 10"/>
          <p:cNvSpPr>
            <a:spLocks noChangeShapeType="1"/>
          </p:cNvSpPr>
          <p:nvPr/>
        </p:nvSpPr>
        <p:spPr bwMode="auto">
          <a:xfrm flipH="1">
            <a:off x="2987675" y="3860800"/>
            <a:ext cx="720725" cy="288925"/>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3" name="Line 11"/>
          <p:cNvSpPr>
            <a:spLocks noChangeShapeType="1"/>
          </p:cNvSpPr>
          <p:nvPr/>
        </p:nvSpPr>
        <p:spPr bwMode="auto">
          <a:xfrm>
            <a:off x="5364163" y="4005263"/>
            <a:ext cx="576262" cy="6477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4" name="Text Box 12"/>
          <p:cNvSpPr txBox="1">
            <a:spLocks noChangeArrowheads="1"/>
          </p:cNvSpPr>
          <p:nvPr/>
        </p:nvSpPr>
        <p:spPr bwMode="auto">
          <a:xfrm>
            <a:off x="4222750" y="3154363"/>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Shared ontology</a:t>
            </a:r>
            <a:endParaRPr lang="en-GB" altLang="en-US" sz="2400" i="1">
              <a:latin typeface="Times New Roman" pitchFamily="18" charset="0"/>
            </a:endParaRPr>
          </a:p>
        </p:txBody>
      </p:sp>
      <p:graphicFrame>
        <p:nvGraphicFramePr>
          <p:cNvPr id="4102" name="Object 13"/>
          <p:cNvGraphicFramePr>
            <a:graphicFrameLocks noChangeAspect="1"/>
          </p:cNvGraphicFramePr>
          <p:nvPr/>
        </p:nvGraphicFramePr>
        <p:xfrm>
          <a:off x="2578100" y="2825750"/>
          <a:ext cx="723900" cy="696913"/>
        </p:xfrm>
        <a:graphic>
          <a:graphicData uri="http://schemas.openxmlformats.org/presentationml/2006/ole">
            <mc:AlternateContent xmlns:mc="http://schemas.openxmlformats.org/markup-compatibility/2006">
              <mc:Choice xmlns:v="urn:schemas-microsoft-com:vml" Requires="v">
                <p:oleObj name="Clip" r:id="rId10" imgW="1333333" imgH="1285714" progId="MS_ClipArt_Gallery.2">
                  <p:embed/>
                </p:oleObj>
              </mc:Choice>
              <mc:Fallback>
                <p:oleObj name="Clip" r:id="rId10" imgW="1333333" imgH="1285714" progId="MS_ClipArt_Gallery.2">
                  <p:embed/>
                  <p:pic>
                    <p:nvPicPr>
                      <p:cNvPr id="0" name="Object 1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578100" y="282575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3" name="Object 14"/>
          <p:cNvGraphicFramePr>
            <a:graphicFrameLocks noChangeAspect="1"/>
          </p:cNvGraphicFramePr>
          <p:nvPr/>
        </p:nvGraphicFramePr>
        <p:xfrm>
          <a:off x="2339975" y="3933825"/>
          <a:ext cx="723900" cy="696913"/>
        </p:xfrm>
        <a:graphic>
          <a:graphicData uri="http://schemas.openxmlformats.org/presentationml/2006/ole">
            <mc:AlternateContent xmlns:mc="http://schemas.openxmlformats.org/markup-compatibility/2006">
              <mc:Choice xmlns:v="urn:schemas-microsoft-com:vml" Requires="v">
                <p:oleObj name="Clip" r:id="rId12" imgW="1333333" imgH="1285714" progId="MS_ClipArt_Gallery.2">
                  <p:embed/>
                </p:oleObj>
              </mc:Choice>
              <mc:Fallback>
                <p:oleObj name="Clip" r:id="rId12" imgW="1333333" imgH="1285714" progId="MS_ClipArt_Gallery.2">
                  <p:embed/>
                  <p:pic>
                    <p:nvPicPr>
                      <p:cNvPr id="0" name="Object 1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39975" y="3933825"/>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4" name="Object 15"/>
          <p:cNvGraphicFramePr>
            <a:graphicFrameLocks noChangeAspect="1"/>
          </p:cNvGraphicFramePr>
          <p:nvPr/>
        </p:nvGraphicFramePr>
        <p:xfrm>
          <a:off x="3411538" y="4432300"/>
          <a:ext cx="723900" cy="696913"/>
        </p:xfrm>
        <a:graphic>
          <a:graphicData uri="http://schemas.openxmlformats.org/presentationml/2006/ole">
            <mc:AlternateContent xmlns:mc="http://schemas.openxmlformats.org/markup-compatibility/2006">
              <mc:Choice xmlns:v="urn:schemas-microsoft-com:vml" Requires="v">
                <p:oleObj name="Clip" r:id="rId13" imgW="1333333" imgH="1285714" progId="MS_ClipArt_Gallery.2">
                  <p:embed/>
                </p:oleObj>
              </mc:Choice>
              <mc:Fallback>
                <p:oleObj name="Clip" r:id="rId13" imgW="1333333" imgH="1285714" progId="MS_ClipArt_Gallery.2">
                  <p:embed/>
                  <p:pic>
                    <p:nvPicPr>
                      <p:cNvPr id="0" name="Object 1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411538" y="44323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5" name="Object 16"/>
          <p:cNvGraphicFramePr>
            <a:graphicFrameLocks noChangeAspect="1"/>
          </p:cNvGraphicFramePr>
          <p:nvPr/>
        </p:nvGraphicFramePr>
        <p:xfrm>
          <a:off x="5940425" y="4724400"/>
          <a:ext cx="723900" cy="696913"/>
        </p:xfrm>
        <a:graphic>
          <a:graphicData uri="http://schemas.openxmlformats.org/presentationml/2006/ole">
            <mc:AlternateContent xmlns:mc="http://schemas.openxmlformats.org/markup-compatibility/2006">
              <mc:Choice xmlns:v="urn:schemas-microsoft-com:vml" Requires="v">
                <p:oleObj name="Clip" r:id="rId14" imgW="1333333" imgH="1285714" progId="MS_ClipArt_Gallery.2">
                  <p:embed/>
                </p:oleObj>
              </mc:Choice>
              <mc:Fallback>
                <p:oleObj name="Clip" r:id="rId14" imgW="1333333" imgH="1285714" progId="MS_ClipArt_Gallery.2">
                  <p:embed/>
                  <p:pic>
                    <p:nvPicPr>
                      <p:cNvPr id="0"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40425" y="47244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6" name="Object 17"/>
          <p:cNvGraphicFramePr>
            <a:graphicFrameLocks noChangeAspect="1"/>
          </p:cNvGraphicFramePr>
          <p:nvPr/>
        </p:nvGraphicFramePr>
        <p:xfrm>
          <a:off x="6227763" y="2492375"/>
          <a:ext cx="723900" cy="696913"/>
        </p:xfrm>
        <a:graphic>
          <a:graphicData uri="http://schemas.openxmlformats.org/presentationml/2006/ole">
            <mc:AlternateContent xmlns:mc="http://schemas.openxmlformats.org/markup-compatibility/2006">
              <mc:Choice xmlns:v="urn:schemas-microsoft-com:vml" Requires="v">
                <p:oleObj name="Clip" r:id="rId15" imgW="1333333" imgH="1285714" progId="MS_ClipArt_Gallery.2">
                  <p:embed/>
                </p:oleObj>
              </mc:Choice>
              <mc:Fallback>
                <p:oleObj name="Clip" r:id="rId15" imgW="1333333" imgH="1285714" progId="MS_ClipArt_Gallery.2">
                  <p:embed/>
                  <p:pic>
                    <p:nvPicPr>
                      <p:cNvPr id="0" name="Object 1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27763" y="2492375"/>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15" name="Line 18"/>
          <p:cNvSpPr>
            <a:spLocks noChangeShapeType="1"/>
          </p:cNvSpPr>
          <p:nvPr/>
        </p:nvSpPr>
        <p:spPr bwMode="auto">
          <a:xfrm flipH="1">
            <a:off x="3281363" y="3135313"/>
            <a:ext cx="639762" cy="17462"/>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6" name="Line 19"/>
          <p:cNvSpPr>
            <a:spLocks noChangeShapeType="1"/>
          </p:cNvSpPr>
          <p:nvPr/>
        </p:nvSpPr>
        <p:spPr bwMode="auto">
          <a:xfrm flipH="1">
            <a:off x="3843338" y="3886200"/>
            <a:ext cx="381000" cy="5334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7" name="Line 20"/>
          <p:cNvSpPr>
            <a:spLocks noChangeShapeType="1"/>
          </p:cNvSpPr>
          <p:nvPr/>
        </p:nvSpPr>
        <p:spPr bwMode="auto">
          <a:xfrm flipV="1">
            <a:off x="5651500" y="2852738"/>
            <a:ext cx="576263" cy="322262"/>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8" name="Line 21"/>
          <p:cNvSpPr>
            <a:spLocks noChangeShapeType="1"/>
          </p:cNvSpPr>
          <p:nvPr/>
        </p:nvSpPr>
        <p:spPr bwMode="auto">
          <a:xfrm flipV="1">
            <a:off x="3059113" y="4876800"/>
            <a:ext cx="403225" cy="639763"/>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19" name="Line 22"/>
          <p:cNvSpPr>
            <a:spLocks noChangeShapeType="1"/>
          </p:cNvSpPr>
          <p:nvPr/>
        </p:nvSpPr>
        <p:spPr bwMode="auto">
          <a:xfrm flipV="1">
            <a:off x="2051050" y="4365625"/>
            <a:ext cx="288925" cy="358775"/>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20" name="Line 23"/>
          <p:cNvSpPr>
            <a:spLocks noChangeShapeType="1"/>
          </p:cNvSpPr>
          <p:nvPr/>
        </p:nvSpPr>
        <p:spPr bwMode="auto">
          <a:xfrm flipH="1">
            <a:off x="6948488" y="2852738"/>
            <a:ext cx="503237" cy="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21" name="Line 24"/>
          <p:cNvSpPr>
            <a:spLocks noChangeShapeType="1"/>
          </p:cNvSpPr>
          <p:nvPr/>
        </p:nvSpPr>
        <p:spPr bwMode="auto">
          <a:xfrm flipH="1" flipV="1">
            <a:off x="6516688" y="5445125"/>
            <a:ext cx="431800" cy="504825"/>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22" name="Text Box 25"/>
          <p:cNvSpPr txBox="1">
            <a:spLocks noChangeArrowheads="1"/>
          </p:cNvSpPr>
          <p:nvPr/>
        </p:nvSpPr>
        <p:spPr bwMode="auto">
          <a:xfrm>
            <a:off x="122238" y="3922713"/>
            <a:ext cx="1436687" cy="85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Web users </a:t>
            </a:r>
            <a:r>
              <a:rPr lang="en-GB" altLang="en-US" sz="1600"/>
              <a:t>(profiles, preferences)</a:t>
            </a:r>
            <a:endParaRPr lang="en-GB" altLang="en-US" sz="2400" i="1">
              <a:latin typeface="Times New Roman" pitchFamily="18" charset="0"/>
            </a:endParaRPr>
          </a:p>
        </p:txBody>
      </p:sp>
      <p:sp>
        <p:nvSpPr>
          <p:cNvPr id="4123" name="Text Box 26"/>
          <p:cNvSpPr txBox="1">
            <a:spLocks noChangeArrowheads="1"/>
          </p:cNvSpPr>
          <p:nvPr/>
        </p:nvSpPr>
        <p:spPr bwMode="auto">
          <a:xfrm>
            <a:off x="50800" y="6081713"/>
            <a:ext cx="248443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600"/>
              <a:t>Web access devices and communication networks</a:t>
            </a:r>
            <a:endParaRPr lang="en-GB" altLang="en-US" sz="1600" i="1">
              <a:latin typeface="Times New Roman" pitchFamily="18" charset="0"/>
            </a:endParaRPr>
          </a:p>
        </p:txBody>
      </p:sp>
      <p:sp>
        <p:nvSpPr>
          <p:cNvPr id="4124" name="Text Box 27"/>
          <p:cNvSpPr txBox="1">
            <a:spLocks noChangeArrowheads="1"/>
          </p:cNvSpPr>
          <p:nvPr/>
        </p:nvSpPr>
        <p:spPr bwMode="auto">
          <a:xfrm>
            <a:off x="7518400" y="5461000"/>
            <a:ext cx="1555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Web agents / applications / software components</a:t>
            </a:r>
            <a:endParaRPr lang="en-GB" altLang="en-US" sz="2400" i="1">
              <a:latin typeface="Times New Roman" pitchFamily="18" charset="0"/>
            </a:endParaRPr>
          </a:p>
        </p:txBody>
      </p:sp>
      <p:sp>
        <p:nvSpPr>
          <p:cNvPr id="4125" name="Text Box 28"/>
          <p:cNvSpPr txBox="1">
            <a:spLocks noChangeArrowheads="1"/>
          </p:cNvSpPr>
          <p:nvPr/>
        </p:nvSpPr>
        <p:spPr bwMode="auto">
          <a:xfrm>
            <a:off x="6967538" y="933450"/>
            <a:ext cx="2209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External world resources</a:t>
            </a:r>
            <a:endParaRPr lang="en-GB" altLang="en-US" sz="2400" i="1">
              <a:latin typeface="Times New Roman" pitchFamily="18" charset="0"/>
            </a:endParaRPr>
          </a:p>
        </p:txBody>
      </p:sp>
      <p:sp>
        <p:nvSpPr>
          <p:cNvPr id="4126" name="Line 29"/>
          <p:cNvSpPr>
            <a:spLocks noChangeShapeType="1"/>
          </p:cNvSpPr>
          <p:nvPr/>
        </p:nvSpPr>
        <p:spPr bwMode="auto">
          <a:xfrm flipV="1">
            <a:off x="1547813" y="3213100"/>
            <a:ext cx="1079500" cy="144463"/>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4127" name="Picture 30" descr="bd05172_"/>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711575" y="5616575"/>
            <a:ext cx="10414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28" name="Text Box 31"/>
          <p:cNvSpPr txBox="1">
            <a:spLocks noChangeArrowheads="1"/>
          </p:cNvSpPr>
          <p:nvPr/>
        </p:nvSpPr>
        <p:spPr bwMode="auto">
          <a:xfrm>
            <a:off x="4764088" y="5467350"/>
            <a:ext cx="13747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800"/>
              <a:t>Smart machines, devices, homes, etc.</a:t>
            </a:r>
            <a:endParaRPr lang="en-GB" altLang="en-US" sz="2400" i="1">
              <a:latin typeface="Times New Roman" pitchFamily="18" charset="0"/>
            </a:endParaRPr>
          </a:p>
        </p:txBody>
      </p:sp>
      <p:graphicFrame>
        <p:nvGraphicFramePr>
          <p:cNvPr id="4107" name="Object 32"/>
          <p:cNvGraphicFramePr>
            <a:graphicFrameLocks noChangeAspect="1"/>
          </p:cNvGraphicFramePr>
          <p:nvPr/>
        </p:nvGraphicFramePr>
        <p:xfrm>
          <a:off x="4546600" y="4419600"/>
          <a:ext cx="723900" cy="696913"/>
        </p:xfrm>
        <a:graphic>
          <a:graphicData uri="http://schemas.openxmlformats.org/presentationml/2006/ole">
            <mc:AlternateContent xmlns:mc="http://schemas.openxmlformats.org/markup-compatibility/2006">
              <mc:Choice xmlns:v="urn:schemas-microsoft-com:vml" Requires="v">
                <p:oleObj name="Clip" r:id="rId17" imgW="1333333" imgH="1285714" progId="MS_ClipArt_Gallery.2">
                  <p:embed/>
                </p:oleObj>
              </mc:Choice>
              <mc:Fallback>
                <p:oleObj name="Clip" r:id="rId17" imgW="1333333" imgH="1285714" progId="MS_ClipArt_Gallery.2">
                  <p:embed/>
                  <p:pic>
                    <p:nvPicPr>
                      <p:cNvPr id="0" name="Object 3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46600" y="4419600"/>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29" name="Line 33"/>
          <p:cNvSpPr>
            <a:spLocks noChangeShapeType="1"/>
          </p:cNvSpPr>
          <p:nvPr/>
        </p:nvSpPr>
        <p:spPr bwMode="auto">
          <a:xfrm>
            <a:off x="4876800" y="4038600"/>
            <a:ext cx="0" cy="3810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30" name="Line 34"/>
          <p:cNvSpPr>
            <a:spLocks noChangeShapeType="1"/>
          </p:cNvSpPr>
          <p:nvPr/>
        </p:nvSpPr>
        <p:spPr bwMode="auto">
          <a:xfrm flipV="1">
            <a:off x="4356100" y="5084763"/>
            <a:ext cx="287338" cy="504825"/>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131" name="Group 35"/>
          <p:cNvGrpSpPr>
            <a:grpSpLocks/>
          </p:cNvGrpSpPr>
          <p:nvPr/>
        </p:nvGrpSpPr>
        <p:grpSpPr bwMode="auto">
          <a:xfrm>
            <a:off x="3581400" y="660400"/>
            <a:ext cx="1800225" cy="1171575"/>
            <a:chOff x="1640" y="507"/>
            <a:chExt cx="1134" cy="738"/>
          </a:xfrm>
        </p:grpSpPr>
        <p:sp>
          <p:nvSpPr>
            <p:cNvPr id="4155" name="Rectangle 36"/>
            <p:cNvSpPr>
              <a:spLocks noChangeArrowheads="1"/>
            </p:cNvSpPr>
            <p:nvPr/>
          </p:nvSpPr>
          <p:spPr bwMode="auto">
            <a:xfrm>
              <a:off x="1640" y="511"/>
              <a:ext cx="1134" cy="726"/>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4156" name="Picture 37" descr="MCj02380960000[1]"/>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659" y="507"/>
              <a:ext cx="681" cy="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7" name="Picture 38" descr="MMj02835960000[1]"/>
            <p:cNvPicPr>
              <a:picLocks noChangeAspect="1" noChangeArrowheads="1" noCrop="1"/>
            </p:cNvPicPr>
            <p:nvPr/>
          </p:nvPicPr>
          <p:blipFill>
            <a:blip r:embed="rId19">
              <a:extLst>
                <a:ext uri="{28A0092B-C50C-407E-A947-70E740481C1C}">
                  <a14:useLocalDpi xmlns:a14="http://schemas.microsoft.com/office/drawing/2010/main" val="0"/>
                </a:ext>
              </a:extLst>
            </a:blip>
            <a:srcRect/>
            <a:stretch>
              <a:fillRect/>
            </a:stretch>
          </p:blipFill>
          <p:spPr bwMode="auto">
            <a:xfrm>
              <a:off x="2328" y="549"/>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8" name="Picture 39" descr="j0195812"/>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124" y="878"/>
              <a:ext cx="357" cy="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32" name="Text Box 40"/>
          <p:cNvSpPr txBox="1">
            <a:spLocks noChangeArrowheads="1"/>
          </p:cNvSpPr>
          <p:nvPr/>
        </p:nvSpPr>
        <p:spPr bwMode="auto">
          <a:xfrm>
            <a:off x="5381625" y="706438"/>
            <a:ext cx="1655763"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800"/>
              <a:t>Technological and business processes</a:t>
            </a:r>
            <a:endParaRPr lang="en-GB" altLang="en-US" sz="2400" i="1">
              <a:latin typeface="Times New Roman" pitchFamily="18" charset="0"/>
            </a:endParaRPr>
          </a:p>
        </p:txBody>
      </p:sp>
      <p:graphicFrame>
        <p:nvGraphicFramePr>
          <p:cNvPr id="4108" name="Object 41"/>
          <p:cNvGraphicFramePr>
            <a:graphicFrameLocks noChangeAspect="1"/>
          </p:cNvGraphicFramePr>
          <p:nvPr/>
        </p:nvGraphicFramePr>
        <p:xfrm>
          <a:off x="4510088" y="1944688"/>
          <a:ext cx="723900" cy="696912"/>
        </p:xfrm>
        <a:graphic>
          <a:graphicData uri="http://schemas.openxmlformats.org/presentationml/2006/ole">
            <mc:AlternateContent xmlns:mc="http://schemas.openxmlformats.org/markup-compatibility/2006">
              <mc:Choice xmlns:v="urn:schemas-microsoft-com:vml" Requires="v">
                <p:oleObj name="Clip" r:id="rId21" imgW="1333333" imgH="1285714" progId="MS_ClipArt_Gallery.2">
                  <p:embed/>
                </p:oleObj>
              </mc:Choice>
              <mc:Fallback>
                <p:oleObj name="Clip" r:id="rId21" imgW="1333333" imgH="1285714" progId="MS_ClipArt_Gallery.2">
                  <p:embed/>
                  <p:pic>
                    <p:nvPicPr>
                      <p:cNvPr id="0" name="Object 4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10088" y="1944688"/>
                        <a:ext cx="723900" cy="696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33" name="Line 42"/>
          <p:cNvSpPr>
            <a:spLocks noChangeShapeType="1"/>
          </p:cNvSpPr>
          <p:nvPr/>
        </p:nvSpPr>
        <p:spPr bwMode="auto">
          <a:xfrm flipV="1">
            <a:off x="4859338" y="2636838"/>
            <a:ext cx="0" cy="393700"/>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34" name="Line 43"/>
          <p:cNvSpPr>
            <a:spLocks noChangeShapeType="1"/>
          </p:cNvSpPr>
          <p:nvPr/>
        </p:nvSpPr>
        <p:spPr bwMode="auto">
          <a:xfrm>
            <a:off x="4140200" y="1916113"/>
            <a:ext cx="431800" cy="360362"/>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29516" name="Rectangle 44"/>
          <p:cNvSpPr>
            <a:spLocks noChangeArrowheads="1"/>
          </p:cNvSpPr>
          <p:nvPr/>
        </p:nvSpPr>
        <p:spPr bwMode="auto">
          <a:xfrm>
            <a:off x="1028700" y="92075"/>
            <a:ext cx="7988300" cy="503238"/>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Semantic Web: which resources to annotate ?</a:t>
            </a:r>
          </a:p>
        </p:txBody>
      </p:sp>
      <p:grpSp>
        <p:nvGrpSpPr>
          <p:cNvPr id="4136" name="Group 45"/>
          <p:cNvGrpSpPr>
            <a:grpSpLocks/>
          </p:cNvGrpSpPr>
          <p:nvPr/>
        </p:nvGrpSpPr>
        <p:grpSpPr bwMode="auto">
          <a:xfrm>
            <a:off x="7956550" y="4005263"/>
            <a:ext cx="1022350" cy="873125"/>
            <a:chOff x="2304" y="1584"/>
            <a:chExt cx="1740" cy="1554"/>
          </a:xfrm>
        </p:grpSpPr>
        <p:sp>
          <p:nvSpPr>
            <p:cNvPr id="4151" name="Film"/>
            <p:cNvSpPr>
              <a:spLocks noEditPoints="1" noChangeArrowheads="1"/>
            </p:cNvSpPr>
            <p:nvPr/>
          </p:nvSpPr>
          <p:spPr bwMode="auto">
            <a:xfrm>
              <a:off x="2304" y="1980"/>
              <a:ext cx="726" cy="1158"/>
            </a:xfrm>
            <a:custGeom>
              <a:avLst/>
              <a:gdLst>
                <a:gd name="T0" fmla="*/ 0 w 21600"/>
                <a:gd name="T1" fmla="*/ 0 h 21600"/>
                <a:gd name="T2" fmla="*/ 363 w 21600"/>
                <a:gd name="T3" fmla="*/ 0 h 21600"/>
                <a:gd name="T4" fmla="*/ 726 w 21600"/>
                <a:gd name="T5" fmla="*/ 0 h 21600"/>
                <a:gd name="T6" fmla="*/ 726 w 21600"/>
                <a:gd name="T7" fmla="*/ 579 h 21600"/>
                <a:gd name="T8" fmla="*/ 726 w 21600"/>
                <a:gd name="T9" fmla="*/ 1158 h 21600"/>
                <a:gd name="T10" fmla="*/ 363 w 21600"/>
                <a:gd name="T11" fmla="*/ 1158 h 21600"/>
                <a:gd name="T12" fmla="*/ 0 w 21600"/>
                <a:gd name="T13" fmla="*/ 1158 h 21600"/>
                <a:gd name="T14" fmla="*/ 0 w 21600"/>
                <a:gd name="T15" fmla="*/ 579 h 21600"/>
                <a:gd name="T16" fmla="*/ 0 60000 65536"/>
                <a:gd name="T17" fmla="*/ 0 60000 65536"/>
                <a:gd name="T18" fmla="*/ 0 60000 65536"/>
                <a:gd name="T19" fmla="*/ 0 60000 65536"/>
                <a:gd name="T20" fmla="*/ 0 60000 65536"/>
                <a:gd name="T21" fmla="*/ 0 60000 65536"/>
                <a:gd name="T22" fmla="*/ 0 60000 65536"/>
                <a:gd name="T23" fmla="*/ 0 60000 65536"/>
                <a:gd name="T24" fmla="*/ 4969 w 21600"/>
                <a:gd name="T25" fmla="*/ 8133 h 21600"/>
                <a:gd name="T26" fmla="*/ 17078 w 21600"/>
                <a:gd name="T27" fmla="*/ 134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CCCCFF"/>
            </a:solidFill>
            <a:ln w="9525">
              <a:solidFill>
                <a:srgbClr val="000000"/>
              </a:solidFill>
              <a:miter lim="800000"/>
              <a:headEnd/>
              <a:tailEnd/>
            </a:ln>
          </p:spPr>
          <p:txBody>
            <a:bodyPr/>
            <a:lstStyle/>
            <a:p>
              <a:endParaRPr lang="en-US"/>
            </a:p>
          </p:txBody>
        </p:sp>
        <p:sp>
          <p:nvSpPr>
            <p:cNvPr id="1129519" name="Sound"/>
            <p:cNvSpPr>
              <a:spLocks noEditPoints="1" noChangeArrowheads="1"/>
            </p:cNvSpPr>
            <p:nvPr/>
          </p:nvSpPr>
          <p:spPr bwMode="auto">
            <a:xfrm>
              <a:off x="2723" y="1584"/>
              <a:ext cx="1010" cy="769"/>
            </a:xfrm>
            <a:custGeom>
              <a:avLst/>
              <a:gdLst>
                <a:gd name="T0" fmla="*/ 11164 w 21600"/>
                <a:gd name="T1" fmla="*/ 21159 h 21600"/>
                <a:gd name="T2" fmla="*/ 11164 w 21600"/>
                <a:gd name="T3" fmla="*/ 0 h 21600"/>
                <a:gd name="T4" fmla="*/ 0 w 21600"/>
                <a:gd name="T5" fmla="*/ 10800 h 21600"/>
                <a:gd name="T6" fmla="*/ 21600 w 21600"/>
                <a:gd name="T7" fmla="*/ 10800 h 21600"/>
                <a:gd name="T8" fmla="*/ 242 w 21600"/>
                <a:gd name="T9" fmla="*/ 7604 h 21600"/>
                <a:gd name="T10" fmla="*/ 10760 w 21600"/>
                <a:gd name="T11" fmla="*/ 13555 h 21600"/>
              </a:gdLst>
              <a:ahLst/>
              <a:cxnLst>
                <a:cxn ang="0">
                  <a:pos x="T0" y="T1"/>
                </a:cxn>
                <a:cxn ang="0">
                  <a:pos x="T2" y="T3"/>
                </a:cxn>
                <a:cxn ang="0">
                  <a:pos x="T4" y="T5"/>
                </a:cxn>
                <a:cxn ang="0">
                  <a:pos x="T6" y="T7"/>
                </a:cxn>
              </a:cxnLst>
              <a:rect l="T8" t="T9" r="T10" b="T11"/>
              <a:pathLst>
                <a:path w="21600" h="21600">
                  <a:moveTo>
                    <a:pt x="0" y="7273"/>
                  </a:moveTo>
                  <a:lnTo>
                    <a:pt x="5824" y="7273"/>
                  </a:lnTo>
                  <a:lnTo>
                    <a:pt x="11164" y="0"/>
                  </a:lnTo>
                  <a:lnTo>
                    <a:pt x="11164" y="21159"/>
                  </a:lnTo>
                  <a:lnTo>
                    <a:pt x="5824" y="13885"/>
                  </a:lnTo>
                  <a:lnTo>
                    <a:pt x="0" y="13885"/>
                  </a:lnTo>
                  <a:lnTo>
                    <a:pt x="0" y="7273"/>
                  </a:lnTo>
                  <a:close/>
                </a:path>
                <a:path w="21600" h="21600">
                  <a:moveTo>
                    <a:pt x="13024" y="7273"/>
                  </a:moveTo>
                  <a:lnTo>
                    <a:pt x="13591" y="6722"/>
                  </a:lnTo>
                  <a:lnTo>
                    <a:pt x="13833" y="7548"/>
                  </a:lnTo>
                  <a:lnTo>
                    <a:pt x="14076" y="8485"/>
                  </a:lnTo>
                  <a:lnTo>
                    <a:pt x="14157" y="9367"/>
                  </a:lnTo>
                  <a:lnTo>
                    <a:pt x="14197" y="10524"/>
                  </a:lnTo>
                  <a:lnTo>
                    <a:pt x="14197" y="11406"/>
                  </a:lnTo>
                  <a:lnTo>
                    <a:pt x="14116" y="12012"/>
                  </a:lnTo>
                  <a:lnTo>
                    <a:pt x="13995" y="12728"/>
                  </a:lnTo>
                  <a:lnTo>
                    <a:pt x="13833" y="13444"/>
                  </a:lnTo>
                  <a:lnTo>
                    <a:pt x="13712" y="14106"/>
                  </a:lnTo>
                  <a:lnTo>
                    <a:pt x="13591" y="14546"/>
                  </a:lnTo>
                  <a:lnTo>
                    <a:pt x="13065" y="13885"/>
                  </a:lnTo>
                  <a:lnTo>
                    <a:pt x="13307" y="12893"/>
                  </a:lnTo>
                  <a:lnTo>
                    <a:pt x="13469" y="11791"/>
                  </a:lnTo>
                  <a:lnTo>
                    <a:pt x="13550" y="10910"/>
                  </a:lnTo>
                  <a:lnTo>
                    <a:pt x="13591" y="10138"/>
                  </a:lnTo>
                  <a:lnTo>
                    <a:pt x="13469" y="9367"/>
                  </a:lnTo>
                  <a:lnTo>
                    <a:pt x="13388" y="8595"/>
                  </a:lnTo>
                  <a:lnTo>
                    <a:pt x="13267" y="7934"/>
                  </a:lnTo>
                  <a:lnTo>
                    <a:pt x="13024" y="7273"/>
                  </a:lnTo>
                  <a:close/>
                </a:path>
                <a:path w="21600" h="21600">
                  <a:moveTo>
                    <a:pt x="16382" y="3967"/>
                  </a:moveTo>
                  <a:lnTo>
                    <a:pt x="16786" y="5179"/>
                  </a:lnTo>
                  <a:lnTo>
                    <a:pt x="17150" y="6612"/>
                  </a:lnTo>
                  <a:lnTo>
                    <a:pt x="17474" y="8651"/>
                  </a:lnTo>
                  <a:lnTo>
                    <a:pt x="17595" y="9753"/>
                  </a:lnTo>
                  <a:lnTo>
                    <a:pt x="17635" y="12012"/>
                  </a:lnTo>
                  <a:lnTo>
                    <a:pt x="17393" y="13665"/>
                  </a:lnTo>
                  <a:lnTo>
                    <a:pt x="17150" y="15208"/>
                  </a:lnTo>
                  <a:lnTo>
                    <a:pt x="16786" y="16310"/>
                  </a:lnTo>
                  <a:lnTo>
                    <a:pt x="16341" y="17687"/>
                  </a:lnTo>
                  <a:lnTo>
                    <a:pt x="15815" y="17081"/>
                  </a:lnTo>
                  <a:lnTo>
                    <a:pt x="16503" y="14602"/>
                  </a:lnTo>
                  <a:lnTo>
                    <a:pt x="16786" y="13169"/>
                  </a:lnTo>
                  <a:lnTo>
                    <a:pt x="16867" y="12012"/>
                  </a:lnTo>
                  <a:lnTo>
                    <a:pt x="16867" y="9642"/>
                  </a:lnTo>
                  <a:lnTo>
                    <a:pt x="16705" y="7989"/>
                  </a:lnTo>
                  <a:lnTo>
                    <a:pt x="16422" y="6612"/>
                  </a:lnTo>
                  <a:lnTo>
                    <a:pt x="16220" y="5675"/>
                  </a:lnTo>
                  <a:lnTo>
                    <a:pt x="15856" y="4518"/>
                  </a:lnTo>
                  <a:lnTo>
                    <a:pt x="16382" y="3967"/>
                  </a:lnTo>
                  <a:close/>
                </a:path>
                <a:path w="21600" h="21600">
                  <a:moveTo>
                    <a:pt x="18889" y="1377"/>
                  </a:moveTo>
                  <a:lnTo>
                    <a:pt x="19415" y="826"/>
                  </a:lnTo>
                  <a:lnTo>
                    <a:pt x="20194" y="2576"/>
                  </a:lnTo>
                  <a:lnTo>
                    <a:pt x="20831" y="4683"/>
                  </a:lnTo>
                  <a:lnTo>
                    <a:pt x="21357" y="7204"/>
                  </a:lnTo>
                  <a:lnTo>
                    <a:pt x="21650" y="9450"/>
                  </a:lnTo>
                  <a:lnTo>
                    <a:pt x="21600" y="12301"/>
                  </a:lnTo>
                  <a:lnTo>
                    <a:pt x="21215" y="15938"/>
                  </a:lnTo>
                  <a:lnTo>
                    <a:pt x="20629" y="18348"/>
                  </a:lnTo>
                  <a:lnTo>
                    <a:pt x="19415" y="21655"/>
                  </a:lnTo>
                  <a:lnTo>
                    <a:pt x="18889" y="21159"/>
                  </a:lnTo>
                  <a:lnTo>
                    <a:pt x="19901" y="18404"/>
                  </a:lnTo>
                  <a:lnTo>
                    <a:pt x="20467" y="15593"/>
                  </a:lnTo>
                  <a:lnTo>
                    <a:pt x="20791" y="12342"/>
                  </a:lnTo>
                  <a:lnTo>
                    <a:pt x="20871" y="9532"/>
                  </a:lnTo>
                  <a:lnTo>
                    <a:pt x="20629" y="7411"/>
                  </a:lnTo>
                  <a:lnTo>
                    <a:pt x="20062" y="4628"/>
                  </a:lnTo>
                  <a:lnTo>
                    <a:pt x="19415" y="2810"/>
                  </a:lnTo>
                  <a:lnTo>
                    <a:pt x="18889" y="1377"/>
                  </a:lnTo>
                  <a:close/>
                </a:path>
              </a:pathLst>
            </a:custGeom>
            <a:solidFill>
              <a:srgbClr val="CCCC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1129520" name="Photo"/>
            <p:cNvSpPr>
              <a:spLocks noEditPoints="1" noChangeArrowheads="1"/>
            </p:cNvSpPr>
            <p:nvPr/>
          </p:nvSpPr>
          <p:spPr bwMode="auto">
            <a:xfrm>
              <a:off x="3109" y="2039"/>
              <a:ext cx="935" cy="698"/>
            </a:xfrm>
            <a:custGeom>
              <a:avLst/>
              <a:gdLst>
                <a:gd name="T0" fmla="*/ 0 w 21600"/>
                <a:gd name="T1" fmla="*/ 3085 h 21600"/>
                <a:gd name="T2" fmla="*/ 10800 w 21600"/>
                <a:gd name="T3" fmla="*/ 0 h 21600"/>
                <a:gd name="T4" fmla="*/ 21600 w 21600"/>
                <a:gd name="T5" fmla="*/ 3085 h 21600"/>
                <a:gd name="T6" fmla="*/ 21600 w 21600"/>
                <a:gd name="T7" fmla="*/ 10800 h 21600"/>
                <a:gd name="T8" fmla="*/ 21600 w 21600"/>
                <a:gd name="T9" fmla="*/ 21600 h 21600"/>
                <a:gd name="T10" fmla="*/ 10800 w 21600"/>
                <a:gd name="T11" fmla="*/ 21800 h 21600"/>
                <a:gd name="T12" fmla="*/ 0 w 21600"/>
                <a:gd name="T13" fmla="*/ 21600 h 21600"/>
                <a:gd name="T14" fmla="*/ 0 w 21600"/>
                <a:gd name="T15" fmla="*/ 10800 h 21600"/>
                <a:gd name="T16" fmla="*/ 7778 w 21600"/>
                <a:gd name="T17" fmla="*/ 8228 h 21600"/>
                <a:gd name="T18" fmla="*/ 13757 w 21600"/>
                <a:gd name="T19" fmla="*/ 16886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0" y="21600"/>
                  </a:moveTo>
                  <a:lnTo>
                    <a:pt x="0" y="3085"/>
                  </a:lnTo>
                  <a:lnTo>
                    <a:pt x="1542" y="3085"/>
                  </a:lnTo>
                  <a:lnTo>
                    <a:pt x="1542" y="1028"/>
                  </a:lnTo>
                  <a:lnTo>
                    <a:pt x="3857" y="1028"/>
                  </a:lnTo>
                  <a:lnTo>
                    <a:pt x="3857" y="3085"/>
                  </a:lnTo>
                  <a:lnTo>
                    <a:pt x="5400" y="3085"/>
                  </a:lnTo>
                  <a:lnTo>
                    <a:pt x="6942" y="0"/>
                  </a:lnTo>
                  <a:lnTo>
                    <a:pt x="14657" y="0"/>
                  </a:lnTo>
                  <a:lnTo>
                    <a:pt x="16200" y="3085"/>
                  </a:lnTo>
                  <a:lnTo>
                    <a:pt x="21600" y="3085"/>
                  </a:lnTo>
                  <a:lnTo>
                    <a:pt x="21600" y="21600"/>
                  </a:lnTo>
                  <a:lnTo>
                    <a:pt x="0" y="21600"/>
                  </a:lnTo>
                  <a:close/>
                </a:path>
                <a:path w="21600" h="21600" extrusionOk="0">
                  <a:moveTo>
                    <a:pt x="0" y="3085"/>
                  </a:moveTo>
                  <a:lnTo>
                    <a:pt x="21600" y="3085"/>
                  </a:lnTo>
                  <a:lnTo>
                    <a:pt x="21600" y="21600"/>
                  </a:lnTo>
                  <a:lnTo>
                    <a:pt x="0" y="21600"/>
                  </a:lnTo>
                  <a:lnTo>
                    <a:pt x="0" y="3085"/>
                  </a:lnTo>
                  <a:close/>
                </a:path>
                <a:path w="21600" h="21600" extrusionOk="0">
                  <a:moveTo>
                    <a:pt x="10800" y="4800"/>
                  </a:moveTo>
                  <a:lnTo>
                    <a:pt x="11925" y="4971"/>
                  </a:lnTo>
                  <a:lnTo>
                    <a:pt x="13017" y="5442"/>
                  </a:lnTo>
                  <a:lnTo>
                    <a:pt x="14046" y="6128"/>
                  </a:lnTo>
                  <a:lnTo>
                    <a:pt x="14914" y="7071"/>
                  </a:lnTo>
                  <a:lnTo>
                    <a:pt x="15621" y="8271"/>
                  </a:lnTo>
                  <a:lnTo>
                    <a:pt x="16167" y="9514"/>
                  </a:lnTo>
                  <a:lnTo>
                    <a:pt x="16425" y="11014"/>
                  </a:lnTo>
                  <a:lnTo>
                    <a:pt x="16585" y="12471"/>
                  </a:lnTo>
                  <a:lnTo>
                    <a:pt x="16489" y="14014"/>
                  </a:lnTo>
                  <a:lnTo>
                    <a:pt x="16135" y="15471"/>
                  </a:lnTo>
                  <a:lnTo>
                    <a:pt x="15621" y="16800"/>
                  </a:lnTo>
                  <a:lnTo>
                    <a:pt x="14914" y="18000"/>
                  </a:lnTo>
                  <a:lnTo>
                    <a:pt x="14046" y="18942"/>
                  </a:lnTo>
                  <a:lnTo>
                    <a:pt x="13050" y="19671"/>
                  </a:lnTo>
                  <a:lnTo>
                    <a:pt x="11925" y="20057"/>
                  </a:lnTo>
                  <a:lnTo>
                    <a:pt x="10832" y="20185"/>
                  </a:lnTo>
                  <a:lnTo>
                    <a:pt x="9675" y="20142"/>
                  </a:lnTo>
                  <a:lnTo>
                    <a:pt x="8582" y="19628"/>
                  </a:lnTo>
                  <a:lnTo>
                    <a:pt x="7553" y="18942"/>
                  </a:lnTo>
                  <a:lnTo>
                    <a:pt x="6717" y="17957"/>
                  </a:lnTo>
                  <a:lnTo>
                    <a:pt x="5946" y="16842"/>
                  </a:lnTo>
                  <a:lnTo>
                    <a:pt x="5464" y="15514"/>
                  </a:lnTo>
                  <a:lnTo>
                    <a:pt x="5078" y="14014"/>
                  </a:lnTo>
                  <a:lnTo>
                    <a:pt x="5014" y="12514"/>
                  </a:lnTo>
                  <a:lnTo>
                    <a:pt x="5110" y="11014"/>
                  </a:lnTo>
                  <a:lnTo>
                    <a:pt x="5528" y="9557"/>
                  </a:lnTo>
                  <a:lnTo>
                    <a:pt x="6010" y="8228"/>
                  </a:lnTo>
                  <a:lnTo>
                    <a:pt x="6750" y="7114"/>
                  </a:lnTo>
                  <a:lnTo>
                    <a:pt x="7650" y="6085"/>
                  </a:lnTo>
                  <a:lnTo>
                    <a:pt x="8614" y="5400"/>
                  </a:lnTo>
                  <a:lnTo>
                    <a:pt x="9707" y="4971"/>
                  </a:lnTo>
                  <a:lnTo>
                    <a:pt x="10800" y="4800"/>
                  </a:lnTo>
                  <a:close/>
                </a:path>
                <a:path w="21600" h="21600" extrusionOk="0">
                  <a:moveTo>
                    <a:pt x="8003" y="8057"/>
                  </a:moveTo>
                  <a:lnTo>
                    <a:pt x="8807" y="7371"/>
                  </a:lnTo>
                  <a:lnTo>
                    <a:pt x="9546" y="6985"/>
                  </a:lnTo>
                  <a:lnTo>
                    <a:pt x="10446" y="6771"/>
                  </a:lnTo>
                  <a:lnTo>
                    <a:pt x="11217" y="6771"/>
                  </a:lnTo>
                  <a:lnTo>
                    <a:pt x="12053" y="7028"/>
                  </a:lnTo>
                  <a:lnTo>
                    <a:pt x="12889" y="7457"/>
                  </a:lnTo>
                  <a:lnTo>
                    <a:pt x="13628" y="8100"/>
                  </a:lnTo>
                  <a:lnTo>
                    <a:pt x="14175" y="8871"/>
                  </a:lnTo>
                  <a:lnTo>
                    <a:pt x="14625" y="9814"/>
                  </a:lnTo>
                  <a:lnTo>
                    <a:pt x="14978" y="10885"/>
                  </a:lnTo>
                  <a:lnTo>
                    <a:pt x="15171" y="12042"/>
                  </a:lnTo>
                  <a:lnTo>
                    <a:pt x="15107" y="13114"/>
                  </a:lnTo>
                  <a:lnTo>
                    <a:pt x="15042" y="14228"/>
                  </a:lnTo>
                  <a:lnTo>
                    <a:pt x="14689" y="15257"/>
                  </a:lnTo>
                  <a:lnTo>
                    <a:pt x="14207" y="16285"/>
                  </a:lnTo>
                  <a:lnTo>
                    <a:pt x="13596" y="17057"/>
                  </a:lnTo>
                  <a:lnTo>
                    <a:pt x="12889" y="17657"/>
                  </a:lnTo>
                  <a:lnTo>
                    <a:pt x="12053" y="18085"/>
                  </a:lnTo>
                  <a:lnTo>
                    <a:pt x="11185" y="18257"/>
                  </a:lnTo>
                  <a:lnTo>
                    <a:pt x="10414" y="18214"/>
                  </a:lnTo>
                  <a:lnTo>
                    <a:pt x="9546" y="18042"/>
                  </a:lnTo>
                  <a:lnTo>
                    <a:pt x="8742" y="17614"/>
                  </a:lnTo>
                  <a:lnTo>
                    <a:pt x="8003" y="17014"/>
                  </a:lnTo>
                  <a:lnTo>
                    <a:pt x="7457" y="16242"/>
                  </a:lnTo>
                  <a:lnTo>
                    <a:pt x="6975" y="15257"/>
                  </a:lnTo>
                  <a:lnTo>
                    <a:pt x="6653" y="14142"/>
                  </a:lnTo>
                  <a:lnTo>
                    <a:pt x="6492" y="13114"/>
                  </a:lnTo>
                  <a:lnTo>
                    <a:pt x="6525" y="11914"/>
                  </a:lnTo>
                  <a:lnTo>
                    <a:pt x="6621" y="10842"/>
                  </a:lnTo>
                  <a:lnTo>
                    <a:pt x="6942" y="9771"/>
                  </a:lnTo>
                  <a:lnTo>
                    <a:pt x="7457" y="8785"/>
                  </a:lnTo>
                  <a:lnTo>
                    <a:pt x="8003" y="8057"/>
                  </a:lnTo>
                  <a:close/>
                </a:path>
              </a:pathLst>
            </a:custGeom>
            <a:solidFill>
              <a:srgbClr val="CCCC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1129521" name="Music"/>
            <p:cNvSpPr>
              <a:spLocks noEditPoints="1" noChangeArrowheads="1"/>
            </p:cNvSpPr>
            <p:nvPr/>
          </p:nvSpPr>
          <p:spPr bwMode="auto">
            <a:xfrm>
              <a:off x="3217" y="2449"/>
              <a:ext cx="767" cy="672"/>
            </a:xfrm>
            <a:custGeom>
              <a:avLst/>
              <a:gdLst>
                <a:gd name="T0" fmla="*/ 7352 w 21600"/>
                <a:gd name="T1" fmla="*/ 46 h 21600"/>
                <a:gd name="T2" fmla="*/ 7373 w 21600"/>
                <a:gd name="T3" fmla="*/ 9900 h 21600"/>
                <a:gd name="T4" fmla="*/ 21683 w 21600"/>
                <a:gd name="T5" fmla="*/ 10061 h 21600"/>
                <a:gd name="T6" fmla="*/ 7352 w 21600"/>
                <a:gd name="T7" fmla="*/ 46 h 21600"/>
                <a:gd name="T8" fmla="*/ 21600 w 21600"/>
                <a:gd name="T9" fmla="*/ 0 h 21600"/>
                <a:gd name="T10" fmla="*/ 7975 w 21600"/>
                <a:gd name="T11" fmla="*/ 923 h 21600"/>
                <a:gd name="T12" fmla="*/ 20935 w 21600"/>
                <a:gd name="T13" fmla="*/ 5354 h 21600"/>
              </a:gdLst>
              <a:ahLst/>
              <a:cxnLst>
                <a:cxn ang="0">
                  <a:pos x="T0" y="T1"/>
                </a:cxn>
                <a:cxn ang="0">
                  <a:pos x="T2" y="T3"/>
                </a:cxn>
                <a:cxn ang="0">
                  <a:pos x="T4" y="T5"/>
                </a:cxn>
                <a:cxn ang="0">
                  <a:pos x="T6" y="T7"/>
                </a:cxn>
                <a:cxn ang="0">
                  <a:pos x="T8" y="T9"/>
                </a:cxn>
              </a:cxnLst>
              <a:rect l="T10" t="T11" r="T12" b="T13"/>
              <a:pathLst>
                <a:path w="21600" h="21600">
                  <a:moveTo>
                    <a:pt x="7352" y="46"/>
                  </a:moveTo>
                  <a:lnTo>
                    <a:pt x="7373" y="9900"/>
                  </a:lnTo>
                  <a:lnTo>
                    <a:pt x="7352" y="16107"/>
                  </a:lnTo>
                  <a:lnTo>
                    <a:pt x="7103" y="15969"/>
                  </a:lnTo>
                  <a:lnTo>
                    <a:pt x="6729" y="15692"/>
                  </a:lnTo>
                  <a:lnTo>
                    <a:pt x="6355" y="15553"/>
                  </a:lnTo>
                  <a:lnTo>
                    <a:pt x="5981" y="15415"/>
                  </a:lnTo>
                  <a:lnTo>
                    <a:pt x="5607" y="15276"/>
                  </a:lnTo>
                  <a:lnTo>
                    <a:pt x="5109" y="15138"/>
                  </a:lnTo>
                  <a:lnTo>
                    <a:pt x="4735" y="15138"/>
                  </a:lnTo>
                  <a:lnTo>
                    <a:pt x="4236" y="15138"/>
                  </a:lnTo>
                  <a:lnTo>
                    <a:pt x="3364" y="15138"/>
                  </a:lnTo>
                  <a:lnTo>
                    <a:pt x="2616" y="15276"/>
                  </a:lnTo>
                  <a:lnTo>
                    <a:pt x="1869" y="15692"/>
                  </a:lnTo>
                  <a:lnTo>
                    <a:pt x="1246" y="15969"/>
                  </a:lnTo>
                  <a:lnTo>
                    <a:pt x="747" y="16523"/>
                  </a:lnTo>
                  <a:lnTo>
                    <a:pt x="373" y="17076"/>
                  </a:lnTo>
                  <a:lnTo>
                    <a:pt x="124" y="17630"/>
                  </a:lnTo>
                  <a:lnTo>
                    <a:pt x="0" y="18323"/>
                  </a:lnTo>
                  <a:lnTo>
                    <a:pt x="124" y="19015"/>
                  </a:lnTo>
                  <a:lnTo>
                    <a:pt x="373" y="19569"/>
                  </a:lnTo>
                  <a:lnTo>
                    <a:pt x="747" y="20123"/>
                  </a:lnTo>
                  <a:lnTo>
                    <a:pt x="1246" y="20676"/>
                  </a:lnTo>
                  <a:lnTo>
                    <a:pt x="1869" y="21092"/>
                  </a:lnTo>
                  <a:lnTo>
                    <a:pt x="2616" y="21369"/>
                  </a:lnTo>
                  <a:lnTo>
                    <a:pt x="3364" y="21507"/>
                  </a:lnTo>
                  <a:lnTo>
                    <a:pt x="4236" y="21646"/>
                  </a:lnTo>
                  <a:lnTo>
                    <a:pt x="5109" y="21507"/>
                  </a:lnTo>
                  <a:lnTo>
                    <a:pt x="5856" y="21369"/>
                  </a:lnTo>
                  <a:lnTo>
                    <a:pt x="6604" y="21092"/>
                  </a:lnTo>
                  <a:lnTo>
                    <a:pt x="7227" y="20676"/>
                  </a:lnTo>
                  <a:lnTo>
                    <a:pt x="7726" y="20123"/>
                  </a:lnTo>
                  <a:lnTo>
                    <a:pt x="8100" y="19569"/>
                  </a:lnTo>
                  <a:lnTo>
                    <a:pt x="8349" y="19015"/>
                  </a:lnTo>
                  <a:lnTo>
                    <a:pt x="8473" y="18323"/>
                  </a:lnTo>
                  <a:lnTo>
                    <a:pt x="8473" y="6276"/>
                  </a:lnTo>
                  <a:lnTo>
                    <a:pt x="20561" y="6276"/>
                  </a:lnTo>
                  <a:lnTo>
                    <a:pt x="20561" y="16107"/>
                  </a:lnTo>
                  <a:lnTo>
                    <a:pt x="20187" y="15830"/>
                  </a:lnTo>
                  <a:lnTo>
                    <a:pt x="19938" y="15692"/>
                  </a:lnTo>
                  <a:lnTo>
                    <a:pt x="19564" y="15553"/>
                  </a:lnTo>
                  <a:lnTo>
                    <a:pt x="19190" y="15415"/>
                  </a:lnTo>
                  <a:lnTo>
                    <a:pt x="18692" y="15276"/>
                  </a:lnTo>
                  <a:lnTo>
                    <a:pt x="18318" y="15138"/>
                  </a:lnTo>
                  <a:lnTo>
                    <a:pt x="17944" y="15138"/>
                  </a:lnTo>
                  <a:lnTo>
                    <a:pt x="17446" y="15138"/>
                  </a:lnTo>
                  <a:lnTo>
                    <a:pt x="16573" y="15138"/>
                  </a:lnTo>
                  <a:lnTo>
                    <a:pt x="15826" y="15276"/>
                  </a:lnTo>
                  <a:lnTo>
                    <a:pt x="15078" y="15692"/>
                  </a:lnTo>
                  <a:lnTo>
                    <a:pt x="14455" y="15969"/>
                  </a:lnTo>
                  <a:lnTo>
                    <a:pt x="13956" y="16523"/>
                  </a:lnTo>
                  <a:lnTo>
                    <a:pt x="13583" y="17076"/>
                  </a:lnTo>
                  <a:lnTo>
                    <a:pt x="13333" y="17630"/>
                  </a:lnTo>
                  <a:lnTo>
                    <a:pt x="13209" y="18323"/>
                  </a:lnTo>
                  <a:lnTo>
                    <a:pt x="13333" y="19015"/>
                  </a:lnTo>
                  <a:lnTo>
                    <a:pt x="13583" y="19569"/>
                  </a:lnTo>
                  <a:lnTo>
                    <a:pt x="13956" y="20123"/>
                  </a:lnTo>
                  <a:lnTo>
                    <a:pt x="14455" y="20676"/>
                  </a:lnTo>
                  <a:lnTo>
                    <a:pt x="15078" y="21092"/>
                  </a:lnTo>
                  <a:lnTo>
                    <a:pt x="15826" y="21369"/>
                  </a:lnTo>
                  <a:lnTo>
                    <a:pt x="16573" y="21507"/>
                  </a:lnTo>
                  <a:lnTo>
                    <a:pt x="17446" y="21646"/>
                  </a:lnTo>
                  <a:lnTo>
                    <a:pt x="18318" y="21507"/>
                  </a:lnTo>
                  <a:lnTo>
                    <a:pt x="19066" y="21369"/>
                  </a:lnTo>
                  <a:lnTo>
                    <a:pt x="19813" y="21092"/>
                  </a:lnTo>
                  <a:lnTo>
                    <a:pt x="20436" y="20676"/>
                  </a:lnTo>
                  <a:lnTo>
                    <a:pt x="20935" y="20123"/>
                  </a:lnTo>
                  <a:lnTo>
                    <a:pt x="21309" y="19569"/>
                  </a:lnTo>
                  <a:lnTo>
                    <a:pt x="21558" y="19015"/>
                  </a:lnTo>
                  <a:lnTo>
                    <a:pt x="21683" y="18323"/>
                  </a:lnTo>
                  <a:lnTo>
                    <a:pt x="21683" y="10061"/>
                  </a:lnTo>
                  <a:lnTo>
                    <a:pt x="21683" y="46"/>
                  </a:lnTo>
                  <a:lnTo>
                    <a:pt x="7352" y="46"/>
                  </a:lnTo>
                  <a:close/>
                </a:path>
              </a:pathLst>
            </a:custGeom>
            <a:solidFill>
              <a:srgbClr val="CCCC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grpSp>
      <p:sp>
        <p:nvSpPr>
          <p:cNvPr id="4137" name="Line 50"/>
          <p:cNvSpPr>
            <a:spLocks noChangeShapeType="1"/>
          </p:cNvSpPr>
          <p:nvPr/>
        </p:nvSpPr>
        <p:spPr bwMode="auto">
          <a:xfrm>
            <a:off x="5651500" y="3789363"/>
            <a:ext cx="792163" cy="360362"/>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38" name="Text Box 51"/>
          <p:cNvSpPr txBox="1">
            <a:spLocks noChangeArrowheads="1"/>
          </p:cNvSpPr>
          <p:nvPr/>
        </p:nvSpPr>
        <p:spPr bwMode="auto">
          <a:xfrm>
            <a:off x="7750175" y="3394075"/>
            <a:ext cx="1296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Multimedia resources</a:t>
            </a:r>
            <a:endParaRPr lang="en-GB" altLang="en-US" sz="2400" i="1">
              <a:latin typeface="Times New Roman" pitchFamily="18" charset="0"/>
            </a:endParaRPr>
          </a:p>
        </p:txBody>
      </p:sp>
      <p:graphicFrame>
        <p:nvGraphicFramePr>
          <p:cNvPr id="4109" name="Object 52"/>
          <p:cNvGraphicFramePr>
            <a:graphicFrameLocks noChangeAspect="1"/>
          </p:cNvGraphicFramePr>
          <p:nvPr/>
        </p:nvGraphicFramePr>
        <p:xfrm>
          <a:off x="6516688" y="3933825"/>
          <a:ext cx="723900" cy="696913"/>
        </p:xfrm>
        <a:graphic>
          <a:graphicData uri="http://schemas.openxmlformats.org/presentationml/2006/ole">
            <mc:AlternateContent xmlns:mc="http://schemas.openxmlformats.org/markup-compatibility/2006">
              <mc:Choice xmlns:v="urn:schemas-microsoft-com:vml" Requires="v">
                <p:oleObj name="Clip" r:id="rId22" imgW="1333333" imgH="1285714" progId="MS_ClipArt_Gallery.2">
                  <p:embed/>
                </p:oleObj>
              </mc:Choice>
              <mc:Fallback>
                <p:oleObj name="Clip" r:id="rId22" imgW="1333333" imgH="1285714" progId="MS_ClipArt_Gallery.2">
                  <p:embed/>
                  <p:pic>
                    <p:nvPicPr>
                      <p:cNvPr id="0" name="Object 5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16688" y="3933825"/>
                        <a:ext cx="723900" cy="696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39" name="Line 53"/>
          <p:cNvSpPr>
            <a:spLocks noChangeShapeType="1"/>
          </p:cNvSpPr>
          <p:nvPr/>
        </p:nvSpPr>
        <p:spPr bwMode="auto">
          <a:xfrm flipH="1" flipV="1">
            <a:off x="7235825" y="4292600"/>
            <a:ext cx="649288" cy="144463"/>
          </a:xfrm>
          <a:prstGeom prst="line">
            <a:avLst/>
          </a:prstGeom>
          <a:noFill/>
          <a:ln w="57150" cmpd="thickThin">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40" name="Text Box 54"/>
          <p:cNvSpPr txBox="1">
            <a:spLocks noChangeArrowheads="1"/>
          </p:cNvSpPr>
          <p:nvPr/>
        </p:nvSpPr>
        <p:spPr bwMode="auto">
          <a:xfrm>
            <a:off x="133350" y="1527175"/>
            <a:ext cx="2209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800"/>
              <a:t>Web resources / services / DBs / etc.</a:t>
            </a:r>
            <a:endParaRPr lang="en-GB" altLang="en-US" sz="2400" i="1">
              <a:latin typeface="Times New Roman" pitchFamily="18" charset="0"/>
            </a:endParaRPr>
          </a:p>
        </p:txBody>
      </p:sp>
      <p:grpSp>
        <p:nvGrpSpPr>
          <p:cNvPr id="4141" name="Group 55"/>
          <p:cNvGrpSpPr>
            <a:grpSpLocks/>
          </p:cNvGrpSpPr>
          <p:nvPr/>
        </p:nvGrpSpPr>
        <p:grpSpPr bwMode="auto">
          <a:xfrm>
            <a:off x="139700" y="2133600"/>
            <a:ext cx="1800225" cy="1490663"/>
            <a:chOff x="158" y="973"/>
            <a:chExt cx="1134" cy="939"/>
          </a:xfrm>
        </p:grpSpPr>
        <p:pic>
          <p:nvPicPr>
            <p:cNvPr id="4144" name="Picture 56" descr="web"/>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5" name="AutoShape 57"/>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4146" name="Picture 58" descr="MCj03114080000[1]"/>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47" name="Picture 59" descr="MPj03057460000[1]"/>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9532" name="Documents"/>
            <p:cNvSpPr>
              <a:spLocks noEditPoints="1" noChangeArrowheads="1"/>
            </p:cNvSpPr>
            <p:nvPr/>
          </p:nvSpPr>
          <p:spPr bwMode="auto">
            <a:xfrm>
              <a:off x="204" y="1117"/>
              <a:ext cx="154"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4149" name="Picture 61" descr="internet-explorer-vulnerable">
              <a:hlinkClick r:id="rId26"/>
            </p:cNvPr>
            <p:cNvPicPr>
              <a:picLocks noChangeAspect="1" noChangeArrowheads="1"/>
            </p:cNvPicPr>
            <p:nvPr/>
          </p:nvPicPr>
          <p:blipFill>
            <a:blip r:embed="rId27">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0" name="Picture 62" descr="Google Serves Most Search Result and Ads - Nielsen Ratings Reports Yahoo and MSN Show Gains As Well"/>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42" name="AutoShape 63"/>
          <p:cNvSpPr>
            <a:spLocks noChangeArrowheads="1"/>
          </p:cNvSpPr>
          <p:nvPr/>
        </p:nvSpPr>
        <p:spPr bwMode="auto">
          <a:xfrm>
            <a:off x="179388" y="620713"/>
            <a:ext cx="3024187" cy="576262"/>
          </a:xfrm>
          <a:prstGeom prst="wedgeRoundRectCallout">
            <a:avLst>
              <a:gd name="adj1" fmla="val -16981"/>
              <a:gd name="adj2" fmla="val 112259"/>
              <a:gd name="adj3" fmla="val 16667"/>
            </a:avLst>
          </a:prstGeom>
          <a:solidFill>
            <a:schemeClr val="accent1"/>
          </a:solidFill>
          <a:ln w="9525" algn="ctr">
            <a:solidFill>
              <a:schemeClr val="tx1"/>
            </a:solidFill>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b="1">
                <a:solidFill>
                  <a:srgbClr val="F80000"/>
                </a:solidFill>
              </a:rPr>
              <a:t>This is just a small part of Semantic Web concern !!!</a:t>
            </a:r>
          </a:p>
        </p:txBody>
      </p:sp>
      <p:sp>
        <p:nvSpPr>
          <p:cNvPr id="4143" name="Text Box 64"/>
          <p:cNvSpPr txBox="1">
            <a:spLocks noChangeArrowheads="1"/>
          </p:cNvSpPr>
          <p:nvPr/>
        </p:nvSpPr>
        <p:spPr bwMode="auto">
          <a:xfrm>
            <a:off x="2493963" y="2405063"/>
            <a:ext cx="9350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000" b="1"/>
              <a:t>Semantic annotation</a:t>
            </a:r>
          </a:p>
        </p:txBody>
      </p:sp>
    </p:spTree>
  </p:cSld>
  <p:clrMapOvr>
    <a:masterClrMapping/>
  </p:clrMapOvr>
  <p:transition spd="med"/>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66690" name="Rectangle 2"/>
          <p:cNvSpPr>
            <a:spLocks noGrp="1" noChangeArrowheads="1"/>
          </p:cNvSpPr>
          <p:nvPr>
            <p:ph type="title"/>
          </p:nvPr>
        </p:nvSpPr>
        <p:spPr>
          <a:xfrm>
            <a:off x="1763713" y="217488"/>
            <a:ext cx="7162800" cy="503237"/>
          </a:xfrm>
          <a:effectLst>
            <a:outerShdw dist="35921" dir="2700000" algn="ctr" rotWithShape="0">
              <a:schemeClr val="bg2">
                <a:alpha val="50000"/>
              </a:schemeClr>
            </a:outerShdw>
          </a:effectLst>
        </p:spPr>
        <p:txBody>
          <a:bodyPr lIns="0" rIns="0"/>
          <a:lstStyle/>
          <a:p>
            <a:pPr algn="r" eaLnBrk="1" hangingPunct="1">
              <a:defRPr/>
            </a:pPr>
            <a:r>
              <a:rPr lang="en-US" sz="2600" i="1"/>
              <a:t>General Adaptation Framework (GAF)</a:t>
            </a:r>
            <a:r>
              <a:rPr lang="en-US" sz="2200" i="1"/>
              <a:t> </a:t>
            </a:r>
            <a:endParaRPr lang="en-US" sz="2400" i="1"/>
          </a:p>
        </p:txBody>
      </p:sp>
      <p:sp>
        <p:nvSpPr>
          <p:cNvPr id="1266691" name="Text Box 3"/>
          <p:cNvSpPr txBox="1">
            <a:spLocks noChangeArrowheads="1"/>
          </p:cNvSpPr>
          <p:nvPr/>
        </p:nvSpPr>
        <p:spPr bwMode="auto">
          <a:xfrm>
            <a:off x="4284663" y="620713"/>
            <a:ext cx="4752975" cy="396875"/>
          </a:xfrm>
          <a:prstGeom prst="rect">
            <a:avLst/>
          </a:prstGeom>
          <a:noFill/>
          <a:ln w="9525" algn="ctr">
            <a:noFill/>
            <a:miter lim="800000"/>
            <a:headEnd/>
            <a:tailEnd/>
          </a:ln>
          <a:effectLst>
            <a:outerShdw dist="35921" dir="2700000" algn="ctr" rotWithShape="0">
              <a:schemeClr val="bg2"/>
            </a:outerShdw>
          </a:effectLst>
        </p:spPr>
        <p:txBody>
          <a:bodyPr>
            <a:spAutoFit/>
          </a:bodyPr>
          <a:lstStyle/>
          <a:p>
            <a:pPr algn="r">
              <a:spcBef>
                <a:spcPct val="50000"/>
              </a:spcBef>
              <a:defRPr/>
            </a:pPr>
            <a:r>
              <a:rPr lang="en-US" sz="2000" b="1" i="1">
                <a:solidFill>
                  <a:srgbClr val="993300"/>
                </a:solidFill>
                <a:effectLst>
                  <a:outerShdw blurRad="38100" dist="38100" dir="2700000" algn="tl">
                    <a:srgbClr val="C0C0C0"/>
                  </a:outerShdw>
                </a:effectLst>
              </a:rPr>
              <a:t>- Schema of General Adaptation  </a:t>
            </a:r>
          </a:p>
        </p:txBody>
      </p:sp>
      <p:sp>
        <p:nvSpPr>
          <p:cNvPr id="251908" name="Rectangle 4"/>
          <p:cNvSpPr>
            <a:spLocks noChangeArrowheads="1"/>
          </p:cNvSpPr>
          <p:nvPr/>
        </p:nvSpPr>
        <p:spPr bwMode="auto">
          <a:xfrm>
            <a:off x="3995738" y="2060575"/>
            <a:ext cx="4608512" cy="3600450"/>
          </a:xfrm>
          <a:prstGeom prst="rect">
            <a:avLst/>
          </a:prstGeom>
          <a:gradFill rotWithShape="1">
            <a:gsLst>
              <a:gs pos="0">
                <a:srgbClr val="FFFFE0"/>
              </a:gs>
              <a:gs pos="50000">
                <a:srgbClr val="FFFFCC"/>
              </a:gs>
              <a:gs pos="100000">
                <a:srgbClr val="FFFFE0"/>
              </a:gs>
            </a:gsLst>
            <a:lin ang="5400000" scaled="1"/>
          </a:gradFill>
          <a:ln w="9525" algn="ctr">
            <a:solidFill>
              <a:srgbClr val="9900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09" name="Rectangle 5"/>
          <p:cNvSpPr>
            <a:spLocks noChangeArrowheads="1"/>
          </p:cNvSpPr>
          <p:nvPr/>
        </p:nvSpPr>
        <p:spPr bwMode="auto">
          <a:xfrm>
            <a:off x="6732588" y="2205038"/>
            <a:ext cx="1800225" cy="3311525"/>
          </a:xfrm>
          <a:prstGeom prst="rect">
            <a:avLst/>
          </a:prstGeom>
          <a:gradFill rotWithShape="1">
            <a:gsLst>
              <a:gs pos="0">
                <a:srgbClr val="FFCC66"/>
              </a:gs>
              <a:gs pos="100000">
                <a:srgbClr val="7C6332"/>
              </a:gs>
            </a:gsLst>
            <a:lin ang="5400000" scaled="1"/>
          </a:gradFill>
          <a:ln w="28575" algn="ctr">
            <a:solidFill>
              <a:schemeClr val="bg1"/>
            </a:solidFill>
            <a:prstDash val="dash"/>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6694" name="Text Box 6"/>
          <p:cNvSpPr txBox="1">
            <a:spLocks noChangeArrowheads="1"/>
          </p:cNvSpPr>
          <p:nvPr/>
        </p:nvSpPr>
        <p:spPr bwMode="auto">
          <a:xfrm>
            <a:off x="6724650" y="1844675"/>
            <a:ext cx="1798638" cy="701675"/>
          </a:xfrm>
          <a:prstGeom prst="rect">
            <a:avLst/>
          </a:prstGeom>
          <a:noFill/>
          <a:ln w="9525" algn="ctr">
            <a:noFill/>
            <a:miter lim="800000"/>
            <a:headEnd/>
            <a:tailEnd/>
          </a:ln>
          <a:effectLst/>
        </p:spPr>
        <p:txBody>
          <a:bodyPr>
            <a:spAutoFit/>
          </a:bodyPr>
          <a:lstStyle/>
          <a:p>
            <a:pPr>
              <a:spcBef>
                <a:spcPct val="50000"/>
              </a:spcBef>
              <a:defRPr/>
            </a:pPr>
            <a:r>
              <a:rPr lang="fi-FI" sz="4000" b="1" i="1">
                <a:solidFill>
                  <a:srgbClr val="990000"/>
                </a:solidFill>
                <a:effectLst>
                  <a:outerShdw blurRad="38100" dist="38100" dir="2700000" algn="tl">
                    <a:srgbClr val="C0C0C0"/>
                  </a:outerShdw>
                </a:effectLst>
              </a:rPr>
              <a:t>R</a:t>
            </a:r>
            <a:r>
              <a:rPr lang="fi-FI" sz="3200" b="1" i="1">
                <a:solidFill>
                  <a:srgbClr val="990000"/>
                </a:solidFill>
                <a:effectLst>
                  <a:outerShdw blurRad="38100" dist="38100" dir="2700000" algn="tl">
                    <a:srgbClr val="C0C0C0"/>
                  </a:outerShdw>
                </a:effectLst>
              </a:rPr>
              <a:t>SC</a:t>
            </a:r>
            <a:r>
              <a:rPr lang="fi-FI" sz="4000" b="1" i="1">
                <a:solidFill>
                  <a:srgbClr val="990000"/>
                </a:solidFill>
                <a:effectLst>
                  <a:outerShdw blurRad="38100" dist="38100" dir="2700000" algn="tl">
                    <a:srgbClr val="C0C0C0"/>
                  </a:outerShdw>
                </a:effectLst>
              </a:rPr>
              <a:t>DF</a:t>
            </a:r>
            <a:endParaRPr lang="en-US" sz="4000" b="1" i="1">
              <a:solidFill>
                <a:srgbClr val="990000"/>
              </a:solidFill>
              <a:effectLst>
                <a:outerShdw blurRad="38100" dist="38100" dir="2700000" algn="tl">
                  <a:srgbClr val="C0C0C0"/>
                </a:outerShdw>
              </a:effectLst>
            </a:endParaRPr>
          </a:p>
        </p:txBody>
      </p:sp>
      <p:sp>
        <p:nvSpPr>
          <p:cNvPr id="251911" name="Rectangle 7"/>
          <p:cNvSpPr>
            <a:spLocks noChangeArrowheads="1"/>
          </p:cNvSpPr>
          <p:nvPr/>
        </p:nvSpPr>
        <p:spPr bwMode="auto">
          <a:xfrm>
            <a:off x="4211638" y="2205038"/>
            <a:ext cx="2016125" cy="1008062"/>
          </a:xfrm>
          <a:prstGeom prst="rect">
            <a:avLst/>
          </a:prstGeom>
          <a:noFill/>
          <a:ln w="9525" algn="ctr">
            <a:solidFill>
              <a:srgbClr val="99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12" name="Rectangle 8"/>
          <p:cNvSpPr>
            <a:spLocks noChangeArrowheads="1"/>
          </p:cNvSpPr>
          <p:nvPr/>
        </p:nvSpPr>
        <p:spPr bwMode="auto">
          <a:xfrm>
            <a:off x="4211638" y="3357563"/>
            <a:ext cx="2016125" cy="1008062"/>
          </a:xfrm>
          <a:prstGeom prst="rect">
            <a:avLst/>
          </a:prstGeom>
          <a:noFill/>
          <a:ln w="9525" algn="ctr">
            <a:solidFill>
              <a:srgbClr val="99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13" name="Rectangle 9"/>
          <p:cNvSpPr>
            <a:spLocks noChangeArrowheads="1"/>
          </p:cNvSpPr>
          <p:nvPr/>
        </p:nvSpPr>
        <p:spPr bwMode="auto">
          <a:xfrm>
            <a:off x="4211638" y="4508500"/>
            <a:ext cx="2016125" cy="1008063"/>
          </a:xfrm>
          <a:prstGeom prst="rect">
            <a:avLst/>
          </a:prstGeom>
          <a:noFill/>
          <a:ln w="9525" algn="ctr">
            <a:solidFill>
              <a:srgbClr val="99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6698" name="Text Box 10"/>
          <p:cNvSpPr txBox="1">
            <a:spLocks noChangeArrowheads="1"/>
          </p:cNvSpPr>
          <p:nvPr/>
        </p:nvSpPr>
        <p:spPr bwMode="auto">
          <a:xfrm>
            <a:off x="4572000" y="2420938"/>
            <a:ext cx="1366838" cy="519112"/>
          </a:xfrm>
          <a:prstGeom prst="rect">
            <a:avLst/>
          </a:prstGeom>
          <a:noFill/>
          <a:ln w="9525" algn="ctr">
            <a:noFill/>
            <a:miter lim="800000"/>
            <a:headEnd/>
            <a:tailEnd/>
          </a:ln>
          <a:effectLst/>
        </p:spPr>
        <p:txBody>
          <a:bodyPr>
            <a:spAutoFit/>
          </a:bodyPr>
          <a:lstStyle/>
          <a:p>
            <a:pPr>
              <a:spcBef>
                <a:spcPct val="50000"/>
              </a:spcBef>
              <a:defRPr/>
            </a:pPr>
            <a:r>
              <a:rPr lang="fi-FI" sz="2800" b="1" i="1">
                <a:solidFill>
                  <a:srgbClr val="003366"/>
                </a:solidFill>
                <a:effectLst>
                  <a:outerShdw blurRad="38100" dist="38100" dir="2700000" algn="tl">
                    <a:srgbClr val="C0C0C0"/>
                  </a:outerShdw>
                </a:effectLst>
              </a:rPr>
              <a:t>XML</a:t>
            </a:r>
            <a:r>
              <a:rPr lang="fi-FI" sz="2800" b="1" i="1" baseline="30000">
                <a:solidFill>
                  <a:srgbClr val="003366"/>
                </a:solidFill>
                <a:effectLst>
                  <a:outerShdw blurRad="38100" dist="38100" dir="2700000" algn="tl">
                    <a:srgbClr val="C0C0C0"/>
                  </a:outerShdw>
                </a:effectLst>
              </a:rPr>
              <a:t>0</a:t>
            </a:r>
            <a:endParaRPr lang="en-US" sz="2800" b="1" i="1">
              <a:solidFill>
                <a:srgbClr val="003366"/>
              </a:solidFill>
              <a:effectLst>
                <a:outerShdw blurRad="38100" dist="38100" dir="2700000" algn="tl">
                  <a:srgbClr val="C0C0C0"/>
                </a:outerShdw>
              </a:effectLst>
            </a:endParaRPr>
          </a:p>
        </p:txBody>
      </p:sp>
      <p:sp>
        <p:nvSpPr>
          <p:cNvPr id="251915" name="AutoShape 11"/>
          <p:cNvSpPr>
            <a:spLocks noChangeArrowheads="1"/>
          </p:cNvSpPr>
          <p:nvPr/>
        </p:nvSpPr>
        <p:spPr bwMode="auto">
          <a:xfrm>
            <a:off x="5983288" y="2492375"/>
            <a:ext cx="1008062" cy="287338"/>
          </a:xfrm>
          <a:prstGeom prst="leftRightArrow">
            <a:avLst>
              <a:gd name="adj1" fmla="val 50000"/>
              <a:gd name="adj2" fmla="val 70166"/>
            </a:avLst>
          </a:prstGeom>
          <a:gradFill rotWithShape="1">
            <a:gsLst>
              <a:gs pos="0">
                <a:srgbClr val="0066FF"/>
              </a:gs>
              <a:gs pos="50000">
                <a:srgbClr val="002F76"/>
              </a:gs>
              <a:gs pos="100000">
                <a:srgbClr val="0066FF"/>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16" name="AutoShape 12"/>
          <p:cNvSpPr>
            <a:spLocks noChangeArrowheads="1"/>
          </p:cNvSpPr>
          <p:nvPr/>
        </p:nvSpPr>
        <p:spPr bwMode="auto">
          <a:xfrm>
            <a:off x="5973763" y="3716338"/>
            <a:ext cx="1008062" cy="287337"/>
          </a:xfrm>
          <a:prstGeom prst="leftRightArrow">
            <a:avLst>
              <a:gd name="adj1" fmla="val 50000"/>
              <a:gd name="adj2" fmla="val 70166"/>
            </a:avLst>
          </a:prstGeom>
          <a:gradFill rotWithShape="1">
            <a:gsLst>
              <a:gs pos="0">
                <a:srgbClr val="0066FF"/>
              </a:gs>
              <a:gs pos="50000">
                <a:srgbClr val="002F76"/>
              </a:gs>
              <a:gs pos="100000">
                <a:srgbClr val="0066FF"/>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17" name="AutoShape 13"/>
          <p:cNvSpPr>
            <a:spLocks noChangeArrowheads="1"/>
          </p:cNvSpPr>
          <p:nvPr/>
        </p:nvSpPr>
        <p:spPr bwMode="auto">
          <a:xfrm>
            <a:off x="5978525" y="4797425"/>
            <a:ext cx="1008063" cy="287338"/>
          </a:xfrm>
          <a:prstGeom prst="leftRightArrow">
            <a:avLst>
              <a:gd name="adj1" fmla="val 50000"/>
              <a:gd name="adj2" fmla="val 70166"/>
            </a:avLst>
          </a:prstGeom>
          <a:gradFill rotWithShape="1">
            <a:gsLst>
              <a:gs pos="0">
                <a:srgbClr val="0066FF"/>
              </a:gs>
              <a:gs pos="50000">
                <a:srgbClr val="002F76"/>
              </a:gs>
              <a:gs pos="100000">
                <a:srgbClr val="0066FF"/>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6702" name="Text Box 14"/>
          <p:cNvSpPr txBox="1">
            <a:spLocks noChangeArrowheads="1"/>
          </p:cNvSpPr>
          <p:nvPr/>
        </p:nvSpPr>
        <p:spPr bwMode="auto">
          <a:xfrm>
            <a:off x="4572000" y="3573463"/>
            <a:ext cx="1366838" cy="519112"/>
          </a:xfrm>
          <a:prstGeom prst="rect">
            <a:avLst/>
          </a:prstGeom>
          <a:noFill/>
          <a:ln w="9525" algn="ctr">
            <a:noFill/>
            <a:miter lim="800000"/>
            <a:headEnd/>
            <a:tailEnd/>
          </a:ln>
          <a:effectLst/>
        </p:spPr>
        <p:txBody>
          <a:bodyPr>
            <a:spAutoFit/>
          </a:bodyPr>
          <a:lstStyle/>
          <a:p>
            <a:pPr>
              <a:spcBef>
                <a:spcPct val="50000"/>
              </a:spcBef>
              <a:defRPr/>
            </a:pPr>
            <a:r>
              <a:rPr lang="fi-FI" sz="2800" b="1" i="1">
                <a:solidFill>
                  <a:srgbClr val="003366"/>
                </a:solidFill>
                <a:effectLst>
                  <a:outerShdw blurRad="38100" dist="38100" dir="2700000" algn="tl">
                    <a:srgbClr val="C0C0C0"/>
                  </a:outerShdw>
                </a:effectLst>
              </a:rPr>
              <a:t>DB</a:t>
            </a:r>
            <a:r>
              <a:rPr lang="fi-FI" sz="2800" b="1" i="1" baseline="30000">
                <a:solidFill>
                  <a:srgbClr val="003366"/>
                </a:solidFill>
                <a:effectLst>
                  <a:outerShdw blurRad="38100" dist="38100" dir="2700000" algn="tl">
                    <a:srgbClr val="C0C0C0"/>
                  </a:outerShdw>
                </a:effectLst>
              </a:rPr>
              <a:t>0</a:t>
            </a:r>
            <a:endParaRPr lang="en-US" sz="2800" b="1" i="1">
              <a:solidFill>
                <a:srgbClr val="003366"/>
              </a:solidFill>
              <a:effectLst>
                <a:outerShdw blurRad="38100" dist="38100" dir="2700000" algn="tl">
                  <a:srgbClr val="C0C0C0"/>
                </a:outerShdw>
              </a:effectLst>
            </a:endParaRPr>
          </a:p>
        </p:txBody>
      </p:sp>
      <p:sp>
        <p:nvSpPr>
          <p:cNvPr id="1266703" name="Text Box 15"/>
          <p:cNvSpPr txBox="1">
            <a:spLocks noChangeArrowheads="1"/>
          </p:cNvSpPr>
          <p:nvPr/>
        </p:nvSpPr>
        <p:spPr bwMode="auto">
          <a:xfrm>
            <a:off x="4211638" y="4832350"/>
            <a:ext cx="2016125" cy="396875"/>
          </a:xfrm>
          <a:prstGeom prst="rect">
            <a:avLst/>
          </a:prstGeom>
          <a:noFill/>
          <a:ln w="9525" algn="ctr">
            <a:noFill/>
            <a:miter lim="800000"/>
            <a:headEnd/>
            <a:tailEnd/>
          </a:ln>
          <a:effectLst/>
        </p:spPr>
        <p:txBody>
          <a:bodyPr>
            <a:spAutoFit/>
          </a:bodyPr>
          <a:lstStyle/>
          <a:p>
            <a:pPr>
              <a:spcBef>
                <a:spcPct val="50000"/>
              </a:spcBef>
              <a:defRPr/>
            </a:pPr>
            <a:r>
              <a:rPr lang="en-US" sz="2000" b="1" i="1">
                <a:solidFill>
                  <a:srgbClr val="003366"/>
                </a:solidFill>
                <a:effectLst>
                  <a:outerShdw blurRad="38100" dist="38100" dir="2700000" algn="tl">
                    <a:srgbClr val="C0C0C0"/>
                  </a:outerShdw>
                </a:effectLst>
              </a:rPr>
              <a:t>format</a:t>
            </a:r>
            <a:r>
              <a:rPr lang="fi-FI" sz="2000" b="1" i="1">
                <a:solidFill>
                  <a:srgbClr val="003366"/>
                </a:solidFill>
                <a:effectLst>
                  <a:outerShdw blurRad="38100" dist="38100" dir="2700000" algn="tl">
                    <a:srgbClr val="C0C0C0"/>
                  </a:outerShdw>
                </a:effectLst>
              </a:rPr>
              <a:t> (n)</a:t>
            </a:r>
            <a:r>
              <a:rPr lang="fi-FI" sz="2000" b="1" i="1" baseline="30000">
                <a:solidFill>
                  <a:srgbClr val="003366"/>
                </a:solidFill>
                <a:effectLst>
                  <a:outerShdw blurRad="38100" dist="38100" dir="2700000" algn="tl">
                    <a:srgbClr val="C0C0C0"/>
                  </a:outerShdw>
                </a:effectLst>
              </a:rPr>
              <a:t>0</a:t>
            </a:r>
            <a:endParaRPr lang="en-US" sz="2000" b="1" i="1">
              <a:solidFill>
                <a:srgbClr val="003366"/>
              </a:solidFill>
              <a:effectLst>
                <a:outerShdw blurRad="38100" dist="38100" dir="2700000" algn="tl">
                  <a:srgbClr val="C0C0C0"/>
                </a:outerShdw>
              </a:effectLst>
            </a:endParaRPr>
          </a:p>
        </p:txBody>
      </p:sp>
      <p:sp>
        <p:nvSpPr>
          <p:cNvPr id="251920" name="AutoShape 16"/>
          <p:cNvSpPr>
            <a:spLocks noChangeArrowheads="1"/>
          </p:cNvSpPr>
          <p:nvPr/>
        </p:nvSpPr>
        <p:spPr bwMode="auto">
          <a:xfrm>
            <a:off x="1042988" y="981075"/>
            <a:ext cx="2160587" cy="1368425"/>
          </a:xfrm>
          <a:prstGeom prst="cloudCallout">
            <a:avLst>
              <a:gd name="adj1" fmla="val -38023"/>
              <a:gd name="adj2" fmla="val 25639"/>
            </a:avLst>
          </a:prstGeom>
          <a:gradFill rotWithShape="1">
            <a:gsLst>
              <a:gs pos="0">
                <a:srgbClr val="FFFFCC"/>
              </a:gs>
              <a:gs pos="100000">
                <a:srgbClr val="D1D1A7"/>
              </a:gs>
            </a:gsLst>
            <a:path path="rect">
              <a:fillToRect l="50000" t="50000" r="50000" b="50000"/>
            </a:path>
          </a:gradFill>
          <a:ln w="9525">
            <a:solidFill>
              <a:srgbClr val="99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21" name="AutoShape 17"/>
          <p:cNvSpPr>
            <a:spLocks noChangeArrowheads="1"/>
          </p:cNvSpPr>
          <p:nvPr/>
        </p:nvSpPr>
        <p:spPr bwMode="auto">
          <a:xfrm>
            <a:off x="539750" y="3141663"/>
            <a:ext cx="2160588" cy="1368425"/>
          </a:xfrm>
          <a:prstGeom prst="cloudCallout">
            <a:avLst>
              <a:gd name="adj1" fmla="val -38023"/>
              <a:gd name="adj2" fmla="val 25639"/>
            </a:avLst>
          </a:prstGeom>
          <a:gradFill rotWithShape="1">
            <a:gsLst>
              <a:gs pos="0">
                <a:srgbClr val="FFFFCC"/>
              </a:gs>
              <a:gs pos="100000">
                <a:srgbClr val="D1D1A7"/>
              </a:gs>
            </a:gsLst>
            <a:path path="rect">
              <a:fillToRect l="50000" t="50000" r="50000" b="50000"/>
            </a:path>
          </a:gradFill>
          <a:ln w="9525">
            <a:solidFill>
              <a:srgbClr val="99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22" name="AutoShape 18"/>
          <p:cNvSpPr>
            <a:spLocks noChangeArrowheads="1"/>
          </p:cNvSpPr>
          <p:nvPr/>
        </p:nvSpPr>
        <p:spPr bwMode="auto">
          <a:xfrm>
            <a:off x="827088" y="5156200"/>
            <a:ext cx="2160587" cy="1368425"/>
          </a:xfrm>
          <a:prstGeom prst="cloudCallout">
            <a:avLst>
              <a:gd name="adj1" fmla="val -38023"/>
              <a:gd name="adj2" fmla="val 25639"/>
            </a:avLst>
          </a:prstGeom>
          <a:gradFill rotWithShape="1">
            <a:gsLst>
              <a:gs pos="0">
                <a:srgbClr val="FFFFCC"/>
              </a:gs>
              <a:gs pos="100000">
                <a:srgbClr val="D1D1A7"/>
              </a:gs>
            </a:gsLst>
            <a:path path="rect">
              <a:fillToRect l="50000" t="50000" r="50000" b="50000"/>
            </a:path>
          </a:gradFill>
          <a:ln w="9525">
            <a:solidFill>
              <a:srgbClr val="99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23" name="AutoShape 19"/>
          <p:cNvSpPr>
            <a:spLocks noChangeArrowheads="1"/>
          </p:cNvSpPr>
          <p:nvPr/>
        </p:nvSpPr>
        <p:spPr bwMode="auto">
          <a:xfrm rot="1734901">
            <a:off x="3130550" y="2276475"/>
            <a:ext cx="1512888" cy="215900"/>
          </a:xfrm>
          <a:prstGeom prst="leftRightArrow">
            <a:avLst>
              <a:gd name="adj1" fmla="val 50000"/>
              <a:gd name="adj2" fmla="val 140147"/>
            </a:avLst>
          </a:prstGeom>
          <a:gradFill rotWithShape="1">
            <a:gsLst>
              <a:gs pos="0">
                <a:srgbClr val="FFFFCC"/>
              </a:gs>
              <a:gs pos="50000">
                <a:srgbClr val="76765E"/>
              </a:gs>
              <a:gs pos="100000">
                <a:srgbClr val="FFFFCC"/>
              </a:gs>
            </a:gsLst>
            <a:lin ang="0" scaled="1"/>
          </a:gradFill>
          <a:ln w="9525" algn="ctr">
            <a:solidFill>
              <a:srgbClr val="990000"/>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24" name="AutoShape 20"/>
          <p:cNvSpPr>
            <a:spLocks noChangeArrowheads="1"/>
          </p:cNvSpPr>
          <p:nvPr/>
        </p:nvSpPr>
        <p:spPr bwMode="auto">
          <a:xfrm>
            <a:off x="3130550" y="3717925"/>
            <a:ext cx="1512888" cy="215900"/>
          </a:xfrm>
          <a:prstGeom prst="leftRightArrow">
            <a:avLst>
              <a:gd name="adj1" fmla="val 50000"/>
              <a:gd name="adj2" fmla="val 140147"/>
            </a:avLst>
          </a:prstGeom>
          <a:gradFill rotWithShape="1">
            <a:gsLst>
              <a:gs pos="0">
                <a:srgbClr val="FFFFCC"/>
              </a:gs>
              <a:gs pos="50000">
                <a:srgbClr val="76765E"/>
              </a:gs>
              <a:gs pos="100000">
                <a:srgbClr val="FFFFCC"/>
              </a:gs>
            </a:gsLst>
            <a:lin ang="0" scaled="1"/>
          </a:gradFill>
          <a:ln w="9525" algn="ctr">
            <a:solidFill>
              <a:srgbClr val="990000"/>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1925" name="AutoShape 21"/>
          <p:cNvSpPr>
            <a:spLocks noChangeArrowheads="1"/>
          </p:cNvSpPr>
          <p:nvPr/>
        </p:nvSpPr>
        <p:spPr bwMode="auto">
          <a:xfrm rot="-557735">
            <a:off x="3130550" y="5300663"/>
            <a:ext cx="1512888" cy="215900"/>
          </a:xfrm>
          <a:prstGeom prst="leftRightArrow">
            <a:avLst>
              <a:gd name="adj1" fmla="val 50000"/>
              <a:gd name="adj2" fmla="val 140147"/>
            </a:avLst>
          </a:prstGeom>
          <a:gradFill rotWithShape="1">
            <a:gsLst>
              <a:gs pos="0">
                <a:srgbClr val="FFFFCC"/>
              </a:gs>
              <a:gs pos="50000">
                <a:srgbClr val="76765E"/>
              </a:gs>
              <a:gs pos="100000">
                <a:srgbClr val="FFFFCC"/>
              </a:gs>
            </a:gsLst>
            <a:lin ang="0" scaled="1"/>
          </a:gradFill>
          <a:ln w="9525" algn="ctr">
            <a:solidFill>
              <a:srgbClr val="990000"/>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51926" name="Group 22"/>
          <p:cNvGrpSpPr>
            <a:grpSpLocks/>
          </p:cNvGrpSpPr>
          <p:nvPr/>
        </p:nvGrpSpPr>
        <p:grpSpPr bwMode="auto">
          <a:xfrm>
            <a:off x="7380288" y="3644900"/>
            <a:ext cx="649287" cy="431800"/>
            <a:chOff x="4059" y="2296"/>
            <a:chExt cx="603" cy="454"/>
          </a:xfrm>
        </p:grpSpPr>
        <p:sp>
          <p:nvSpPr>
            <p:cNvPr id="1266711" name="Document"/>
            <p:cNvSpPr>
              <a:spLocks noEditPoints="1" noChangeArrowheads="1"/>
            </p:cNvSpPr>
            <p:nvPr/>
          </p:nvSpPr>
          <p:spPr bwMode="auto">
            <a:xfrm>
              <a:off x="4059" y="2296"/>
              <a:ext cx="590" cy="454"/>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251935" name="Picture 24" descr="rsc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3" y="2411"/>
              <a:ext cx="589"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66713" name="Text Box 25"/>
          <p:cNvSpPr txBox="1">
            <a:spLocks noChangeArrowheads="1"/>
          </p:cNvSpPr>
          <p:nvPr/>
        </p:nvSpPr>
        <p:spPr bwMode="auto">
          <a:xfrm>
            <a:off x="1403350" y="1341438"/>
            <a:ext cx="1366838" cy="519112"/>
          </a:xfrm>
          <a:prstGeom prst="rect">
            <a:avLst/>
          </a:prstGeom>
          <a:noFill/>
          <a:ln w="9525" algn="ctr">
            <a:noFill/>
            <a:miter lim="800000"/>
            <a:headEnd/>
            <a:tailEnd/>
          </a:ln>
          <a:effectLst/>
        </p:spPr>
        <p:txBody>
          <a:bodyPr>
            <a:spAutoFit/>
          </a:bodyPr>
          <a:lstStyle/>
          <a:p>
            <a:pPr>
              <a:spcBef>
                <a:spcPct val="50000"/>
              </a:spcBef>
              <a:defRPr/>
            </a:pPr>
            <a:r>
              <a:rPr lang="fi-FI" sz="2800" b="1" i="1">
                <a:solidFill>
                  <a:srgbClr val="003366"/>
                </a:solidFill>
                <a:effectLst>
                  <a:outerShdw blurRad="38100" dist="38100" dir="2700000" algn="tl">
                    <a:srgbClr val="C0C0C0"/>
                  </a:outerShdw>
                </a:effectLst>
              </a:rPr>
              <a:t>XML</a:t>
            </a:r>
            <a:r>
              <a:rPr lang="fi-FI" sz="2800" b="1" i="1" baseline="-25000">
                <a:solidFill>
                  <a:srgbClr val="003366"/>
                </a:solidFill>
                <a:effectLst>
                  <a:outerShdw blurRad="38100" dist="38100" dir="2700000" algn="tl">
                    <a:srgbClr val="C0C0C0"/>
                  </a:outerShdw>
                </a:effectLst>
              </a:rPr>
              <a:t>i</a:t>
            </a:r>
            <a:endParaRPr lang="en-US" sz="2800" b="1" i="1">
              <a:solidFill>
                <a:srgbClr val="003366"/>
              </a:solidFill>
              <a:effectLst>
                <a:outerShdw blurRad="38100" dist="38100" dir="2700000" algn="tl">
                  <a:srgbClr val="C0C0C0"/>
                </a:outerShdw>
              </a:effectLst>
            </a:endParaRPr>
          </a:p>
        </p:txBody>
      </p:sp>
      <p:sp>
        <p:nvSpPr>
          <p:cNvPr id="1266714" name="Text Box 26"/>
          <p:cNvSpPr txBox="1">
            <a:spLocks noChangeArrowheads="1"/>
          </p:cNvSpPr>
          <p:nvPr/>
        </p:nvSpPr>
        <p:spPr bwMode="auto">
          <a:xfrm>
            <a:off x="1042988" y="3500438"/>
            <a:ext cx="1366837" cy="519112"/>
          </a:xfrm>
          <a:prstGeom prst="rect">
            <a:avLst/>
          </a:prstGeom>
          <a:noFill/>
          <a:ln w="9525" algn="ctr">
            <a:noFill/>
            <a:miter lim="800000"/>
            <a:headEnd/>
            <a:tailEnd/>
          </a:ln>
          <a:effectLst/>
        </p:spPr>
        <p:txBody>
          <a:bodyPr>
            <a:spAutoFit/>
          </a:bodyPr>
          <a:lstStyle/>
          <a:p>
            <a:pPr>
              <a:spcBef>
                <a:spcPct val="50000"/>
              </a:spcBef>
              <a:defRPr/>
            </a:pPr>
            <a:r>
              <a:rPr lang="fi-FI" sz="2800" b="1" i="1">
                <a:solidFill>
                  <a:srgbClr val="003366"/>
                </a:solidFill>
                <a:effectLst>
                  <a:outerShdw blurRad="38100" dist="38100" dir="2700000" algn="tl">
                    <a:srgbClr val="C0C0C0"/>
                  </a:outerShdw>
                </a:effectLst>
              </a:rPr>
              <a:t>DB</a:t>
            </a:r>
            <a:r>
              <a:rPr lang="fi-FI" sz="2800" b="1" i="1" baseline="-25000">
                <a:solidFill>
                  <a:srgbClr val="003366"/>
                </a:solidFill>
                <a:effectLst>
                  <a:outerShdw blurRad="38100" dist="38100" dir="2700000" algn="tl">
                    <a:srgbClr val="C0C0C0"/>
                  </a:outerShdw>
                </a:effectLst>
              </a:rPr>
              <a:t>i</a:t>
            </a:r>
            <a:endParaRPr lang="en-US" sz="2800" b="1" i="1">
              <a:solidFill>
                <a:srgbClr val="003366"/>
              </a:solidFill>
              <a:effectLst>
                <a:outerShdw blurRad="38100" dist="38100" dir="2700000" algn="tl">
                  <a:srgbClr val="C0C0C0"/>
                </a:outerShdw>
              </a:effectLst>
            </a:endParaRPr>
          </a:p>
        </p:txBody>
      </p:sp>
      <p:sp>
        <p:nvSpPr>
          <p:cNvPr id="1266715" name="Text Box 27"/>
          <p:cNvSpPr txBox="1">
            <a:spLocks noChangeArrowheads="1"/>
          </p:cNvSpPr>
          <p:nvPr/>
        </p:nvSpPr>
        <p:spPr bwMode="auto">
          <a:xfrm>
            <a:off x="900113" y="5624513"/>
            <a:ext cx="2016125" cy="396875"/>
          </a:xfrm>
          <a:prstGeom prst="rect">
            <a:avLst/>
          </a:prstGeom>
          <a:noFill/>
          <a:ln w="9525" algn="ctr">
            <a:noFill/>
            <a:miter lim="800000"/>
            <a:headEnd/>
            <a:tailEnd/>
          </a:ln>
          <a:effectLst/>
        </p:spPr>
        <p:txBody>
          <a:bodyPr>
            <a:spAutoFit/>
          </a:bodyPr>
          <a:lstStyle/>
          <a:p>
            <a:pPr>
              <a:spcBef>
                <a:spcPct val="50000"/>
              </a:spcBef>
              <a:defRPr/>
            </a:pPr>
            <a:r>
              <a:rPr lang="en-US" sz="2000" b="1" i="1">
                <a:solidFill>
                  <a:srgbClr val="003366"/>
                </a:solidFill>
                <a:effectLst>
                  <a:outerShdw blurRad="38100" dist="38100" dir="2700000" algn="tl">
                    <a:srgbClr val="C0C0C0"/>
                  </a:outerShdw>
                </a:effectLst>
              </a:rPr>
              <a:t>format</a:t>
            </a:r>
            <a:r>
              <a:rPr lang="fi-FI" sz="2000" b="1" i="1">
                <a:solidFill>
                  <a:srgbClr val="003366"/>
                </a:solidFill>
                <a:effectLst>
                  <a:outerShdw blurRad="38100" dist="38100" dir="2700000" algn="tl">
                    <a:srgbClr val="C0C0C0"/>
                  </a:outerShdw>
                </a:effectLst>
              </a:rPr>
              <a:t> (n)</a:t>
            </a:r>
            <a:r>
              <a:rPr lang="fi-FI" sz="2000" b="1" i="1" baseline="-25000">
                <a:solidFill>
                  <a:srgbClr val="003366"/>
                </a:solidFill>
                <a:effectLst>
                  <a:outerShdw blurRad="38100" dist="38100" dir="2700000" algn="tl">
                    <a:srgbClr val="C0C0C0"/>
                  </a:outerShdw>
                </a:effectLst>
              </a:rPr>
              <a:t>i</a:t>
            </a:r>
            <a:endParaRPr lang="en-US" sz="2000" b="1" i="1">
              <a:solidFill>
                <a:srgbClr val="003366"/>
              </a:solidFill>
              <a:effectLst>
                <a:outerShdw blurRad="38100" dist="38100" dir="2700000" algn="tl">
                  <a:srgbClr val="C0C0C0"/>
                </a:outerShdw>
              </a:effectLst>
            </a:endParaRPr>
          </a:p>
        </p:txBody>
      </p:sp>
      <p:sp>
        <p:nvSpPr>
          <p:cNvPr id="1266716" name="Text Box 28"/>
          <p:cNvSpPr txBox="1">
            <a:spLocks noChangeArrowheads="1"/>
          </p:cNvSpPr>
          <p:nvPr/>
        </p:nvSpPr>
        <p:spPr bwMode="auto">
          <a:xfrm>
            <a:off x="5508625" y="5876925"/>
            <a:ext cx="1944688" cy="825500"/>
          </a:xfrm>
          <a:prstGeom prst="rect">
            <a:avLst/>
          </a:prstGeom>
          <a:noFill/>
          <a:ln w="9525" algn="ctr">
            <a:noFill/>
            <a:miter lim="800000"/>
            <a:headEnd/>
            <a:tailEnd/>
          </a:ln>
          <a:effectLst>
            <a:outerShdw dist="45791" dir="2021404" algn="ctr" rotWithShape="0">
              <a:schemeClr val="bg2"/>
            </a:outerShdw>
          </a:effectLst>
        </p:spPr>
        <p:txBody>
          <a:bodyPr>
            <a:spAutoFit/>
          </a:bodyPr>
          <a:lstStyle/>
          <a:p>
            <a:pPr>
              <a:spcBef>
                <a:spcPct val="50000"/>
              </a:spcBef>
              <a:defRPr/>
            </a:pPr>
            <a:r>
              <a:rPr lang="en-US" sz="1600" b="1" i="1">
                <a:solidFill>
                  <a:srgbClr val="003399"/>
                </a:solidFill>
                <a:effectLst>
                  <a:outerShdw blurRad="38100" dist="38100" dir="2700000" algn="tl">
                    <a:srgbClr val="C0C0C0"/>
                  </a:outerShdw>
                </a:effectLst>
              </a:rPr>
              <a:t>Semantic transformation layer</a:t>
            </a:r>
          </a:p>
        </p:txBody>
      </p:sp>
      <p:sp>
        <p:nvSpPr>
          <p:cNvPr id="251931" name="AutoShape 29"/>
          <p:cNvSpPr>
            <a:spLocks noChangeArrowheads="1"/>
          </p:cNvSpPr>
          <p:nvPr/>
        </p:nvSpPr>
        <p:spPr bwMode="auto">
          <a:xfrm>
            <a:off x="5795963" y="5589588"/>
            <a:ext cx="1368425" cy="287337"/>
          </a:xfrm>
          <a:prstGeom prst="upArrow">
            <a:avLst>
              <a:gd name="adj1" fmla="val 54759"/>
              <a:gd name="adj2" fmla="val 57963"/>
            </a:avLst>
          </a:prstGeom>
          <a:gradFill rotWithShape="1">
            <a:gsLst>
              <a:gs pos="0">
                <a:srgbClr val="B2C1E0"/>
              </a:gs>
              <a:gs pos="50000">
                <a:srgbClr val="003399"/>
              </a:gs>
              <a:gs pos="100000">
                <a:srgbClr val="B2C1E0"/>
              </a:gs>
            </a:gsLst>
            <a:lin ang="0" scaled="1"/>
          </a:gradFill>
          <a:ln w="9525" algn="ctr">
            <a:solidFill>
              <a:srgbClr val="003366"/>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6718" name="Text Box 30"/>
          <p:cNvSpPr txBox="1">
            <a:spLocks noChangeArrowheads="1"/>
          </p:cNvSpPr>
          <p:nvPr/>
        </p:nvSpPr>
        <p:spPr bwMode="auto">
          <a:xfrm>
            <a:off x="2843213" y="5988050"/>
            <a:ext cx="1944687" cy="825500"/>
          </a:xfrm>
          <a:prstGeom prst="rect">
            <a:avLst/>
          </a:prstGeom>
          <a:noFill/>
          <a:ln w="9525" algn="ctr">
            <a:noFill/>
            <a:miter lim="800000"/>
            <a:headEnd/>
            <a:tailEnd/>
          </a:ln>
          <a:effectLst>
            <a:outerShdw dist="45791" dir="2021404" algn="ctr" rotWithShape="0">
              <a:schemeClr val="bg2"/>
            </a:outerShdw>
          </a:effectLst>
        </p:spPr>
        <p:txBody>
          <a:bodyPr>
            <a:spAutoFit/>
          </a:bodyPr>
          <a:lstStyle/>
          <a:p>
            <a:pPr>
              <a:spcBef>
                <a:spcPct val="50000"/>
              </a:spcBef>
              <a:defRPr/>
            </a:pPr>
            <a:r>
              <a:rPr lang="en-US" sz="1600" b="1" i="1">
                <a:solidFill>
                  <a:srgbClr val="996633"/>
                </a:solidFill>
                <a:effectLst>
                  <a:outerShdw blurRad="38100" dist="38100" dir="2700000" algn="tl">
                    <a:srgbClr val="C0C0C0"/>
                  </a:outerShdw>
                </a:effectLst>
              </a:rPr>
              <a:t>Syntactic transformation layer</a:t>
            </a:r>
          </a:p>
        </p:txBody>
      </p:sp>
      <p:sp>
        <p:nvSpPr>
          <p:cNvPr id="251933" name="AutoShape 31"/>
          <p:cNvSpPr>
            <a:spLocks noChangeArrowheads="1"/>
          </p:cNvSpPr>
          <p:nvPr/>
        </p:nvSpPr>
        <p:spPr bwMode="auto">
          <a:xfrm>
            <a:off x="3130550" y="5700713"/>
            <a:ext cx="1368425" cy="287337"/>
          </a:xfrm>
          <a:prstGeom prst="upArrow">
            <a:avLst>
              <a:gd name="adj1" fmla="val 54759"/>
              <a:gd name="adj2" fmla="val 57963"/>
            </a:avLst>
          </a:prstGeom>
          <a:gradFill rotWithShape="1">
            <a:gsLst>
              <a:gs pos="0">
                <a:srgbClr val="C7AC90"/>
              </a:gs>
              <a:gs pos="50000">
                <a:srgbClr val="996633"/>
              </a:gs>
              <a:gs pos="100000">
                <a:srgbClr val="C7AC90"/>
              </a:gs>
            </a:gsLst>
            <a:lin ang="0" scaled="1"/>
          </a:gradFill>
          <a:ln w="9525" algn="ctr">
            <a:solidFill>
              <a:srgbClr val="663300"/>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68738" name="Rectangle 2"/>
          <p:cNvSpPr>
            <a:spLocks noChangeArrowheads="1"/>
          </p:cNvSpPr>
          <p:nvPr/>
        </p:nvSpPr>
        <p:spPr bwMode="auto">
          <a:xfrm>
            <a:off x="179388" y="582613"/>
            <a:ext cx="88915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Ontology</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of</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Templates and Transformation Rules</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Protégé Screenshots</a:t>
            </a:r>
          </a:p>
        </p:txBody>
      </p:sp>
      <p:sp>
        <p:nvSpPr>
          <p:cNvPr id="1268739" name="Rectangle 3"/>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pic>
        <p:nvPicPr>
          <p:cNvPr id="25293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8038" y="1196975"/>
            <a:ext cx="3119437"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3" name="AutoShape 5"/>
          <p:cNvSpPr>
            <a:spLocks noChangeArrowheads="1"/>
          </p:cNvSpPr>
          <p:nvPr/>
        </p:nvSpPr>
        <p:spPr bwMode="auto">
          <a:xfrm>
            <a:off x="4211638" y="1628775"/>
            <a:ext cx="2592387" cy="647700"/>
          </a:xfrm>
          <a:prstGeom prst="wedgeRoundRectCallout">
            <a:avLst>
              <a:gd name="adj1" fmla="val -102051"/>
              <a:gd name="adj2" fmla="val 127940"/>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Transformation rules taxonomy</a:t>
            </a:r>
          </a:p>
        </p:txBody>
      </p:sp>
      <p:sp>
        <p:nvSpPr>
          <p:cNvPr id="252934" name="AutoShape 6"/>
          <p:cNvSpPr>
            <a:spLocks noChangeArrowheads="1"/>
          </p:cNvSpPr>
          <p:nvPr/>
        </p:nvSpPr>
        <p:spPr bwMode="auto">
          <a:xfrm>
            <a:off x="4932363" y="2997200"/>
            <a:ext cx="1944687" cy="647700"/>
          </a:xfrm>
          <a:prstGeom prst="wedgeRoundRectCallout">
            <a:avLst>
              <a:gd name="adj1" fmla="val -175144"/>
              <a:gd name="adj2" fmla="val 32352"/>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RSCDF model taxonomy</a:t>
            </a:r>
          </a:p>
        </p:txBody>
      </p:sp>
      <p:sp>
        <p:nvSpPr>
          <p:cNvPr id="252935" name="AutoShape 7"/>
          <p:cNvSpPr>
            <a:spLocks noChangeArrowheads="1"/>
          </p:cNvSpPr>
          <p:nvPr/>
        </p:nvSpPr>
        <p:spPr bwMode="auto">
          <a:xfrm>
            <a:off x="4932363" y="4652963"/>
            <a:ext cx="1800225" cy="647700"/>
          </a:xfrm>
          <a:prstGeom prst="wedgeRoundRectCallout">
            <a:avLst>
              <a:gd name="adj1" fmla="val -184125"/>
              <a:gd name="adj2" fmla="val -34560"/>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XML model taxonomy</a:t>
            </a:r>
          </a:p>
        </p:txBody>
      </p:sp>
      <p:sp>
        <p:nvSpPr>
          <p:cNvPr id="252936" name="AutoShape 8"/>
          <p:cNvSpPr>
            <a:spLocks noChangeArrowheads="1"/>
          </p:cNvSpPr>
          <p:nvPr/>
        </p:nvSpPr>
        <p:spPr bwMode="auto">
          <a:xfrm>
            <a:off x="4859338" y="5876925"/>
            <a:ext cx="2160587" cy="647700"/>
          </a:xfrm>
          <a:prstGeom prst="wedgeRoundRectCallout">
            <a:avLst>
              <a:gd name="adj1" fmla="val -180565"/>
              <a:gd name="adj2" fmla="val -168870"/>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RSCDF templates taxonomy</a:t>
            </a:r>
          </a:p>
        </p:txBody>
      </p:sp>
    </p:spTree>
  </p:cSld>
  <p:clrMapOvr>
    <a:masterClrMapping/>
  </p:clrMapOvr>
  <p:transition spd="med"/>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70786" name="Rectangle 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graphicFrame>
        <p:nvGraphicFramePr>
          <p:cNvPr id="30722" name="Object 3"/>
          <p:cNvGraphicFramePr>
            <a:graphicFrameLocks noChangeAspect="1"/>
          </p:cNvGraphicFramePr>
          <p:nvPr/>
        </p:nvGraphicFramePr>
        <p:xfrm>
          <a:off x="755650" y="1125538"/>
          <a:ext cx="7848600" cy="5640387"/>
        </p:xfrm>
        <a:graphic>
          <a:graphicData uri="http://schemas.openxmlformats.org/presentationml/2006/ole">
            <mc:AlternateContent xmlns:mc="http://schemas.openxmlformats.org/markup-compatibility/2006">
              <mc:Choice xmlns:v="urn:schemas-microsoft-com:vml" Requires="v">
                <p:oleObj name="Bitmap Image" r:id="rId3" imgW="7647619" imgH="5495238" progId="Paint.Picture">
                  <p:embed/>
                </p:oleObj>
              </mc:Choice>
              <mc:Fallback>
                <p:oleObj name="Bitmap Image" r:id="rId3" imgW="7647619" imgH="5495238" progId="Paint.Picture">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5650" y="1125538"/>
                        <a:ext cx="7848600" cy="5640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724" name="AutoShape 4"/>
          <p:cNvSpPr>
            <a:spLocks noChangeArrowheads="1"/>
          </p:cNvSpPr>
          <p:nvPr/>
        </p:nvSpPr>
        <p:spPr bwMode="auto">
          <a:xfrm>
            <a:off x="179388" y="4076700"/>
            <a:ext cx="1800225" cy="1150938"/>
          </a:xfrm>
          <a:prstGeom prst="wedgeRoundRectCallout">
            <a:avLst>
              <a:gd name="adj1" fmla="val 92769"/>
              <a:gd name="adj2" fmla="val 72069"/>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Sample of RscDF template as instance in ontology</a:t>
            </a:r>
          </a:p>
        </p:txBody>
      </p:sp>
      <p:sp>
        <p:nvSpPr>
          <p:cNvPr id="1270789" name="Rectangle 5"/>
          <p:cNvSpPr>
            <a:spLocks noChangeArrowheads="1"/>
          </p:cNvSpPr>
          <p:nvPr/>
        </p:nvSpPr>
        <p:spPr bwMode="auto">
          <a:xfrm>
            <a:off x="179388" y="582613"/>
            <a:ext cx="88915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Ontology</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of</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Templates and Transformation Rules</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Protégé Screenshots</a:t>
            </a:r>
          </a:p>
        </p:txBody>
      </p:sp>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72834" name="Rectangle 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graphicFrame>
        <p:nvGraphicFramePr>
          <p:cNvPr id="31746" name="Object 3"/>
          <p:cNvGraphicFramePr>
            <a:graphicFrameLocks noChangeAspect="1"/>
          </p:cNvGraphicFramePr>
          <p:nvPr/>
        </p:nvGraphicFramePr>
        <p:xfrm>
          <a:off x="1331913" y="1196975"/>
          <a:ext cx="7572375" cy="5486400"/>
        </p:xfrm>
        <a:graphic>
          <a:graphicData uri="http://schemas.openxmlformats.org/presentationml/2006/ole">
            <mc:AlternateContent xmlns:mc="http://schemas.openxmlformats.org/markup-compatibility/2006">
              <mc:Choice xmlns:v="urn:schemas-microsoft-com:vml" Requires="v">
                <p:oleObj name="Bitmap Image" r:id="rId3" imgW="9752381" imgH="7066667" progId="Paint.Picture">
                  <p:embed/>
                </p:oleObj>
              </mc:Choice>
              <mc:Fallback>
                <p:oleObj name="Bitmap Image" r:id="rId3" imgW="9752381" imgH="7066667" progId="Paint.Picture">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1913" y="1196975"/>
                        <a:ext cx="7572375" cy="548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1749" name="AutoShape 4"/>
          <p:cNvSpPr>
            <a:spLocks noChangeArrowheads="1"/>
          </p:cNvSpPr>
          <p:nvPr/>
        </p:nvSpPr>
        <p:spPr bwMode="auto">
          <a:xfrm>
            <a:off x="6443663" y="5589588"/>
            <a:ext cx="1800225" cy="862012"/>
          </a:xfrm>
          <a:prstGeom prst="wedgeRoundRectCallout">
            <a:avLst>
              <a:gd name="adj1" fmla="val -158731"/>
              <a:gd name="adj2" fmla="val -159208"/>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XML Schema represented in ontology</a:t>
            </a:r>
          </a:p>
        </p:txBody>
      </p:sp>
      <p:sp>
        <p:nvSpPr>
          <p:cNvPr id="1272837" name="Rectangle 5"/>
          <p:cNvSpPr>
            <a:spLocks noChangeArrowheads="1"/>
          </p:cNvSpPr>
          <p:nvPr/>
        </p:nvSpPr>
        <p:spPr bwMode="auto">
          <a:xfrm>
            <a:off x="179388" y="582613"/>
            <a:ext cx="88915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Ontology</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of</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Templates and Transformation Rules</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Protégé Screenshots</a:t>
            </a:r>
          </a:p>
        </p:txBody>
      </p:sp>
      <p:graphicFrame>
        <p:nvGraphicFramePr>
          <p:cNvPr id="31747" name="Object 6"/>
          <p:cNvGraphicFramePr>
            <a:graphicFrameLocks noChangeAspect="1"/>
          </p:cNvGraphicFramePr>
          <p:nvPr/>
        </p:nvGraphicFramePr>
        <p:xfrm>
          <a:off x="250825" y="5013325"/>
          <a:ext cx="2219325" cy="1428750"/>
        </p:xfrm>
        <a:graphic>
          <a:graphicData uri="http://schemas.openxmlformats.org/presentationml/2006/ole">
            <mc:AlternateContent xmlns:mc="http://schemas.openxmlformats.org/markup-compatibility/2006">
              <mc:Choice xmlns:v="urn:schemas-microsoft-com:vml" Requires="v">
                <p:oleObj name="Bitmap Image" r:id="rId5" imgW="2219635" imgH="1428949" progId="Paint.Picture">
                  <p:embed/>
                </p:oleObj>
              </mc:Choice>
              <mc:Fallback>
                <p:oleObj name="Bitmap Image" r:id="rId5" imgW="2219635" imgH="1428949" progId="Paint.Picture">
                  <p:embed/>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 y="5013325"/>
                        <a:ext cx="2219325" cy="142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1751" name="AutoShape 7"/>
          <p:cNvSpPr>
            <a:spLocks noChangeArrowheads="1"/>
          </p:cNvSpPr>
          <p:nvPr/>
        </p:nvSpPr>
        <p:spPr bwMode="auto">
          <a:xfrm>
            <a:off x="323850" y="4005263"/>
            <a:ext cx="1800225" cy="717550"/>
          </a:xfrm>
          <a:prstGeom prst="wedgeRoundRectCallout">
            <a:avLst>
              <a:gd name="adj1" fmla="val 15431"/>
              <a:gd name="adj2" fmla="val 96458"/>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XML Schema for given case</a:t>
            </a:r>
          </a:p>
        </p:txBody>
      </p:sp>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74882" name="Rectangle 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
        <p:nvSpPr>
          <p:cNvPr id="1274883" name="Rectangle 3"/>
          <p:cNvSpPr>
            <a:spLocks noChangeArrowheads="1"/>
          </p:cNvSpPr>
          <p:nvPr/>
        </p:nvSpPr>
        <p:spPr bwMode="auto">
          <a:xfrm>
            <a:off x="179388" y="582613"/>
            <a:ext cx="88915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Ontology</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of</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Templates and Transformation Rules</a:t>
            </a:r>
            <a:r>
              <a:rPr lang="en-US" sz="2800" b="1">
                <a:solidFill>
                  <a:srgbClr val="EC8C00"/>
                </a:solidFill>
                <a:effectLst>
                  <a:outerShdw blurRad="38100" dist="38100" dir="2700000" algn="tl">
                    <a:srgbClr val="C0C0C0"/>
                  </a:outerShdw>
                </a:effectLst>
              </a:rPr>
              <a:t> </a:t>
            </a:r>
            <a:r>
              <a:rPr lang="en-US" sz="2000" b="1" i="1">
                <a:solidFill>
                  <a:srgbClr val="993300"/>
                </a:solidFill>
                <a:effectLst>
                  <a:outerShdw blurRad="38100" dist="38100" dir="2700000" algn="tl">
                    <a:srgbClr val="C0C0C0"/>
                  </a:outerShdw>
                </a:effectLst>
              </a:rPr>
              <a:t>Protégé Screenshots</a:t>
            </a:r>
          </a:p>
        </p:txBody>
      </p:sp>
      <p:graphicFrame>
        <p:nvGraphicFramePr>
          <p:cNvPr id="32770" name="Object 4"/>
          <p:cNvGraphicFramePr>
            <a:graphicFrameLocks noChangeAspect="1"/>
          </p:cNvGraphicFramePr>
          <p:nvPr/>
        </p:nvGraphicFramePr>
        <p:xfrm>
          <a:off x="755650" y="1125538"/>
          <a:ext cx="7613650" cy="5486400"/>
        </p:xfrm>
        <a:graphic>
          <a:graphicData uri="http://schemas.openxmlformats.org/presentationml/2006/ole">
            <mc:AlternateContent xmlns:mc="http://schemas.openxmlformats.org/markup-compatibility/2006">
              <mc:Choice xmlns:v="urn:schemas-microsoft-com:vml" Requires="v">
                <p:oleObj name="Bitmap Image" r:id="rId3" imgW="8238095" imgH="5934903" progId="Paint.Picture">
                  <p:embed/>
                </p:oleObj>
              </mc:Choice>
              <mc:Fallback>
                <p:oleObj name="Bitmap Image" r:id="rId3" imgW="8238095" imgH="5934903" progId="Paint.Picture">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5650" y="1125538"/>
                        <a:ext cx="7613650" cy="548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2773" name="AutoShape 5"/>
          <p:cNvSpPr>
            <a:spLocks noChangeArrowheads="1"/>
          </p:cNvSpPr>
          <p:nvPr/>
        </p:nvSpPr>
        <p:spPr bwMode="auto">
          <a:xfrm>
            <a:off x="3635375" y="5516563"/>
            <a:ext cx="2663825" cy="862012"/>
          </a:xfrm>
          <a:prstGeom prst="wedgeRoundRectCallout">
            <a:avLst>
              <a:gd name="adj1" fmla="val -51907"/>
              <a:gd name="adj2" fmla="val -228639"/>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Template for RscDF description of state represented in ontology</a:t>
            </a:r>
          </a:p>
        </p:txBody>
      </p:sp>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3954" name="Rectangle 2"/>
          <p:cNvSpPr>
            <a:spLocks noChangeArrowheads="1"/>
          </p:cNvSpPr>
          <p:nvPr/>
        </p:nvSpPr>
        <p:spPr bwMode="auto">
          <a:xfrm>
            <a:off x="111125" y="765175"/>
            <a:ext cx="6477000" cy="3240088"/>
          </a:xfrm>
          <a:prstGeom prst="rect">
            <a:avLst/>
          </a:prstGeom>
          <a:solidFill>
            <a:srgbClr val="C0C0C0">
              <a:alpha val="74901"/>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3955" name="AutoShape 3"/>
          <p:cNvSpPr>
            <a:spLocks noChangeArrowheads="1"/>
          </p:cNvSpPr>
          <p:nvPr/>
        </p:nvSpPr>
        <p:spPr bwMode="auto">
          <a:xfrm>
            <a:off x="179388" y="836613"/>
            <a:ext cx="969962"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3956" name="AutoShape 4"/>
          <p:cNvSpPr>
            <a:spLocks noChangeArrowheads="1"/>
          </p:cNvSpPr>
          <p:nvPr/>
        </p:nvSpPr>
        <p:spPr bwMode="auto">
          <a:xfrm>
            <a:off x="7369175" y="3733800"/>
            <a:ext cx="431800" cy="1135063"/>
          </a:xfrm>
          <a:prstGeom prst="downArrow">
            <a:avLst>
              <a:gd name="adj1" fmla="val 50000"/>
              <a:gd name="adj2" fmla="val 65717"/>
            </a:avLst>
          </a:pr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57" name="Rectangle 5"/>
          <p:cNvSpPr>
            <a:spLocks noGrp="1" noChangeArrowheads="1"/>
          </p:cNvSpPr>
          <p:nvPr>
            <p:ph type="title"/>
          </p:nvPr>
        </p:nvSpPr>
        <p:spPr>
          <a:xfrm>
            <a:off x="1763713" y="217488"/>
            <a:ext cx="7162800" cy="503237"/>
          </a:xfrm>
          <a:effectLst>
            <a:outerShdw dist="35921" dir="2700000" algn="ctr" rotWithShape="0">
              <a:schemeClr val="bg2">
                <a:alpha val="50000"/>
              </a:schemeClr>
            </a:outerShdw>
          </a:effectLst>
        </p:spPr>
        <p:txBody>
          <a:bodyPr lIns="0" rIns="0"/>
          <a:lstStyle/>
          <a:p>
            <a:pPr algn="r" eaLnBrk="1" hangingPunct="1">
              <a:defRPr/>
            </a:pPr>
            <a:r>
              <a:rPr lang="en-US" sz="2600" i="1"/>
              <a:t>Presentation scenario </a:t>
            </a:r>
            <a:r>
              <a:rPr lang="en-US" sz="2200" i="1"/>
              <a:t> </a:t>
            </a:r>
            <a:endParaRPr lang="en-US" sz="2400" i="1"/>
          </a:p>
        </p:txBody>
      </p:sp>
      <p:sp>
        <p:nvSpPr>
          <p:cNvPr id="1277958" name="AutoShape 6"/>
          <p:cNvSpPr>
            <a:spLocks noChangeArrowheads="1"/>
          </p:cNvSpPr>
          <p:nvPr/>
        </p:nvSpPr>
        <p:spPr bwMode="auto">
          <a:xfrm>
            <a:off x="982663" y="1319213"/>
            <a:ext cx="1368425" cy="647700"/>
          </a:xfrm>
          <a:prstGeom prst="flowChartPredefined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7959" name="Text Box 7"/>
          <p:cNvSpPr txBox="1">
            <a:spLocks noChangeArrowheads="1"/>
          </p:cNvSpPr>
          <p:nvPr/>
        </p:nvSpPr>
        <p:spPr bwMode="auto">
          <a:xfrm>
            <a:off x="900113" y="1412875"/>
            <a:ext cx="1512887"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XML</a:t>
            </a:r>
            <a:r>
              <a:rPr lang="en-US" sz="1200" b="1" i="1" baseline="-25000">
                <a:effectLst>
                  <a:outerShdw blurRad="38100" dist="38100" dir="2700000" algn="tl">
                    <a:srgbClr val="C0C0C0"/>
                  </a:outerShdw>
                </a:effectLst>
              </a:rPr>
              <a:t>i</a:t>
            </a:r>
            <a:r>
              <a:rPr lang="en-US" sz="1200" b="1" i="1">
                <a:effectLst>
                  <a:outerShdw blurRad="38100" dist="38100" dir="2700000" algn="tl">
                    <a:srgbClr val="C0C0C0"/>
                  </a:outerShdw>
                </a:effectLst>
              </a:rPr>
              <a:t> message Generator</a:t>
            </a:r>
          </a:p>
        </p:txBody>
      </p:sp>
      <p:sp>
        <p:nvSpPr>
          <p:cNvPr id="1277960" name="AutoShape 8"/>
          <p:cNvSpPr>
            <a:spLocks noChangeArrowheads="1"/>
          </p:cNvSpPr>
          <p:nvPr/>
        </p:nvSpPr>
        <p:spPr bwMode="auto">
          <a:xfrm>
            <a:off x="1163638" y="2801938"/>
            <a:ext cx="927100" cy="504825"/>
          </a:xfrm>
          <a:prstGeom prst="flowChartPredefinedProcess">
            <a:avLst/>
          </a:prstGeom>
          <a:solidFill>
            <a:srgbClr val="FFCC66"/>
          </a:solidFill>
          <a:ln w="9525" algn="ctr">
            <a:solidFill>
              <a:srgbClr val="993300"/>
            </a:solidFill>
            <a:miter lim="800000"/>
            <a:headEnd/>
            <a:tailEnd/>
          </a:ln>
          <a:effectLst>
            <a:outerShdw dist="53882" dir="2700000" algn="ctr" rotWithShape="0">
              <a:schemeClr val="bg2">
                <a:alpha val="50000"/>
              </a:schemeClr>
            </a:outerShdw>
          </a:effectLst>
        </p:spPr>
        <p:txBody>
          <a:bodyPr anchor="ctr">
            <a:spAutoFit/>
          </a:bodyPr>
          <a:lstStyle/>
          <a:p>
            <a:pPr>
              <a:defRPr/>
            </a:pPr>
            <a:endParaRPr lang="en-US"/>
          </a:p>
        </p:txBody>
      </p:sp>
      <p:sp>
        <p:nvSpPr>
          <p:cNvPr id="1277961" name="Text Box 9"/>
          <p:cNvSpPr txBox="1">
            <a:spLocks noChangeArrowheads="1"/>
          </p:cNvSpPr>
          <p:nvPr/>
        </p:nvSpPr>
        <p:spPr bwMode="auto">
          <a:xfrm>
            <a:off x="1114425" y="2817813"/>
            <a:ext cx="1009650"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XSLT Editor</a:t>
            </a:r>
          </a:p>
        </p:txBody>
      </p:sp>
      <p:sp>
        <p:nvSpPr>
          <p:cNvPr id="1277962" name="Document"/>
          <p:cNvSpPr>
            <a:spLocks noEditPoints="1" noChangeArrowheads="1"/>
          </p:cNvSpPr>
          <p:nvPr/>
        </p:nvSpPr>
        <p:spPr bwMode="auto">
          <a:xfrm>
            <a:off x="2436813" y="2882900"/>
            <a:ext cx="458787" cy="33020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lgn="ctr">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7963" name="Text Box 11"/>
          <p:cNvSpPr txBox="1">
            <a:spLocks noChangeArrowheads="1"/>
          </p:cNvSpPr>
          <p:nvPr/>
        </p:nvSpPr>
        <p:spPr bwMode="auto">
          <a:xfrm>
            <a:off x="2339975" y="2928938"/>
            <a:ext cx="647700" cy="273050"/>
          </a:xfrm>
          <a:prstGeom prst="rect">
            <a:avLst/>
          </a:prstGeom>
          <a:noFill/>
          <a:ln w="9525" algn="ctr">
            <a:noFill/>
            <a:miter lim="800000"/>
            <a:headEnd/>
            <a:tailEnd/>
          </a:ln>
          <a:effectLst/>
        </p:spPr>
        <p:txBody>
          <a:bodyPr/>
          <a:lstStyle/>
          <a:p>
            <a:pPr>
              <a:spcBef>
                <a:spcPct val="50000"/>
              </a:spcBef>
              <a:defRPr/>
            </a:pPr>
            <a:r>
              <a:rPr lang="en-US" sz="1200" b="1" i="1">
                <a:effectLst>
                  <a:outerShdw blurRad="38100" dist="38100" dir="2700000" algn="tl">
                    <a:srgbClr val="C0C0C0"/>
                  </a:outerShdw>
                </a:effectLst>
              </a:rPr>
              <a:t>XSLT</a:t>
            </a:r>
            <a:r>
              <a:rPr lang="en-US" sz="1200" b="1" i="1" baseline="-25000">
                <a:effectLst>
                  <a:outerShdw blurRad="38100" dist="38100" dir="2700000" algn="tl">
                    <a:srgbClr val="C0C0C0"/>
                  </a:outerShdw>
                </a:effectLst>
              </a:rPr>
              <a:t>i</a:t>
            </a:r>
          </a:p>
        </p:txBody>
      </p:sp>
      <p:sp>
        <p:nvSpPr>
          <p:cNvPr id="253964" name="Document"/>
          <p:cNvSpPr>
            <a:spLocks noEditPoints="1" noChangeArrowheads="1"/>
          </p:cNvSpPr>
          <p:nvPr/>
        </p:nvSpPr>
        <p:spPr bwMode="auto">
          <a:xfrm>
            <a:off x="339725" y="2371725"/>
            <a:ext cx="647700" cy="519113"/>
          </a:xfrm>
          <a:custGeom>
            <a:avLst/>
            <a:gdLst>
              <a:gd name="T0" fmla="*/ 322561 w 21600"/>
              <a:gd name="T1" fmla="*/ 519882 h 21600"/>
              <a:gd name="T2" fmla="*/ 2549 w 21600"/>
              <a:gd name="T3" fmla="*/ 260734 h 21600"/>
              <a:gd name="T4" fmla="*/ 322561 w 21600"/>
              <a:gd name="T5" fmla="*/ 1947 h 21600"/>
              <a:gd name="T6" fmla="*/ 650879 w 21600"/>
              <a:gd name="T7" fmla="*/ 256000 h 21600"/>
              <a:gd name="T8" fmla="*/ 322561 w 21600"/>
              <a:gd name="T9" fmla="*/ 519882 h 21600"/>
              <a:gd name="T10" fmla="*/ 0 w 21600"/>
              <a:gd name="T11" fmla="*/ 0 h 21600"/>
              <a:gd name="T12" fmla="*/ 647700 w 21600"/>
              <a:gd name="T13" fmla="*/ 0 h 21600"/>
              <a:gd name="T14" fmla="*/ 647700 w 21600"/>
              <a:gd name="T15" fmla="*/ 519113 h 21600"/>
              <a:gd name="T16" fmla="*/ 0 60000 65536"/>
              <a:gd name="T17" fmla="*/ 0 60000 65536"/>
              <a:gd name="T18" fmla="*/ 0 60000 65536"/>
              <a:gd name="T19" fmla="*/ 0 60000 65536"/>
              <a:gd name="T20" fmla="*/ 0 60000 65536"/>
              <a:gd name="T21" fmla="*/ 0 60000 65536"/>
              <a:gd name="T22" fmla="*/ 0 60000 65536"/>
              <a:gd name="T23" fmla="*/ 0 60000 65536"/>
              <a:gd name="T24" fmla="*/ 977 w 21600"/>
              <a:gd name="T25" fmla="*/ 818 h 21600"/>
              <a:gd name="T26" fmla="*/ 20622 w 21600"/>
              <a:gd name="T27" fmla="*/ 16429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p:spPr>
        <p:txBody>
          <a:bodyPr/>
          <a:lstStyle/>
          <a:p>
            <a:endParaRPr lang="en-US"/>
          </a:p>
        </p:txBody>
      </p:sp>
      <p:sp>
        <p:nvSpPr>
          <p:cNvPr id="1277965" name="Text Box 13"/>
          <p:cNvSpPr txBox="1">
            <a:spLocks noChangeArrowheads="1"/>
          </p:cNvSpPr>
          <p:nvPr/>
        </p:nvSpPr>
        <p:spPr bwMode="auto">
          <a:xfrm>
            <a:off x="174625" y="2365375"/>
            <a:ext cx="1008063"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XML</a:t>
            </a:r>
            <a:r>
              <a:rPr lang="en-US" sz="1200" b="1" i="1" baseline="-25000">
                <a:effectLst>
                  <a:outerShdw blurRad="38100" dist="38100" dir="2700000" algn="tl">
                    <a:srgbClr val="C0C0C0"/>
                  </a:outerShdw>
                </a:effectLst>
              </a:rPr>
              <a:t>i </a:t>
            </a:r>
            <a:r>
              <a:rPr lang="en-US" sz="1200" b="1" i="1">
                <a:effectLst>
                  <a:outerShdw blurRad="38100" dist="38100" dir="2700000" algn="tl">
                    <a:srgbClr val="C0C0C0"/>
                  </a:outerShdw>
                </a:effectLst>
              </a:rPr>
              <a:t>schema</a:t>
            </a:r>
            <a:endParaRPr lang="en-US" sz="1200" b="1" i="1" baseline="-25000">
              <a:effectLst>
                <a:outerShdw blurRad="38100" dist="38100" dir="2700000" algn="tl">
                  <a:srgbClr val="C0C0C0"/>
                </a:outerShdw>
              </a:effectLst>
            </a:endParaRPr>
          </a:p>
        </p:txBody>
      </p:sp>
      <p:sp>
        <p:nvSpPr>
          <p:cNvPr id="253966" name="Document"/>
          <p:cNvSpPr>
            <a:spLocks noEditPoints="1" noChangeArrowheads="1"/>
          </p:cNvSpPr>
          <p:nvPr/>
        </p:nvSpPr>
        <p:spPr bwMode="auto">
          <a:xfrm>
            <a:off x="344488" y="3197225"/>
            <a:ext cx="647700" cy="519113"/>
          </a:xfrm>
          <a:custGeom>
            <a:avLst/>
            <a:gdLst>
              <a:gd name="T0" fmla="*/ 322561 w 21600"/>
              <a:gd name="T1" fmla="*/ 519882 h 21600"/>
              <a:gd name="T2" fmla="*/ 2549 w 21600"/>
              <a:gd name="T3" fmla="*/ 260734 h 21600"/>
              <a:gd name="T4" fmla="*/ 322561 w 21600"/>
              <a:gd name="T5" fmla="*/ 1947 h 21600"/>
              <a:gd name="T6" fmla="*/ 650879 w 21600"/>
              <a:gd name="T7" fmla="*/ 256000 h 21600"/>
              <a:gd name="T8" fmla="*/ 322561 w 21600"/>
              <a:gd name="T9" fmla="*/ 519882 h 21600"/>
              <a:gd name="T10" fmla="*/ 0 w 21600"/>
              <a:gd name="T11" fmla="*/ 0 h 21600"/>
              <a:gd name="T12" fmla="*/ 647700 w 21600"/>
              <a:gd name="T13" fmla="*/ 0 h 21600"/>
              <a:gd name="T14" fmla="*/ 647700 w 21600"/>
              <a:gd name="T15" fmla="*/ 519113 h 21600"/>
              <a:gd name="T16" fmla="*/ 0 60000 65536"/>
              <a:gd name="T17" fmla="*/ 0 60000 65536"/>
              <a:gd name="T18" fmla="*/ 0 60000 65536"/>
              <a:gd name="T19" fmla="*/ 0 60000 65536"/>
              <a:gd name="T20" fmla="*/ 0 60000 65536"/>
              <a:gd name="T21" fmla="*/ 0 60000 65536"/>
              <a:gd name="T22" fmla="*/ 0 60000 65536"/>
              <a:gd name="T23" fmla="*/ 0 60000 65536"/>
              <a:gd name="T24" fmla="*/ 977 w 21600"/>
              <a:gd name="T25" fmla="*/ 818 h 21600"/>
              <a:gd name="T26" fmla="*/ 20622 w 21600"/>
              <a:gd name="T27" fmla="*/ 16429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p:spPr>
        <p:txBody>
          <a:bodyPr/>
          <a:lstStyle/>
          <a:p>
            <a:endParaRPr lang="en-US"/>
          </a:p>
        </p:txBody>
      </p:sp>
      <p:sp>
        <p:nvSpPr>
          <p:cNvPr id="1277967" name="Text Box 15"/>
          <p:cNvSpPr txBox="1">
            <a:spLocks noChangeArrowheads="1"/>
          </p:cNvSpPr>
          <p:nvPr/>
        </p:nvSpPr>
        <p:spPr bwMode="auto">
          <a:xfrm>
            <a:off x="179388" y="3190875"/>
            <a:ext cx="1008062"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XML</a:t>
            </a:r>
            <a:r>
              <a:rPr lang="en-US" sz="1200" b="1" i="1" baseline="30000">
                <a:effectLst>
                  <a:outerShdw blurRad="38100" dist="38100" dir="2700000" algn="tl">
                    <a:srgbClr val="C0C0C0"/>
                  </a:outerShdw>
                </a:effectLst>
              </a:rPr>
              <a:t>0</a:t>
            </a:r>
            <a:r>
              <a:rPr lang="en-US" sz="1200" b="1" i="1" baseline="-25000">
                <a:effectLst>
                  <a:outerShdw blurRad="38100" dist="38100" dir="2700000" algn="tl">
                    <a:srgbClr val="C0C0C0"/>
                  </a:outerShdw>
                </a:effectLst>
              </a:rPr>
              <a:t> </a:t>
            </a:r>
            <a:r>
              <a:rPr lang="en-US" sz="1200" b="1" i="1">
                <a:effectLst>
                  <a:outerShdw blurRad="38100" dist="38100" dir="2700000" algn="tl">
                    <a:srgbClr val="C0C0C0"/>
                  </a:outerShdw>
                </a:effectLst>
              </a:rPr>
              <a:t>schema</a:t>
            </a:r>
            <a:endParaRPr lang="en-US" sz="1200" b="1" i="1" baseline="-25000">
              <a:effectLst>
                <a:outerShdw blurRad="38100" dist="38100" dir="2700000" algn="tl">
                  <a:srgbClr val="C0C0C0"/>
                </a:outerShdw>
              </a:effectLst>
            </a:endParaRPr>
          </a:p>
        </p:txBody>
      </p:sp>
      <p:sp>
        <p:nvSpPr>
          <p:cNvPr id="253968" name="AutoShape 16"/>
          <p:cNvSpPr>
            <a:spLocks noChangeArrowheads="1"/>
          </p:cNvSpPr>
          <p:nvPr/>
        </p:nvSpPr>
        <p:spPr bwMode="auto">
          <a:xfrm>
            <a:off x="684213" y="3101975"/>
            <a:ext cx="431800" cy="142875"/>
          </a:xfrm>
          <a:custGeom>
            <a:avLst/>
            <a:gdLst>
              <a:gd name="T0" fmla="*/ 302380 w 21600"/>
              <a:gd name="T1" fmla="*/ 0 h 21600"/>
              <a:gd name="T2" fmla="*/ 302380 w 21600"/>
              <a:gd name="T3" fmla="*/ 80420 h 21600"/>
              <a:gd name="T4" fmla="*/ 64710 w 21600"/>
              <a:gd name="T5" fmla="*/ 142875 h 21600"/>
              <a:gd name="T6" fmla="*/ 431800 w 21600"/>
              <a:gd name="T7" fmla="*/ 40210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bg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p>
            <a:endParaRPr lang="en-US"/>
          </a:p>
        </p:txBody>
      </p:sp>
      <p:sp>
        <p:nvSpPr>
          <p:cNvPr id="253969" name="AutoShape 17"/>
          <p:cNvSpPr>
            <a:spLocks noChangeArrowheads="1"/>
          </p:cNvSpPr>
          <p:nvPr/>
        </p:nvSpPr>
        <p:spPr bwMode="auto">
          <a:xfrm flipV="1">
            <a:off x="684213" y="2852738"/>
            <a:ext cx="431800" cy="144462"/>
          </a:xfrm>
          <a:custGeom>
            <a:avLst/>
            <a:gdLst>
              <a:gd name="T0" fmla="*/ 302380 w 21600"/>
              <a:gd name="T1" fmla="*/ 0 h 21600"/>
              <a:gd name="T2" fmla="*/ 302380 w 21600"/>
              <a:gd name="T3" fmla="*/ 81313 h 21600"/>
              <a:gd name="T4" fmla="*/ 64710 w 21600"/>
              <a:gd name="T5" fmla="*/ 144462 h 21600"/>
              <a:gd name="T6" fmla="*/ 431800 w 21600"/>
              <a:gd name="T7" fmla="*/ 4065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bg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253970" name="AutoShape 18"/>
          <p:cNvSpPr>
            <a:spLocks noChangeArrowheads="1"/>
          </p:cNvSpPr>
          <p:nvPr/>
        </p:nvSpPr>
        <p:spPr bwMode="auto">
          <a:xfrm>
            <a:off x="2124075" y="2997200"/>
            <a:ext cx="287338" cy="71438"/>
          </a:xfrm>
          <a:prstGeom prst="rightArrow">
            <a:avLst>
              <a:gd name="adj1" fmla="val 50000"/>
              <a:gd name="adj2" fmla="val 100555"/>
            </a:avLst>
          </a:prstGeom>
          <a:solidFill>
            <a:schemeClr val="bg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71" name="AutoShape 19"/>
          <p:cNvSpPr>
            <a:spLocks noChangeArrowheads="1"/>
          </p:cNvSpPr>
          <p:nvPr/>
        </p:nvSpPr>
        <p:spPr bwMode="auto">
          <a:xfrm>
            <a:off x="3203575" y="981075"/>
            <a:ext cx="2447925" cy="1296988"/>
          </a:xfrm>
          <a:prstGeom prst="flowChartPredefined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7972" name="Text Box 20"/>
          <p:cNvSpPr txBox="1">
            <a:spLocks noChangeArrowheads="1"/>
          </p:cNvSpPr>
          <p:nvPr/>
        </p:nvSpPr>
        <p:spPr bwMode="auto">
          <a:xfrm>
            <a:off x="3348038" y="765175"/>
            <a:ext cx="2303462" cy="366713"/>
          </a:xfrm>
          <a:prstGeom prst="rect">
            <a:avLst/>
          </a:prstGeom>
          <a:noFill/>
          <a:ln w="9525" algn="ctr">
            <a:noFill/>
            <a:miter lim="800000"/>
            <a:headEnd/>
            <a:tailEnd/>
          </a:ln>
          <a:effectLst/>
        </p:spPr>
        <p:txBody>
          <a:bodyPr>
            <a:spAutoFit/>
          </a:bodyPr>
          <a:lstStyle/>
          <a:p>
            <a:pPr>
              <a:spcBef>
                <a:spcPct val="50000"/>
              </a:spcBef>
              <a:defRPr/>
            </a:pPr>
            <a:r>
              <a:rPr lang="en-US" sz="1800" b="1" i="1">
                <a:effectLst>
                  <a:outerShdw blurRad="38100" dist="38100" dir="2700000" algn="tl">
                    <a:srgbClr val="C0C0C0"/>
                  </a:outerShdw>
                </a:effectLst>
              </a:rPr>
              <a:t>Device Adapter</a:t>
            </a:r>
          </a:p>
        </p:txBody>
      </p:sp>
      <p:sp>
        <p:nvSpPr>
          <p:cNvPr id="253973" name="Rectangle 21"/>
          <p:cNvSpPr>
            <a:spLocks noChangeArrowheads="1"/>
          </p:cNvSpPr>
          <p:nvPr/>
        </p:nvSpPr>
        <p:spPr bwMode="auto">
          <a:xfrm>
            <a:off x="3419475" y="1125538"/>
            <a:ext cx="720725" cy="1008062"/>
          </a:xfrm>
          <a:prstGeom prst="rect">
            <a:avLst/>
          </a:prstGeom>
          <a:gradFill rotWithShape="1">
            <a:gsLst>
              <a:gs pos="0">
                <a:srgbClr val="7A89F8"/>
              </a:gs>
              <a:gs pos="100000">
                <a:srgbClr val="5C68BC"/>
              </a:gs>
            </a:gsLst>
            <a:lin ang="0" scaled="1"/>
          </a:gra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74" name="Text Box 22"/>
          <p:cNvSpPr txBox="1">
            <a:spLocks noChangeArrowheads="1"/>
          </p:cNvSpPr>
          <p:nvPr/>
        </p:nvSpPr>
        <p:spPr bwMode="auto">
          <a:xfrm>
            <a:off x="3070225" y="1878013"/>
            <a:ext cx="1439863" cy="457200"/>
          </a:xfrm>
          <a:prstGeom prst="rect">
            <a:avLst/>
          </a:prstGeom>
          <a:noFill/>
          <a:ln w="9525" algn="ctr">
            <a:noFill/>
            <a:miter lim="800000"/>
            <a:headEnd/>
            <a:tailEnd/>
          </a:ln>
          <a:effectLst/>
        </p:spPr>
        <p:txBody>
          <a:bodyPr>
            <a:spAutoFit/>
          </a:bodyPr>
          <a:lstStyle/>
          <a:p>
            <a:pPr>
              <a:spcBef>
                <a:spcPct val="50000"/>
              </a:spcBef>
              <a:defRPr/>
            </a:pPr>
            <a:r>
              <a:rPr lang="en-US" sz="1200" b="1" i="1">
                <a:solidFill>
                  <a:schemeClr val="bg1"/>
                </a:solidFill>
                <a:effectLst>
                  <a:outerShdw blurRad="38100" dist="38100" dir="2700000" algn="tl">
                    <a:srgbClr val="C0C0C0"/>
                  </a:outerShdw>
                </a:effectLst>
              </a:rPr>
              <a:t>Syntactic</a:t>
            </a:r>
            <a:r>
              <a:rPr lang="en-US" sz="1200" b="1" i="1">
                <a:solidFill>
                  <a:srgbClr val="003399"/>
                </a:solidFill>
                <a:effectLst>
                  <a:outerShdw blurRad="38100" dist="38100" dir="2700000" algn="tl">
                    <a:srgbClr val="C0C0C0"/>
                  </a:outerShdw>
                </a:effectLst>
              </a:rPr>
              <a:t> </a:t>
            </a:r>
            <a:r>
              <a:rPr lang="en-US" sz="1200" b="1" i="1">
                <a:solidFill>
                  <a:schemeClr val="bg1"/>
                </a:solidFill>
                <a:effectLst>
                  <a:outerShdw blurRad="38100" dist="38100" dir="2700000" algn="tl">
                    <a:srgbClr val="C0C0C0"/>
                  </a:outerShdw>
                </a:effectLst>
              </a:rPr>
              <a:t>transformation</a:t>
            </a:r>
          </a:p>
        </p:txBody>
      </p:sp>
      <p:sp>
        <p:nvSpPr>
          <p:cNvPr id="253975" name="AutoShape 23"/>
          <p:cNvSpPr>
            <a:spLocks noChangeArrowheads="1"/>
          </p:cNvSpPr>
          <p:nvPr/>
        </p:nvSpPr>
        <p:spPr bwMode="auto">
          <a:xfrm>
            <a:off x="2339975" y="1557338"/>
            <a:ext cx="1223963" cy="215900"/>
          </a:xfrm>
          <a:prstGeom prst="rightArrow">
            <a:avLst>
              <a:gd name="adj1" fmla="val 50000"/>
              <a:gd name="adj2" fmla="val 141728"/>
            </a:avLst>
          </a:prstGeom>
          <a:gradFill rotWithShape="1">
            <a:gsLst>
              <a:gs pos="0">
                <a:srgbClr val="6CA7FF"/>
              </a:gs>
              <a:gs pos="50000">
                <a:srgbClr val="0066FF"/>
              </a:gs>
              <a:gs pos="100000">
                <a:srgbClr val="6CA7FF"/>
              </a:gs>
            </a:gsLst>
            <a:lin ang="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76" name="Document"/>
          <p:cNvSpPr>
            <a:spLocks noEditPoints="1" noChangeArrowheads="1"/>
          </p:cNvSpPr>
          <p:nvPr/>
        </p:nvSpPr>
        <p:spPr bwMode="auto">
          <a:xfrm>
            <a:off x="2578100" y="1490663"/>
            <a:ext cx="409575" cy="4984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7977" name="Text Box 25"/>
          <p:cNvSpPr txBox="1">
            <a:spLocks noChangeArrowheads="1"/>
          </p:cNvSpPr>
          <p:nvPr/>
        </p:nvSpPr>
        <p:spPr bwMode="auto">
          <a:xfrm>
            <a:off x="2373313" y="1479550"/>
            <a:ext cx="836612"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XML</a:t>
            </a:r>
            <a:r>
              <a:rPr lang="en-US" sz="1200" b="1" i="1" baseline="-25000">
                <a:effectLst>
                  <a:outerShdw blurRad="38100" dist="38100" dir="2700000" algn="tl">
                    <a:srgbClr val="C0C0C0"/>
                  </a:outerShdw>
                </a:effectLst>
              </a:rPr>
              <a:t>i</a:t>
            </a:r>
            <a:r>
              <a:rPr lang="en-US" sz="1200" b="1" i="1">
                <a:effectLst>
                  <a:outerShdw blurRad="38100" dist="38100" dir="2700000" algn="tl">
                    <a:srgbClr val="C0C0C0"/>
                  </a:outerShdw>
                </a:effectLst>
              </a:rPr>
              <a:t> state</a:t>
            </a:r>
            <a:endParaRPr lang="en-US" sz="1200" b="1" i="1" baseline="-25000">
              <a:effectLst>
                <a:outerShdw blurRad="38100" dist="38100" dir="2700000" algn="tl">
                  <a:srgbClr val="C0C0C0"/>
                </a:outerShdw>
              </a:effectLst>
            </a:endParaRPr>
          </a:p>
        </p:txBody>
      </p:sp>
      <p:sp>
        <p:nvSpPr>
          <p:cNvPr id="253978" name="AutoShape 26"/>
          <p:cNvSpPr>
            <a:spLocks noChangeArrowheads="1"/>
          </p:cNvSpPr>
          <p:nvPr/>
        </p:nvSpPr>
        <p:spPr bwMode="auto">
          <a:xfrm>
            <a:off x="2627313" y="1989138"/>
            <a:ext cx="358775" cy="863600"/>
          </a:xfrm>
          <a:custGeom>
            <a:avLst/>
            <a:gdLst>
              <a:gd name="T0" fmla="*/ 206412 w 21600"/>
              <a:gd name="T1" fmla="*/ 0 h 21600"/>
              <a:gd name="T2" fmla="*/ 206412 w 21600"/>
              <a:gd name="T3" fmla="*/ 486095 h 21600"/>
              <a:gd name="T4" fmla="*/ 49282 w 21600"/>
              <a:gd name="T5" fmla="*/ 863600 h 21600"/>
              <a:gd name="T6" fmla="*/ 358775 w 21600"/>
              <a:gd name="T7" fmla="*/ 243047 h 21600"/>
              <a:gd name="T8" fmla="*/ 17694720 60000 65536"/>
              <a:gd name="T9" fmla="*/ 5898240 60000 65536"/>
              <a:gd name="T10" fmla="*/ 5898240 60000 65536"/>
              <a:gd name="T11" fmla="*/ 0 60000 65536"/>
              <a:gd name="T12" fmla="*/ 12427 w 21600"/>
              <a:gd name="T13" fmla="*/ 3176 h 21600"/>
              <a:gd name="T14" fmla="*/ 17219 w 21600"/>
              <a:gd name="T15" fmla="*/ 8982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176"/>
                </a:lnTo>
                <a:cubicBezTo>
                  <a:pt x="5564" y="3176"/>
                  <a:pt x="0" y="7197"/>
                  <a:pt x="0" y="12158"/>
                </a:cubicBezTo>
                <a:lnTo>
                  <a:pt x="0" y="21600"/>
                </a:lnTo>
                <a:lnTo>
                  <a:pt x="5934" y="21600"/>
                </a:lnTo>
                <a:lnTo>
                  <a:pt x="5934" y="12158"/>
                </a:lnTo>
                <a:cubicBezTo>
                  <a:pt x="5934" y="10404"/>
                  <a:pt x="8841" y="8982"/>
                  <a:pt x="12427" y="8982"/>
                </a:cubicBezTo>
                <a:lnTo>
                  <a:pt x="12427" y="12158"/>
                </a:lnTo>
                <a:close/>
              </a:path>
            </a:pathLst>
          </a:cu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p>
            <a:endParaRPr lang="en-US"/>
          </a:p>
        </p:txBody>
      </p:sp>
      <p:sp>
        <p:nvSpPr>
          <p:cNvPr id="253979" name="Rectangle 27"/>
          <p:cNvSpPr>
            <a:spLocks noChangeArrowheads="1"/>
          </p:cNvSpPr>
          <p:nvPr/>
        </p:nvSpPr>
        <p:spPr bwMode="auto">
          <a:xfrm>
            <a:off x="4687888" y="1125538"/>
            <a:ext cx="720725" cy="1008062"/>
          </a:xfrm>
          <a:prstGeom prst="rect">
            <a:avLst/>
          </a:prstGeom>
          <a:gradFill rotWithShape="1">
            <a:gsLst>
              <a:gs pos="0">
                <a:srgbClr val="9B7C3E"/>
              </a:gs>
              <a:gs pos="100000">
                <a:srgbClr val="FFCC66"/>
              </a:gs>
            </a:gsLst>
            <a:lin ang="0" scaled="1"/>
          </a:gra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80" name="Text Box 28"/>
          <p:cNvSpPr txBox="1">
            <a:spLocks noChangeArrowheads="1"/>
          </p:cNvSpPr>
          <p:nvPr/>
        </p:nvSpPr>
        <p:spPr bwMode="auto">
          <a:xfrm>
            <a:off x="4340225" y="1870075"/>
            <a:ext cx="1439863" cy="457200"/>
          </a:xfrm>
          <a:prstGeom prst="rect">
            <a:avLst/>
          </a:prstGeom>
          <a:noFill/>
          <a:ln w="9525" algn="ctr">
            <a:noFill/>
            <a:miter lim="800000"/>
            <a:headEnd/>
            <a:tailEnd/>
          </a:ln>
          <a:effectLst/>
        </p:spPr>
        <p:txBody>
          <a:bodyPr>
            <a:spAutoFit/>
          </a:bodyPr>
          <a:lstStyle/>
          <a:p>
            <a:pPr>
              <a:spcBef>
                <a:spcPct val="50000"/>
              </a:spcBef>
              <a:defRPr/>
            </a:pPr>
            <a:r>
              <a:rPr lang="en-US" sz="1200" b="1" i="1">
                <a:solidFill>
                  <a:schemeClr val="bg1"/>
                </a:solidFill>
                <a:effectLst>
                  <a:outerShdw blurRad="38100" dist="38100" dir="2700000" algn="tl">
                    <a:srgbClr val="C0C0C0"/>
                  </a:outerShdw>
                </a:effectLst>
              </a:rPr>
              <a:t>Semantic transformation</a:t>
            </a:r>
          </a:p>
        </p:txBody>
      </p:sp>
      <p:sp>
        <p:nvSpPr>
          <p:cNvPr id="253981" name="AutoShape 29"/>
          <p:cNvSpPr>
            <a:spLocks noChangeArrowheads="1"/>
          </p:cNvSpPr>
          <p:nvPr/>
        </p:nvSpPr>
        <p:spPr bwMode="auto">
          <a:xfrm>
            <a:off x="4006850" y="1562100"/>
            <a:ext cx="1008063" cy="215900"/>
          </a:xfrm>
          <a:prstGeom prst="rightArrow">
            <a:avLst>
              <a:gd name="adj1" fmla="val 50000"/>
              <a:gd name="adj2" fmla="val 116728"/>
            </a:avLst>
          </a:prstGeom>
          <a:gradFill rotWithShape="1">
            <a:gsLst>
              <a:gs pos="0">
                <a:srgbClr val="6CA7FF"/>
              </a:gs>
              <a:gs pos="50000">
                <a:srgbClr val="0066FF"/>
              </a:gs>
              <a:gs pos="100000">
                <a:srgbClr val="6CA7FF"/>
              </a:gs>
            </a:gsLst>
            <a:lin ang="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82" name="Document"/>
          <p:cNvSpPr>
            <a:spLocks noEditPoints="1" noChangeArrowheads="1"/>
          </p:cNvSpPr>
          <p:nvPr/>
        </p:nvSpPr>
        <p:spPr bwMode="auto">
          <a:xfrm>
            <a:off x="4195763" y="1490663"/>
            <a:ext cx="409575" cy="4984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7983" name="Text Box 31"/>
          <p:cNvSpPr txBox="1">
            <a:spLocks noChangeArrowheads="1"/>
          </p:cNvSpPr>
          <p:nvPr/>
        </p:nvSpPr>
        <p:spPr bwMode="auto">
          <a:xfrm>
            <a:off x="4013200" y="1468438"/>
            <a:ext cx="803275"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XML</a:t>
            </a:r>
            <a:r>
              <a:rPr lang="en-US" sz="1200" b="1" i="1" baseline="30000">
                <a:effectLst>
                  <a:outerShdw blurRad="38100" dist="38100" dir="2700000" algn="tl">
                    <a:srgbClr val="C0C0C0"/>
                  </a:outerShdw>
                </a:effectLst>
              </a:rPr>
              <a:t>o</a:t>
            </a:r>
            <a:r>
              <a:rPr lang="en-US" sz="1200" b="1" i="1">
                <a:effectLst>
                  <a:outerShdw blurRad="38100" dist="38100" dir="2700000" algn="tl">
                    <a:srgbClr val="C0C0C0"/>
                  </a:outerShdw>
                </a:effectLst>
              </a:rPr>
              <a:t> state</a:t>
            </a:r>
          </a:p>
        </p:txBody>
      </p:sp>
      <p:sp>
        <p:nvSpPr>
          <p:cNvPr id="253984" name="AutoShape 32"/>
          <p:cNvSpPr>
            <a:spLocks noChangeArrowheads="1"/>
          </p:cNvSpPr>
          <p:nvPr/>
        </p:nvSpPr>
        <p:spPr bwMode="auto">
          <a:xfrm>
            <a:off x="5292725" y="1566863"/>
            <a:ext cx="647700" cy="215900"/>
          </a:xfrm>
          <a:prstGeom prst="rightArrow">
            <a:avLst>
              <a:gd name="adj1" fmla="val 50000"/>
              <a:gd name="adj2" fmla="val 75000"/>
            </a:avLst>
          </a:prstGeom>
          <a:gradFill rotWithShape="1">
            <a:gsLst>
              <a:gs pos="0">
                <a:srgbClr val="6CA7FF"/>
              </a:gs>
              <a:gs pos="50000">
                <a:srgbClr val="0066FF"/>
              </a:gs>
              <a:gs pos="100000">
                <a:srgbClr val="6CA7FF"/>
              </a:gs>
            </a:gsLst>
            <a:lin ang="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7985" name="Document"/>
          <p:cNvSpPr>
            <a:spLocks noEditPoints="1" noChangeArrowheads="1"/>
          </p:cNvSpPr>
          <p:nvPr/>
        </p:nvSpPr>
        <p:spPr bwMode="auto">
          <a:xfrm>
            <a:off x="5961063" y="1435100"/>
            <a:ext cx="554037" cy="52705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7986" name="Text Box 34"/>
          <p:cNvSpPr txBox="1">
            <a:spLocks noChangeArrowheads="1"/>
          </p:cNvSpPr>
          <p:nvPr/>
        </p:nvSpPr>
        <p:spPr bwMode="auto">
          <a:xfrm>
            <a:off x="5734050" y="1457325"/>
            <a:ext cx="1008063"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R</a:t>
            </a:r>
            <a:r>
              <a:rPr lang="en-US" sz="900" b="1" i="1">
                <a:effectLst>
                  <a:outerShdw blurRad="38100" dist="38100" dir="2700000" algn="tl">
                    <a:srgbClr val="C0C0C0"/>
                  </a:outerShdw>
                </a:effectLst>
              </a:rPr>
              <a:t>SC</a:t>
            </a:r>
            <a:r>
              <a:rPr lang="en-US" sz="1200" b="1" i="1">
                <a:effectLst>
                  <a:outerShdw blurRad="38100" dist="38100" dir="2700000" algn="tl">
                    <a:srgbClr val="C0C0C0"/>
                  </a:outerShdw>
                </a:effectLst>
              </a:rPr>
              <a:t>DF state</a:t>
            </a:r>
          </a:p>
        </p:txBody>
      </p:sp>
      <p:sp>
        <p:nvSpPr>
          <p:cNvPr id="1277987" name="AutoShape 35"/>
          <p:cNvSpPr>
            <a:spLocks noChangeArrowheads="1"/>
          </p:cNvSpPr>
          <p:nvPr/>
        </p:nvSpPr>
        <p:spPr bwMode="auto">
          <a:xfrm>
            <a:off x="3708400" y="2779713"/>
            <a:ext cx="1441450" cy="865187"/>
          </a:xfrm>
          <a:prstGeom prst="flowChartMagneticDisk">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solidFill>
              <a:srgbClr val="993300"/>
            </a:solidFill>
            <a:round/>
            <a:headEnd/>
            <a:tailEnd/>
          </a:ln>
          <a:effectLst>
            <a:outerShdw dist="53882" dir="2700000" algn="ctr" rotWithShape="0">
              <a:schemeClr val="bg2"/>
            </a:outerShdw>
          </a:effectLst>
        </p:spPr>
        <p:txBody>
          <a:bodyPr wrap="none" anchor="ctr">
            <a:spAutoFit/>
          </a:bodyPr>
          <a:lstStyle/>
          <a:p>
            <a:pPr>
              <a:defRPr/>
            </a:pPr>
            <a:endParaRPr lang="en-US"/>
          </a:p>
        </p:txBody>
      </p:sp>
      <p:sp>
        <p:nvSpPr>
          <p:cNvPr id="1277988" name="Text Box 36"/>
          <p:cNvSpPr txBox="1">
            <a:spLocks noChangeArrowheads="1"/>
          </p:cNvSpPr>
          <p:nvPr/>
        </p:nvSpPr>
        <p:spPr bwMode="auto">
          <a:xfrm>
            <a:off x="3684588" y="3163888"/>
            <a:ext cx="1512887" cy="336550"/>
          </a:xfrm>
          <a:prstGeom prst="rect">
            <a:avLst/>
          </a:prstGeom>
          <a:noFill/>
          <a:ln w="9525" algn="ctr">
            <a:noFill/>
            <a:miter lim="800000"/>
            <a:headEnd/>
            <a:tailEnd/>
          </a:ln>
          <a:effectLst/>
        </p:spPr>
        <p:txBody>
          <a:bodyPr>
            <a:spAutoFit/>
          </a:bodyPr>
          <a:lstStyle/>
          <a:p>
            <a:pPr>
              <a:spcBef>
                <a:spcPct val="50000"/>
              </a:spcBef>
              <a:defRPr/>
            </a:pPr>
            <a:r>
              <a:rPr lang="en-US" sz="1600" b="1" i="1">
                <a:effectLst>
                  <a:outerShdw blurRad="38100" dist="38100" dir="2700000" algn="tl">
                    <a:srgbClr val="C0C0C0"/>
                  </a:outerShdw>
                </a:effectLst>
              </a:rPr>
              <a:t>Joseki</a:t>
            </a:r>
          </a:p>
        </p:txBody>
      </p:sp>
      <p:sp>
        <p:nvSpPr>
          <p:cNvPr id="1277989" name="AutoShape 37"/>
          <p:cNvSpPr>
            <a:spLocks noChangeArrowheads="1"/>
          </p:cNvSpPr>
          <p:nvPr/>
        </p:nvSpPr>
        <p:spPr bwMode="auto">
          <a:xfrm>
            <a:off x="1630363" y="5084763"/>
            <a:ext cx="1368425" cy="647700"/>
          </a:xfrm>
          <a:prstGeom prst="flowChartPredefined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7990" name="Text Box 38"/>
          <p:cNvSpPr txBox="1">
            <a:spLocks noChangeArrowheads="1"/>
          </p:cNvSpPr>
          <p:nvPr/>
        </p:nvSpPr>
        <p:spPr bwMode="auto">
          <a:xfrm>
            <a:off x="1547813" y="5178425"/>
            <a:ext cx="1512887" cy="274638"/>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Service Adapter</a:t>
            </a:r>
          </a:p>
        </p:txBody>
      </p:sp>
      <p:sp>
        <p:nvSpPr>
          <p:cNvPr id="1277991" name="AutoShape 39"/>
          <p:cNvSpPr>
            <a:spLocks noChangeArrowheads="1"/>
          </p:cNvSpPr>
          <p:nvPr/>
        </p:nvSpPr>
        <p:spPr bwMode="auto">
          <a:xfrm>
            <a:off x="7013575" y="5084763"/>
            <a:ext cx="1368425" cy="647700"/>
          </a:xfrm>
          <a:prstGeom prst="flowChartPredefined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7992" name="Text Box 40"/>
          <p:cNvSpPr txBox="1">
            <a:spLocks noChangeArrowheads="1"/>
          </p:cNvSpPr>
          <p:nvPr/>
        </p:nvSpPr>
        <p:spPr bwMode="auto">
          <a:xfrm>
            <a:off x="6931025" y="5087938"/>
            <a:ext cx="1512888" cy="274637"/>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Service Adapter</a:t>
            </a:r>
          </a:p>
        </p:txBody>
      </p:sp>
      <p:sp>
        <p:nvSpPr>
          <p:cNvPr id="1277993" name="AutoShape 41"/>
          <p:cNvSpPr>
            <a:spLocks noChangeArrowheads="1"/>
          </p:cNvSpPr>
          <p:nvPr/>
        </p:nvSpPr>
        <p:spPr bwMode="auto">
          <a:xfrm>
            <a:off x="7605713" y="2205038"/>
            <a:ext cx="1368425" cy="647700"/>
          </a:xfrm>
          <a:prstGeom prst="flowChartPredefined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7994" name="Text Box 42"/>
          <p:cNvSpPr txBox="1">
            <a:spLocks noChangeArrowheads="1"/>
          </p:cNvSpPr>
          <p:nvPr/>
        </p:nvSpPr>
        <p:spPr bwMode="auto">
          <a:xfrm>
            <a:off x="7534275" y="2254250"/>
            <a:ext cx="1512888"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Resource Browser</a:t>
            </a:r>
          </a:p>
        </p:txBody>
      </p:sp>
      <p:sp>
        <p:nvSpPr>
          <p:cNvPr id="253995" name="AutoShape 43"/>
          <p:cNvSpPr>
            <a:spLocks noChangeArrowheads="1"/>
          </p:cNvSpPr>
          <p:nvPr/>
        </p:nvSpPr>
        <p:spPr bwMode="auto">
          <a:xfrm flipH="1" flipV="1">
            <a:off x="5867400" y="2924175"/>
            <a:ext cx="2520950" cy="720725"/>
          </a:xfrm>
          <a:custGeom>
            <a:avLst/>
            <a:gdLst>
              <a:gd name="T0" fmla="*/ 2116664 w 21600"/>
              <a:gd name="T1" fmla="*/ 0 h 21600"/>
              <a:gd name="T2" fmla="*/ 2116664 w 21600"/>
              <a:gd name="T3" fmla="*/ 405675 h 21600"/>
              <a:gd name="T4" fmla="*/ 333676 w 21600"/>
              <a:gd name="T5" fmla="*/ 720725 h 21600"/>
              <a:gd name="T6" fmla="*/ 2520950 w 21600"/>
              <a:gd name="T7" fmla="*/ 202837 h 21600"/>
              <a:gd name="T8" fmla="*/ 17694720 60000 65536"/>
              <a:gd name="T9" fmla="*/ 5898240 60000 65536"/>
              <a:gd name="T10" fmla="*/ 5898240 60000 65536"/>
              <a:gd name="T11" fmla="*/ 0 60000 65536"/>
              <a:gd name="T12" fmla="*/ 12427 w 21600"/>
              <a:gd name="T13" fmla="*/ 3282 h 21600"/>
              <a:gd name="T14" fmla="*/ 20006 w 21600"/>
              <a:gd name="T15" fmla="*/ 8876 h 21600"/>
            </a:gdLst>
            <a:ahLst/>
            <a:cxnLst>
              <a:cxn ang="T8">
                <a:pos x="T0" y="T1"/>
              </a:cxn>
              <a:cxn ang="T9">
                <a:pos x="T2" y="T3"/>
              </a:cxn>
              <a:cxn ang="T10">
                <a:pos x="T4" y="T5"/>
              </a:cxn>
              <a:cxn ang="T11">
                <a:pos x="T6" y="T7"/>
              </a:cxn>
            </a:cxnLst>
            <a:rect l="T12" t="T13" r="T14" b="T15"/>
            <a:pathLst>
              <a:path w="21600" h="21600">
                <a:moveTo>
                  <a:pt x="21600" y="6079"/>
                </a:moveTo>
                <a:lnTo>
                  <a:pt x="18136" y="0"/>
                </a:lnTo>
                <a:lnTo>
                  <a:pt x="18136" y="3282"/>
                </a:lnTo>
                <a:lnTo>
                  <a:pt x="12427" y="3282"/>
                </a:lnTo>
                <a:cubicBezTo>
                  <a:pt x="5564" y="3282"/>
                  <a:pt x="0" y="7256"/>
                  <a:pt x="0" y="12158"/>
                </a:cubicBezTo>
                <a:lnTo>
                  <a:pt x="0" y="21600"/>
                </a:lnTo>
                <a:lnTo>
                  <a:pt x="5718" y="21600"/>
                </a:lnTo>
                <a:lnTo>
                  <a:pt x="5718" y="12158"/>
                </a:lnTo>
                <a:cubicBezTo>
                  <a:pt x="5718" y="10345"/>
                  <a:pt x="8722" y="8876"/>
                  <a:pt x="12427" y="8876"/>
                </a:cubicBezTo>
                <a:lnTo>
                  <a:pt x="18136" y="8876"/>
                </a:lnTo>
                <a:lnTo>
                  <a:pt x="18136" y="12158"/>
                </a:lnTo>
                <a:close/>
              </a:path>
            </a:pathLst>
          </a:cu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p>
            <a:endParaRPr lang="en-US"/>
          </a:p>
        </p:txBody>
      </p:sp>
      <p:sp>
        <p:nvSpPr>
          <p:cNvPr id="1277996" name="Document"/>
          <p:cNvSpPr>
            <a:spLocks noEditPoints="1" noChangeArrowheads="1"/>
          </p:cNvSpPr>
          <p:nvPr/>
        </p:nvSpPr>
        <p:spPr bwMode="auto">
          <a:xfrm>
            <a:off x="7164388" y="3152775"/>
            <a:ext cx="720725" cy="4921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7997" name="Text Box 45"/>
          <p:cNvSpPr txBox="1">
            <a:spLocks noChangeArrowheads="1"/>
          </p:cNvSpPr>
          <p:nvPr/>
        </p:nvSpPr>
        <p:spPr bwMode="auto">
          <a:xfrm>
            <a:off x="7088188" y="3141663"/>
            <a:ext cx="935037" cy="457200"/>
          </a:xfrm>
          <a:prstGeom prst="rect">
            <a:avLst/>
          </a:prstGeom>
          <a:noFill/>
          <a:ln w="9525" algn="ctr">
            <a:noFill/>
            <a:miter lim="800000"/>
            <a:headEnd/>
            <a:tailEnd/>
          </a:ln>
          <a:effectLst/>
        </p:spPr>
        <p:txBody>
          <a:bodyPr>
            <a:spAutoFit/>
          </a:bodyPr>
          <a:lstStyle/>
          <a:p>
            <a:pPr>
              <a:spcBef>
                <a:spcPct val="50000"/>
              </a:spcBef>
              <a:defRPr/>
            </a:pPr>
            <a:r>
              <a:rPr lang="en-US" sz="1400" b="1" i="1">
                <a:effectLst>
                  <a:outerShdw blurRad="38100" dist="38100" dir="2700000" algn="tl">
                    <a:srgbClr val="C0C0C0"/>
                  </a:outerShdw>
                </a:effectLst>
              </a:rPr>
              <a:t>R</a:t>
            </a:r>
            <a:r>
              <a:rPr lang="en-US" sz="1000" b="1" i="1">
                <a:effectLst>
                  <a:outerShdw blurRad="38100" dist="38100" dir="2700000" algn="tl">
                    <a:srgbClr val="C0C0C0"/>
                  </a:outerShdw>
                </a:effectLst>
              </a:rPr>
              <a:t>SC</a:t>
            </a:r>
            <a:r>
              <a:rPr lang="en-US" sz="1400" b="1" i="1">
                <a:effectLst>
                  <a:outerShdw blurRad="38100" dist="38100" dir="2700000" algn="tl">
                    <a:srgbClr val="C0C0C0"/>
                  </a:outerShdw>
                </a:effectLst>
              </a:rPr>
              <a:t>DF </a:t>
            </a:r>
            <a:r>
              <a:rPr lang="en-US" sz="1000" b="1" i="1">
                <a:effectLst>
                  <a:outerShdw blurRad="38100" dist="38100" dir="2700000" algn="tl">
                    <a:srgbClr val="C0C0C0"/>
                  </a:outerShdw>
                </a:effectLst>
              </a:rPr>
              <a:t>Failure</a:t>
            </a:r>
          </a:p>
        </p:txBody>
      </p:sp>
      <p:sp>
        <p:nvSpPr>
          <p:cNvPr id="1277998" name="Text Box 46"/>
          <p:cNvSpPr txBox="1">
            <a:spLocks noChangeArrowheads="1"/>
          </p:cNvSpPr>
          <p:nvPr/>
        </p:nvSpPr>
        <p:spPr bwMode="auto">
          <a:xfrm>
            <a:off x="6932613" y="5300663"/>
            <a:ext cx="1512887" cy="365125"/>
          </a:xfrm>
          <a:prstGeom prst="rect">
            <a:avLst/>
          </a:prstGeom>
          <a:noFill/>
          <a:ln w="9525" algn="ctr">
            <a:noFill/>
            <a:miter lim="800000"/>
            <a:headEnd/>
            <a:tailEnd/>
          </a:ln>
          <a:effectLst/>
        </p:spPr>
        <p:txBody>
          <a:bodyPr>
            <a:spAutoFit/>
          </a:bodyPr>
          <a:lstStyle/>
          <a:p>
            <a:pPr>
              <a:spcBef>
                <a:spcPct val="50000"/>
              </a:spcBef>
              <a:defRPr/>
            </a:pPr>
            <a:r>
              <a:rPr lang="en-US" sz="900" b="1" i="1">
                <a:solidFill>
                  <a:schemeClr val="bg1"/>
                </a:solidFill>
                <a:effectLst>
                  <a:outerShdw blurRad="38100" dist="38100" dir="2700000" algn="tl">
                    <a:srgbClr val="C0C0C0"/>
                  </a:outerShdw>
                </a:effectLst>
              </a:rPr>
              <a:t>Particular PowerMaint Adapter</a:t>
            </a:r>
          </a:p>
        </p:txBody>
      </p:sp>
      <p:sp>
        <p:nvSpPr>
          <p:cNvPr id="1277999" name="Document"/>
          <p:cNvSpPr>
            <a:spLocks noEditPoints="1" noChangeArrowheads="1"/>
          </p:cNvSpPr>
          <p:nvPr/>
        </p:nvSpPr>
        <p:spPr bwMode="auto">
          <a:xfrm>
            <a:off x="7275513" y="5961063"/>
            <a:ext cx="836612" cy="2762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00" name="Text Box 48"/>
          <p:cNvSpPr txBox="1">
            <a:spLocks noChangeArrowheads="1"/>
          </p:cNvSpPr>
          <p:nvPr/>
        </p:nvSpPr>
        <p:spPr bwMode="auto">
          <a:xfrm>
            <a:off x="7221538" y="5949950"/>
            <a:ext cx="935037" cy="244475"/>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rPr>
              <a:t>XML/SOAP</a:t>
            </a:r>
            <a:endParaRPr lang="en-US" b="1" i="1">
              <a:effectLst>
                <a:outerShdw blurRad="38100" dist="38100" dir="2700000" algn="tl">
                  <a:srgbClr val="C0C0C0"/>
                </a:outerShdw>
              </a:effectLst>
            </a:endParaRPr>
          </a:p>
        </p:txBody>
      </p:sp>
      <p:sp>
        <p:nvSpPr>
          <p:cNvPr id="1278001" name="Document"/>
          <p:cNvSpPr>
            <a:spLocks noEditPoints="1" noChangeArrowheads="1"/>
          </p:cNvSpPr>
          <p:nvPr/>
        </p:nvSpPr>
        <p:spPr bwMode="auto">
          <a:xfrm>
            <a:off x="7945438" y="6170613"/>
            <a:ext cx="449262" cy="20320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02" name="Text Box 50"/>
          <p:cNvSpPr txBox="1">
            <a:spLocks noChangeArrowheads="1"/>
          </p:cNvSpPr>
          <p:nvPr/>
        </p:nvSpPr>
        <p:spPr bwMode="auto">
          <a:xfrm>
            <a:off x="7724775" y="6137275"/>
            <a:ext cx="935038" cy="244475"/>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rPr>
              <a:t>xsd</a:t>
            </a:r>
            <a:endParaRPr lang="en-US" b="1" i="1">
              <a:effectLst>
                <a:outerShdw blurRad="38100" dist="38100" dir="2700000" algn="tl">
                  <a:srgbClr val="C0C0C0"/>
                </a:outerShdw>
              </a:effectLst>
            </a:endParaRPr>
          </a:p>
        </p:txBody>
      </p:sp>
      <p:sp>
        <p:nvSpPr>
          <p:cNvPr id="254003" name="AutoShape 51"/>
          <p:cNvSpPr>
            <a:spLocks noChangeArrowheads="1"/>
          </p:cNvSpPr>
          <p:nvPr/>
        </p:nvSpPr>
        <p:spPr bwMode="auto">
          <a:xfrm>
            <a:off x="7580313" y="5722938"/>
            <a:ext cx="215900" cy="215900"/>
          </a:xfrm>
          <a:prstGeom prst="downArrow">
            <a:avLst>
              <a:gd name="adj1" fmla="val 50000"/>
              <a:gd name="adj2" fmla="val 25000"/>
            </a:avLst>
          </a:prstGeom>
          <a:gradFill rotWithShape="1">
            <a:gsLst>
              <a:gs pos="0">
                <a:srgbClr val="6CA7FF"/>
              </a:gs>
              <a:gs pos="50000">
                <a:srgbClr val="0066FF"/>
              </a:gs>
              <a:gs pos="100000">
                <a:srgbClr val="6CA7FF"/>
              </a:gs>
            </a:gsLst>
            <a:lin ang="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8004" name="AutoShape 52"/>
          <p:cNvSpPr>
            <a:spLocks noChangeArrowheads="1"/>
          </p:cNvSpPr>
          <p:nvPr/>
        </p:nvSpPr>
        <p:spPr bwMode="auto">
          <a:xfrm>
            <a:off x="3995738" y="5157788"/>
            <a:ext cx="1225550" cy="576262"/>
          </a:xfrm>
          <a:prstGeom prst="flowChartAlternateProcess">
            <a:avLst/>
          </a:prstGeom>
          <a:gradFill rotWithShape="1">
            <a:gsLst>
              <a:gs pos="0">
                <a:srgbClr val="FFCC66">
                  <a:gamma/>
                  <a:shade val="46275"/>
                  <a:invGamma/>
                </a:srgbClr>
              </a:gs>
              <a:gs pos="50000">
                <a:srgbClr val="FFCC66"/>
              </a:gs>
              <a:gs pos="100000">
                <a:srgbClr val="FFCC66">
                  <a:gamma/>
                  <a:shade val="46275"/>
                  <a:invGamma/>
                </a:srgbClr>
              </a:gs>
            </a:gsLst>
            <a:lin ang="0" scaled="1"/>
          </a:gra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8005" name="Text Box 53"/>
          <p:cNvSpPr txBox="1">
            <a:spLocks noChangeArrowheads="1"/>
          </p:cNvSpPr>
          <p:nvPr/>
        </p:nvSpPr>
        <p:spPr bwMode="auto">
          <a:xfrm>
            <a:off x="3851275" y="5300663"/>
            <a:ext cx="1512888" cy="274637"/>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Web Service</a:t>
            </a:r>
          </a:p>
        </p:txBody>
      </p:sp>
      <p:sp>
        <p:nvSpPr>
          <p:cNvPr id="254006" name="AutoShape 54"/>
          <p:cNvSpPr>
            <a:spLocks noChangeArrowheads="1"/>
          </p:cNvSpPr>
          <p:nvPr/>
        </p:nvSpPr>
        <p:spPr bwMode="auto">
          <a:xfrm>
            <a:off x="3795713" y="5700713"/>
            <a:ext cx="576262" cy="287337"/>
          </a:xfrm>
          <a:prstGeom prst="flowChartDocument">
            <a:avLst/>
          </a:prstGeom>
          <a:solidFill>
            <a:srgbClr val="7A89F8"/>
          </a:solidFill>
          <a:ln w="9525" algn="ctr">
            <a:solidFill>
              <a:srgbClr val="996633"/>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8007" name="Text Box 55"/>
          <p:cNvSpPr txBox="1">
            <a:spLocks noChangeArrowheads="1"/>
          </p:cNvSpPr>
          <p:nvPr/>
        </p:nvSpPr>
        <p:spPr bwMode="auto">
          <a:xfrm>
            <a:off x="3590925" y="5711825"/>
            <a:ext cx="935038" cy="244475"/>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rPr>
              <a:t>WSDL</a:t>
            </a:r>
            <a:endParaRPr lang="en-US" b="1" i="1">
              <a:effectLst>
                <a:outerShdw blurRad="38100" dist="38100" dir="2700000" algn="tl">
                  <a:srgbClr val="C0C0C0"/>
                </a:outerShdw>
              </a:effectLst>
            </a:endParaRPr>
          </a:p>
        </p:txBody>
      </p:sp>
      <p:sp>
        <p:nvSpPr>
          <p:cNvPr id="254008" name="AutoShape 56"/>
          <p:cNvSpPr>
            <a:spLocks noChangeArrowheads="1"/>
          </p:cNvSpPr>
          <p:nvPr/>
        </p:nvSpPr>
        <p:spPr bwMode="auto">
          <a:xfrm>
            <a:off x="3132138" y="5734050"/>
            <a:ext cx="719137" cy="71438"/>
          </a:xfrm>
          <a:prstGeom prst="leftArrow">
            <a:avLst>
              <a:gd name="adj1" fmla="val 50000"/>
              <a:gd name="adj2" fmla="val 251665"/>
            </a:avLst>
          </a:prstGeom>
          <a:solidFill>
            <a:schemeClr val="bg2"/>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4009" name="AutoShape 57"/>
          <p:cNvSpPr>
            <a:spLocks noChangeArrowheads="1"/>
          </p:cNvSpPr>
          <p:nvPr/>
        </p:nvSpPr>
        <p:spPr bwMode="auto">
          <a:xfrm rot="-2114854">
            <a:off x="2484438" y="4365625"/>
            <a:ext cx="2520950" cy="287338"/>
          </a:xfrm>
          <a:prstGeom prst="curvedUpArrow">
            <a:avLst>
              <a:gd name="adj1" fmla="val 175469"/>
              <a:gd name="adj2" fmla="val 350939"/>
              <a:gd name="adj3" fmla="val 33333"/>
            </a:avLst>
          </a:prstGeom>
          <a:gradFill rotWithShape="1">
            <a:gsLst>
              <a:gs pos="0">
                <a:srgbClr val="6CA7FF"/>
              </a:gs>
              <a:gs pos="50000">
                <a:srgbClr val="0066FF"/>
              </a:gs>
              <a:gs pos="100000">
                <a:srgbClr val="6CA7FF"/>
              </a:gs>
            </a:gsLst>
            <a:lin ang="0" scaled="1"/>
          </a:gradFill>
          <a:ln w="9525">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4010" name="AutoShape 58"/>
          <p:cNvSpPr>
            <a:spLocks noChangeArrowheads="1"/>
          </p:cNvSpPr>
          <p:nvPr/>
        </p:nvSpPr>
        <p:spPr bwMode="auto">
          <a:xfrm rot="8494356">
            <a:off x="1619250" y="4078288"/>
            <a:ext cx="2520950" cy="287337"/>
          </a:xfrm>
          <a:prstGeom prst="curvedUpArrow">
            <a:avLst>
              <a:gd name="adj1" fmla="val 175470"/>
              <a:gd name="adj2" fmla="val 350940"/>
              <a:gd name="adj3" fmla="val 33333"/>
            </a:avLst>
          </a:prstGeom>
          <a:gradFill rotWithShape="1">
            <a:gsLst>
              <a:gs pos="0">
                <a:srgbClr val="6CA7FF"/>
              </a:gs>
              <a:gs pos="50000">
                <a:srgbClr val="0066FF"/>
              </a:gs>
              <a:gs pos="100000">
                <a:srgbClr val="6CA7FF"/>
              </a:gs>
            </a:gsLst>
            <a:lin ang="0" scaled="1"/>
          </a:gradFill>
          <a:ln w="9525">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54011" name="AutoShape 59"/>
          <p:cNvSpPr>
            <a:spLocks noChangeArrowheads="1"/>
          </p:cNvSpPr>
          <p:nvPr/>
        </p:nvSpPr>
        <p:spPr bwMode="auto">
          <a:xfrm>
            <a:off x="2987675" y="5372100"/>
            <a:ext cx="1152525" cy="144463"/>
          </a:xfrm>
          <a:prstGeom prst="rightArrow">
            <a:avLst>
              <a:gd name="adj1" fmla="val 50000"/>
              <a:gd name="adj2" fmla="val 199450"/>
            </a:avLst>
          </a:prstGeom>
          <a:gradFill rotWithShape="1">
            <a:gsLst>
              <a:gs pos="0">
                <a:srgbClr val="6CA7FF"/>
              </a:gs>
              <a:gs pos="50000">
                <a:srgbClr val="0066FF"/>
              </a:gs>
              <a:gs pos="100000">
                <a:srgbClr val="6CA7FF"/>
              </a:gs>
            </a:gsLst>
            <a:lin ang="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78012" name="Document"/>
          <p:cNvSpPr>
            <a:spLocks noEditPoints="1" noChangeArrowheads="1"/>
          </p:cNvSpPr>
          <p:nvPr/>
        </p:nvSpPr>
        <p:spPr bwMode="auto">
          <a:xfrm>
            <a:off x="3214688" y="5275263"/>
            <a:ext cx="554037" cy="358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13" name="Text Box 61"/>
          <p:cNvSpPr txBox="1">
            <a:spLocks noChangeArrowheads="1"/>
          </p:cNvSpPr>
          <p:nvPr/>
        </p:nvSpPr>
        <p:spPr bwMode="auto">
          <a:xfrm>
            <a:off x="2998788" y="5246688"/>
            <a:ext cx="1008062"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rPr>
              <a:t>SOAP message</a:t>
            </a:r>
          </a:p>
        </p:txBody>
      </p:sp>
      <p:sp>
        <p:nvSpPr>
          <p:cNvPr id="1278014" name="Document"/>
          <p:cNvSpPr>
            <a:spLocks noEditPoints="1" noChangeArrowheads="1"/>
          </p:cNvSpPr>
          <p:nvPr/>
        </p:nvSpPr>
        <p:spPr bwMode="auto">
          <a:xfrm>
            <a:off x="3422650" y="3175000"/>
            <a:ext cx="649288" cy="64770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15" name="Text Box 63"/>
          <p:cNvSpPr txBox="1">
            <a:spLocks noChangeArrowheads="1"/>
          </p:cNvSpPr>
          <p:nvPr/>
        </p:nvSpPr>
        <p:spPr bwMode="auto">
          <a:xfrm>
            <a:off x="3276600" y="3141663"/>
            <a:ext cx="935038" cy="609600"/>
          </a:xfrm>
          <a:prstGeom prst="rect">
            <a:avLst/>
          </a:prstGeom>
          <a:noFill/>
          <a:ln w="9525" algn="ctr">
            <a:noFill/>
            <a:miter lim="800000"/>
            <a:headEnd/>
            <a:tailEnd/>
          </a:ln>
          <a:effectLst/>
        </p:spPr>
        <p:txBody>
          <a:bodyPr>
            <a:spAutoFit/>
          </a:bodyPr>
          <a:lstStyle/>
          <a:p>
            <a:pPr>
              <a:spcBef>
                <a:spcPct val="50000"/>
              </a:spcBef>
              <a:defRPr/>
            </a:pPr>
            <a:r>
              <a:rPr lang="en-US" sz="1400" b="1" i="1">
                <a:effectLst>
                  <a:outerShdw blurRad="38100" dist="38100" dir="2700000" algn="tl">
                    <a:srgbClr val="C0C0C0"/>
                  </a:outerShdw>
                </a:effectLst>
              </a:rPr>
              <a:t>R</a:t>
            </a:r>
            <a:r>
              <a:rPr lang="en-US" sz="1000" b="1" i="1">
                <a:effectLst>
                  <a:outerShdw blurRad="38100" dist="38100" dir="2700000" algn="tl">
                    <a:srgbClr val="C0C0C0"/>
                  </a:outerShdw>
                </a:effectLst>
              </a:rPr>
              <a:t>SC</a:t>
            </a:r>
            <a:r>
              <a:rPr lang="en-US" sz="1400" b="1" i="1">
                <a:effectLst>
                  <a:outerShdw blurRad="38100" dist="38100" dir="2700000" algn="tl">
                    <a:srgbClr val="C0C0C0"/>
                  </a:outerShdw>
                </a:effectLst>
              </a:rPr>
              <a:t>DF </a:t>
            </a:r>
            <a:r>
              <a:rPr lang="en-US" sz="1000" b="1" i="1">
                <a:effectLst>
                  <a:outerShdw blurRad="38100" dist="38100" dir="2700000" algn="tl">
                    <a:srgbClr val="C0C0C0"/>
                  </a:outerShdw>
                </a:effectLst>
              </a:rPr>
              <a:t>learning sample</a:t>
            </a:r>
          </a:p>
        </p:txBody>
      </p:sp>
      <p:sp>
        <p:nvSpPr>
          <p:cNvPr id="1278016" name="Document"/>
          <p:cNvSpPr>
            <a:spLocks noEditPoints="1" noChangeArrowheads="1"/>
          </p:cNvSpPr>
          <p:nvPr/>
        </p:nvSpPr>
        <p:spPr bwMode="auto">
          <a:xfrm>
            <a:off x="3411538" y="4405313"/>
            <a:ext cx="649287" cy="503237"/>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17" name="Text Box 65"/>
          <p:cNvSpPr txBox="1">
            <a:spLocks noChangeArrowheads="1"/>
          </p:cNvSpPr>
          <p:nvPr/>
        </p:nvSpPr>
        <p:spPr bwMode="auto">
          <a:xfrm>
            <a:off x="3265488" y="4371975"/>
            <a:ext cx="935037" cy="457200"/>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RDQL request</a:t>
            </a:r>
            <a:endParaRPr lang="en-US" sz="900" b="1" i="1">
              <a:effectLst>
                <a:outerShdw blurRad="38100" dist="38100" dir="2700000" algn="tl">
                  <a:srgbClr val="C0C0C0"/>
                </a:outerShdw>
              </a:effectLst>
            </a:endParaRPr>
          </a:p>
        </p:txBody>
      </p:sp>
      <p:sp>
        <p:nvSpPr>
          <p:cNvPr id="254018" name="AutoShape 66"/>
          <p:cNvSpPr>
            <a:spLocks noChangeArrowheads="1"/>
          </p:cNvSpPr>
          <p:nvPr/>
        </p:nvSpPr>
        <p:spPr bwMode="auto">
          <a:xfrm>
            <a:off x="4284663" y="2420938"/>
            <a:ext cx="3455987" cy="287337"/>
          </a:xfrm>
          <a:custGeom>
            <a:avLst/>
            <a:gdLst>
              <a:gd name="T0" fmla="*/ 3183828 w 21600"/>
              <a:gd name="T1" fmla="*/ 0 h 21600"/>
              <a:gd name="T2" fmla="*/ 3183828 w 21600"/>
              <a:gd name="T3" fmla="*/ 161733 h 21600"/>
              <a:gd name="T4" fmla="*/ 330719 w 21600"/>
              <a:gd name="T5" fmla="*/ 287337 h 21600"/>
              <a:gd name="T6" fmla="*/ 3455987 w 21600"/>
              <a:gd name="T7" fmla="*/ 80867 h 21600"/>
              <a:gd name="T8" fmla="*/ 17694720 60000 65536"/>
              <a:gd name="T9" fmla="*/ 5898240 60000 65536"/>
              <a:gd name="T10" fmla="*/ 5898240 60000 65536"/>
              <a:gd name="T11" fmla="*/ 0 60000 65536"/>
              <a:gd name="T12" fmla="*/ 12427 w 21600"/>
              <a:gd name="T13" fmla="*/ 4057 h 21600"/>
              <a:gd name="T14" fmla="*/ 21034 w 21600"/>
              <a:gd name="T15" fmla="*/ 8101 h 21600"/>
            </a:gdLst>
            <a:ahLst/>
            <a:cxnLst>
              <a:cxn ang="T8">
                <a:pos x="T0" y="T1"/>
              </a:cxn>
              <a:cxn ang="T9">
                <a:pos x="T2" y="T3"/>
              </a:cxn>
              <a:cxn ang="T10">
                <a:pos x="T4" y="T5"/>
              </a:cxn>
              <a:cxn ang="T11">
                <a:pos x="T6" y="T7"/>
              </a:cxn>
            </a:cxnLst>
            <a:rect l="T12" t="T13" r="T14" b="T15"/>
            <a:pathLst>
              <a:path w="21600" h="21600">
                <a:moveTo>
                  <a:pt x="21600" y="6079"/>
                </a:moveTo>
                <a:lnTo>
                  <a:pt x="19899" y="0"/>
                </a:lnTo>
                <a:lnTo>
                  <a:pt x="19899" y="4057"/>
                </a:lnTo>
                <a:lnTo>
                  <a:pt x="12427" y="4057"/>
                </a:lnTo>
                <a:cubicBezTo>
                  <a:pt x="5564" y="4057"/>
                  <a:pt x="0" y="7684"/>
                  <a:pt x="0" y="12158"/>
                </a:cubicBezTo>
                <a:lnTo>
                  <a:pt x="0" y="21600"/>
                </a:lnTo>
                <a:lnTo>
                  <a:pt x="4133" y="21600"/>
                </a:lnTo>
                <a:lnTo>
                  <a:pt x="4133" y="12158"/>
                </a:lnTo>
                <a:cubicBezTo>
                  <a:pt x="4133" y="9917"/>
                  <a:pt x="7846" y="8101"/>
                  <a:pt x="12427" y="8101"/>
                </a:cubicBezTo>
                <a:lnTo>
                  <a:pt x="19899" y="8101"/>
                </a:lnTo>
                <a:lnTo>
                  <a:pt x="19899" y="12158"/>
                </a:lnTo>
                <a:close/>
              </a:path>
            </a:pathLst>
          </a:cu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p>
            <a:endParaRPr lang="en-US"/>
          </a:p>
        </p:txBody>
      </p:sp>
      <p:sp>
        <p:nvSpPr>
          <p:cNvPr id="254019" name="AutoShape 67"/>
          <p:cNvSpPr>
            <a:spLocks noChangeArrowheads="1"/>
          </p:cNvSpPr>
          <p:nvPr/>
        </p:nvSpPr>
        <p:spPr bwMode="auto">
          <a:xfrm rot="10800000">
            <a:off x="5291138" y="2132013"/>
            <a:ext cx="1009650" cy="1368425"/>
          </a:xfrm>
          <a:custGeom>
            <a:avLst/>
            <a:gdLst>
              <a:gd name="T0" fmla="*/ 864840 w 21600"/>
              <a:gd name="T1" fmla="*/ 0 h 21600"/>
              <a:gd name="T2" fmla="*/ 864840 w 21600"/>
              <a:gd name="T3" fmla="*/ 770246 h 21600"/>
              <a:gd name="T4" fmla="*/ 164302 w 21600"/>
              <a:gd name="T5" fmla="*/ 1368425 h 21600"/>
              <a:gd name="T6" fmla="*/ 1009650 w 21600"/>
              <a:gd name="T7" fmla="*/ 385123 h 21600"/>
              <a:gd name="T8" fmla="*/ 17694720 60000 65536"/>
              <a:gd name="T9" fmla="*/ 5898240 60000 65536"/>
              <a:gd name="T10" fmla="*/ 5898240 60000 65536"/>
              <a:gd name="T11" fmla="*/ 0 60000 65536"/>
              <a:gd name="T12" fmla="*/ 12427 w 21600"/>
              <a:gd name="T13" fmla="*/ 2640 h 21600"/>
              <a:gd name="T14" fmla="*/ 19847 w 21600"/>
              <a:gd name="T15" fmla="*/ 9518 h 21600"/>
            </a:gdLst>
            <a:ahLst/>
            <a:cxnLst>
              <a:cxn ang="T8">
                <a:pos x="T0" y="T1"/>
              </a:cxn>
              <a:cxn ang="T9">
                <a:pos x="T2" y="T3"/>
              </a:cxn>
              <a:cxn ang="T10">
                <a:pos x="T4" y="T5"/>
              </a:cxn>
              <a:cxn ang="T11">
                <a:pos x="T6" y="T7"/>
              </a:cxn>
            </a:cxnLst>
            <a:rect l="T12" t="T13" r="T14" b="T15"/>
            <a:pathLst>
              <a:path w="21600" h="21600">
                <a:moveTo>
                  <a:pt x="21600" y="6079"/>
                </a:moveTo>
                <a:lnTo>
                  <a:pt x="18502" y="0"/>
                </a:lnTo>
                <a:lnTo>
                  <a:pt x="18502" y="2640"/>
                </a:lnTo>
                <a:lnTo>
                  <a:pt x="12427" y="2640"/>
                </a:lnTo>
                <a:cubicBezTo>
                  <a:pt x="5564" y="2640"/>
                  <a:pt x="0" y="6901"/>
                  <a:pt x="0" y="12158"/>
                </a:cubicBezTo>
                <a:lnTo>
                  <a:pt x="0" y="21600"/>
                </a:lnTo>
                <a:lnTo>
                  <a:pt x="7030" y="21600"/>
                </a:lnTo>
                <a:lnTo>
                  <a:pt x="7030" y="12158"/>
                </a:lnTo>
                <a:cubicBezTo>
                  <a:pt x="7030" y="10700"/>
                  <a:pt x="9446" y="9518"/>
                  <a:pt x="12427" y="9518"/>
                </a:cubicBezTo>
                <a:lnTo>
                  <a:pt x="18502" y="9518"/>
                </a:lnTo>
                <a:lnTo>
                  <a:pt x="18502" y="12158"/>
                </a:lnTo>
                <a:close/>
              </a:path>
            </a:pathLst>
          </a:cu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p>
            <a:endParaRPr lang="en-US"/>
          </a:p>
        </p:txBody>
      </p:sp>
      <p:sp>
        <p:nvSpPr>
          <p:cNvPr id="1278020" name="Document"/>
          <p:cNvSpPr>
            <a:spLocks noEditPoints="1" noChangeArrowheads="1"/>
          </p:cNvSpPr>
          <p:nvPr/>
        </p:nvSpPr>
        <p:spPr bwMode="auto">
          <a:xfrm>
            <a:off x="6478588" y="2254250"/>
            <a:ext cx="936625" cy="52705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45791" dir="3378596" algn="ctr" rotWithShape="0">
              <a:srgbClr val="808080"/>
            </a:outerShdw>
          </a:effectLst>
        </p:spPr>
        <p:txBody>
          <a:bodyPr/>
          <a:lstStyle/>
          <a:p>
            <a:pPr>
              <a:defRPr/>
            </a:pPr>
            <a:endParaRPr lang="en-US"/>
          </a:p>
        </p:txBody>
      </p:sp>
      <p:sp>
        <p:nvSpPr>
          <p:cNvPr id="1278021" name="Text Box 69"/>
          <p:cNvSpPr txBox="1">
            <a:spLocks noChangeArrowheads="1"/>
          </p:cNvSpPr>
          <p:nvPr/>
        </p:nvSpPr>
        <p:spPr bwMode="auto">
          <a:xfrm>
            <a:off x="6484938" y="2236788"/>
            <a:ext cx="935037" cy="457200"/>
          </a:xfrm>
          <a:prstGeom prst="rect">
            <a:avLst/>
          </a:prstGeom>
          <a:noFill/>
          <a:ln w="9525" algn="ctr">
            <a:noFill/>
            <a:miter lim="800000"/>
            <a:headEnd/>
            <a:tailEnd/>
          </a:ln>
          <a:effectLst/>
        </p:spPr>
        <p:txBody>
          <a:bodyPr>
            <a:spAutoFit/>
          </a:bodyPr>
          <a:lstStyle/>
          <a:p>
            <a:pPr>
              <a:spcBef>
                <a:spcPct val="50000"/>
              </a:spcBef>
              <a:defRPr/>
            </a:pPr>
            <a:r>
              <a:rPr lang="en-US" sz="1400" b="1" i="1">
                <a:effectLst>
                  <a:outerShdw blurRad="38100" dist="38100" dir="2700000" algn="tl">
                    <a:srgbClr val="C0C0C0"/>
                  </a:outerShdw>
                </a:effectLst>
              </a:rPr>
              <a:t>R</a:t>
            </a:r>
            <a:r>
              <a:rPr lang="en-US" sz="1000" b="1" i="1">
                <a:effectLst>
                  <a:outerShdw blurRad="38100" dist="38100" dir="2700000" algn="tl">
                    <a:srgbClr val="C0C0C0"/>
                  </a:outerShdw>
                </a:effectLst>
              </a:rPr>
              <a:t>SC</a:t>
            </a:r>
            <a:r>
              <a:rPr lang="en-US" sz="1400" b="1" i="1">
                <a:effectLst>
                  <a:outerShdw blurRad="38100" dist="38100" dir="2700000" algn="tl">
                    <a:srgbClr val="C0C0C0"/>
                  </a:outerShdw>
                </a:effectLst>
              </a:rPr>
              <a:t>DF </a:t>
            </a:r>
            <a:r>
              <a:rPr lang="en-US" sz="1000" b="1" i="1">
                <a:effectLst>
                  <a:outerShdw blurRad="38100" dist="38100" dir="2700000" algn="tl">
                    <a:srgbClr val="C0C0C0"/>
                  </a:outerShdw>
                </a:effectLst>
              </a:rPr>
              <a:t>sub History</a:t>
            </a:r>
            <a:endParaRPr lang="en-US" b="1" i="1">
              <a:effectLst>
                <a:outerShdw blurRad="38100" dist="38100" dir="2700000" algn="tl">
                  <a:srgbClr val="C0C0C0"/>
                </a:outerShdw>
              </a:effectLst>
            </a:endParaRPr>
          </a:p>
        </p:txBody>
      </p:sp>
      <p:sp>
        <p:nvSpPr>
          <p:cNvPr id="254022" name="AutoShape 70"/>
          <p:cNvSpPr>
            <a:spLocks noChangeArrowheads="1"/>
          </p:cNvSpPr>
          <p:nvPr/>
        </p:nvSpPr>
        <p:spPr bwMode="auto">
          <a:xfrm rot="10800000">
            <a:off x="7177088" y="6342063"/>
            <a:ext cx="649287" cy="288925"/>
          </a:xfrm>
          <a:custGeom>
            <a:avLst/>
            <a:gdLst>
              <a:gd name="T0" fmla="*/ 433369 w 21600"/>
              <a:gd name="T1" fmla="*/ 0 h 21600"/>
              <a:gd name="T2" fmla="*/ 433369 w 21600"/>
              <a:gd name="T3" fmla="*/ 162627 h 21600"/>
              <a:gd name="T4" fmla="*/ 124807 w 21600"/>
              <a:gd name="T5" fmla="*/ 288925 h 21600"/>
              <a:gd name="T6" fmla="*/ 649287 w 21600"/>
              <a:gd name="T7" fmla="*/ 81314 h 21600"/>
              <a:gd name="T8" fmla="*/ 17694720 60000 65536"/>
              <a:gd name="T9" fmla="*/ 5898240 60000 65536"/>
              <a:gd name="T10" fmla="*/ 5898240 60000 65536"/>
              <a:gd name="T11" fmla="*/ 0 60000 65536"/>
              <a:gd name="T12" fmla="*/ 12427 w 21600"/>
              <a:gd name="T13" fmla="*/ 2017 h 21600"/>
              <a:gd name="T14" fmla="*/ 16800 w 21600"/>
              <a:gd name="T15" fmla="*/ 10141 h 21600"/>
            </a:gdLst>
            <a:ahLst/>
            <a:cxnLst>
              <a:cxn ang="T8">
                <a:pos x="T0" y="T1"/>
              </a:cxn>
              <a:cxn ang="T9">
                <a:pos x="T2" y="T3"/>
              </a:cxn>
              <a:cxn ang="T10">
                <a:pos x="T4" y="T5"/>
              </a:cxn>
              <a:cxn ang="T11">
                <a:pos x="T6" y="T7"/>
              </a:cxn>
            </a:cxnLst>
            <a:rect l="T12" t="T13" r="T14" b="T15"/>
            <a:pathLst>
              <a:path w="21600" h="21600">
                <a:moveTo>
                  <a:pt x="21600" y="6079"/>
                </a:moveTo>
                <a:lnTo>
                  <a:pt x="14417" y="0"/>
                </a:lnTo>
                <a:lnTo>
                  <a:pt x="14417" y="2017"/>
                </a:lnTo>
                <a:lnTo>
                  <a:pt x="12427" y="2017"/>
                </a:lnTo>
                <a:cubicBezTo>
                  <a:pt x="5564" y="2017"/>
                  <a:pt x="0" y="6557"/>
                  <a:pt x="0" y="12158"/>
                </a:cubicBezTo>
                <a:lnTo>
                  <a:pt x="0" y="21600"/>
                </a:lnTo>
                <a:lnTo>
                  <a:pt x="8304" y="21600"/>
                </a:lnTo>
                <a:lnTo>
                  <a:pt x="8304" y="12158"/>
                </a:lnTo>
                <a:cubicBezTo>
                  <a:pt x="8304" y="11044"/>
                  <a:pt x="10150" y="10141"/>
                  <a:pt x="12427" y="10141"/>
                </a:cubicBezTo>
                <a:lnTo>
                  <a:pt x="14417" y="10141"/>
                </a:lnTo>
                <a:lnTo>
                  <a:pt x="14417" y="12158"/>
                </a:lnTo>
                <a:close/>
              </a:path>
            </a:pathLst>
          </a:custGeom>
          <a:gradFill rotWithShape="1">
            <a:gsLst>
              <a:gs pos="0">
                <a:srgbClr val="6CA7FF"/>
              </a:gs>
              <a:gs pos="50000">
                <a:srgbClr val="0066FF"/>
              </a:gs>
              <a:gs pos="100000">
                <a:srgbClr val="6CA7FF"/>
              </a:gs>
            </a:gsLst>
            <a:lin ang="0" scaled="1"/>
          </a:gradFill>
          <a:ln w="9525" algn="ctr">
            <a:solidFill>
              <a:schemeClr val="bg2"/>
            </a:solidFill>
            <a:miter lim="800000"/>
            <a:headEnd/>
            <a:tailEnd/>
          </a:ln>
        </p:spPr>
        <p:txBody>
          <a:bodyPr anchor="ctr">
            <a:spAutoFit/>
          </a:bodyPr>
          <a:lstStyle/>
          <a:p>
            <a:endParaRPr lang="en-US"/>
          </a:p>
        </p:txBody>
      </p:sp>
      <p:sp>
        <p:nvSpPr>
          <p:cNvPr id="1278023" name="AutoShape 71"/>
          <p:cNvSpPr>
            <a:spLocks noChangeArrowheads="1"/>
          </p:cNvSpPr>
          <p:nvPr/>
        </p:nvSpPr>
        <p:spPr bwMode="auto">
          <a:xfrm>
            <a:off x="6159500" y="6386513"/>
            <a:ext cx="936625" cy="288925"/>
          </a:xfrm>
          <a:prstGeom prst="flowChartAlternateProcess">
            <a:avLst/>
          </a:prstGeom>
          <a:solidFill>
            <a:srgbClr val="FFCC66"/>
          </a:solidFill>
          <a:ln w="9525" algn="ctr">
            <a:solidFill>
              <a:srgbClr val="993300"/>
            </a:solidFill>
            <a:miter lim="800000"/>
            <a:headEnd/>
            <a:tailEnd/>
          </a:ln>
          <a:effectLst>
            <a:outerShdw dist="63500" dir="2212194" algn="ctr" rotWithShape="0">
              <a:schemeClr val="bg2"/>
            </a:outerShdw>
          </a:effectLst>
        </p:spPr>
        <p:txBody>
          <a:bodyPr anchor="ctr">
            <a:spAutoFit/>
          </a:bodyPr>
          <a:lstStyle/>
          <a:p>
            <a:pPr>
              <a:defRPr/>
            </a:pPr>
            <a:endParaRPr lang="en-US"/>
          </a:p>
        </p:txBody>
      </p:sp>
      <p:sp>
        <p:nvSpPr>
          <p:cNvPr id="1278024" name="Text Box 72"/>
          <p:cNvSpPr txBox="1">
            <a:spLocks noChangeArrowheads="1"/>
          </p:cNvSpPr>
          <p:nvPr/>
        </p:nvSpPr>
        <p:spPr bwMode="auto">
          <a:xfrm>
            <a:off x="5870575" y="6381750"/>
            <a:ext cx="1512888" cy="274638"/>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PowerMaint</a:t>
            </a:r>
          </a:p>
        </p:txBody>
      </p:sp>
      <p:pic>
        <p:nvPicPr>
          <p:cNvPr id="254025" name="Picture 7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638" y="957263"/>
            <a:ext cx="76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026" name="Text Box 74"/>
          <p:cNvSpPr txBox="1">
            <a:spLocks noChangeArrowheads="1"/>
          </p:cNvSpPr>
          <p:nvPr/>
        </p:nvSpPr>
        <p:spPr bwMode="auto">
          <a:xfrm>
            <a:off x="971550" y="787400"/>
            <a:ext cx="1081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solidFill>
                  <a:srgbClr val="FF0000"/>
                </a:solidFill>
              </a:rPr>
              <a:t>Device</a:t>
            </a:r>
          </a:p>
        </p:txBody>
      </p:sp>
      <p:sp>
        <p:nvSpPr>
          <p:cNvPr id="254027" name="AutoShape 75"/>
          <p:cNvSpPr>
            <a:spLocks noChangeArrowheads="1"/>
          </p:cNvSpPr>
          <p:nvPr/>
        </p:nvSpPr>
        <p:spPr bwMode="auto">
          <a:xfrm>
            <a:off x="8023225" y="1352550"/>
            <a:ext cx="969963"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4028" name="Picture 76" descr="CA8C68L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48638" y="1463675"/>
            <a:ext cx="700087"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029" name="Text Box 77"/>
          <p:cNvSpPr txBox="1">
            <a:spLocks noChangeArrowheads="1"/>
          </p:cNvSpPr>
          <p:nvPr/>
        </p:nvSpPr>
        <p:spPr bwMode="auto">
          <a:xfrm>
            <a:off x="7086600" y="1208088"/>
            <a:ext cx="1081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solidFill>
                  <a:srgbClr val="FF0000"/>
                </a:solidFill>
              </a:rPr>
              <a:t>Expert</a:t>
            </a:r>
          </a:p>
        </p:txBody>
      </p:sp>
      <p:pic>
        <p:nvPicPr>
          <p:cNvPr id="254030" name="Picture 78" descr="009pic00-fu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0925" y="2000250"/>
            <a:ext cx="300038" cy="23495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sp>
        <p:nvSpPr>
          <p:cNvPr id="254031" name="AutoShape 79"/>
          <p:cNvSpPr>
            <a:spLocks noChangeArrowheads="1"/>
          </p:cNvSpPr>
          <p:nvPr/>
        </p:nvSpPr>
        <p:spPr bwMode="auto">
          <a:xfrm>
            <a:off x="5867400" y="5373688"/>
            <a:ext cx="969963"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54032" name="Group 80"/>
          <p:cNvGrpSpPr>
            <a:grpSpLocks/>
          </p:cNvGrpSpPr>
          <p:nvPr/>
        </p:nvGrpSpPr>
        <p:grpSpPr bwMode="auto">
          <a:xfrm>
            <a:off x="4445000" y="5583238"/>
            <a:ext cx="1063625" cy="981075"/>
            <a:chOff x="432" y="1296"/>
            <a:chExt cx="611" cy="584"/>
          </a:xfrm>
        </p:grpSpPr>
        <p:sp>
          <p:nvSpPr>
            <p:cNvPr id="254042" name="AutoShape 81"/>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4043" name="Picture 82" descr="CA8XIZS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4033" name="Text Box 83"/>
          <p:cNvSpPr txBox="1">
            <a:spLocks noChangeArrowheads="1"/>
          </p:cNvSpPr>
          <p:nvPr/>
        </p:nvSpPr>
        <p:spPr bwMode="auto">
          <a:xfrm>
            <a:off x="2339975" y="6092825"/>
            <a:ext cx="22336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solidFill>
                  <a:srgbClr val="FF0000"/>
                </a:solidFill>
              </a:rPr>
              <a:t>Remote Diagnostics Service</a:t>
            </a:r>
          </a:p>
        </p:txBody>
      </p:sp>
      <p:pic>
        <p:nvPicPr>
          <p:cNvPr id="254034" name="Picture 84" descr="j021565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99163" y="5457825"/>
            <a:ext cx="703262"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035" name="Text Box 85"/>
          <p:cNvSpPr txBox="1">
            <a:spLocks noChangeArrowheads="1"/>
          </p:cNvSpPr>
          <p:nvPr/>
        </p:nvSpPr>
        <p:spPr bwMode="auto">
          <a:xfrm>
            <a:off x="5561013" y="4814888"/>
            <a:ext cx="1439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solidFill>
                  <a:srgbClr val="FF0000"/>
                </a:solidFill>
              </a:rPr>
              <a:t>Maintenance Services</a:t>
            </a:r>
          </a:p>
        </p:txBody>
      </p:sp>
      <p:sp>
        <p:nvSpPr>
          <p:cNvPr id="1278038" name="Text Box 86"/>
          <p:cNvSpPr txBox="1">
            <a:spLocks noChangeArrowheads="1"/>
          </p:cNvSpPr>
          <p:nvPr/>
        </p:nvSpPr>
        <p:spPr bwMode="auto">
          <a:xfrm>
            <a:off x="7631113" y="2614613"/>
            <a:ext cx="1512887" cy="274637"/>
          </a:xfrm>
          <a:prstGeom prst="rect">
            <a:avLst/>
          </a:prstGeom>
          <a:noFill/>
          <a:ln w="9525" algn="ctr">
            <a:noFill/>
            <a:miter lim="800000"/>
            <a:headEnd/>
            <a:tailEnd/>
          </a:ln>
          <a:effectLst/>
        </p:spPr>
        <p:txBody>
          <a:bodyPr>
            <a:spAutoFit/>
          </a:bodyPr>
          <a:lstStyle/>
          <a:p>
            <a:pPr>
              <a:spcBef>
                <a:spcPct val="50000"/>
              </a:spcBef>
              <a:defRPr/>
            </a:pPr>
            <a:r>
              <a:rPr lang="en-US" sz="1200" b="1" i="1">
                <a:effectLst>
                  <a:outerShdw blurRad="38100" dist="38100" dir="2700000" algn="tl">
                    <a:srgbClr val="C0C0C0"/>
                  </a:outerShdw>
                </a:effectLst>
              </a:rPr>
              <a:t>(Expert Adapter)</a:t>
            </a:r>
          </a:p>
        </p:txBody>
      </p:sp>
      <p:sp>
        <p:nvSpPr>
          <p:cNvPr id="254037" name="Text Box 87"/>
          <p:cNvSpPr txBox="1">
            <a:spLocks noChangeArrowheads="1"/>
          </p:cNvSpPr>
          <p:nvPr/>
        </p:nvSpPr>
        <p:spPr bwMode="auto">
          <a:xfrm>
            <a:off x="3516313" y="2709863"/>
            <a:ext cx="17287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solidFill>
                  <a:srgbClr val="FF0000"/>
                </a:solidFill>
              </a:rPr>
              <a:t>Device History</a:t>
            </a:r>
          </a:p>
        </p:txBody>
      </p:sp>
      <p:pic>
        <p:nvPicPr>
          <p:cNvPr id="254038" name="Picture 88"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03775" y="3222625"/>
            <a:ext cx="4603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039" name="Picture 89"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51725" y="2574925"/>
            <a:ext cx="26987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040" name="Picture 90"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72450" y="5516563"/>
            <a:ext cx="26987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041" name="Picture 91"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11413" y="4797425"/>
            <a:ext cx="26987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0002" name="Rectangle 2"/>
          <p:cNvSpPr>
            <a:spLocks noChangeArrowheads="1"/>
          </p:cNvSpPr>
          <p:nvPr/>
        </p:nvSpPr>
        <p:spPr bwMode="auto">
          <a:xfrm>
            <a:off x="1155700" y="188913"/>
            <a:ext cx="80248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200" b="1">
                <a:solidFill>
                  <a:srgbClr val="EC8C00"/>
                </a:solidFill>
                <a:effectLst>
                  <a:outerShdw blurRad="38100" dist="38100" dir="2700000" algn="tl">
                    <a:srgbClr val="C0C0C0"/>
                  </a:outerShdw>
                </a:effectLst>
              </a:rPr>
              <a:t>SmartResource prototype environment</a:t>
            </a:r>
            <a:endParaRPr lang="en-US" sz="4000" b="1">
              <a:solidFill>
                <a:srgbClr val="EC8C00"/>
              </a:solidFill>
              <a:effectLst>
                <a:outerShdw blurRad="38100" dist="38100" dir="2700000" algn="tl">
                  <a:srgbClr val="C0C0C0"/>
                </a:outerShdw>
              </a:effectLst>
            </a:endParaRPr>
          </a:p>
        </p:txBody>
      </p:sp>
      <p:pic>
        <p:nvPicPr>
          <p:cNvPr id="254979" name="Picture 3" descr="environment_y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8025" y="981075"/>
            <a:ext cx="5689600" cy="536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2050" name="Rectangle 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200" b="1">
                <a:solidFill>
                  <a:srgbClr val="EC8C00"/>
                </a:solidFill>
                <a:effectLst>
                  <a:outerShdw blurRad="38100" dist="38100" dir="2700000" algn="tl">
                    <a:srgbClr val="C0C0C0"/>
                  </a:outerShdw>
                </a:effectLst>
              </a:rPr>
              <a:t>Semantic Adapter to a Device</a:t>
            </a:r>
            <a:r>
              <a:rPr lang="en-US" sz="4000" b="1">
                <a:solidFill>
                  <a:srgbClr val="EC8C00"/>
                </a:solidFill>
                <a:effectLst>
                  <a:outerShdw blurRad="38100" dist="38100" dir="2700000" algn="tl">
                    <a:srgbClr val="C0C0C0"/>
                  </a:outerShdw>
                </a:effectLst>
              </a:rPr>
              <a:t> </a:t>
            </a:r>
          </a:p>
        </p:txBody>
      </p:sp>
      <p:pic>
        <p:nvPicPr>
          <p:cNvPr id="256003" name="Picture 3" descr="KF-330/410/550"/>
          <p:cNvPicPr>
            <a:picLocks noChangeAspect="1" noChangeArrowheads="1"/>
          </p:cNvPicPr>
          <p:nvPr/>
        </p:nvPicPr>
        <p:blipFill>
          <a:blip r:embed="rId2">
            <a:grayscl/>
            <a:extLst>
              <a:ext uri="{28A0092B-C50C-407E-A947-70E740481C1C}">
                <a14:useLocalDpi xmlns:a14="http://schemas.microsoft.com/office/drawing/2010/main" val="0"/>
              </a:ext>
            </a:extLst>
          </a:blip>
          <a:srcRect/>
          <a:stretch>
            <a:fillRect/>
          </a:stretch>
        </p:blipFill>
        <p:spPr bwMode="auto">
          <a:xfrm>
            <a:off x="611188" y="1846263"/>
            <a:ext cx="3168650" cy="316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2052" name="Rectangle 4"/>
          <p:cNvSpPr>
            <a:spLocks noChangeArrowheads="1"/>
          </p:cNvSpPr>
          <p:nvPr/>
        </p:nvSpPr>
        <p:spPr bwMode="auto">
          <a:xfrm>
            <a:off x="3346450" y="1846263"/>
            <a:ext cx="5689600" cy="915987"/>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fi-FI" sz="1800" b="1" i="1">
                <a:solidFill>
                  <a:srgbClr val="CC3300"/>
                </a:solidFill>
                <a:effectLst>
                  <a:outerShdw blurRad="38100" dist="38100" dir="2700000" algn="tl">
                    <a:srgbClr val="C0C0C0"/>
                  </a:outerShdw>
                </a:effectLst>
                <a:ea typeface="SimSun" pitchFamily="2" charset="-122"/>
              </a:rPr>
              <a:t> </a:t>
            </a:r>
            <a:r>
              <a:rPr lang="fi-FI" sz="1800">
                <a:solidFill>
                  <a:srgbClr val="003366"/>
                </a:solidFill>
                <a:effectLst>
                  <a:outerShdw blurRad="38100" dist="38100" dir="2700000" algn="tl">
                    <a:srgbClr val="C0C0C0"/>
                  </a:outerShdw>
                </a:effectLst>
                <a:ea typeface="SimSun" pitchFamily="2" charset="-122"/>
              </a:rPr>
              <a:t>Specification of the KF-330 </a:t>
            </a:r>
            <a:r>
              <a:rPr lang="en-US" altLang="zh-CN" sz="1800">
                <a:solidFill>
                  <a:srgbClr val="003366"/>
                </a:solidFill>
                <a:effectLst>
                  <a:outerShdw blurRad="38100" dist="38100" dir="2700000" algn="tl">
                    <a:srgbClr val="C0C0C0"/>
                  </a:outerShdw>
                </a:effectLst>
                <a:ea typeface="SimSun" pitchFamily="2" charset="-122"/>
              </a:rPr>
              <a:t>blow molding machine was used for simulation of the device data (7 device parameters);</a:t>
            </a:r>
            <a:endParaRPr lang="en-US" altLang="zh-CN" sz="1600" b="1">
              <a:solidFill>
                <a:srgbClr val="5266F6"/>
              </a:solidFill>
              <a:effectLst>
                <a:outerShdw blurRad="38100" dist="38100" dir="2700000" algn="tl">
                  <a:srgbClr val="C0C0C0"/>
                </a:outerShdw>
              </a:effectLst>
              <a:ea typeface="SimSun" pitchFamily="2" charset="-122"/>
            </a:endParaRPr>
          </a:p>
        </p:txBody>
      </p:sp>
      <p:grpSp>
        <p:nvGrpSpPr>
          <p:cNvPr id="256005" name="Group 5"/>
          <p:cNvGrpSpPr>
            <a:grpSpLocks/>
          </p:cNvGrpSpPr>
          <p:nvPr/>
        </p:nvGrpSpPr>
        <p:grpSpPr bwMode="auto">
          <a:xfrm>
            <a:off x="2871788" y="4602163"/>
            <a:ext cx="1412875" cy="1347787"/>
            <a:chOff x="2261" y="2795"/>
            <a:chExt cx="890" cy="849"/>
          </a:xfrm>
        </p:grpSpPr>
        <p:pic>
          <p:nvPicPr>
            <p:cNvPr id="256012" name="Picture 6" descr="generato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90" y="2795"/>
              <a:ext cx="861" cy="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13" name="Picture 7" descr="XML"/>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1" y="3249"/>
              <a:ext cx="438"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2056" name="Rectangle 8"/>
          <p:cNvSpPr>
            <a:spLocks noChangeArrowheads="1"/>
          </p:cNvSpPr>
          <p:nvPr/>
        </p:nvSpPr>
        <p:spPr bwMode="auto">
          <a:xfrm>
            <a:off x="3348038" y="3005138"/>
            <a:ext cx="5616575" cy="641350"/>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sz="1800" b="1" i="1">
                <a:solidFill>
                  <a:srgbClr val="CC3300"/>
                </a:solidFill>
                <a:effectLst>
                  <a:outerShdw blurRad="38100" dist="38100" dir="2700000" algn="tl">
                    <a:srgbClr val="C0C0C0"/>
                  </a:outerShdw>
                </a:effectLst>
                <a:ea typeface="SimSun" pitchFamily="2" charset="-122"/>
              </a:rPr>
              <a:t> </a:t>
            </a:r>
            <a:r>
              <a:rPr lang="en-US" sz="1800">
                <a:solidFill>
                  <a:srgbClr val="003366"/>
                </a:solidFill>
                <a:effectLst>
                  <a:outerShdw blurRad="38100" dist="38100" dir="2700000" algn="tl">
                    <a:srgbClr val="C0C0C0"/>
                  </a:outerShdw>
                </a:effectLst>
                <a:ea typeface="SimSun" pitchFamily="2" charset="-122"/>
              </a:rPr>
              <a:t>Corresponding XML-schema and XML-generator have become more sophisticated;</a:t>
            </a:r>
            <a:endParaRPr lang="en-US" altLang="zh-CN" sz="1600" b="1">
              <a:solidFill>
                <a:srgbClr val="5266F6"/>
              </a:solidFill>
              <a:effectLst>
                <a:outerShdw blurRad="38100" dist="38100" dir="2700000" algn="tl">
                  <a:srgbClr val="C0C0C0"/>
                </a:outerShdw>
              </a:effectLst>
              <a:ea typeface="SimSun" pitchFamily="2" charset="-122"/>
            </a:endParaRPr>
          </a:p>
        </p:txBody>
      </p:sp>
      <p:pic>
        <p:nvPicPr>
          <p:cNvPr id="256007" name="Picture 9" descr="hierarchy">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60475" y="4840288"/>
            <a:ext cx="19431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2058" name="Rectangle 10"/>
          <p:cNvSpPr>
            <a:spLocks noChangeArrowheads="1"/>
          </p:cNvSpPr>
          <p:nvPr/>
        </p:nvSpPr>
        <p:spPr bwMode="auto">
          <a:xfrm>
            <a:off x="3348038" y="3940175"/>
            <a:ext cx="5616575" cy="641350"/>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sz="1800" b="1" i="1">
                <a:solidFill>
                  <a:srgbClr val="CC3300"/>
                </a:solidFill>
                <a:effectLst>
                  <a:outerShdw blurRad="38100" dist="38100" dir="2700000" algn="tl">
                    <a:srgbClr val="C0C0C0"/>
                  </a:outerShdw>
                </a:effectLst>
                <a:ea typeface="SimSun" pitchFamily="2" charset="-122"/>
              </a:rPr>
              <a:t> </a:t>
            </a:r>
            <a:r>
              <a:rPr lang="en-US" sz="1800">
                <a:solidFill>
                  <a:srgbClr val="003366"/>
                </a:solidFill>
                <a:effectLst>
                  <a:outerShdw blurRad="38100" dist="38100" dir="2700000" algn="tl">
                    <a:srgbClr val="C0C0C0"/>
                  </a:outerShdw>
                </a:effectLst>
                <a:ea typeface="SimSun" pitchFamily="2" charset="-122"/>
              </a:rPr>
              <a:t>Maintenance ontology has been extended by specific classes related to the machine.</a:t>
            </a:r>
            <a:endParaRPr lang="en-US" altLang="zh-CN" sz="1800">
              <a:solidFill>
                <a:srgbClr val="003366"/>
              </a:solidFill>
              <a:effectLst>
                <a:outerShdw blurRad="38100" dist="38100" dir="2700000" algn="tl">
                  <a:srgbClr val="C0C0C0"/>
                </a:outerShdw>
              </a:effectLst>
              <a:ea typeface="SimSun" pitchFamily="2" charset="-122"/>
            </a:endParaRPr>
          </a:p>
        </p:txBody>
      </p:sp>
      <p:sp>
        <p:nvSpPr>
          <p:cNvPr id="256009" name="Line 11"/>
          <p:cNvSpPr>
            <a:spLocks noChangeShapeType="1"/>
          </p:cNvSpPr>
          <p:nvPr/>
        </p:nvSpPr>
        <p:spPr bwMode="auto">
          <a:xfrm>
            <a:off x="900113" y="1557338"/>
            <a:ext cx="7559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6010" name="Line 12"/>
          <p:cNvSpPr>
            <a:spLocks noChangeShapeType="1"/>
          </p:cNvSpPr>
          <p:nvPr/>
        </p:nvSpPr>
        <p:spPr bwMode="auto">
          <a:xfrm>
            <a:off x="4427538" y="4941888"/>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82061" name="Rectangle 13"/>
          <p:cNvSpPr>
            <a:spLocks noChangeArrowheads="1"/>
          </p:cNvSpPr>
          <p:nvPr/>
        </p:nvSpPr>
        <p:spPr bwMode="auto">
          <a:xfrm>
            <a:off x="3851275" y="5084763"/>
            <a:ext cx="5038725" cy="1268412"/>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q"/>
              <a:defRPr/>
            </a:pPr>
            <a:r>
              <a:rPr lang="en-US" sz="1800">
                <a:solidFill>
                  <a:srgbClr val="003366"/>
                </a:solidFill>
                <a:effectLst>
                  <a:outerShdw blurRad="38100" dist="38100" dir="2700000" algn="tl">
                    <a:srgbClr val="C0C0C0"/>
                  </a:outerShdw>
                </a:effectLst>
                <a:ea typeface="SimSun" pitchFamily="2" charset="-122"/>
              </a:rPr>
              <a:t>  </a:t>
            </a:r>
            <a:r>
              <a:rPr lang="en-US" sz="1600" i="1">
                <a:solidFill>
                  <a:srgbClr val="CC3300"/>
                </a:solidFill>
                <a:effectLst>
                  <a:outerShdw blurRad="38100" dist="38100" dir="2700000" algn="tl">
                    <a:srgbClr val="C0C0C0"/>
                  </a:outerShdw>
                </a:effectLst>
                <a:ea typeface="SimSun" pitchFamily="2" charset="-122"/>
              </a:rPr>
              <a:t>These device data allowed deeper analysis of human adapter (data visualization),</a:t>
            </a:r>
          </a:p>
          <a:p>
            <a:pPr lvl="1" algn="just">
              <a:spcBef>
                <a:spcPct val="50000"/>
              </a:spcBef>
              <a:buFont typeface="Wingdings" pitchFamily="2" charset="2"/>
              <a:buChar char="q"/>
              <a:defRPr/>
            </a:pPr>
            <a:r>
              <a:rPr lang="en-US" altLang="zh-CN" sz="1800">
                <a:solidFill>
                  <a:srgbClr val="003366"/>
                </a:solidFill>
                <a:effectLst>
                  <a:outerShdw blurRad="38100" dist="38100" dir="2700000" algn="tl">
                    <a:srgbClr val="C0C0C0"/>
                  </a:outerShdw>
                </a:effectLst>
                <a:ea typeface="SimSun" pitchFamily="2" charset="-122"/>
              </a:rPr>
              <a:t>  </a:t>
            </a:r>
            <a:r>
              <a:rPr lang="en-US" altLang="zh-CN" sz="1600" i="1">
                <a:solidFill>
                  <a:srgbClr val="CC3300"/>
                </a:solidFill>
                <a:effectLst>
                  <a:outerShdw blurRad="38100" dist="38100" dir="2700000" algn="tl">
                    <a:srgbClr val="C0C0C0"/>
                  </a:outerShdw>
                </a:effectLst>
                <a:ea typeface="SimSun" pitchFamily="2" charset="-122"/>
              </a:rPr>
              <a:t>… and better analysis of the Web Service learning process.</a:t>
            </a:r>
          </a:p>
        </p:txBody>
      </p:sp>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3074" name="Rectangle 2"/>
          <p:cNvSpPr>
            <a:spLocks noChangeArrowheads="1"/>
          </p:cNvSpPr>
          <p:nvPr/>
        </p:nvSpPr>
        <p:spPr bwMode="auto">
          <a:xfrm>
            <a:off x="4560888" y="2492375"/>
            <a:ext cx="1944687" cy="1079500"/>
          </a:xfrm>
          <a:prstGeom prst="rect">
            <a:avLst/>
          </a:prstGeom>
          <a:solidFill>
            <a:schemeClr val="bg1"/>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3075" name="Rectangle 3"/>
          <p:cNvSpPr>
            <a:spLocks noChangeArrowheads="1"/>
          </p:cNvSpPr>
          <p:nvPr/>
        </p:nvSpPr>
        <p:spPr bwMode="auto">
          <a:xfrm>
            <a:off x="900113" y="2492375"/>
            <a:ext cx="3671887" cy="1079500"/>
          </a:xfrm>
          <a:prstGeom prst="rect">
            <a:avLst/>
          </a:prstGeom>
          <a:solidFill>
            <a:schemeClr val="bg1"/>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7028" name="Picture 4" descr="33520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80063" y="2768600"/>
            <a:ext cx="7207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077" name="Freeform 5"/>
          <p:cNvSpPr>
            <a:spLocks/>
          </p:cNvSpPr>
          <p:nvPr/>
        </p:nvSpPr>
        <p:spPr bwMode="auto">
          <a:xfrm>
            <a:off x="5940425" y="2941638"/>
            <a:ext cx="1295400" cy="1295400"/>
          </a:xfrm>
          <a:custGeom>
            <a:avLst/>
            <a:gdLst/>
            <a:ahLst/>
            <a:cxnLst>
              <a:cxn ang="0">
                <a:pos x="181" y="816"/>
              </a:cxn>
              <a:cxn ang="0">
                <a:pos x="0" y="45"/>
              </a:cxn>
              <a:cxn ang="0">
                <a:pos x="45" y="0"/>
              </a:cxn>
              <a:cxn ang="0">
                <a:pos x="816" y="453"/>
              </a:cxn>
              <a:cxn ang="0">
                <a:pos x="181" y="816"/>
              </a:cxn>
            </a:cxnLst>
            <a:rect l="0" t="0" r="r" b="b"/>
            <a:pathLst>
              <a:path w="816" h="816">
                <a:moveTo>
                  <a:pt x="181" y="816"/>
                </a:moveTo>
                <a:lnTo>
                  <a:pt x="0" y="45"/>
                </a:lnTo>
                <a:lnTo>
                  <a:pt x="45" y="0"/>
                </a:lnTo>
                <a:lnTo>
                  <a:pt x="816" y="453"/>
                </a:lnTo>
                <a:lnTo>
                  <a:pt x="181" y="816"/>
                </a:lnTo>
                <a:close/>
              </a:path>
            </a:pathLst>
          </a:custGeom>
          <a:gradFill rotWithShape="1">
            <a:gsLst>
              <a:gs pos="0">
                <a:srgbClr val="FF9900">
                  <a:alpha val="19000"/>
                </a:srgbClr>
              </a:gs>
              <a:gs pos="50000">
                <a:schemeClr val="bg1"/>
              </a:gs>
              <a:gs pos="100000">
                <a:srgbClr val="FF9900">
                  <a:alpha val="19000"/>
                </a:srgbClr>
              </a:gs>
            </a:gsLst>
            <a:lin ang="5400000" scaled="1"/>
          </a:gradFill>
          <a:ln w="9525" cap="rnd" cmpd="sng">
            <a:solidFill>
              <a:schemeClr val="tx1"/>
            </a:solidFill>
            <a:prstDash val="sysDot"/>
            <a:round/>
            <a:headEnd/>
            <a:tailEnd/>
          </a:ln>
          <a:effectLst/>
        </p:spPr>
        <p:txBody>
          <a:bodyPr>
            <a:spAutoFit/>
          </a:bodyPr>
          <a:lstStyle/>
          <a:p>
            <a:pPr>
              <a:defRPr/>
            </a:pPr>
            <a:endParaRPr lang="en-US"/>
          </a:p>
        </p:txBody>
      </p:sp>
      <p:sp>
        <p:nvSpPr>
          <p:cNvPr id="1283078" name="Rectangle 6"/>
          <p:cNvSpPr>
            <a:spLocks noChangeArrowheads="1"/>
          </p:cNvSpPr>
          <p:nvPr/>
        </p:nvSpPr>
        <p:spPr bwMode="auto">
          <a:xfrm>
            <a:off x="1979613" y="125413"/>
            <a:ext cx="69469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200" b="1">
                <a:solidFill>
                  <a:srgbClr val="EC8C00"/>
                </a:solidFill>
                <a:effectLst>
                  <a:outerShdw blurRad="38100" dist="38100" dir="2700000" algn="tl">
                    <a:srgbClr val="C0C0C0"/>
                  </a:outerShdw>
                </a:effectLst>
              </a:rPr>
              <a:t>Semantic Adapter to a Web-Service</a:t>
            </a:r>
            <a:r>
              <a:rPr lang="en-US" sz="4000" b="1">
                <a:solidFill>
                  <a:srgbClr val="EC8C00"/>
                </a:solidFill>
                <a:effectLst>
                  <a:outerShdw blurRad="38100" dist="38100" dir="2700000" algn="tl">
                    <a:srgbClr val="C0C0C0"/>
                  </a:outerShdw>
                </a:effectLst>
              </a:rPr>
              <a:t> </a:t>
            </a:r>
          </a:p>
        </p:txBody>
      </p:sp>
      <p:sp>
        <p:nvSpPr>
          <p:cNvPr id="257033" name="Line 7"/>
          <p:cNvSpPr>
            <a:spLocks noChangeShapeType="1"/>
          </p:cNvSpPr>
          <p:nvPr/>
        </p:nvSpPr>
        <p:spPr bwMode="auto">
          <a:xfrm>
            <a:off x="900113" y="1557338"/>
            <a:ext cx="7559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7034" name="Line 8"/>
          <p:cNvSpPr>
            <a:spLocks noChangeShapeType="1"/>
          </p:cNvSpPr>
          <p:nvPr/>
        </p:nvSpPr>
        <p:spPr bwMode="auto">
          <a:xfrm>
            <a:off x="900113" y="4953000"/>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257035" name="Picture 9" descr="j028575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71550" y="1916113"/>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36" name="Picture 10" descr="images"/>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550" y="2963863"/>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083" name="Text Box 11"/>
          <p:cNvSpPr txBox="1">
            <a:spLocks noChangeArrowheads="1"/>
          </p:cNvSpPr>
          <p:nvPr/>
        </p:nvSpPr>
        <p:spPr bwMode="auto">
          <a:xfrm>
            <a:off x="1258888" y="3255963"/>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sp>
        <p:nvSpPr>
          <p:cNvPr id="1283084" name="AutoShape 12"/>
          <p:cNvSpPr>
            <a:spLocks noChangeArrowheads="1"/>
          </p:cNvSpPr>
          <p:nvPr/>
        </p:nvSpPr>
        <p:spPr bwMode="auto">
          <a:xfrm>
            <a:off x="1908175" y="2852738"/>
            <a:ext cx="1655763" cy="431800"/>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283085" name="Text Box 13"/>
          <p:cNvSpPr txBox="1">
            <a:spLocks noChangeArrowheads="1"/>
          </p:cNvSpPr>
          <p:nvPr/>
        </p:nvSpPr>
        <p:spPr bwMode="auto">
          <a:xfrm>
            <a:off x="2125663" y="2997200"/>
            <a:ext cx="1150937" cy="244475"/>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nvGrpSpPr>
          <p:cNvPr id="257040" name="Group 14"/>
          <p:cNvGrpSpPr>
            <a:grpSpLocks/>
          </p:cNvGrpSpPr>
          <p:nvPr/>
        </p:nvGrpSpPr>
        <p:grpSpPr bwMode="auto">
          <a:xfrm>
            <a:off x="2700338" y="2420938"/>
            <a:ext cx="863600" cy="576262"/>
            <a:chOff x="3606" y="1570"/>
            <a:chExt cx="712" cy="468"/>
          </a:xfrm>
        </p:grpSpPr>
        <p:pic>
          <p:nvPicPr>
            <p:cNvPr id="257084" name="Picture 15" descr="servic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6" y="1570"/>
              <a:ext cx="678"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85" name="AutoShape 16"/>
            <p:cNvSpPr>
              <a:spLocks noChangeArrowheads="1"/>
            </p:cNvSpPr>
            <p:nvPr/>
          </p:nvSpPr>
          <p:spPr bwMode="auto">
            <a:xfrm rot="2664561">
              <a:off x="4000" y="1644"/>
              <a:ext cx="318" cy="136"/>
            </a:xfrm>
            <a:prstGeom prst="curvedDownArrow">
              <a:avLst>
                <a:gd name="adj1" fmla="val 46765"/>
                <a:gd name="adj2" fmla="val 93529"/>
                <a:gd name="adj3" fmla="val 33333"/>
              </a:avLst>
            </a:prstGeom>
            <a:solidFill>
              <a:srgbClr val="FFCC99"/>
            </a:solidFill>
            <a:ln w="9525">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283089" name="Text Box 17"/>
          <p:cNvSpPr txBox="1">
            <a:spLocks noChangeArrowheads="1"/>
          </p:cNvSpPr>
          <p:nvPr/>
        </p:nvSpPr>
        <p:spPr bwMode="auto">
          <a:xfrm>
            <a:off x="2627313" y="2232025"/>
            <a:ext cx="1008062"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KNN-Service</a:t>
            </a:r>
            <a:endParaRPr lang="en-US" sz="600">
              <a:solidFill>
                <a:srgbClr val="003366"/>
              </a:solidFill>
              <a:effectLst>
                <a:outerShdw blurRad="38100" dist="38100" dir="2700000" algn="tl">
                  <a:srgbClr val="C0C0C0"/>
                </a:outerShdw>
              </a:effectLst>
              <a:ea typeface="SimSun" pitchFamily="2" charset="-122"/>
            </a:endParaRPr>
          </a:p>
        </p:txBody>
      </p:sp>
      <p:grpSp>
        <p:nvGrpSpPr>
          <p:cNvPr id="257042" name="Group 18"/>
          <p:cNvGrpSpPr>
            <a:grpSpLocks/>
          </p:cNvGrpSpPr>
          <p:nvPr/>
        </p:nvGrpSpPr>
        <p:grpSpPr bwMode="auto">
          <a:xfrm>
            <a:off x="3686175" y="1651000"/>
            <a:ext cx="576263" cy="676275"/>
            <a:chOff x="2639" y="2432"/>
            <a:chExt cx="363" cy="426"/>
          </a:xfrm>
        </p:grpSpPr>
        <p:pic>
          <p:nvPicPr>
            <p:cNvPr id="257082" name="Picture 19" descr="MCj03710400000[1]"/>
            <p:cNvPicPr>
              <a:picLocks noChangeAspect="1" noChangeArrowheads="1"/>
            </p:cNvPicPr>
            <p:nvPr/>
          </p:nvPicPr>
          <p:blipFill>
            <a:blip r:embed="rId6" cstate="print">
              <a:grayscl/>
              <a:extLst>
                <a:ext uri="{28A0092B-C50C-407E-A947-70E740481C1C}">
                  <a14:useLocalDpi xmlns:a14="http://schemas.microsoft.com/office/drawing/2010/main" val="0"/>
                </a:ext>
              </a:extLst>
            </a:blip>
            <a:srcRect/>
            <a:stretch>
              <a:fillRect/>
            </a:stretch>
          </p:blipFill>
          <p:spPr bwMode="auto">
            <a:xfrm>
              <a:off x="2699" y="2432"/>
              <a:ext cx="2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092" name="Text Box 20"/>
            <p:cNvSpPr txBox="1">
              <a:spLocks noChangeArrowheads="1"/>
            </p:cNvSpPr>
            <p:nvPr/>
          </p:nvSpPr>
          <p:spPr bwMode="auto">
            <a:xfrm>
              <a:off x="2639" y="2704"/>
              <a:ext cx="363" cy="154"/>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WSDD</a:t>
              </a:r>
              <a:endParaRPr lang="en-US" sz="600">
                <a:solidFill>
                  <a:srgbClr val="003366"/>
                </a:solidFill>
                <a:effectLst>
                  <a:outerShdw blurRad="38100" dist="38100" dir="2700000" algn="tl">
                    <a:srgbClr val="C0C0C0"/>
                  </a:outerShdw>
                </a:effectLst>
                <a:ea typeface="SimSun" pitchFamily="2" charset="-122"/>
              </a:endParaRPr>
            </a:p>
          </p:txBody>
        </p:sp>
      </p:grpSp>
      <p:grpSp>
        <p:nvGrpSpPr>
          <p:cNvPr id="257043" name="Group 21"/>
          <p:cNvGrpSpPr>
            <a:grpSpLocks/>
          </p:cNvGrpSpPr>
          <p:nvPr/>
        </p:nvGrpSpPr>
        <p:grpSpPr bwMode="auto">
          <a:xfrm flipH="1">
            <a:off x="3648075" y="3794125"/>
            <a:ext cx="646113" cy="676275"/>
            <a:chOff x="2641" y="2432"/>
            <a:chExt cx="363" cy="426"/>
          </a:xfrm>
        </p:grpSpPr>
        <p:pic>
          <p:nvPicPr>
            <p:cNvPr id="257080" name="Picture 22" descr="MCj03710400000[1]"/>
            <p:cNvPicPr>
              <a:picLocks noChangeAspect="1" noChangeArrowheads="1"/>
            </p:cNvPicPr>
            <p:nvPr/>
          </p:nvPicPr>
          <p:blipFill>
            <a:blip r:embed="rId6" cstate="print">
              <a:grayscl/>
              <a:extLst>
                <a:ext uri="{28A0092B-C50C-407E-A947-70E740481C1C}">
                  <a14:useLocalDpi xmlns:a14="http://schemas.microsoft.com/office/drawing/2010/main" val="0"/>
                </a:ext>
              </a:extLst>
            </a:blip>
            <a:srcRect/>
            <a:stretch>
              <a:fillRect/>
            </a:stretch>
          </p:blipFill>
          <p:spPr bwMode="auto">
            <a:xfrm>
              <a:off x="2699" y="2432"/>
              <a:ext cx="2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095" name="Text Box 23"/>
            <p:cNvSpPr txBox="1">
              <a:spLocks noChangeArrowheads="1"/>
            </p:cNvSpPr>
            <p:nvPr/>
          </p:nvSpPr>
          <p:spPr bwMode="auto">
            <a:xfrm>
              <a:off x="2641" y="2704"/>
              <a:ext cx="363" cy="154"/>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WSDL</a:t>
              </a:r>
              <a:endParaRPr lang="en-US" sz="600">
                <a:solidFill>
                  <a:srgbClr val="003366"/>
                </a:solidFill>
                <a:effectLst>
                  <a:outerShdw blurRad="38100" dist="38100" dir="2700000" algn="tl">
                    <a:srgbClr val="C0C0C0"/>
                  </a:outerShdw>
                </a:effectLst>
                <a:ea typeface="SimSun" pitchFamily="2" charset="-122"/>
              </a:endParaRPr>
            </a:p>
          </p:txBody>
        </p:sp>
      </p:grpSp>
      <p:pic>
        <p:nvPicPr>
          <p:cNvPr id="257044" name="Picture 24" descr="engin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75063" y="2663825"/>
            <a:ext cx="590550"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45" name="Picture 25" descr="The Apache Axis Project">
            <a:hlinkClick r:id="rId8"/>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06850" y="3168650"/>
            <a:ext cx="504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46" name="AutoShape 26"/>
          <p:cNvSpPr>
            <a:spLocks noChangeArrowheads="1"/>
          </p:cNvSpPr>
          <p:nvPr/>
        </p:nvSpPr>
        <p:spPr bwMode="auto">
          <a:xfrm rot="-5400000">
            <a:off x="3821906" y="3469482"/>
            <a:ext cx="287337" cy="215900"/>
          </a:xfrm>
          <a:custGeom>
            <a:avLst/>
            <a:gdLst>
              <a:gd name="T0" fmla="*/ 215503 w 21600"/>
              <a:gd name="T1" fmla="*/ 0 h 21600"/>
              <a:gd name="T2" fmla="*/ 0 w 21600"/>
              <a:gd name="T3" fmla="*/ 107950 h 21600"/>
              <a:gd name="T4" fmla="*/ 215503 w 21600"/>
              <a:gd name="T5" fmla="*/ 215900 h 21600"/>
              <a:gd name="T6" fmla="*/ 287337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sp>
        <p:nvSpPr>
          <p:cNvPr id="257047" name="AutoShape 27"/>
          <p:cNvSpPr>
            <a:spLocks noChangeArrowheads="1"/>
          </p:cNvSpPr>
          <p:nvPr/>
        </p:nvSpPr>
        <p:spPr bwMode="auto">
          <a:xfrm rot="5400000">
            <a:off x="3833019" y="2385219"/>
            <a:ext cx="287338" cy="215900"/>
          </a:xfrm>
          <a:custGeom>
            <a:avLst/>
            <a:gdLst>
              <a:gd name="T0" fmla="*/ 215503 w 21600"/>
              <a:gd name="T1" fmla="*/ 0 h 21600"/>
              <a:gd name="T2" fmla="*/ 0 w 21600"/>
              <a:gd name="T3" fmla="*/ 107950 h 21600"/>
              <a:gd name="T4" fmla="*/ 215503 w 21600"/>
              <a:gd name="T5" fmla="*/ 215900 h 21600"/>
              <a:gd name="T6" fmla="*/ 287338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sp>
        <p:nvSpPr>
          <p:cNvPr id="1283100" name="Text Box 28"/>
          <p:cNvSpPr txBox="1">
            <a:spLocks noChangeArrowheads="1"/>
          </p:cNvSpPr>
          <p:nvPr/>
        </p:nvSpPr>
        <p:spPr bwMode="auto">
          <a:xfrm rot="-1514431">
            <a:off x="3492500" y="2592388"/>
            <a:ext cx="647700"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SOAP</a:t>
            </a:r>
            <a:endParaRPr lang="en-US" sz="600">
              <a:solidFill>
                <a:srgbClr val="003366"/>
              </a:solidFill>
              <a:effectLst>
                <a:outerShdw blurRad="38100" dist="38100" dir="2700000" algn="tl">
                  <a:srgbClr val="C0C0C0"/>
                </a:outerShdw>
              </a:effectLst>
              <a:ea typeface="SimSun" pitchFamily="2" charset="-122"/>
            </a:endParaRPr>
          </a:p>
        </p:txBody>
      </p:sp>
      <p:sp>
        <p:nvSpPr>
          <p:cNvPr id="1283101" name="Text Box 29"/>
          <p:cNvSpPr txBox="1">
            <a:spLocks noChangeArrowheads="1"/>
          </p:cNvSpPr>
          <p:nvPr/>
        </p:nvSpPr>
        <p:spPr bwMode="auto">
          <a:xfrm rot="2056429">
            <a:off x="3890963" y="2636838"/>
            <a:ext cx="647700"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engine</a:t>
            </a:r>
            <a:endParaRPr lang="en-US" sz="600">
              <a:solidFill>
                <a:srgbClr val="003366"/>
              </a:solidFill>
              <a:effectLst>
                <a:outerShdw blurRad="38100" dist="38100" dir="2700000" algn="tl">
                  <a:srgbClr val="C0C0C0"/>
                </a:outerShdw>
              </a:effectLst>
              <a:ea typeface="SimSun" pitchFamily="2" charset="-122"/>
            </a:endParaRPr>
          </a:p>
        </p:txBody>
      </p:sp>
      <p:sp>
        <p:nvSpPr>
          <p:cNvPr id="257050" name="Line 30"/>
          <p:cNvSpPr>
            <a:spLocks noChangeShapeType="1"/>
          </p:cNvSpPr>
          <p:nvPr/>
        </p:nvSpPr>
        <p:spPr bwMode="auto">
          <a:xfrm>
            <a:off x="3536950" y="3035300"/>
            <a:ext cx="431800" cy="0"/>
          </a:xfrm>
          <a:prstGeom prst="line">
            <a:avLst/>
          </a:prstGeom>
          <a:noFill/>
          <a:ln w="19050">
            <a:solidFill>
              <a:schemeClr val="tx1"/>
            </a:solidFill>
            <a:prstDash val="sysDot"/>
            <a:round/>
            <a:headEnd type="oval" w="med" len="med"/>
            <a:tailEnd type="oval" w="med" len="med"/>
          </a:ln>
          <a:extLst>
            <a:ext uri="{909E8E84-426E-40DD-AFC4-6F175D3DCCD1}">
              <a14:hiddenFill xmlns:a14="http://schemas.microsoft.com/office/drawing/2010/main">
                <a:noFill/>
              </a14:hiddenFill>
            </a:ext>
          </a:extLst>
        </p:spPr>
        <p:txBody>
          <a:bodyPr>
            <a:spAutoFit/>
          </a:bodyPr>
          <a:lstStyle/>
          <a:p>
            <a:endParaRPr lang="en-US"/>
          </a:p>
        </p:txBody>
      </p:sp>
      <p:pic>
        <p:nvPicPr>
          <p:cNvPr id="257051" name="Picture 31" descr="engine"/>
          <p:cNvPicPr>
            <a:picLocks noChangeAspect="1" noChangeArrowheads="1"/>
          </p:cNvPicPr>
          <p:nvPr/>
        </p:nvPicPr>
        <p:blipFill>
          <a:blip r:embed="rId7">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87900" y="2768600"/>
            <a:ext cx="401638"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52" name="Line 32"/>
          <p:cNvSpPr>
            <a:spLocks noChangeShapeType="1"/>
          </p:cNvSpPr>
          <p:nvPr/>
        </p:nvSpPr>
        <p:spPr bwMode="auto">
          <a:xfrm flipH="1">
            <a:off x="4222750" y="3030538"/>
            <a:ext cx="576263" cy="0"/>
          </a:xfrm>
          <a:prstGeom prst="line">
            <a:avLst/>
          </a:prstGeom>
          <a:noFill/>
          <a:ln w="19050">
            <a:solidFill>
              <a:schemeClr val="tx1"/>
            </a:solidFill>
            <a:prstDash val="sysDot"/>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283105" name="Text Box 33"/>
          <p:cNvSpPr txBox="1">
            <a:spLocks noChangeArrowheads="1"/>
          </p:cNvSpPr>
          <p:nvPr/>
        </p:nvSpPr>
        <p:spPr bwMode="auto">
          <a:xfrm rot="1849660">
            <a:off x="4554538" y="3157538"/>
            <a:ext cx="647700" cy="22860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SOAP</a:t>
            </a:r>
            <a:endParaRPr lang="en-US" sz="500">
              <a:solidFill>
                <a:srgbClr val="003366"/>
              </a:solidFill>
              <a:effectLst>
                <a:outerShdw blurRad="38100" dist="38100" dir="2700000" algn="tl">
                  <a:srgbClr val="C0C0C0"/>
                </a:outerShdw>
              </a:effectLst>
              <a:ea typeface="SimSun" pitchFamily="2" charset="-122"/>
            </a:endParaRPr>
          </a:p>
        </p:txBody>
      </p:sp>
      <p:sp>
        <p:nvSpPr>
          <p:cNvPr id="1283106" name="Text Box 34"/>
          <p:cNvSpPr txBox="1">
            <a:spLocks noChangeArrowheads="1"/>
          </p:cNvSpPr>
          <p:nvPr/>
        </p:nvSpPr>
        <p:spPr bwMode="auto">
          <a:xfrm rot="-1720388">
            <a:off x="4881563" y="3078163"/>
            <a:ext cx="647700" cy="22860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client</a:t>
            </a:r>
            <a:endParaRPr lang="en-US" sz="500">
              <a:solidFill>
                <a:srgbClr val="003366"/>
              </a:solidFill>
              <a:effectLst>
                <a:outerShdw blurRad="38100" dist="38100" dir="2700000" algn="tl">
                  <a:srgbClr val="C0C0C0"/>
                </a:outerShdw>
              </a:effectLst>
              <a:ea typeface="SimSun" pitchFamily="2" charset="-122"/>
            </a:endParaRPr>
          </a:p>
        </p:txBody>
      </p:sp>
      <p:sp>
        <p:nvSpPr>
          <p:cNvPr id="257055" name="AutoShape 35"/>
          <p:cNvSpPr>
            <a:spLocks noChangeArrowheads="1"/>
          </p:cNvSpPr>
          <p:nvPr/>
        </p:nvSpPr>
        <p:spPr bwMode="auto">
          <a:xfrm>
            <a:off x="4284663" y="3932238"/>
            <a:ext cx="287337" cy="215900"/>
          </a:xfrm>
          <a:custGeom>
            <a:avLst/>
            <a:gdLst>
              <a:gd name="T0" fmla="*/ 215503 w 21600"/>
              <a:gd name="T1" fmla="*/ 0 h 21600"/>
              <a:gd name="T2" fmla="*/ 0 w 21600"/>
              <a:gd name="T3" fmla="*/ 107950 h 21600"/>
              <a:gd name="T4" fmla="*/ 215503 w 21600"/>
              <a:gd name="T5" fmla="*/ 215900 h 21600"/>
              <a:gd name="T6" fmla="*/ 287337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pic>
        <p:nvPicPr>
          <p:cNvPr id="257056" name="Picture 36" descr="ologo"/>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98988" y="4221163"/>
            <a:ext cx="792162"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109" name="Text Box 37"/>
          <p:cNvSpPr txBox="1">
            <a:spLocks noChangeArrowheads="1"/>
          </p:cNvSpPr>
          <p:nvPr/>
        </p:nvSpPr>
        <p:spPr bwMode="auto">
          <a:xfrm>
            <a:off x="4549775" y="3987800"/>
            <a:ext cx="863600" cy="274638"/>
          </a:xfrm>
          <a:prstGeom prst="rect">
            <a:avLst/>
          </a:prstGeom>
          <a:noFill/>
          <a:ln w="9525" algn="ctr">
            <a:noFill/>
            <a:miter lim="800000"/>
            <a:headEnd/>
            <a:tailEnd/>
          </a:ln>
          <a:effectLst/>
        </p:spPr>
        <p:txBody>
          <a:bodyPr>
            <a:spAutoFit/>
          </a:bodyPr>
          <a:lstStyle/>
          <a:p>
            <a:pPr>
              <a:spcBef>
                <a:spcPct val="50000"/>
              </a:spcBef>
              <a:defRPr/>
            </a:pPr>
            <a:r>
              <a:rPr lang="en-US" sz="1200" b="1" i="1">
                <a:solidFill>
                  <a:srgbClr val="CC3300"/>
                </a:solidFill>
                <a:effectLst>
                  <a:outerShdw blurRad="38100" dist="38100" dir="2700000" algn="tl">
                    <a:srgbClr val="C0C0C0"/>
                  </a:outerShdw>
                </a:effectLst>
                <a:ea typeface="SimSun" pitchFamily="2" charset="-122"/>
              </a:rPr>
              <a:t>LOMBOZ</a:t>
            </a:r>
            <a:endParaRPr lang="en-US" sz="700">
              <a:solidFill>
                <a:srgbClr val="003366"/>
              </a:solidFill>
              <a:effectLst>
                <a:outerShdw blurRad="38100" dist="38100" dir="2700000" algn="tl">
                  <a:srgbClr val="C0C0C0"/>
                </a:outerShdw>
              </a:effectLst>
              <a:ea typeface="SimSun" pitchFamily="2" charset="-122"/>
            </a:endParaRPr>
          </a:p>
        </p:txBody>
      </p:sp>
      <p:sp>
        <p:nvSpPr>
          <p:cNvPr id="257058" name="AutoShape 38"/>
          <p:cNvSpPr>
            <a:spLocks noChangeArrowheads="1"/>
          </p:cNvSpPr>
          <p:nvPr/>
        </p:nvSpPr>
        <p:spPr bwMode="auto">
          <a:xfrm rot="-5400000">
            <a:off x="4717257" y="3640931"/>
            <a:ext cx="538162" cy="180975"/>
          </a:xfrm>
          <a:custGeom>
            <a:avLst/>
            <a:gdLst>
              <a:gd name="T0" fmla="*/ 403621 w 21600"/>
              <a:gd name="T1" fmla="*/ 0 h 21600"/>
              <a:gd name="T2" fmla="*/ 0 w 21600"/>
              <a:gd name="T3" fmla="*/ 90487 h 21600"/>
              <a:gd name="T4" fmla="*/ 403621 w 21600"/>
              <a:gd name="T5" fmla="*/ 180975 h 21600"/>
              <a:gd name="T6" fmla="*/ 538162 w 21600"/>
              <a:gd name="T7" fmla="*/ 9048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anchor="ctr">
            <a:spAutoFit/>
          </a:bodyPr>
          <a:lstStyle/>
          <a:p>
            <a:endParaRPr lang="en-US"/>
          </a:p>
        </p:txBody>
      </p:sp>
      <p:sp>
        <p:nvSpPr>
          <p:cNvPr id="257059" name="Line 39"/>
          <p:cNvSpPr>
            <a:spLocks noChangeShapeType="1"/>
          </p:cNvSpPr>
          <p:nvPr/>
        </p:nvSpPr>
        <p:spPr bwMode="auto">
          <a:xfrm flipH="1">
            <a:off x="5170488" y="3030538"/>
            <a:ext cx="409575" cy="0"/>
          </a:xfrm>
          <a:prstGeom prst="line">
            <a:avLst/>
          </a:prstGeom>
          <a:noFill/>
          <a:ln w="19050">
            <a:solidFill>
              <a:schemeClr val="tx1"/>
            </a:solidFill>
            <a:prstDash val="sysDot"/>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283112" name="Text Box 40"/>
          <p:cNvSpPr txBox="1">
            <a:spLocks noChangeArrowheads="1"/>
          </p:cNvSpPr>
          <p:nvPr/>
        </p:nvSpPr>
        <p:spPr bwMode="auto">
          <a:xfrm>
            <a:off x="5618163" y="2544763"/>
            <a:ext cx="7921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Service</a:t>
            </a:r>
            <a:endParaRPr lang="en-US" sz="600">
              <a:solidFill>
                <a:srgbClr val="003366"/>
              </a:solidFill>
              <a:effectLst>
                <a:outerShdw blurRad="38100" dist="38100" dir="2700000" algn="tl">
                  <a:srgbClr val="C0C0C0"/>
                </a:outerShdw>
              </a:effectLst>
              <a:ea typeface="SimSun" pitchFamily="2" charset="-122"/>
            </a:endParaRPr>
          </a:p>
        </p:txBody>
      </p:sp>
      <p:sp>
        <p:nvSpPr>
          <p:cNvPr id="1283113" name="Text Box 41"/>
          <p:cNvSpPr txBox="1">
            <a:spLocks noChangeArrowheads="1"/>
          </p:cNvSpPr>
          <p:nvPr/>
        </p:nvSpPr>
        <p:spPr bwMode="auto">
          <a:xfrm>
            <a:off x="5618163" y="3284538"/>
            <a:ext cx="792162"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Adapter</a:t>
            </a:r>
            <a:endParaRPr lang="en-US" sz="600">
              <a:solidFill>
                <a:srgbClr val="003366"/>
              </a:solidFill>
              <a:effectLst>
                <a:outerShdw blurRad="38100" dist="38100" dir="2700000" algn="tl">
                  <a:srgbClr val="C0C0C0"/>
                </a:outerShdw>
              </a:effectLst>
              <a:ea typeface="SimSun" pitchFamily="2" charset="-122"/>
            </a:endParaRPr>
          </a:p>
        </p:txBody>
      </p:sp>
      <p:grpSp>
        <p:nvGrpSpPr>
          <p:cNvPr id="257062" name="Group 42"/>
          <p:cNvGrpSpPr>
            <a:grpSpLocks/>
          </p:cNvGrpSpPr>
          <p:nvPr/>
        </p:nvGrpSpPr>
        <p:grpSpPr bwMode="auto">
          <a:xfrm>
            <a:off x="6227763" y="3573463"/>
            <a:ext cx="1368425" cy="1295400"/>
            <a:chOff x="3923" y="2341"/>
            <a:chExt cx="862" cy="816"/>
          </a:xfrm>
        </p:grpSpPr>
        <p:sp>
          <p:nvSpPr>
            <p:cNvPr id="257075" name="Oval 43"/>
            <p:cNvSpPr>
              <a:spLocks noChangeArrowheads="1"/>
            </p:cNvSpPr>
            <p:nvPr/>
          </p:nvSpPr>
          <p:spPr bwMode="auto">
            <a:xfrm>
              <a:off x="3923" y="2341"/>
              <a:ext cx="862" cy="816"/>
            </a:xfrm>
            <a:prstGeom prst="ellipse">
              <a:avLst/>
            </a:prstGeom>
            <a:solidFill>
              <a:srgbClr val="FFCC99"/>
            </a:solidFill>
            <a:ln w="9525" cap="rnd"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57076" name="Group 44"/>
            <p:cNvGrpSpPr>
              <a:grpSpLocks/>
            </p:cNvGrpSpPr>
            <p:nvPr/>
          </p:nvGrpSpPr>
          <p:grpSpPr bwMode="auto">
            <a:xfrm>
              <a:off x="3969" y="2432"/>
              <a:ext cx="771" cy="586"/>
              <a:chOff x="4562" y="1752"/>
              <a:chExt cx="771" cy="586"/>
            </a:xfrm>
          </p:grpSpPr>
          <p:pic>
            <p:nvPicPr>
              <p:cNvPr id="257077" name="Picture 45"/>
              <p:cNvPicPr>
                <a:picLocks noChangeAspect="1" noChangeArrowheads="1"/>
              </p:cNvPicPr>
              <p:nvPr/>
            </p:nvPicPr>
            <p:blipFill>
              <a:blip r:embed="rId11">
                <a:clrChange>
                  <a:clrFrom>
                    <a:srgbClr val="FFFFFF"/>
                  </a:clrFrom>
                  <a:clrTo>
                    <a:srgbClr val="FFFFFF">
                      <a:alpha val="0"/>
                    </a:srgbClr>
                  </a:clrTo>
                </a:clrChange>
                <a:lum bright="12000" contrast="-18000"/>
                <a:grayscl/>
                <a:extLst>
                  <a:ext uri="{28A0092B-C50C-407E-A947-70E740481C1C}">
                    <a14:useLocalDpi xmlns:a14="http://schemas.microsoft.com/office/drawing/2010/main" val="0"/>
                  </a:ext>
                </a:extLst>
              </a:blip>
              <a:srcRect/>
              <a:stretch>
                <a:fillRect/>
              </a:stretch>
            </p:blipFill>
            <p:spPr bwMode="auto">
              <a:xfrm>
                <a:off x="4823" y="1972"/>
                <a:ext cx="272"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3118" name="Text Box 46"/>
              <p:cNvSpPr txBox="1">
                <a:spLocks noChangeArrowheads="1"/>
              </p:cNvSpPr>
              <p:nvPr/>
            </p:nvSpPr>
            <p:spPr bwMode="auto">
              <a:xfrm>
                <a:off x="4618" y="1752"/>
                <a:ext cx="680" cy="250"/>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2-stage transformation</a:t>
                </a:r>
                <a:endParaRPr lang="en-US" sz="600">
                  <a:effectLst>
                    <a:outerShdw blurRad="38100" dist="38100" dir="2700000" algn="tl">
                      <a:srgbClr val="C0C0C0"/>
                    </a:outerShdw>
                  </a:effectLst>
                  <a:ea typeface="SimSun" pitchFamily="2" charset="-122"/>
                </a:endParaRPr>
              </a:p>
            </p:txBody>
          </p:sp>
          <p:sp>
            <p:nvSpPr>
              <p:cNvPr id="1283119" name="Text Box 47"/>
              <p:cNvSpPr txBox="1">
                <a:spLocks noChangeArrowheads="1"/>
              </p:cNvSpPr>
              <p:nvPr/>
            </p:nvSpPr>
            <p:spPr bwMode="auto">
              <a:xfrm>
                <a:off x="4562" y="2184"/>
                <a:ext cx="771"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RDQL-templates</a:t>
                </a:r>
                <a:endParaRPr lang="en-US" sz="600">
                  <a:effectLst>
                    <a:outerShdw blurRad="38100" dist="38100" dir="2700000" algn="tl">
                      <a:srgbClr val="C0C0C0"/>
                    </a:outerShdw>
                  </a:effectLst>
                  <a:ea typeface="SimSun" pitchFamily="2" charset="-122"/>
                </a:endParaRPr>
              </a:p>
            </p:txBody>
          </p:sp>
        </p:grpSp>
      </p:grpSp>
      <p:sp>
        <p:nvSpPr>
          <p:cNvPr id="257063" name="AutoShape 48"/>
          <p:cNvSpPr>
            <a:spLocks noChangeArrowheads="1"/>
          </p:cNvSpPr>
          <p:nvPr/>
        </p:nvSpPr>
        <p:spPr bwMode="auto">
          <a:xfrm>
            <a:off x="7092950" y="1844675"/>
            <a:ext cx="1223963" cy="720725"/>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7064" name="Picture 49" descr="jena logo"/>
          <p:cNvPicPr>
            <a:picLocks noChangeAspect="1" noChangeArrowheads="1"/>
          </p:cNvPicPr>
          <p:nvPr/>
        </p:nvPicPr>
        <p:blipFill>
          <a:blip r:embed="rId12">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7380288" y="2060575"/>
            <a:ext cx="649287"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65" name="Freeform 50"/>
          <p:cNvSpPr>
            <a:spLocks/>
          </p:cNvSpPr>
          <p:nvPr/>
        </p:nvSpPr>
        <p:spPr bwMode="auto">
          <a:xfrm>
            <a:off x="6334125" y="2603500"/>
            <a:ext cx="863600" cy="360363"/>
          </a:xfrm>
          <a:custGeom>
            <a:avLst/>
            <a:gdLst>
              <a:gd name="T0" fmla="*/ 0 w 544"/>
              <a:gd name="T1" fmla="*/ 227 h 227"/>
              <a:gd name="T2" fmla="*/ 318 w 544"/>
              <a:gd name="T3" fmla="*/ 136 h 227"/>
              <a:gd name="T4" fmla="*/ 544 w 544"/>
              <a:gd name="T5" fmla="*/ 0 h 227"/>
              <a:gd name="T6" fmla="*/ 0 60000 65536"/>
              <a:gd name="T7" fmla="*/ 0 60000 65536"/>
              <a:gd name="T8" fmla="*/ 0 60000 65536"/>
              <a:gd name="T9" fmla="*/ 0 w 544"/>
              <a:gd name="T10" fmla="*/ 0 h 227"/>
              <a:gd name="T11" fmla="*/ 544 w 544"/>
              <a:gd name="T12" fmla="*/ 227 h 227"/>
            </a:gdLst>
            <a:ahLst/>
            <a:cxnLst>
              <a:cxn ang="T6">
                <a:pos x="T0" y="T1"/>
              </a:cxn>
              <a:cxn ang="T7">
                <a:pos x="T2" y="T3"/>
              </a:cxn>
              <a:cxn ang="T8">
                <a:pos x="T4" y="T5"/>
              </a:cxn>
            </a:cxnLst>
            <a:rect l="T9" t="T10" r="T11" b="T12"/>
            <a:pathLst>
              <a:path w="544" h="227">
                <a:moveTo>
                  <a:pt x="0" y="227"/>
                </a:moveTo>
                <a:cubicBezTo>
                  <a:pt x="113" y="200"/>
                  <a:pt x="227" y="174"/>
                  <a:pt x="318" y="136"/>
                </a:cubicBezTo>
                <a:cubicBezTo>
                  <a:pt x="409" y="98"/>
                  <a:pt x="476" y="49"/>
                  <a:pt x="544" y="0"/>
                </a:cubicBezTo>
              </a:path>
            </a:pathLst>
          </a:custGeom>
          <a:noFill/>
          <a:ln w="19050" cap="flat" cmpd="sng">
            <a:solidFill>
              <a:schemeClr val="tx1"/>
            </a:solidFill>
            <a:prstDash val="sysDot"/>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7" name="Group 51"/>
          <p:cNvGrpSpPr>
            <a:grpSpLocks/>
          </p:cNvGrpSpPr>
          <p:nvPr/>
        </p:nvGrpSpPr>
        <p:grpSpPr bwMode="auto">
          <a:xfrm>
            <a:off x="900113" y="3284538"/>
            <a:ext cx="2592387" cy="576262"/>
            <a:chOff x="703" y="2931"/>
            <a:chExt cx="1633" cy="363"/>
          </a:xfrm>
        </p:grpSpPr>
        <p:sp>
          <p:nvSpPr>
            <p:cNvPr id="257073" name="Oval 52"/>
            <p:cNvSpPr>
              <a:spLocks noChangeArrowheads="1"/>
            </p:cNvSpPr>
            <p:nvPr/>
          </p:nvSpPr>
          <p:spPr bwMode="auto">
            <a:xfrm>
              <a:off x="703" y="2931"/>
              <a:ext cx="1633" cy="363"/>
            </a:xfrm>
            <a:prstGeom prst="ellipse">
              <a:avLst/>
            </a:prstGeom>
            <a:solidFill>
              <a:schemeClr val="bg1"/>
            </a:solidFill>
            <a:ln w="19050"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3125" name="Rectangle 53"/>
            <p:cNvSpPr>
              <a:spLocks noChangeArrowheads="1"/>
            </p:cNvSpPr>
            <p:nvPr/>
          </p:nvSpPr>
          <p:spPr bwMode="auto">
            <a:xfrm>
              <a:off x="748" y="2976"/>
              <a:ext cx="1529" cy="250"/>
            </a:xfrm>
            <a:prstGeom prst="rect">
              <a:avLst/>
            </a:prstGeom>
            <a:noFill/>
            <a:ln w="9525" algn="ctr">
              <a:noFill/>
              <a:miter lim="800000"/>
              <a:headEnd/>
              <a:tailEnd/>
            </a:ln>
            <a:effectLst/>
          </p:spPr>
          <p:txBody>
            <a:bodyPr wrap="none">
              <a:spAutoFit/>
            </a:bodyPr>
            <a:lstStyle/>
            <a:p>
              <a:pPr>
                <a:defRPr/>
              </a:pPr>
              <a:r>
                <a:rPr lang="en-US" sz="2000" b="1" i="1">
                  <a:solidFill>
                    <a:srgbClr val="CC3300"/>
                  </a:solidFill>
                  <a:effectLst>
                    <a:outerShdw blurRad="38100" dist="38100" dir="2700000" algn="tl">
                      <a:srgbClr val="C0C0C0"/>
                    </a:outerShdw>
                  </a:effectLst>
                </a:rPr>
                <a:t>Application Server</a:t>
              </a:r>
            </a:p>
          </p:txBody>
        </p:sp>
      </p:grpSp>
      <p:grpSp>
        <p:nvGrpSpPr>
          <p:cNvPr id="8" name="Group 54"/>
          <p:cNvGrpSpPr>
            <a:grpSpLocks/>
          </p:cNvGrpSpPr>
          <p:nvPr/>
        </p:nvGrpSpPr>
        <p:grpSpPr bwMode="auto">
          <a:xfrm>
            <a:off x="4344988" y="3355975"/>
            <a:ext cx="2374900" cy="576263"/>
            <a:chOff x="703" y="2931"/>
            <a:chExt cx="1633" cy="363"/>
          </a:xfrm>
        </p:grpSpPr>
        <p:sp>
          <p:nvSpPr>
            <p:cNvPr id="257071" name="Oval 55"/>
            <p:cNvSpPr>
              <a:spLocks noChangeArrowheads="1"/>
            </p:cNvSpPr>
            <p:nvPr/>
          </p:nvSpPr>
          <p:spPr bwMode="auto">
            <a:xfrm>
              <a:off x="703" y="2931"/>
              <a:ext cx="1633" cy="363"/>
            </a:xfrm>
            <a:prstGeom prst="ellipse">
              <a:avLst/>
            </a:prstGeom>
            <a:solidFill>
              <a:schemeClr val="bg1"/>
            </a:solidFill>
            <a:ln w="19050" algn="ctr">
              <a:solidFill>
                <a:schemeClr val="tx1"/>
              </a:solidFill>
              <a:prstDash val="sysDot"/>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3128" name="Rectangle 56"/>
            <p:cNvSpPr>
              <a:spLocks noChangeArrowheads="1"/>
            </p:cNvSpPr>
            <p:nvPr/>
          </p:nvSpPr>
          <p:spPr bwMode="auto">
            <a:xfrm>
              <a:off x="788" y="2976"/>
              <a:ext cx="1456" cy="250"/>
            </a:xfrm>
            <a:prstGeom prst="rect">
              <a:avLst/>
            </a:prstGeom>
            <a:noFill/>
            <a:ln w="9525" algn="ctr">
              <a:noFill/>
              <a:miter lim="800000"/>
              <a:headEnd/>
              <a:tailEnd/>
            </a:ln>
            <a:effectLst/>
          </p:spPr>
          <p:txBody>
            <a:bodyPr wrap="none">
              <a:spAutoFit/>
            </a:bodyPr>
            <a:lstStyle/>
            <a:p>
              <a:pPr>
                <a:defRPr/>
              </a:pPr>
              <a:r>
                <a:rPr lang="en-US" sz="2000" b="1" i="1">
                  <a:solidFill>
                    <a:srgbClr val="CC3300"/>
                  </a:solidFill>
                  <a:effectLst>
                    <a:outerShdw blurRad="38100" dist="38100" dir="2700000" algn="tl">
                      <a:srgbClr val="C0C0C0"/>
                    </a:outerShdw>
                  </a:effectLst>
                </a:rPr>
                <a:t>Service Adapter</a:t>
              </a:r>
            </a:p>
          </p:txBody>
        </p:sp>
      </p:grpSp>
      <p:sp>
        <p:nvSpPr>
          <p:cNvPr id="1283129" name="Rectangle 57"/>
          <p:cNvSpPr>
            <a:spLocks noChangeArrowheads="1"/>
          </p:cNvSpPr>
          <p:nvPr/>
        </p:nvSpPr>
        <p:spPr bwMode="auto">
          <a:xfrm>
            <a:off x="395288" y="5072063"/>
            <a:ext cx="8569325" cy="304800"/>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sz="1400">
                <a:solidFill>
                  <a:srgbClr val="003366"/>
                </a:solidFill>
                <a:effectLst>
                  <a:outerShdw blurRad="38100" dist="38100" dir="2700000" algn="tl">
                    <a:srgbClr val="C0C0C0"/>
                  </a:outerShdw>
                </a:effectLst>
                <a:ea typeface="SimSun" pitchFamily="2" charset="-122"/>
              </a:rPr>
              <a:t> Learning algorithm (KNN-method) was wrapped by a </a:t>
            </a:r>
            <a:r>
              <a:rPr lang="en-US" sz="1200" b="1" i="1">
                <a:solidFill>
                  <a:srgbClr val="CC3300"/>
                </a:solidFill>
                <a:effectLst>
                  <a:outerShdw blurRad="38100" dist="38100" dir="2700000" algn="tl">
                    <a:srgbClr val="C0C0C0"/>
                  </a:outerShdw>
                </a:effectLst>
                <a:ea typeface="SimSun" pitchFamily="2" charset="-122"/>
              </a:rPr>
              <a:t>web service container</a:t>
            </a:r>
            <a:r>
              <a:rPr lang="en-US" sz="1400">
                <a:solidFill>
                  <a:srgbClr val="003366"/>
                </a:solidFill>
                <a:effectLst>
                  <a:outerShdw blurRad="38100" dist="38100" dir="2700000" algn="tl">
                    <a:srgbClr val="C0C0C0"/>
                  </a:outerShdw>
                </a:effectLst>
                <a:ea typeface="SimSun" pitchFamily="2" charset="-122"/>
              </a:rPr>
              <a:t> using Axis and Lomboz;</a:t>
            </a:r>
            <a:endParaRPr lang="en-US" altLang="zh-CN" sz="1400">
              <a:solidFill>
                <a:srgbClr val="003366"/>
              </a:solidFill>
              <a:effectLst>
                <a:outerShdw blurRad="38100" dist="38100" dir="2700000" algn="tl">
                  <a:srgbClr val="C0C0C0"/>
                </a:outerShdw>
              </a:effectLst>
              <a:ea typeface="SimSun" pitchFamily="2" charset="-122"/>
            </a:endParaRPr>
          </a:p>
        </p:txBody>
      </p:sp>
      <p:sp>
        <p:nvSpPr>
          <p:cNvPr id="1283130" name="Rectangle 58"/>
          <p:cNvSpPr>
            <a:spLocks noChangeArrowheads="1"/>
          </p:cNvSpPr>
          <p:nvPr/>
        </p:nvSpPr>
        <p:spPr bwMode="auto">
          <a:xfrm>
            <a:off x="395288" y="5432425"/>
            <a:ext cx="8497887" cy="517525"/>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altLang="zh-CN" sz="1400">
                <a:solidFill>
                  <a:srgbClr val="003366"/>
                </a:solidFill>
                <a:effectLst>
                  <a:outerShdw blurRad="38100" dist="38100" dir="2700000" algn="tl">
                    <a:srgbClr val="C0C0C0"/>
                  </a:outerShdw>
                </a:effectLst>
                <a:ea typeface="SimSun" pitchFamily="2" charset="-122"/>
              </a:rPr>
              <a:t> Service Adapter using </a:t>
            </a:r>
            <a:r>
              <a:rPr lang="en-US" altLang="zh-CN" sz="1200" b="1" i="1">
                <a:solidFill>
                  <a:srgbClr val="CC3300"/>
                </a:solidFill>
                <a:effectLst>
                  <a:outerShdw blurRad="38100" dist="38100" dir="2700000" algn="tl">
                    <a:srgbClr val="C0C0C0"/>
                  </a:outerShdw>
                </a:effectLst>
                <a:ea typeface="SimSun" pitchFamily="2" charset="-122"/>
              </a:rPr>
              <a:t>generated SOAP-client</a:t>
            </a:r>
            <a:r>
              <a:rPr lang="en-US" altLang="zh-CN" sz="1400">
                <a:solidFill>
                  <a:srgbClr val="003366"/>
                </a:solidFill>
                <a:effectLst>
                  <a:outerShdw blurRad="38100" dist="38100" dir="2700000" algn="tl">
                    <a:srgbClr val="C0C0C0"/>
                  </a:outerShdw>
                </a:effectLst>
                <a:ea typeface="SimSun" pitchFamily="2" charset="-122"/>
              </a:rPr>
              <a:t> simulates agent’s requests for learning and diagnostics;</a:t>
            </a:r>
          </a:p>
        </p:txBody>
      </p:sp>
      <p:sp>
        <p:nvSpPr>
          <p:cNvPr id="1283131" name="Rectangle 59"/>
          <p:cNvSpPr>
            <a:spLocks noChangeArrowheads="1"/>
          </p:cNvSpPr>
          <p:nvPr/>
        </p:nvSpPr>
        <p:spPr bwMode="auto">
          <a:xfrm>
            <a:off x="393700" y="5935663"/>
            <a:ext cx="8499475" cy="517525"/>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altLang="zh-CN" sz="1400">
                <a:solidFill>
                  <a:srgbClr val="003366"/>
                </a:solidFill>
                <a:effectLst>
                  <a:outerShdw blurRad="38100" dist="38100" dir="2700000" algn="tl">
                    <a:srgbClr val="C0C0C0"/>
                  </a:outerShdw>
                </a:effectLst>
                <a:ea typeface="SimSun" pitchFamily="2" charset="-122"/>
              </a:rPr>
              <a:t> For RscDF-XML transformations, Service Adapter uses approach of </a:t>
            </a:r>
            <a:r>
              <a:rPr lang="en-US" altLang="zh-CN" sz="1200" b="1" i="1">
                <a:solidFill>
                  <a:srgbClr val="CC3300"/>
                </a:solidFill>
                <a:effectLst>
                  <a:outerShdw blurRad="38100" dist="38100" dir="2700000" algn="tl">
                    <a:srgbClr val="C0C0C0"/>
                  </a:outerShdw>
                </a:effectLst>
                <a:ea typeface="SimSun" pitchFamily="2" charset="-122"/>
              </a:rPr>
              <a:t>2-stage transformation</a:t>
            </a:r>
            <a:r>
              <a:rPr lang="en-US" altLang="zh-CN" sz="1400">
                <a:solidFill>
                  <a:srgbClr val="003366"/>
                </a:solidFill>
                <a:effectLst>
                  <a:outerShdw blurRad="38100" dist="38100" dir="2700000" algn="tl">
                    <a:srgbClr val="C0C0C0"/>
                  </a:outerShdw>
                </a:effectLst>
                <a:ea typeface="SimSun" pitchFamily="2" charset="-122"/>
              </a:rPr>
              <a:t> with </a:t>
            </a:r>
            <a:r>
              <a:rPr lang="en-US" altLang="zh-CN" sz="1200" b="1" i="1">
                <a:solidFill>
                  <a:srgbClr val="CC3300"/>
                </a:solidFill>
                <a:effectLst>
                  <a:outerShdw blurRad="38100" dist="38100" dir="2700000" algn="tl">
                    <a:srgbClr val="C0C0C0"/>
                  </a:outerShdw>
                </a:effectLst>
                <a:ea typeface="SimSun" pitchFamily="2" charset="-122"/>
              </a:rPr>
              <a:t>RDQL-templates</a:t>
            </a:r>
            <a:r>
              <a:rPr lang="en-US" altLang="zh-CN" sz="1400">
                <a:solidFill>
                  <a:srgbClr val="003366"/>
                </a:solidFill>
                <a:effectLst>
                  <a:outerShdw blurRad="38100" dist="38100" dir="2700000" algn="tl">
                    <a:srgbClr val="C0C0C0"/>
                  </a:outerShdw>
                </a:effectLst>
                <a:ea typeface="SimSun" pitchFamily="2" charset="-122"/>
              </a:rPr>
              <a:t>.</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3075"/>
                                        </p:tgtEl>
                                        <p:attrNameLst>
                                          <p:attrName>style.visibility</p:attrName>
                                        </p:attrNameLst>
                                      </p:cBhvr>
                                      <p:to>
                                        <p:strVal val="visible"/>
                                      </p:to>
                                    </p:set>
                                    <p:animEffect transition="in" filter="dissolve">
                                      <p:cBhvr>
                                        <p:cTn id="10" dur="500"/>
                                        <p:tgtEl>
                                          <p:spTgt spid="128307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dissolve">
                                      <p:cBhvr>
                                        <p:cTn id="15" dur="500"/>
                                        <p:tgtEl>
                                          <p:spTgt spid="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83074"/>
                                        </p:tgtEl>
                                        <p:attrNameLst>
                                          <p:attrName>style.visibility</p:attrName>
                                        </p:attrNameLst>
                                      </p:cBhvr>
                                      <p:to>
                                        <p:strVal val="visible"/>
                                      </p:to>
                                    </p:set>
                                    <p:animEffect transition="in" filter="dissolve">
                                      <p:cBhvr>
                                        <p:cTn id="18" dur="500"/>
                                        <p:tgtEl>
                                          <p:spTgt spid="128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3074" grpId="0" animBg="1"/>
      <p:bldP spid="1283075" grpId="0" animBg="1"/>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4098" name="Rectangle 2"/>
          <p:cNvSpPr>
            <a:spLocks noChangeArrowheads="1"/>
          </p:cNvSpPr>
          <p:nvPr/>
        </p:nvSpPr>
        <p:spPr bwMode="auto">
          <a:xfrm>
            <a:off x="1692275" y="127000"/>
            <a:ext cx="7416800"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200" b="1">
                <a:solidFill>
                  <a:srgbClr val="EC8C00"/>
                </a:solidFill>
                <a:effectLst>
                  <a:outerShdw blurRad="38100" dist="38100" dir="2700000" algn="tl">
                    <a:srgbClr val="C0C0C0"/>
                  </a:outerShdw>
                </a:effectLst>
              </a:rPr>
              <a:t>Semantic Adapter to a Human Expert</a:t>
            </a:r>
            <a:endParaRPr lang="en-US" sz="4000" b="1">
              <a:solidFill>
                <a:srgbClr val="EC8C00"/>
              </a:solidFill>
              <a:effectLst>
                <a:outerShdw blurRad="38100" dist="38100" dir="2700000" algn="tl">
                  <a:srgbClr val="C0C0C0"/>
                </a:outerShdw>
              </a:effectLst>
            </a:endParaRPr>
          </a:p>
        </p:txBody>
      </p:sp>
      <p:pic>
        <p:nvPicPr>
          <p:cNvPr id="258051" name="Picture 3"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971550" y="1916113"/>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52" name="Picture 4" descr="images"/>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550" y="2963863"/>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8053" name="Line 5"/>
          <p:cNvSpPr>
            <a:spLocks noChangeShapeType="1"/>
          </p:cNvSpPr>
          <p:nvPr/>
        </p:nvSpPr>
        <p:spPr bwMode="auto">
          <a:xfrm>
            <a:off x="900113" y="1557338"/>
            <a:ext cx="7559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58054" name="Line 6"/>
          <p:cNvSpPr>
            <a:spLocks noChangeShapeType="1"/>
          </p:cNvSpPr>
          <p:nvPr/>
        </p:nvSpPr>
        <p:spPr bwMode="auto">
          <a:xfrm>
            <a:off x="900113" y="4797425"/>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84103" name="Text Box 7"/>
          <p:cNvSpPr txBox="1">
            <a:spLocks noChangeArrowheads="1"/>
          </p:cNvSpPr>
          <p:nvPr/>
        </p:nvSpPr>
        <p:spPr bwMode="auto">
          <a:xfrm>
            <a:off x="1258888" y="3255963"/>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258056" name="Group 8"/>
          <p:cNvGrpSpPr>
            <a:grpSpLocks/>
          </p:cNvGrpSpPr>
          <p:nvPr/>
        </p:nvGrpSpPr>
        <p:grpSpPr bwMode="auto">
          <a:xfrm>
            <a:off x="1908175" y="2852738"/>
            <a:ext cx="992188" cy="431800"/>
            <a:chOff x="1983" y="1797"/>
            <a:chExt cx="625" cy="272"/>
          </a:xfrm>
        </p:grpSpPr>
        <p:sp>
          <p:nvSpPr>
            <p:cNvPr id="1284105" name="AutoShape 9"/>
            <p:cNvSpPr>
              <a:spLocks noChangeArrowheads="1"/>
            </p:cNvSpPr>
            <p:nvPr/>
          </p:nvSpPr>
          <p:spPr bwMode="auto">
            <a:xfrm>
              <a:off x="1983" y="1797"/>
              <a:ext cx="625"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284106" name="Text Box 10"/>
            <p:cNvSpPr txBox="1">
              <a:spLocks noChangeArrowheads="1"/>
            </p:cNvSpPr>
            <p:nvPr/>
          </p:nvSpPr>
          <p:spPr bwMode="auto">
            <a:xfrm>
              <a:off x="1997" y="1888"/>
              <a:ext cx="520"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Servlet</a:t>
              </a:r>
              <a:endParaRPr lang="en-US" sz="600" b="1">
                <a:effectLst>
                  <a:outerShdw blurRad="38100" dist="38100" dir="2700000" algn="tl">
                    <a:srgbClr val="C0C0C0"/>
                  </a:outerShdw>
                </a:effectLst>
                <a:ea typeface="SimSun" pitchFamily="2" charset="-122"/>
              </a:endParaRPr>
            </a:p>
          </p:txBody>
        </p:sp>
      </p:grpSp>
      <p:grpSp>
        <p:nvGrpSpPr>
          <p:cNvPr id="258057" name="Group 11"/>
          <p:cNvGrpSpPr>
            <a:grpSpLocks/>
          </p:cNvGrpSpPr>
          <p:nvPr/>
        </p:nvGrpSpPr>
        <p:grpSpPr bwMode="auto">
          <a:xfrm>
            <a:off x="2833688" y="2852738"/>
            <a:ext cx="1295400" cy="431800"/>
            <a:chOff x="1202" y="1797"/>
            <a:chExt cx="816" cy="272"/>
          </a:xfrm>
        </p:grpSpPr>
        <p:sp>
          <p:nvSpPr>
            <p:cNvPr id="1284108" name="AutoShape 12"/>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284109" name="Text Box 13"/>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grpSp>
        <p:nvGrpSpPr>
          <p:cNvPr id="258058" name="Group 14"/>
          <p:cNvGrpSpPr>
            <a:grpSpLocks/>
          </p:cNvGrpSpPr>
          <p:nvPr/>
        </p:nvGrpSpPr>
        <p:grpSpPr bwMode="auto">
          <a:xfrm>
            <a:off x="2955925" y="4364038"/>
            <a:ext cx="593725" cy="236537"/>
            <a:chOff x="1826" y="1207"/>
            <a:chExt cx="374" cy="149"/>
          </a:xfrm>
        </p:grpSpPr>
        <p:sp>
          <p:nvSpPr>
            <p:cNvPr id="1284111" name="AutoShape 15"/>
            <p:cNvSpPr>
              <a:spLocks noChangeArrowheads="1"/>
            </p:cNvSpPr>
            <p:nvPr/>
          </p:nvSpPr>
          <p:spPr bwMode="auto">
            <a:xfrm>
              <a:off x="1837" y="1207"/>
              <a:ext cx="363" cy="137"/>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284112" name="Text Box 16"/>
            <p:cNvSpPr txBox="1">
              <a:spLocks noChangeArrowheads="1"/>
            </p:cNvSpPr>
            <p:nvPr/>
          </p:nvSpPr>
          <p:spPr bwMode="auto">
            <a:xfrm>
              <a:off x="1826" y="1221"/>
              <a:ext cx="363" cy="135"/>
            </a:xfrm>
            <a:prstGeom prst="rect">
              <a:avLst/>
            </a:prstGeom>
            <a:noFill/>
            <a:ln w="9525" algn="ctr">
              <a:noFill/>
              <a:miter lim="800000"/>
              <a:headEnd/>
              <a:tailEnd/>
            </a:ln>
            <a:effectLst/>
          </p:spPr>
          <p:txBody>
            <a:bodyPr>
              <a:spAutoFit/>
            </a:bodyPr>
            <a:lstStyle/>
            <a:p>
              <a:pPr>
                <a:spcBef>
                  <a:spcPct val="50000"/>
                </a:spcBef>
                <a:defRPr/>
              </a:pPr>
              <a:r>
                <a:rPr lang="en-US" b="1" i="1">
                  <a:effectLst>
                    <a:outerShdw blurRad="38100" dist="38100" dir="2700000" algn="tl">
                      <a:srgbClr val="C0C0C0"/>
                    </a:outerShdw>
                  </a:effectLst>
                  <a:ea typeface="SimSun" pitchFamily="2" charset="-122"/>
                </a:rPr>
                <a:t>Servlet</a:t>
              </a:r>
              <a:endParaRPr lang="en-US" sz="400" b="1">
                <a:effectLst>
                  <a:outerShdw blurRad="38100" dist="38100" dir="2700000" algn="tl">
                    <a:srgbClr val="C0C0C0"/>
                  </a:outerShdw>
                </a:effectLst>
                <a:ea typeface="SimSun" pitchFamily="2" charset="-122"/>
              </a:endParaRPr>
            </a:p>
          </p:txBody>
        </p:sp>
      </p:grpSp>
      <p:grpSp>
        <p:nvGrpSpPr>
          <p:cNvPr id="258059" name="Group 17"/>
          <p:cNvGrpSpPr>
            <a:grpSpLocks/>
          </p:cNvGrpSpPr>
          <p:nvPr/>
        </p:nvGrpSpPr>
        <p:grpSpPr bwMode="auto">
          <a:xfrm>
            <a:off x="3167063" y="4121150"/>
            <a:ext cx="192087" cy="290513"/>
            <a:chOff x="3775" y="1344"/>
            <a:chExt cx="363" cy="504"/>
          </a:xfrm>
        </p:grpSpPr>
        <p:sp>
          <p:nvSpPr>
            <p:cNvPr id="258097" name="Oval 18"/>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8098" name="Picture 19" descr="CA0NW12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58060" name="Group 20"/>
          <p:cNvGrpSpPr>
            <a:grpSpLocks/>
          </p:cNvGrpSpPr>
          <p:nvPr/>
        </p:nvGrpSpPr>
        <p:grpSpPr bwMode="auto">
          <a:xfrm>
            <a:off x="2268538" y="2454275"/>
            <a:ext cx="360362" cy="506413"/>
            <a:chOff x="3775" y="1344"/>
            <a:chExt cx="363" cy="504"/>
          </a:xfrm>
        </p:grpSpPr>
        <p:sp>
          <p:nvSpPr>
            <p:cNvPr id="258095" name="Oval 21"/>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8096" name="Picture 22" descr="CA0NW12D"/>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4119" name="Text Box 23"/>
          <p:cNvSpPr txBox="1">
            <a:spLocks noChangeArrowheads="1"/>
          </p:cNvSpPr>
          <p:nvPr/>
        </p:nvSpPr>
        <p:spPr bwMode="auto">
          <a:xfrm>
            <a:off x="3276600" y="4005263"/>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sp>
        <p:nvSpPr>
          <p:cNvPr id="1284120" name="Text Box 24"/>
          <p:cNvSpPr txBox="1">
            <a:spLocks noChangeArrowheads="1"/>
          </p:cNvSpPr>
          <p:nvPr/>
        </p:nvSpPr>
        <p:spPr bwMode="auto">
          <a:xfrm>
            <a:off x="2473325" y="2420938"/>
            <a:ext cx="649288" cy="3968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Expert Agent</a:t>
            </a:r>
            <a:endParaRPr lang="en-US" sz="600">
              <a:solidFill>
                <a:srgbClr val="003366"/>
              </a:solidFill>
              <a:effectLst>
                <a:outerShdw blurRad="38100" dist="38100" dir="2700000" algn="tl">
                  <a:srgbClr val="C0C0C0"/>
                </a:outerShdw>
              </a:effectLst>
              <a:ea typeface="SimSun" pitchFamily="2" charset="-122"/>
            </a:endParaRPr>
          </a:p>
        </p:txBody>
      </p:sp>
      <p:sp>
        <p:nvSpPr>
          <p:cNvPr id="1284121" name="Text Box 25"/>
          <p:cNvSpPr txBox="1">
            <a:spLocks noChangeArrowheads="1"/>
          </p:cNvSpPr>
          <p:nvPr/>
        </p:nvSpPr>
        <p:spPr bwMode="auto">
          <a:xfrm rot="2863919">
            <a:off x="2728119" y="3688557"/>
            <a:ext cx="649287"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States</a:t>
            </a:r>
            <a:endParaRPr lang="en-US" sz="500">
              <a:effectLst>
                <a:outerShdw blurRad="38100" dist="38100" dir="2700000" algn="tl">
                  <a:srgbClr val="C0C0C0"/>
                </a:outerShdw>
              </a:effectLst>
              <a:ea typeface="SimSun" pitchFamily="2" charset="-122"/>
            </a:endParaRPr>
          </a:p>
        </p:txBody>
      </p:sp>
      <p:pic>
        <p:nvPicPr>
          <p:cNvPr id="258064" name="Picture 26" descr="335203"/>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03550" y="2371725"/>
            <a:ext cx="7207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4123" name="Text Box 27"/>
          <p:cNvSpPr txBox="1">
            <a:spLocks noChangeArrowheads="1"/>
          </p:cNvSpPr>
          <p:nvPr/>
        </p:nvSpPr>
        <p:spPr bwMode="auto">
          <a:xfrm>
            <a:off x="2827338" y="2171700"/>
            <a:ext cx="1368425"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Expert Adapter</a:t>
            </a:r>
            <a:endParaRPr lang="en-US" sz="600">
              <a:solidFill>
                <a:srgbClr val="003366"/>
              </a:solidFill>
              <a:effectLst>
                <a:outerShdw blurRad="38100" dist="38100" dir="2700000" algn="tl">
                  <a:srgbClr val="C0C0C0"/>
                </a:outerShdw>
              </a:effectLst>
              <a:ea typeface="SimSun" pitchFamily="2" charset="-122"/>
            </a:endParaRPr>
          </a:p>
        </p:txBody>
      </p:sp>
      <p:sp>
        <p:nvSpPr>
          <p:cNvPr id="258066" name="Freeform 28"/>
          <p:cNvSpPr>
            <a:spLocks/>
          </p:cNvSpPr>
          <p:nvPr/>
        </p:nvSpPr>
        <p:spPr bwMode="auto">
          <a:xfrm>
            <a:off x="2640013" y="3078163"/>
            <a:ext cx="503237" cy="100965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84125" name="Freeform 29"/>
          <p:cNvSpPr>
            <a:spLocks/>
          </p:cNvSpPr>
          <p:nvPr/>
        </p:nvSpPr>
        <p:spPr bwMode="auto">
          <a:xfrm rot="-4677123">
            <a:off x="3492500" y="1485900"/>
            <a:ext cx="1295400" cy="1295400"/>
          </a:xfrm>
          <a:custGeom>
            <a:avLst/>
            <a:gdLst/>
            <a:ahLst/>
            <a:cxnLst>
              <a:cxn ang="0">
                <a:pos x="181" y="816"/>
              </a:cxn>
              <a:cxn ang="0">
                <a:pos x="0" y="45"/>
              </a:cxn>
              <a:cxn ang="0">
                <a:pos x="45" y="0"/>
              </a:cxn>
              <a:cxn ang="0">
                <a:pos x="816" y="453"/>
              </a:cxn>
              <a:cxn ang="0">
                <a:pos x="181" y="816"/>
              </a:cxn>
            </a:cxnLst>
            <a:rect l="0" t="0" r="r" b="b"/>
            <a:pathLst>
              <a:path w="816" h="816">
                <a:moveTo>
                  <a:pt x="181" y="816"/>
                </a:moveTo>
                <a:lnTo>
                  <a:pt x="0" y="45"/>
                </a:lnTo>
                <a:lnTo>
                  <a:pt x="45" y="0"/>
                </a:lnTo>
                <a:lnTo>
                  <a:pt x="816" y="453"/>
                </a:lnTo>
                <a:lnTo>
                  <a:pt x="181" y="816"/>
                </a:lnTo>
                <a:close/>
              </a:path>
            </a:pathLst>
          </a:custGeom>
          <a:gradFill rotWithShape="1">
            <a:gsLst>
              <a:gs pos="0">
                <a:srgbClr val="FF9900">
                  <a:alpha val="19000"/>
                </a:srgbClr>
              </a:gs>
              <a:gs pos="50000">
                <a:schemeClr val="bg1"/>
              </a:gs>
              <a:gs pos="100000">
                <a:srgbClr val="FF9900">
                  <a:alpha val="19000"/>
                </a:srgbClr>
              </a:gs>
            </a:gsLst>
            <a:lin ang="5400000" scaled="1"/>
          </a:gradFill>
          <a:ln w="9525" cap="rnd" cmpd="sng">
            <a:solidFill>
              <a:schemeClr val="tx1"/>
            </a:solidFill>
            <a:prstDash val="sysDot"/>
            <a:round/>
            <a:headEnd/>
            <a:tailEnd/>
          </a:ln>
          <a:effectLst/>
        </p:spPr>
        <p:txBody>
          <a:bodyPr>
            <a:spAutoFit/>
          </a:bodyPr>
          <a:lstStyle/>
          <a:p>
            <a:pPr>
              <a:defRPr/>
            </a:pPr>
            <a:endParaRPr lang="en-US"/>
          </a:p>
        </p:txBody>
      </p:sp>
      <p:sp>
        <p:nvSpPr>
          <p:cNvPr id="258070" name="Oval 30"/>
          <p:cNvSpPr>
            <a:spLocks noChangeArrowheads="1"/>
          </p:cNvSpPr>
          <p:nvPr/>
        </p:nvSpPr>
        <p:spPr bwMode="auto">
          <a:xfrm>
            <a:off x="4140200" y="1341438"/>
            <a:ext cx="1368425" cy="1295400"/>
          </a:xfrm>
          <a:prstGeom prst="ellipse">
            <a:avLst/>
          </a:prstGeom>
          <a:solidFill>
            <a:srgbClr val="FFCC99"/>
          </a:solidFill>
          <a:ln w="9525" cap="rnd"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58071" name="Group 31"/>
          <p:cNvGrpSpPr>
            <a:grpSpLocks/>
          </p:cNvGrpSpPr>
          <p:nvPr/>
        </p:nvGrpSpPr>
        <p:grpSpPr bwMode="auto">
          <a:xfrm>
            <a:off x="4211638" y="1485900"/>
            <a:ext cx="1223962" cy="930275"/>
            <a:chOff x="4562" y="1752"/>
            <a:chExt cx="771" cy="586"/>
          </a:xfrm>
        </p:grpSpPr>
        <p:pic>
          <p:nvPicPr>
            <p:cNvPr id="258092" name="Picture 32"/>
            <p:cNvPicPr>
              <a:picLocks noChangeAspect="1" noChangeArrowheads="1"/>
            </p:cNvPicPr>
            <p:nvPr/>
          </p:nvPicPr>
          <p:blipFill>
            <a:blip r:embed="rId7">
              <a:clrChange>
                <a:clrFrom>
                  <a:srgbClr val="FFFFFF"/>
                </a:clrFrom>
                <a:clrTo>
                  <a:srgbClr val="FFFFFF">
                    <a:alpha val="0"/>
                  </a:srgbClr>
                </a:clrTo>
              </a:clrChange>
              <a:lum bright="12000" contrast="-18000"/>
              <a:grayscl/>
              <a:extLst>
                <a:ext uri="{28A0092B-C50C-407E-A947-70E740481C1C}">
                  <a14:useLocalDpi xmlns:a14="http://schemas.microsoft.com/office/drawing/2010/main" val="0"/>
                </a:ext>
              </a:extLst>
            </a:blip>
            <a:srcRect/>
            <a:stretch>
              <a:fillRect/>
            </a:stretch>
          </p:blipFill>
          <p:spPr bwMode="auto">
            <a:xfrm>
              <a:off x="4823" y="1972"/>
              <a:ext cx="272"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4129" name="Text Box 33"/>
            <p:cNvSpPr txBox="1">
              <a:spLocks noChangeArrowheads="1"/>
            </p:cNvSpPr>
            <p:nvPr/>
          </p:nvSpPr>
          <p:spPr bwMode="auto">
            <a:xfrm>
              <a:off x="4618" y="1752"/>
              <a:ext cx="680" cy="250"/>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2-stage transformation</a:t>
              </a:r>
              <a:endParaRPr lang="en-US" sz="600">
                <a:effectLst>
                  <a:outerShdw blurRad="38100" dist="38100" dir="2700000" algn="tl">
                    <a:srgbClr val="C0C0C0"/>
                  </a:outerShdw>
                </a:effectLst>
                <a:ea typeface="SimSun" pitchFamily="2" charset="-122"/>
              </a:endParaRPr>
            </a:p>
          </p:txBody>
        </p:sp>
        <p:sp>
          <p:nvSpPr>
            <p:cNvPr id="1284130" name="Text Box 34"/>
            <p:cNvSpPr txBox="1">
              <a:spLocks noChangeArrowheads="1"/>
            </p:cNvSpPr>
            <p:nvPr/>
          </p:nvSpPr>
          <p:spPr bwMode="auto">
            <a:xfrm>
              <a:off x="4562" y="2184"/>
              <a:ext cx="771"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UI-templates</a:t>
              </a:r>
              <a:endParaRPr lang="en-US" sz="600">
                <a:effectLst>
                  <a:outerShdw blurRad="38100" dist="38100" dir="2700000" algn="tl">
                    <a:srgbClr val="C0C0C0"/>
                  </a:outerShdw>
                </a:effectLst>
                <a:ea typeface="SimSun" pitchFamily="2" charset="-122"/>
              </a:endParaRPr>
            </a:p>
          </p:txBody>
        </p:sp>
      </p:grpSp>
      <p:grpSp>
        <p:nvGrpSpPr>
          <p:cNvPr id="258072" name="Group 35"/>
          <p:cNvGrpSpPr>
            <a:grpSpLocks/>
          </p:cNvGrpSpPr>
          <p:nvPr/>
        </p:nvGrpSpPr>
        <p:grpSpPr bwMode="auto">
          <a:xfrm flipH="1">
            <a:off x="5507038" y="3284538"/>
            <a:ext cx="649287" cy="720725"/>
            <a:chOff x="3606" y="3203"/>
            <a:chExt cx="533" cy="620"/>
          </a:xfrm>
        </p:grpSpPr>
        <p:grpSp>
          <p:nvGrpSpPr>
            <p:cNvPr id="258087" name="Group 36"/>
            <p:cNvGrpSpPr>
              <a:grpSpLocks/>
            </p:cNvGrpSpPr>
            <p:nvPr/>
          </p:nvGrpSpPr>
          <p:grpSpPr bwMode="auto">
            <a:xfrm>
              <a:off x="3627" y="3324"/>
              <a:ext cx="499" cy="499"/>
              <a:chOff x="3379" y="1150"/>
              <a:chExt cx="955" cy="929"/>
            </a:xfrm>
          </p:grpSpPr>
          <p:sp>
            <p:nvSpPr>
              <p:cNvPr id="258089" name="AutoShape 37"/>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8090" name="Picture 38" descr="CA8C68LO"/>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91" name="Picture 39" descr="009pic00-full"/>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1284136" name="Text Box 40"/>
            <p:cNvSpPr txBox="1">
              <a:spLocks noChangeArrowheads="1"/>
            </p:cNvSpPr>
            <p:nvPr/>
          </p:nvSpPr>
          <p:spPr bwMode="auto">
            <a:xfrm>
              <a:off x="3606" y="3203"/>
              <a:ext cx="533" cy="184"/>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grpSp>
      <p:pic>
        <p:nvPicPr>
          <p:cNvPr id="258073" name="Picture 41" descr="MCj0239185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43438" y="2921000"/>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8074" name="Freeform 42"/>
          <p:cNvSpPr>
            <a:spLocks/>
          </p:cNvSpPr>
          <p:nvPr/>
        </p:nvSpPr>
        <p:spPr bwMode="auto">
          <a:xfrm>
            <a:off x="3851275" y="2708275"/>
            <a:ext cx="1584325" cy="865188"/>
          </a:xfrm>
          <a:custGeom>
            <a:avLst/>
            <a:gdLst>
              <a:gd name="T0" fmla="*/ 0 w 998"/>
              <a:gd name="T1" fmla="*/ 0 h 545"/>
              <a:gd name="T2" fmla="*/ 499 w 998"/>
              <a:gd name="T3" fmla="*/ 182 h 545"/>
              <a:gd name="T4" fmla="*/ 998 w 998"/>
              <a:gd name="T5" fmla="*/ 545 h 545"/>
              <a:gd name="T6" fmla="*/ 0 60000 65536"/>
              <a:gd name="T7" fmla="*/ 0 60000 65536"/>
              <a:gd name="T8" fmla="*/ 0 60000 65536"/>
              <a:gd name="T9" fmla="*/ 0 w 998"/>
              <a:gd name="T10" fmla="*/ 0 h 545"/>
              <a:gd name="T11" fmla="*/ 998 w 998"/>
              <a:gd name="T12" fmla="*/ 545 h 545"/>
            </a:gdLst>
            <a:ahLst/>
            <a:cxnLst>
              <a:cxn ang="T6">
                <a:pos x="T0" y="T1"/>
              </a:cxn>
              <a:cxn ang="T7">
                <a:pos x="T2" y="T3"/>
              </a:cxn>
              <a:cxn ang="T8">
                <a:pos x="T4" y="T5"/>
              </a:cxn>
            </a:cxnLst>
            <a:rect l="T9" t="T10" r="T11" b="T12"/>
            <a:pathLst>
              <a:path w="998" h="545">
                <a:moveTo>
                  <a:pt x="0" y="0"/>
                </a:moveTo>
                <a:cubicBezTo>
                  <a:pt x="166" y="45"/>
                  <a:pt x="333" y="91"/>
                  <a:pt x="499" y="182"/>
                </a:cubicBezTo>
                <a:cubicBezTo>
                  <a:pt x="665" y="273"/>
                  <a:pt x="831" y="409"/>
                  <a:pt x="998" y="545"/>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258075" name="Picture 43" descr="explorer">
            <a:hlinkClick r:id="rId11"/>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89663" y="3041650"/>
            <a:ext cx="1143000"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58076" name="Picture 44" descr="MCj02971690000[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804025" y="3429000"/>
            <a:ext cx="57626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4141" name="Text Box 45"/>
          <p:cNvSpPr txBox="1">
            <a:spLocks noChangeArrowheads="1"/>
          </p:cNvSpPr>
          <p:nvPr/>
        </p:nvSpPr>
        <p:spPr bwMode="auto">
          <a:xfrm>
            <a:off x="6299200" y="2814638"/>
            <a:ext cx="1368425"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JFreeChart</a:t>
            </a:r>
            <a:endParaRPr lang="en-US" sz="600">
              <a:solidFill>
                <a:srgbClr val="003366"/>
              </a:solidFill>
              <a:effectLst>
                <a:outerShdw blurRad="38100" dist="38100" dir="2700000" algn="tl">
                  <a:srgbClr val="C0C0C0"/>
                </a:outerShdw>
              </a:effectLst>
              <a:ea typeface="SimSun" pitchFamily="2" charset="-122"/>
            </a:endParaRPr>
          </a:p>
        </p:txBody>
      </p:sp>
      <p:pic>
        <p:nvPicPr>
          <p:cNvPr id="258078" name="Picture 46" descr="logo_java_grey"/>
          <p:cNvPicPr>
            <a:picLocks noChangeAspect="1" noChangeArrowheads="1"/>
          </p:cNvPicPr>
          <p:nvPr/>
        </p:nvPicPr>
        <p:blipFill>
          <a:blip r:embed="rId14">
            <a:clrChange>
              <a:clrFrom>
                <a:srgbClr val="EFEFEF"/>
              </a:clrFrom>
              <a:clrTo>
                <a:srgbClr val="EFEFEF">
                  <a:alpha val="0"/>
                </a:srgbClr>
              </a:clrTo>
            </a:clrChange>
            <a:lum bright="-18000" contrast="48000"/>
            <a:extLst>
              <a:ext uri="{28A0092B-C50C-407E-A947-70E740481C1C}">
                <a14:useLocalDpi xmlns:a14="http://schemas.microsoft.com/office/drawing/2010/main" val="0"/>
              </a:ext>
            </a:extLst>
          </a:blip>
          <a:srcRect/>
          <a:stretch>
            <a:fillRect/>
          </a:stretch>
        </p:blipFill>
        <p:spPr bwMode="auto">
          <a:xfrm>
            <a:off x="6045200" y="2674938"/>
            <a:ext cx="1008063"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8079" name="Freeform 47"/>
          <p:cNvSpPr>
            <a:spLocks/>
          </p:cNvSpPr>
          <p:nvPr/>
        </p:nvSpPr>
        <p:spPr bwMode="auto">
          <a:xfrm>
            <a:off x="4140200" y="3284538"/>
            <a:ext cx="1295400" cy="504825"/>
          </a:xfrm>
          <a:custGeom>
            <a:avLst/>
            <a:gdLst>
              <a:gd name="T0" fmla="*/ 816 w 816"/>
              <a:gd name="T1" fmla="*/ 318 h 318"/>
              <a:gd name="T2" fmla="*/ 272 w 816"/>
              <a:gd name="T3" fmla="*/ 182 h 318"/>
              <a:gd name="T4" fmla="*/ 0 w 816"/>
              <a:gd name="T5" fmla="*/ 0 h 318"/>
              <a:gd name="T6" fmla="*/ 0 60000 65536"/>
              <a:gd name="T7" fmla="*/ 0 60000 65536"/>
              <a:gd name="T8" fmla="*/ 0 60000 65536"/>
              <a:gd name="T9" fmla="*/ 0 w 816"/>
              <a:gd name="T10" fmla="*/ 0 h 318"/>
              <a:gd name="T11" fmla="*/ 816 w 816"/>
              <a:gd name="T12" fmla="*/ 318 h 318"/>
            </a:gdLst>
            <a:ahLst/>
            <a:cxnLst>
              <a:cxn ang="T6">
                <a:pos x="T0" y="T1"/>
              </a:cxn>
              <a:cxn ang="T7">
                <a:pos x="T2" y="T3"/>
              </a:cxn>
              <a:cxn ang="T8">
                <a:pos x="T4" y="T5"/>
              </a:cxn>
            </a:cxnLst>
            <a:rect l="T9" t="T10" r="T11" b="T12"/>
            <a:pathLst>
              <a:path w="816" h="318">
                <a:moveTo>
                  <a:pt x="816" y="318"/>
                </a:moveTo>
                <a:cubicBezTo>
                  <a:pt x="612" y="276"/>
                  <a:pt x="408" y="235"/>
                  <a:pt x="272" y="182"/>
                </a:cubicBezTo>
                <a:cubicBezTo>
                  <a:pt x="136" y="129"/>
                  <a:pt x="68" y="64"/>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84144" name="Text Box 48"/>
          <p:cNvSpPr txBox="1">
            <a:spLocks noChangeArrowheads="1"/>
          </p:cNvSpPr>
          <p:nvPr/>
        </p:nvSpPr>
        <p:spPr bwMode="auto">
          <a:xfrm rot="1255554">
            <a:off x="4410075" y="3386138"/>
            <a:ext cx="6492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Labels</a:t>
            </a:r>
            <a:endParaRPr lang="en-US" sz="500">
              <a:effectLst>
                <a:outerShdw blurRad="38100" dist="38100" dir="2700000" algn="tl">
                  <a:srgbClr val="C0C0C0"/>
                </a:outerShdw>
              </a:effectLst>
              <a:ea typeface="SimSun" pitchFamily="2" charset="-122"/>
            </a:endParaRPr>
          </a:p>
        </p:txBody>
      </p:sp>
      <p:grpSp>
        <p:nvGrpSpPr>
          <p:cNvPr id="258081" name="Group 49"/>
          <p:cNvGrpSpPr>
            <a:grpSpLocks/>
          </p:cNvGrpSpPr>
          <p:nvPr/>
        </p:nvGrpSpPr>
        <p:grpSpPr bwMode="auto">
          <a:xfrm>
            <a:off x="2051050" y="4110038"/>
            <a:ext cx="863600" cy="503237"/>
            <a:chOff x="2472" y="2478"/>
            <a:chExt cx="544" cy="317"/>
          </a:xfrm>
        </p:grpSpPr>
        <p:sp>
          <p:nvSpPr>
            <p:cNvPr id="258085" name="AutoShape 50"/>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58086" name="Picture 51" descr="jena logo"/>
            <p:cNvPicPr>
              <a:picLocks noChangeAspect="1" noChangeArrowheads="1"/>
            </p:cNvPicPr>
            <p:nvPr/>
          </p:nvPicPr>
          <p:blipFill>
            <a:blip r:embed="rId15">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4148" name="Rectangle 52"/>
          <p:cNvSpPr>
            <a:spLocks noChangeArrowheads="1"/>
          </p:cNvSpPr>
          <p:nvPr/>
        </p:nvSpPr>
        <p:spPr bwMode="auto">
          <a:xfrm>
            <a:off x="325438" y="4924425"/>
            <a:ext cx="7847012" cy="517525"/>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sz="1400">
                <a:solidFill>
                  <a:srgbClr val="003366"/>
                </a:solidFill>
                <a:effectLst>
                  <a:outerShdw blurRad="38100" dist="38100" dir="2700000" algn="tl">
                    <a:srgbClr val="C0C0C0"/>
                  </a:outerShdw>
                </a:effectLst>
                <a:ea typeface="SimSun" pitchFamily="2" charset="-122"/>
              </a:rPr>
              <a:t> Expert Adapter utilizes 2-stage transformation and </a:t>
            </a:r>
            <a:r>
              <a:rPr lang="en-US" sz="1200" b="1" i="1">
                <a:solidFill>
                  <a:srgbClr val="CC3300"/>
                </a:solidFill>
                <a:effectLst>
                  <a:outerShdw blurRad="38100" dist="38100" dir="2700000" algn="tl">
                    <a:srgbClr val="C0C0C0"/>
                  </a:outerShdw>
                </a:effectLst>
                <a:ea typeface="SimSun" pitchFamily="2" charset="-122"/>
              </a:rPr>
              <a:t>User Interface Templates</a:t>
            </a:r>
            <a:r>
              <a:rPr lang="en-US" sz="1400">
                <a:solidFill>
                  <a:srgbClr val="003366"/>
                </a:solidFill>
                <a:effectLst>
                  <a:outerShdw blurRad="38100" dist="38100" dir="2700000" algn="tl">
                    <a:srgbClr val="C0C0C0"/>
                  </a:outerShdw>
                </a:effectLst>
                <a:ea typeface="SimSun" pitchFamily="2" charset="-122"/>
              </a:rPr>
              <a:t> for </a:t>
            </a:r>
            <a:r>
              <a:rPr lang="en-US" sz="1200" b="1" i="1">
                <a:solidFill>
                  <a:srgbClr val="CC3300"/>
                </a:solidFill>
                <a:effectLst>
                  <a:outerShdw blurRad="38100" dist="38100" dir="2700000" algn="tl">
                    <a:srgbClr val="C0C0C0"/>
                  </a:outerShdw>
                </a:effectLst>
                <a:ea typeface="SimSun" pitchFamily="2" charset="-122"/>
              </a:rPr>
              <a:t>flexible building</a:t>
            </a:r>
            <a:r>
              <a:rPr lang="en-US" sz="1400">
                <a:solidFill>
                  <a:srgbClr val="003366"/>
                </a:solidFill>
                <a:effectLst>
                  <a:outerShdw blurRad="38100" dist="38100" dir="2700000" algn="tl">
                    <a:srgbClr val="C0C0C0"/>
                  </a:outerShdw>
                </a:effectLst>
                <a:ea typeface="SimSun" pitchFamily="2" charset="-122"/>
              </a:rPr>
              <a:t> of a specific human interface;</a:t>
            </a:r>
            <a:endParaRPr lang="en-US" altLang="zh-CN" sz="1400">
              <a:solidFill>
                <a:srgbClr val="003366"/>
              </a:solidFill>
              <a:effectLst>
                <a:outerShdw blurRad="38100" dist="38100" dir="2700000" algn="tl">
                  <a:srgbClr val="C0C0C0"/>
                </a:outerShdw>
              </a:effectLst>
              <a:ea typeface="SimSun" pitchFamily="2" charset="-122"/>
            </a:endParaRPr>
          </a:p>
        </p:txBody>
      </p:sp>
      <p:sp>
        <p:nvSpPr>
          <p:cNvPr id="1284149" name="Rectangle 53"/>
          <p:cNvSpPr>
            <a:spLocks noChangeArrowheads="1"/>
          </p:cNvSpPr>
          <p:nvPr/>
        </p:nvSpPr>
        <p:spPr bwMode="auto">
          <a:xfrm>
            <a:off x="325438" y="5484813"/>
            <a:ext cx="8497887" cy="304800"/>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altLang="zh-CN" sz="1400">
                <a:solidFill>
                  <a:srgbClr val="003366"/>
                </a:solidFill>
                <a:effectLst>
                  <a:outerShdw blurRad="38100" dist="38100" dir="2700000" algn="tl">
                    <a:srgbClr val="C0C0C0"/>
                  </a:outerShdw>
                </a:effectLst>
                <a:ea typeface="SimSun" pitchFamily="2" charset="-122"/>
              </a:rPr>
              <a:t> Human Expert is requested for a diagnostics via </a:t>
            </a:r>
            <a:r>
              <a:rPr lang="en-US" altLang="zh-CN" sz="1200" b="1" i="1">
                <a:solidFill>
                  <a:srgbClr val="CC3300"/>
                </a:solidFill>
                <a:effectLst>
                  <a:outerShdw blurRad="38100" dist="38100" dir="2700000" algn="tl">
                    <a:srgbClr val="C0C0C0"/>
                  </a:outerShdw>
                </a:effectLst>
                <a:ea typeface="SimSun" pitchFamily="2" charset="-122"/>
              </a:rPr>
              <a:t>e-mail</a:t>
            </a:r>
            <a:r>
              <a:rPr lang="en-US" altLang="zh-CN" sz="1400">
                <a:solidFill>
                  <a:srgbClr val="003366"/>
                </a:solidFill>
                <a:effectLst>
                  <a:outerShdw blurRad="38100" dist="38100" dir="2700000" algn="tl">
                    <a:srgbClr val="C0C0C0"/>
                  </a:outerShdw>
                </a:effectLst>
                <a:ea typeface="SimSun" pitchFamily="2" charset="-122"/>
              </a:rPr>
              <a:t>;</a:t>
            </a:r>
          </a:p>
        </p:txBody>
      </p:sp>
      <p:sp>
        <p:nvSpPr>
          <p:cNvPr id="1284150" name="Rectangle 54"/>
          <p:cNvSpPr>
            <a:spLocks noChangeArrowheads="1"/>
          </p:cNvSpPr>
          <p:nvPr/>
        </p:nvSpPr>
        <p:spPr bwMode="auto">
          <a:xfrm>
            <a:off x="323850" y="5861050"/>
            <a:ext cx="8499475" cy="304800"/>
          </a:xfrm>
          <a:prstGeom prst="rect">
            <a:avLst/>
          </a:prstGeom>
          <a:noFill/>
          <a:ln w="9525" algn="ctr">
            <a:noFill/>
            <a:miter lim="800000"/>
            <a:headEnd/>
            <a:tailEnd/>
          </a:ln>
          <a:effectLst/>
        </p:spPr>
        <p:txBody>
          <a:bodyPr>
            <a:spAutoFit/>
          </a:bodyPr>
          <a:lstStyle/>
          <a:p>
            <a:pPr lvl="1" algn="just">
              <a:spcBef>
                <a:spcPct val="50000"/>
              </a:spcBef>
              <a:buFont typeface="Wingdings" pitchFamily="2" charset="2"/>
              <a:buChar char="Ø"/>
              <a:defRPr/>
            </a:pPr>
            <a:r>
              <a:rPr lang="en-US" altLang="zh-CN" sz="1400">
                <a:solidFill>
                  <a:srgbClr val="003366"/>
                </a:solidFill>
                <a:effectLst>
                  <a:outerShdw blurRad="38100" dist="38100" dir="2700000" algn="tl">
                    <a:srgbClr val="C0C0C0"/>
                  </a:outerShdw>
                </a:effectLst>
                <a:ea typeface="SimSun" pitchFamily="2" charset="-122"/>
              </a:rPr>
              <a:t> As a user interface use case, </a:t>
            </a:r>
            <a:r>
              <a:rPr lang="en-US" altLang="zh-CN" sz="1200" b="1" i="1">
                <a:solidFill>
                  <a:srgbClr val="CC3300"/>
                </a:solidFill>
                <a:effectLst>
                  <a:outerShdw blurRad="38100" dist="38100" dir="2700000" algn="tl">
                    <a:srgbClr val="C0C0C0"/>
                  </a:outerShdw>
                </a:effectLst>
                <a:ea typeface="SimSun" pitchFamily="2" charset="-122"/>
              </a:rPr>
              <a:t>JFreeChart </a:t>
            </a:r>
            <a:r>
              <a:rPr lang="en-US" altLang="zh-CN" sz="1400">
                <a:solidFill>
                  <a:srgbClr val="003366"/>
                </a:solidFill>
                <a:effectLst>
                  <a:outerShdw blurRad="38100" dist="38100" dir="2700000" algn="tl">
                    <a:srgbClr val="C0C0C0"/>
                  </a:outerShdw>
                </a:effectLst>
                <a:ea typeface="SimSun" pitchFamily="2" charset="-122"/>
              </a:rPr>
              <a:t>Java package and </a:t>
            </a:r>
            <a:r>
              <a:rPr lang="en-US" altLang="zh-CN" sz="1200" b="1" i="1">
                <a:solidFill>
                  <a:srgbClr val="CC3300"/>
                </a:solidFill>
                <a:effectLst>
                  <a:outerShdw blurRad="38100" dist="38100" dir="2700000" algn="tl">
                    <a:srgbClr val="C0C0C0"/>
                  </a:outerShdw>
                </a:effectLst>
                <a:ea typeface="SimSun" pitchFamily="2" charset="-122"/>
              </a:rPr>
              <a:t>HTML</a:t>
            </a:r>
            <a:r>
              <a:rPr lang="en-US" altLang="zh-CN" sz="1400">
                <a:solidFill>
                  <a:srgbClr val="003366"/>
                </a:solidFill>
                <a:effectLst>
                  <a:outerShdw blurRad="38100" dist="38100" dir="2700000" algn="tl">
                    <a:srgbClr val="C0C0C0"/>
                  </a:outerShdw>
                </a:effectLst>
                <a:ea typeface="SimSun" pitchFamily="2" charset="-122"/>
              </a:rPr>
              <a:t> representation are used.</a:t>
            </a:r>
          </a:p>
        </p:txBody>
      </p:sp>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4292" name="Rectangle 4"/>
          <p:cNvSpPr>
            <a:spLocks noChangeArrowheads="1"/>
          </p:cNvSpPr>
          <p:nvPr/>
        </p:nvSpPr>
        <p:spPr bwMode="auto">
          <a:xfrm>
            <a:off x="1154113" y="87313"/>
            <a:ext cx="78105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GUN-GERI-UBIWARE-SmartResource ?</a:t>
            </a:r>
          </a:p>
        </p:txBody>
      </p:sp>
      <p:sp>
        <p:nvSpPr>
          <p:cNvPr id="75779" name="Text Box 5"/>
          <p:cNvSpPr txBox="1">
            <a:spLocks noChangeArrowheads="1"/>
          </p:cNvSpPr>
          <p:nvPr/>
        </p:nvSpPr>
        <p:spPr bwMode="auto">
          <a:xfrm>
            <a:off x="420688" y="4581525"/>
            <a:ext cx="8496300" cy="2192338"/>
          </a:xfrm>
          <a:prstGeom prst="rect">
            <a:avLst/>
          </a:prstGeom>
          <a:solidFill>
            <a:srgbClr val="C0C0C0"/>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a:solidFill>
                  <a:srgbClr val="FF0000"/>
                </a:solidFill>
              </a:rPr>
              <a:t>GUN</a:t>
            </a:r>
            <a:r>
              <a:rPr lang="en-US" altLang="en-US" sz="1800"/>
              <a:t> (Global Understanding Environment) – Proactive Self-Managed Semantic Web of Things - general concept and final destination</a:t>
            </a:r>
          </a:p>
          <a:p>
            <a:pPr algn="l" eaLnBrk="1" hangingPunct="1">
              <a:spcBef>
                <a:spcPct val="50000"/>
              </a:spcBef>
            </a:pPr>
            <a:r>
              <a:rPr lang="en-US" altLang="en-US" sz="1800" b="1">
                <a:solidFill>
                  <a:srgbClr val="FF0000"/>
                </a:solidFill>
              </a:rPr>
              <a:t>GERI</a:t>
            </a:r>
            <a:r>
              <a:rPr lang="en-US" altLang="en-US" sz="1800"/>
              <a:t> (Global Enterprise Resource Integration) – GUN subset related to industrial domains</a:t>
            </a:r>
          </a:p>
          <a:p>
            <a:pPr algn="l" eaLnBrk="1" hangingPunct="1">
              <a:spcBef>
                <a:spcPct val="50000"/>
              </a:spcBef>
            </a:pPr>
            <a:r>
              <a:rPr lang="en-US" altLang="en-US" sz="1800" b="1">
                <a:solidFill>
                  <a:srgbClr val="FF0000"/>
                </a:solidFill>
              </a:rPr>
              <a:t>UBIWARE</a:t>
            </a:r>
            <a:r>
              <a:rPr lang="en-US" altLang="en-US" sz="1800"/>
              <a:t> – middleware for GERI</a:t>
            </a:r>
          </a:p>
          <a:p>
            <a:pPr algn="l" eaLnBrk="1" hangingPunct="1">
              <a:spcBef>
                <a:spcPct val="50000"/>
              </a:spcBef>
            </a:pPr>
            <a:r>
              <a:rPr lang="en-US" altLang="en-US" sz="1800" b="1">
                <a:solidFill>
                  <a:srgbClr val="FF0000"/>
                </a:solidFill>
              </a:rPr>
              <a:t>SmartResource</a:t>
            </a:r>
            <a:r>
              <a:rPr lang="en-US" altLang="en-US" sz="1800"/>
              <a:t> – semantic technology, pilot tools and standards for UBIWARE</a:t>
            </a:r>
          </a:p>
        </p:txBody>
      </p:sp>
      <p:grpSp>
        <p:nvGrpSpPr>
          <p:cNvPr id="75780" name="Group 6"/>
          <p:cNvGrpSpPr>
            <a:grpSpLocks/>
          </p:cNvGrpSpPr>
          <p:nvPr/>
        </p:nvGrpSpPr>
        <p:grpSpPr bwMode="auto">
          <a:xfrm>
            <a:off x="1441450" y="755650"/>
            <a:ext cx="6121400" cy="3743325"/>
            <a:chOff x="884" y="572"/>
            <a:chExt cx="3856" cy="2358"/>
          </a:xfrm>
        </p:grpSpPr>
        <p:sp>
          <p:nvSpPr>
            <p:cNvPr id="75781" name="Oval 7"/>
            <p:cNvSpPr>
              <a:spLocks noChangeArrowheads="1"/>
            </p:cNvSpPr>
            <p:nvPr/>
          </p:nvSpPr>
          <p:spPr bwMode="auto">
            <a:xfrm>
              <a:off x="884" y="572"/>
              <a:ext cx="3856" cy="2358"/>
            </a:xfrm>
            <a:prstGeom prst="ellipse">
              <a:avLst/>
            </a:prstGeom>
            <a:solidFill>
              <a:srgbClr val="CCFFFF"/>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5782" name="WordArt 8"/>
            <p:cNvSpPr>
              <a:spLocks noChangeArrowheads="1" noChangeShapeType="1" noTextEdit="1"/>
            </p:cNvSpPr>
            <p:nvPr/>
          </p:nvSpPr>
          <p:spPr bwMode="auto">
            <a:xfrm>
              <a:off x="948" y="1607"/>
              <a:ext cx="332"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GUN</a:t>
              </a:r>
            </a:p>
          </p:txBody>
        </p:sp>
        <p:sp>
          <p:nvSpPr>
            <p:cNvPr id="75783" name="Oval 9"/>
            <p:cNvSpPr>
              <a:spLocks noChangeArrowheads="1"/>
            </p:cNvSpPr>
            <p:nvPr/>
          </p:nvSpPr>
          <p:spPr bwMode="auto">
            <a:xfrm>
              <a:off x="1366" y="859"/>
              <a:ext cx="3272" cy="1783"/>
            </a:xfrm>
            <a:prstGeom prst="ellipse">
              <a:avLst/>
            </a:prstGeom>
            <a:solidFill>
              <a:srgbClr val="FFFF99"/>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5784" name="WordArt 10"/>
            <p:cNvSpPr>
              <a:spLocks noChangeArrowheads="1" noChangeShapeType="1" noTextEdit="1"/>
            </p:cNvSpPr>
            <p:nvPr/>
          </p:nvSpPr>
          <p:spPr bwMode="auto">
            <a:xfrm>
              <a:off x="1527" y="1607"/>
              <a:ext cx="331"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GERI</a:t>
              </a:r>
            </a:p>
          </p:txBody>
        </p:sp>
        <p:sp>
          <p:nvSpPr>
            <p:cNvPr id="75785" name="Oval 11"/>
            <p:cNvSpPr>
              <a:spLocks noChangeArrowheads="1"/>
            </p:cNvSpPr>
            <p:nvPr/>
          </p:nvSpPr>
          <p:spPr bwMode="auto">
            <a:xfrm>
              <a:off x="2008" y="1089"/>
              <a:ext cx="2509" cy="1266"/>
            </a:xfrm>
            <a:prstGeom prst="ellipse">
              <a:avLst/>
            </a:prstGeom>
            <a:solidFill>
              <a:srgbClr val="FF99CC"/>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5786" name="WordArt 12"/>
            <p:cNvSpPr>
              <a:spLocks noChangeArrowheads="1" noChangeShapeType="1" noTextEdit="1"/>
            </p:cNvSpPr>
            <p:nvPr/>
          </p:nvSpPr>
          <p:spPr bwMode="auto">
            <a:xfrm>
              <a:off x="2105" y="1607"/>
              <a:ext cx="739" cy="20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UBIWARE</a:t>
              </a:r>
            </a:p>
          </p:txBody>
        </p:sp>
        <p:sp>
          <p:nvSpPr>
            <p:cNvPr id="75787" name="Oval 13"/>
            <p:cNvSpPr>
              <a:spLocks noChangeArrowheads="1"/>
            </p:cNvSpPr>
            <p:nvPr/>
          </p:nvSpPr>
          <p:spPr bwMode="auto">
            <a:xfrm>
              <a:off x="2941" y="1348"/>
              <a:ext cx="1478" cy="747"/>
            </a:xfrm>
            <a:prstGeom prst="ellipse">
              <a:avLst/>
            </a:prstGeom>
            <a:solidFill>
              <a:srgbClr val="FFBC01"/>
            </a:solidFill>
            <a:ln w="381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5788" name="WordArt 14"/>
            <p:cNvSpPr>
              <a:spLocks noChangeArrowheads="1" noChangeShapeType="1" noTextEdit="1"/>
            </p:cNvSpPr>
            <p:nvPr/>
          </p:nvSpPr>
          <p:spPr bwMode="auto">
            <a:xfrm>
              <a:off x="3230" y="1607"/>
              <a:ext cx="1059" cy="229"/>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SmartResource</a:t>
              </a:r>
            </a:p>
          </p:txBody>
        </p:sp>
        <p:pic>
          <p:nvPicPr>
            <p:cNvPr id="75789" name="Picture 15"/>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3" y="981"/>
              <a:ext cx="373"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4338" name="Rectangle 2"/>
          <p:cNvSpPr>
            <a:spLocks noChangeArrowheads="1"/>
          </p:cNvSpPr>
          <p:nvPr/>
        </p:nvSpPr>
        <p:spPr bwMode="auto">
          <a:xfrm>
            <a:off x="1763713" y="125413"/>
            <a:ext cx="7162800"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a:solidFill>
                  <a:srgbClr val="EC8C00"/>
                </a:solidFill>
                <a:effectLst>
                  <a:outerShdw blurRad="38100" dist="38100" dir="2700000" algn="tl">
                    <a:srgbClr val="C0C0C0"/>
                  </a:outerShdw>
                </a:effectLst>
              </a:rPr>
              <a:t>Networked Business Environments</a:t>
            </a:r>
            <a:endParaRPr lang="ru-RU" sz="3200" b="1">
              <a:solidFill>
                <a:srgbClr val="EC8C00"/>
              </a:solidFill>
              <a:effectLst>
                <a:outerShdw blurRad="38100" dist="38100" dir="2700000" algn="tl">
                  <a:srgbClr val="C0C0C0"/>
                </a:outerShdw>
              </a:effectLst>
            </a:endParaRPr>
          </a:p>
        </p:txBody>
      </p:sp>
      <p:sp>
        <p:nvSpPr>
          <p:cNvPr id="259075" name="Rectangle 3"/>
          <p:cNvSpPr>
            <a:spLocks noChangeArrowheads="1"/>
          </p:cNvSpPr>
          <p:nvPr/>
        </p:nvSpPr>
        <p:spPr bwMode="auto">
          <a:xfrm>
            <a:off x="457200" y="1484313"/>
            <a:ext cx="4038600"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90000"/>
              </a:lnSpc>
              <a:spcBef>
                <a:spcPct val="20000"/>
              </a:spcBef>
            </a:pPr>
            <a:r>
              <a:rPr lang="en-US" altLang="en-US" sz="1600">
                <a:solidFill>
                  <a:srgbClr val="FF3300"/>
                </a:solidFill>
              </a:rPr>
              <a:t>Some purposes of NBE development :</a:t>
            </a:r>
          </a:p>
          <a:p>
            <a:pPr algn="just" eaLnBrk="1" hangingPunct="1">
              <a:lnSpc>
                <a:spcPct val="90000"/>
              </a:lnSpc>
              <a:spcBef>
                <a:spcPct val="20000"/>
              </a:spcBef>
            </a:pPr>
            <a:endParaRPr lang="en-US" altLang="en-US" sz="900">
              <a:solidFill>
                <a:srgbClr val="FF3300"/>
              </a:solidFill>
            </a:endParaRPr>
          </a:p>
          <a:p>
            <a:pPr algn="just" eaLnBrk="1" hangingPunct="1">
              <a:lnSpc>
                <a:spcPct val="90000"/>
              </a:lnSpc>
              <a:spcBef>
                <a:spcPct val="20000"/>
              </a:spcBef>
              <a:buFontTx/>
              <a:buChar char="•"/>
            </a:pPr>
            <a:r>
              <a:rPr lang="en-US" altLang="en-US" sz="1600"/>
              <a:t>knowledge management: </a:t>
            </a:r>
          </a:p>
          <a:p>
            <a:pPr lvl="1" algn="just" eaLnBrk="1" hangingPunct="1">
              <a:lnSpc>
                <a:spcPct val="90000"/>
              </a:lnSpc>
              <a:spcBef>
                <a:spcPct val="20000"/>
              </a:spcBef>
              <a:buClr>
                <a:srgbClr val="003366"/>
              </a:buClr>
              <a:buSzPct val="80000"/>
              <a:buFont typeface="Wingdings" pitchFamily="2" charset="2"/>
              <a:buChar char="Ø"/>
            </a:pPr>
            <a:r>
              <a:rPr lang="en-US" altLang="en-US" sz="1200">
                <a:solidFill>
                  <a:srgbClr val="003366"/>
                </a:solidFill>
              </a:rPr>
              <a:t>mining, accumulation and sharing of expert knowledge within the whole enterprise </a:t>
            </a:r>
          </a:p>
          <a:p>
            <a:pPr algn="just" eaLnBrk="1" hangingPunct="1">
              <a:lnSpc>
                <a:spcPct val="90000"/>
              </a:lnSpc>
              <a:spcBef>
                <a:spcPct val="20000"/>
              </a:spcBef>
            </a:pPr>
            <a:endParaRPr lang="en-US" altLang="en-US">
              <a:solidFill>
                <a:srgbClr val="003366"/>
              </a:solidFill>
            </a:endParaRPr>
          </a:p>
          <a:p>
            <a:pPr algn="just" eaLnBrk="1" hangingPunct="1">
              <a:lnSpc>
                <a:spcPct val="90000"/>
              </a:lnSpc>
              <a:spcBef>
                <a:spcPct val="20000"/>
              </a:spcBef>
              <a:buFontTx/>
              <a:buChar char="•"/>
            </a:pPr>
            <a:r>
              <a:rPr lang="en-US" altLang="en-US" sz="1600"/>
              <a:t>knowledge business:</a:t>
            </a:r>
            <a:r>
              <a:rPr lang="en-US" altLang="en-US" sz="1600">
                <a:solidFill>
                  <a:srgbClr val="003366"/>
                </a:solidFill>
              </a:rPr>
              <a:t> </a:t>
            </a:r>
          </a:p>
          <a:p>
            <a:pPr lvl="1" algn="just" eaLnBrk="1" hangingPunct="1">
              <a:lnSpc>
                <a:spcPct val="90000"/>
              </a:lnSpc>
              <a:spcBef>
                <a:spcPct val="20000"/>
              </a:spcBef>
              <a:buClr>
                <a:srgbClr val="003366"/>
              </a:buClr>
              <a:buSzPct val="80000"/>
              <a:buFont typeface="Wingdings" pitchFamily="2" charset="2"/>
              <a:buChar char="Ø"/>
            </a:pPr>
            <a:r>
              <a:rPr lang="en-US" altLang="en-US" sz="1200">
                <a:solidFill>
                  <a:srgbClr val="003366"/>
                </a:solidFill>
              </a:rPr>
              <a:t>deliver gained enterprise experience to external market</a:t>
            </a:r>
          </a:p>
          <a:p>
            <a:pPr algn="just" eaLnBrk="1" hangingPunct="1">
              <a:lnSpc>
                <a:spcPct val="90000"/>
              </a:lnSpc>
              <a:spcBef>
                <a:spcPct val="20000"/>
              </a:spcBef>
            </a:pPr>
            <a:endParaRPr lang="en-US" altLang="en-US">
              <a:solidFill>
                <a:srgbClr val="003366"/>
              </a:solidFill>
            </a:endParaRPr>
          </a:p>
          <a:p>
            <a:pPr algn="l" eaLnBrk="1" hangingPunct="1">
              <a:lnSpc>
                <a:spcPct val="90000"/>
              </a:lnSpc>
              <a:spcBef>
                <a:spcPct val="20000"/>
              </a:spcBef>
              <a:buFontTx/>
              <a:buChar char="•"/>
            </a:pPr>
            <a:r>
              <a:rPr lang="en-GB" altLang="en-US" sz="1600"/>
              <a:t>new (value-added) services and solutions</a:t>
            </a:r>
          </a:p>
          <a:p>
            <a:pPr algn="l" eaLnBrk="1" hangingPunct="1">
              <a:lnSpc>
                <a:spcPct val="90000"/>
              </a:lnSpc>
              <a:spcBef>
                <a:spcPct val="20000"/>
              </a:spcBef>
            </a:pPr>
            <a:r>
              <a:rPr lang="en-GB" altLang="en-US" sz="1000"/>
              <a:t>	</a:t>
            </a:r>
          </a:p>
          <a:p>
            <a:pPr algn="l" eaLnBrk="1" hangingPunct="1">
              <a:lnSpc>
                <a:spcPct val="90000"/>
              </a:lnSpc>
              <a:spcBef>
                <a:spcPct val="20000"/>
              </a:spcBef>
              <a:buFontTx/>
              <a:buChar char="•"/>
            </a:pPr>
            <a:r>
              <a:rPr lang="en-GB" altLang="en-US" sz="1600"/>
              <a:t>integrated business solutions</a:t>
            </a:r>
            <a:endParaRPr lang="en-GB" altLang="en-US" sz="1400"/>
          </a:p>
        </p:txBody>
      </p:sp>
      <p:sp>
        <p:nvSpPr>
          <p:cNvPr id="259076" name="Text Box 4"/>
          <p:cNvSpPr txBox="1">
            <a:spLocks noChangeArrowheads="1"/>
          </p:cNvSpPr>
          <p:nvPr/>
        </p:nvSpPr>
        <p:spPr bwMode="auto">
          <a:xfrm>
            <a:off x="684213" y="4005263"/>
            <a:ext cx="7920037" cy="216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1400"/>
          </a:p>
        </p:txBody>
      </p:sp>
      <p:sp>
        <p:nvSpPr>
          <p:cNvPr id="259077" name="Text Box 5"/>
          <p:cNvSpPr txBox="1">
            <a:spLocks noChangeArrowheads="1"/>
          </p:cNvSpPr>
          <p:nvPr/>
        </p:nvSpPr>
        <p:spPr bwMode="auto">
          <a:xfrm>
            <a:off x="808038" y="4795838"/>
            <a:ext cx="599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sz="1400"/>
          </a:p>
        </p:txBody>
      </p:sp>
      <p:sp>
        <p:nvSpPr>
          <p:cNvPr id="259078" name="Text Box 6"/>
          <p:cNvSpPr txBox="1">
            <a:spLocks noChangeArrowheads="1"/>
          </p:cNvSpPr>
          <p:nvPr/>
        </p:nvSpPr>
        <p:spPr bwMode="auto">
          <a:xfrm>
            <a:off x="539750" y="4652963"/>
            <a:ext cx="8135938" cy="1566862"/>
          </a:xfrm>
          <a:prstGeom prst="rect">
            <a:avLst/>
          </a:prstGeom>
          <a:noFill/>
          <a:ln w="9525">
            <a:solidFill>
              <a:srgbClr val="EC8C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80000"/>
              </a:lnSpc>
              <a:spcBef>
                <a:spcPct val="20000"/>
              </a:spcBef>
            </a:pPr>
            <a:r>
              <a:rPr lang="en-GB" altLang="en-US" sz="1600" b="1">
                <a:solidFill>
                  <a:srgbClr val="FF3300"/>
                </a:solidFill>
              </a:rPr>
              <a:t>Semantic Web</a:t>
            </a:r>
            <a:r>
              <a:rPr lang="en-GB" altLang="en-US" sz="1600">
                <a:solidFill>
                  <a:srgbClr val="003366"/>
                </a:solidFill>
              </a:rPr>
              <a:t> technology provides standards for metadata and ontology development such as semantic annotations (</a:t>
            </a:r>
            <a:r>
              <a:rPr lang="en-GB" altLang="en-US" sz="1600" i="1"/>
              <a:t>Resource Description Framework</a:t>
            </a:r>
            <a:r>
              <a:rPr lang="en-GB" altLang="en-US" sz="1600">
                <a:solidFill>
                  <a:srgbClr val="003366"/>
                </a:solidFill>
              </a:rPr>
              <a:t>) and knowledge representation (</a:t>
            </a:r>
            <a:r>
              <a:rPr lang="en-GB" altLang="en-US" sz="1600" i="1"/>
              <a:t>Web Ontology Language</a:t>
            </a:r>
            <a:r>
              <a:rPr lang="en-GB" altLang="en-US" sz="1600">
                <a:solidFill>
                  <a:srgbClr val="003366"/>
                </a:solidFill>
              </a:rPr>
              <a:t>). </a:t>
            </a:r>
            <a:r>
              <a:rPr lang="en-US" altLang="en-US" sz="1600">
                <a:solidFill>
                  <a:srgbClr val="003366"/>
                </a:solidFill>
              </a:rPr>
              <a:t>It facilitates interoperability of heterogeneous components, authoring reusable data and intelligent, automated processing of data. </a:t>
            </a:r>
          </a:p>
          <a:p>
            <a:pPr algn="just" eaLnBrk="1" hangingPunct="1">
              <a:lnSpc>
                <a:spcPct val="80000"/>
              </a:lnSpc>
              <a:spcBef>
                <a:spcPct val="20000"/>
              </a:spcBef>
            </a:pPr>
            <a:endParaRPr lang="en-US" altLang="en-US" sz="1600">
              <a:solidFill>
                <a:srgbClr val="003366"/>
              </a:solidFill>
            </a:endParaRPr>
          </a:p>
          <a:p>
            <a:pPr algn="just" eaLnBrk="1" hangingPunct="1">
              <a:lnSpc>
                <a:spcPct val="80000"/>
              </a:lnSpc>
              <a:spcBef>
                <a:spcPct val="20000"/>
              </a:spcBef>
            </a:pPr>
            <a:r>
              <a:rPr lang="en-US" altLang="en-US" sz="1600" b="1">
                <a:solidFill>
                  <a:srgbClr val="FF3300"/>
                </a:solidFill>
              </a:rPr>
              <a:t>Semantic Web</a:t>
            </a:r>
            <a:r>
              <a:rPr lang="en-US" altLang="en-US" sz="1600">
                <a:solidFill>
                  <a:srgbClr val="003366"/>
                </a:solidFill>
              </a:rPr>
              <a:t> is an enabling technology for the future </a:t>
            </a:r>
            <a:r>
              <a:rPr lang="en-US" altLang="en-US" sz="1600" b="1">
                <a:solidFill>
                  <a:srgbClr val="003366"/>
                </a:solidFill>
              </a:rPr>
              <a:t>Networked Business Environment</a:t>
            </a:r>
            <a:endParaRPr lang="en-US" altLang="en-US" sz="1600">
              <a:solidFill>
                <a:srgbClr val="003366"/>
              </a:solidFill>
            </a:endParaRPr>
          </a:p>
        </p:txBody>
      </p:sp>
      <p:pic>
        <p:nvPicPr>
          <p:cNvPr id="259079" name="Picture 7" descr="tekno_11_en"/>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19700" y="704850"/>
            <a:ext cx="37449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80" name="Text Box 8"/>
          <p:cNvSpPr txBox="1">
            <a:spLocks noChangeArrowheads="1"/>
          </p:cNvSpPr>
          <p:nvPr/>
        </p:nvSpPr>
        <p:spPr bwMode="auto">
          <a:xfrm>
            <a:off x="5226050" y="3744913"/>
            <a:ext cx="3743325" cy="822325"/>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i="1"/>
              <a:t>“In a networked business environment Metso will be a business hub controlling the flow of information in the network of installed Metso devices and solutions, and Metso’s customers and partners.” (Future Care)</a:t>
            </a:r>
          </a:p>
        </p:txBody>
      </p:sp>
    </p:spTree>
  </p:cSld>
  <p:clrMapOvr>
    <a:masterClrMapping/>
  </p:clrMapOvr>
  <p:transition spd="med"/>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0098" name="Picture 2"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0" y="3500438"/>
            <a:ext cx="8281988"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6387" name="Rectangle 3"/>
          <p:cNvSpPr>
            <a:spLocks noChangeArrowheads="1"/>
          </p:cNvSpPr>
          <p:nvPr/>
        </p:nvSpPr>
        <p:spPr bwMode="auto">
          <a:xfrm>
            <a:off x="1655763" y="125413"/>
            <a:ext cx="73802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a:solidFill>
                  <a:srgbClr val="EC8C00"/>
                </a:solidFill>
                <a:effectLst>
                  <a:outerShdw blurRad="38100" dist="38100" dir="2700000" algn="tl">
                    <a:srgbClr val="C0C0C0"/>
                  </a:outerShdw>
                </a:effectLst>
              </a:rPr>
              <a:t>Bringing New Value to the Data</a:t>
            </a:r>
            <a:endParaRPr lang="ru-RU" sz="3200" b="1">
              <a:solidFill>
                <a:srgbClr val="EC8C00"/>
              </a:solidFill>
              <a:effectLst>
                <a:outerShdw blurRad="38100" dist="38100" dir="2700000" algn="tl">
                  <a:srgbClr val="C0C0C0"/>
                </a:outerShdw>
              </a:effectLst>
            </a:endParaRPr>
          </a:p>
        </p:txBody>
      </p:sp>
      <p:sp>
        <p:nvSpPr>
          <p:cNvPr id="260100" name="Rectangle 4"/>
          <p:cNvSpPr>
            <a:spLocks noChangeArrowheads="1"/>
          </p:cNvSpPr>
          <p:nvPr/>
        </p:nvSpPr>
        <p:spPr bwMode="auto">
          <a:xfrm>
            <a:off x="469900" y="1844675"/>
            <a:ext cx="8229600"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lvl="1" algn="l" eaLnBrk="1" hangingPunct="1">
              <a:spcBef>
                <a:spcPct val="20000"/>
              </a:spcBef>
              <a:buClr>
                <a:srgbClr val="003366"/>
              </a:buClr>
              <a:buSzPct val="80000"/>
              <a:buFont typeface="Wingdings" pitchFamily="2" charset="2"/>
              <a:buChar char="q"/>
            </a:pPr>
            <a:r>
              <a:rPr lang="en-US" altLang="en-US" sz="2000"/>
              <a:t> </a:t>
            </a:r>
            <a:r>
              <a:rPr lang="en-US" altLang="en-US" sz="2000" b="1" u="sng">
                <a:solidFill>
                  <a:schemeClr val="accent2"/>
                </a:solidFill>
              </a:rPr>
              <a:t>Reusing data</a:t>
            </a:r>
            <a:endParaRPr lang="en-US" altLang="en-US" sz="2000" b="1">
              <a:solidFill>
                <a:schemeClr val="accent2"/>
              </a:solidFill>
            </a:endParaRPr>
          </a:p>
          <a:p>
            <a:pPr lvl="1" algn="l" eaLnBrk="1" hangingPunct="1">
              <a:spcBef>
                <a:spcPct val="50000"/>
              </a:spcBef>
              <a:buClr>
                <a:srgbClr val="003366"/>
              </a:buClr>
              <a:buSzPct val="80000"/>
              <a:buFont typeface="Wingdings" pitchFamily="2" charset="2"/>
              <a:buChar char="q"/>
            </a:pPr>
            <a:r>
              <a:rPr lang="en-US" altLang="en-US" sz="2000"/>
              <a:t> </a:t>
            </a:r>
            <a:r>
              <a:rPr lang="en-US" altLang="en-US" sz="2000" b="1" u="sng">
                <a:solidFill>
                  <a:schemeClr val="accent2"/>
                </a:solidFill>
              </a:rPr>
              <a:t>Sharing data</a:t>
            </a:r>
            <a:r>
              <a:rPr lang="en-US" altLang="en-US" sz="2000" b="1">
                <a:solidFill>
                  <a:schemeClr val="accent2"/>
                </a:solidFill>
              </a:rPr>
              <a:t> </a:t>
            </a:r>
            <a:endParaRPr lang="en-US" altLang="en-US" sz="2000" b="1"/>
          </a:p>
          <a:p>
            <a:pPr lvl="1" algn="l" eaLnBrk="1" hangingPunct="1">
              <a:spcBef>
                <a:spcPct val="50000"/>
              </a:spcBef>
              <a:buClr>
                <a:srgbClr val="003366"/>
              </a:buClr>
              <a:buSzPct val="80000"/>
              <a:buFont typeface="Wingdings" pitchFamily="2" charset="2"/>
              <a:buChar char="q"/>
            </a:pPr>
            <a:r>
              <a:rPr lang="en-US" altLang="en-US" sz="2000"/>
              <a:t> </a:t>
            </a:r>
            <a:r>
              <a:rPr lang="en-US" altLang="en-US" sz="2000" b="1" u="sng">
                <a:solidFill>
                  <a:schemeClr val="accent2"/>
                </a:solidFill>
              </a:rPr>
              <a:t>Integrating data</a:t>
            </a:r>
            <a:r>
              <a:rPr lang="en-US" altLang="en-US" sz="1600" b="1">
                <a:solidFill>
                  <a:schemeClr val="accent2"/>
                </a:solidFill>
              </a:rPr>
              <a:t>  </a:t>
            </a:r>
          </a:p>
        </p:txBody>
      </p:sp>
      <p:sp>
        <p:nvSpPr>
          <p:cNvPr id="260101" name="Text Box 5"/>
          <p:cNvSpPr txBox="1">
            <a:spLocks noChangeArrowheads="1"/>
          </p:cNvSpPr>
          <p:nvPr/>
        </p:nvSpPr>
        <p:spPr bwMode="auto">
          <a:xfrm>
            <a:off x="684213" y="4005263"/>
            <a:ext cx="7920037" cy="216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1400"/>
          </a:p>
        </p:txBody>
      </p:sp>
      <p:sp>
        <p:nvSpPr>
          <p:cNvPr id="260102" name="Text Box 6"/>
          <p:cNvSpPr txBox="1">
            <a:spLocks noChangeArrowheads="1"/>
          </p:cNvSpPr>
          <p:nvPr/>
        </p:nvSpPr>
        <p:spPr bwMode="auto">
          <a:xfrm>
            <a:off x="611188" y="3789363"/>
            <a:ext cx="7921625"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1400"/>
          </a:p>
        </p:txBody>
      </p:sp>
      <p:sp>
        <p:nvSpPr>
          <p:cNvPr id="260103" name="Text Box 7"/>
          <p:cNvSpPr txBox="1">
            <a:spLocks noChangeArrowheads="1"/>
          </p:cNvSpPr>
          <p:nvPr/>
        </p:nvSpPr>
        <p:spPr bwMode="auto">
          <a:xfrm>
            <a:off x="808038" y="4795838"/>
            <a:ext cx="599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sz="1400"/>
          </a:p>
        </p:txBody>
      </p:sp>
      <p:sp>
        <p:nvSpPr>
          <p:cNvPr id="1296392" name="Text Box 8"/>
          <p:cNvSpPr txBox="1">
            <a:spLocks noChangeArrowheads="1"/>
          </p:cNvSpPr>
          <p:nvPr/>
        </p:nvSpPr>
        <p:spPr bwMode="auto">
          <a:xfrm>
            <a:off x="325438" y="3895725"/>
            <a:ext cx="8207375" cy="1871663"/>
          </a:xfrm>
          <a:prstGeom prst="rect">
            <a:avLst/>
          </a:prstGeom>
          <a:noFill/>
          <a:ln w="9525">
            <a:noFill/>
            <a:miter lim="800000"/>
            <a:headEnd/>
            <a:tailEnd/>
          </a:ln>
          <a:effectLst/>
        </p:spPr>
        <p:txBody>
          <a:bodyPr lIns="54000" rIns="54000"/>
          <a:lstStyle/>
          <a:p>
            <a:pPr marL="342900" indent="-342900" algn="l">
              <a:spcBef>
                <a:spcPct val="50000"/>
              </a:spcBef>
              <a:defRPr/>
            </a:pPr>
            <a:r>
              <a:rPr lang="en-US" sz="1400"/>
              <a:t>	</a:t>
            </a:r>
            <a:r>
              <a:rPr lang="en-US" sz="1600" b="1" i="1">
                <a:solidFill>
                  <a:srgbClr val="AE6800"/>
                </a:solidFill>
              </a:rPr>
              <a:t>Networked Business Environment</a:t>
            </a:r>
            <a:r>
              <a:rPr lang="en-US" sz="1600"/>
              <a:t>  requires new advanced ways of data and knowledge management</a:t>
            </a:r>
          </a:p>
          <a:p>
            <a:pPr marL="342900" indent="-342900" algn="l">
              <a:spcBef>
                <a:spcPct val="50000"/>
              </a:spcBef>
              <a:defRPr/>
            </a:pPr>
            <a:r>
              <a:rPr lang="en-US" sz="1600"/>
              <a:t>	</a:t>
            </a:r>
            <a:r>
              <a:rPr lang="en-US" sz="1600" b="1"/>
              <a:t>Industrial Maintenance</a:t>
            </a:r>
            <a:r>
              <a:rPr lang="en-US" sz="1600"/>
              <a:t> domain is a good application case for the concept of the </a:t>
            </a:r>
            <a:r>
              <a:rPr lang="en-US" sz="1600" b="1" i="1">
                <a:solidFill>
                  <a:srgbClr val="AE6800"/>
                </a:solidFill>
              </a:rPr>
              <a:t>Networked Business Environment</a:t>
            </a:r>
            <a:endParaRPr lang="en-US" sz="1600"/>
          </a:p>
          <a:p>
            <a:pPr marL="342900" indent="-342900" algn="l">
              <a:spcBef>
                <a:spcPct val="50000"/>
              </a:spcBef>
              <a:defRPr/>
            </a:pPr>
            <a:r>
              <a:rPr lang="en-US" sz="1600" b="1" i="1"/>
              <a:t>	</a:t>
            </a:r>
            <a:r>
              <a:rPr lang="en-US" sz="1600" b="1" i="1">
                <a:solidFill>
                  <a:srgbClr val="FF3300"/>
                </a:solidFill>
                <a:effectLst>
                  <a:outerShdw blurRad="38100" dist="38100" dir="2700000" algn="tl">
                    <a:srgbClr val="C0C0C0"/>
                  </a:outerShdw>
                </a:effectLst>
              </a:rPr>
              <a:t>Networked Maintenance Environment</a:t>
            </a:r>
            <a:r>
              <a:rPr lang="en-US" sz="1600" b="1" i="1"/>
              <a:t> </a:t>
            </a:r>
            <a:r>
              <a:rPr lang="en-US" sz="1600"/>
              <a:t>will bring all benefits of the knowledge management, delivering value-added services and integration of businesses</a:t>
            </a:r>
          </a:p>
        </p:txBody>
      </p:sp>
      <p:grpSp>
        <p:nvGrpSpPr>
          <p:cNvPr id="260105" name="Group 9"/>
          <p:cNvGrpSpPr>
            <a:grpSpLocks/>
          </p:cNvGrpSpPr>
          <p:nvPr/>
        </p:nvGrpSpPr>
        <p:grpSpPr bwMode="auto">
          <a:xfrm>
            <a:off x="3902075" y="2060575"/>
            <a:ext cx="4248150" cy="1008063"/>
            <a:chOff x="1973" y="1480"/>
            <a:chExt cx="3447" cy="590"/>
          </a:xfrm>
        </p:grpSpPr>
        <p:sp>
          <p:nvSpPr>
            <p:cNvPr id="1296394" name="AutoShape 10"/>
            <p:cNvSpPr>
              <a:spLocks noChangeArrowheads="1"/>
            </p:cNvSpPr>
            <p:nvPr/>
          </p:nvSpPr>
          <p:spPr bwMode="auto">
            <a:xfrm>
              <a:off x="2290" y="1480"/>
              <a:ext cx="3130" cy="590"/>
            </a:xfrm>
            <a:prstGeom prst="roundRect">
              <a:avLst>
                <a:gd name="adj" fmla="val 16667"/>
              </a:avLst>
            </a:prstGeom>
            <a:gradFill rotWithShape="1">
              <a:gsLst>
                <a:gs pos="0">
                  <a:schemeClr val="accent1"/>
                </a:gs>
                <a:gs pos="50000">
                  <a:srgbClr val="F1F8D4"/>
                </a:gs>
                <a:gs pos="100000">
                  <a:schemeClr val="accent1"/>
                </a:gs>
              </a:gsLst>
              <a:lin ang="5400000" scaled="1"/>
            </a:gradFill>
            <a:ln w="9525">
              <a:solidFill>
                <a:schemeClr val="tx1"/>
              </a:solidFill>
              <a:round/>
              <a:headEnd/>
              <a:tailEnd/>
            </a:ln>
            <a:effectLst>
              <a:outerShdw dist="35921" dir="2700000" algn="ctr" rotWithShape="0">
                <a:schemeClr val="bg2"/>
              </a:outerShdw>
            </a:effectLst>
          </p:spPr>
          <p:txBody>
            <a:bodyPr wrap="none" anchor="ctr"/>
            <a:lstStyle/>
            <a:p>
              <a:pPr algn="l">
                <a:defRPr/>
              </a:pPr>
              <a:r>
                <a:rPr lang="en-US" sz="1400" b="1"/>
                <a:t>Emerging Semantic Web application areas:</a:t>
              </a:r>
            </a:p>
            <a:p>
              <a:pPr lvl="1" algn="l">
                <a:buFont typeface="Wingdings" pitchFamily="2" charset="2"/>
                <a:buChar char="§"/>
                <a:defRPr/>
              </a:pPr>
              <a:r>
                <a:rPr lang="en-US" sz="1400"/>
                <a:t> </a:t>
              </a:r>
              <a:r>
                <a:rPr lang="en-US" sz="1400">
                  <a:solidFill>
                    <a:schemeClr val="accent2"/>
                  </a:solidFill>
                </a:rPr>
                <a:t>  Knowledge Management</a:t>
              </a:r>
            </a:p>
            <a:p>
              <a:pPr lvl="1" algn="l">
                <a:buFont typeface="Wingdings" pitchFamily="2" charset="2"/>
                <a:buChar char="§"/>
                <a:defRPr/>
              </a:pPr>
              <a:r>
                <a:rPr lang="en-US" sz="1400"/>
                <a:t> </a:t>
              </a:r>
              <a:r>
                <a:rPr lang="en-US" sz="1400">
                  <a:solidFill>
                    <a:schemeClr val="accent2"/>
                  </a:solidFill>
                </a:rPr>
                <a:t>  e-Business</a:t>
              </a:r>
            </a:p>
            <a:p>
              <a:pPr lvl="1" algn="l">
                <a:buFont typeface="Wingdings" pitchFamily="2" charset="2"/>
                <a:buChar char="§"/>
                <a:defRPr/>
              </a:pPr>
              <a:r>
                <a:rPr lang="en-US" sz="1400"/>
                <a:t> </a:t>
              </a:r>
              <a:r>
                <a:rPr lang="en-US" sz="1400">
                  <a:solidFill>
                    <a:schemeClr val="accent2"/>
                  </a:solidFill>
                </a:rPr>
                <a:t>  Enterprise Application Integration</a:t>
              </a:r>
            </a:p>
          </p:txBody>
        </p:sp>
        <p:sp>
          <p:nvSpPr>
            <p:cNvPr id="260107" name="Text Box 11"/>
            <p:cNvSpPr txBox="1">
              <a:spLocks noChangeArrowheads="1"/>
            </p:cNvSpPr>
            <p:nvPr/>
          </p:nvSpPr>
          <p:spPr bwMode="auto">
            <a:xfrm>
              <a:off x="1973" y="1661"/>
              <a:ext cx="31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800" b="1" i="1"/>
                <a:t>in</a:t>
              </a:r>
            </a:p>
          </p:txBody>
        </p:sp>
      </p:grpSp>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7410" name="Rectangle 2"/>
          <p:cNvSpPr>
            <a:spLocks noChangeArrowheads="1"/>
          </p:cNvSpPr>
          <p:nvPr/>
        </p:nvSpPr>
        <p:spPr bwMode="auto">
          <a:xfrm>
            <a:off x="457200" y="1484313"/>
            <a:ext cx="8218488" cy="3960812"/>
          </a:xfrm>
          <a:prstGeom prst="rect">
            <a:avLst/>
          </a:prstGeom>
          <a:noFill/>
          <a:ln w="9525">
            <a:noFill/>
            <a:miter lim="800000"/>
            <a:headEnd/>
            <a:tailEnd/>
          </a:ln>
          <a:effectLst/>
        </p:spPr>
        <p:txBody>
          <a:bodyPr/>
          <a:lstStyle/>
          <a:p>
            <a:pPr marL="609600" indent="-609600" algn="l">
              <a:lnSpc>
                <a:spcPct val="80000"/>
              </a:lnSpc>
              <a:spcBef>
                <a:spcPct val="20000"/>
              </a:spcBef>
              <a:defRPr/>
            </a:pPr>
            <a:endParaRPr lang="en-US" sz="2800" i="1">
              <a:solidFill>
                <a:srgbClr val="003366"/>
              </a:solidFill>
            </a:endParaRPr>
          </a:p>
          <a:p>
            <a:pPr marL="609600" indent="-609600" algn="l">
              <a:lnSpc>
                <a:spcPct val="80000"/>
              </a:lnSpc>
              <a:spcBef>
                <a:spcPct val="20000"/>
              </a:spcBef>
              <a:defRPr/>
            </a:pPr>
            <a:r>
              <a:rPr lang="en-US" sz="2800">
                <a:solidFill>
                  <a:srgbClr val="003366"/>
                </a:solidFill>
              </a:rPr>
              <a:t>Classes of </a:t>
            </a:r>
            <a:r>
              <a:rPr lang="en-US" sz="2800" u="sng">
                <a:solidFill>
                  <a:srgbClr val="AE6800"/>
                </a:solidFill>
                <a:effectLst>
                  <a:outerShdw blurRad="38100" dist="38100" dir="2700000" algn="tl">
                    <a:srgbClr val="C0C0C0"/>
                  </a:outerShdw>
                </a:effectLst>
              </a:rPr>
              <a:t>resources</a:t>
            </a:r>
            <a:r>
              <a:rPr lang="en-US" sz="2800">
                <a:solidFill>
                  <a:srgbClr val="003366"/>
                </a:solidFill>
              </a:rPr>
              <a:t> in maintenance systems:</a:t>
            </a:r>
          </a:p>
          <a:p>
            <a:pPr marL="609600" indent="-609600" algn="l">
              <a:lnSpc>
                <a:spcPct val="80000"/>
              </a:lnSpc>
              <a:spcBef>
                <a:spcPct val="20000"/>
              </a:spcBef>
              <a:buFontTx/>
              <a:buChar char="•"/>
              <a:defRPr/>
            </a:pPr>
            <a:endParaRPr lang="en-US" sz="2800">
              <a:solidFill>
                <a:srgbClr val="003366"/>
              </a:solidFill>
            </a:endParaRPr>
          </a:p>
          <a:p>
            <a:pPr marL="609600" indent="-609600" algn="just">
              <a:lnSpc>
                <a:spcPct val="80000"/>
              </a:lnSpc>
              <a:spcBef>
                <a:spcPct val="20000"/>
              </a:spcBef>
              <a:buFontTx/>
              <a:buChar char="•"/>
              <a:defRPr/>
            </a:pPr>
            <a:r>
              <a:rPr lang="en-US" sz="2400">
                <a:solidFill>
                  <a:srgbClr val="FF3300"/>
                </a:solidFill>
              </a:rPr>
              <a:t>Devices</a:t>
            </a:r>
            <a:r>
              <a:rPr lang="en-US" sz="2400">
                <a:solidFill>
                  <a:srgbClr val="003366"/>
                </a:solidFill>
              </a:rPr>
              <a:t> - increasingly complex machines, equipment, etc., that require costs-demanding support</a:t>
            </a:r>
          </a:p>
          <a:p>
            <a:pPr marL="609600" indent="-609600" algn="just">
              <a:lnSpc>
                <a:spcPct val="80000"/>
              </a:lnSpc>
              <a:spcBef>
                <a:spcPct val="20000"/>
              </a:spcBef>
              <a:buFontTx/>
              <a:buChar char="•"/>
              <a:defRPr/>
            </a:pPr>
            <a:r>
              <a:rPr lang="en-US" sz="2400">
                <a:solidFill>
                  <a:srgbClr val="FF3300"/>
                </a:solidFill>
              </a:rPr>
              <a:t>Processing Units (Services)</a:t>
            </a:r>
            <a:r>
              <a:rPr lang="en-US" sz="2400">
                <a:solidFill>
                  <a:srgbClr val="003366"/>
                </a:solidFill>
              </a:rPr>
              <a:t> – embedded, local and remote systems, for automated intelligent monitoring, diagnostics and control over devices</a:t>
            </a:r>
          </a:p>
          <a:p>
            <a:pPr marL="609600" indent="-609600" algn="just">
              <a:lnSpc>
                <a:spcPct val="80000"/>
              </a:lnSpc>
              <a:spcBef>
                <a:spcPct val="20000"/>
              </a:spcBef>
              <a:buFontTx/>
              <a:buChar char="•"/>
              <a:defRPr/>
            </a:pPr>
            <a:r>
              <a:rPr lang="en-US" sz="2400">
                <a:solidFill>
                  <a:srgbClr val="FF3300"/>
                </a:solidFill>
              </a:rPr>
              <a:t>Humans (Experts)</a:t>
            </a:r>
            <a:r>
              <a:rPr lang="en-US" sz="2400">
                <a:solidFill>
                  <a:srgbClr val="003366"/>
                </a:solidFill>
              </a:rPr>
              <a:t> – qualified users of the system, operators, maintenance experts, a limited resource that should be reused </a:t>
            </a:r>
            <a:endParaRPr lang="ru-RU" sz="2400">
              <a:solidFill>
                <a:srgbClr val="003366"/>
              </a:solidFill>
            </a:endParaRPr>
          </a:p>
        </p:txBody>
      </p:sp>
      <p:pic>
        <p:nvPicPr>
          <p:cNvPr id="261123" name="Picture 3" descr="resource_ef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67625" y="5157788"/>
            <a:ext cx="1008063"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7412" name="Rectangle 4"/>
          <p:cNvSpPr>
            <a:spLocks noChangeArrowheads="1"/>
          </p:cNvSpPr>
          <p:nvPr/>
        </p:nvSpPr>
        <p:spPr bwMode="auto">
          <a:xfrm>
            <a:off x="2987675" y="115888"/>
            <a:ext cx="527685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GB" sz="3200" b="1">
                <a:solidFill>
                  <a:srgbClr val="EC8C00"/>
                </a:solidFill>
                <a:effectLst>
                  <a:outerShdw blurRad="38100" dist="38100" dir="2700000" algn="tl">
                    <a:srgbClr val="C0C0C0"/>
                  </a:outerShdw>
                </a:effectLst>
              </a:rPr>
              <a:t>Industrial Resources</a:t>
            </a:r>
          </a:p>
        </p:txBody>
      </p:sp>
    </p:spTree>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8434" name="Rectangle 2"/>
          <p:cNvSpPr>
            <a:spLocks noGrp="1" noChangeArrowheads="1"/>
          </p:cNvSpPr>
          <p:nvPr>
            <p:ph type="title"/>
          </p:nvPr>
        </p:nvSpPr>
        <p:spPr/>
        <p:txBody>
          <a:bodyPr/>
          <a:lstStyle/>
          <a:p>
            <a:pPr eaLnBrk="1" hangingPunct="1">
              <a:defRPr/>
            </a:pPr>
            <a:r>
              <a:rPr lang="en-GB"/>
              <a:t>Self-maintenance</a:t>
            </a:r>
          </a:p>
        </p:txBody>
      </p:sp>
      <p:sp>
        <p:nvSpPr>
          <p:cNvPr id="1298435" name="Rectangle 3"/>
          <p:cNvSpPr>
            <a:spLocks noGrp="1" noChangeArrowheads="1"/>
          </p:cNvSpPr>
          <p:nvPr>
            <p:ph type="body" idx="1"/>
          </p:nvPr>
        </p:nvSpPr>
        <p:spPr>
          <a:xfrm>
            <a:off x="457200" y="1484313"/>
            <a:ext cx="8362950" cy="4641850"/>
          </a:xfrm>
        </p:spPr>
        <p:txBody>
          <a:bodyPr/>
          <a:lstStyle/>
          <a:p>
            <a:pPr algn="just" eaLnBrk="1" hangingPunct="1">
              <a:defRPr/>
            </a:pPr>
            <a:r>
              <a:rPr lang="en-US" sz="2800">
                <a:solidFill>
                  <a:srgbClr val="FF3300"/>
                </a:solidFill>
              </a:rPr>
              <a:t>Do not expect that someone cares about you, take care yourself even if you are just an industrial device !</a:t>
            </a:r>
          </a:p>
          <a:p>
            <a:pPr algn="just" eaLnBrk="1" hangingPunct="1">
              <a:defRPr/>
            </a:pPr>
            <a:r>
              <a:rPr lang="en-US" sz="2800"/>
              <a:t>You should be </a:t>
            </a:r>
            <a:r>
              <a:rPr lang="en-US" sz="2800" i="1">
                <a:effectLst>
                  <a:outerShdw blurRad="38100" dist="38100" dir="2700000" algn="tl">
                    <a:srgbClr val="C0C0C0"/>
                  </a:outerShdw>
                </a:effectLst>
              </a:rPr>
              <a:t>proactive</a:t>
            </a:r>
            <a:r>
              <a:rPr lang="en-US" sz="2800"/>
              <a:t> enough to “realize” that you exist and want to be in a “good shape”;</a:t>
            </a:r>
          </a:p>
          <a:p>
            <a:pPr algn="just" eaLnBrk="1" hangingPunct="1">
              <a:defRPr/>
            </a:pPr>
            <a:r>
              <a:rPr lang="en-US" sz="2800"/>
              <a:t>You should be </a:t>
            </a:r>
            <a:r>
              <a:rPr lang="en-US" sz="2800" i="1">
                <a:effectLst>
                  <a:outerShdw blurRad="38100" dist="38100" dir="2700000" algn="tl">
                    <a:srgbClr val="C0C0C0"/>
                  </a:outerShdw>
                </a:effectLst>
              </a:rPr>
              <a:t>sensitive</a:t>
            </a:r>
            <a:r>
              <a:rPr lang="en-US" sz="2800"/>
              <a:t> enough to “feel” your own state and condition;</a:t>
            </a:r>
          </a:p>
          <a:p>
            <a:pPr algn="just" eaLnBrk="1" hangingPunct="1">
              <a:defRPr/>
            </a:pPr>
            <a:r>
              <a:rPr lang="en-US" sz="2800"/>
              <a:t>You should be </a:t>
            </a:r>
            <a:r>
              <a:rPr lang="en-US" sz="2800" i="1">
                <a:effectLst>
                  <a:outerShdw blurRad="38100" dist="38100" dir="2700000" algn="tl">
                    <a:srgbClr val="C0C0C0"/>
                  </a:outerShdw>
                </a:effectLst>
              </a:rPr>
              <a:t>smart</a:t>
            </a:r>
            <a:r>
              <a:rPr lang="en-US" sz="2800"/>
              <a:t> enough to “understand” that you need some maintenance.</a:t>
            </a:r>
            <a:endParaRPr lang="ru-RU" sz="2800"/>
          </a:p>
        </p:txBody>
      </p:sp>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3170" name="Picture 2" descr="place-radial-transformed2"/>
          <p:cNvPicPr>
            <a:picLocks noChangeAspect="1" noChangeArrowheads="1"/>
          </p:cNvPicPr>
          <p:nvPr/>
        </p:nvPicPr>
        <p:blipFill>
          <a:blip r:embed="rId2">
            <a:extLst>
              <a:ext uri="{28A0092B-C50C-407E-A947-70E740481C1C}">
                <a14:useLocalDpi xmlns:a14="http://schemas.microsoft.com/office/drawing/2010/main" val="0"/>
              </a:ext>
            </a:extLst>
          </a:blip>
          <a:srcRect b="47266"/>
          <a:stretch>
            <a:fillRect/>
          </a:stretch>
        </p:blipFill>
        <p:spPr bwMode="auto">
          <a:xfrm>
            <a:off x="3635375" y="5978525"/>
            <a:ext cx="1727200" cy="47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1" name="Picture 3" descr="place-radial-transformed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40425" y="4941888"/>
            <a:ext cx="1728788"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lace-radial-transformed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975" y="4545013"/>
            <a:ext cx="1727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9461" name="Rectangle 5"/>
          <p:cNvSpPr>
            <a:spLocks noGrp="1" noChangeArrowheads="1"/>
          </p:cNvSpPr>
          <p:nvPr>
            <p:ph type="title"/>
          </p:nvPr>
        </p:nvSpPr>
        <p:spPr/>
        <p:txBody>
          <a:bodyPr/>
          <a:lstStyle/>
          <a:p>
            <a:pPr eaLnBrk="1" hangingPunct="1">
              <a:defRPr/>
            </a:pPr>
            <a:r>
              <a:rPr lang="en-GB"/>
              <a:t>Resource Agents</a:t>
            </a:r>
          </a:p>
        </p:txBody>
      </p:sp>
      <p:grpSp>
        <p:nvGrpSpPr>
          <p:cNvPr id="263174" name="Group 6"/>
          <p:cNvGrpSpPr>
            <a:grpSpLocks/>
          </p:cNvGrpSpPr>
          <p:nvPr/>
        </p:nvGrpSpPr>
        <p:grpSpPr bwMode="auto">
          <a:xfrm>
            <a:off x="6227763" y="3068638"/>
            <a:ext cx="1584325" cy="2520950"/>
            <a:chOff x="3178" y="1207"/>
            <a:chExt cx="1984" cy="2693"/>
          </a:xfrm>
        </p:grpSpPr>
        <p:sp>
          <p:nvSpPr>
            <p:cNvPr id="1299463" name="Freeform 7"/>
            <p:cNvSpPr>
              <a:spLocks/>
            </p:cNvSpPr>
            <p:nvPr/>
          </p:nvSpPr>
          <p:spPr bwMode="auto">
            <a:xfrm>
              <a:off x="3908" y="1621"/>
              <a:ext cx="658" cy="571"/>
            </a:xfrm>
            <a:custGeom>
              <a:avLst/>
              <a:gdLst/>
              <a:ahLst/>
              <a:cxnLst>
                <a:cxn ang="0">
                  <a:pos x="261" y="485"/>
                </a:cxn>
                <a:cxn ang="0">
                  <a:pos x="0" y="307"/>
                </a:cxn>
                <a:cxn ang="0">
                  <a:pos x="44" y="268"/>
                </a:cxn>
                <a:cxn ang="0">
                  <a:pos x="249" y="390"/>
                </a:cxn>
                <a:cxn ang="0">
                  <a:pos x="324" y="268"/>
                </a:cxn>
                <a:cxn ang="0">
                  <a:pos x="416" y="157"/>
                </a:cxn>
                <a:cxn ang="0">
                  <a:pos x="529" y="85"/>
                </a:cxn>
                <a:cxn ang="0">
                  <a:pos x="634" y="17"/>
                </a:cxn>
                <a:cxn ang="0">
                  <a:pos x="715" y="0"/>
                </a:cxn>
                <a:cxn ang="0">
                  <a:pos x="782" y="6"/>
                </a:cxn>
                <a:cxn ang="0">
                  <a:pos x="839" y="39"/>
                </a:cxn>
                <a:cxn ang="0">
                  <a:pos x="882" y="168"/>
                </a:cxn>
                <a:cxn ang="0">
                  <a:pos x="876" y="357"/>
                </a:cxn>
                <a:cxn ang="0">
                  <a:pos x="801" y="501"/>
                </a:cxn>
                <a:cxn ang="0">
                  <a:pos x="677" y="668"/>
                </a:cxn>
                <a:cxn ang="0">
                  <a:pos x="548" y="790"/>
                </a:cxn>
                <a:cxn ang="0">
                  <a:pos x="472" y="835"/>
                </a:cxn>
                <a:cxn ang="0">
                  <a:pos x="372" y="835"/>
                </a:cxn>
                <a:cxn ang="0">
                  <a:pos x="286" y="801"/>
                </a:cxn>
                <a:cxn ang="0">
                  <a:pos x="249" y="718"/>
                </a:cxn>
                <a:cxn ang="0">
                  <a:pos x="224" y="607"/>
                </a:cxn>
                <a:cxn ang="0">
                  <a:pos x="230" y="524"/>
                </a:cxn>
                <a:cxn ang="0">
                  <a:pos x="261" y="485"/>
                </a:cxn>
              </a:cxnLst>
              <a:rect l="0" t="0" r="r" b="b"/>
              <a:pathLst>
                <a:path w="882" h="835">
                  <a:moveTo>
                    <a:pt x="261" y="485"/>
                  </a:moveTo>
                  <a:lnTo>
                    <a:pt x="0" y="307"/>
                  </a:lnTo>
                  <a:lnTo>
                    <a:pt x="44" y="268"/>
                  </a:lnTo>
                  <a:lnTo>
                    <a:pt x="249" y="390"/>
                  </a:lnTo>
                  <a:lnTo>
                    <a:pt x="324" y="268"/>
                  </a:lnTo>
                  <a:lnTo>
                    <a:pt x="416" y="157"/>
                  </a:lnTo>
                  <a:lnTo>
                    <a:pt x="529" y="85"/>
                  </a:lnTo>
                  <a:lnTo>
                    <a:pt x="634" y="17"/>
                  </a:lnTo>
                  <a:lnTo>
                    <a:pt x="715" y="0"/>
                  </a:lnTo>
                  <a:lnTo>
                    <a:pt x="782" y="6"/>
                  </a:lnTo>
                  <a:lnTo>
                    <a:pt x="839" y="39"/>
                  </a:lnTo>
                  <a:lnTo>
                    <a:pt x="882" y="168"/>
                  </a:lnTo>
                  <a:lnTo>
                    <a:pt x="876" y="357"/>
                  </a:lnTo>
                  <a:lnTo>
                    <a:pt x="801" y="501"/>
                  </a:lnTo>
                  <a:lnTo>
                    <a:pt x="677" y="668"/>
                  </a:lnTo>
                  <a:lnTo>
                    <a:pt x="548" y="790"/>
                  </a:lnTo>
                  <a:lnTo>
                    <a:pt x="472" y="835"/>
                  </a:lnTo>
                  <a:lnTo>
                    <a:pt x="372" y="835"/>
                  </a:lnTo>
                  <a:lnTo>
                    <a:pt x="286" y="801"/>
                  </a:lnTo>
                  <a:lnTo>
                    <a:pt x="249" y="718"/>
                  </a:lnTo>
                  <a:lnTo>
                    <a:pt x="224" y="607"/>
                  </a:lnTo>
                  <a:lnTo>
                    <a:pt x="230" y="524"/>
                  </a:lnTo>
                  <a:lnTo>
                    <a:pt x="261" y="485"/>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4" name="Freeform 8"/>
            <p:cNvSpPr>
              <a:spLocks/>
            </p:cNvSpPr>
            <p:nvPr/>
          </p:nvSpPr>
          <p:spPr bwMode="auto">
            <a:xfrm>
              <a:off x="4536" y="1207"/>
              <a:ext cx="209" cy="275"/>
            </a:xfrm>
            <a:custGeom>
              <a:avLst/>
              <a:gdLst/>
              <a:ahLst/>
              <a:cxnLst>
                <a:cxn ang="0">
                  <a:pos x="0" y="389"/>
                </a:cxn>
                <a:cxn ang="0">
                  <a:pos x="37" y="239"/>
                </a:cxn>
                <a:cxn ang="0">
                  <a:pos x="148" y="83"/>
                </a:cxn>
                <a:cxn ang="0">
                  <a:pos x="247" y="0"/>
                </a:cxn>
                <a:cxn ang="0">
                  <a:pos x="278" y="33"/>
                </a:cxn>
                <a:cxn ang="0">
                  <a:pos x="173" y="117"/>
                </a:cxn>
                <a:cxn ang="0">
                  <a:pos x="129" y="172"/>
                </a:cxn>
                <a:cxn ang="0">
                  <a:pos x="73" y="272"/>
                </a:cxn>
                <a:cxn ang="0">
                  <a:pos x="43" y="400"/>
                </a:cxn>
                <a:cxn ang="0">
                  <a:pos x="0" y="389"/>
                </a:cxn>
              </a:cxnLst>
              <a:rect l="0" t="0" r="r" b="b"/>
              <a:pathLst>
                <a:path w="278" h="400">
                  <a:moveTo>
                    <a:pt x="0" y="389"/>
                  </a:moveTo>
                  <a:lnTo>
                    <a:pt x="37" y="239"/>
                  </a:lnTo>
                  <a:lnTo>
                    <a:pt x="148" y="83"/>
                  </a:lnTo>
                  <a:lnTo>
                    <a:pt x="247" y="0"/>
                  </a:lnTo>
                  <a:lnTo>
                    <a:pt x="278" y="33"/>
                  </a:lnTo>
                  <a:lnTo>
                    <a:pt x="173" y="117"/>
                  </a:lnTo>
                  <a:lnTo>
                    <a:pt x="129" y="172"/>
                  </a:lnTo>
                  <a:lnTo>
                    <a:pt x="73" y="272"/>
                  </a:lnTo>
                  <a:lnTo>
                    <a:pt x="43" y="400"/>
                  </a:lnTo>
                  <a:lnTo>
                    <a:pt x="0" y="389"/>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5" name="Freeform 9"/>
            <p:cNvSpPr>
              <a:spLocks/>
            </p:cNvSpPr>
            <p:nvPr/>
          </p:nvSpPr>
          <p:spPr bwMode="auto">
            <a:xfrm>
              <a:off x="4820" y="1438"/>
              <a:ext cx="342" cy="175"/>
            </a:xfrm>
            <a:custGeom>
              <a:avLst/>
              <a:gdLst/>
              <a:ahLst/>
              <a:cxnLst>
                <a:cxn ang="0">
                  <a:pos x="0" y="219"/>
                </a:cxn>
                <a:cxn ang="0">
                  <a:pos x="130" y="117"/>
                </a:cxn>
                <a:cxn ang="0">
                  <a:pos x="296" y="39"/>
                </a:cxn>
                <a:cxn ang="0">
                  <a:pos x="438" y="0"/>
                </a:cxn>
                <a:cxn ang="0">
                  <a:pos x="457" y="67"/>
                </a:cxn>
                <a:cxn ang="0">
                  <a:pos x="254" y="106"/>
                </a:cxn>
                <a:cxn ang="0">
                  <a:pos x="86" y="208"/>
                </a:cxn>
                <a:cxn ang="0">
                  <a:pos x="13" y="253"/>
                </a:cxn>
                <a:cxn ang="0">
                  <a:pos x="0" y="219"/>
                </a:cxn>
              </a:cxnLst>
              <a:rect l="0" t="0" r="r" b="b"/>
              <a:pathLst>
                <a:path w="457" h="253">
                  <a:moveTo>
                    <a:pt x="0" y="219"/>
                  </a:moveTo>
                  <a:lnTo>
                    <a:pt x="130" y="117"/>
                  </a:lnTo>
                  <a:lnTo>
                    <a:pt x="296" y="39"/>
                  </a:lnTo>
                  <a:lnTo>
                    <a:pt x="438" y="0"/>
                  </a:lnTo>
                  <a:lnTo>
                    <a:pt x="457" y="67"/>
                  </a:lnTo>
                  <a:lnTo>
                    <a:pt x="254" y="106"/>
                  </a:lnTo>
                  <a:lnTo>
                    <a:pt x="86" y="208"/>
                  </a:lnTo>
                  <a:lnTo>
                    <a:pt x="13" y="253"/>
                  </a:lnTo>
                  <a:lnTo>
                    <a:pt x="0" y="219"/>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6" name="Freeform 10"/>
            <p:cNvSpPr>
              <a:spLocks/>
            </p:cNvSpPr>
            <p:nvPr/>
          </p:nvSpPr>
          <p:spPr bwMode="auto">
            <a:xfrm>
              <a:off x="3595" y="2247"/>
              <a:ext cx="823" cy="899"/>
            </a:xfrm>
            <a:custGeom>
              <a:avLst/>
              <a:gdLst/>
              <a:ahLst/>
              <a:cxnLst>
                <a:cxn ang="0">
                  <a:pos x="556" y="17"/>
                </a:cxn>
                <a:cxn ang="0">
                  <a:pos x="445" y="0"/>
                </a:cxn>
                <a:cxn ang="0">
                  <a:pos x="327" y="0"/>
                </a:cxn>
                <a:cxn ang="0">
                  <a:pos x="198" y="78"/>
                </a:cxn>
                <a:cxn ang="0">
                  <a:pos x="112" y="184"/>
                </a:cxn>
                <a:cxn ang="0">
                  <a:pos x="57" y="336"/>
                </a:cxn>
                <a:cxn ang="0">
                  <a:pos x="13" y="499"/>
                </a:cxn>
                <a:cxn ang="0">
                  <a:pos x="0" y="674"/>
                </a:cxn>
                <a:cxn ang="0">
                  <a:pos x="19" y="876"/>
                </a:cxn>
                <a:cxn ang="0">
                  <a:pos x="68" y="1129"/>
                </a:cxn>
                <a:cxn ang="0">
                  <a:pos x="124" y="1212"/>
                </a:cxn>
                <a:cxn ang="0">
                  <a:pos x="198" y="1296"/>
                </a:cxn>
                <a:cxn ang="0">
                  <a:pos x="279" y="1313"/>
                </a:cxn>
                <a:cxn ang="0">
                  <a:pos x="346" y="1296"/>
                </a:cxn>
                <a:cxn ang="0">
                  <a:pos x="407" y="1263"/>
                </a:cxn>
                <a:cxn ang="0">
                  <a:pos x="445" y="1155"/>
                </a:cxn>
                <a:cxn ang="0">
                  <a:pos x="439" y="1060"/>
                </a:cxn>
                <a:cxn ang="0">
                  <a:pos x="384" y="971"/>
                </a:cxn>
                <a:cxn ang="0">
                  <a:pos x="384" y="854"/>
                </a:cxn>
                <a:cxn ang="0">
                  <a:pos x="407" y="741"/>
                </a:cxn>
                <a:cxn ang="0">
                  <a:pos x="457" y="607"/>
                </a:cxn>
                <a:cxn ang="0">
                  <a:pos x="556" y="522"/>
                </a:cxn>
                <a:cxn ang="0">
                  <a:pos x="623" y="388"/>
                </a:cxn>
                <a:cxn ang="0">
                  <a:pos x="679" y="213"/>
                </a:cxn>
                <a:cxn ang="0">
                  <a:pos x="648" y="95"/>
                </a:cxn>
                <a:cxn ang="0">
                  <a:pos x="606" y="17"/>
                </a:cxn>
                <a:cxn ang="0">
                  <a:pos x="501" y="0"/>
                </a:cxn>
                <a:cxn ang="0">
                  <a:pos x="556" y="17"/>
                </a:cxn>
              </a:cxnLst>
              <a:rect l="0" t="0" r="r" b="b"/>
              <a:pathLst>
                <a:path w="679" h="1313">
                  <a:moveTo>
                    <a:pt x="556" y="17"/>
                  </a:moveTo>
                  <a:lnTo>
                    <a:pt x="445" y="0"/>
                  </a:lnTo>
                  <a:lnTo>
                    <a:pt x="327" y="0"/>
                  </a:lnTo>
                  <a:lnTo>
                    <a:pt x="198" y="78"/>
                  </a:lnTo>
                  <a:lnTo>
                    <a:pt x="112" y="184"/>
                  </a:lnTo>
                  <a:lnTo>
                    <a:pt x="57" y="336"/>
                  </a:lnTo>
                  <a:lnTo>
                    <a:pt x="13" y="499"/>
                  </a:lnTo>
                  <a:lnTo>
                    <a:pt x="0" y="674"/>
                  </a:lnTo>
                  <a:lnTo>
                    <a:pt x="19" y="876"/>
                  </a:lnTo>
                  <a:lnTo>
                    <a:pt x="68" y="1129"/>
                  </a:lnTo>
                  <a:lnTo>
                    <a:pt x="124" y="1212"/>
                  </a:lnTo>
                  <a:lnTo>
                    <a:pt x="198" y="1296"/>
                  </a:lnTo>
                  <a:lnTo>
                    <a:pt x="279" y="1313"/>
                  </a:lnTo>
                  <a:lnTo>
                    <a:pt x="346" y="1296"/>
                  </a:lnTo>
                  <a:lnTo>
                    <a:pt x="407" y="1263"/>
                  </a:lnTo>
                  <a:lnTo>
                    <a:pt x="445" y="1155"/>
                  </a:lnTo>
                  <a:lnTo>
                    <a:pt x="439" y="1060"/>
                  </a:lnTo>
                  <a:lnTo>
                    <a:pt x="384" y="971"/>
                  </a:lnTo>
                  <a:lnTo>
                    <a:pt x="384" y="854"/>
                  </a:lnTo>
                  <a:lnTo>
                    <a:pt x="407" y="741"/>
                  </a:lnTo>
                  <a:lnTo>
                    <a:pt x="457" y="607"/>
                  </a:lnTo>
                  <a:lnTo>
                    <a:pt x="556" y="522"/>
                  </a:lnTo>
                  <a:lnTo>
                    <a:pt x="623" y="388"/>
                  </a:lnTo>
                  <a:lnTo>
                    <a:pt x="679" y="213"/>
                  </a:lnTo>
                  <a:lnTo>
                    <a:pt x="648" y="95"/>
                  </a:lnTo>
                  <a:lnTo>
                    <a:pt x="606" y="17"/>
                  </a:lnTo>
                  <a:lnTo>
                    <a:pt x="501" y="0"/>
                  </a:lnTo>
                  <a:lnTo>
                    <a:pt x="556" y="17"/>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7" name="Freeform 11"/>
            <p:cNvSpPr>
              <a:spLocks/>
            </p:cNvSpPr>
            <p:nvPr/>
          </p:nvSpPr>
          <p:spPr bwMode="auto">
            <a:xfrm>
              <a:off x="3178" y="1946"/>
              <a:ext cx="664" cy="375"/>
            </a:xfrm>
            <a:custGeom>
              <a:avLst/>
              <a:gdLst/>
              <a:ahLst/>
              <a:cxnLst>
                <a:cxn ang="0">
                  <a:pos x="889" y="480"/>
                </a:cxn>
                <a:cxn ang="0">
                  <a:pos x="701" y="462"/>
                </a:cxn>
                <a:cxn ang="0">
                  <a:pos x="551" y="412"/>
                </a:cxn>
                <a:cxn ang="0">
                  <a:pos x="432" y="345"/>
                </a:cxn>
                <a:cxn ang="0">
                  <a:pos x="357" y="284"/>
                </a:cxn>
                <a:cxn ang="0">
                  <a:pos x="319" y="162"/>
                </a:cxn>
                <a:cxn ang="0">
                  <a:pos x="319" y="11"/>
                </a:cxn>
                <a:cxn ang="0">
                  <a:pos x="282" y="0"/>
                </a:cxn>
                <a:cxn ang="0">
                  <a:pos x="263" y="134"/>
                </a:cxn>
                <a:cxn ang="0">
                  <a:pos x="269" y="212"/>
                </a:cxn>
                <a:cxn ang="0">
                  <a:pos x="288" y="284"/>
                </a:cxn>
                <a:cxn ang="0">
                  <a:pos x="194" y="201"/>
                </a:cxn>
                <a:cxn ang="0">
                  <a:pos x="119" y="100"/>
                </a:cxn>
                <a:cxn ang="0">
                  <a:pos x="100" y="134"/>
                </a:cxn>
                <a:cxn ang="0">
                  <a:pos x="150" y="217"/>
                </a:cxn>
                <a:cxn ang="0">
                  <a:pos x="244" y="330"/>
                </a:cxn>
                <a:cxn ang="0">
                  <a:pos x="75" y="319"/>
                </a:cxn>
                <a:cxn ang="0">
                  <a:pos x="0" y="330"/>
                </a:cxn>
                <a:cxn ang="0">
                  <a:pos x="19" y="369"/>
                </a:cxn>
                <a:cxn ang="0">
                  <a:pos x="156" y="380"/>
                </a:cxn>
                <a:cxn ang="0">
                  <a:pos x="269" y="384"/>
                </a:cxn>
                <a:cxn ang="0">
                  <a:pos x="138" y="430"/>
                </a:cxn>
                <a:cxn ang="0">
                  <a:pos x="38" y="486"/>
                </a:cxn>
                <a:cxn ang="0">
                  <a:pos x="25" y="519"/>
                </a:cxn>
                <a:cxn ang="0">
                  <a:pos x="56" y="547"/>
                </a:cxn>
                <a:cxn ang="0">
                  <a:pos x="119" y="497"/>
                </a:cxn>
                <a:cxn ang="0">
                  <a:pos x="213" y="462"/>
                </a:cxn>
                <a:cxn ang="0">
                  <a:pos x="338" y="412"/>
                </a:cxn>
                <a:cxn ang="0">
                  <a:pos x="401" y="419"/>
                </a:cxn>
                <a:cxn ang="0">
                  <a:pos x="544" y="469"/>
                </a:cxn>
                <a:cxn ang="0">
                  <a:pos x="657" y="519"/>
                </a:cxn>
                <a:cxn ang="0">
                  <a:pos x="882" y="547"/>
                </a:cxn>
                <a:cxn ang="0">
                  <a:pos x="889" y="480"/>
                </a:cxn>
              </a:cxnLst>
              <a:rect l="0" t="0" r="r" b="b"/>
              <a:pathLst>
                <a:path w="889" h="547">
                  <a:moveTo>
                    <a:pt x="889" y="480"/>
                  </a:moveTo>
                  <a:lnTo>
                    <a:pt x="701" y="462"/>
                  </a:lnTo>
                  <a:lnTo>
                    <a:pt x="551" y="412"/>
                  </a:lnTo>
                  <a:lnTo>
                    <a:pt x="432" y="345"/>
                  </a:lnTo>
                  <a:lnTo>
                    <a:pt x="357" y="284"/>
                  </a:lnTo>
                  <a:lnTo>
                    <a:pt x="319" y="162"/>
                  </a:lnTo>
                  <a:lnTo>
                    <a:pt x="319" y="11"/>
                  </a:lnTo>
                  <a:lnTo>
                    <a:pt x="282" y="0"/>
                  </a:lnTo>
                  <a:lnTo>
                    <a:pt x="263" y="134"/>
                  </a:lnTo>
                  <a:lnTo>
                    <a:pt x="269" y="212"/>
                  </a:lnTo>
                  <a:lnTo>
                    <a:pt x="288" y="284"/>
                  </a:lnTo>
                  <a:lnTo>
                    <a:pt x="194" y="201"/>
                  </a:lnTo>
                  <a:lnTo>
                    <a:pt x="119" y="100"/>
                  </a:lnTo>
                  <a:lnTo>
                    <a:pt x="100" y="134"/>
                  </a:lnTo>
                  <a:lnTo>
                    <a:pt x="150" y="217"/>
                  </a:lnTo>
                  <a:lnTo>
                    <a:pt x="244" y="330"/>
                  </a:lnTo>
                  <a:lnTo>
                    <a:pt x="75" y="319"/>
                  </a:lnTo>
                  <a:lnTo>
                    <a:pt x="0" y="330"/>
                  </a:lnTo>
                  <a:lnTo>
                    <a:pt x="19" y="369"/>
                  </a:lnTo>
                  <a:lnTo>
                    <a:pt x="156" y="380"/>
                  </a:lnTo>
                  <a:lnTo>
                    <a:pt x="269" y="384"/>
                  </a:lnTo>
                  <a:lnTo>
                    <a:pt x="138" y="430"/>
                  </a:lnTo>
                  <a:lnTo>
                    <a:pt x="38" y="486"/>
                  </a:lnTo>
                  <a:lnTo>
                    <a:pt x="25" y="519"/>
                  </a:lnTo>
                  <a:lnTo>
                    <a:pt x="56" y="547"/>
                  </a:lnTo>
                  <a:lnTo>
                    <a:pt x="119" y="497"/>
                  </a:lnTo>
                  <a:lnTo>
                    <a:pt x="213" y="462"/>
                  </a:lnTo>
                  <a:lnTo>
                    <a:pt x="338" y="412"/>
                  </a:lnTo>
                  <a:lnTo>
                    <a:pt x="401" y="419"/>
                  </a:lnTo>
                  <a:lnTo>
                    <a:pt x="544" y="469"/>
                  </a:lnTo>
                  <a:lnTo>
                    <a:pt x="657" y="519"/>
                  </a:lnTo>
                  <a:lnTo>
                    <a:pt x="882" y="547"/>
                  </a:lnTo>
                  <a:lnTo>
                    <a:pt x="889" y="480"/>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8" name="Freeform 12"/>
            <p:cNvSpPr>
              <a:spLocks/>
            </p:cNvSpPr>
            <p:nvPr/>
          </p:nvSpPr>
          <p:spPr bwMode="auto">
            <a:xfrm>
              <a:off x="4202" y="2325"/>
              <a:ext cx="934" cy="419"/>
            </a:xfrm>
            <a:custGeom>
              <a:avLst/>
              <a:gdLst/>
              <a:ahLst/>
              <a:cxnLst>
                <a:cxn ang="0">
                  <a:pos x="38" y="0"/>
                </a:cxn>
                <a:cxn ang="0">
                  <a:pos x="238" y="134"/>
                </a:cxn>
                <a:cxn ang="0">
                  <a:pos x="407" y="241"/>
                </a:cxn>
                <a:cxn ang="0">
                  <a:pos x="595" y="286"/>
                </a:cxn>
                <a:cxn ang="0">
                  <a:pos x="807" y="321"/>
                </a:cxn>
                <a:cxn ang="0">
                  <a:pos x="1108" y="241"/>
                </a:cxn>
                <a:cxn ang="0">
                  <a:pos x="1195" y="185"/>
                </a:cxn>
                <a:cxn ang="0">
                  <a:pos x="1214" y="225"/>
                </a:cxn>
                <a:cxn ang="0">
                  <a:pos x="1070" y="303"/>
                </a:cxn>
                <a:cxn ang="0">
                  <a:pos x="989" y="325"/>
                </a:cxn>
                <a:cxn ang="0">
                  <a:pos x="1158" y="338"/>
                </a:cxn>
                <a:cxn ang="0">
                  <a:pos x="1253" y="338"/>
                </a:cxn>
                <a:cxn ang="0">
                  <a:pos x="1253" y="377"/>
                </a:cxn>
                <a:cxn ang="0">
                  <a:pos x="1083" y="388"/>
                </a:cxn>
                <a:cxn ang="0">
                  <a:pos x="970" y="377"/>
                </a:cxn>
                <a:cxn ang="0">
                  <a:pos x="1089" y="455"/>
                </a:cxn>
                <a:cxn ang="0">
                  <a:pos x="1164" y="477"/>
                </a:cxn>
                <a:cxn ang="0">
                  <a:pos x="1108" y="529"/>
                </a:cxn>
                <a:cxn ang="0">
                  <a:pos x="995" y="461"/>
                </a:cxn>
                <a:cxn ang="0">
                  <a:pos x="901" y="405"/>
                </a:cxn>
                <a:cxn ang="0">
                  <a:pos x="939" y="522"/>
                </a:cxn>
                <a:cxn ang="0">
                  <a:pos x="1045" y="596"/>
                </a:cxn>
                <a:cxn ang="0">
                  <a:pos x="1014" y="613"/>
                </a:cxn>
                <a:cxn ang="0">
                  <a:pos x="895" y="557"/>
                </a:cxn>
                <a:cxn ang="0">
                  <a:pos x="820" y="444"/>
                </a:cxn>
                <a:cxn ang="0">
                  <a:pos x="782" y="394"/>
                </a:cxn>
                <a:cxn ang="0">
                  <a:pos x="595" y="377"/>
                </a:cxn>
                <a:cxn ang="0">
                  <a:pos x="357" y="321"/>
                </a:cxn>
                <a:cxn ang="0">
                  <a:pos x="163" y="191"/>
                </a:cxn>
                <a:cxn ang="0">
                  <a:pos x="38" y="89"/>
                </a:cxn>
                <a:cxn ang="0">
                  <a:pos x="0" y="56"/>
                </a:cxn>
                <a:cxn ang="0">
                  <a:pos x="38" y="0"/>
                </a:cxn>
              </a:cxnLst>
              <a:rect l="0" t="0" r="r" b="b"/>
              <a:pathLst>
                <a:path w="1253" h="613">
                  <a:moveTo>
                    <a:pt x="38" y="0"/>
                  </a:moveTo>
                  <a:lnTo>
                    <a:pt x="238" y="134"/>
                  </a:lnTo>
                  <a:lnTo>
                    <a:pt x="407" y="241"/>
                  </a:lnTo>
                  <a:lnTo>
                    <a:pt x="595" y="286"/>
                  </a:lnTo>
                  <a:lnTo>
                    <a:pt x="807" y="321"/>
                  </a:lnTo>
                  <a:lnTo>
                    <a:pt x="1108" y="241"/>
                  </a:lnTo>
                  <a:lnTo>
                    <a:pt x="1195" y="185"/>
                  </a:lnTo>
                  <a:lnTo>
                    <a:pt x="1214" y="225"/>
                  </a:lnTo>
                  <a:lnTo>
                    <a:pt x="1070" y="303"/>
                  </a:lnTo>
                  <a:lnTo>
                    <a:pt x="989" y="325"/>
                  </a:lnTo>
                  <a:lnTo>
                    <a:pt x="1158" y="338"/>
                  </a:lnTo>
                  <a:lnTo>
                    <a:pt x="1253" y="338"/>
                  </a:lnTo>
                  <a:lnTo>
                    <a:pt x="1253" y="377"/>
                  </a:lnTo>
                  <a:lnTo>
                    <a:pt x="1083" y="388"/>
                  </a:lnTo>
                  <a:lnTo>
                    <a:pt x="970" y="377"/>
                  </a:lnTo>
                  <a:lnTo>
                    <a:pt x="1089" y="455"/>
                  </a:lnTo>
                  <a:lnTo>
                    <a:pt x="1164" y="477"/>
                  </a:lnTo>
                  <a:lnTo>
                    <a:pt x="1108" y="529"/>
                  </a:lnTo>
                  <a:lnTo>
                    <a:pt x="995" y="461"/>
                  </a:lnTo>
                  <a:lnTo>
                    <a:pt x="901" y="405"/>
                  </a:lnTo>
                  <a:lnTo>
                    <a:pt x="939" y="522"/>
                  </a:lnTo>
                  <a:lnTo>
                    <a:pt x="1045" y="596"/>
                  </a:lnTo>
                  <a:lnTo>
                    <a:pt x="1014" y="613"/>
                  </a:lnTo>
                  <a:lnTo>
                    <a:pt x="895" y="557"/>
                  </a:lnTo>
                  <a:lnTo>
                    <a:pt x="820" y="444"/>
                  </a:lnTo>
                  <a:lnTo>
                    <a:pt x="782" y="394"/>
                  </a:lnTo>
                  <a:lnTo>
                    <a:pt x="595" y="377"/>
                  </a:lnTo>
                  <a:lnTo>
                    <a:pt x="357" y="321"/>
                  </a:lnTo>
                  <a:lnTo>
                    <a:pt x="163" y="191"/>
                  </a:lnTo>
                  <a:lnTo>
                    <a:pt x="38" y="89"/>
                  </a:lnTo>
                  <a:lnTo>
                    <a:pt x="0" y="56"/>
                  </a:lnTo>
                  <a:lnTo>
                    <a:pt x="38" y="0"/>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69" name="Freeform 13"/>
            <p:cNvSpPr>
              <a:spLocks/>
            </p:cNvSpPr>
            <p:nvPr/>
          </p:nvSpPr>
          <p:spPr bwMode="auto">
            <a:xfrm>
              <a:off x="3421" y="3049"/>
              <a:ext cx="354" cy="644"/>
            </a:xfrm>
            <a:custGeom>
              <a:avLst/>
              <a:gdLst/>
              <a:ahLst/>
              <a:cxnLst>
                <a:cxn ang="0">
                  <a:pos x="557" y="16"/>
                </a:cxn>
                <a:cxn ang="0">
                  <a:pos x="431" y="150"/>
                </a:cxn>
                <a:cxn ang="0">
                  <a:pos x="337" y="258"/>
                </a:cxn>
                <a:cxn ang="0">
                  <a:pos x="312" y="352"/>
                </a:cxn>
                <a:cxn ang="0">
                  <a:pos x="319" y="443"/>
                </a:cxn>
                <a:cxn ang="0">
                  <a:pos x="369" y="543"/>
                </a:cxn>
                <a:cxn ang="0">
                  <a:pos x="450" y="662"/>
                </a:cxn>
                <a:cxn ang="0">
                  <a:pos x="519" y="757"/>
                </a:cxn>
                <a:cxn ang="0">
                  <a:pos x="538" y="829"/>
                </a:cxn>
                <a:cxn ang="0">
                  <a:pos x="425" y="807"/>
                </a:cxn>
                <a:cxn ang="0">
                  <a:pos x="256" y="796"/>
                </a:cxn>
                <a:cxn ang="0">
                  <a:pos x="93" y="829"/>
                </a:cxn>
                <a:cxn ang="0">
                  <a:pos x="0" y="881"/>
                </a:cxn>
                <a:cxn ang="0">
                  <a:pos x="37" y="942"/>
                </a:cxn>
                <a:cxn ang="0">
                  <a:pos x="125" y="965"/>
                </a:cxn>
                <a:cxn ang="0">
                  <a:pos x="187" y="909"/>
                </a:cxn>
                <a:cxn ang="0">
                  <a:pos x="275" y="874"/>
                </a:cxn>
                <a:cxn ang="0">
                  <a:pos x="375" y="874"/>
                </a:cxn>
                <a:cxn ang="0">
                  <a:pos x="500" y="896"/>
                </a:cxn>
                <a:cxn ang="0">
                  <a:pos x="563" y="942"/>
                </a:cxn>
                <a:cxn ang="0">
                  <a:pos x="638" y="942"/>
                </a:cxn>
                <a:cxn ang="0">
                  <a:pos x="669" y="896"/>
                </a:cxn>
                <a:cxn ang="0">
                  <a:pos x="669" y="846"/>
                </a:cxn>
                <a:cxn ang="0">
                  <a:pos x="613" y="790"/>
                </a:cxn>
                <a:cxn ang="0">
                  <a:pos x="538" y="679"/>
                </a:cxn>
                <a:cxn ang="0">
                  <a:pos x="463" y="571"/>
                </a:cxn>
                <a:cxn ang="0">
                  <a:pos x="394" y="454"/>
                </a:cxn>
                <a:cxn ang="0">
                  <a:pos x="394" y="336"/>
                </a:cxn>
                <a:cxn ang="0">
                  <a:pos x="431" y="269"/>
                </a:cxn>
                <a:cxn ang="0">
                  <a:pos x="525" y="185"/>
                </a:cxn>
                <a:cxn ang="0">
                  <a:pos x="600" y="122"/>
                </a:cxn>
                <a:cxn ang="0">
                  <a:pos x="657" y="67"/>
                </a:cxn>
                <a:cxn ang="0">
                  <a:pos x="594" y="0"/>
                </a:cxn>
                <a:cxn ang="0">
                  <a:pos x="557" y="16"/>
                </a:cxn>
              </a:cxnLst>
              <a:rect l="0" t="0" r="r" b="b"/>
              <a:pathLst>
                <a:path w="669" h="965">
                  <a:moveTo>
                    <a:pt x="557" y="16"/>
                  </a:moveTo>
                  <a:lnTo>
                    <a:pt x="431" y="150"/>
                  </a:lnTo>
                  <a:lnTo>
                    <a:pt x="337" y="258"/>
                  </a:lnTo>
                  <a:lnTo>
                    <a:pt x="312" y="352"/>
                  </a:lnTo>
                  <a:lnTo>
                    <a:pt x="319" y="443"/>
                  </a:lnTo>
                  <a:lnTo>
                    <a:pt x="369" y="543"/>
                  </a:lnTo>
                  <a:lnTo>
                    <a:pt x="450" y="662"/>
                  </a:lnTo>
                  <a:lnTo>
                    <a:pt x="519" y="757"/>
                  </a:lnTo>
                  <a:lnTo>
                    <a:pt x="538" y="829"/>
                  </a:lnTo>
                  <a:lnTo>
                    <a:pt x="425" y="807"/>
                  </a:lnTo>
                  <a:lnTo>
                    <a:pt x="256" y="796"/>
                  </a:lnTo>
                  <a:lnTo>
                    <a:pt x="93" y="829"/>
                  </a:lnTo>
                  <a:lnTo>
                    <a:pt x="0" y="881"/>
                  </a:lnTo>
                  <a:lnTo>
                    <a:pt x="37" y="942"/>
                  </a:lnTo>
                  <a:lnTo>
                    <a:pt x="125" y="965"/>
                  </a:lnTo>
                  <a:lnTo>
                    <a:pt x="187" y="909"/>
                  </a:lnTo>
                  <a:lnTo>
                    <a:pt x="275" y="874"/>
                  </a:lnTo>
                  <a:lnTo>
                    <a:pt x="375" y="874"/>
                  </a:lnTo>
                  <a:lnTo>
                    <a:pt x="500" y="896"/>
                  </a:lnTo>
                  <a:lnTo>
                    <a:pt x="563" y="942"/>
                  </a:lnTo>
                  <a:lnTo>
                    <a:pt x="638" y="942"/>
                  </a:lnTo>
                  <a:lnTo>
                    <a:pt x="669" y="896"/>
                  </a:lnTo>
                  <a:lnTo>
                    <a:pt x="669" y="846"/>
                  </a:lnTo>
                  <a:lnTo>
                    <a:pt x="613" y="790"/>
                  </a:lnTo>
                  <a:lnTo>
                    <a:pt x="538" y="679"/>
                  </a:lnTo>
                  <a:lnTo>
                    <a:pt x="463" y="571"/>
                  </a:lnTo>
                  <a:lnTo>
                    <a:pt x="394" y="454"/>
                  </a:lnTo>
                  <a:lnTo>
                    <a:pt x="394" y="336"/>
                  </a:lnTo>
                  <a:lnTo>
                    <a:pt x="431" y="269"/>
                  </a:lnTo>
                  <a:lnTo>
                    <a:pt x="525" y="185"/>
                  </a:lnTo>
                  <a:lnTo>
                    <a:pt x="600" y="122"/>
                  </a:lnTo>
                  <a:lnTo>
                    <a:pt x="657" y="67"/>
                  </a:lnTo>
                  <a:lnTo>
                    <a:pt x="594" y="0"/>
                  </a:lnTo>
                  <a:lnTo>
                    <a:pt x="557" y="16"/>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70" name="Freeform 14"/>
            <p:cNvSpPr>
              <a:spLocks/>
            </p:cNvSpPr>
            <p:nvPr/>
          </p:nvSpPr>
          <p:spPr bwMode="auto">
            <a:xfrm>
              <a:off x="3922" y="3055"/>
              <a:ext cx="541" cy="845"/>
            </a:xfrm>
            <a:custGeom>
              <a:avLst/>
              <a:gdLst/>
              <a:ahLst/>
              <a:cxnLst>
                <a:cxn ang="0">
                  <a:pos x="169" y="41"/>
                </a:cxn>
                <a:cxn ang="0">
                  <a:pos x="150" y="242"/>
                </a:cxn>
                <a:cxn ang="0">
                  <a:pos x="150" y="377"/>
                </a:cxn>
                <a:cxn ang="0">
                  <a:pos x="182" y="511"/>
                </a:cxn>
                <a:cxn ang="0">
                  <a:pos x="255" y="629"/>
                </a:cxn>
                <a:cxn ang="0">
                  <a:pos x="368" y="746"/>
                </a:cxn>
                <a:cxn ang="0">
                  <a:pos x="487" y="830"/>
                </a:cxn>
                <a:cxn ang="0">
                  <a:pos x="579" y="882"/>
                </a:cxn>
                <a:cxn ang="0">
                  <a:pos x="686" y="893"/>
                </a:cxn>
                <a:cxn ang="0">
                  <a:pos x="723" y="943"/>
                </a:cxn>
                <a:cxn ang="0">
                  <a:pos x="723" y="982"/>
                </a:cxn>
                <a:cxn ang="0">
                  <a:pos x="654" y="1017"/>
                </a:cxn>
                <a:cxn ang="0">
                  <a:pos x="579" y="1045"/>
                </a:cxn>
                <a:cxn ang="0">
                  <a:pos x="506" y="1060"/>
                </a:cxn>
                <a:cxn ang="0">
                  <a:pos x="387" y="1128"/>
                </a:cxn>
                <a:cxn ang="0">
                  <a:pos x="349" y="1179"/>
                </a:cxn>
                <a:cxn ang="0">
                  <a:pos x="337" y="1234"/>
                </a:cxn>
                <a:cxn ang="0">
                  <a:pos x="262" y="1229"/>
                </a:cxn>
                <a:cxn ang="0">
                  <a:pos x="186" y="1179"/>
                </a:cxn>
                <a:cxn ang="0">
                  <a:pos x="262" y="1112"/>
                </a:cxn>
                <a:cxn ang="0">
                  <a:pos x="330" y="1060"/>
                </a:cxn>
                <a:cxn ang="0">
                  <a:pos x="443" y="1017"/>
                </a:cxn>
                <a:cxn ang="0">
                  <a:pos x="524" y="993"/>
                </a:cxn>
                <a:cxn ang="0">
                  <a:pos x="629" y="965"/>
                </a:cxn>
                <a:cxn ang="0">
                  <a:pos x="449" y="909"/>
                </a:cxn>
                <a:cxn ang="0">
                  <a:pos x="318" y="815"/>
                </a:cxn>
                <a:cxn ang="0">
                  <a:pos x="224" y="713"/>
                </a:cxn>
                <a:cxn ang="0">
                  <a:pos x="144" y="607"/>
                </a:cxn>
                <a:cxn ang="0">
                  <a:pos x="88" y="472"/>
                </a:cxn>
                <a:cxn ang="0">
                  <a:pos x="32" y="321"/>
                </a:cxn>
                <a:cxn ang="0">
                  <a:pos x="0" y="175"/>
                </a:cxn>
                <a:cxn ang="0">
                  <a:pos x="0" y="52"/>
                </a:cxn>
                <a:cxn ang="0">
                  <a:pos x="57" y="6"/>
                </a:cxn>
                <a:cxn ang="0">
                  <a:pos x="144" y="0"/>
                </a:cxn>
                <a:cxn ang="0">
                  <a:pos x="169" y="41"/>
                </a:cxn>
              </a:cxnLst>
              <a:rect l="0" t="0" r="r" b="b"/>
              <a:pathLst>
                <a:path w="723" h="1234">
                  <a:moveTo>
                    <a:pt x="169" y="41"/>
                  </a:moveTo>
                  <a:lnTo>
                    <a:pt x="150" y="242"/>
                  </a:lnTo>
                  <a:lnTo>
                    <a:pt x="150" y="377"/>
                  </a:lnTo>
                  <a:lnTo>
                    <a:pt x="182" y="511"/>
                  </a:lnTo>
                  <a:lnTo>
                    <a:pt x="255" y="629"/>
                  </a:lnTo>
                  <a:lnTo>
                    <a:pt x="368" y="746"/>
                  </a:lnTo>
                  <a:lnTo>
                    <a:pt x="487" y="830"/>
                  </a:lnTo>
                  <a:lnTo>
                    <a:pt x="579" y="882"/>
                  </a:lnTo>
                  <a:lnTo>
                    <a:pt x="686" y="893"/>
                  </a:lnTo>
                  <a:lnTo>
                    <a:pt x="723" y="943"/>
                  </a:lnTo>
                  <a:lnTo>
                    <a:pt x="723" y="982"/>
                  </a:lnTo>
                  <a:lnTo>
                    <a:pt x="654" y="1017"/>
                  </a:lnTo>
                  <a:lnTo>
                    <a:pt x="579" y="1045"/>
                  </a:lnTo>
                  <a:lnTo>
                    <a:pt x="506" y="1060"/>
                  </a:lnTo>
                  <a:lnTo>
                    <a:pt x="387" y="1128"/>
                  </a:lnTo>
                  <a:lnTo>
                    <a:pt x="349" y="1179"/>
                  </a:lnTo>
                  <a:lnTo>
                    <a:pt x="337" y="1234"/>
                  </a:lnTo>
                  <a:lnTo>
                    <a:pt x="262" y="1229"/>
                  </a:lnTo>
                  <a:lnTo>
                    <a:pt x="186" y="1179"/>
                  </a:lnTo>
                  <a:lnTo>
                    <a:pt x="262" y="1112"/>
                  </a:lnTo>
                  <a:lnTo>
                    <a:pt x="330" y="1060"/>
                  </a:lnTo>
                  <a:lnTo>
                    <a:pt x="443" y="1017"/>
                  </a:lnTo>
                  <a:lnTo>
                    <a:pt x="524" y="993"/>
                  </a:lnTo>
                  <a:lnTo>
                    <a:pt x="629" y="965"/>
                  </a:lnTo>
                  <a:lnTo>
                    <a:pt x="449" y="909"/>
                  </a:lnTo>
                  <a:lnTo>
                    <a:pt x="318" y="815"/>
                  </a:lnTo>
                  <a:lnTo>
                    <a:pt x="224" y="713"/>
                  </a:lnTo>
                  <a:lnTo>
                    <a:pt x="144" y="607"/>
                  </a:lnTo>
                  <a:lnTo>
                    <a:pt x="88" y="472"/>
                  </a:lnTo>
                  <a:lnTo>
                    <a:pt x="32" y="321"/>
                  </a:lnTo>
                  <a:lnTo>
                    <a:pt x="0" y="175"/>
                  </a:lnTo>
                  <a:lnTo>
                    <a:pt x="0" y="52"/>
                  </a:lnTo>
                  <a:lnTo>
                    <a:pt x="57" y="6"/>
                  </a:lnTo>
                  <a:lnTo>
                    <a:pt x="144" y="0"/>
                  </a:lnTo>
                  <a:lnTo>
                    <a:pt x="169" y="41"/>
                  </a:lnTo>
                  <a:close/>
                </a:path>
              </a:pathLst>
            </a:custGeom>
            <a:solidFill>
              <a:srgbClr val="BFEAF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grpSp>
      <p:grpSp>
        <p:nvGrpSpPr>
          <p:cNvPr id="263175" name="Group 15"/>
          <p:cNvGrpSpPr>
            <a:grpSpLocks/>
          </p:cNvGrpSpPr>
          <p:nvPr/>
        </p:nvGrpSpPr>
        <p:grpSpPr bwMode="auto">
          <a:xfrm>
            <a:off x="6227763" y="3429000"/>
            <a:ext cx="544512" cy="554038"/>
            <a:chOff x="3057" y="1634"/>
            <a:chExt cx="681" cy="592"/>
          </a:xfrm>
        </p:grpSpPr>
        <p:sp>
          <p:nvSpPr>
            <p:cNvPr id="263243" name="AutoShape 16"/>
            <p:cNvSpPr>
              <a:spLocks noChangeArrowheads="1"/>
            </p:cNvSpPr>
            <p:nvPr/>
          </p:nvSpPr>
          <p:spPr bwMode="auto">
            <a:xfrm>
              <a:off x="3057" y="1634"/>
              <a:ext cx="681" cy="592"/>
            </a:xfrm>
            <a:prstGeom prst="roundRect">
              <a:avLst>
                <a:gd name="adj" fmla="val 16667"/>
              </a:avLst>
            </a:prstGeom>
            <a:solidFill>
              <a:srgbClr val="FFCC66"/>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3244" name="Picture 17" descr="hm0033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8" y="1667"/>
              <a:ext cx="558" cy="526"/>
            </a:xfrm>
            <a:prstGeom prst="rect">
              <a:avLst/>
            </a:prstGeom>
            <a:solidFill>
              <a:srgbClr val="FFCC66"/>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63176" name="AutoShape 18"/>
          <p:cNvSpPr>
            <a:spLocks noChangeArrowheads="1"/>
          </p:cNvSpPr>
          <p:nvPr/>
        </p:nvSpPr>
        <p:spPr bwMode="auto">
          <a:xfrm>
            <a:off x="1835150" y="5094288"/>
            <a:ext cx="2036763" cy="639762"/>
          </a:xfrm>
          <a:prstGeom prst="wedgeRoundRectCallout">
            <a:avLst>
              <a:gd name="adj1" fmla="val 73537"/>
              <a:gd name="adj2" fmla="val -107319"/>
              <a:gd name="adj3" fmla="val 16667"/>
            </a:avLst>
          </a:prstGeom>
          <a:gradFill rotWithShape="1">
            <a:gsLst>
              <a:gs pos="0">
                <a:srgbClr val="EFF18F"/>
              </a:gs>
              <a:gs pos="50000">
                <a:srgbClr val="FFFF99"/>
              </a:gs>
              <a:gs pos="100000">
                <a:srgbClr val="EFF18F"/>
              </a:gs>
            </a:gsLst>
            <a:lin ang="5400000" scaled="1"/>
          </a:gra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1200" b="1"/>
              <a:t>2. </a:t>
            </a:r>
            <a:r>
              <a:rPr lang="en-US" altLang="en-US" sz="1200" b="1" i="1"/>
              <a:t>“Yeah, your condition is not good. You need urgent help”</a:t>
            </a:r>
            <a:endParaRPr lang="en-GB" altLang="en-US" sz="1200" b="1" i="1"/>
          </a:p>
        </p:txBody>
      </p:sp>
      <p:sp>
        <p:nvSpPr>
          <p:cNvPr id="263177" name="AutoShape 19"/>
          <p:cNvSpPr>
            <a:spLocks noChangeArrowheads="1"/>
          </p:cNvSpPr>
          <p:nvPr/>
        </p:nvSpPr>
        <p:spPr bwMode="auto">
          <a:xfrm>
            <a:off x="1403350" y="1557338"/>
            <a:ext cx="2016125" cy="936625"/>
          </a:xfrm>
          <a:prstGeom prst="wedgeRoundRectCallout">
            <a:avLst>
              <a:gd name="adj1" fmla="val -31259"/>
              <a:gd name="adj2" fmla="val 79491"/>
              <a:gd name="adj3" fmla="val 16667"/>
            </a:avLst>
          </a:prstGeom>
          <a:gradFill rotWithShape="1">
            <a:gsLst>
              <a:gs pos="0">
                <a:srgbClr val="66CCFF"/>
              </a:gs>
              <a:gs pos="50000">
                <a:srgbClr val="99CCFF"/>
              </a:gs>
              <a:gs pos="100000">
                <a:srgbClr val="66CCFF"/>
              </a:gs>
            </a:gsLst>
            <a:lin ang="5400000" scaled="1"/>
          </a:gradFill>
          <a:ln w="9525" algn="ctr">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1200" b="1" i="1"/>
              <a:t>1. “I feel bad, temperature 40, pain in stomach, … Who can advise what to do ? “ </a:t>
            </a:r>
            <a:endParaRPr lang="en-GB" altLang="en-US" sz="1200" b="1" i="1"/>
          </a:p>
        </p:txBody>
      </p:sp>
      <p:sp>
        <p:nvSpPr>
          <p:cNvPr id="263178" name="AutoShape 20"/>
          <p:cNvSpPr>
            <a:spLocks noChangeArrowheads="1"/>
          </p:cNvSpPr>
          <p:nvPr/>
        </p:nvSpPr>
        <p:spPr bwMode="auto">
          <a:xfrm>
            <a:off x="5508625" y="2708275"/>
            <a:ext cx="1800225" cy="503238"/>
          </a:xfrm>
          <a:prstGeom prst="wedgeRoundRectCallout">
            <a:avLst>
              <a:gd name="adj1" fmla="val 27514"/>
              <a:gd name="adj2" fmla="val 110884"/>
              <a:gd name="adj3" fmla="val 16667"/>
            </a:avLst>
          </a:prstGeom>
          <a:gradFill rotWithShape="1">
            <a:gsLst>
              <a:gs pos="0">
                <a:srgbClr val="E0FFC1"/>
              </a:gs>
              <a:gs pos="50000">
                <a:srgbClr val="CCFF99"/>
              </a:gs>
              <a:gs pos="100000">
                <a:srgbClr val="E0FFC1"/>
              </a:gs>
            </a:gsLst>
            <a:lin ang="5400000" scaled="1"/>
          </a:gradFill>
          <a:ln w="9525" algn="ctr">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1200" b="1" i="1"/>
              <a:t>3. “Hey, I have some pills for you”</a:t>
            </a:r>
            <a:endParaRPr lang="en-GB" altLang="en-US" sz="1200" b="1" i="1"/>
          </a:p>
        </p:txBody>
      </p:sp>
      <p:grpSp>
        <p:nvGrpSpPr>
          <p:cNvPr id="263179" name="Group 21"/>
          <p:cNvGrpSpPr>
            <a:grpSpLocks/>
          </p:cNvGrpSpPr>
          <p:nvPr/>
        </p:nvGrpSpPr>
        <p:grpSpPr bwMode="auto">
          <a:xfrm>
            <a:off x="755650" y="2781300"/>
            <a:ext cx="1111250" cy="2249488"/>
            <a:chOff x="1192" y="1470"/>
            <a:chExt cx="1392" cy="2403"/>
          </a:xfrm>
        </p:grpSpPr>
        <p:sp>
          <p:nvSpPr>
            <p:cNvPr id="1299478" name="Freeform 22"/>
            <p:cNvSpPr>
              <a:spLocks/>
            </p:cNvSpPr>
            <p:nvPr/>
          </p:nvSpPr>
          <p:spPr bwMode="auto">
            <a:xfrm>
              <a:off x="1192" y="1470"/>
              <a:ext cx="825" cy="1267"/>
            </a:xfrm>
            <a:custGeom>
              <a:avLst/>
              <a:gdLst/>
              <a:ahLst/>
              <a:cxnLst>
                <a:cxn ang="0">
                  <a:pos x="790" y="95"/>
                </a:cxn>
                <a:cxn ang="0">
                  <a:pos x="704" y="34"/>
                </a:cxn>
                <a:cxn ang="0">
                  <a:pos x="518" y="0"/>
                </a:cxn>
                <a:cxn ang="0">
                  <a:pos x="333" y="41"/>
                </a:cxn>
                <a:cxn ang="0">
                  <a:pos x="185" y="184"/>
                </a:cxn>
                <a:cxn ang="0">
                  <a:pos x="87" y="367"/>
                </a:cxn>
                <a:cxn ang="0">
                  <a:pos x="38" y="627"/>
                </a:cxn>
                <a:cxn ang="0">
                  <a:pos x="0" y="1001"/>
                </a:cxn>
                <a:cxn ang="0">
                  <a:pos x="12" y="1381"/>
                </a:cxn>
                <a:cxn ang="0">
                  <a:pos x="49" y="1585"/>
                </a:cxn>
                <a:cxn ang="0">
                  <a:pos x="111" y="1748"/>
                </a:cxn>
                <a:cxn ang="0">
                  <a:pos x="198" y="1851"/>
                </a:cxn>
                <a:cxn ang="0">
                  <a:pos x="351" y="1851"/>
                </a:cxn>
                <a:cxn ang="0">
                  <a:pos x="537" y="1797"/>
                </a:cxn>
                <a:cxn ang="0">
                  <a:pos x="624" y="1626"/>
                </a:cxn>
                <a:cxn ang="0">
                  <a:pos x="611" y="1347"/>
                </a:cxn>
                <a:cxn ang="0">
                  <a:pos x="555" y="1164"/>
                </a:cxn>
                <a:cxn ang="0">
                  <a:pos x="493" y="878"/>
                </a:cxn>
                <a:cxn ang="0">
                  <a:pos x="457" y="749"/>
                </a:cxn>
                <a:cxn ang="0">
                  <a:pos x="482" y="531"/>
                </a:cxn>
                <a:cxn ang="0">
                  <a:pos x="568" y="470"/>
                </a:cxn>
                <a:cxn ang="0">
                  <a:pos x="660" y="470"/>
                </a:cxn>
                <a:cxn ang="0">
                  <a:pos x="815" y="389"/>
                </a:cxn>
                <a:cxn ang="0">
                  <a:pos x="846" y="266"/>
                </a:cxn>
                <a:cxn ang="0">
                  <a:pos x="815" y="144"/>
                </a:cxn>
                <a:cxn ang="0">
                  <a:pos x="790" y="95"/>
                </a:cxn>
              </a:cxnLst>
              <a:rect l="0" t="0" r="r" b="b"/>
              <a:pathLst>
                <a:path w="846" h="1851">
                  <a:moveTo>
                    <a:pt x="790" y="95"/>
                  </a:moveTo>
                  <a:lnTo>
                    <a:pt x="704" y="34"/>
                  </a:lnTo>
                  <a:lnTo>
                    <a:pt x="518" y="0"/>
                  </a:lnTo>
                  <a:lnTo>
                    <a:pt x="333" y="41"/>
                  </a:lnTo>
                  <a:lnTo>
                    <a:pt x="185" y="184"/>
                  </a:lnTo>
                  <a:lnTo>
                    <a:pt x="87" y="367"/>
                  </a:lnTo>
                  <a:lnTo>
                    <a:pt x="38" y="627"/>
                  </a:lnTo>
                  <a:lnTo>
                    <a:pt x="0" y="1001"/>
                  </a:lnTo>
                  <a:lnTo>
                    <a:pt x="12" y="1381"/>
                  </a:lnTo>
                  <a:lnTo>
                    <a:pt x="49" y="1585"/>
                  </a:lnTo>
                  <a:lnTo>
                    <a:pt x="111" y="1748"/>
                  </a:lnTo>
                  <a:lnTo>
                    <a:pt x="198" y="1851"/>
                  </a:lnTo>
                  <a:lnTo>
                    <a:pt x="351" y="1851"/>
                  </a:lnTo>
                  <a:lnTo>
                    <a:pt x="537" y="1797"/>
                  </a:lnTo>
                  <a:lnTo>
                    <a:pt x="624" y="1626"/>
                  </a:lnTo>
                  <a:lnTo>
                    <a:pt x="611" y="1347"/>
                  </a:lnTo>
                  <a:lnTo>
                    <a:pt x="555" y="1164"/>
                  </a:lnTo>
                  <a:lnTo>
                    <a:pt x="493" y="878"/>
                  </a:lnTo>
                  <a:lnTo>
                    <a:pt x="457" y="749"/>
                  </a:lnTo>
                  <a:lnTo>
                    <a:pt x="482" y="531"/>
                  </a:lnTo>
                  <a:lnTo>
                    <a:pt x="568" y="470"/>
                  </a:lnTo>
                  <a:lnTo>
                    <a:pt x="660" y="470"/>
                  </a:lnTo>
                  <a:lnTo>
                    <a:pt x="815" y="389"/>
                  </a:lnTo>
                  <a:lnTo>
                    <a:pt x="846" y="266"/>
                  </a:lnTo>
                  <a:lnTo>
                    <a:pt x="815" y="144"/>
                  </a:lnTo>
                  <a:lnTo>
                    <a:pt x="790" y="95"/>
                  </a:lnTo>
                  <a:close/>
                </a:path>
              </a:pathLst>
            </a:custGeom>
            <a:solidFill>
              <a:srgbClr val="FFCFA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79" name="Freeform 23"/>
            <p:cNvSpPr>
              <a:spLocks/>
            </p:cNvSpPr>
            <p:nvPr/>
          </p:nvSpPr>
          <p:spPr bwMode="auto">
            <a:xfrm>
              <a:off x="1763" y="1684"/>
              <a:ext cx="205" cy="1321"/>
            </a:xfrm>
            <a:custGeom>
              <a:avLst/>
              <a:gdLst/>
              <a:ahLst/>
              <a:cxnLst>
                <a:cxn ang="0">
                  <a:pos x="113" y="0"/>
                </a:cxn>
                <a:cxn ang="0">
                  <a:pos x="180" y="81"/>
                </a:cxn>
                <a:cxn ang="0">
                  <a:pos x="212" y="215"/>
                </a:cxn>
                <a:cxn ang="0">
                  <a:pos x="219" y="481"/>
                </a:cxn>
                <a:cxn ang="0">
                  <a:pos x="193" y="824"/>
                </a:cxn>
                <a:cxn ang="0">
                  <a:pos x="199" y="1180"/>
                </a:cxn>
                <a:cxn ang="0">
                  <a:pos x="212" y="1417"/>
                </a:cxn>
                <a:cxn ang="0">
                  <a:pos x="273" y="1640"/>
                </a:cxn>
                <a:cxn ang="0">
                  <a:pos x="258" y="1774"/>
                </a:cxn>
                <a:cxn ang="0">
                  <a:pos x="139" y="1915"/>
                </a:cxn>
                <a:cxn ang="0">
                  <a:pos x="33" y="1929"/>
                </a:cxn>
                <a:cxn ang="0">
                  <a:pos x="0" y="1871"/>
                </a:cxn>
                <a:cxn ang="0">
                  <a:pos x="39" y="1848"/>
                </a:cxn>
                <a:cxn ang="0">
                  <a:pos x="100" y="1848"/>
                </a:cxn>
                <a:cxn ang="0">
                  <a:pos x="180" y="1804"/>
                </a:cxn>
                <a:cxn ang="0">
                  <a:pos x="199" y="1662"/>
                </a:cxn>
                <a:cxn ang="0">
                  <a:pos x="172" y="1574"/>
                </a:cxn>
                <a:cxn ang="0">
                  <a:pos x="93" y="1551"/>
                </a:cxn>
                <a:cxn ang="0">
                  <a:pos x="93" y="1402"/>
                </a:cxn>
                <a:cxn ang="0">
                  <a:pos x="139" y="1291"/>
                </a:cxn>
                <a:cxn ang="0">
                  <a:pos x="132" y="973"/>
                </a:cxn>
                <a:cxn ang="0">
                  <a:pos x="132" y="705"/>
                </a:cxn>
                <a:cxn ang="0">
                  <a:pos x="132" y="512"/>
                </a:cxn>
                <a:cxn ang="0">
                  <a:pos x="100" y="326"/>
                </a:cxn>
                <a:cxn ang="0">
                  <a:pos x="39" y="134"/>
                </a:cxn>
                <a:cxn ang="0">
                  <a:pos x="72" y="67"/>
                </a:cxn>
                <a:cxn ang="0">
                  <a:pos x="113" y="0"/>
                </a:cxn>
              </a:cxnLst>
              <a:rect l="0" t="0" r="r" b="b"/>
              <a:pathLst>
                <a:path w="273" h="1929">
                  <a:moveTo>
                    <a:pt x="113" y="0"/>
                  </a:moveTo>
                  <a:lnTo>
                    <a:pt x="180" y="81"/>
                  </a:lnTo>
                  <a:lnTo>
                    <a:pt x="212" y="215"/>
                  </a:lnTo>
                  <a:lnTo>
                    <a:pt x="219" y="481"/>
                  </a:lnTo>
                  <a:lnTo>
                    <a:pt x="193" y="824"/>
                  </a:lnTo>
                  <a:lnTo>
                    <a:pt x="199" y="1180"/>
                  </a:lnTo>
                  <a:lnTo>
                    <a:pt x="212" y="1417"/>
                  </a:lnTo>
                  <a:lnTo>
                    <a:pt x="273" y="1640"/>
                  </a:lnTo>
                  <a:lnTo>
                    <a:pt x="258" y="1774"/>
                  </a:lnTo>
                  <a:lnTo>
                    <a:pt x="139" y="1915"/>
                  </a:lnTo>
                  <a:lnTo>
                    <a:pt x="33" y="1929"/>
                  </a:lnTo>
                  <a:lnTo>
                    <a:pt x="0" y="1871"/>
                  </a:lnTo>
                  <a:lnTo>
                    <a:pt x="39" y="1848"/>
                  </a:lnTo>
                  <a:lnTo>
                    <a:pt x="100" y="1848"/>
                  </a:lnTo>
                  <a:lnTo>
                    <a:pt x="180" y="1804"/>
                  </a:lnTo>
                  <a:lnTo>
                    <a:pt x="199" y="1662"/>
                  </a:lnTo>
                  <a:lnTo>
                    <a:pt x="172" y="1574"/>
                  </a:lnTo>
                  <a:lnTo>
                    <a:pt x="93" y="1551"/>
                  </a:lnTo>
                  <a:lnTo>
                    <a:pt x="93" y="1402"/>
                  </a:lnTo>
                  <a:lnTo>
                    <a:pt x="139" y="1291"/>
                  </a:lnTo>
                  <a:lnTo>
                    <a:pt x="132" y="973"/>
                  </a:lnTo>
                  <a:lnTo>
                    <a:pt x="132" y="705"/>
                  </a:lnTo>
                  <a:lnTo>
                    <a:pt x="132" y="512"/>
                  </a:lnTo>
                  <a:lnTo>
                    <a:pt x="100" y="326"/>
                  </a:lnTo>
                  <a:lnTo>
                    <a:pt x="39" y="134"/>
                  </a:lnTo>
                  <a:lnTo>
                    <a:pt x="72" y="67"/>
                  </a:lnTo>
                  <a:lnTo>
                    <a:pt x="113" y="0"/>
                  </a:lnTo>
                  <a:close/>
                </a:path>
              </a:pathLst>
            </a:custGeom>
            <a:solidFill>
              <a:srgbClr val="FFCFA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80" name="Freeform 24"/>
            <p:cNvSpPr>
              <a:spLocks/>
            </p:cNvSpPr>
            <p:nvPr/>
          </p:nvSpPr>
          <p:spPr bwMode="auto">
            <a:xfrm>
              <a:off x="1264" y="2469"/>
              <a:ext cx="489" cy="1404"/>
            </a:xfrm>
            <a:custGeom>
              <a:avLst/>
              <a:gdLst/>
              <a:ahLst/>
              <a:cxnLst>
                <a:cxn ang="0">
                  <a:pos x="183" y="0"/>
                </a:cxn>
                <a:cxn ang="0">
                  <a:pos x="294" y="0"/>
                </a:cxn>
                <a:cxn ang="0">
                  <a:pos x="372" y="46"/>
                </a:cxn>
                <a:cxn ang="0">
                  <a:pos x="398" y="209"/>
                </a:cxn>
                <a:cxn ang="0">
                  <a:pos x="398" y="477"/>
                </a:cxn>
                <a:cxn ang="0">
                  <a:pos x="359" y="767"/>
                </a:cxn>
                <a:cxn ang="0">
                  <a:pos x="281" y="901"/>
                </a:cxn>
                <a:cxn ang="0">
                  <a:pos x="202" y="1190"/>
                </a:cxn>
                <a:cxn ang="0">
                  <a:pos x="144" y="1435"/>
                </a:cxn>
                <a:cxn ang="0">
                  <a:pos x="144" y="1673"/>
                </a:cxn>
                <a:cxn ang="0">
                  <a:pos x="144" y="1830"/>
                </a:cxn>
                <a:cxn ang="0">
                  <a:pos x="359" y="1807"/>
                </a:cxn>
                <a:cxn ang="0">
                  <a:pos x="555" y="1836"/>
                </a:cxn>
                <a:cxn ang="0">
                  <a:pos x="654" y="1903"/>
                </a:cxn>
                <a:cxn ang="0">
                  <a:pos x="607" y="2031"/>
                </a:cxn>
                <a:cxn ang="0">
                  <a:pos x="548" y="2052"/>
                </a:cxn>
                <a:cxn ang="0">
                  <a:pos x="490" y="1987"/>
                </a:cxn>
                <a:cxn ang="0">
                  <a:pos x="379" y="1920"/>
                </a:cxn>
                <a:cxn ang="0">
                  <a:pos x="215" y="1920"/>
                </a:cxn>
                <a:cxn ang="0">
                  <a:pos x="65" y="1926"/>
                </a:cxn>
                <a:cxn ang="0">
                  <a:pos x="0" y="1920"/>
                </a:cxn>
                <a:cxn ang="0">
                  <a:pos x="0" y="1859"/>
                </a:cxn>
                <a:cxn ang="0">
                  <a:pos x="26" y="1815"/>
                </a:cxn>
                <a:cxn ang="0">
                  <a:pos x="65" y="1629"/>
                </a:cxn>
                <a:cxn ang="0">
                  <a:pos x="65" y="1347"/>
                </a:cxn>
                <a:cxn ang="0">
                  <a:pos x="118" y="1079"/>
                </a:cxn>
                <a:cxn ang="0">
                  <a:pos x="163" y="901"/>
                </a:cxn>
                <a:cxn ang="0">
                  <a:pos x="274" y="692"/>
                </a:cxn>
                <a:cxn ang="0">
                  <a:pos x="274" y="424"/>
                </a:cxn>
                <a:cxn ang="0">
                  <a:pos x="215" y="223"/>
                </a:cxn>
                <a:cxn ang="0">
                  <a:pos x="157" y="90"/>
                </a:cxn>
                <a:cxn ang="0">
                  <a:pos x="183" y="0"/>
                </a:cxn>
              </a:cxnLst>
              <a:rect l="0" t="0" r="r" b="b"/>
              <a:pathLst>
                <a:path w="654" h="2052">
                  <a:moveTo>
                    <a:pt x="183" y="0"/>
                  </a:moveTo>
                  <a:lnTo>
                    <a:pt x="294" y="0"/>
                  </a:lnTo>
                  <a:lnTo>
                    <a:pt x="372" y="46"/>
                  </a:lnTo>
                  <a:lnTo>
                    <a:pt x="398" y="209"/>
                  </a:lnTo>
                  <a:lnTo>
                    <a:pt x="398" y="477"/>
                  </a:lnTo>
                  <a:lnTo>
                    <a:pt x="359" y="767"/>
                  </a:lnTo>
                  <a:lnTo>
                    <a:pt x="281" y="901"/>
                  </a:lnTo>
                  <a:lnTo>
                    <a:pt x="202" y="1190"/>
                  </a:lnTo>
                  <a:lnTo>
                    <a:pt x="144" y="1435"/>
                  </a:lnTo>
                  <a:lnTo>
                    <a:pt x="144" y="1673"/>
                  </a:lnTo>
                  <a:lnTo>
                    <a:pt x="144" y="1830"/>
                  </a:lnTo>
                  <a:lnTo>
                    <a:pt x="359" y="1807"/>
                  </a:lnTo>
                  <a:lnTo>
                    <a:pt x="555" y="1836"/>
                  </a:lnTo>
                  <a:lnTo>
                    <a:pt x="654" y="1903"/>
                  </a:lnTo>
                  <a:lnTo>
                    <a:pt x="607" y="2031"/>
                  </a:lnTo>
                  <a:lnTo>
                    <a:pt x="548" y="2052"/>
                  </a:lnTo>
                  <a:lnTo>
                    <a:pt x="490" y="1987"/>
                  </a:lnTo>
                  <a:lnTo>
                    <a:pt x="379" y="1920"/>
                  </a:lnTo>
                  <a:lnTo>
                    <a:pt x="215" y="1920"/>
                  </a:lnTo>
                  <a:lnTo>
                    <a:pt x="65" y="1926"/>
                  </a:lnTo>
                  <a:lnTo>
                    <a:pt x="0" y="1920"/>
                  </a:lnTo>
                  <a:lnTo>
                    <a:pt x="0" y="1859"/>
                  </a:lnTo>
                  <a:lnTo>
                    <a:pt x="26" y="1815"/>
                  </a:lnTo>
                  <a:lnTo>
                    <a:pt x="65" y="1629"/>
                  </a:lnTo>
                  <a:lnTo>
                    <a:pt x="65" y="1347"/>
                  </a:lnTo>
                  <a:lnTo>
                    <a:pt x="118" y="1079"/>
                  </a:lnTo>
                  <a:lnTo>
                    <a:pt x="163" y="901"/>
                  </a:lnTo>
                  <a:lnTo>
                    <a:pt x="274" y="692"/>
                  </a:lnTo>
                  <a:lnTo>
                    <a:pt x="274" y="424"/>
                  </a:lnTo>
                  <a:lnTo>
                    <a:pt x="215" y="223"/>
                  </a:lnTo>
                  <a:lnTo>
                    <a:pt x="157" y="90"/>
                  </a:lnTo>
                  <a:lnTo>
                    <a:pt x="183" y="0"/>
                  </a:lnTo>
                  <a:close/>
                </a:path>
              </a:pathLst>
            </a:custGeom>
            <a:solidFill>
              <a:srgbClr val="FFCFA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81" name="Freeform 25"/>
            <p:cNvSpPr>
              <a:spLocks/>
            </p:cNvSpPr>
            <p:nvPr/>
          </p:nvSpPr>
          <p:spPr bwMode="auto">
            <a:xfrm>
              <a:off x="1677" y="1580"/>
              <a:ext cx="197" cy="1324"/>
            </a:xfrm>
            <a:custGeom>
              <a:avLst/>
              <a:gdLst/>
              <a:ahLst/>
              <a:cxnLst>
                <a:cxn ang="0">
                  <a:pos x="111" y="0"/>
                </a:cxn>
                <a:cxn ang="0">
                  <a:pos x="177" y="81"/>
                </a:cxn>
                <a:cxn ang="0">
                  <a:pos x="209" y="215"/>
                </a:cxn>
                <a:cxn ang="0">
                  <a:pos x="216" y="483"/>
                </a:cxn>
                <a:cxn ang="0">
                  <a:pos x="190" y="824"/>
                </a:cxn>
                <a:cxn ang="0">
                  <a:pos x="196" y="1182"/>
                </a:cxn>
                <a:cxn ang="0">
                  <a:pos x="209" y="1420"/>
                </a:cxn>
                <a:cxn ang="0">
                  <a:pos x="266" y="1642"/>
                </a:cxn>
                <a:cxn ang="0">
                  <a:pos x="255" y="1776"/>
                </a:cxn>
                <a:cxn ang="0">
                  <a:pos x="137" y="1918"/>
                </a:cxn>
                <a:cxn ang="0">
                  <a:pos x="33" y="1933"/>
                </a:cxn>
                <a:cxn ang="0">
                  <a:pos x="0" y="1874"/>
                </a:cxn>
                <a:cxn ang="0">
                  <a:pos x="39" y="1851"/>
                </a:cxn>
                <a:cxn ang="0">
                  <a:pos x="98" y="1851"/>
                </a:cxn>
                <a:cxn ang="0">
                  <a:pos x="177" y="1807"/>
                </a:cxn>
                <a:cxn ang="0">
                  <a:pos x="196" y="1665"/>
                </a:cxn>
                <a:cxn ang="0">
                  <a:pos x="170" y="1575"/>
                </a:cxn>
                <a:cxn ang="0">
                  <a:pos x="92" y="1554"/>
                </a:cxn>
                <a:cxn ang="0">
                  <a:pos x="92" y="1405"/>
                </a:cxn>
                <a:cxn ang="0">
                  <a:pos x="137" y="1293"/>
                </a:cxn>
                <a:cxn ang="0">
                  <a:pos x="131" y="974"/>
                </a:cxn>
                <a:cxn ang="0">
                  <a:pos x="131" y="706"/>
                </a:cxn>
                <a:cxn ang="0">
                  <a:pos x="131" y="512"/>
                </a:cxn>
                <a:cxn ang="0">
                  <a:pos x="98" y="326"/>
                </a:cxn>
                <a:cxn ang="0">
                  <a:pos x="39" y="133"/>
                </a:cxn>
                <a:cxn ang="0">
                  <a:pos x="72" y="67"/>
                </a:cxn>
                <a:cxn ang="0">
                  <a:pos x="111" y="0"/>
                </a:cxn>
              </a:cxnLst>
              <a:rect l="0" t="0" r="r" b="b"/>
              <a:pathLst>
                <a:path w="266" h="1933">
                  <a:moveTo>
                    <a:pt x="111" y="0"/>
                  </a:moveTo>
                  <a:lnTo>
                    <a:pt x="177" y="81"/>
                  </a:lnTo>
                  <a:lnTo>
                    <a:pt x="209" y="215"/>
                  </a:lnTo>
                  <a:lnTo>
                    <a:pt x="216" y="483"/>
                  </a:lnTo>
                  <a:lnTo>
                    <a:pt x="190" y="824"/>
                  </a:lnTo>
                  <a:lnTo>
                    <a:pt x="196" y="1182"/>
                  </a:lnTo>
                  <a:lnTo>
                    <a:pt x="209" y="1420"/>
                  </a:lnTo>
                  <a:lnTo>
                    <a:pt x="266" y="1642"/>
                  </a:lnTo>
                  <a:lnTo>
                    <a:pt x="255" y="1776"/>
                  </a:lnTo>
                  <a:lnTo>
                    <a:pt x="137" y="1918"/>
                  </a:lnTo>
                  <a:lnTo>
                    <a:pt x="33" y="1933"/>
                  </a:lnTo>
                  <a:lnTo>
                    <a:pt x="0" y="1874"/>
                  </a:lnTo>
                  <a:lnTo>
                    <a:pt x="39" y="1851"/>
                  </a:lnTo>
                  <a:lnTo>
                    <a:pt x="98" y="1851"/>
                  </a:lnTo>
                  <a:lnTo>
                    <a:pt x="177" y="1807"/>
                  </a:lnTo>
                  <a:lnTo>
                    <a:pt x="196" y="1665"/>
                  </a:lnTo>
                  <a:lnTo>
                    <a:pt x="170" y="1575"/>
                  </a:lnTo>
                  <a:lnTo>
                    <a:pt x="92" y="1554"/>
                  </a:lnTo>
                  <a:lnTo>
                    <a:pt x="92" y="1405"/>
                  </a:lnTo>
                  <a:lnTo>
                    <a:pt x="137" y="1293"/>
                  </a:lnTo>
                  <a:lnTo>
                    <a:pt x="131" y="974"/>
                  </a:lnTo>
                  <a:lnTo>
                    <a:pt x="131" y="706"/>
                  </a:lnTo>
                  <a:lnTo>
                    <a:pt x="131" y="512"/>
                  </a:lnTo>
                  <a:lnTo>
                    <a:pt x="98" y="326"/>
                  </a:lnTo>
                  <a:lnTo>
                    <a:pt x="39" y="133"/>
                  </a:lnTo>
                  <a:lnTo>
                    <a:pt x="72" y="67"/>
                  </a:lnTo>
                  <a:lnTo>
                    <a:pt x="111" y="0"/>
                  </a:lnTo>
                  <a:close/>
                </a:path>
              </a:pathLst>
            </a:custGeom>
            <a:solidFill>
              <a:srgbClr val="FFCFA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sp>
          <p:nvSpPr>
            <p:cNvPr id="1299482" name="Freeform 26"/>
            <p:cNvSpPr>
              <a:spLocks/>
            </p:cNvSpPr>
            <p:nvPr/>
          </p:nvSpPr>
          <p:spPr bwMode="auto">
            <a:xfrm>
              <a:off x="1954" y="1477"/>
              <a:ext cx="630" cy="571"/>
            </a:xfrm>
            <a:custGeom>
              <a:avLst/>
              <a:gdLst/>
              <a:ahLst/>
              <a:cxnLst>
                <a:cxn ang="0">
                  <a:pos x="6" y="142"/>
                </a:cxn>
                <a:cxn ang="0">
                  <a:pos x="124" y="46"/>
                </a:cxn>
                <a:cxn ang="0">
                  <a:pos x="281" y="0"/>
                </a:cxn>
                <a:cxn ang="0">
                  <a:pos x="516" y="9"/>
                </a:cxn>
                <a:cxn ang="0">
                  <a:pos x="731" y="90"/>
                </a:cxn>
                <a:cxn ang="0">
                  <a:pos x="829" y="232"/>
                </a:cxn>
                <a:cxn ang="0">
                  <a:pos x="844" y="389"/>
                </a:cxn>
                <a:cxn ang="0">
                  <a:pos x="783" y="493"/>
                </a:cxn>
                <a:cxn ang="0">
                  <a:pos x="666" y="560"/>
                </a:cxn>
                <a:cxn ang="0">
                  <a:pos x="489" y="590"/>
                </a:cxn>
                <a:cxn ang="0">
                  <a:pos x="392" y="567"/>
                </a:cxn>
                <a:cxn ang="0">
                  <a:pos x="222" y="835"/>
                </a:cxn>
                <a:cxn ang="0">
                  <a:pos x="183" y="828"/>
                </a:cxn>
                <a:cxn ang="0">
                  <a:pos x="320" y="546"/>
                </a:cxn>
                <a:cxn ang="0">
                  <a:pos x="196" y="515"/>
                </a:cxn>
                <a:cxn ang="0">
                  <a:pos x="117" y="448"/>
                </a:cxn>
                <a:cxn ang="0">
                  <a:pos x="46" y="358"/>
                </a:cxn>
                <a:cxn ang="0">
                  <a:pos x="0" y="247"/>
                </a:cxn>
                <a:cxn ang="0">
                  <a:pos x="6" y="142"/>
                </a:cxn>
              </a:cxnLst>
              <a:rect l="0" t="0" r="r" b="b"/>
              <a:pathLst>
                <a:path w="844" h="835">
                  <a:moveTo>
                    <a:pt x="6" y="142"/>
                  </a:moveTo>
                  <a:lnTo>
                    <a:pt x="124" y="46"/>
                  </a:lnTo>
                  <a:lnTo>
                    <a:pt x="281" y="0"/>
                  </a:lnTo>
                  <a:lnTo>
                    <a:pt x="516" y="9"/>
                  </a:lnTo>
                  <a:lnTo>
                    <a:pt x="731" y="90"/>
                  </a:lnTo>
                  <a:lnTo>
                    <a:pt x="829" y="232"/>
                  </a:lnTo>
                  <a:lnTo>
                    <a:pt x="844" y="389"/>
                  </a:lnTo>
                  <a:lnTo>
                    <a:pt x="783" y="493"/>
                  </a:lnTo>
                  <a:lnTo>
                    <a:pt x="666" y="560"/>
                  </a:lnTo>
                  <a:lnTo>
                    <a:pt x="489" y="590"/>
                  </a:lnTo>
                  <a:lnTo>
                    <a:pt x="392" y="567"/>
                  </a:lnTo>
                  <a:lnTo>
                    <a:pt x="222" y="835"/>
                  </a:lnTo>
                  <a:lnTo>
                    <a:pt x="183" y="828"/>
                  </a:lnTo>
                  <a:lnTo>
                    <a:pt x="320" y="546"/>
                  </a:lnTo>
                  <a:lnTo>
                    <a:pt x="196" y="515"/>
                  </a:lnTo>
                  <a:lnTo>
                    <a:pt x="117" y="448"/>
                  </a:lnTo>
                  <a:lnTo>
                    <a:pt x="46" y="358"/>
                  </a:lnTo>
                  <a:lnTo>
                    <a:pt x="0" y="247"/>
                  </a:lnTo>
                  <a:lnTo>
                    <a:pt x="6" y="142"/>
                  </a:lnTo>
                  <a:close/>
                </a:path>
              </a:pathLst>
            </a:custGeom>
            <a:solidFill>
              <a:srgbClr val="FFCFAF"/>
            </a:solidFill>
            <a:ln w="25400" cap="flat">
              <a:solidFill>
                <a:schemeClr val="tx1"/>
              </a:solidFill>
              <a:prstDash val="lgDash"/>
              <a:round/>
              <a:headEnd/>
              <a:tailEnd/>
            </a:ln>
            <a:effectLst>
              <a:outerShdw dist="28398" dir="1593903" algn="ctr" rotWithShape="0">
                <a:srgbClr val="808080"/>
              </a:outerShdw>
            </a:effectLst>
          </p:spPr>
          <p:txBody>
            <a:bodyPr/>
            <a:lstStyle/>
            <a:p>
              <a:pPr>
                <a:defRPr/>
              </a:pPr>
              <a:endParaRPr lang="en-US"/>
            </a:p>
          </p:txBody>
        </p:sp>
      </p:grpSp>
      <p:grpSp>
        <p:nvGrpSpPr>
          <p:cNvPr id="263180" name="Group 27"/>
          <p:cNvGrpSpPr>
            <a:grpSpLocks/>
          </p:cNvGrpSpPr>
          <p:nvPr/>
        </p:nvGrpSpPr>
        <p:grpSpPr bwMode="auto">
          <a:xfrm>
            <a:off x="684213" y="3284538"/>
            <a:ext cx="458787" cy="492125"/>
            <a:chOff x="1156" y="1996"/>
            <a:chExt cx="574" cy="526"/>
          </a:xfrm>
        </p:grpSpPr>
        <p:sp>
          <p:nvSpPr>
            <p:cNvPr id="263236" name="AutoShape 28"/>
            <p:cNvSpPr>
              <a:spLocks noChangeArrowheads="1"/>
            </p:cNvSpPr>
            <p:nvPr/>
          </p:nvSpPr>
          <p:spPr bwMode="auto">
            <a:xfrm>
              <a:off x="1156" y="1996"/>
              <a:ext cx="574" cy="526"/>
            </a:xfrm>
            <a:prstGeom prst="roundRect">
              <a:avLst>
                <a:gd name="adj" fmla="val 16667"/>
              </a:avLst>
            </a:prstGeom>
            <a:solidFill>
              <a:srgbClr val="FF99CC"/>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3237" name="Picture 29" descr="in0069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04" y="2025"/>
              <a:ext cx="502"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3181" name="Group 30"/>
          <p:cNvGrpSpPr>
            <a:grpSpLocks/>
          </p:cNvGrpSpPr>
          <p:nvPr/>
        </p:nvGrpSpPr>
        <p:grpSpPr bwMode="auto">
          <a:xfrm flipH="1">
            <a:off x="3924300" y="3860800"/>
            <a:ext cx="1584325" cy="2627313"/>
            <a:chOff x="3290" y="2206"/>
            <a:chExt cx="894" cy="1836"/>
          </a:xfrm>
        </p:grpSpPr>
        <p:grpSp>
          <p:nvGrpSpPr>
            <p:cNvPr id="263226" name="Group 31"/>
            <p:cNvGrpSpPr>
              <a:grpSpLocks/>
            </p:cNvGrpSpPr>
            <p:nvPr/>
          </p:nvGrpSpPr>
          <p:grpSpPr bwMode="auto">
            <a:xfrm>
              <a:off x="3290" y="2347"/>
              <a:ext cx="894" cy="1695"/>
              <a:chOff x="2297" y="1333"/>
              <a:chExt cx="1167" cy="2322"/>
            </a:xfrm>
          </p:grpSpPr>
          <p:sp>
            <p:nvSpPr>
              <p:cNvPr id="1299488" name="Freeform 32"/>
              <p:cNvSpPr>
                <a:spLocks/>
              </p:cNvSpPr>
              <p:nvPr/>
            </p:nvSpPr>
            <p:spPr bwMode="auto">
              <a:xfrm>
                <a:off x="2669" y="1464"/>
                <a:ext cx="457" cy="506"/>
              </a:xfrm>
              <a:custGeom>
                <a:avLst/>
                <a:gdLst/>
                <a:ahLst/>
                <a:cxnLst>
                  <a:cxn ang="0">
                    <a:pos x="238" y="117"/>
                  </a:cxn>
                  <a:cxn ang="0">
                    <a:pos x="198" y="65"/>
                  </a:cxn>
                  <a:cxn ang="0">
                    <a:pos x="142" y="26"/>
                  </a:cxn>
                  <a:cxn ang="0">
                    <a:pos x="92" y="0"/>
                  </a:cxn>
                  <a:cxn ang="0">
                    <a:pos x="52" y="7"/>
                  </a:cxn>
                  <a:cxn ang="0">
                    <a:pos x="23" y="36"/>
                  </a:cxn>
                  <a:cxn ang="0">
                    <a:pos x="0" y="124"/>
                  </a:cxn>
                  <a:cxn ang="0">
                    <a:pos x="9" y="225"/>
                  </a:cxn>
                  <a:cxn ang="0">
                    <a:pos x="33" y="322"/>
                  </a:cxn>
                  <a:cxn ang="0">
                    <a:pos x="59" y="397"/>
                  </a:cxn>
                  <a:cxn ang="0">
                    <a:pos x="109" y="475"/>
                  </a:cxn>
                  <a:cxn ang="0">
                    <a:pos x="152" y="507"/>
                  </a:cxn>
                  <a:cxn ang="0">
                    <a:pos x="211" y="507"/>
                  </a:cxn>
                  <a:cxn ang="0">
                    <a:pos x="271" y="485"/>
                  </a:cxn>
                  <a:cxn ang="0">
                    <a:pos x="301" y="429"/>
                  </a:cxn>
                  <a:cxn ang="0">
                    <a:pos x="317" y="358"/>
                  </a:cxn>
                  <a:cxn ang="0">
                    <a:pos x="311" y="270"/>
                  </a:cxn>
                  <a:cxn ang="0">
                    <a:pos x="450" y="280"/>
                  </a:cxn>
                  <a:cxn ang="0">
                    <a:pos x="457" y="241"/>
                  </a:cxn>
                  <a:cxn ang="0">
                    <a:pos x="298" y="225"/>
                  </a:cxn>
                  <a:cxn ang="0">
                    <a:pos x="258" y="134"/>
                  </a:cxn>
                  <a:cxn ang="0">
                    <a:pos x="238" y="117"/>
                  </a:cxn>
                </a:cxnLst>
                <a:rect l="0" t="0" r="r" b="b"/>
                <a:pathLst>
                  <a:path w="457" h="507">
                    <a:moveTo>
                      <a:pt x="238" y="117"/>
                    </a:moveTo>
                    <a:lnTo>
                      <a:pt x="198" y="65"/>
                    </a:lnTo>
                    <a:lnTo>
                      <a:pt x="142" y="26"/>
                    </a:lnTo>
                    <a:lnTo>
                      <a:pt x="92" y="0"/>
                    </a:lnTo>
                    <a:lnTo>
                      <a:pt x="52" y="7"/>
                    </a:lnTo>
                    <a:lnTo>
                      <a:pt x="23" y="36"/>
                    </a:lnTo>
                    <a:lnTo>
                      <a:pt x="0" y="124"/>
                    </a:lnTo>
                    <a:lnTo>
                      <a:pt x="9" y="225"/>
                    </a:lnTo>
                    <a:lnTo>
                      <a:pt x="33" y="322"/>
                    </a:lnTo>
                    <a:lnTo>
                      <a:pt x="59" y="397"/>
                    </a:lnTo>
                    <a:lnTo>
                      <a:pt x="109" y="475"/>
                    </a:lnTo>
                    <a:lnTo>
                      <a:pt x="152" y="507"/>
                    </a:lnTo>
                    <a:lnTo>
                      <a:pt x="211" y="507"/>
                    </a:lnTo>
                    <a:lnTo>
                      <a:pt x="271" y="485"/>
                    </a:lnTo>
                    <a:lnTo>
                      <a:pt x="301" y="429"/>
                    </a:lnTo>
                    <a:lnTo>
                      <a:pt x="317" y="358"/>
                    </a:lnTo>
                    <a:lnTo>
                      <a:pt x="311" y="270"/>
                    </a:lnTo>
                    <a:lnTo>
                      <a:pt x="450" y="280"/>
                    </a:lnTo>
                    <a:lnTo>
                      <a:pt x="457" y="241"/>
                    </a:lnTo>
                    <a:lnTo>
                      <a:pt x="298" y="225"/>
                    </a:lnTo>
                    <a:lnTo>
                      <a:pt x="258" y="134"/>
                    </a:lnTo>
                    <a:lnTo>
                      <a:pt x="238" y="117"/>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89" name="Freeform 33"/>
              <p:cNvSpPr>
                <a:spLocks/>
              </p:cNvSpPr>
              <p:nvPr/>
            </p:nvSpPr>
            <p:spPr bwMode="auto">
              <a:xfrm>
                <a:off x="2297" y="1333"/>
                <a:ext cx="526" cy="813"/>
              </a:xfrm>
              <a:custGeom>
                <a:avLst/>
                <a:gdLst/>
                <a:ahLst/>
                <a:cxnLst>
                  <a:cxn ang="0">
                    <a:pos x="307" y="19"/>
                  </a:cxn>
                  <a:cxn ang="0">
                    <a:pos x="373" y="0"/>
                  </a:cxn>
                  <a:cxn ang="0">
                    <a:pos x="426" y="3"/>
                  </a:cxn>
                  <a:cxn ang="0">
                    <a:pos x="466" y="32"/>
                  </a:cxn>
                  <a:cxn ang="0">
                    <a:pos x="493" y="78"/>
                  </a:cxn>
                  <a:cxn ang="0">
                    <a:pos x="483" y="126"/>
                  </a:cxn>
                  <a:cxn ang="0">
                    <a:pos x="446" y="126"/>
                  </a:cxn>
                  <a:cxn ang="0">
                    <a:pos x="456" y="87"/>
                  </a:cxn>
                  <a:cxn ang="0">
                    <a:pos x="426" y="52"/>
                  </a:cxn>
                  <a:cxn ang="0">
                    <a:pos x="397" y="39"/>
                  </a:cxn>
                  <a:cxn ang="0">
                    <a:pos x="347" y="52"/>
                  </a:cxn>
                  <a:cxn ang="0">
                    <a:pos x="367" y="91"/>
                  </a:cxn>
                  <a:cxn ang="0">
                    <a:pos x="373" y="126"/>
                  </a:cxn>
                  <a:cxn ang="0">
                    <a:pos x="367" y="156"/>
                  </a:cxn>
                  <a:cxn ang="0">
                    <a:pos x="317" y="169"/>
                  </a:cxn>
                  <a:cxn ang="0">
                    <a:pos x="264" y="159"/>
                  </a:cxn>
                  <a:cxn ang="0">
                    <a:pos x="254" y="136"/>
                  </a:cxn>
                  <a:cxn ang="0">
                    <a:pos x="198" y="198"/>
                  </a:cxn>
                  <a:cxn ang="0">
                    <a:pos x="165" y="266"/>
                  </a:cxn>
                  <a:cxn ang="0">
                    <a:pos x="119" y="354"/>
                  </a:cxn>
                  <a:cxn ang="0">
                    <a:pos x="89" y="432"/>
                  </a:cxn>
                  <a:cxn ang="0">
                    <a:pos x="76" y="507"/>
                  </a:cxn>
                  <a:cxn ang="0">
                    <a:pos x="86" y="546"/>
                  </a:cxn>
                  <a:cxn ang="0">
                    <a:pos x="139" y="595"/>
                  </a:cxn>
                  <a:cxn ang="0">
                    <a:pos x="248" y="637"/>
                  </a:cxn>
                  <a:cxn ang="0">
                    <a:pos x="307" y="656"/>
                  </a:cxn>
                  <a:cxn ang="0">
                    <a:pos x="367" y="666"/>
                  </a:cxn>
                  <a:cxn ang="0">
                    <a:pos x="456" y="702"/>
                  </a:cxn>
                  <a:cxn ang="0">
                    <a:pos x="522" y="725"/>
                  </a:cxn>
                  <a:cxn ang="0">
                    <a:pos x="526" y="770"/>
                  </a:cxn>
                  <a:cxn ang="0">
                    <a:pos x="493" y="803"/>
                  </a:cxn>
                  <a:cxn ang="0">
                    <a:pos x="453" y="813"/>
                  </a:cxn>
                  <a:cxn ang="0">
                    <a:pos x="393" y="783"/>
                  </a:cxn>
                  <a:cxn ang="0">
                    <a:pos x="254" y="712"/>
                  </a:cxn>
                  <a:cxn ang="0">
                    <a:pos x="139" y="663"/>
                  </a:cxn>
                  <a:cxn ang="0">
                    <a:pos x="59" y="608"/>
                  </a:cxn>
                  <a:cxn ang="0">
                    <a:pos x="6" y="559"/>
                  </a:cxn>
                  <a:cxn ang="0">
                    <a:pos x="0" y="500"/>
                  </a:cxn>
                  <a:cxn ang="0">
                    <a:pos x="29" y="422"/>
                  </a:cxn>
                  <a:cxn ang="0">
                    <a:pos x="89" y="305"/>
                  </a:cxn>
                  <a:cxn ang="0">
                    <a:pos x="145" y="208"/>
                  </a:cxn>
                  <a:cxn ang="0">
                    <a:pos x="215" y="107"/>
                  </a:cxn>
                  <a:cxn ang="0">
                    <a:pos x="268" y="48"/>
                  </a:cxn>
                  <a:cxn ang="0">
                    <a:pos x="334" y="19"/>
                  </a:cxn>
                  <a:cxn ang="0">
                    <a:pos x="307" y="19"/>
                  </a:cxn>
                </a:cxnLst>
                <a:rect l="0" t="0" r="r" b="b"/>
                <a:pathLst>
                  <a:path w="526" h="813">
                    <a:moveTo>
                      <a:pt x="307" y="19"/>
                    </a:moveTo>
                    <a:lnTo>
                      <a:pt x="373" y="0"/>
                    </a:lnTo>
                    <a:lnTo>
                      <a:pt x="426" y="3"/>
                    </a:lnTo>
                    <a:lnTo>
                      <a:pt x="466" y="32"/>
                    </a:lnTo>
                    <a:lnTo>
                      <a:pt x="493" y="78"/>
                    </a:lnTo>
                    <a:lnTo>
                      <a:pt x="483" y="126"/>
                    </a:lnTo>
                    <a:lnTo>
                      <a:pt x="446" y="126"/>
                    </a:lnTo>
                    <a:lnTo>
                      <a:pt x="456" y="87"/>
                    </a:lnTo>
                    <a:lnTo>
                      <a:pt x="426" y="52"/>
                    </a:lnTo>
                    <a:lnTo>
                      <a:pt x="397" y="39"/>
                    </a:lnTo>
                    <a:lnTo>
                      <a:pt x="347" y="52"/>
                    </a:lnTo>
                    <a:lnTo>
                      <a:pt x="367" y="91"/>
                    </a:lnTo>
                    <a:lnTo>
                      <a:pt x="373" y="126"/>
                    </a:lnTo>
                    <a:lnTo>
                      <a:pt x="367" y="156"/>
                    </a:lnTo>
                    <a:lnTo>
                      <a:pt x="317" y="169"/>
                    </a:lnTo>
                    <a:lnTo>
                      <a:pt x="264" y="159"/>
                    </a:lnTo>
                    <a:lnTo>
                      <a:pt x="254" y="136"/>
                    </a:lnTo>
                    <a:lnTo>
                      <a:pt x="198" y="198"/>
                    </a:lnTo>
                    <a:lnTo>
                      <a:pt x="165" y="266"/>
                    </a:lnTo>
                    <a:lnTo>
                      <a:pt x="119" y="354"/>
                    </a:lnTo>
                    <a:lnTo>
                      <a:pt x="89" y="432"/>
                    </a:lnTo>
                    <a:lnTo>
                      <a:pt x="76" y="507"/>
                    </a:lnTo>
                    <a:lnTo>
                      <a:pt x="86" y="546"/>
                    </a:lnTo>
                    <a:lnTo>
                      <a:pt x="139" y="595"/>
                    </a:lnTo>
                    <a:lnTo>
                      <a:pt x="248" y="637"/>
                    </a:lnTo>
                    <a:lnTo>
                      <a:pt x="307" y="656"/>
                    </a:lnTo>
                    <a:lnTo>
                      <a:pt x="367" y="666"/>
                    </a:lnTo>
                    <a:lnTo>
                      <a:pt x="456" y="702"/>
                    </a:lnTo>
                    <a:lnTo>
                      <a:pt x="522" y="725"/>
                    </a:lnTo>
                    <a:lnTo>
                      <a:pt x="526" y="770"/>
                    </a:lnTo>
                    <a:lnTo>
                      <a:pt x="493" y="803"/>
                    </a:lnTo>
                    <a:lnTo>
                      <a:pt x="453" y="813"/>
                    </a:lnTo>
                    <a:lnTo>
                      <a:pt x="393" y="783"/>
                    </a:lnTo>
                    <a:lnTo>
                      <a:pt x="254" y="712"/>
                    </a:lnTo>
                    <a:lnTo>
                      <a:pt x="139" y="663"/>
                    </a:lnTo>
                    <a:lnTo>
                      <a:pt x="59" y="608"/>
                    </a:lnTo>
                    <a:lnTo>
                      <a:pt x="6" y="559"/>
                    </a:lnTo>
                    <a:lnTo>
                      <a:pt x="0" y="500"/>
                    </a:lnTo>
                    <a:lnTo>
                      <a:pt x="29" y="422"/>
                    </a:lnTo>
                    <a:lnTo>
                      <a:pt x="89" y="305"/>
                    </a:lnTo>
                    <a:lnTo>
                      <a:pt x="145" y="208"/>
                    </a:lnTo>
                    <a:lnTo>
                      <a:pt x="215" y="107"/>
                    </a:lnTo>
                    <a:lnTo>
                      <a:pt x="268" y="48"/>
                    </a:lnTo>
                    <a:lnTo>
                      <a:pt x="334" y="19"/>
                    </a:lnTo>
                    <a:lnTo>
                      <a:pt x="307" y="19"/>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90" name="Freeform 34"/>
              <p:cNvSpPr>
                <a:spLocks/>
              </p:cNvSpPr>
              <p:nvPr/>
            </p:nvSpPr>
            <p:spPr bwMode="auto">
              <a:xfrm>
                <a:off x="2793" y="2008"/>
                <a:ext cx="275" cy="763"/>
              </a:xfrm>
              <a:custGeom>
                <a:avLst/>
                <a:gdLst/>
                <a:ahLst/>
                <a:cxnLst>
                  <a:cxn ang="0">
                    <a:pos x="17" y="59"/>
                  </a:cxn>
                  <a:cxn ang="0">
                    <a:pos x="27" y="20"/>
                  </a:cxn>
                  <a:cxn ang="0">
                    <a:pos x="70" y="0"/>
                  </a:cxn>
                  <a:cxn ang="0">
                    <a:pos x="109" y="0"/>
                  </a:cxn>
                  <a:cxn ang="0">
                    <a:pos x="159" y="29"/>
                  </a:cxn>
                  <a:cxn ang="0">
                    <a:pos x="206" y="98"/>
                  </a:cxn>
                  <a:cxn ang="0">
                    <a:pos x="239" y="169"/>
                  </a:cxn>
                  <a:cxn ang="0">
                    <a:pos x="255" y="266"/>
                  </a:cxn>
                  <a:cxn ang="0">
                    <a:pos x="269" y="380"/>
                  </a:cxn>
                  <a:cxn ang="0">
                    <a:pos x="275" y="490"/>
                  </a:cxn>
                  <a:cxn ang="0">
                    <a:pos x="275" y="633"/>
                  </a:cxn>
                  <a:cxn ang="0">
                    <a:pos x="255" y="721"/>
                  </a:cxn>
                  <a:cxn ang="0">
                    <a:pos x="219" y="753"/>
                  </a:cxn>
                  <a:cxn ang="0">
                    <a:pos x="156" y="763"/>
                  </a:cxn>
                  <a:cxn ang="0">
                    <a:pos x="90" y="760"/>
                  </a:cxn>
                  <a:cxn ang="0">
                    <a:pos x="56" y="721"/>
                  </a:cxn>
                  <a:cxn ang="0">
                    <a:pos x="37" y="653"/>
                  </a:cxn>
                  <a:cxn ang="0">
                    <a:pos x="20" y="585"/>
                  </a:cxn>
                  <a:cxn ang="0">
                    <a:pos x="7" y="461"/>
                  </a:cxn>
                  <a:cxn ang="0">
                    <a:pos x="0" y="322"/>
                  </a:cxn>
                  <a:cxn ang="0">
                    <a:pos x="0" y="159"/>
                  </a:cxn>
                  <a:cxn ang="0">
                    <a:pos x="17" y="88"/>
                  </a:cxn>
                  <a:cxn ang="0">
                    <a:pos x="17" y="59"/>
                  </a:cxn>
                </a:cxnLst>
                <a:rect l="0" t="0" r="r" b="b"/>
                <a:pathLst>
                  <a:path w="275" h="763">
                    <a:moveTo>
                      <a:pt x="17" y="59"/>
                    </a:moveTo>
                    <a:lnTo>
                      <a:pt x="27" y="20"/>
                    </a:lnTo>
                    <a:lnTo>
                      <a:pt x="70" y="0"/>
                    </a:lnTo>
                    <a:lnTo>
                      <a:pt x="109" y="0"/>
                    </a:lnTo>
                    <a:lnTo>
                      <a:pt x="159" y="29"/>
                    </a:lnTo>
                    <a:lnTo>
                      <a:pt x="206" y="98"/>
                    </a:lnTo>
                    <a:lnTo>
                      <a:pt x="239" y="169"/>
                    </a:lnTo>
                    <a:lnTo>
                      <a:pt x="255" y="266"/>
                    </a:lnTo>
                    <a:lnTo>
                      <a:pt x="269" y="380"/>
                    </a:lnTo>
                    <a:lnTo>
                      <a:pt x="275" y="490"/>
                    </a:lnTo>
                    <a:lnTo>
                      <a:pt x="275" y="633"/>
                    </a:lnTo>
                    <a:lnTo>
                      <a:pt x="255" y="721"/>
                    </a:lnTo>
                    <a:lnTo>
                      <a:pt x="219" y="753"/>
                    </a:lnTo>
                    <a:lnTo>
                      <a:pt x="156" y="763"/>
                    </a:lnTo>
                    <a:lnTo>
                      <a:pt x="90" y="760"/>
                    </a:lnTo>
                    <a:lnTo>
                      <a:pt x="56" y="721"/>
                    </a:lnTo>
                    <a:lnTo>
                      <a:pt x="37" y="653"/>
                    </a:lnTo>
                    <a:lnTo>
                      <a:pt x="20" y="585"/>
                    </a:lnTo>
                    <a:lnTo>
                      <a:pt x="7" y="461"/>
                    </a:lnTo>
                    <a:lnTo>
                      <a:pt x="0" y="322"/>
                    </a:lnTo>
                    <a:lnTo>
                      <a:pt x="0" y="159"/>
                    </a:lnTo>
                    <a:lnTo>
                      <a:pt x="17" y="88"/>
                    </a:lnTo>
                    <a:lnTo>
                      <a:pt x="17" y="59"/>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91" name="Freeform 35"/>
              <p:cNvSpPr>
                <a:spLocks/>
              </p:cNvSpPr>
              <p:nvPr/>
            </p:nvSpPr>
            <p:spPr bwMode="auto">
              <a:xfrm>
                <a:off x="2920" y="2027"/>
                <a:ext cx="420" cy="587"/>
              </a:xfrm>
              <a:custGeom>
                <a:avLst/>
                <a:gdLst/>
                <a:ahLst/>
                <a:cxnLst>
                  <a:cxn ang="0">
                    <a:pos x="23" y="0"/>
                  </a:cxn>
                  <a:cxn ang="0">
                    <a:pos x="109" y="10"/>
                  </a:cxn>
                  <a:cxn ang="0">
                    <a:pos x="198" y="26"/>
                  </a:cxn>
                  <a:cxn ang="0">
                    <a:pos x="291" y="78"/>
                  </a:cxn>
                  <a:cxn ang="0">
                    <a:pos x="357" y="117"/>
                  </a:cxn>
                  <a:cxn ang="0">
                    <a:pos x="400" y="173"/>
                  </a:cxn>
                  <a:cxn ang="0">
                    <a:pos x="420" y="205"/>
                  </a:cxn>
                  <a:cxn ang="0">
                    <a:pos x="380" y="300"/>
                  </a:cxn>
                  <a:cxn ang="0">
                    <a:pos x="317" y="358"/>
                  </a:cxn>
                  <a:cxn ang="0">
                    <a:pos x="241" y="400"/>
                  </a:cxn>
                  <a:cxn ang="0">
                    <a:pos x="201" y="426"/>
                  </a:cxn>
                  <a:cxn ang="0">
                    <a:pos x="132" y="439"/>
                  </a:cxn>
                  <a:cxn ang="0">
                    <a:pos x="129" y="465"/>
                  </a:cxn>
                  <a:cxn ang="0">
                    <a:pos x="182" y="488"/>
                  </a:cxn>
                  <a:cxn ang="0">
                    <a:pos x="258" y="508"/>
                  </a:cxn>
                  <a:cxn ang="0">
                    <a:pos x="330" y="547"/>
                  </a:cxn>
                  <a:cxn ang="0">
                    <a:pos x="301" y="576"/>
                  </a:cxn>
                  <a:cxn ang="0">
                    <a:pos x="271" y="586"/>
                  </a:cxn>
                  <a:cxn ang="0">
                    <a:pos x="228" y="543"/>
                  </a:cxn>
                  <a:cxn ang="0">
                    <a:pos x="162" y="517"/>
                  </a:cxn>
                  <a:cxn ang="0">
                    <a:pos x="109" y="498"/>
                  </a:cxn>
                  <a:cxn ang="0">
                    <a:pos x="109" y="459"/>
                  </a:cxn>
                  <a:cxn ang="0">
                    <a:pos x="119" y="417"/>
                  </a:cxn>
                  <a:cxn ang="0">
                    <a:pos x="152" y="400"/>
                  </a:cxn>
                  <a:cxn ang="0">
                    <a:pos x="258" y="358"/>
                  </a:cxn>
                  <a:cxn ang="0">
                    <a:pos x="317" y="293"/>
                  </a:cxn>
                  <a:cxn ang="0">
                    <a:pos x="360" y="225"/>
                  </a:cxn>
                  <a:cxn ang="0">
                    <a:pos x="350" y="192"/>
                  </a:cxn>
                  <a:cxn ang="0">
                    <a:pos x="317" y="153"/>
                  </a:cxn>
                  <a:cxn ang="0">
                    <a:pos x="238" y="98"/>
                  </a:cxn>
                  <a:cxn ang="0">
                    <a:pos x="142" y="78"/>
                  </a:cxn>
                  <a:cxn ang="0">
                    <a:pos x="79" y="75"/>
                  </a:cxn>
                  <a:cxn ang="0">
                    <a:pos x="23" y="75"/>
                  </a:cxn>
                  <a:cxn ang="0">
                    <a:pos x="0" y="39"/>
                  </a:cxn>
                  <a:cxn ang="0">
                    <a:pos x="23" y="0"/>
                  </a:cxn>
                </a:cxnLst>
                <a:rect l="0" t="0" r="r" b="b"/>
                <a:pathLst>
                  <a:path w="420" h="586">
                    <a:moveTo>
                      <a:pt x="23" y="0"/>
                    </a:moveTo>
                    <a:lnTo>
                      <a:pt x="109" y="10"/>
                    </a:lnTo>
                    <a:lnTo>
                      <a:pt x="198" y="26"/>
                    </a:lnTo>
                    <a:lnTo>
                      <a:pt x="291" y="78"/>
                    </a:lnTo>
                    <a:lnTo>
                      <a:pt x="357" y="117"/>
                    </a:lnTo>
                    <a:lnTo>
                      <a:pt x="400" y="173"/>
                    </a:lnTo>
                    <a:lnTo>
                      <a:pt x="420" y="205"/>
                    </a:lnTo>
                    <a:lnTo>
                      <a:pt x="380" y="300"/>
                    </a:lnTo>
                    <a:lnTo>
                      <a:pt x="317" y="358"/>
                    </a:lnTo>
                    <a:lnTo>
                      <a:pt x="241" y="400"/>
                    </a:lnTo>
                    <a:lnTo>
                      <a:pt x="201" y="426"/>
                    </a:lnTo>
                    <a:lnTo>
                      <a:pt x="132" y="439"/>
                    </a:lnTo>
                    <a:lnTo>
                      <a:pt x="129" y="465"/>
                    </a:lnTo>
                    <a:lnTo>
                      <a:pt x="182" y="488"/>
                    </a:lnTo>
                    <a:lnTo>
                      <a:pt x="258" y="508"/>
                    </a:lnTo>
                    <a:lnTo>
                      <a:pt x="330" y="547"/>
                    </a:lnTo>
                    <a:lnTo>
                      <a:pt x="301" y="576"/>
                    </a:lnTo>
                    <a:lnTo>
                      <a:pt x="271" y="586"/>
                    </a:lnTo>
                    <a:lnTo>
                      <a:pt x="228" y="543"/>
                    </a:lnTo>
                    <a:lnTo>
                      <a:pt x="162" y="517"/>
                    </a:lnTo>
                    <a:lnTo>
                      <a:pt x="109" y="498"/>
                    </a:lnTo>
                    <a:lnTo>
                      <a:pt x="109" y="459"/>
                    </a:lnTo>
                    <a:lnTo>
                      <a:pt x="119" y="417"/>
                    </a:lnTo>
                    <a:lnTo>
                      <a:pt x="152" y="400"/>
                    </a:lnTo>
                    <a:lnTo>
                      <a:pt x="258" y="358"/>
                    </a:lnTo>
                    <a:lnTo>
                      <a:pt x="317" y="293"/>
                    </a:lnTo>
                    <a:lnTo>
                      <a:pt x="360" y="225"/>
                    </a:lnTo>
                    <a:lnTo>
                      <a:pt x="350" y="192"/>
                    </a:lnTo>
                    <a:lnTo>
                      <a:pt x="317" y="153"/>
                    </a:lnTo>
                    <a:lnTo>
                      <a:pt x="238" y="98"/>
                    </a:lnTo>
                    <a:lnTo>
                      <a:pt x="142" y="78"/>
                    </a:lnTo>
                    <a:lnTo>
                      <a:pt x="79" y="75"/>
                    </a:lnTo>
                    <a:lnTo>
                      <a:pt x="23" y="75"/>
                    </a:lnTo>
                    <a:lnTo>
                      <a:pt x="0" y="39"/>
                    </a:lnTo>
                    <a:lnTo>
                      <a:pt x="23" y="0"/>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92" name="Freeform 36"/>
              <p:cNvSpPr>
                <a:spLocks/>
              </p:cNvSpPr>
              <p:nvPr/>
            </p:nvSpPr>
            <p:spPr bwMode="auto">
              <a:xfrm>
                <a:off x="2953" y="2691"/>
                <a:ext cx="511" cy="947"/>
              </a:xfrm>
              <a:custGeom>
                <a:avLst/>
                <a:gdLst/>
                <a:ahLst/>
                <a:cxnLst>
                  <a:cxn ang="0">
                    <a:pos x="59" y="0"/>
                  </a:cxn>
                  <a:cxn ang="0">
                    <a:pos x="13" y="0"/>
                  </a:cxn>
                  <a:cxn ang="0">
                    <a:pos x="0" y="68"/>
                  </a:cxn>
                  <a:cxn ang="0">
                    <a:pos x="33" y="108"/>
                  </a:cxn>
                  <a:cxn ang="0">
                    <a:pos x="139" y="202"/>
                  </a:cxn>
                  <a:cxn ang="0">
                    <a:pos x="232" y="322"/>
                  </a:cxn>
                  <a:cxn ang="0">
                    <a:pos x="292" y="446"/>
                  </a:cxn>
                  <a:cxn ang="0">
                    <a:pos x="301" y="527"/>
                  </a:cxn>
                  <a:cxn ang="0">
                    <a:pos x="298" y="586"/>
                  </a:cxn>
                  <a:cxn ang="0">
                    <a:pos x="272" y="719"/>
                  </a:cxn>
                  <a:cxn ang="0">
                    <a:pos x="238" y="827"/>
                  </a:cxn>
                  <a:cxn ang="0">
                    <a:pos x="209" y="889"/>
                  </a:cxn>
                  <a:cxn ang="0">
                    <a:pos x="202" y="928"/>
                  </a:cxn>
                  <a:cxn ang="0">
                    <a:pos x="232" y="928"/>
                  </a:cxn>
                  <a:cxn ang="0">
                    <a:pos x="278" y="915"/>
                  </a:cxn>
                  <a:cxn ang="0">
                    <a:pos x="292" y="918"/>
                  </a:cxn>
                  <a:cxn ang="0">
                    <a:pos x="388" y="924"/>
                  </a:cxn>
                  <a:cxn ang="0">
                    <a:pos x="461" y="947"/>
                  </a:cxn>
                  <a:cxn ang="0">
                    <a:pos x="487" y="934"/>
                  </a:cxn>
                  <a:cxn ang="0">
                    <a:pos x="511" y="885"/>
                  </a:cxn>
                  <a:cxn ang="0">
                    <a:pos x="487" y="859"/>
                  </a:cxn>
                  <a:cxn ang="0">
                    <a:pos x="378" y="856"/>
                  </a:cxn>
                  <a:cxn ang="0">
                    <a:pos x="301" y="866"/>
                  </a:cxn>
                  <a:cxn ang="0">
                    <a:pos x="262" y="885"/>
                  </a:cxn>
                  <a:cxn ang="0">
                    <a:pos x="268" y="840"/>
                  </a:cxn>
                  <a:cxn ang="0">
                    <a:pos x="308" y="771"/>
                  </a:cxn>
                  <a:cxn ang="0">
                    <a:pos x="341" y="664"/>
                  </a:cxn>
                  <a:cxn ang="0">
                    <a:pos x="368" y="573"/>
                  </a:cxn>
                  <a:cxn ang="0">
                    <a:pos x="348" y="469"/>
                  </a:cxn>
                  <a:cxn ang="0">
                    <a:pos x="318" y="358"/>
                  </a:cxn>
                  <a:cxn ang="0">
                    <a:pos x="258" y="231"/>
                  </a:cxn>
                  <a:cxn ang="0">
                    <a:pos x="172" y="114"/>
                  </a:cxn>
                  <a:cxn ang="0">
                    <a:pos x="99" y="29"/>
                  </a:cxn>
                  <a:cxn ang="0">
                    <a:pos x="59" y="0"/>
                  </a:cxn>
                </a:cxnLst>
                <a:rect l="0" t="0" r="r" b="b"/>
                <a:pathLst>
                  <a:path w="511" h="947">
                    <a:moveTo>
                      <a:pt x="59" y="0"/>
                    </a:moveTo>
                    <a:lnTo>
                      <a:pt x="13" y="0"/>
                    </a:lnTo>
                    <a:lnTo>
                      <a:pt x="0" y="68"/>
                    </a:lnTo>
                    <a:lnTo>
                      <a:pt x="33" y="108"/>
                    </a:lnTo>
                    <a:lnTo>
                      <a:pt x="139" y="202"/>
                    </a:lnTo>
                    <a:lnTo>
                      <a:pt x="232" y="322"/>
                    </a:lnTo>
                    <a:lnTo>
                      <a:pt x="292" y="446"/>
                    </a:lnTo>
                    <a:lnTo>
                      <a:pt x="301" y="527"/>
                    </a:lnTo>
                    <a:lnTo>
                      <a:pt x="298" y="586"/>
                    </a:lnTo>
                    <a:lnTo>
                      <a:pt x="272" y="719"/>
                    </a:lnTo>
                    <a:lnTo>
                      <a:pt x="238" y="827"/>
                    </a:lnTo>
                    <a:lnTo>
                      <a:pt x="209" y="889"/>
                    </a:lnTo>
                    <a:lnTo>
                      <a:pt x="202" y="928"/>
                    </a:lnTo>
                    <a:lnTo>
                      <a:pt x="232" y="928"/>
                    </a:lnTo>
                    <a:lnTo>
                      <a:pt x="278" y="915"/>
                    </a:lnTo>
                    <a:lnTo>
                      <a:pt x="292" y="918"/>
                    </a:lnTo>
                    <a:lnTo>
                      <a:pt x="388" y="924"/>
                    </a:lnTo>
                    <a:lnTo>
                      <a:pt x="461" y="947"/>
                    </a:lnTo>
                    <a:lnTo>
                      <a:pt x="487" y="934"/>
                    </a:lnTo>
                    <a:lnTo>
                      <a:pt x="511" y="885"/>
                    </a:lnTo>
                    <a:lnTo>
                      <a:pt x="487" y="859"/>
                    </a:lnTo>
                    <a:lnTo>
                      <a:pt x="378" y="856"/>
                    </a:lnTo>
                    <a:lnTo>
                      <a:pt x="301" y="866"/>
                    </a:lnTo>
                    <a:lnTo>
                      <a:pt x="262" y="885"/>
                    </a:lnTo>
                    <a:lnTo>
                      <a:pt x="268" y="840"/>
                    </a:lnTo>
                    <a:lnTo>
                      <a:pt x="308" y="771"/>
                    </a:lnTo>
                    <a:lnTo>
                      <a:pt x="341" y="664"/>
                    </a:lnTo>
                    <a:lnTo>
                      <a:pt x="368" y="573"/>
                    </a:lnTo>
                    <a:lnTo>
                      <a:pt x="348" y="469"/>
                    </a:lnTo>
                    <a:lnTo>
                      <a:pt x="318" y="358"/>
                    </a:lnTo>
                    <a:lnTo>
                      <a:pt x="258" y="231"/>
                    </a:lnTo>
                    <a:lnTo>
                      <a:pt x="172" y="114"/>
                    </a:lnTo>
                    <a:lnTo>
                      <a:pt x="99" y="29"/>
                    </a:lnTo>
                    <a:lnTo>
                      <a:pt x="59" y="0"/>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93" name="Freeform 37"/>
              <p:cNvSpPr>
                <a:spLocks/>
              </p:cNvSpPr>
              <p:nvPr/>
            </p:nvSpPr>
            <p:spPr bwMode="auto">
              <a:xfrm>
                <a:off x="2631" y="2690"/>
                <a:ext cx="345" cy="965"/>
              </a:xfrm>
              <a:custGeom>
                <a:avLst/>
                <a:gdLst/>
                <a:ahLst/>
                <a:cxnLst>
                  <a:cxn ang="0">
                    <a:pos x="238" y="0"/>
                  </a:cxn>
                  <a:cxn ang="0">
                    <a:pos x="195" y="91"/>
                  </a:cxn>
                  <a:cxn ang="0">
                    <a:pos x="165" y="224"/>
                  </a:cxn>
                  <a:cxn ang="0">
                    <a:pos x="129" y="371"/>
                  </a:cxn>
                  <a:cxn ang="0">
                    <a:pos x="96" y="520"/>
                  </a:cxn>
                  <a:cxn ang="0">
                    <a:pos x="96" y="575"/>
                  </a:cxn>
                  <a:cxn ang="0">
                    <a:pos x="129" y="673"/>
                  </a:cxn>
                  <a:cxn ang="0">
                    <a:pos x="175" y="725"/>
                  </a:cxn>
                  <a:cxn ang="0">
                    <a:pos x="218" y="790"/>
                  </a:cxn>
                  <a:cxn ang="0">
                    <a:pos x="248" y="838"/>
                  </a:cxn>
                  <a:cxn ang="0">
                    <a:pos x="235" y="861"/>
                  </a:cxn>
                  <a:cxn ang="0">
                    <a:pos x="159" y="871"/>
                  </a:cxn>
                  <a:cxn ang="0">
                    <a:pos x="36" y="890"/>
                  </a:cxn>
                  <a:cxn ang="0">
                    <a:pos x="0" y="920"/>
                  </a:cxn>
                  <a:cxn ang="0">
                    <a:pos x="30" y="946"/>
                  </a:cxn>
                  <a:cxn ang="0">
                    <a:pos x="99" y="965"/>
                  </a:cxn>
                  <a:cxn ang="0">
                    <a:pos x="179" y="926"/>
                  </a:cxn>
                  <a:cxn ang="0">
                    <a:pos x="238" y="900"/>
                  </a:cxn>
                  <a:cxn ang="0">
                    <a:pos x="314" y="890"/>
                  </a:cxn>
                  <a:cxn ang="0">
                    <a:pos x="344" y="881"/>
                  </a:cxn>
                  <a:cxn ang="0">
                    <a:pos x="334" y="848"/>
                  </a:cxn>
                  <a:cxn ang="0">
                    <a:pos x="248" y="764"/>
                  </a:cxn>
                  <a:cxn ang="0">
                    <a:pos x="198" y="676"/>
                  </a:cxn>
                  <a:cxn ang="0">
                    <a:pos x="155" y="617"/>
                  </a:cxn>
                  <a:cxn ang="0">
                    <a:pos x="149" y="559"/>
                  </a:cxn>
                  <a:cxn ang="0">
                    <a:pos x="169" y="462"/>
                  </a:cxn>
                  <a:cxn ang="0">
                    <a:pos x="215" y="361"/>
                  </a:cxn>
                  <a:cxn ang="0">
                    <a:pos x="265" y="189"/>
                  </a:cxn>
                  <a:cxn ang="0">
                    <a:pos x="308" y="88"/>
                  </a:cxn>
                  <a:cxn ang="0">
                    <a:pos x="304" y="29"/>
                  </a:cxn>
                  <a:cxn ang="0">
                    <a:pos x="265" y="0"/>
                  </a:cxn>
                  <a:cxn ang="0">
                    <a:pos x="238" y="0"/>
                  </a:cxn>
                </a:cxnLst>
                <a:rect l="0" t="0" r="r" b="b"/>
                <a:pathLst>
                  <a:path w="344" h="965">
                    <a:moveTo>
                      <a:pt x="238" y="0"/>
                    </a:moveTo>
                    <a:lnTo>
                      <a:pt x="195" y="91"/>
                    </a:lnTo>
                    <a:lnTo>
                      <a:pt x="165" y="224"/>
                    </a:lnTo>
                    <a:lnTo>
                      <a:pt x="129" y="371"/>
                    </a:lnTo>
                    <a:lnTo>
                      <a:pt x="96" y="520"/>
                    </a:lnTo>
                    <a:lnTo>
                      <a:pt x="96" y="575"/>
                    </a:lnTo>
                    <a:lnTo>
                      <a:pt x="129" y="673"/>
                    </a:lnTo>
                    <a:lnTo>
                      <a:pt x="175" y="725"/>
                    </a:lnTo>
                    <a:lnTo>
                      <a:pt x="218" y="790"/>
                    </a:lnTo>
                    <a:lnTo>
                      <a:pt x="248" y="838"/>
                    </a:lnTo>
                    <a:lnTo>
                      <a:pt x="235" y="861"/>
                    </a:lnTo>
                    <a:lnTo>
                      <a:pt x="159" y="871"/>
                    </a:lnTo>
                    <a:lnTo>
                      <a:pt x="36" y="890"/>
                    </a:lnTo>
                    <a:lnTo>
                      <a:pt x="0" y="920"/>
                    </a:lnTo>
                    <a:lnTo>
                      <a:pt x="30" y="946"/>
                    </a:lnTo>
                    <a:lnTo>
                      <a:pt x="99" y="965"/>
                    </a:lnTo>
                    <a:lnTo>
                      <a:pt x="179" y="926"/>
                    </a:lnTo>
                    <a:lnTo>
                      <a:pt x="238" y="900"/>
                    </a:lnTo>
                    <a:lnTo>
                      <a:pt x="314" y="890"/>
                    </a:lnTo>
                    <a:lnTo>
                      <a:pt x="344" y="881"/>
                    </a:lnTo>
                    <a:lnTo>
                      <a:pt x="334" y="848"/>
                    </a:lnTo>
                    <a:lnTo>
                      <a:pt x="248" y="764"/>
                    </a:lnTo>
                    <a:lnTo>
                      <a:pt x="198" y="676"/>
                    </a:lnTo>
                    <a:lnTo>
                      <a:pt x="155" y="617"/>
                    </a:lnTo>
                    <a:lnTo>
                      <a:pt x="149" y="559"/>
                    </a:lnTo>
                    <a:lnTo>
                      <a:pt x="169" y="462"/>
                    </a:lnTo>
                    <a:lnTo>
                      <a:pt x="215" y="361"/>
                    </a:lnTo>
                    <a:lnTo>
                      <a:pt x="265" y="189"/>
                    </a:lnTo>
                    <a:lnTo>
                      <a:pt x="308" y="88"/>
                    </a:lnTo>
                    <a:lnTo>
                      <a:pt x="304" y="29"/>
                    </a:lnTo>
                    <a:lnTo>
                      <a:pt x="265" y="0"/>
                    </a:lnTo>
                    <a:lnTo>
                      <a:pt x="238" y="0"/>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grpSp>
        <p:grpSp>
          <p:nvGrpSpPr>
            <p:cNvPr id="263227" name="Group 38"/>
            <p:cNvGrpSpPr>
              <a:grpSpLocks/>
            </p:cNvGrpSpPr>
            <p:nvPr/>
          </p:nvGrpSpPr>
          <p:grpSpPr bwMode="auto">
            <a:xfrm>
              <a:off x="3829" y="2206"/>
              <a:ext cx="161" cy="208"/>
              <a:chOff x="3000" y="1140"/>
              <a:chExt cx="211" cy="285"/>
            </a:xfrm>
          </p:grpSpPr>
          <p:sp>
            <p:nvSpPr>
              <p:cNvPr id="1299495" name="Freeform 39"/>
              <p:cNvSpPr>
                <a:spLocks/>
              </p:cNvSpPr>
              <p:nvPr/>
            </p:nvSpPr>
            <p:spPr bwMode="auto">
              <a:xfrm>
                <a:off x="3041" y="1140"/>
                <a:ext cx="169" cy="198"/>
              </a:xfrm>
              <a:custGeom>
                <a:avLst/>
                <a:gdLst/>
                <a:ahLst/>
                <a:cxnLst>
                  <a:cxn ang="0">
                    <a:pos x="20" y="9"/>
                  </a:cxn>
                  <a:cxn ang="0">
                    <a:pos x="66" y="0"/>
                  </a:cxn>
                  <a:cxn ang="0">
                    <a:pos x="110" y="3"/>
                  </a:cxn>
                  <a:cxn ang="0">
                    <a:pos x="150" y="22"/>
                  </a:cxn>
                  <a:cxn ang="0">
                    <a:pos x="170" y="58"/>
                  </a:cxn>
                  <a:cxn ang="0">
                    <a:pos x="170" y="87"/>
                  </a:cxn>
                  <a:cxn ang="0">
                    <a:pos x="150" y="126"/>
                  </a:cxn>
                  <a:cxn ang="0">
                    <a:pos x="116" y="149"/>
                  </a:cxn>
                  <a:cxn ang="0">
                    <a:pos x="66" y="149"/>
                  </a:cxn>
                  <a:cxn ang="0">
                    <a:pos x="36" y="168"/>
                  </a:cxn>
                  <a:cxn ang="0">
                    <a:pos x="26" y="198"/>
                  </a:cxn>
                  <a:cxn ang="0">
                    <a:pos x="0" y="188"/>
                  </a:cxn>
                  <a:cxn ang="0">
                    <a:pos x="10" y="149"/>
                  </a:cxn>
                  <a:cxn ang="0">
                    <a:pos x="46" y="126"/>
                  </a:cxn>
                  <a:cxn ang="0">
                    <a:pos x="106" y="120"/>
                  </a:cxn>
                  <a:cxn ang="0">
                    <a:pos x="130" y="97"/>
                  </a:cxn>
                  <a:cxn ang="0">
                    <a:pos x="136" y="61"/>
                  </a:cxn>
                  <a:cxn ang="0">
                    <a:pos x="110" y="29"/>
                  </a:cxn>
                  <a:cxn ang="0">
                    <a:pos x="70" y="29"/>
                  </a:cxn>
                  <a:cxn ang="0">
                    <a:pos x="26" y="39"/>
                  </a:cxn>
                  <a:cxn ang="0">
                    <a:pos x="10" y="29"/>
                  </a:cxn>
                  <a:cxn ang="0">
                    <a:pos x="20" y="9"/>
                  </a:cxn>
                </a:cxnLst>
                <a:rect l="0" t="0" r="r" b="b"/>
                <a:pathLst>
                  <a:path w="170" h="198">
                    <a:moveTo>
                      <a:pt x="20" y="9"/>
                    </a:moveTo>
                    <a:lnTo>
                      <a:pt x="66" y="0"/>
                    </a:lnTo>
                    <a:lnTo>
                      <a:pt x="110" y="3"/>
                    </a:lnTo>
                    <a:lnTo>
                      <a:pt x="150" y="22"/>
                    </a:lnTo>
                    <a:lnTo>
                      <a:pt x="170" y="58"/>
                    </a:lnTo>
                    <a:lnTo>
                      <a:pt x="170" y="87"/>
                    </a:lnTo>
                    <a:lnTo>
                      <a:pt x="150" y="126"/>
                    </a:lnTo>
                    <a:lnTo>
                      <a:pt x="116" y="149"/>
                    </a:lnTo>
                    <a:lnTo>
                      <a:pt x="66" y="149"/>
                    </a:lnTo>
                    <a:lnTo>
                      <a:pt x="36" y="168"/>
                    </a:lnTo>
                    <a:lnTo>
                      <a:pt x="26" y="198"/>
                    </a:lnTo>
                    <a:lnTo>
                      <a:pt x="0" y="188"/>
                    </a:lnTo>
                    <a:lnTo>
                      <a:pt x="10" y="149"/>
                    </a:lnTo>
                    <a:lnTo>
                      <a:pt x="46" y="126"/>
                    </a:lnTo>
                    <a:lnTo>
                      <a:pt x="106" y="120"/>
                    </a:lnTo>
                    <a:lnTo>
                      <a:pt x="130" y="97"/>
                    </a:lnTo>
                    <a:lnTo>
                      <a:pt x="136" y="61"/>
                    </a:lnTo>
                    <a:lnTo>
                      <a:pt x="110" y="29"/>
                    </a:lnTo>
                    <a:lnTo>
                      <a:pt x="70" y="29"/>
                    </a:lnTo>
                    <a:lnTo>
                      <a:pt x="26" y="39"/>
                    </a:lnTo>
                    <a:lnTo>
                      <a:pt x="10" y="29"/>
                    </a:lnTo>
                    <a:lnTo>
                      <a:pt x="20" y="9"/>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sp>
            <p:nvSpPr>
              <p:cNvPr id="1299496" name="Freeform 40"/>
              <p:cNvSpPr>
                <a:spLocks/>
              </p:cNvSpPr>
              <p:nvPr/>
            </p:nvSpPr>
            <p:spPr bwMode="auto">
              <a:xfrm>
                <a:off x="3000" y="1371"/>
                <a:ext cx="53" cy="53"/>
              </a:xfrm>
              <a:custGeom>
                <a:avLst/>
                <a:gdLst/>
                <a:ahLst/>
                <a:cxnLst>
                  <a:cxn ang="0">
                    <a:pos x="53" y="3"/>
                  </a:cxn>
                  <a:cxn ang="0">
                    <a:pos x="26" y="0"/>
                  </a:cxn>
                  <a:cxn ang="0">
                    <a:pos x="8" y="20"/>
                  </a:cxn>
                  <a:cxn ang="0">
                    <a:pos x="0" y="51"/>
                  </a:cxn>
                  <a:cxn ang="0">
                    <a:pos x="26" y="54"/>
                  </a:cxn>
                  <a:cxn ang="0">
                    <a:pos x="48" y="40"/>
                  </a:cxn>
                  <a:cxn ang="0">
                    <a:pos x="53" y="3"/>
                  </a:cxn>
                </a:cxnLst>
                <a:rect l="0" t="0" r="r" b="b"/>
                <a:pathLst>
                  <a:path w="53" h="54">
                    <a:moveTo>
                      <a:pt x="53" y="3"/>
                    </a:moveTo>
                    <a:lnTo>
                      <a:pt x="26" y="0"/>
                    </a:lnTo>
                    <a:lnTo>
                      <a:pt x="8" y="20"/>
                    </a:lnTo>
                    <a:lnTo>
                      <a:pt x="0" y="51"/>
                    </a:lnTo>
                    <a:lnTo>
                      <a:pt x="26" y="54"/>
                    </a:lnTo>
                    <a:lnTo>
                      <a:pt x="48" y="40"/>
                    </a:lnTo>
                    <a:lnTo>
                      <a:pt x="53" y="3"/>
                    </a:lnTo>
                    <a:close/>
                  </a:path>
                </a:pathLst>
              </a:custGeom>
              <a:solidFill>
                <a:srgbClr val="FFFFCC"/>
              </a:solidFill>
              <a:ln w="22225" cap="flat">
                <a:solidFill>
                  <a:schemeClr val="tx1"/>
                </a:solidFill>
                <a:prstDash val="lgDash"/>
                <a:round/>
                <a:headEnd/>
                <a:tailEnd/>
              </a:ln>
              <a:effectLst>
                <a:outerShdw dist="17961" dir="2700000" algn="ctr" rotWithShape="0">
                  <a:srgbClr val="808080"/>
                </a:outerShdw>
              </a:effectLst>
            </p:spPr>
            <p:txBody>
              <a:bodyPr/>
              <a:lstStyle/>
              <a:p>
                <a:pPr>
                  <a:defRPr/>
                </a:pPr>
                <a:endParaRPr lang="en-US"/>
              </a:p>
            </p:txBody>
          </p:sp>
        </p:grpSp>
      </p:grpSp>
      <p:grpSp>
        <p:nvGrpSpPr>
          <p:cNvPr id="263182" name="Group 41"/>
          <p:cNvGrpSpPr>
            <a:grpSpLocks/>
          </p:cNvGrpSpPr>
          <p:nvPr/>
        </p:nvGrpSpPr>
        <p:grpSpPr bwMode="auto">
          <a:xfrm>
            <a:off x="4572000" y="5013325"/>
            <a:ext cx="458788" cy="492125"/>
            <a:chOff x="1156" y="1996"/>
            <a:chExt cx="574" cy="526"/>
          </a:xfrm>
        </p:grpSpPr>
        <p:sp>
          <p:nvSpPr>
            <p:cNvPr id="263224" name="AutoShape 42"/>
            <p:cNvSpPr>
              <a:spLocks noChangeArrowheads="1"/>
            </p:cNvSpPr>
            <p:nvPr/>
          </p:nvSpPr>
          <p:spPr bwMode="auto">
            <a:xfrm>
              <a:off x="1156" y="1996"/>
              <a:ext cx="574" cy="526"/>
            </a:xfrm>
            <a:prstGeom prst="roundRect">
              <a:avLst>
                <a:gd name="adj" fmla="val 16667"/>
              </a:avLst>
            </a:prstGeom>
            <a:solidFill>
              <a:srgbClr val="CCFF9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3225" name="Picture 43" descr="in0069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04" y="2025"/>
              <a:ext cx="502" cy="440"/>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pic>
      </p:grpSp>
      <p:grpSp>
        <p:nvGrpSpPr>
          <p:cNvPr id="263183" name="Group 44"/>
          <p:cNvGrpSpPr>
            <a:grpSpLocks/>
          </p:cNvGrpSpPr>
          <p:nvPr/>
        </p:nvGrpSpPr>
        <p:grpSpPr bwMode="auto">
          <a:xfrm>
            <a:off x="3995738" y="908050"/>
            <a:ext cx="4608512" cy="1657350"/>
            <a:chOff x="2517" y="572"/>
            <a:chExt cx="2767" cy="953"/>
          </a:xfrm>
        </p:grpSpPr>
        <p:pic>
          <p:nvPicPr>
            <p:cNvPr id="263222" name="Picture 45" descr="noteb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9502" name="Text Box 46"/>
            <p:cNvSpPr txBox="1">
              <a:spLocks noChangeArrowheads="1"/>
            </p:cNvSpPr>
            <p:nvPr/>
          </p:nvSpPr>
          <p:spPr bwMode="auto">
            <a:xfrm>
              <a:off x="2608" y="663"/>
              <a:ext cx="2586" cy="770"/>
            </a:xfrm>
            <a:prstGeom prst="rect">
              <a:avLst/>
            </a:prstGeom>
            <a:noFill/>
            <a:ln w="9525">
              <a:noFill/>
              <a:miter lim="800000"/>
              <a:headEnd/>
              <a:tailEnd/>
            </a:ln>
            <a:effectLst/>
          </p:spPr>
          <p:txBody>
            <a:bodyPr/>
            <a:lstStyle/>
            <a:p>
              <a:pPr algn="just" eaLnBrk="0" hangingPunct="0">
                <a:defRPr/>
              </a:pPr>
              <a:r>
                <a:rPr lang="en-US" sz="1400" b="1" i="1">
                  <a:effectLst>
                    <a:outerShdw blurRad="38100" dist="38100" dir="2700000" algn="tl">
                      <a:srgbClr val="C0C0C0"/>
                    </a:outerShdw>
                  </a:effectLst>
                  <a:latin typeface="Verdana" pitchFamily="34" charset="0"/>
                </a:rPr>
                <a:t>Resource agents</a:t>
              </a:r>
              <a:r>
                <a:rPr lang="en-US" sz="1400" b="1">
                  <a:latin typeface="Verdana" pitchFamily="34" charset="0"/>
                </a:rPr>
                <a:t> are intelligent “supplements” of various resources. They represent these resources in Semantic Web-enabled environment and interoperate, realizing resource’s </a:t>
              </a:r>
              <a:br>
                <a:rPr lang="en-US" sz="1400" b="1">
                  <a:latin typeface="Verdana" pitchFamily="34" charset="0"/>
                </a:rPr>
              </a:br>
              <a:r>
                <a:rPr lang="en-US" sz="1400" b="1">
                  <a:latin typeface="Verdana" pitchFamily="34" charset="0"/>
                </a:rPr>
                <a:t>(pro-)active behavior</a:t>
              </a:r>
              <a:endParaRPr lang="en-GB" sz="1400" b="1">
                <a:latin typeface="Verdana" pitchFamily="34" charset="0"/>
              </a:endParaRPr>
            </a:p>
            <a:p>
              <a:pPr algn="l">
                <a:defRPr/>
              </a:pPr>
              <a:endParaRPr lang="ru-RU" sz="1400" b="1">
                <a:latin typeface="Verdana" pitchFamily="34" charset="0"/>
              </a:endParaRPr>
            </a:p>
          </p:txBody>
        </p:sp>
      </p:grpSp>
      <p:sp>
        <p:nvSpPr>
          <p:cNvPr id="263184" name="AutoShape 47"/>
          <p:cNvSpPr>
            <a:spLocks noChangeArrowheads="1"/>
          </p:cNvSpPr>
          <p:nvPr/>
        </p:nvSpPr>
        <p:spPr bwMode="auto">
          <a:xfrm>
            <a:off x="6732588" y="4365625"/>
            <a:ext cx="458787" cy="492125"/>
          </a:xfrm>
          <a:prstGeom prst="roundRect">
            <a:avLst>
              <a:gd name="adj" fmla="val 16667"/>
            </a:avLst>
          </a:prstGeom>
          <a:solidFill>
            <a:schemeClr val="bg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3185" name="Picture 48" descr="punainen-riist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53225" y="4416425"/>
            <a:ext cx="411163"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3186" name="Group 49"/>
          <p:cNvGrpSpPr>
            <a:grpSpLocks/>
          </p:cNvGrpSpPr>
          <p:nvPr/>
        </p:nvGrpSpPr>
        <p:grpSpPr bwMode="auto">
          <a:xfrm>
            <a:off x="7667625" y="4797425"/>
            <a:ext cx="1212850" cy="981075"/>
            <a:chOff x="4805" y="1721"/>
            <a:chExt cx="764" cy="618"/>
          </a:xfrm>
        </p:grpSpPr>
        <p:sp>
          <p:nvSpPr>
            <p:cNvPr id="1299506" name="Freeform 50"/>
            <p:cNvSpPr>
              <a:spLocks/>
            </p:cNvSpPr>
            <p:nvPr/>
          </p:nvSpPr>
          <p:spPr bwMode="auto">
            <a:xfrm>
              <a:off x="4955" y="2024"/>
              <a:ext cx="500" cy="310"/>
            </a:xfrm>
            <a:custGeom>
              <a:avLst/>
              <a:gdLst/>
              <a:ahLst/>
              <a:cxnLst>
                <a:cxn ang="0">
                  <a:pos x="0" y="136"/>
                </a:cxn>
                <a:cxn ang="0">
                  <a:pos x="2" y="382"/>
                </a:cxn>
                <a:cxn ang="0">
                  <a:pos x="114" y="471"/>
                </a:cxn>
                <a:cxn ang="0">
                  <a:pos x="226" y="529"/>
                </a:cxn>
                <a:cxn ang="0">
                  <a:pos x="402" y="618"/>
                </a:cxn>
                <a:cxn ang="0">
                  <a:pos x="609" y="482"/>
                </a:cxn>
                <a:cxn ang="0">
                  <a:pos x="832" y="311"/>
                </a:cxn>
                <a:cxn ang="0">
                  <a:pos x="991" y="193"/>
                </a:cxn>
                <a:cxn ang="0">
                  <a:pos x="1000" y="0"/>
                </a:cxn>
                <a:cxn ang="0">
                  <a:pos x="886" y="71"/>
                </a:cxn>
                <a:cxn ang="0">
                  <a:pos x="774" y="149"/>
                </a:cxn>
                <a:cxn ang="0">
                  <a:pos x="646" y="246"/>
                </a:cxn>
                <a:cxn ang="0">
                  <a:pos x="407" y="118"/>
                </a:cxn>
                <a:cxn ang="0">
                  <a:pos x="313" y="160"/>
                </a:cxn>
                <a:cxn ang="0">
                  <a:pos x="152" y="222"/>
                </a:cxn>
                <a:cxn ang="0">
                  <a:pos x="0" y="136"/>
                </a:cxn>
              </a:cxnLst>
              <a:rect l="0" t="0" r="r" b="b"/>
              <a:pathLst>
                <a:path w="1000" h="618">
                  <a:moveTo>
                    <a:pt x="0" y="136"/>
                  </a:moveTo>
                  <a:lnTo>
                    <a:pt x="2" y="382"/>
                  </a:lnTo>
                  <a:lnTo>
                    <a:pt x="114" y="471"/>
                  </a:lnTo>
                  <a:lnTo>
                    <a:pt x="226" y="529"/>
                  </a:lnTo>
                  <a:lnTo>
                    <a:pt x="402" y="618"/>
                  </a:lnTo>
                  <a:lnTo>
                    <a:pt x="609" y="482"/>
                  </a:lnTo>
                  <a:lnTo>
                    <a:pt x="832" y="311"/>
                  </a:lnTo>
                  <a:lnTo>
                    <a:pt x="991" y="193"/>
                  </a:lnTo>
                  <a:lnTo>
                    <a:pt x="1000" y="0"/>
                  </a:lnTo>
                  <a:lnTo>
                    <a:pt x="886" y="71"/>
                  </a:lnTo>
                  <a:lnTo>
                    <a:pt x="774" y="149"/>
                  </a:lnTo>
                  <a:lnTo>
                    <a:pt x="646" y="246"/>
                  </a:lnTo>
                  <a:lnTo>
                    <a:pt x="407" y="118"/>
                  </a:lnTo>
                  <a:lnTo>
                    <a:pt x="313" y="160"/>
                  </a:lnTo>
                  <a:lnTo>
                    <a:pt x="152" y="222"/>
                  </a:lnTo>
                  <a:lnTo>
                    <a:pt x="0" y="136"/>
                  </a:lnTo>
                  <a:close/>
                </a:path>
              </a:pathLst>
            </a:custGeom>
            <a:solidFill>
              <a:srgbClr val="AC8242"/>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nvGrpSpPr>
            <p:cNvPr id="263208" name="Group 51"/>
            <p:cNvGrpSpPr>
              <a:grpSpLocks/>
            </p:cNvGrpSpPr>
            <p:nvPr/>
          </p:nvGrpSpPr>
          <p:grpSpPr bwMode="auto">
            <a:xfrm>
              <a:off x="4816" y="1729"/>
              <a:ext cx="745" cy="418"/>
              <a:chOff x="4816" y="1729"/>
              <a:chExt cx="745" cy="418"/>
            </a:xfrm>
          </p:grpSpPr>
          <p:sp>
            <p:nvSpPr>
              <p:cNvPr id="1299508" name="Freeform 52"/>
              <p:cNvSpPr>
                <a:spLocks/>
              </p:cNvSpPr>
              <p:nvPr/>
            </p:nvSpPr>
            <p:spPr bwMode="auto">
              <a:xfrm>
                <a:off x="4816" y="1932"/>
                <a:ext cx="349" cy="208"/>
              </a:xfrm>
              <a:custGeom>
                <a:avLst/>
                <a:gdLst/>
                <a:ahLst/>
                <a:cxnLst>
                  <a:cxn ang="0">
                    <a:pos x="267" y="0"/>
                  </a:cxn>
                  <a:cxn ang="0">
                    <a:pos x="0" y="170"/>
                  </a:cxn>
                  <a:cxn ang="0">
                    <a:pos x="162" y="252"/>
                  </a:cxn>
                  <a:cxn ang="0">
                    <a:pos x="297" y="316"/>
                  </a:cxn>
                  <a:cxn ang="0">
                    <a:pos x="436" y="416"/>
                  </a:cxn>
                  <a:cxn ang="0">
                    <a:pos x="698" y="292"/>
                  </a:cxn>
                  <a:cxn ang="0">
                    <a:pos x="525" y="194"/>
                  </a:cxn>
                  <a:cxn ang="0">
                    <a:pos x="385" y="97"/>
                  </a:cxn>
                  <a:cxn ang="0">
                    <a:pos x="267" y="0"/>
                  </a:cxn>
                </a:cxnLst>
                <a:rect l="0" t="0" r="r" b="b"/>
                <a:pathLst>
                  <a:path w="698" h="416">
                    <a:moveTo>
                      <a:pt x="267" y="0"/>
                    </a:moveTo>
                    <a:lnTo>
                      <a:pt x="0" y="170"/>
                    </a:lnTo>
                    <a:lnTo>
                      <a:pt x="162" y="252"/>
                    </a:lnTo>
                    <a:lnTo>
                      <a:pt x="297" y="316"/>
                    </a:lnTo>
                    <a:lnTo>
                      <a:pt x="436" y="416"/>
                    </a:lnTo>
                    <a:lnTo>
                      <a:pt x="698" y="292"/>
                    </a:lnTo>
                    <a:lnTo>
                      <a:pt x="525" y="194"/>
                    </a:lnTo>
                    <a:lnTo>
                      <a:pt x="385" y="97"/>
                    </a:lnTo>
                    <a:lnTo>
                      <a:pt x="267" y="0"/>
                    </a:lnTo>
                    <a:close/>
                  </a:path>
                </a:pathLst>
              </a:custGeom>
              <a:solidFill>
                <a:srgbClr val="CAA875"/>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09" name="Freeform 53"/>
              <p:cNvSpPr>
                <a:spLocks/>
              </p:cNvSpPr>
              <p:nvPr/>
            </p:nvSpPr>
            <p:spPr bwMode="auto">
              <a:xfrm>
                <a:off x="5168" y="1895"/>
                <a:ext cx="393" cy="252"/>
              </a:xfrm>
              <a:custGeom>
                <a:avLst/>
                <a:gdLst/>
                <a:ahLst/>
                <a:cxnLst>
                  <a:cxn ang="0">
                    <a:pos x="0" y="368"/>
                  </a:cxn>
                  <a:cxn ang="0">
                    <a:pos x="216" y="232"/>
                  </a:cxn>
                  <a:cxn ang="0">
                    <a:pos x="371" y="149"/>
                  </a:cxn>
                  <a:cxn ang="0">
                    <a:pos x="484" y="62"/>
                  </a:cxn>
                  <a:cxn ang="0">
                    <a:pos x="563" y="0"/>
                  </a:cxn>
                  <a:cxn ang="0">
                    <a:pos x="729" y="64"/>
                  </a:cxn>
                  <a:cxn ang="0">
                    <a:pos x="788" y="93"/>
                  </a:cxn>
                  <a:cxn ang="0">
                    <a:pos x="705" y="176"/>
                  </a:cxn>
                  <a:cxn ang="0">
                    <a:pos x="553" y="270"/>
                  </a:cxn>
                  <a:cxn ang="0">
                    <a:pos x="411" y="357"/>
                  </a:cxn>
                  <a:cxn ang="0">
                    <a:pos x="288" y="453"/>
                  </a:cxn>
                  <a:cxn ang="0">
                    <a:pos x="216" y="504"/>
                  </a:cxn>
                  <a:cxn ang="0">
                    <a:pos x="16" y="400"/>
                  </a:cxn>
                  <a:cxn ang="0">
                    <a:pos x="0" y="368"/>
                  </a:cxn>
                </a:cxnLst>
                <a:rect l="0" t="0" r="r" b="b"/>
                <a:pathLst>
                  <a:path w="788" h="504">
                    <a:moveTo>
                      <a:pt x="0" y="368"/>
                    </a:moveTo>
                    <a:lnTo>
                      <a:pt x="216" y="232"/>
                    </a:lnTo>
                    <a:lnTo>
                      <a:pt x="371" y="149"/>
                    </a:lnTo>
                    <a:lnTo>
                      <a:pt x="484" y="62"/>
                    </a:lnTo>
                    <a:lnTo>
                      <a:pt x="563" y="0"/>
                    </a:lnTo>
                    <a:lnTo>
                      <a:pt x="729" y="64"/>
                    </a:lnTo>
                    <a:lnTo>
                      <a:pt x="788" y="93"/>
                    </a:lnTo>
                    <a:lnTo>
                      <a:pt x="705" y="176"/>
                    </a:lnTo>
                    <a:lnTo>
                      <a:pt x="553" y="270"/>
                    </a:lnTo>
                    <a:lnTo>
                      <a:pt x="411" y="357"/>
                    </a:lnTo>
                    <a:lnTo>
                      <a:pt x="288" y="453"/>
                    </a:lnTo>
                    <a:lnTo>
                      <a:pt x="216" y="504"/>
                    </a:lnTo>
                    <a:lnTo>
                      <a:pt x="16" y="400"/>
                    </a:lnTo>
                    <a:lnTo>
                      <a:pt x="0" y="368"/>
                    </a:lnTo>
                    <a:close/>
                  </a:path>
                </a:pathLst>
              </a:custGeom>
              <a:solidFill>
                <a:srgbClr val="CAA875"/>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0" name="Freeform 54"/>
              <p:cNvSpPr>
                <a:spLocks/>
              </p:cNvSpPr>
              <p:nvPr/>
            </p:nvSpPr>
            <p:spPr bwMode="auto">
              <a:xfrm>
                <a:off x="4874" y="1784"/>
                <a:ext cx="408" cy="147"/>
              </a:xfrm>
              <a:custGeom>
                <a:avLst/>
                <a:gdLst/>
                <a:ahLst/>
                <a:cxnLst>
                  <a:cxn ang="0">
                    <a:pos x="160" y="295"/>
                  </a:cxn>
                  <a:cxn ang="0">
                    <a:pos x="390" y="181"/>
                  </a:cxn>
                  <a:cxn ang="0">
                    <a:pos x="600" y="87"/>
                  </a:cxn>
                  <a:cxn ang="0">
                    <a:pos x="817" y="8"/>
                  </a:cxn>
                  <a:cxn ang="0">
                    <a:pos x="593" y="0"/>
                  </a:cxn>
                  <a:cxn ang="0">
                    <a:pos x="480" y="46"/>
                  </a:cxn>
                  <a:cxn ang="0">
                    <a:pos x="272" y="111"/>
                  </a:cxn>
                  <a:cxn ang="0">
                    <a:pos x="150" y="161"/>
                  </a:cxn>
                  <a:cxn ang="0">
                    <a:pos x="0" y="251"/>
                  </a:cxn>
                  <a:cxn ang="0">
                    <a:pos x="160" y="295"/>
                  </a:cxn>
                </a:cxnLst>
                <a:rect l="0" t="0" r="r" b="b"/>
                <a:pathLst>
                  <a:path w="817" h="295">
                    <a:moveTo>
                      <a:pt x="160" y="295"/>
                    </a:moveTo>
                    <a:lnTo>
                      <a:pt x="390" y="181"/>
                    </a:lnTo>
                    <a:lnTo>
                      <a:pt x="600" y="87"/>
                    </a:lnTo>
                    <a:lnTo>
                      <a:pt x="817" y="8"/>
                    </a:lnTo>
                    <a:lnTo>
                      <a:pt x="593" y="0"/>
                    </a:lnTo>
                    <a:lnTo>
                      <a:pt x="480" y="46"/>
                    </a:lnTo>
                    <a:lnTo>
                      <a:pt x="272" y="111"/>
                    </a:lnTo>
                    <a:lnTo>
                      <a:pt x="150" y="161"/>
                    </a:lnTo>
                    <a:lnTo>
                      <a:pt x="0" y="251"/>
                    </a:lnTo>
                    <a:lnTo>
                      <a:pt x="160" y="295"/>
                    </a:lnTo>
                    <a:close/>
                  </a:path>
                </a:pathLst>
              </a:custGeom>
              <a:solidFill>
                <a:srgbClr val="CAA875"/>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1" name="Freeform 55"/>
              <p:cNvSpPr>
                <a:spLocks/>
              </p:cNvSpPr>
              <p:nvPr/>
            </p:nvSpPr>
            <p:spPr bwMode="auto">
              <a:xfrm>
                <a:off x="5282" y="1729"/>
                <a:ext cx="243" cy="173"/>
              </a:xfrm>
              <a:custGeom>
                <a:avLst/>
                <a:gdLst/>
                <a:ahLst/>
                <a:cxnLst>
                  <a:cxn ang="0">
                    <a:pos x="0" y="130"/>
                  </a:cxn>
                  <a:cxn ang="0">
                    <a:pos x="194" y="252"/>
                  </a:cxn>
                  <a:cxn ang="0">
                    <a:pos x="331" y="347"/>
                  </a:cxn>
                  <a:cxn ang="0">
                    <a:pos x="487" y="241"/>
                  </a:cxn>
                  <a:cxn ang="0">
                    <a:pos x="228" y="95"/>
                  </a:cxn>
                  <a:cxn ang="0">
                    <a:pos x="80" y="0"/>
                  </a:cxn>
                  <a:cxn ang="0">
                    <a:pos x="0" y="130"/>
                  </a:cxn>
                </a:cxnLst>
                <a:rect l="0" t="0" r="r" b="b"/>
                <a:pathLst>
                  <a:path w="487" h="347">
                    <a:moveTo>
                      <a:pt x="0" y="130"/>
                    </a:moveTo>
                    <a:lnTo>
                      <a:pt x="194" y="252"/>
                    </a:lnTo>
                    <a:lnTo>
                      <a:pt x="331" y="347"/>
                    </a:lnTo>
                    <a:lnTo>
                      <a:pt x="487" y="241"/>
                    </a:lnTo>
                    <a:lnTo>
                      <a:pt x="228" y="95"/>
                    </a:lnTo>
                    <a:lnTo>
                      <a:pt x="80" y="0"/>
                    </a:lnTo>
                    <a:lnTo>
                      <a:pt x="0" y="130"/>
                    </a:lnTo>
                    <a:close/>
                  </a:path>
                </a:pathLst>
              </a:custGeom>
              <a:solidFill>
                <a:srgbClr val="CAA875"/>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2" name="Freeform 56"/>
              <p:cNvSpPr>
                <a:spLocks/>
              </p:cNvSpPr>
              <p:nvPr/>
            </p:nvSpPr>
            <p:spPr bwMode="auto">
              <a:xfrm>
                <a:off x="4944" y="1791"/>
                <a:ext cx="509" cy="290"/>
              </a:xfrm>
              <a:custGeom>
                <a:avLst/>
                <a:gdLst/>
                <a:ahLst/>
                <a:cxnLst>
                  <a:cxn ang="0">
                    <a:pos x="29" y="283"/>
                  </a:cxn>
                  <a:cxn ang="0">
                    <a:pos x="143" y="396"/>
                  </a:cxn>
                  <a:cxn ang="0">
                    <a:pos x="300" y="498"/>
                  </a:cxn>
                  <a:cxn ang="0">
                    <a:pos x="444" y="581"/>
                  </a:cxn>
                  <a:cxn ang="0">
                    <a:pos x="614" y="485"/>
                  </a:cxn>
                  <a:cxn ang="0">
                    <a:pos x="710" y="421"/>
                  </a:cxn>
                  <a:cxn ang="0">
                    <a:pos x="843" y="354"/>
                  </a:cxn>
                  <a:cxn ang="0">
                    <a:pos x="1018" y="203"/>
                  </a:cxn>
                  <a:cxn ang="0">
                    <a:pos x="747" y="51"/>
                  </a:cxn>
                  <a:cxn ang="0">
                    <a:pos x="660" y="0"/>
                  </a:cxn>
                  <a:cxn ang="0">
                    <a:pos x="375" y="107"/>
                  </a:cxn>
                  <a:cxn ang="0">
                    <a:pos x="168" y="196"/>
                  </a:cxn>
                  <a:cxn ang="0">
                    <a:pos x="0" y="281"/>
                  </a:cxn>
                  <a:cxn ang="0">
                    <a:pos x="29" y="283"/>
                  </a:cxn>
                </a:cxnLst>
                <a:rect l="0" t="0" r="r" b="b"/>
                <a:pathLst>
                  <a:path w="1018" h="581">
                    <a:moveTo>
                      <a:pt x="29" y="283"/>
                    </a:moveTo>
                    <a:lnTo>
                      <a:pt x="143" y="396"/>
                    </a:lnTo>
                    <a:lnTo>
                      <a:pt x="300" y="498"/>
                    </a:lnTo>
                    <a:lnTo>
                      <a:pt x="444" y="581"/>
                    </a:lnTo>
                    <a:lnTo>
                      <a:pt x="614" y="485"/>
                    </a:lnTo>
                    <a:lnTo>
                      <a:pt x="710" y="421"/>
                    </a:lnTo>
                    <a:lnTo>
                      <a:pt x="843" y="354"/>
                    </a:lnTo>
                    <a:lnTo>
                      <a:pt x="1018" y="203"/>
                    </a:lnTo>
                    <a:lnTo>
                      <a:pt x="747" y="51"/>
                    </a:lnTo>
                    <a:lnTo>
                      <a:pt x="660" y="0"/>
                    </a:lnTo>
                    <a:lnTo>
                      <a:pt x="375" y="107"/>
                    </a:lnTo>
                    <a:lnTo>
                      <a:pt x="168" y="196"/>
                    </a:lnTo>
                    <a:lnTo>
                      <a:pt x="0" y="281"/>
                    </a:lnTo>
                    <a:lnTo>
                      <a:pt x="29" y="283"/>
                    </a:lnTo>
                    <a:close/>
                  </a:path>
                </a:pathLst>
              </a:custGeom>
              <a:solidFill>
                <a:srgbClr val="AC8242"/>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sp>
          <p:nvSpPr>
            <p:cNvPr id="1299513" name="Freeform 57"/>
            <p:cNvSpPr>
              <a:spLocks/>
            </p:cNvSpPr>
            <p:nvPr/>
          </p:nvSpPr>
          <p:spPr bwMode="auto">
            <a:xfrm>
              <a:off x="5279" y="1721"/>
              <a:ext cx="254" cy="185"/>
            </a:xfrm>
            <a:custGeom>
              <a:avLst/>
              <a:gdLst/>
              <a:ahLst/>
              <a:cxnLst>
                <a:cxn ang="0">
                  <a:pos x="26" y="129"/>
                </a:cxn>
                <a:cxn ang="0">
                  <a:pos x="97" y="40"/>
                </a:cxn>
                <a:cxn ang="0">
                  <a:pos x="350" y="186"/>
                </a:cxn>
                <a:cxn ang="0">
                  <a:pos x="461" y="255"/>
                </a:cxn>
                <a:cxn ang="0">
                  <a:pos x="317" y="346"/>
                </a:cxn>
                <a:cxn ang="0">
                  <a:pos x="325" y="368"/>
                </a:cxn>
                <a:cxn ang="0">
                  <a:pos x="339" y="371"/>
                </a:cxn>
                <a:cxn ang="0">
                  <a:pos x="508" y="258"/>
                </a:cxn>
                <a:cxn ang="0">
                  <a:pos x="486" y="226"/>
                </a:cxn>
                <a:cxn ang="0">
                  <a:pos x="297" y="129"/>
                </a:cxn>
                <a:cxn ang="0">
                  <a:pos x="88" y="0"/>
                </a:cxn>
                <a:cxn ang="0">
                  <a:pos x="64" y="25"/>
                </a:cxn>
                <a:cxn ang="0">
                  <a:pos x="0" y="135"/>
                </a:cxn>
                <a:cxn ang="0">
                  <a:pos x="26" y="129"/>
                </a:cxn>
              </a:cxnLst>
              <a:rect l="0" t="0" r="r" b="b"/>
              <a:pathLst>
                <a:path w="508" h="371">
                  <a:moveTo>
                    <a:pt x="26" y="129"/>
                  </a:moveTo>
                  <a:lnTo>
                    <a:pt x="97" y="40"/>
                  </a:lnTo>
                  <a:lnTo>
                    <a:pt x="350" y="186"/>
                  </a:lnTo>
                  <a:lnTo>
                    <a:pt x="461" y="255"/>
                  </a:lnTo>
                  <a:lnTo>
                    <a:pt x="317" y="346"/>
                  </a:lnTo>
                  <a:lnTo>
                    <a:pt x="325" y="368"/>
                  </a:lnTo>
                  <a:lnTo>
                    <a:pt x="339" y="371"/>
                  </a:lnTo>
                  <a:lnTo>
                    <a:pt x="508" y="258"/>
                  </a:lnTo>
                  <a:lnTo>
                    <a:pt x="486" y="226"/>
                  </a:lnTo>
                  <a:lnTo>
                    <a:pt x="297" y="129"/>
                  </a:lnTo>
                  <a:lnTo>
                    <a:pt x="88" y="0"/>
                  </a:lnTo>
                  <a:lnTo>
                    <a:pt x="64" y="25"/>
                  </a:lnTo>
                  <a:lnTo>
                    <a:pt x="0" y="135"/>
                  </a:lnTo>
                  <a:lnTo>
                    <a:pt x="26" y="129"/>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4" name="Freeform 58"/>
            <p:cNvSpPr>
              <a:spLocks/>
            </p:cNvSpPr>
            <p:nvPr/>
          </p:nvSpPr>
          <p:spPr bwMode="auto">
            <a:xfrm>
              <a:off x="4861" y="1779"/>
              <a:ext cx="421" cy="155"/>
            </a:xfrm>
            <a:custGeom>
              <a:avLst/>
              <a:gdLst/>
              <a:ahLst/>
              <a:cxnLst>
                <a:cxn ang="0">
                  <a:pos x="842" y="16"/>
                </a:cxn>
                <a:cxn ang="0">
                  <a:pos x="634" y="0"/>
                </a:cxn>
                <a:cxn ang="0">
                  <a:pos x="362" y="89"/>
                </a:cxn>
                <a:cxn ang="0">
                  <a:pos x="183" y="154"/>
                </a:cxn>
                <a:cxn ang="0">
                  <a:pos x="47" y="229"/>
                </a:cxn>
                <a:cxn ang="0">
                  <a:pos x="0" y="262"/>
                </a:cxn>
                <a:cxn ang="0">
                  <a:pos x="10" y="271"/>
                </a:cxn>
                <a:cxn ang="0">
                  <a:pos x="167" y="311"/>
                </a:cxn>
                <a:cxn ang="0">
                  <a:pos x="183" y="291"/>
                </a:cxn>
                <a:cxn ang="0">
                  <a:pos x="51" y="254"/>
                </a:cxn>
                <a:cxn ang="0">
                  <a:pos x="143" y="198"/>
                </a:cxn>
                <a:cxn ang="0">
                  <a:pos x="234" y="157"/>
                </a:cxn>
                <a:cxn ang="0">
                  <a:pos x="386" y="106"/>
                </a:cxn>
                <a:cxn ang="0">
                  <a:pos x="560" y="51"/>
                </a:cxn>
                <a:cxn ang="0">
                  <a:pos x="631" y="19"/>
                </a:cxn>
                <a:cxn ang="0">
                  <a:pos x="806" y="27"/>
                </a:cxn>
                <a:cxn ang="0">
                  <a:pos x="842" y="16"/>
                </a:cxn>
              </a:cxnLst>
              <a:rect l="0" t="0" r="r" b="b"/>
              <a:pathLst>
                <a:path w="842" h="311">
                  <a:moveTo>
                    <a:pt x="842" y="16"/>
                  </a:moveTo>
                  <a:lnTo>
                    <a:pt x="634" y="0"/>
                  </a:lnTo>
                  <a:lnTo>
                    <a:pt x="362" y="89"/>
                  </a:lnTo>
                  <a:lnTo>
                    <a:pt x="183" y="154"/>
                  </a:lnTo>
                  <a:lnTo>
                    <a:pt x="47" y="229"/>
                  </a:lnTo>
                  <a:lnTo>
                    <a:pt x="0" y="262"/>
                  </a:lnTo>
                  <a:lnTo>
                    <a:pt x="10" y="271"/>
                  </a:lnTo>
                  <a:lnTo>
                    <a:pt x="167" y="311"/>
                  </a:lnTo>
                  <a:lnTo>
                    <a:pt x="183" y="291"/>
                  </a:lnTo>
                  <a:lnTo>
                    <a:pt x="51" y="254"/>
                  </a:lnTo>
                  <a:lnTo>
                    <a:pt x="143" y="198"/>
                  </a:lnTo>
                  <a:lnTo>
                    <a:pt x="234" y="157"/>
                  </a:lnTo>
                  <a:lnTo>
                    <a:pt x="386" y="106"/>
                  </a:lnTo>
                  <a:lnTo>
                    <a:pt x="560" y="51"/>
                  </a:lnTo>
                  <a:lnTo>
                    <a:pt x="631" y="19"/>
                  </a:lnTo>
                  <a:lnTo>
                    <a:pt x="806" y="27"/>
                  </a:lnTo>
                  <a:lnTo>
                    <a:pt x="842" y="16"/>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5" name="Freeform 59"/>
            <p:cNvSpPr>
              <a:spLocks/>
            </p:cNvSpPr>
            <p:nvPr/>
          </p:nvSpPr>
          <p:spPr bwMode="auto">
            <a:xfrm>
              <a:off x="4805" y="1927"/>
              <a:ext cx="360" cy="216"/>
            </a:xfrm>
            <a:custGeom>
              <a:avLst/>
              <a:gdLst/>
              <a:ahLst/>
              <a:cxnLst>
                <a:cxn ang="0">
                  <a:pos x="278" y="0"/>
                </a:cxn>
                <a:cxn ang="0">
                  <a:pos x="134" y="102"/>
                </a:cxn>
                <a:cxn ang="0">
                  <a:pos x="0" y="169"/>
                </a:cxn>
                <a:cxn ang="0">
                  <a:pos x="24" y="198"/>
                </a:cxn>
                <a:cxn ang="0">
                  <a:pos x="289" y="318"/>
                </a:cxn>
                <a:cxn ang="0">
                  <a:pos x="439" y="431"/>
                </a:cxn>
                <a:cxn ang="0">
                  <a:pos x="463" y="434"/>
                </a:cxn>
                <a:cxn ang="0">
                  <a:pos x="719" y="321"/>
                </a:cxn>
                <a:cxn ang="0">
                  <a:pos x="706" y="294"/>
                </a:cxn>
                <a:cxn ang="0">
                  <a:pos x="463" y="407"/>
                </a:cxn>
                <a:cxn ang="0">
                  <a:pos x="414" y="378"/>
                </a:cxn>
                <a:cxn ang="0">
                  <a:pos x="305" y="303"/>
                </a:cxn>
                <a:cxn ang="0">
                  <a:pos x="238" y="271"/>
                </a:cxn>
                <a:cxn ang="0">
                  <a:pos x="149" y="225"/>
                </a:cxn>
                <a:cxn ang="0">
                  <a:pos x="40" y="176"/>
                </a:cxn>
                <a:cxn ang="0">
                  <a:pos x="289" y="40"/>
                </a:cxn>
                <a:cxn ang="0">
                  <a:pos x="278" y="0"/>
                </a:cxn>
              </a:cxnLst>
              <a:rect l="0" t="0" r="r" b="b"/>
              <a:pathLst>
                <a:path w="719" h="434">
                  <a:moveTo>
                    <a:pt x="278" y="0"/>
                  </a:moveTo>
                  <a:lnTo>
                    <a:pt x="134" y="102"/>
                  </a:lnTo>
                  <a:lnTo>
                    <a:pt x="0" y="169"/>
                  </a:lnTo>
                  <a:lnTo>
                    <a:pt x="24" y="198"/>
                  </a:lnTo>
                  <a:lnTo>
                    <a:pt x="289" y="318"/>
                  </a:lnTo>
                  <a:lnTo>
                    <a:pt x="439" y="431"/>
                  </a:lnTo>
                  <a:lnTo>
                    <a:pt x="463" y="434"/>
                  </a:lnTo>
                  <a:lnTo>
                    <a:pt x="719" y="321"/>
                  </a:lnTo>
                  <a:lnTo>
                    <a:pt x="706" y="294"/>
                  </a:lnTo>
                  <a:lnTo>
                    <a:pt x="463" y="407"/>
                  </a:lnTo>
                  <a:lnTo>
                    <a:pt x="414" y="378"/>
                  </a:lnTo>
                  <a:lnTo>
                    <a:pt x="305" y="303"/>
                  </a:lnTo>
                  <a:lnTo>
                    <a:pt x="238" y="271"/>
                  </a:lnTo>
                  <a:lnTo>
                    <a:pt x="149" y="225"/>
                  </a:lnTo>
                  <a:lnTo>
                    <a:pt x="40" y="176"/>
                  </a:lnTo>
                  <a:lnTo>
                    <a:pt x="289" y="40"/>
                  </a:lnTo>
                  <a:lnTo>
                    <a:pt x="278" y="0"/>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6" name="Freeform 60"/>
            <p:cNvSpPr>
              <a:spLocks/>
            </p:cNvSpPr>
            <p:nvPr/>
          </p:nvSpPr>
          <p:spPr bwMode="auto">
            <a:xfrm>
              <a:off x="5152" y="1895"/>
              <a:ext cx="417" cy="263"/>
            </a:xfrm>
            <a:custGeom>
              <a:avLst/>
              <a:gdLst/>
              <a:ahLst/>
              <a:cxnLst>
                <a:cxn ang="0">
                  <a:pos x="42" y="377"/>
                </a:cxn>
                <a:cxn ang="0">
                  <a:pos x="256" y="473"/>
                </a:cxn>
                <a:cxn ang="0">
                  <a:pos x="392" y="377"/>
                </a:cxn>
                <a:cxn ang="0">
                  <a:pos x="506" y="296"/>
                </a:cxn>
                <a:cxn ang="0">
                  <a:pos x="634" y="221"/>
                </a:cxn>
                <a:cxn ang="0">
                  <a:pos x="747" y="145"/>
                </a:cxn>
                <a:cxn ang="0">
                  <a:pos x="792" y="89"/>
                </a:cxn>
                <a:cxn ang="0">
                  <a:pos x="658" y="45"/>
                </a:cxn>
                <a:cxn ang="0">
                  <a:pos x="568" y="22"/>
                </a:cxn>
                <a:cxn ang="0">
                  <a:pos x="584" y="0"/>
                </a:cxn>
                <a:cxn ang="0">
                  <a:pos x="680" y="24"/>
                </a:cxn>
                <a:cxn ang="0">
                  <a:pos x="770" y="56"/>
                </a:cxn>
                <a:cxn ang="0">
                  <a:pos x="834" y="89"/>
                </a:cxn>
                <a:cxn ang="0">
                  <a:pos x="779" y="152"/>
                </a:cxn>
                <a:cxn ang="0">
                  <a:pos x="723" y="198"/>
                </a:cxn>
                <a:cxn ang="0">
                  <a:pos x="642" y="245"/>
                </a:cxn>
                <a:cxn ang="0">
                  <a:pos x="568" y="288"/>
                </a:cxn>
                <a:cxn ang="0">
                  <a:pos x="480" y="345"/>
                </a:cxn>
                <a:cxn ang="0">
                  <a:pos x="408" y="397"/>
                </a:cxn>
                <a:cxn ang="0">
                  <a:pos x="339" y="448"/>
                </a:cxn>
                <a:cxn ang="0">
                  <a:pos x="247" y="526"/>
                </a:cxn>
                <a:cxn ang="0">
                  <a:pos x="0" y="381"/>
                </a:cxn>
                <a:cxn ang="0">
                  <a:pos x="42" y="377"/>
                </a:cxn>
              </a:cxnLst>
              <a:rect l="0" t="0" r="r" b="b"/>
              <a:pathLst>
                <a:path w="834" h="526">
                  <a:moveTo>
                    <a:pt x="42" y="377"/>
                  </a:moveTo>
                  <a:lnTo>
                    <a:pt x="256" y="473"/>
                  </a:lnTo>
                  <a:lnTo>
                    <a:pt x="392" y="377"/>
                  </a:lnTo>
                  <a:lnTo>
                    <a:pt x="506" y="296"/>
                  </a:lnTo>
                  <a:lnTo>
                    <a:pt x="634" y="221"/>
                  </a:lnTo>
                  <a:lnTo>
                    <a:pt x="747" y="145"/>
                  </a:lnTo>
                  <a:lnTo>
                    <a:pt x="792" y="89"/>
                  </a:lnTo>
                  <a:lnTo>
                    <a:pt x="658" y="45"/>
                  </a:lnTo>
                  <a:lnTo>
                    <a:pt x="568" y="22"/>
                  </a:lnTo>
                  <a:lnTo>
                    <a:pt x="584" y="0"/>
                  </a:lnTo>
                  <a:lnTo>
                    <a:pt x="680" y="24"/>
                  </a:lnTo>
                  <a:lnTo>
                    <a:pt x="770" y="56"/>
                  </a:lnTo>
                  <a:lnTo>
                    <a:pt x="834" y="89"/>
                  </a:lnTo>
                  <a:lnTo>
                    <a:pt x="779" y="152"/>
                  </a:lnTo>
                  <a:lnTo>
                    <a:pt x="723" y="198"/>
                  </a:lnTo>
                  <a:lnTo>
                    <a:pt x="642" y="245"/>
                  </a:lnTo>
                  <a:lnTo>
                    <a:pt x="568" y="288"/>
                  </a:lnTo>
                  <a:lnTo>
                    <a:pt x="480" y="345"/>
                  </a:lnTo>
                  <a:lnTo>
                    <a:pt x="408" y="397"/>
                  </a:lnTo>
                  <a:lnTo>
                    <a:pt x="339" y="448"/>
                  </a:lnTo>
                  <a:lnTo>
                    <a:pt x="247" y="526"/>
                  </a:lnTo>
                  <a:lnTo>
                    <a:pt x="0" y="381"/>
                  </a:lnTo>
                  <a:lnTo>
                    <a:pt x="42" y="377"/>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7" name="Freeform 61"/>
            <p:cNvSpPr>
              <a:spLocks/>
            </p:cNvSpPr>
            <p:nvPr/>
          </p:nvSpPr>
          <p:spPr bwMode="auto">
            <a:xfrm>
              <a:off x="4940" y="1780"/>
              <a:ext cx="515" cy="309"/>
            </a:xfrm>
            <a:custGeom>
              <a:avLst/>
              <a:gdLst/>
              <a:ahLst/>
              <a:cxnLst>
                <a:cxn ang="0">
                  <a:pos x="31" y="298"/>
                </a:cxn>
                <a:cxn ang="0">
                  <a:pos x="165" y="402"/>
                </a:cxn>
                <a:cxn ang="0">
                  <a:pos x="316" y="507"/>
                </a:cxn>
                <a:cxn ang="0">
                  <a:pos x="447" y="584"/>
                </a:cxn>
                <a:cxn ang="0">
                  <a:pos x="572" y="520"/>
                </a:cxn>
                <a:cxn ang="0">
                  <a:pos x="670" y="448"/>
                </a:cxn>
                <a:cxn ang="0">
                  <a:pos x="821" y="371"/>
                </a:cxn>
                <a:cxn ang="0">
                  <a:pos x="995" y="242"/>
                </a:cxn>
                <a:cxn ang="0">
                  <a:pos x="787" y="102"/>
                </a:cxn>
                <a:cxn ang="0">
                  <a:pos x="662" y="24"/>
                </a:cxn>
                <a:cxn ang="0">
                  <a:pos x="683" y="0"/>
                </a:cxn>
                <a:cxn ang="0">
                  <a:pos x="739" y="46"/>
                </a:cxn>
                <a:cxn ang="0">
                  <a:pos x="861" y="120"/>
                </a:cxn>
                <a:cxn ang="0">
                  <a:pos x="1029" y="242"/>
                </a:cxn>
                <a:cxn ang="0">
                  <a:pos x="901" y="344"/>
                </a:cxn>
                <a:cxn ang="0">
                  <a:pos x="758" y="431"/>
                </a:cxn>
                <a:cxn ang="0">
                  <a:pos x="651" y="491"/>
                </a:cxn>
                <a:cxn ang="0">
                  <a:pos x="444" y="620"/>
                </a:cxn>
                <a:cxn ang="0">
                  <a:pos x="286" y="524"/>
                </a:cxn>
                <a:cxn ang="0">
                  <a:pos x="119" y="402"/>
                </a:cxn>
                <a:cxn ang="0">
                  <a:pos x="0" y="322"/>
                </a:cxn>
                <a:cxn ang="0">
                  <a:pos x="0" y="289"/>
                </a:cxn>
                <a:cxn ang="0">
                  <a:pos x="31" y="298"/>
                </a:cxn>
              </a:cxnLst>
              <a:rect l="0" t="0" r="r" b="b"/>
              <a:pathLst>
                <a:path w="1029" h="620">
                  <a:moveTo>
                    <a:pt x="31" y="298"/>
                  </a:moveTo>
                  <a:lnTo>
                    <a:pt x="165" y="402"/>
                  </a:lnTo>
                  <a:lnTo>
                    <a:pt x="316" y="507"/>
                  </a:lnTo>
                  <a:lnTo>
                    <a:pt x="447" y="584"/>
                  </a:lnTo>
                  <a:lnTo>
                    <a:pt x="572" y="520"/>
                  </a:lnTo>
                  <a:lnTo>
                    <a:pt x="670" y="448"/>
                  </a:lnTo>
                  <a:lnTo>
                    <a:pt x="821" y="371"/>
                  </a:lnTo>
                  <a:lnTo>
                    <a:pt x="995" y="242"/>
                  </a:lnTo>
                  <a:lnTo>
                    <a:pt x="787" y="102"/>
                  </a:lnTo>
                  <a:lnTo>
                    <a:pt x="662" y="24"/>
                  </a:lnTo>
                  <a:lnTo>
                    <a:pt x="683" y="0"/>
                  </a:lnTo>
                  <a:lnTo>
                    <a:pt x="739" y="46"/>
                  </a:lnTo>
                  <a:lnTo>
                    <a:pt x="861" y="120"/>
                  </a:lnTo>
                  <a:lnTo>
                    <a:pt x="1029" y="242"/>
                  </a:lnTo>
                  <a:lnTo>
                    <a:pt x="901" y="344"/>
                  </a:lnTo>
                  <a:lnTo>
                    <a:pt x="758" y="431"/>
                  </a:lnTo>
                  <a:lnTo>
                    <a:pt x="651" y="491"/>
                  </a:lnTo>
                  <a:lnTo>
                    <a:pt x="444" y="620"/>
                  </a:lnTo>
                  <a:lnTo>
                    <a:pt x="286" y="524"/>
                  </a:lnTo>
                  <a:lnTo>
                    <a:pt x="119" y="402"/>
                  </a:lnTo>
                  <a:lnTo>
                    <a:pt x="0" y="322"/>
                  </a:lnTo>
                  <a:lnTo>
                    <a:pt x="0" y="289"/>
                  </a:lnTo>
                  <a:lnTo>
                    <a:pt x="31" y="298"/>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8" name="Freeform 62"/>
            <p:cNvSpPr>
              <a:spLocks/>
            </p:cNvSpPr>
            <p:nvPr/>
          </p:nvSpPr>
          <p:spPr bwMode="auto">
            <a:xfrm>
              <a:off x="4940" y="1784"/>
              <a:ext cx="352" cy="153"/>
            </a:xfrm>
            <a:custGeom>
              <a:avLst/>
              <a:gdLst/>
              <a:ahLst/>
              <a:cxnLst>
                <a:cxn ang="0">
                  <a:pos x="0" y="290"/>
                </a:cxn>
                <a:cxn ang="0">
                  <a:pos x="199" y="187"/>
                </a:cxn>
                <a:cxn ang="0">
                  <a:pos x="389" y="105"/>
                </a:cxn>
                <a:cxn ang="0">
                  <a:pos x="560" y="40"/>
                </a:cxn>
                <a:cxn ang="0">
                  <a:pos x="688" y="0"/>
                </a:cxn>
                <a:cxn ang="0">
                  <a:pos x="703" y="21"/>
                </a:cxn>
                <a:cxn ang="0">
                  <a:pos x="605" y="48"/>
                </a:cxn>
                <a:cxn ang="0">
                  <a:pos x="480" y="97"/>
                </a:cxn>
                <a:cxn ang="0">
                  <a:pos x="352" y="145"/>
                </a:cxn>
                <a:cxn ang="0">
                  <a:pos x="221" y="200"/>
                </a:cxn>
                <a:cxn ang="0">
                  <a:pos x="16" y="306"/>
                </a:cxn>
                <a:cxn ang="0">
                  <a:pos x="0" y="290"/>
                </a:cxn>
              </a:cxnLst>
              <a:rect l="0" t="0" r="r" b="b"/>
              <a:pathLst>
                <a:path w="703" h="306">
                  <a:moveTo>
                    <a:pt x="0" y="290"/>
                  </a:moveTo>
                  <a:lnTo>
                    <a:pt x="199" y="187"/>
                  </a:lnTo>
                  <a:lnTo>
                    <a:pt x="389" y="105"/>
                  </a:lnTo>
                  <a:lnTo>
                    <a:pt x="560" y="40"/>
                  </a:lnTo>
                  <a:lnTo>
                    <a:pt x="688" y="0"/>
                  </a:lnTo>
                  <a:lnTo>
                    <a:pt x="703" y="21"/>
                  </a:lnTo>
                  <a:lnTo>
                    <a:pt x="605" y="48"/>
                  </a:lnTo>
                  <a:lnTo>
                    <a:pt x="480" y="97"/>
                  </a:lnTo>
                  <a:lnTo>
                    <a:pt x="352" y="145"/>
                  </a:lnTo>
                  <a:lnTo>
                    <a:pt x="221" y="200"/>
                  </a:lnTo>
                  <a:lnTo>
                    <a:pt x="16" y="306"/>
                  </a:lnTo>
                  <a:lnTo>
                    <a:pt x="0" y="290"/>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19" name="Freeform 63"/>
            <p:cNvSpPr>
              <a:spLocks/>
            </p:cNvSpPr>
            <p:nvPr/>
          </p:nvSpPr>
          <p:spPr bwMode="auto">
            <a:xfrm>
              <a:off x="4950" y="2019"/>
              <a:ext cx="510" cy="320"/>
            </a:xfrm>
            <a:custGeom>
              <a:avLst/>
              <a:gdLst/>
              <a:ahLst/>
              <a:cxnLst>
                <a:cxn ang="0">
                  <a:pos x="0" y="130"/>
                </a:cxn>
                <a:cxn ang="0">
                  <a:pos x="0" y="391"/>
                </a:cxn>
                <a:cxn ang="0">
                  <a:pos x="96" y="467"/>
                </a:cxn>
                <a:cxn ang="0">
                  <a:pos x="232" y="546"/>
                </a:cxn>
                <a:cxn ang="0">
                  <a:pos x="411" y="639"/>
                </a:cxn>
                <a:cxn ang="0">
                  <a:pos x="649" y="480"/>
                </a:cxn>
                <a:cxn ang="0">
                  <a:pos x="841" y="328"/>
                </a:cxn>
                <a:cxn ang="0">
                  <a:pos x="1009" y="208"/>
                </a:cxn>
                <a:cxn ang="0">
                  <a:pos x="1020" y="0"/>
                </a:cxn>
                <a:cxn ang="0">
                  <a:pos x="988" y="27"/>
                </a:cxn>
                <a:cxn ang="0">
                  <a:pos x="984" y="194"/>
                </a:cxn>
                <a:cxn ang="0">
                  <a:pos x="683" y="423"/>
                </a:cxn>
                <a:cxn ang="0">
                  <a:pos x="489" y="559"/>
                </a:cxn>
                <a:cxn ang="0">
                  <a:pos x="427" y="592"/>
                </a:cxn>
                <a:cxn ang="0">
                  <a:pos x="435" y="130"/>
                </a:cxn>
                <a:cxn ang="0">
                  <a:pos x="404" y="123"/>
                </a:cxn>
                <a:cxn ang="0">
                  <a:pos x="395" y="139"/>
                </a:cxn>
                <a:cxn ang="0">
                  <a:pos x="408" y="288"/>
                </a:cxn>
                <a:cxn ang="0">
                  <a:pos x="408" y="512"/>
                </a:cxn>
                <a:cxn ang="0">
                  <a:pos x="393" y="594"/>
                </a:cxn>
                <a:cxn ang="0">
                  <a:pos x="250" y="536"/>
                </a:cxn>
                <a:cxn ang="0">
                  <a:pos x="161" y="480"/>
                </a:cxn>
                <a:cxn ang="0">
                  <a:pos x="56" y="407"/>
                </a:cxn>
                <a:cxn ang="0">
                  <a:pos x="27" y="367"/>
                </a:cxn>
                <a:cxn ang="0">
                  <a:pos x="24" y="143"/>
                </a:cxn>
                <a:cxn ang="0">
                  <a:pos x="0" y="130"/>
                </a:cxn>
              </a:cxnLst>
              <a:rect l="0" t="0" r="r" b="b"/>
              <a:pathLst>
                <a:path w="1020" h="639">
                  <a:moveTo>
                    <a:pt x="0" y="130"/>
                  </a:moveTo>
                  <a:lnTo>
                    <a:pt x="0" y="391"/>
                  </a:lnTo>
                  <a:lnTo>
                    <a:pt x="96" y="467"/>
                  </a:lnTo>
                  <a:lnTo>
                    <a:pt x="232" y="546"/>
                  </a:lnTo>
                  <a:lnTo>
                    <a:pt x="411" y="639"/>
                  </a:lnTo>
                  <a:lnTo>
                    <a:pt x="649" y="480"/>
                  </a:lnTo>
                  <a:lnTo>
                    <a:pt x="841" y="328"/>
                  </a:lnTo>
                  <a:lnTo>
                    <a:pt x="1009" y="208"/>
                  </a:lnTo>
                  <a:lnTo>
                    <a:pt x="1020" y="0"/>
                  </a:lnTo>
                  <a:lnTo>
                    <a:pt x="988" y="27"/>
                  </a:lnTo>
                  <a:lnTo>
                    <a:pt x="984" y="194"/>
                  </a:lnTo>
                  <a:lnTo>
                    <a:pt x="683" y="423"/>
                  </a:lnTo>
                  <a:lnTo>
                    <a:pt x="489" y="559"/>
                  </a:lnTo>
                  <a:lnTo>
                    <a:pt x="427" y="592"/>
                  </a:lnTo>
                  <a:lnTo>
                    <a:pt x="435" y="130"/>
                  </a:lnTo>
                  <a:lnTo>
                    <a:pt x="404" y="123"/>
                  </a:lnTo>
                  <a:lnTo>
                    <a:pt x="395" y="139"/>
                  </a:lnTo>
                  <a:lnTo>
                    <a:pt x="408" y="288"/>
                  </a:lnTo>
                  <a:lnTo>
                    <a:pt x="408" y="512"/>
                  </a:lnTo>
                  <a:lnTo>
                    <a:pt x="393" y="594"/>
                  </a:lnTo>
                  <a:lnTo>
                    <a:pt x="250" y="536"/>
                  </a:lnTo>
                  <a:lnTo>
                    <a:pt x="161" y="480"/>
                  </a:lnTo>
                  <a:lnTo>
                    <a:pt x="56" y="407"/>
                  </a:lnTo>
                  <a:lnTo>
                    <a:pt x="27" y="367"/>
                  </a:lnTo>
                  <a:lnTo>
                    <a:pt x="24" y="143"/>
                  </a:lnTo>
                  <a:lnTo>
                    <a:pt x="0" y="130"/>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20" name="Freeform 64"/>
            <p:cNvSpPr>
              <a:spLocks/>
            </p:cNvSpPr>
            <p:nvPr/>
          </p:nvSpPr>
          <p:spPr bwMode="auto">
            <a:xfrm>
              <a:off x="5062" y="1850"/>
              <a:ext cx="278" cy="126"/>
            </a:xfrm>
            <a:custGeom>
              <a:avLst/>
              <a:gdLst/>
              <a:ahLst/>
              <a:cxnLst>
                <a:cxn ang="0">
                  <a:pos x="14" y="205"/>
                </a:cxn>
                <a:cxn ang="0">
                  <a:pos x="24" y="148"/>
                </a:cxn>
                <a:cxn ang="0">
                  <a:pos x="52" y="100"/>
                </a:cxn>
                <a:cxn ang="0">
                  <a:pos x="98" y="73"/>
                </a:cxn>
                <a:cxn ang="0">
                  <a:pos x="155" y="73"/>
                </a:cxn>
                <a:cxn ang="0">
                  <a:pos x="210" y="87"/>
                </a:cxn>
                <a:cxn ang="0">
                  <a:pos x="251" y="108"/>
                </a:cxn>
                <a:cxn ang="0">
                  <a:pos x="296" y="92"/>
                </a:cxn>
                <a:cxn ang="0">
                  <a:pos x="325" y="47"/>
                </a:cxn>
                <a:cxn ang="0">
                  <a:pos x="366" y="15"/>
                </a:cxn>
                <a:cxn ang="0">
                  <a:pos x="429" y="0"/>
                </a:cxn>
                <a:cxn ang="0">
                  <a:pos x="491" y="5"/>
                </a:cxn>
                <a:cxn ang="0">
                  <a:pos x="548" y="47"/>
                </a:cxn>
                <a:cxn ang="0">
                  <a:pos x="555" y="92"/>
                </a:cxn>
                <a:cxn ang="0">
                  <a:pos x="536" y="168"/>
                </a:cxn>
                <a:cxn ang="0">
                  <a:pos x="476" y="193"/>
                </a:cxn>
                <a:cxn ang="0">
                  <a:pos x="462" y="168"/>
                </a:cxn>
                <a:cxn ang="0">
                  <a:pos x="498" y="153"/>
                </a:cxn>
                <a:cxn ang="0">
                  <a:pos x="521" y="111"/>
                </a:cxn>
                <a:cxn ang="0">
                  <a:pos x="513" y="66"/>
                </a:cxn>
                <a:cxn ang="0">
                  <a:pos x="483" y="35"/>
                </a:cxn>
                <a:cxn ang="0">
                  <a:pos x="421" y="28"/>
                </a:cxn>
                <a:cxn ang="0">
                  <a:pos x="378" y="50"/>
                </a:cxn>
                <a:cxn ang="0">
                  <a:pos x="340" y="95"/>
                </a:cxn>
                <a:cxn ang="0">
                  <a:pos x="318" y="123"/>
                </a:cxn>
                <a:cxn ang="0">
                  <a:pos x="291" y="140"/>
                </a:cxn>
                <a:cxn ang="0">
                  <a:pos x="237" y="145"/>
                </a:cxn>
                <a:cxn ang="0">
                  <a:pos x="192" y="130"/>
                </a:cxn>
                <a:cxn ang="0">
                  <a:pos x="150" y="111"/>
                </a:cxn>
                <a:cxn ang="0">
                  <a:pos x="103" y="111"/>
                </a:cxn>
                <a:cxn ang="0">
                  <a:pos x="67" y="137"/>
                </a:cxn>
                <a:cxn ang="0">
                  <a:pos x="47" y="182"/>
                </a:cxn>
                <a:cxn ang="0">
                  <a:pos x="59" y="222"/>
                </a:cxn>
                <a:cxn ang="0">
                  <a:pos x="103" y="253"/>
                </a:cxn>
                <a:cxn ang="0">
                  <a:pos x="0" y="227"/>
                </a:cxn>
                <a:cxn ang="0">
                  <a:pos x="14" y="205"/>
                </a:cxn>
              </a:cxnLst>
              <a:rect l="0" t="0" r="r" b="b"/>
              <a:pathLst>
                <a:path w="555" h="253">
                  <a:moveTo>
                    <a:pt x="14" y="205"/>
                  </a:moveTo>
                  <a:lnTo>
                    <a:pt x="24" y="148"/>
                  </a:lnTo>
                  <a:lnTo>
                    <a:pt x="52" y="100"/>
                  </a:lnTo>
                  <a:lnTo>
                    <a:pt x="98" y="73"/>
                  </a:lnTo>
                  <a:lnTo>
                    <a:pt x="155" y="73"/>
                  </a:lnTo>
                  <a:lnTo>
                    <a:pt x="210" y="87"/>
                  </a:lnTo>
                  <a:lnTo>
                    <a:pt x="251" y="108"/>
                  </a:lnTo>
                  <a:lnTo>
                    <a:pt x="296" y="92"/>
                  </a:lnTo>
                  <a:lnTo>
                    <a:pt x="325" y="47"/>
                  </a:lnTo>
                  <a:lnTo>
                    <a:pt x="366" y="15"/>
                  </a:lnTo>
                  <a:lnTo>
                    <a:pt x="429" y="0"/>
                  </a:lnTo>
                  <a:lnTo>
                    <a:pt x="491" y="5"/>
                  </a:lnTo>
                  <a:lnTo>
                    <a:pt x="548" y="47"/>
                  </a:lnTo>
                  <a:lnTo>
                    <a:pt x="555" y="92"/>
                  </a:lnTo>
                  <a:lnTo>
                    <a:pt x="536" y="168"/>
                  </a:lnTo>
                  <a:lnTo>
                    <a:pt x="476" y="193"/>
                  </a:lnTo>
                  <a:lnTo>
                    <a:pt x="462" y="168"/>
                  </a:lnTo>
                  <a:lnTo>
                    <a:pt x="498" y="153"/>
                  </a:lnTo>
                  <a:lnTo>
                    <a:pt x="521" y="111"/>
                  </a:lnTo>
                  <a:lnTo>
                    <a:pt x="513" y="66"/>
                  </a:lnTo>
                  <a:lnTo>
                    <a:pt x="483" y="35"/>
                  </a:lnTo>
                  <a:lnTo>
                    <a:pt x="421" y="28"/>
                  </a:lnTo>
                  <a:lnTo>
                    <a:pt x="378" y="50"/>
                  </a:lnTo>
                  <a:lnTo>
                    <a:pt x="340" y="95"/>
                  </a:lnTo>
                  <a:lnTo>
                    <a:pt x="318" y="123"/>
                  </a:lnTo>
                  <a:lnTo>
                    <a:pt x="291" y="140"/>
                  </a:lnTo>
                  <a:lnTo>
                    <a:pt x="237" y="145"/>
                  </a:lnTo>
                  <a:lnTo>
                    <a:pt x="192" y="130"/>
                  </a:lnTo>
                  <a:lnTo>
                    <a:pt x="150" y="111"/>
                  </a:lnTo>
                  <a:lnTo>
                    <a:pt x="103" y="111"/>
                  </a:lnTo>
                  <a:lnTo>
                    <a:pt x="67" y="137"/>
                  </a:lnTo>
                  <a:lnTo>
                    <a:pt x="47" y="182"/>
                  </a:lnTo>
                  <a:lnTo>
                    <a:pt x="59" y="222"/>
                  </a:lnTo>
                  <a:lnTo>
                    <a:pt x="103" y="253"/>
                  </a:lnTo>
                  <a:lnTo>
                    <a:pt x="0" y="227"/>
                  </a:lnTo>
                  <a:lnTo>
                    <a:pt x="14" y="205"/>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grpSp>
        <p:nvGrpSpPr>
          <p:cNvPr id="263187" name="Group 65"/>
          <p:cNvGrpSpPr>
            <a:grpSpLocks/>
          </p:cNvGrpSpPr>
          <p:nvPr/>
        </p:nvGrpSpPr>
        <p:grpSpPr bwMode="auto">
          <a:xfrm>
            <a:off x="7451725" y="5516563"/>
            <a:ext cx="479425" cy="390525"/>
            <a:chOff x="4547" y="2065"/>
            <a:chExt cx="302" cy="246"/>
          </a:xfrm>
        </p:grpSpPr>
        <p:grpSp>
          <p:nvGrpSpPr>
            <p:cNvPr id="263201" name="Group 66"/>
            <p:cNvGrpSpPr>
              <a:grpSpLocks/>
            </p:cNvGrpSpPr>
            <p:nvPr/>
          </p:nvGrpSpPr>
          <p:grpSpPr bwMode="auto">
            <a:xfrm>
              <a:off x="4547" y="2065"/>
              <a:ext cx="302" cy="246"/>
              <a:chOff x="4547" y="2065"/>
              <a:chExt cx="302" cy="246"/>
            </a:xfrm>
          </p:grpSpPr>
          <p:sp>
            <p:nvSpPr>
              <p:cNvPr id="1299523" name="Freeform 67"/>
              <p:cNvSpPr>
                <a:spLocks/>
              </p:cNvSpPr>
              <p:nvPr/>
            </p:nvSpPr>
            <p:spPr bwMode="auto">
              <a:xfrm>
                <a:off x="4553" y="2070"/>
                <a:ext cx="288" cy="240"/>
              </a:xfrm>
              <a:custGeom>
                <a:avLst/>
                <a:gdLst/>
                <a:ahLst/>
                <a:cxnLst>
                  <a:cxn ang="0">
                    <a:pos x="155" y="74"/>
                  </a:cxn>
                  <a:cxn ang="0">
                    <a:pos x="218" y="67"/>
                  </a:cxn>
                  <a:cxn ang="0">
                    <a:pos x="244" y="7"/>
                  </a:cxn>
                  <a:cxn ang="0">
                    <a:pos x="317" y="0"/>
                  </a:cxn>
                  <a:cxn ang="0">
                    <a:pos x="317" y="93"/>
                  </a:cxn>
                  <a:cxn ang="0">
                    <a:pos x="359" y="103"/>
                  </a:cxn>
                  <a:cxn ang="0">
                    <a:pos x="441" y="52"/>
                  </a:cxn>
                  <a:cxn ang="0">
                    <a:pos x="514" y="108"/>
                  </a:cxn>
                  <a:cxn ang="0">
                    <a:pos x="425" y="175"/>
                  </a:cxn>
                  <a:cxn ang="0">
                    <a:pos x="443" y="199"/>
                  </a:cxn>
                  <a:cxn ang="0">
                    <a:pos x="551" y="175"/>
                  </a:cxn>
                  <a:cxn ang="0">
                    <a:pos x="576" y="271"/>
                  </a:cxn>
                  <a:cxn ang="0">
                    <a:pos x="448" y="289"/>
                  </a:cxn>
                  <a:cxn ang="0">
                    <a:pos x="441" y="323"/>
                  </a:cxn>
                  <a:cxn ang="0">
                    <a:pos x="502" y="368"/>
                  </a:cxn>
                  <a:cxn ang="0">
                    <a:pos x="425" y="445"/>
                  </a:cxn>
                  <a:cxn ang="0">
                    <a:pos x="381" y="390"/>
                  </a:cxn>
                  <a:cxn ang="0">
                    <a:pos x="359" y="397"/>
                  </a:cxn>
                  <a:cxn ang="0">
                    <a:pos x="359" y="474"/>
                  </a:cxn>
                  <a:cxn ang="0">
                    <a:pos x="266" y="481"/>
                  </a:cxn>
                  <a:cxn ang="0">
                    <a:pos x="271" y="400"/>
                  </a:cxn>
                  <a:cxn ang="0">
                    <a:pos x="199" y="400"/>
                  </a:cxn>
                  <a:cxn ang="0">
                    <a:pos x="175" y="457"/>
                  </a:cxn>
                  <a:cxn ang="0">
                    <a:pos x="79" y="407"/>
                  </a:cxn>
                  <a:cxn ang="0">
                    <a:pos x="122" y="359"/>
                  </a:cxn>
                  <a:cxn ang="0">
                    <a:pos x="86" y="308"/>
                  </a:cxn>
                  <a:cxn ang="0">
                    <a:pos x="19" y="318"/>
                  </a:cxn>
                  <a:cxn ang="0">
                    <a:pos x="0" y="234"/>
                  </a:cxn>
                  <a:cxn ang="0">
                    <a:pos x="81" y="212"/>
                  </a:cxn>
                  <a:cxn ang="0">
                    <a:pos x="88" y="141"/>
                  </a:cxn>
                  <a:cxn ang="0">
                    <a:pos x="41" y="110"/>
                  </a:cxn>
                  <a:cxn ang="0">
                    <a:pos x="108" y="27"/>
                  </a:cxn>
                  <a:cxn ang="0">
                    <a:pos x="155" y="74"/>
                  </a:cxn>
                </a:cxnLst>
                <a:rect l="0" t="0" r="r" b="b"/>
                <a:pathLst>
                  <a:path w="576" h="481">
                    <a:moveTo>
                      <a:pt x="155" y="74"/>
                    </a:moveTo>
                    <a:lnTo>
                      <a:pt x="218" y="67"/>
                    </a:lnTo>
                    <a:lnTo>
                      <a:pt x="244" y="7"/>
                    </a:lnTo>
                    <a:lnTo>
                      <a:pt x="317" y="0"/>
                    </a:lnTo>
                    <a:lnTo>
                      <a:pt x="317" y="93"/>
                    </a:lnTo>
                    <a:lnTo>
                      <a:pt x="359" y="103"/>
                    </a:lnTo>
                    <a:lnTo>
                      <a:pt x="441" y="52"/>
                    </a:lnTo>
                    <a:lnTo>
                      <a:pt x="514" y="108"/>
                    </a:lnTo>
                    <a:lnTo>
                      <a:pt x="425" y="175"/>
                    </a:lnTo>
                    <a:lnTo>
                      <a:pt x="443" y="199"/>
                    </a:lnTo>
                    <a:lnTo>
                      <a:pt x="551" y="175"/>
                    </a:lnTo>
                    <a:lnTo>
                      <a:pt x="576" y="271"/>
                    </a:lnTo>
                    <a:lnTo>
                      <a:pt x="448" y="289"/>
                    </a:lnTo>
                    <a:lnTo>
                      <a:pt x="441" y="323"/>
                    </a:lnTo>
                    <a:lnTo>
                      <a:pt x="502" y="368"/>
                    </a:lnTo>
                    <a:lnTo>
                      <a:pt x="425" y="445"/>
                    </a:lnTo>
                    <a:lnTo>
                      <a:pt x="381" y="390"/>
                    </a:lnTo>
                    <a:lnTo>
                      <a:pt x="359" y="397"/>
                    </a:lnTo>
                    <a:lnTo>
                      <a:pt x="359" y="474"/>
                    </a:lnTo>
                    <a:lnTo>
                      <a:pt x="266" y="481"/>
                    </a:lnTo>
                    <a:lnTo>
                      <a:pt x="271" y="400"/>
                    </a:lnTo>
                    <a:lnTo>
                      <a:pt x="199" y="400"/>
                    </a:lnTo>
                    <a:lnTo>
                      <a:pt x="175" y="457"/>
                    </a:lnTo>
                    <a:lnTo>
                      <a:pt x="79" y="407"/>
                    </a:lnTo>
                    <a:lnTo>
                      <a:pt x="122" y="359"/>
                    </a:lnTo>
                    <a:lnTo>
                      <a:pt x="86" y="308"/>
                    </a:lnTo>
                    <a:lnTo>
                      <a:pt x="19" y="318"/>
                    </a:lnTo>
                    <a:lnTo>
                      <a:pt x="0" y="234"/>
                    </a:lnTo>
                    <a:lnTo>
                      <a:pt x="81" y="212"/>
                    </a:lnTo>
                    <a:lnTo>
                      <a:pt x="88" y="141"/>
                    </a:lnTo>
                    <a:lnTo>
                      <a:pt x="41" y="110"/>
                    </a:lnTo>
                    <a:lnTo>
                      <a:pt x="108" y="27"/>
                    </a:lnTo>
                    <a:lnTo>
                      <a:pt x="155" y="74"/>
                    </a:lnTo>
                    <a:close/>
                  </a:path>
                </a:pathLst>
              </a:custGeom>
              <a:solidFill>
                <a:srgbClr val="CECECE"/>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nvGrpSpPr>
              <p:cNvPr id="263204" name="Group 68"/>
              <p:cNvGrpSpPr>
                <a:grpSpLocks/>
              </p:cNvGrpSpPr>
              <p:nvPr/>
            </p:nvGrpSpPr>
            <p:grpSpPr bwMode="auto">
              <a:xfrm>
                <a:off x="4547" y="2065"/>
                <a:ext cx="302" cy="246"/>
                <a:chOff x="4547" y="2065"/>
                <a:chExt cx="302" cy="246"/>
              </a:xfrm>
            </p:grpSpPr>
            <p:sp>
              <p:nvSpPr>
                <p:cNvPr id="1299525" name="Freeform 69"/>
                <p:cNvSpPr>
                  <a:spLocks/>
                </p:cNvSpPr>
                <p:nvPr/>
              </p:nvSpPr>
              <p:spPr bwMode="auto">
                <a:xfrm>
                  <a:off x="4547" y="2065"/>
                  <a:ext cx="302" cy="246"/>
                </a:xfrm>
                <a:custGeom>
                  <a:avLst/>
                  <a:gdLst/>
                  <a:ahLst/>
                  <a:cxnLst>
                    <a:cxn ang="0">
                      <a:pos x="246" y="89"/>
                    </a:cxn>
                    <a:cxn ang="0">
                      <a:pos x="321" y="24"/>
                    </a:cxn>
                    <a:cxn ang="0">
                      <a:pos x="374" y="125"/>
                    </a:cxn>
                    <a:cxn ang="0">
                      <a:pos x="504" y="116"/>
                    </a:cxn>
                    <a:cxn ang="0">
                      <a:pos x="445" y="219"/>
                    </a:cxn>
                    <a:cxn ang="0">
                      <a:pos x="576" y="265"/>
                    </a:cxn>
                    <a:cxn ang="0">
                      <a:pos x="439" y="334"/>
                    </a:cxn>
                    <a:cxn ang="0">
                      <a:pos x="439" y="429"/>
                    </a:cxn>
                    <a:cxn ang="0">
                      <a:pos x="358" y="389"/>
                    </a:cxn>
                    <a:cxn ang="0">
                      <a:pos x="295" y="474"/>
                    </a:cxn>
                    <a:cxn ang="0">
                      <a:pos x="209" y="389"/>
                    </a:cxn>
                    <a:cxn ang="0">
                      <a:pos x="112" y="407"/>
                    </a:cxn>
                    <a:cxn ang="0">
                      <a:pos x="112" y="298"/>
                    </a:cxn>
                    <a:cxn ang="0">
                      <a:pos x="37" y="247"/>
                    </a:cxn>
                    <a:cxn ang="0">
                      <a:pos x="118" y="146"/>
                    </a:cxn>
                    <a:cxn ang="0">
                      <a:pos x="131" y="46"/>
                    </a:cxn>
                    <a:cxn ang="0">
                      <a:pos x="37" y="125"/>
                    </a:cxn>
                    <a:cxn ang="0">
                      <a:pos x="82" y="210"/>
                    </a:cxn>
                    <a:cxn ang="0">
                      <a:pos x="21" y="338"/>
                    </a:cxn>
                    <a:cxn ang="0">
                      <a:pos x="118" y="362"/>
                    </a:cxn>
                    <a:cxn ang="0">
                      <a:pos x="173" y="465"/>
                    </a:cxn>
                    <a:cxn ang="0">
                      <a:pos x="228" y="411"/>
                    </a:cxn>
                    <a:cxn ang="0">
                      <a:pos x="273" y="492"/>
                    </a:cxn>
                    <a:cxn ang="0">
                      <a:pos x="386" y="411"/>
                    </a:cxn>
                    <a:cxn ang="0">
                      <a:pos x="439" y="462"/>
                    </a:cxn>
                    <a:cxn ang="0">
                      <a:pos x="518" y="344"/>
                    </a:cxn>
                    <a:cxn ang="0">
                      <a:pos x="482" y="301"/>
                    </a:cxn>
                    <a:cxn ang="0">
                      <a:pos x="567" y="164"/>
                    </a:cxn>
                    <a:cxn ang="0">
                      <a:pos x="449" y="188"/>
                    </a:cxn>
                    <a:cxn ang="0">
                      <a:pos x="455" y="46"/>
                    </a:cxn>
                    <a:cxn ang="0">
                      <a:pos x="374" y="101"/>
                    </a:cxn>
                    <a:cxn ang="0">
                      <a:pos x="340" y="0"/>
                    </a:cxn>
                    <a:cxn ang="0">
                      <a:pos x="218" y="71"/>
                    </a:cxn>
                    <a:cxn ang="0">
                      <a:pos x="165" y="97"/>
                    </a:cxn>
                  </a:cxnLst>
                  <a:rect l="0" t="0" r="r" b="b"/>
                  <a:pathLst>
                    <a:path w="603" h="492">
                      <a:moveTo>
                        <a:pt x="165" y="97"/>
                      </a:moveTo>
                      <a:lnTo>
                        <a:pt x="246" y="89"/>
                      </a:lnTo>
                      <a:lnTo>
                        <a:pt x="267" y="28"/>
                      </a:lnTo>
                      <a:lnTo>
                        <a:pt x="321" y="24"/>
                      </a:lnTo>
                      <a:lnTo>
                        <a:pt x="319" y="109"/>
                      </a:lnTo>
                      <a:lnTo>
                        <a:pt x="374" y="125"/>
                      </a:lnTo>
                      <a:lnTo>
                        <a:pt x="457" y="83"/>
                      </a:lnTo>
                      <a:lnTo>
                        <a:pt x="504" y="116"/>
                      </a:lnTo>
                      <a:lnTo>
                        <a:pt x="431" y="180"/>
                      </a:lnTo>
                      <a:lnTo>
                        <a:pt x="445" y="219"/>
                      </a:lnTo>
                      <a:lnTo>
                        <a:pt x="555" y="201"/>
                      </a:lnTo>
                      <a:lnTo>
                        <a:pt x="576" y="265"/>
                      </a:lnTo>
                      <a:lnTo>
                        <a:pt x="449" y="289"/>
                      </a:lnTo>
                      <a:lnTo>
                        <a:pt x="439" y="334"/>
                      </a:lnTo>
                      <a:lnTo>
                        <a:pt x="500" y="374"/>
                      </a:lnTo>
                      <a:lnTo>
                        <a:pt x="439" y="429"/>
                      </a:lnTo>
                      <a:lnTo>
                        <a:pt x="394" y="371"/>
                      </a:lnTo>
                      <a:lnTo>
                        <a:pt x="358" y="389"/>
                      </a:lnTo>
                      <a:lnTo>
                        <a:pt x="364" y="472"/>
                      </a:lnTo>
                      <a:lnTo>
                        <a:pt x="295" y="474"/>
                      </a:lnTo>
                      <a:lnTo>
                        <a:pt x="291" y="399"/>
                      </a:lnTo>
                      <a:lnTo>
                        <a:pt x="209" y="389"/>
                      </a:lnTo>
                      <a:lnTo>
                        <a:pt x="183" y="444"/>
                      </a:lnTo>
                      <a:lnTo>
                        <a:pt x="112" y="407"/>
                      </a:lnTo>
                      <a:lnTo>
                        <a:pt x="149" y="365"/>
                      </a:lnTo>
                      <a:lnTo>
                        <a:pt x="112" y="298"/>
                      </a:lnTo>
                      <a:lnTo>
                        <a:pt x="45" y="310"/>
                      </a:lnTo>
                      <a:lnTo>
                        <a:pt x="37" y="247"/>
                      </a:lnTo>
                      <a:lnTo>
                        <a:pt x="110" y="235"/>
                      </a:lnTo>
                      <a:lnTo>
                        <a:pt x="118" y="146"/>
                      </a:lnTo>
                      <a:lnTo>
                        <a:pt x="76" y="116"/>
                      </a:lnTo>
                      <a:lnTo>
                        <a:pt x="131" y="46"/>
                      </a:lnTo>
                      <a:lnTo>
                        <a:pt x="104" y="28"/>
                      </a:lnTo>
                      <a:lnTo>
                        <a:pt x="37" y="125"/>
                      </a:lnTo>
                      <a:lnTo>
                        <a:pt x="92" y="162"/>
                      </a:lnTo>
                      <a:lnTo>
                        <a:pt x="82" y="210"/>
                      </a:lnTo>
                      <a:lnTo>
                        <a:pt x="0" y="235"/>
                      </a:lnTo>
                      <a:lnTo>
                        <a:pt x="21" y="338"/>
                      </a:lnTo>
                      <a:lnTo>
                        <a:pt x="100" y="334"/>
                      </a:lnTo>
                      <a:lnTo>
                        <a:pt x="118" y="362"/>
                      </a:lnTo>
                      <a:lnTo>
                        <a:pt x="73" y="419"/>
                      </a:lnTo>
                      <a:lnTo>
                        <a:pt x="173" y="465"/>
                      </a:lnTo>
                      <a:lnTo>
                        <a:pt x="201" y="472"/>
                      </a:lnTo>
                      <a:lnTo>
                        <a:pt x="228" y="411"/>
                      </a:lnTo>
                      <a:lnTo>
                        <a:pt x="258" y="429"/>
                      </a:lnTo>
                      <a:lnTo>
                        <a:pt x="273" y="492"/>
                      </a:lnTo>
                      <a:lnTo>
                        <a:pt x="386" y="490"/>
                      </a:lnTo>
                      <a:lnTo>
                        <a:pt x="386" y="411"/>
                      </a:lnTo>
                      <a:lnTo>
                        <a:pt x="394" y="407"/>
                      </a:lnTo>
                      <a:lnTo>
                        <a:pt x="439" y="462"/>
                      </a:lnTo>
                      <a:lnTo>
                        <a:pt x="536" y="371"/>
                      </a:lnTo>
                      <a:lnTo>
                        <a:pt x="518" y="344"/>
                      </a:lnTo>
                      <a:lnTo>
                        <a:pt x="463" y="316"/>
                      </a:lnTo>
                      <a:lnTo>
                        <a:pt x="482" y="301"/>
                      </a:lnTo>
                      <a:lnTo>
                        <a:pt x="603" y="283"/>
                      </a:lnTo>
                      <a:lnTo>
                        <a:pt x="567" y="164"/>
                      </a:lnTo>
                      <a:lnTo>
                        <a:pt x="455" y="192"/>
                      </a:lnTo>
                      <a:lnTo>
                        <a:pt x="449" y="188"/>
                      </a:lnTo>
                      <a:lnTo>
                        <a:pt x="540" y="116"/>
                      </a:lnTo>
                      <a:lnTo>
                        <a:pt x="455" y="46"/>
                      </a:lnTo>
                      <a:lnTo>
                        <a:pt x="431" y="61"/>
                      </a:lnTo>
                      <a:lnTo>
                        <a:pt x="374" y="101"/>
                      </a:lnTo>
                      <a:lnTo>
                        <a:pt x="340" y="91"/>
                      </a:lnTo>
                      <a:lnTo>
                        <a:pt x="340" y="0"/>
                      </a:lnTo>
                      <a:lnTo>
                        <a:pt x="248" y="6"/>
                      </a:lnTo>
                      <a:lnTo>
                        <a:pt x="218" y="71"/>
                      </a:lnTo>
                      <a:lnTo>
                        <a:pt x="165" y="71"/>
                      </a:lnTo>
                      <a:lnTo>
                        <a:pt x="165" y="97"/>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26" name="Freeform 70"/>
                <p:cNvSpPr>
                  <a:spLocks/>
                </p:cNvSpPr>
                <p:nvPr/>
              </p:nvSpPr>
              <p:spPr bwMode="auto">
                <a:xfrm>
                  <a:off x="4600" y="2077"/>
                  <a:ext cx="51" cy="38"/>
                </a:xfrm>
                <a:custGeom>
                  <a:avLst/>
                  <a:gdLst/>
                  <a:ahLst/>
                  <a:cxnLst>
                    <a:cxn ang="0">
                      <a:pos x="65" y="77"/>
                    </a:cxn>
                    <a:cxn ang="0">
                      <a:pos x="0" y="14"/>
                    </a:cxn>
                    <a:cxn ang="0">
                      <a:pos x="14" y="0"/>
                    </a:cxn>
                    <a:cxn ang="0">
                      <a:pos x="101" y="66"/>
                    </a:cxn>
                    <a:cxn ang="0">
                      <a:pos x="65" y="77"/>
                    </a:cxn>
                  </a:cxnLst>
                  <a:rect l="0" t="0" r="r" b="b"/>
                  <a:pathLst>
                    <a:path w="101" h="77">
                      <a:moveTo>
                        <a:pt x="65" y="77"/>
                      </a:moveTo>
                      <a:lnTo>
                        <a:pt x="0" y="14"/>
                      </a:lnTo>
                      <a:lnTo>
                        <a:pt x="14" y="0"/>
                      </a:lnTo>
                      <a:lnTo>
                        <a:pt x="101" y="66"/>
                      </a:lnTo>
                      <a:lnTo>
                        <a:pt x="65" y="77"/>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grpSp>
        <p:sp>
          <p:nvSpPr>
            <p:cNvPr id="1299527" name="Oval 71"/>
            <p:cNvSpPr>
              <a:spLocks noChangeArrowheads="1"/>
            </p:cNvSpPr>
            <p:nvPr/>
          </p:nvSpPr>
          <p:spPr bwMode="auto">
            <a:xfrm>
              <a:off x="4662" y="2170"/>
              <a:ext cx="49" cy="32"/>
            </a:xfrm>
            <a:prstGeom prst="ellipse">
              <a:avLst/>
            </a:pr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grpSp>
        <p:nvGrpSpPr>
          <p:cNvPr id="263188" name="Group 72"/>
          <p:cNvGrpSpPr>
            <a:grpSpLocks/>
          </p:cNvGrpSpPr>
          <p:nvPr/>
        </p:nvGrpSpPr>
        <p:grpSpPr bwMode="auto">
          <a:xfrm>
            <a:off x="6443663" y="5734050"/>
            <a:ext cx="271462" cy="454025"/>
            <a:chOff x="4129" y="1998"/>
            <a:chExt cx="171" cy="286"/>
          </a:xfrm>
        </p:grpSpPr>
        <p:sp>
          <p:nvSpPr>
            <p:cNvPr id="1299529" name="Freeform 73"/>
            <p:cNvSpPr>
              <a:spLocks/>
            </p:cNvSpPr>
            <p:nvPr/>
          </p:nvSpPr>
          <p:spPr bwMode="auto">
            <a:xfrm>
              <a:off x="4138" y="2003"/>
              <a:ext cx="155" cy="271"/>
            </a:xfrm>
            <a:custGeom>
              <a:avLst/>
              <a:gdLst/>
              <a:ahLst/>
              <a:cxnLst>
                <a:cxn ang="0">
                  <a:pos x="47" y="103"/>
                </a:cxn>
                <a:cxn ang="0">
                  <a:pos x="107" y="44"/>
                </a:cxn>
                <a:cxn ang="0">
                  <a:pos x="189" y="0"/>
                </a:cxn>
                <a:cxn ang="0">
                  <a:pos x="256" y="22"/>
                </a:cxn>
                <a:cxn ang="0">
                  <a:pos x="301" y="74"/>
                </a:cxn>
                <a:cxn ang="0">
                  <a:pos x="308" y="120"/>
                </a:cxn>
                <a:cxn ang="0">
                  <a:pos x="294" y="202"/>
                </a:cxn>
                <a:cxn ang="0">
                  <a:pos x="261" y="303"/>
                </a:cxn>
                <a:cxn ang="0">
                  <a:pos x="218" y="379"/>
                </a:cxn>
                <a:cxn ang="0">
                  <a:pos x="156" y="458"/>
                </a:cxn>
                <a:cxn ang="0">
                  <a:pos x="62" y="542"/>
                </a:cxn>
                <a:cxn ang="0">
                  <a:pos x="0" y="473"/>
                </a:cxn>
                <a:cxn ang="0">
                  <a:pos x="149" y="333"/>
                </a:cxn>
                <a:cxn ang="0">
                  <a:pos x="211" y="207"/>
                </a:cxn>
                <a:cxn ang="0">
                  <a:pos x="226" y="113"/>
                </a:cxn>
                <a:cxn ang="0">
                  <a:pos x="204" y="89"/>
                </a:cxn>
                <a:cxn ang="0">
                  <a:pos x="159" y="84"/>
                </a:cxn>
                <a:cxn ang="0">
                  <a:pos x="121" y="113"/>
                </a:cxn>
                <a:cxn ang="0">
                  <a:pos x="104" y="158"/>
                </a:cxn>
                <a:cxn ang="0">
                  <a:pos x="47" y="103"/>
                </a:cxn>
              </a:cxnLst>
              <a:rect l="0" t="0" r="r" b="b"/>
              <a:pathLst>
                <a:path w="308" h="542">
                  <a:moveTo>
                    <a:pt x="47" y="103"/>
                  </a:moveTo>
                  <a:lnTo>
                    <a:pt x="107" y="44"/>
                  </a:lnTo>
                  <a:lnTo>
                    <a:pt x="189" y="0"/>
                  </a:lnTo>
                  <a:lnTo>
                    <a:pt x="256" y="22"/>
                  </a:lnTo>
                  <a:lnTo>
                    <a:pt x="301" y="74"/>
                  </a:lnTo>
                  <a:lnTo>
                    <a:pt x="308" y="120"/>
                  </a:lnTo>
                  <a:lnTo>
                    <a:pt x="294" y="202"/>
                  </a:lnTo>
                  <a:lnTo>
                    <a:pt x="261" y="303"/>
                  </a:lnTo>
                  <a:lnTo>
                    <a:pt x="218" y="379"/>
                  </a:lnTo>
                  <a:lnTo>
                    <a:pt x="156" y="458"/>
                  </a:lnTo>
                  <a:lnTo>
                    <a:pt x="62" y="542"/>
                  </a:lnTo>
                  <a:lnTo>
                    <a:pt x="0" y="473"/>
                  </a:lnTo>
                  <a:lnTo>
                    <a:pt x="149" y="333"/>
                  </a:lnTo>
                  <a:lnTo>
                    <a:pt x="211" y="207"/>
                  </a:lnTo>
                  <a:lnTo>
                    <a:pt x="226" y="113"/>
                  </a:lnTo>
                  <a:lnTo>
                    <a:pt x="204" y="89"/>
                  </a:lnTo>
                  <a:lnTo>
                    <a:pt x="159" y="84"/>
                  </a:lnTo>
                  <a:lnTo>
                    <a:pt x="121" y="113"/>
                  </a:lnTo>
                  <a:lnTo>
                    <a:pt x="104" y="158"/>
                  </a:lnTo>
                  <a:lnTo>
                    <a:pt x="47" y="103"/>
                  </a:lnTo>
                  <a:close/>
                </a:path>
              </a:pathLst>
            </a:custGeom>
            <a:solidFill>
              <a:srgbClr val="CAA875"/>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nvGrpSpPr>
            <p:cNvPr id="263198" name="Group 74"/>
            <p:cNvGrpSpPr>
              <a:grpSpLocks/>
            </p:cNvGrpSpPr>
            <p:nvPr/>
          </p:nvGrpSpPr>
          <p:grpSpPr bwMode="auto">
            <a:xfrm>
              <a:off x="4129" y="1998"/>
              <a:ext cx="171" cy="286"/>
              <a:chOff x="4129" y="1998"/>
              <a:chExt cx="171" cy="286"/>
            </a:xfrm>
          </p:grpSpPr>
          <p:sp>
            <p:nvSpPr>
              <p:cNvPr id="1299531" name="Freeform 75"/>
              <p:cNvSpPr>
                <a:spLocks/>
              </p:cNvSpPr>
              <p:nvPr/>
            </p:nvSpPr>
            <p:spPr bwMode="auto">
              <a:xfrm>
                <a:off x="4129" y="1998"/>
                <a:ext cx="171" cy="286"/>
              </a:xfrm>
              <a:custGeom>
                <a:avLst/>
                <a:gdLst/>
                <a:ahLst/>
                <a:cxnLst>
                  <a:cxn ang="0">
                    <a:pos x="119" y="156"/>
                  </a:cxn>
                  <a:cxn ang="0">
                    <a:pos x="150" y="101"/>
                  </a:cxn>
                  <a:cxn ang="0">
                    <a:pos x="193" y="79"/>
                  </a:cxn>
                  <a:cxn ang="0">
                    <a:pos x="238" y="94"/>
                  </a:cxn>
                  <a:cxn ang="0">
                    <a:pos x="253" y="108"/>
                  </a:cxn>
                  <a:cxn ang="0">
                    <a:pos x="259" y="140"/>
                  </a:cxn>
                  <a:cxn ang="0">
                    <a:pos x="246" y="212"/>
                  </a:cxn>
                  <a:cxn ang="0">
                    <a:pos x="186" y="340"/>
                  </a:cxn>
                  <a:cxn ang="0">
                    <a:pos x="90" y="434"/>
                  </a:cxn>
                  <a:cxn ang="0">
                    <a:pos x="45" y="480"/>
                  </a:cxn>
                  <a:cxn ang="0">
                    <a:pos x="95" y="524"/>
                  </a:cxn>
                  <a:cxn ang="0">
                    <a:pos x="172" y="444"/>
                  </a:cxn>
                  <a:cxn ang="0">
                    <a:pos x="251" y="338"/>
                  </a:cxn>
                  <a:cxn ang="0">
                    <a:pos x="283" y="259"/>
                  </a:cxn>
                  <a:cxn ang="0">
                    <a:pos x="310" y="175"/>
                  </a:cxn>
                  <a:cxn ang="0">
                    <a:pos x="321" y="118"/>
                  </a:cxn>
                  <a:cxn ang="0">
                    <a:pos x="298" y="74"/>
                  </a:cxn>
                  <a:cxn ang="0">
                    <a:pos x="253" y="42"/>
                  </a:cxn>
                  <a:cxn ang="0">
                    <a:pos x="193" y="27"/>
                  </a:cxn>
                  <a:cxn ang="0">
                    <a:pos x="131" y="57"/>
                  </a:cxn>
                  <a:cxn ang="0">
                    <a:pos x="105" y="96"/>
                  </a:cxn>
                  <a:cxn ang="0">
                    <a:pos x="72" y="133"/>
                  </a:cxn>
                  <a:cxn ang="0">
                    <a:pos x="38" y="125"/>
                  </a:cxn>
                  <a:cxn ang="0">
                    <a:pos x="95" y="67"/>
                  </a:cxn>
                  <a:cxn ang="0">
                    <a:pos x="139" y="27"/>
                  </a:cxn>
                  <a:cxn ang="0">
                    <a:pos x="191" y="0"/>
                  </a:cxn>
                  <a:cxn ang="0">
                    <a:pos x="238" y="0"/>
                  </a:cxn>
                  <a:cxn ang="0">
                    <a:pos x="274" y="20"/>
                  </a:cxn>
                  <a:cxn ang="0">
                    <a:pos x="305" y="42"/>
                  </a:cxn>
                  <a:cxn ang="0">
                    <a:pos x="328" y="67"/>
                  </a:cxn>
                  <a:cxn ang="0">
                    <a:pos x="343" y="111"/>
                  </a:cxn>
                  <a:cxn ang="0">
                    <a:pos x="340" y="163"/>
                  </a:cxn>
                  <a:cxn ang="0">
                    <a:pos x="313" y="242"/>
                  </a:cxn>
                  <a:cxn ang="0">
                    <a:pos x="283" y="332"/>
                  </a:cxn>
                  <a:cxn ang="0">
                    <a:pos x="253" y="382"/>
                  </a:cxn>
                  <a:cxn ang="0">
                    <a:pos x="209" y="441"/>
                  </a:cxn>
                  <a:cxn ang="0">
                    <a:pos x="139" y="514"/>
                  </a:cxn>
                  <a:cxn ang="0">
                    <a:pos x="79" y="574"/>
                  </a:cxn>
                  <a:cxn ang="0">
                    <a:pos x="0" y="478"/>
                  </a:cxn>
                  <a:cxn ang="0">
                    <a:pos x="88" y="396"/>
                  </a:cxn>
                  <a:cxn ang="0">
                    <a:pos x="155" y="338"/>
                  </a:cxn>
                  <a:cxn ang="0">
                    <a:pos x="198" y="271"/>
                  </a:cxn>
                  <a:cxn ang="0">
                    <a:pos x="217" y="214"/>
                  </a:cxn>
                  <a:cxn ang="0">
                    <a:pos x="229" y="156"/>
                  </a:cxn>
                  <a:cxn ang="0">
                    <a:pos x="229" y="118"/>
                  </a:cxn>
                  <a:cxn ang="0">
                    <a:pos x="209" y="108"/>
                  </a:cxn>
                  <a:cxn ang="0">
                    <a:pos x="186" y="111"/>
                  </a:cxn>
                  <a:cxn ang="0">
                    <a:pos x="155" y="138"/>
                  </a:cxn>
                  <a:cxn ang="0">
                    <a:pos x="127" y="185"/>
                  </a:cxn>
                  <a:cxn ang="0">
                    <a:pos x="119" y="156"/>
                  </a:cxn>
                </a:cxnLst>
                <a:rect l="0" t="0" r="r" b="b"/>
                <a:pathLst>
                  <a:path w="343" h="574">
                    <a:moveTo>
                      <a:pt x="119" y="156"/>
                    </a:moveTo>
                    <a:lnTo>
                      <a:pt x="150" y="101"/>
                    </a:lnTo>
                    <a:lnTo>
                      <a:pt x="193" y="79"/>
                    </a:lnTo>
                    <a:lnTo>
                      <a:pt x="238" y="94"/>
                    </a:lnTo>
                    <a:lnTo>
                      <a:pt x="253" y="108"/>
                    </a:lnTo>
                    <a:lnTo>
                      <a:pt x="259" y="140"/>
                    </a:lnTo>
                    <a:lnTo>
                      <a:pt x="246" y="212"/>
                    </a:lnTo>
                    <a:lnTo>
                      <a:pt x="186" y="340"/>
                    </a:lnTo>
                    <a:lnTo>
                      <a:pt x="90" y="434"/>
                    </a:lnTo>
                    <a:lnTo>
                      <a:pt x="45" y="480"/>
                    </a:lnTo>
                    <a:lnTo>
                      <a:pt x="95" y="524"/>
                    </a:lnTo>
                    <a:lnTo>
                      <a:pt x="172" y="444"/>
                    </a:lnTo>
                    <a:lnTo>
                      <a:pt x="251" y="338"/>
                    </a:lnTo>
                    <a:lnTo>
                      <a:pt x="283" y="259"/>
                    </a:lnTo>
                    <a:lnTo>
                      <a:pt x="310" y="175"/>
                    </a:lnTo>
                    <a:lnTo>
                      <a:pt x="321" y="118"/>
                    </a:lnTo>
                    <a:lnTo>
                      <a:pt x="298" y="74"/>
                    </a:lnTo>
                    <a:lnTo>
                      <a:pt x="253" y="42"/>
                    </a:lnTo>
                    <a:lnTo>
                      <a:pt x="193" y="27"/>
                    </a:lnTo>
                    <a:lnTo>
                      <a:pt x="131" y="57"/>
                    </a:lnTo>
                    <a:lnTo>
                      <a:pt x="105" y="96"/>
                    </a:lnTo>
                    <a:lnTo>
                      <a:pt x="72" y="133"/>
                    </a:lnTo>
                    <a:lnTo>
                      <a:pt x="38" y="125"/>
                    </a:lnTo>
                    <a:lnTo>
                      <a:pt x="95" y="67"/>
                    </a:lnTo>
                    <a:lnTo>
                      <a:pt x="139" y="27"/>
                    </a:lnTo>
                    <a:lnTo>
                      <a:pt x="191" y="0"/>
                    </a:lnTo>
                    <a:lnTo>
                      <a:pt x="238" y="0"/>
                    </a:lnTo>
                    <a:lnTo>
                      <a:pt x="274" y="20"/>
                    </a:lnTo>
                    <a:lnTo>
                      <a:pt x="305" y="42"/>
                    </a:lnTo>
                    <a:lnTo>
                      <a:pt x="328" y="67"/>
                    </a:lnTo>
                    <a:lnTo>
                      <a:pt x="343" y="111"/>
                    </a:lnTo>
                    <a:lnTo>
                      <a:pt x="340" y="163"/>
                    </a:lnTo>
                    <a:lnTo>
                      <a:pt x="313" y="242"/>
                    </a:lnTo>
                    <a:lnTo>
                      <a:pt x="283" y="332"/>
                    </a:lnTo>
                    <a:lnTo>
                      <a:pt x="253" y="382"/>
                    </a:lnTo>
                    <a:lnTo>
                      <a:pt x="209" y="441"/>
                    </a:lnTo>
                    <a:lnTo>
                      <a:pt x="139" y="514"/>
                    </a:lnTo>
                    <a:lnTo>
                      <a:pt x="79" y="574"/>
                    </a:lnTo>
                    <a:lnTo>
                      <a:pt x="0" y="478"/>
                    </a:lnTo>
                    <a:lnTo>
                      <a:pt x="88" y="396"/>
                    </a:lnTo>
                    <a:lnTo>
                      <a:pt x="155" y="338"/>
                    </a:lnTo>
                    <a:lnTo>
                      <a:pt x="198" y="271"/>
                    </a:lnTo>
                    <a:lnTo>
                      <a:pt x="217" y="214"/>
                    </a:lnTo>
                    <a:lnTo>
                      <a:pt x="229" y="156"/>
                    </a:lnTo>
                    <a:lnTo>
                      <a:pt x="229" y="118"/>
                    </a:lnTo>
                    <a:lnTo>
                      <a:pt x="209" y="108"/>
                    </a:lnTo>
                    <a:lnTo>
                      <a:pt x="186" y="111"/>
                    </a:lnTo>
                    <a:lnTo>
                      <a:pt x="155" y="138"/>
                    </a:lnTo>
                    <a:lnTo>
                      <a:pt x="127" y="185"/>
                    </a:lnTo>
                    <a:lnTo>
                      <a:pt x="119" y="156"/>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32" name="Freeform 76"/>
              <p:cNvSpPr>
                <a:spLocks/>
              </p:cNvSpPr>
              <p:nvPr/>
            </p:nvSpPr>
            <p:spPr bwMode="auto">
              <a:xfrm>
                <a:off x="4147" y="2055"/>
                <a:ext cx="51" cy="34"/>
              </a:xfrm>
              <a:custGeom>
                <a:avLst/>
                <a:gdLst/>
                <a:ahLst/>
                <a:cxnLst>
                  <a:cxn ang="0">
                    <a:pos x="38" y="0"/>
                  </a:cxn>
                  <a:cxn ang="0">
                    <a:pos x="101" y="44"/>
                  </a:cxn>
                  <a:cxn ang="0">
                    <a:pos x="92" y="70"/>
                  </a:cxn>
                  <a:cxn ang="0">
                    <a:pos x="0" y="9"/>
                  </a:cxn>
                  <a:cxn ang="0">
                    <a:pos x="38" y="0"/>
                  </a:cxn>
                </a:cxnLst>
                <a:rect l="0" t="0" r="r" b="b"/>
                <a:pathLst>
                  <a:path w="101" h="70">
                    <a:moveTo>
                      <a:pt x="38" y="0"/>
                    </a:moveTo>
                    <a:lnTo>
                      <a:pt x="101" y="44"/>
                    </a:lnTo>
                    <a:lnTo>
                      <a:pt x="92" y="70"/>
                    </a:lnTo>
                    <a:lnTo>
                      <a:pt x="0" y="9"/>
                    </a:lnTo>
                    <a:lnTo>
                      <a:pt x="38" y="0"/>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grpSp>
      <p:grpSp>
        <p:nvGrpSpPr>
          <p:cNvPr id="263189" name="Group 77"/>
          <p:cNvGrpSpPr>
            <a:grpSpLocks/>
          </p:cNvGrpSpPr>
          <p:nvPr/>
        </p:nvGrpSpPr>
        <p:grpSpPr bwMode="auto">
          <a:xfrm>
            <a:off x="7019925" y="5876925"/>
            <a:ext cx="593725" cy="334963"/>
            <a:chOff x="4223" y="2240"/>
            <a:chExt cx="374" cy="211"/>
          </a:xfrm>
        </p:grpSpPr>
        <p:sp>
          <p:nvSpPr>
            <p:cNvPr id="1299534" name="Freeform 78"/>
            <p:cNvSpPr>
              <a:spLocks/>
            </p:cNvSpPr>
            <p:nvPr/>
          </p:nvSpPr>
          <p:spPr bwMode="auto">
            <a:xfrm>
              <a:off x="4243" y="2247"/>
              <a:ext cx="343" cy="201"/>
            </a:xfrm>
            <a:custGeom>
              <a:avLst/>
              <a:gdLst/>
              <a:ahLst/>
              <a:cxnLst>
                <a:cxn ang="0">
                  <a:pos x="0" y="126"/>
                </a:cxn>
                <a:cxn ang="0">
                  <a:pos x="295" y="0"/>
                </a:cxn>
                <a:cxn ang="0">
                  <a:pos x="423" y="81"/>
                </a:cxn>
                <a:cxn ang="0">
                  <a:pos x="502" y="109"/>
                </a:cxn>
                <a:cxn ang="0">
                  <a:pos x="674" y="161"/>
                </a:cxn>
                <a:cxn ang="0">
                  <a:pos x="686" y="206"/>
                </a:cxn>
                <a:cxn ang="0">
                  <a:pos x="446" y="354"/>
                </a:cxn>
                <a:cxn ang="0">
                  <a:pos x="406" y="402"/>
                </a:cxn>
                <a:cxn ang="0">
                  <a:pos x="334" y="350"/>
                </a:cxn>
                <a:cxn ang="0">
                  <a:pos x="261" y="290"/>
                </a:cxn>
                <a:cxn ang="0">
                  <a:pos x="54" y="169"/>
                </a:cxn>
                <a:cxn ang="0">
                  <a:pos x="0" y="126"/>
                </a:cxn>
              </a:cxnLst>
              <a:rect l="0" t="0" r="r" b="b"/>
              <a:pathLst>
                <a:path w="686" h="402">
                  <a:moveTo>
                    <a:pt x="0" y="126"/>
                  </a:moveTo>
                  <a:lnTo>
                    <a:pt x="295" y="0"/>
                  </a:lnTo>
                  <a:lnTo>
                    <a:pt x="423" y="81"/>
                  </a:lnTo>
                  <a:lnTo>
                    <a:pt x="502" y="109"/>
                  </a:lnTo>
                  <a:lnTo>
                    <a:pt x="674" y="161"/>
                  </a:lnTo>
                  <a:lnTo>
                    <a:pt x="686" y="206"/>
                  </a:lnTo>
                  <a:lnTo>
                    <a:pt x="446" y="354"/>
                  </a:lnTo>
                  <a:lnTo>
                    <a:pt x="406" y="402"/>
                  </a:lnTo>
                  <a:lnTo>
                    <a:pt x="334" y="350"/>
                  </a:lnTo>
                  <a:lnTo>
                    <a:pt x="261" y="290"/>
                  </a:lnTo>
                  <a:lnTo>
                    <a:pt x="54" y="169"/>
                  </a:lnTo>
                  <a:lnTo>
                    <a:pt x="0" y="126"/>
                  </a:lnTo>
                  <a:close/>
                </a:path>
              </a:pathLst>
            </a:custGeom>
            <a:solidFill>
              <a:srgbClr val="FFFFFF"/>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nvGrpSpPr>
            <p:cNvPr id="263194" name="Group 79"/>
            <p:cNvGrpSpPr>
              <a:grpSpLocks/>
            </p:cNvGrpSpPr>
            <p:nvPr/>
          </p:nvGrpSpPr>
          <p:grpSpPr bwMode="auto">
            <a:xfrm>
              <a:off x="4223" y="2240"/>
              <a:ext cx="374" cy="211"/>
              <a:chOff x="4223" y="2240"/>
              <a:chExt cx="374" cy="211"/>
            </a:xfrm>
          </p:grpSpPr>
          <p:sp>
            <p:nvSpPr>
              <p:cNvPr id="1299536" name="Freeform 80"/>
              <p:cNvSpPr>
                <a:spLocks/>
              </p:cNvSpPr>
              <p:nvPr/>
            </p:nvSpPr>
            <p:spPr bwMode="auto">
              <a:xfrm>
                <a:off x="4223" y="2240"/>
                <a:ext cx="374" cy="211"/>
              </a:xfrm>
              <a:custGeom>
                <a:avLst/>
                <a:gdLst/>
                <a:ahLst/>
                <a:cxnLst>
                  <a:cxn ang="0">
                    <a:pos x="714" y="157"/>
                  </a:cxn>
                  <a:cxn ang="0">
                    <a:pos x="594" y="126"/>
                  </a:cxn>
                  <a:cxn ang="0">
                    <a:pos x="493" y="95"/>
                  </a:cxn>
                  <a:cxn ang="0">
                    <a:pos x="409" y="45"/>
                  </a:cxn>
                  <a:cxn ang="0">
                    <a:pos x="351" y="0"/>
                  </a:cxn>
                  <a:cxn ang="0">
                    <a:pos x="317" y="19"/>
                  </a:cxn>
                  <a:cxn ang="0">
                    <a:pos x="343" y="57"/>
                  </a:cxn>
                  <a:cxn ang="0">
                    <a:pos x="395" y="72"/>
                  </a:cxn>
                  <a:cxn ang="0">
                    <a:pos x="491" y="117"/>
                  </a:cxn>
                  <a:cxn ang="0">
                    <a:pos x="574" y="148"/>
                  </a:cxn>
                  <a:cxn ang="0">
                    <a:pos x="669" y="179"/>
                  </a:cxn>
                  <a:cxn ang="0">
                    <a:pos x="707" y="191"/>
                  </a:cxn>
                  <a:cxn ang="0">
                    <a:pos x="707" y="201"/>
                  </a:cxn>
                  <a:cxn ang="0">
                    <a:pos x="707" y="216"/>
                  </a:cxn>
                  <a:cxn ang="0">
                    <a:pos x="674" y="238"/>
                  </a:cxn>
                  <a:cxn ang="0">
                    <a:pos x="596" y="283"/>
                  </a:cxn>
                  <a:cxn ang="0">
                    <a:pos x="537" y="320"/>
                  </a:cxn>
                  <a:cxn ang="0">
                    <a:pos x="478" y="357"/>
                  </a:cxn>
                  <a:cxn ang="0">
                    <a:pos x="449" y="395"/>
                  </a:cxn>
                  <a:cxn ang="0">
                    <a:pos x="351" y="317"/>
                  </a:cxn>
                  <a:cxn ang="0">
                    <a:pos x="235" y="253"/>
                  </a:cxn>
                  <a:cxn ang="0">
                    <a:pos x="139" y="191"/>
                  </a:cxn>
                  <a:cxn ang="0">
                    <a:pos x="86" y="154"/>
                  </a:cxn>
                  <a:cxn ang="0">
                    <a:pos x="48" y="139"/>
                  </a:cxn>
                  <a:cxn ang="0">
                    <a:pos x="19" y="134"/>
                  </a:cxn>
                  <a:cxn ang="0">
                    <a:pos x="0" y="146"/>
                  </a:cxn>
                  <a:cxn ang="0">
                    <a:pos x="21" y="162"/>
                  </a:cxn>
                  <a:cxn ang="0">
                    <a:pos x="71" y="186"/>
                  </a:cxn>
                  <a:cxn ang="0">
                    <a:pos x="192" y="260"/>
                  </a:cxn>
                  <a:cxn ang="0">
                    <a:pos x="284" y="312"/>
                  </a:cxn>
                  <a:cxn ang="0">
                    <a:pos x="358" y="357"/>
                  </a:cxn>
                  <a:cxn ang="0">
                    <a:pos x="424" y="417"/>
                  </a:cxn>
                  <a:cxn ang="0">
                    <a:pos x="456" y="422"/>
                  </a:cxn>
                  <a:cxn ang="0">
                    <a:pos x="486" y="400"/>
                  </a:cxn>
                  <a:cxn ang="0">
                    <a:pos x="534" y="355"/>
                  </a:cxn>
                  <a:cxn ang="0">
                    <a:pos x="611" y="317"/>
                  </a:cxn>
                  <a:cxn ang="0">
                    <a:pos x="692" y="267"/>
                  </a:cxn>
                  <a:cxn ang="0">
                    <a:pos x="748" y="231"/>
                  </a:cxn>
                  <a:cxn ang="0">
                    <a:pos x="743" y="208"/>
                  </a:cxn>
                  <a:cxn ang="0">
                    <a:pos x="736" y="176"/>
                  </a:cxn>
                  <a:cxn ang="0">
                    <a:pos x="714" y="157"/>
                  </a:cxn>
                </a:cxnLst>
                <a:rect l="0" t="0" r="r" b="b"/>
                <a:pathLst>
                  <a:path w="748" h="422">
                    <a:moveTo>
                      <a:pt x="714" y="157"/>
                    </a:moveTo>
                    <a:lnTo>
                      <a:pt x="594" y="126"/>
                    </a:lnTo>
                    <a:lnTo>
                      <a:pt x="493" y="95"/>
                    </a:lnTo>
                    <a:lnTo>
                      <a:pt x="409" y="45"/>
                    </a:lnTo>
                    <a:lnTo>
                      <a:pt x="351" y="0"/>
                    </a:lnTo>
                    <a:lnTo>
                      <a:pt x="317" y="19"/>
                    </a:lnTo>
                    <a:lnTo>
                      <a:pt x="343" y="57"/>
                    </a:lnTo>
                    <a:lnTo>
                      <a:pt x="395" y="72"/>
                    </a:lnTo>
                    <a:lnTo>
                      <a:pt x="491" y="117"/>
                    </a:lnTo>
                    <a:lnTo>
                      <a:pt x="574" y="148"/>
                    </a:lnTo>
                    <a:lnTo>
                      <a:pt x="669" y="179"/>
                    </a:lnTo>
                    <a:lnTo>
                      <a:pt x="707" y="191"/>
                    </a:lnTo>
                    <a:lnTo>
                      <a:pt x="707" y="201"/>
                    </a:lnTo>
                    <a:lnTo>
                      <a:pt x="707" y="216"/>
                    </a:lnTo>
                    <a:lnTo>
                      <a:pt x="674" y="238"/>
                    </a:lnTo>
                    <a:lnTo>
                      <a:pt x="596" y="283"/>
                    </a:lnTo>
                    <a:lnTo>
                      <a:pt x="537" y="320"/>
                    </a:lnTo>
                    <a:lnTo>
                      <a:pt x="478" y="357"/>
                    </a:lnTo>
                    <a:lnTo>
                      <a:pt x="449" y="395"/>
                    </a:lnTo>
                    <a:lnTo>
                      <a:pt x="351" y="317"/>
                    </a:lnTo>
                    <a:lnTo>
                      <a:pt x="235" y="253"/>
                    </a:lnTo>
                    <a:lnTo>
                      <a:pt x="139" y="191"/>
                    </a:lnTo>
                    <a:lnTo>
                      <a:pt x="86" y="154"/>
                    </a:lnTo>
                    <a:lnTo>
                      <a:pt x="48" y="139"/>
                    </a:lnTo>
                    <a:lnTo>
                      <a:pt x="19" y="134"/>
                    </a:lnTo>
                    <a:lnTo>
                      <a:pt x="0" y="146"/>
                    </a:lnTo>
                    <a:lnTo>
                      <a:pt x="21" y="162"/>
                    </a:lnTo>
                    <a:lnTo>
                      <a:pt x="71" y="186"/>
                    </a:lnTo>
                    <a:lnTo>
                      <a:pt x="192" y="260"/>
                    </a:lnTo>
                    <a:lnTo>
                      <a:pt x="284" y="312"/>
                    </a:lnTo>
                    <a:lnTo>
                      <a:pt x="358" y="357"/>
                    </a:lnTo>
                    <a:lnTo>
                      <a:pt x="424" y="417"/>
                    </a:lnTo>
                    <a:lnTo>
                      <a:pt x="456" y="422"/>
                    </a:lnTo>
                    <a:lnTo>
                      <a:pt x="486" y="400"/>
                    </a:lnTo>
                    <a:lnTo>
                      <a:pt x="534" y="355"/>
                    </a:lnTo>
                    <a:lnTo>
                      <a:pt x="611" y="317"/>
                    </a:lnTo>
                    <a:lnTo>
                      <a:pt x="692" y="267"/>
                    </a:lnTo>
                    <a:lnTo>
                      <a:pt x="748" y="231"/>
                    </a:lnTo>
                    <a:lnTo>
                      <a:pt x="743" y="208"/>
                    </a:lnTo>
                    <a:lnTo>
                      <a:pt x="736" y="176"/>
                    </a:lnTo>
                    <a:lnTo>
                      <a:pt x="714" y="157"/>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37" name="Freeform 81"/>
              <p:cNvSpPr>
                <a:spLocks/>
              </p:cNvSpPr>
              <p:nvPr/>
            </p:nvSpPr>
            <p:spPr bwMode="auto">
              <a:xfrm>
                <a:off x="4227" y="2242"/>
                <a:ext cx="171" cy="82"/>
              </a:xfrm>
              <a:custGeom>
                <a:avLst/>
                <a:gdLst/>
                <a:ahLst/>
                <a:cxnLst>
                  <a:cxn ang="0">
                    <a:pos x="0" y="142"/>
                  </a:cxn>
                  <a:cxn ang="0">
                    <a:pos x="74" y="117"/>
                  </a:cxn>
                  <a:cxn ang="0">
                    <a:pos x="179" y="73"/>
                  </a:cxn>
                  <a:cxn ang="0">
                    <a:pos x="272" y="18"/>
                  </a:cxn>
                  <a:cxn ang="0">
                    <a:pos x="325" y="0"/>
                  </a:cxn>
                  <a:cxn ang="0">
                    <a:pos x="339" y="2"/>
                  </a:cxn>
                  <a:cxn ang="0">
                    <a:pos x="342" y="18"/>
                  </a:cxn>
                  <a:cxn ang="0">
                    <a:pos x="289" y="41"/>
                  </a:cxn>
                  <a:cxn ang="0">
                    <a:pos x="220" y="80"/>
                  </a:cxn>
                  <a:cxn ang="0">
                    <a:pos x="112" y="126"/>
                  </a:cxn>
                  <a:cxn ang="0">
                    <a:pos x="43" y="163"/>
                  </a:cxn>
                  <a:cxn ang="0">
                    <a:pos x="0" y="142"/>
                  </a:cxn>
                </a:cxnLst>
                <a:rect l="0" t="0" r="r" b="b"/>
                <a:pathLst>
                  <a:path w="342" h="163">
                    <a:moveTo>
                      <a:pt x="0" y="142"/>
                    </a:moveTo>
                    <a:lnTo>
                      <a:pt x="74" y="117"/>
                    </a:lnTo>
                    <a:lnTo>
                      <a:pt x="179" y="73"/>
                    </a:lnTo>
                    <a:lnTo>
                      <a:pt x="272" y="18"/>
                    </a:lnTo>
                    <a:lnTo>
                      <a:pt x="325" y="0"/>
                    </a:lnTo>
                    <a:lnTo>
                      <a:pt x="339" y="2"/>
                    </a:lnTo>
                    <a:lnTo>
                      <a:pt x="342" y="18"/>
                    </a:lnTo>
                    <a:lnTo>
                      <a:pt x="289" y="41"/>
                    </a:lnTo>
                    <a:lnTo>
                      <a:pt x="220" y="80"/>
                    </a:lnTo>
                    <a:lnTo>
                      <a:pt x="112" y="126"/>
                    </a:lnTo>
                    <a:lnTo>
                      <a:pt x="43" y="163"/>
                    </a:lnTo>
                    <a:lnTo>
                      <a:pt x="0" y="142"/>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grpSp>
      <p:grpSp>
        <p:nvGrpSpPr>
          <p:cNvPr id="263190" name="Group 82"/>
          <p:cNvGrpSpPr>
            <a:grpSpLocks/>
          </p:cNvGrpSpPr>
          <p:nvPr/>
        </p:nvGrpSpPr>
        <p:grpSpPr bwMode="auto">
          <a:xfrm>
            <a:off x="6732588" y="5661025"/>
            <a:ext cx="495300" cy="309563"/>
            <a:chOff x="4298" y="1993"/>
            <a:chExt cx="312" cy="240"/>
          </a:xfrm>
        </p:grpSpPr>
        <p:sp>
          <p:nvSpPr>
            <p:cNvPr id="1299539" name="Freeform 83"/>
            <p:cNvSpPr>
              <a:spLocks/>
            </p:cNvSpPr>
            <p:nvPr/>
          </p:nvSpPr>
          <p:spPr bwMode="auto">
            <a:xfrm>
              <a:off x="4302" y="2005"/>
              <a:ext cx="300" cy="225"/>
            </a:xfrm>
            <a:custGeom>
              <a:avLst/>
              <a:gdLst/>
              <a:ahLst/>
              <a:cxnLst>
                <a:cxn ang="0">
                  <a:pos x="0" y="390"/>
                </a:cxn>
                <a:cxn ang="0">
                  <a:pos x="81" y="308"/>
                </a:cxn>
                <a:cxn ang="0">
                  <a:pos x="131" y="220"/>
                </a:cxn>
                <a:cxn ang="0">
                  <a:pos x="182" y="119"/>
                </a:cxn>
                <a:cxn ang="0">
                  <a:pos x="204" y="14"/>
                </a:cxn>
                <a:cxn ang="0">
                  <a:pos x="592" y="0"/>
                </a:cxn>
                <a:cxn ang="0">
                  <a:pos x="599" y="29"/>
                </a:cxn>
                <a:cxn ang="0">
                  <a:pos x="547" y="175"/>
                </a:cxn>
                <a:cxn ang="0">
                  <a:pos x="515" y="234"/>
                </a:cxn>
                <a:cxn ang="0">
                  <a:pos x="443" y="316"/>
                </a:cxn>
                <a:cxn ang="0">
                  <a:pos x="369" y="404"/>
                </a:cxn>
                <a:cxn ang="0">
                  <a:pos x="333" y="445"/>
                </a:cxn>
                <a:cxn ang="0">
                  <a:pos x="148" y="452"/>
                </a:cxn>
                <a:cxn ang="0">
                  <a:pos x="67" y="445"/>
                </a:cxn>
                <a:cxn ang="0">
                  <a:pos x="7" y="420"/>
                </a:cxn>
                <a:cxn ang="0">
                  <a:pos x="0" y="390"/>
                </a:cxn>
              </a:cxnLst>
              <a:rect l="0" t="0" r="r" b="b"/>
              <a:pathLst>
                <a:path w="599" h="452">
                  <a:moveTo>
                    <a:pt x="0" y="390"/>
                  </a:moveTo>
                  <a:lnTo>
                    <a:pt x="81" y="308"/>
                  </a:lnTo>
                  <a:lnTo>
                    <a:pt x="131" y="220"/>
                  </a:lnTo>
                  <a:lnTo>
                    <a:pt x="182" y="119"/>
                  </a:lnTo>
                  <a:lnTo>
                    <a:pt x="204" y="14"/>
                  </a:lnTo>
                  <a:lnTo>
                    <a:pt x="592" y="0"/>
                  </a:lnTo>
                  <a:lnTo>
                    <a:pt x="599" y="29"/>
                  </a:lnTo>
                  <a:lnTo>
                    <a:pt x="547" y="175"/>
                  </a:lnTo>
                  <a:lnTo>
                    <a:pt x="515" y="234"/>
                  </a:lnTo>
                  <a:lnTo>
                    <a:pt x="443" y="316"/>
                  </a:lnTo>
                  <a:lnTo>
                    <a:pt x="369" y="404"/>
                  </a:lnTo>
                  <a:lnTo>
                    <a:pt x="333" y="445"/>
                  </a:lnTo>
                  <a:lnTo>
                    <a:pt x="148" y="452"/>
                  </a:lnTo>
                  <a:lnTo>
                    <a:pt x="67" y="445"/>
                  </a:lnTo>
                  <a:lnTo>
                    <a:pt x="7" y="420"/>
                  </a:lnTo>
                  <a:lnTo>
                    <a:pt x="0" y="390"/>
                  </a:lnTo>
                  <a:close/>
                </a:path>
              </a:pathLst>
            </a:custGeom>
            <a:solidFill>
              <a:srgbClr val="FFFFFF"/>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sp>
          <p:nvSpPr>
            <p:cNvPr id="1299540" name="Freeform 84"/>
            <p:cNvSpPr>
              <a:spLocks/>
            </p:cNvSpPr>
            <p:nvPr/>
          </p:nvSpPr>
          <p:spPr bwMode="auto">
            <a:xfrm>
              <a:off x="4298" y="1993"/>
              <a:ext cx="312" cy="240"/>
            </a:xfrm>
            <a:custGeom>
              <a:avLst/>
              <a:gdLst/>
              <a:ahLst/>
              <a:cxnLst>
                <a:cxn ang="0">
                  <a:pos x="39" y="412"/>
                </a:cxn>
                <a:cxn ang="0">
                  <a:pos x="121" y="311"/>
                </a:cxn>
                <a:cxn ang="0">
                  <a:pos x="179" y="192"/>
                </a:cxn>
                <a:cxn ang="0">
                  <a:pos x="208" y="110"/>
                </a:cxn>
                <a:cxn ang="0">
                  <a:pos x="227" y="57"/>
                </a:cxn>
                <a:cxn ang="0">
                  <a:pos x="304" y="42"/>
                </a:cxn>
                <a:cxn ang="0">
                  <a:pos x="488" y="50"/>
                </a:cxn>
                <a:cxn ang="0">
                  <a:pos x="584" y="52"/>
                </a:cxn>
                <a:cxn ang="0">
                  <a:pos x="559" y="131"/>
                </a:cxn>
                <a:cxn ang="0">
                  <a:pos x="514" y="234"/>
                </a:cxn>
                <a:cxn ang="0">
                  <a:pos x="441" y="330"/>
                </a:cxn>
                <a:cxn ang="0">
                  <a:pos x="370" y="412"/>
                </a:cxn>
                <a:cxn ang="0">
                  <a:pos x="338" y="449"/>
                </a:cxn>
                <a:cxn ang="0">
                  <a:pos x="246" y="459"/>
                </a:cxn>
                <a:cxn ang="0">
                  <a:pos x="59" y="449"/>
                </a:cxn>
                <a:cxn ang="0">
                  <a:pos x="91" y="474"/>
                </a:cxn>
                <a:cxn ang="0">
                  <a:pos x="236" y="478"/>
                </a:cxn>
                <a:cxn ang="0">
                  <a:pos x="353" y="471"/>
                </a:cxn>
                <a:cxn ang="0">
                  <a:pos x="422" y="399"/>
                </a:cxn>
                <a:cxn ang="0">
                  <a:pos x="500" y="294"/>
                </a:cxn>
                <a:cxn ang="0">
                  <a:pos x="562" y="205"/>
                </a:cxn>
                <a:cxn ang="0">
                  <a:pos x="596" y="124"/>
                </a:cxn>
                <a:cxn ang="0">
                  <a:pos x="618" y="64"/>
                </a:cxn>
                <a:cxn ang="0">
                  <a:pos x="625" y="34"/>
                </a:cxn>
                <a:cxn ang="0">
                  <a:pos x="605" y="0"/>
                </a:cxn>
                <a:cxn ang="0">
                  <a:pos x="552" y="7"/>
                </a:cxn>
                <a:cxn ang="0">
                  <a:pos x="393" y="19"/>
                </a:cxn>
                <a:cxn ang="0">
                  <a:pos x="243" y="19"/>
                </a:cxn>
                <a:cxn ang="0">
                  <a:pos x="206" y="19"/>
                </a:cxn>
                <a:cxn ang="0">
                  <a:pos x="184" y="64"/>
                </a:cxn>
                <a:cxn ang="0">
                  <a:pos x="169" y="160"/>
                </a:cxn>
                <a:cxn ang="0">
                  <a:pos x="128" y="237"/>
                </a:cxn>
                <a:cxn ang="0">
                  <a:pos x="73" y="323"/>
                </a:cxn>
                <a:cxn ang="0">
                  <a:pos x="29" y="375"/>
                </a:cxn>
                <a:cxn ang="0">
                  <a:pos x="0" y="407"/>
                </a:cxn>
                <a:cxn ang="0">
                  <a:pos x="8" y="436"/>
                </a:cxn>
                <a:cxn ang="0">
                  <a:pos x="39" y="442"/>
                </a:cxn>
                <a:cxn ang="0">
                  <a:pos x="39" y="412"/>
                </a:cxn>
              </a:cxnLst>
              <a:rect l="0" t="0" r="r" b="b"/>
              <a:pathLst>
                <a:path w="625" h="478">
                  <a:moveTo>
                    <a:pt x="39" y="412"/>
                  </a:moveTo>
                  <a:lnTo>
                    <a:pt x="121" y="311"/>
                  </a:lnTo>
                  <a:lnTo>
                    <a:pt x="179" y="192"/>
                  </a:lnTo>
                  <a:lnTo>
                    <a:pt x="208" y="110"/>
                  </a:lnTo>
                  <a:lnTo>
                    <a:pt x="227" y="57"/>
                  </a:lnTo>
                  <a:lnTo>
                    <a:pt x="304" y="42"/>
                  </a:lnTo>
                  <a:lnTo>
                    <a:pt x="488" y="50"/>
                  </a:lnTo>
                  <a:lnTo>
                    <a:pt x="584" y="52"/>
                  </a:lnTo>
                  <a:lnTo>
                    <a:pt x="559" y="131"/>
                  </a:lnTo>
                  <a:lnTo>
                    <a:pt x="514" y="234"/>
                  </a:lnTo>
                  <a:lnTo>
                    <a:pt x="441" y="330"/>
                  </a:lnTo>
                  <a:lnTo>
                    <a:pt x="370" y="412"/>
                  </a:lnTo>
                  <a:lnTo>
                    <a:pt x="338" y="449"/>
                  </a:lnTo>
                  <a:lnTo>
                    <a:pt x="246" y="459"/>
                  </a:lnTo>
                  <a:lnTo>
                    <a:pt x="59" y="449"/>
                  </a:lnTo>
                  <a:lnTo>
                    <a:pt x="91" y="474"/>
                  </a:lnTo>
                  <a:lnTo>
                    <a:pt x="236" y="478"/>
                  </a:lnTo>
                  <a:lnTo>
                    <a:pt x="353" y="471"/>
                  </a:lnTo>
                  <a:lnTo>
                    <a:pt x="422" y="399"/>
                  </a:lnTo>
                  <a:lnTo>
                    <a:pt x="500" y="294"/>
                  </a:lnTo>
                  <a:lnTo>
                    <a:pt x="562" y="205"/>
                  </a:lnTo>
                  <a:lnTo>
                    <a:pt x="596" y="124"/>
                  </a:lnTo>
                  <a:lnTo>
                    <a:pt x="618" y="64"/>
                  </a:lnTo>
                  <a:lnTo>
                    <a:pt x="625" y="34"/>
                  </a:lnTo>
                  <a:lnTo>
                    <a:pt x="605" y="0"/>
                  </a:lnTo>
                  <a:lnTo>
                    <a:pt x="552" y="7"/>
                  </a:lnTo>
                  <a:lnTo>
                    <a:pt x="393" y="19"/>
                  </a:lnTo>
                  <a:lnTo>
                    <a:pt x="243" y="19"/>
                  </a:lnTo>
                  <a:lnTo>
                    <a:pt x="206" y="19"/>
                  </a:lnTo>
                  <a:lnTo>
                    <a:pt x="184" y="64"/>
                  </a:lnTo>
                  <a:lnTo>
                    <a:pt x="169" y="160"/>
                  </a:lnTo>
                  <a:lnTo>
                    <a:pt x="128" y="237"/>
                  </a:lnTo>
                  <a:lnTo>
                    <a:pt x="73" y="323"/>
                  </a:lnTo>
                  <a:lnTo>
                    <a:pt x="29" y="375"/>
                  </a:lnTo>
                  <a:lnTo>
                    <a:pt x="0" y="407"/>
                  </a:lnTo>
                  <a:lnTo>
                    <a:pt x="8" y="436"/>
                  </a:lnTo>
                  <a:lnTo>
                    <a:pt x="39" y="442"/>
                  </a:lnTo>
                  <a:lnTo>
                    <a:pt x="39" y="412"/>
                  </a:lnTo>
                  <a:close/>
                </a:path>
              </a:pathLst>
            </a:custGeom>
            <a:solidFill>
              <a:srgbClr val="000000"/>
            </a:solidFill>
            <a:ln w="9525">
              <a:noFill/>
              <a:round/>
              <a:headEnd/>
              <a:tailEnd/>
            </a:ln>
            <a:effectLst>
              <a:outerShdw dist="28398" dir="3806097" algn="ctr" rotWithShape="0">
                <a:srgbClr val="808080">
                  <a:alpha val="50000"/>
                </a:srgbClr>
              </a:outerShdw>
            </a:effectLst>
          </p:spPr>
          <p:txBody>
            <a:bodyPr/>
            <a:lstStyle/>
            <a:p>
              <a:pPr>
                <a:defRPr/>
              </a:pPr>
              <a:endParaRPr lang="en-US"/>
            </a:p>
          </p:txBody>
        </p:sp>
      </p:grpSp>
    </p:spTree>
  </p:cSld>
  <p:clrMapOvr>
    <a:masterClrMapping/>
  </p:clrMapOvr>
  <p:transition spd="med"/>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0482" name="Rectangle 2"/>
          <p:cNvSpPr>
            <a:spLocks noGrp="1" noChangeArrowheads="1"/>
          </p:cNvSpPr>
          <p:nvPr>
            <p:ph type="title"/>
          </p:nvPr>
        </p:nvSpPr>
        <p:spPr/>
        <p:txBody>
          <a:bodyPr/>
          <a:lstStyle/>
          <a:p>
            <a:pPr eaLnBrk="1" hangingPunct="1">
              <a:defRPr/>
            </a:pPr>
            <a:r>
              <a:rPr lang="en-US"/>
              <a:t>GUN Concept</a:t>
            </a:r>
            <a:endParaRPr lang="en-GB"/>
          </a:p>
        </p:txBody>
      </p:sp>
      <p:pic>
        <p:nvPicPr>
          <p:cNvPr id="264195" name="Picture 3"/>
          <p:cNvPicPr>
            <a:picLocks noGrp="1" noRot="1" noChangeAspect="1" noChangeArrowheads="1"/>
          </p:cNvPicPr>
          <p:nvPr>
            <p:ph sz="half" idx="1"/>
          </p:nvPr>
        </p:nvPicPr>
        <p:blipFill>
          <a:blip r:embed="rId2" cstate="print">
            <a:extLst>
              <a:ext uri="{28A0092B-C50C-407E-A947-70E740481C1C}">
                <a14:useLocalDpi xmlns:a14="http://schemas.microsoft.com/office/drawing/2010/main" val="0"/>
              </a:ext>
            </a:extLst>
          </a:blip>
          <a:srcRect/>
          <a:stretch>
            <a:fillRect/>
          </a:stretch>
        </p:blipFill>
        <p:spPr>
          <a:xfrm>
            <a:off x="212725" y="2276475"/>
            <a:ext cx="4321175" cy="3241675"/>
          </a:xfrm>
          <a:ln>
            <a:solidFill>
              <a:srgbClr val="000000"/>
            </a:solidFill>
            <a:miter lim="800000"/>
            <a:headEnd/>
            <a:tailEnd/>
          </a:ln>
        </p:spPr>
      </p:pic>
      <p:sp>
        <p:nvSpPr>
          <p:cNvPr id="264196" name="Text Box 4"/>
          <p:cNvSpPr txBox="1">
            <a:spLocks noChangeArrowheads="1"/>
          </p:cNvSpPr>
          <p:nvPr/>
        </p:nvSpPr>
        <p:spPr bwMode="auto">
          <a:xfrm>
            <a:off x="2879725" y="773113"/>
            <a:ext cx="6035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b="1">
                <a:solidFill>
                  <a:srgbClr val="FF3300"/>
                </a:solidFill>
              </a:rPr>
              <a:t>Global Understanding eNvironment</a:t>
            </a:r>
            <a:endParaRPr lang="en-GB" altLang="en-US" sz="2000" b="1">
              <a:solidFill>
                <a:srgbClr val="FF3300"/>
              </a:solidFill>
            </a:endParaRPr>
          </a:p>
        </p:txBody>
      </p:sp>
      <p:pic>
        <p:nvPicPr>
          <p:cNvPr id="264197" name="Picture 5"/>
          <p:cNvPicPr>
            <a:picLocks noGrp="1" noRot="1" noChangeAspect="1" noChangeArrowheads="1"/>
          </p:cNvPicPr>
          <p:nvPr>
            <p:ph sz="half" idx="2"/>
          </p:nvPr>
        </p:nvPicPr>
        <p:blipFill>
          <a:blip r:embed="rId3" cstate="print">
            <a:extLst>
              <a:ext uri="{28A0092B-C50C-407E-A947-70E740481C1C}">
                <a14:useLocalDpi xmlns:a14="http://schemas.microsoft.com/office/drawing/2010/main" val="0"/>
              </a:ext>
            </a:extLst>
          </a:blip>
          <a:srcRect/>
          <a:stretch>
            <a:fillRect/>
          </a:stretch>
        </p:blipFill>
        <p:spPr>
          <a:xfrm>
            <a:off x="4648200" y="2278063"/>
            <a:ext cx="4316413" cy="3236912"/>
          </a:xfrm>
          <a:ln>
            <a:solidFill>
              <a:srgbClr val="000000"/>
            </a:solidFill>
            <a:miter lim="800000"/>
            <a:headEnd/>
            <a:tailEnd/>
          </a:ln>
        </p:spPr>
      </p:pic>
    </p:spTree>
  </p:cSld>
  <p:clrMapOvr>
    <a:masterClrMapping/>
  </p:clrMapOvr>
  <p:transition spd="med"/>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1506" name="Rectangle 2"/>
          <p:cNvSpPr>
            <a:spLocks noGrp="1" noChangeArrowheads="1"/>
          </p:cNvSpPr>
          <p:nvPr>
            <p:ph type="title"/>
          </p:nvPr>
        </p:nvSpPr>
        <p:spPr/>
        <p:txBody>
          <a:bodyPr/>
          <a:lstStyle/>
          <a:p>
            <a:pPr eaLnBrk="1" hangingPunct="1">
              <a:defRPr/>
            </a:pPr>
            <a:r>
              <a:rPr lang="en-US" sz="3200"/>
              <a:t>Generic Semantic Adapter</a:t>
            </a:r>
            <a:endParaRPr lang="ru-RU" sz="3200"/>
          </a:p>
        </p:txBody>
      </p:sp>
      <p:grpSp>
        <p:nvGrpSpPr>
          <p:cNvPr id="265219" name="Group 3"/>
          <p:cNvGrpSpPr>
            <a:grpSpLocks/>
          </p:cNvGrpSpPr>
          <p:nvPr/>
        </p:nvGrpSpPr>
        <p:grpSpPr bwMode="auto">
          <a:xfrm>
            <a:off x="2319338" y="1130300"/>
            <a:ext cx="6723062" cy="790575"/>
            <a:chOff x="2517" y="572"/>
            <a:chExt cx="2767" cy="953"/>
          </a:xfrm>
        </p:grpSpPr>
        <p:pic>
          <p:nvPicPr>
            <p:cNvPr id="265246" name="Picture 4"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7" name="Text Box 5"/>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a:r>
                <a:rPr lang="en-US" altLang="en-US" sz="1400" b="1">
                  <a:latin typeface="Verdana" pitchFamily="34" charset="0"/>
                </a:rPr>
                <a:t>A generic resource-access mechanism (semantic adapter) for devices, diagnostic services and humans</a:t>
              </a:r>
              <a:endParaRPr lang="ru-RU" altLang="en-US" sz="1400" b="1">
                <a:latin typeface="Verdana" pitchFamily="34" charset="0"/>
              </a:endParaRPr>
            </a:p>
          </p:txBody>
        </p:sp>
      </p:grpSp>
      <p:grpSp>
        <p:nvGrpSpPr>
          <p:cNvPr id="265220" name="Group 6"/>
          <p:cNvGrpSpPr>
            <a:grpSpLocks/>
          </p:cNvGrpSpPr>
          <p:nvPr/>
        </p:nvGrpSpPr>
        <p:grpSpPr bwMode="auto">
          <a:xfrm>
            <a:off x="203200" y="3822700"/>
            <a:ext cx="6172200" cy="779463"/>
            <a:chOff x="2517" y="572"/>
            <a:chExt cx="2767" cy="953"/>
          </a:xfrm>
        </p:grpSpPr>
        <p:pic>
          <p:nvPicPr>
            <p:cNvPr id="265244" name="Picture 7"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5" name="Text Box 8"/>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a:r>
                <a:rPr lang="en-US" altLang="en-US" sz="1400" b="1">
                  <a:latin typeface="Verdana" pitchFamily="34" charset="0"/>
                </a:rPr>
                <a:t>An environment for remote access and resource browsing via semantic-based communication interface</a:t>
              </a:r>
              <a:endParaRPr lang="ru-RU" altLang="en-US" sz="1400" b="1">
                <a:latin typeface="Verdana" pitchFamily="34" charset="0"/>
              </a:endParaRPr>
            </a:p>
          </p:txBody>
        </p:sp>
      </p:grpSp>
      <p:pic>
        <p:nvPicPr>
          <p:cNvPr id="265221" name="Picture 9" descr="adapter_rotate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09800" y="2228850"/>
            <a:ext cx="1485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22" name="Line 10"/>
          <p:cNvSpPr>
            <a:spLocks noChangeShapeType="1"/>
          </p:cNvSpPr>
          <p:nvPr/>
        </p:nvSpPr>
        <p:spPr bwMode="auto">
          <a:xfrm flipH="1" flipV="1">
            <a:off x="1447800" y="2305050"/>
            <a:ext cx="762000" cy="22860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5223" name="Line 11"/>
          <p:cNvSpPr>
            <a:spLocks noChangeShapeType="1"/>
          </p:cNvSpPr>
          <p:nvPr/>
        </p:nvSpPr>
        <p:spPr bwMode="auto">
          <a:xfrm flipH="1">
            <a:off x="1524000" y="2762250"/>
            <a:ext cx="609600" cy="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5224" name="Line 12"/>
          <p:cNvSpPr>
            <a:spLocks noChangeShapeType="1"/>
          </p:cNvSpPr>
          <p:nvPr/>
        </p:nvSpPr>
        <p:spPr bwMode="auto">
          <a:xfrm flipH="1">
            <a:off x="1447800" y="2990850"/>
            <a:ext cx="685800" cy="7620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301517" name="Picture 13" descr="bd05172_"/>
          <p:cNvPicPr>
            <a:picLocks noChangeAspect="1" noChangeArrowheads="1"/>
          </p:cNvPicPr>
          <p:nvPr/>
        </p:nvPicPr>
        <p:blipFill>
          <a:blip r:embed="rId4"/>
          <a:srcRect/>
          <a:stretch>
            <a:fillRect/>
          </a:stretch>
        </p:blipFill>
        <p:spPr bwMode="auto">
          <a:xfrm>
            <a:off x="762000" y="1924050"/>
            <a:ext cx="609600" cy="582613"/>
          </a:xfrm>
          <a:prstGeom prst="rect">
            <a:avLst/>
          </a:prstGeom>
          <a:noFill/>
          <a:effectLst>
            <a:outerShdw dist="56796" dir="1593903" algn="ctr" rotWithShape="0">
              <a:srgbClr val="808080">
                <a:alpha val="50000"/>
              </a:srgbClr>
            </a:outerShdw>
          </a:effectLst>
        </p:spPr>
      </p:pic>
      <p:pic>
        <p:nvPicPr>
          <p:cNvPr id="265226" name="Picture 14" descr="m_service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2562225"/>
            <a:ext cx="533400" cy="44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27" name="Picture 15" descr="3rd party modifications to phpBB">
            <a:hlinkClick r:id="rId6"/>
          </p:cNvPr>
          <p:cNvPicPr>
            <a:picLocks noChangeAspect="1" noChangeArrowheads="1"/>
          </p:cNvPicPr>
          <p:nvPr/>
        </p:nvPicPr>
        <p:blipFill>
          <a:blip r:embed="rId7">
            <a:clrChange>
              <a:clrFrom>
                <a:srgbClr val="FAF9F9"/>
              </a:clrFrom>
              <a:clrTo>
                <a:srgbClr val="FAF9F9">
                  <a:alpha val="0"/>
                </a:srgbClr>
              </a:clrTo>
            </a:clrChange>
            <a:extLst>
              <a:ext uri="{28A0092B-C50C-407E-A947-70E740481C1C}">
                <a14:useLocalDpi xmlns:a14="http://schemas.microsoft.com/office/drawing/2010/main" val="0"/>
              </a:ext>
            </a:extLst>
          </a:blip>
          <a:srcRect b="33333"/>
          <a:stretch>
            <a:fillRect/>
          </a:stretch>
        </p:blipFill>
        <p:spPr bwMode="auto">
          <a:xfrm>
            <a:off x="914400" y="3067050"/>
            <a:ext cx="4572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28" name="Oval 16"/>
          <p:cNvSpPr>
            <a:spLocks noChangeArrowheads="1"/>
          </p:cNvSpPr>
          <p:nvPr/>
        </p:nvSpPr>
        <p:spPr bwMode="auto">
          <a:xfrm>
            <a:off x="4953000" y="4432300"/>
            <a:ext cx="3071813" cy="1816100"/>
          </a:xfrm>
          <a:prstGeom prst="ellipse">
            <a:avLst/>
          </a:prstGeom>
          <a:solidFill>
            <a:srgbClr val="FFFF99"/>
          </a:solidFill>
          <a:ln w="254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5229" name="Oval 17"/>
          <p:cNvSpPr>
            <a:spLocks noChangeArrowheads="1"/>
          </p:cNvSpPr>
          <p:nvPr/>
        </p:nvSpPr>
        <p:spPr bwMode="auto">
          <a:xfrm>
            <a:off x="5391150" y="4660900"/>
            <a:ext cx="2200275" cy="1371600"/>
          </a:xfrm>
          <a:prstGeom prst="ellipse">
            <a:avLst/>
          </a:prstGeom>
          <a:solidFill>
            <a:srgbClr val="33CCCC"/>
          </a:solidFill>
          <a:ln w="28575">
            <a:solidFill>
              <a:schemeClr val="tx1"/>
            </a:solidFill>
            <a:round/>
            <a:headEnd/>
            <a:tailEnd/>
          </a:ln>
        </p:spPr>
        <p:txBody>
          <a:bodyPr lIns="18000" tIns="10800" rIns="18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5230" name="Oval 18"/>
          <p:cNvSpPr>
            <a:spLocks noChangeArrowheads="1"/>
          </p:cNvSpPr>
          <p:nvPr/>
        </p:nvSpPr>
        <p:spPr bwMode="auto">
          <a:xfrm>
            <a:off x="5857875" y="4879975"/>
            <a:ext cx="1295400" cy="914400"/>
          </a:xfrm>
          <a:prstGeom prst="ellipse">
            <a:avLst/>
          </a:prstGeom>
          <a:solidFill>
            <a:srgbClr val="FFCC99"/>
          </a:solidFill>
          <a:ln w="25400">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65231" name="Picture 19" descr="browse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67600" y="5334000"/>
            <a:ext cx="12192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32" name="Picture 20" descr="m_service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4800" y="5257800"/>
            <a:ext cx="1219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33" name="Line 21"/>
          <p:cNvSpPr>
            <a:spLocks noChangeShapeType="1"/>
          </p:cNvSpPr>
          <p:nvPr/>
        </p:nvSpPr>
        <p:spPr bwMode="auto">
          <a:xfrm flipV="1">
            <a:off x="3733800" y="2400300"/>
            <a:ext cx="762000" cy="15240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5234" name="Line 22"/>
          <p:cNvSpPr>
            <a:spLocks noChangeShapeType="1"/>
          </p:cNvSpPr>
          <p:nvPr/>
        </p:nvSpPr>
        <p:spPr bwMode="auto">
          <a:xfrm>
            <a:off x="3810000" y="2781300"/>
            <a:ext cx="457200" cy="7620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5235" name="Line 23"/>
          <p:cNvSpPr>
            <a:spLocks noChangeShapeType="1"/>
          </p:cNvSpPr>
          <p:nvPr/>
        </p:nvSpPr>
        <p:spPr bwMode="auto">
          <a:xfrm>
            <a:off x="3657600" y="3009900"/>
            <a:ext cx="914400" cy="381000"/>
          </a:xfrm>
          <a:prstGeom prst="line">
            <a:avLst/>
          </a:prstGeom>
          <a:noFill/>
          <a:ln w="9525">
            <a:solidFill>
              <a:schemeClr val="tx1"/>
            </a:solidFill>
            <a:round/>
            <a:headEnd type="stealth" w="med" len="me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265236" name="Picture 24" descr="zhelezjaka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8200" y="1943100"/>
            <a:ext cx="74930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37" name="Picture 25" descr="maintenance">
            <a:hlinkClick r:id="rId10"/>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43400" y="2560638"/>
            <a:ext cx="457200" cy="433387"/>
          </a:xfrm>
          <a:prstGeom prst="rect">
            <a:avLst/>
          </a:prstGeom>
          <a:solidFill>
            <a:srgbClr val="FFFFFF"/>
          </a:solidFill>
          <a:ln w="9525">
            <a:solidFill>
              <a:schemeClr val="tx1"/>
            </a:solidFill>
            <a:miter lim="800000"/>
            <a:headEnd/>
            <a:tailEnd/>
          </a:ln>
        </p:spPr>
      </p:pic>
      <p:pic>
        <p:nvPicPr>
          <p:cNvPr id="265238" name="Picture 26" descr="m_service4"/>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8200" y="3009900"/>
            <a:ext cx="685800"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39" name="Picture 27" descr="zhelezjaka2"/>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56313" y="4038600"/>
            <a:ext cx="877887"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0" name="Freeform 28"/>
          <p:cNvSpPr>
            <a:spLocks/>
          </p:cNvSpPr>
          <p:nvPr/>
        </p:nvSpPr>
        <p:spPr bwMode="auto">
          <a:xfrm>
            <a:off x="5410200" y="4953000"/>
            <a:ext cx="990600" cy="622300"/>
          </a:xfrm>
          <a:custGeom>
            <a:avLst/>
            <a:gdLst>
              <a:gd name="T0" fmla="*/ 0 w 624"/>
              <a:gd name="T1" fmla="*/ 336 h 392"/>
              <a:gd name="T2" fmla="*/ 288 w 624"/>
              <a:gd name="T3" fmla="*/ 336 h 392"/>
              <a:gd name="T4" fmla="*/ 624 w 624"/>
              <a:gd name="T5" fmla="*/ 0 h 392"/>
              <a:gd name="T6" fmla="*/ 0 60000 65536"/>
              <a:gd name="T7" fmla="*/ 0 60000 65536"/>
              <a:gd name="T8" fmla="*/ 0 60000 65536"/>
              <a:gd name="T9" fmla="*/ 0 w 624"/>
              <a:gd name="T10" fmla="*/ 0 h 392"/>
              <a:gd name="T11" fmla="*/ 624 w 624"/>
              <a:gd name="T12" fmla="*/ 392 h 392"/>
            </a:gdLst>
            <a:ahLst/>
            <a:cxnLst>
              <a:cxn ang="T6">
                <a:pos x="T0" y="T1"/>
              </a:cxn>
              <a:cxn ang="T7">
                <a:pos x="T2" y="T3"/>
              </a:cxn>
              <a:cxn ang="T8">
                <a:pos x="T4" y="T5"/>
              </a:cxn>
            </a:cxnLst>
            <a:rect l="T9" t="T10" r="T11" b="T12"/>
            <a:pathLst>
              <a:path w="624" h="392">
                <a:moveTo>
                  <a:pt x="0" y="336"/>
                </a:moveTo>
                <a:cubicBezTo>
                  <a:pt x="92" y="364"/>
                  <a:pt x="184" y="392"/>
                  <a:pt x="288" y="336"/>
                </a:cubicBezTo>
                <a:cubicBezTo>
                  <a:pt x="392" y="280"/>
                  <a:pt x="508" y="140"/>
                  <a:pt x="624" y="0"/>
                </a:cubicBezTo>
              </a:path>
            </a:pathLst>
          </a:custGeom>
          <a:noFill/>
          <a:ln w="381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241" name="Freeform 29"/>
          <p:cNvSpPr>
            <a:spLocks/>
          </p:cNvSpPr>
          <p:nvPr/>
        </p:nvSpPr>
        <p:spPr bwMode="auto">
          <a:xfrm>
            <a:off x="6705600" y="5105400"/>
            <a:ext cx="838200" cy="711200"/>
          </a:xfrm>
          <a:custGeom>
            <a:avLst/>
            <a:gdLst>
              <a:gd name="T0" fmla="*/ 528 w 528"/>
              <a:gd name="T1" fmla="*/ 384 h 448"/>
              <a:gd name="T2" fmla="*/ 288 w 528"/>
              <a:gd name="T3" fmla="*/ 384 h 448"/>
              <a:gd name="T4" fmla="*/ 0 w 528"/>
              <a:gd name="T5" fmla="*/ 0 h 448"/>
              <a:gd name="T6" fmla="*/ 0 60000 65536"/>
              <a:gd name="T7" fmla="*/ 0 60000 65536"/>
              <a:gd name="T8" fmla="*/ 0 60000 65536"/>
              <a:gd name="T9" fmla="*/ 0 w 528"/>
              <a:gd name="T10" fmla="*/ 0 h 448"/>
              <a:gd name="T11" fmla="*/ 528 w 528"/>
              <a:gd name="T12" fmla="*/ 448 h 448"/>
            </a:gdLst>
            <a:ahLst/>
            <a:cxnLst>
              <a:cxn ang="T6">
                <a:pos x="T0" y="T1"/>
              </a:cxn>
              <a:cxn ang="T7">
                <a:pos x="T2" y="T3"/>
              </a:cxn>
              <a:cxn ang="T8">
                <a:pos x="T4" y="T5"/>
              </a:cxn>
            </a:cxnLst>
            <a:rect l="T9" t="T10" r="T11" b="T12"/>
            <a:pathLst>
              <a:path w="528" h="448">
                <a:moveTo>
                  <a:pt x="528" y="384"/>
                </a:moveTo>
                <a:cubicBezTo>
                  <a:pt x="452" y="416"/>
                  <a:pt x="376" y="448"/>
                  <a:pt x="288" y="384"/>
                </a:cubicBezTo>
                <a:cubicBezTo>
                  <a:pt x="200" y="320"/>
                  <a:pt x="100" y="160"/>
                  <a:pt x="0" y="0"/>
                </a:cubicBezTo>
              </a:path>
            </a:pathLst>
          </a:custGeom>
          <a:noFill/>
          <a:ln w="381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65242" name="Picture 30" descr="images1"/>
          <p:cNvPicPr>
            <a:picLocks noChangeAspect="1" noChangeArrowheads="1"/>
          </p:cNvPicPr>
          <p:nvPr/>
        </p:nvPicPr>
        <p:blipFill>
          <a:blip r:embed="rId13">
            <a:clrChange>
              <a:clrFrom>
                <a:srgbClr val="FFFFFF"/>
              </a:clrFrom>
              <a:clrTo>
                <a:srgbClr val="FFFFFF">
                  <a:alpha val="0"/>
                </a:srgbClr>
              </a:clrTo>
            </a:clrChange>
            <a:lum bright="-48000" contrast="24000"/>
            <a:extLst>
              <a:ext uri="{28A0092B-C50C-407E-A947-70E740481C1C}">
                <a14:useLocalDpi xmlns:a14="http://schemas.microsoft.com/office/drawing/2010/main" val="0"/>
              </a:ext>
            </a:extLst>
          </a:blip>
          <a:srcRect/>
          <a:stretch>
            <a:fillRect/>
          </a:stretch>
        </p:blipFill>
        <p:spPr bwMode="auto">
          <a:xfrm>
            <a:off x="5486400" y="4953000"/>
            <a:ext cx="3524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43" name="Picture 31" descr="images1"/>
          <p:cNvPicPr>
            <a:picLocks noChangeAspect="1" noChangeArrowheads="1"/>
          </p:cNvPicPr>
          <p:nvPr/>
        </p:nvPicPr>
        <p:blipFill>
          <a:blip r:embed="rId13">
            <a:clrChange>
              <a:clrFrom>
                <a:srgbClr val="FFFFFF"/>
              </a:clrFrom>
              <a:clrTo>
                <a:srgbClr val="FFFFFF">
                  <a:alpha val="0"/>
                </a:srgbClr>
              </a:clrTo>
            </a:clrChange>
            <a:lum bright="-48000" contrast="24000"/>
            <a:extLst>
              <a:ext uri="{28A0092B-C50C-407E-A947-70E740481C1C}">
                <a14:useLocalDpi xmlns:a14="http://schemas.microsoft.com/office/drawing/2010/main" val="0"/>
              </a:ext>
            </a:extLst>
          </a:blip>
          <a:srcRect/>
          <a:stretch>
            <a:fillRect/>
          </a:stretch>
        </p:blipFill>
        <p:spPr bwMode="auto">
          <a:xfrm>
            <a:off x="7115175" y="5181600"/>
            <a:ext cx="3524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6242" name="Picture 2" descr="galaxy"/>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7200" y="3327400"/>
            <a:ext cx="3886200"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2531" name="Rectangle 3"/>
          <p:cNvSpPr>
            <a:spLocks noGrp="1" noChangeArrowheads="1"/>
          </p:cNvSpPr>
          <p:nvPr>
            <p:ph type="title"/>
          </p:nvPr>
        </p:nvSpPr>
        <p:spPr/>
        <p:txBody>
          <a:bodyPr/>
          <a:lstStyle/>
          <a:p>
            <a:pPr eaLnBrk="1" hangingPunct="1">
              <a:defRPr/>
            </a:pPr>
            <a:r>
              <a:rPr lang="en-US" sz="3200"/>
              <a:t>Diversity of Resources</a:t>
            </a:r>
            <a:endParaRPr lang="ru-RU" sz="3200"/>
          </a:p>
        </p:txBody>
      </p:sp>
      <p:grpSp>
        <p:nvGrpSpPr>
          <p:cNvPr id="266244" name="Group 4"/>
          <p:cNvGrpSpPr>
            <a:grpSpLocks/>
          </p:cNvGrpSpPr>
          <p:nvPr/>
        </p:nvGrpSpPr>
        <p:grpSpPr bwMode="auto">
          <a:xfrm>
            <a:off x="4648200" y="914400"/>
            <a:ext cx="4191000" cy="4170363"/>
            <a:chOff x="2517" y="572"/>
            <a:chExt cx="2767" cy="953"/>
          </a:xfrm>
        </p:grpSpPr>
        <p:pic>
          <p:nvPicPr>
            <p:cNvPr id="266256" name="Picture 5" descr="noteb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57" name="Text Box 6"/>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GB" altLang="en-US" sz="1400" b="1">
                <a:latin typeface="Verdana" pitchFamily="34" charset="0"/>
              </a:endParaRPr>
            </a:p>
          </p:txBody>
        </p:sp>
      </p:grpSp>
      <p:sp>
        <p:nvSpPr>
          <p:cNvPr id="266245" name="Rectangle 7"/>
          <p:cNvSpPr>
            <a:spLocks noChangeArrowheads="1"/>
          </p:cNvSpPr>
          <p:nvPr/>
        </p:nvSpPr>
        <p:spPr bwMode="auto">
          <a:xfrm>
            <a:off x="4724400" y="1295400"/>
            <a:ext cx="39624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130000"/>
              </a:lnSpc>
            </a:pPr>
            <a:r>
              <a:rPr lang="en-GB" altLang="en-US" sz="1400" b="1">
                <a:latin typeface="Verdana" pitchFamily="34" charset="0"/>
                <a:cs typeface="Times New Roman" pitchFamily="18" charset="0"/>
              </a:rPr>
              <a:t>GUN (Global Understanding eNvironment) concept considers notion of resource in a very general sense. </a:t>
            </a:r>
            <a:r>
              <a:rPr lang="en-US" altLang="en-US" sz="1400" b="1">
                <a:latin typeface="Verdana" pitchFamily="34" charset="0"/>
                <a:cs typeface="Times New Roman" pitchFamily="18" charset="0"/>
              </a:rPr>
              <a:t>Types of resources that can be integrated into GUN are not limited only to digital documents and database content. Real-world objects can be also represented as resources capable, for example, to accept and respond to queries, interact with other resources in order to achieve own goals. </a:t>
            </a:r>
          </a:p>
        </p:txBody>
      </p:sp>
      <p:pic>
        <p:nvPicPr>
          <p:cNvPr id="266246" name="Picture 8" descr="resource_clean"/>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09800" y="3886200"/>
            <a:ext cx="685800"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7" name="Picture 9" descr="zhelezjaka2"/>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43200" y="3429000"/>
            <a:ext cx="51276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8" name="Picture 10" descr="hm00339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05000" y="3429000"/>
            <a:ext cx="423863"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9" name="Picture 11" descr="pe01357_"/>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19175" y="3581400"/>
            <a:ext cx="428625"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0" name="Picture 12" descr="in00443_"/>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43000" y="4267200"/>
            <a:ext cx="5476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1" name="Picture 13" descr="bd05092_"/>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57400" y="4724400"/>
            <a:ext cx="444500"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2" name="Picture 14" descr="in00695_"/>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000375" y="4495800"/>
            <a:ext cx="50482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3" name="Picture 15" descr="in00392_"/>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657600" y="3810000"/>
            <a:ext cx="336550"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54" name="AutoShape 16"/>
          <p:cNvSpPr>
            <a:spLocks noChangeArrowheads="1"/>
          </p:cNvSpPr>
          <p:nvPr/>
        </p:nvSpPr>
        <p:spPr bwMode="auto">
          <a:xfrm>
            <a:off x="1828800" y="1524000"/>
            <a:ext cx="2514600" cy="1371600"/>
          </a:xfrm>
          <a:prstGeom prst="cloudCallout">
            <a:avLst>
              <a:gd name="adj1" fmla="val -22792"/>
              <a:gd name="adj2" fmla="val 118056"/>
            </a:avLst>
          </a:prstGeom>
          <a:solidFill>
            <a:schemeClr val="accent1"/>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400"/>
          </a:p>
        </p:txBody>
      </p:sp>
      <p:sp>
        <p:nvSpPr>
          <p:cNvPr id="266255" name="Text Box 17"/>
          <p:cNvSpPr txBox="1">
            <a:spLocks noChangeArrowheads="1"/>
          </p:cNvSpPr>
          <p:nvPr/>
        </p:nvSpPr>
        <p:spPr bwMode="auto">
          <a:xfrm>
            <a:off x="2286000" y="1905000"/>
            <a:ext cx="1524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600" b="1">
                <a:solidFill>
                  <a:srgbClr val="993300"/>
                </a:solidFill>
              </a:rPr>
              <a:t>Generic GUN-resource</a:t>
            </a:r>
          </a:p>
        </p:txBody>
      </p:sp>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4578" name="Rectangle 2"/>
          <p:cNvSpPr>
            <a:spLocks noGrp="1" noChangeArrowheads="1"/>
          </p:cNvSpPr>
          <p:nvPr>
            <p:ph type="title"/>
          </p:nvPr>
        </p:nvSpPr>
        <p:spPr/>
        <p:txBody>
          <a:bodyPr/>
          <a:lstStyle/>
          <a:p>
            <a:pPr eaLnBrk="1" hangingPunct="1">
              <a:defRPr/>
            </a:pPr>
            <a:r>
              <a:rPr lang="en-US" sz="3200"/>
              <a:t>Generic Resource Adapter</a:t>
            </a:r>
            <a:endParaRPr lang="ru-RU" sz="3200"/>
          </a:p>
        </p:txBody>
      </p:sp>
      <p:grpSp>
        <p:nvGrpSpPr>
          <p:cNvPr id="267267" name="Group 3"/>
          <p:cNvGrpSpPr>
            <a:grpSpLocks/>
          </p:cNvGrpSpPr>
          <p:nvPr/>
        </p:nvGrpSpPr>
        <p:grpSpPr bwMode="auto">
          <a:xfrm>
            <a:off x="358775" y="3124200"/>
            <a:ext cx="8556625" cy="3352800"/>
            <a:chOff x="2517" y="572"/>
            <a:chExt cx="2767" cy="953"/>
          </a:xfrm>
        </p:grpSpPr>
        <p:pic>
          <p:nvPicPr>
            <p:cNvPr id="267309" name="Picture 4"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310" name="Text Box 5"/>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GB" altLang="en-US" sz="1400" b="1">
                <a:latin typeface="Verdana" pitchFamily="34" charset="0"/>
              </a:endParaRPr>
            </a:p>
          </p:txBody>
        </p:sp>
      </p:grpSp>
      <p:sp>
        <p:nvSpPr>
          <p:cNvPr id="267268" name="Rectangle 6"/>
          <p:cNvSpPr>
            <a:spLocks noChangeArrowheads="1"/>
          </p:cNvSpPr>
          <p:nvPr/>
        </p:nvSpPr>
        <p:spPr bwMode="auto">
          <a:xfrm>
            <a:off x="381000" y="3241675"/>
            <a:ext cx="83058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130000"/>
              </a:lnSpc>
            </a:pPr>
            <a:r>
              <a:rPr lang="en-US" altLang="en-US" sz="1400" b="1">
                <a:latin typeface="Verdana" pitchFamily="34" charset="0"/>
                <a:cs typeface="Times New Roman" pitchFamily="18" charset="0"/>
              </a:rPr>
              <a:t>The integration requires development of the Generic Resource Adapter, which will provide basic tools for adaptation of the resource to Semantic Environment. It should have open modular architecture, extendable for support of variety low- and high-level protocols of the resources and </a:t>
            </a:r>
            <a:r>
              <a:rPr lang="en-US" altLang="en-US" sz="1400" b="1" i="1">
                <a:latin typeface="Verdana" pitchFamily="34" charset="0"/>
                <a:cs typeface="Times New Roman" pitchFamily="18" charset="0"/>
              </a:rPr>
              <a:t>semantic translation modules </a:t>
            </a:r>
            <a:r>
              <a:rPr lang="en-US" altLang="en-US" sz="1400" b="1">
                <a:latin typeface="Verdana" pitchFamily="34" charset="0"/>
                <a:cs typeface="Times New Roman" pitchFamily="18" charset="0"/>
              </a:rPr>
              <a:t>specific</a:t>
            </a:r>
            <a:r>
              <a:rPr lang="en-US" altLang="en-US" sz="1400" b="1" i="1">
                <a:latin typeface="Verdana" pitchFamily="34" charset="0"/>
                <a:cs typeface="Times New Roman" pitchFamily="18" charset="0"/>
              </a:rPr>
              <a:t> </a:t>
            </a:r>
            <a:r>
              <a:rPr lang="en-US" altLang="en-US" sz="1400" b="1">
                <a:latin typeface="Verdana" pitchFamily="34" charset="0"/>
                <a:cs typeface="Times New Roman" pitchFamily="18" charset="0"/>
              </a:rPr>
              <a:t>for every resource (e.g. human, device, database). </a:t>
            </a:r>
          </a:p>
          <a:p>
            <a:pPr algn="just" eaLnBrk="1" hangingPunct="1">
              <a:lnSpc>
                <a:spcPct val="130000"/>
              </a:lnSpc>
            </a:pPr>
            <a:r>
              <a:rPr lang="en-US" altLang="en-US" sz="1400" b="1">
                <a:latin typeface="Verdana" pitchFamily="34" charset="0"/>
                <a:cs typeface="Times New Roman" pitchFamily="18" charset="0"/>
              </a:rPr>
              <a:t>Generic Resource Adapter must be configurable for individual resource. Configuration includes setting up of communication specific parameters, choosing messaging mechanism, establishing messaging rules for the resource and providing</a:t>
            </a:r>
            <a:r>
              <a:rPr lang="en-US" altLang="en-US" sz="1400" b="1" i="1">
                <a:latin typeface="Verdana" pitchFamily="34" charset="0"/>
                <a:cs typeface="Times New Roman" pitchFamily="18" charset="0"/>
              </a:rPr>
              <a:t> a semantic description</a:t>
            </a:r>
            <a:r>
              <a:rPr lang="en-US" altLang="en-US" sz="1400" b="1">
                <a:latin typeface="Verdana" pitchFamily="34" charset="0"/>
                <a:cs typeface="Times New Roman" pitchFamily="18" charset="0"/>
              </a:rPr>
              <a:t> of the resource interface. </a:t>
            </a:r>
            <a:endParaRPr lang="ru-RU" altLang="en-US" sz="1400" b="1">
              <a:latin typeface="Verdana" pitchFamily="34" charset="0"/>
              <a:cs typeface="Times New Roman" pitchFamily="18" charset="0"/>
            </a:endParaRPr>
          </a:p>
        </p:txBody>
      </p:sp>
      <p:sp>
        <p:nvSpPr>
          <p:cNvPr id="267269" name="Text Box 7"/>
          <p:cNvSpPr txBox="1">
            <a:spLocks noChangeArrowheads="1"/>
          </p:cNvSpPr>
          <p:nvPr/>
        </p:nvSpPr>
        <p:spPr bwMode="auto">
          <a:xfrm>
            <a:off x="5972175" y="2667000"/>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GUN-resource</a:t>
            </a:r>
          </a:p>
        </p:txBody>
      </p:sp>
      <p:pic>
        <p:nvPicPr>
          <p:cNvPr id="267270" name="Picture 8" descr="resource_cle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2362200"/>
            <a:ext cx="762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71" name="Rectangle 9"/>
          <p:cNvSpPr>
            <a:spLocks noChangeArrowheads="1"/>
          </p:cNvSpPr>
          <p:nvPr/>
        </p:nvSpPr>
        <p:spPr bwMode="auto">
          <a:xfrm>
            <a:off x="4800600" y="1952625"/>
            <a:ext cx="2286000"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sz="1400"/>
              <a:t>Communication-specific connector of </a:t>
            </a:r>
            <a:r>
              <a:rPr lang="fi-FI" altLang="en-US" sz="1400"/>
              <a:t>a resource</a:t>
            </a:r>
            <a:endParaRPr lang="ru-RU" altLang="en-US" sz="1400"/>
          </a:p>
        </p:txBody>
      </p:sp>
      <p:sp>
        <p:nvSpPr>
          <p:cNvPr id="267272" name="Rectangle 10"/>
          <p:cNvSpPr>
            <a:spLocks noChangeArrowheads="1"/>
          </p:cNvSpPr>
          <p:nvPr/>
        </p:nvSpPr>
        <p:spPr bwMode="auto">
          <a:xfrm>
            <a:off x="4800600" y="1612900"/>
            <a:ext cx="2795588"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fi-FI" altLang="en-US" sz="1400"/>
              <a:t>Resource</a:t>
            </a:r>
            <a:r>
              <a:rPr lang="ru-RU" altLang="en-US" sz="1400"/>
              <a:t>-specific messaging</a:t>
            </a:r>
          </a:p>
        </p:txBody>
      </p:sp>
      <p:sp>
        <p:nvSpPr>
          <p:cNvPr id="267273" name="Rectangle 11"/>
          <p:cNvSpPr>
            <a:spLocks noChangeArrowheads="1"/>
          </p:cNvSpPr>
          <p:nvPr/>
        </p:nvSpPr>
        <p:spPr bwMode="auto">
          <a:xfrm>
            <a:off x="4800600" y="766763"/>
            <a:ext cx="3732213"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sz="1400"/>
              <a:t>Semantic “wrapping” of </a:t>
            </a:r>
            <a:r>
              <a:rPr lang="fi-FI" altLang="en-US" sz="1400"/>
              <a:t>resource</a:t>
            </a:r>
            <a:r>
              <a:rPr lang="ru-RU" altLang="en-US" sz="1400"/>
              <a:t> actions; translation of external messages into </a:t>
            </a:r>
            <a:r>
              <a:rPr lang="fi-FI" altLang="en-US" sz="1400"/>
              <a:t>resource</a:t>
            </a:r>
            <a:r>
              <a:rPr lang="ru-RU" altLang="en-US" sz="1400"/>
              <a:t>-native formats</a:t>
            </a:r>
          </a:p>
        </p:txBody>
      </p:sp>
      <p:sp>
        <p:nvSpPr>
          <p:cNvPr id="267274" name="Rectangle 12"/>
          <p:cNvSpPr>
            <a:spLocks noChangeArrowheads="1"/>
          </p:cNvSpPr>
          <p:nvPr/>
        </p:nvSpPr>
        <p:spPr bwMode="auto">
          <a:xfrm>
            <a:off x="908050" y="2076450"/>
            <a:ext cx="1452563"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sz="1200"/>
              <a:t>Connectivity Layer</a:t>
            </a:r>
          </a:p>
        </p:txBody>
      </p:sp>
      <p:sp>
        <p:nvSpPr>
          <p:cNvPr id="267275" name="Rectangle 13"/>
          <p:cNvSpPr>
            <a:spLocks noChangeArrowheads="1"/>
          </p:cNvSpPr>
          <p:nvPr/>
        </p:nvSpPr>
        <p:spPr bwMode="auto">
          <a:xfrm>
            <a:off x="1116013" y="1504950"/>
            <a:ext cx="1322387"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sz="1200"/>
              <a:t>Semantic Layer</a:t>
            </a:r>
          </a:p>
        </p:txBody>
      </p:sp>
      <p:sp>
        <p:nvSpPr>
          <p:cNvPr id="267276" name="Oval 14"/>
          <p:cNvSpPr>
            <a:spLocks noChangeArrowheads="1"/>
          </p:cNvSpPr>
          <p:nvPr/>
        </p:nvSpPr>
        <p:spPr bwMode="auto">
          <a:xfrm>
            <a:off x="990600" y="2524125"/>
            <a:ext cx="1181100" cy="457200"/>
          </a:xfrm>
          <a:prstGeom prst="ellipse">
            <a:avLst/>
          </a:prstGeom>
          <a:solidFill>
            <a:srgbClr val="FFFFFF"/>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77" name="Rectangle 15"/>
          <p:cNvSpPr>
            <a:spLocks noChangeArrowheads="1"/>
          </p:cNvSpPr>
          <p:nvPr/>
        </p:nvSpPr>
        <p:spPr bwMode="auto">
          <a:xfrm>
            <a:off x="990600" y="2590800"/>
            <a:ext cx="1257300"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fi-FI" altLang="en-US" sz="1100">
                <a:latin typeface="Times New Roman" pitchFamily="18" charset="0"/>
              </a:rPr>
              <a:t>GUN</a:t>
            </a:r>
            <a:r>
              <a:rPr lang="ru-RU" altLang="en-US" sz="1100">
                <a:latin typeface="Times New Roman" pitchFamily="18" charset="0"/>
              </a:rPr>
              <a:t> environment</a:t>
            </a:r>
          </a:p>
        </p:txBody>
      </p:sp>
      <p:sp>
        <p:nvSpPr>
          <p:cNvPr id="267278" name="AutoShape 16"/>
          <p:cNvSpPr>
            <a:spLocks noChangeArrowheads="1"/>
          </p:cNvSpPr>
          <p:nvPr/>
        </p:nvSpPr>
        <p:spPr bwMode="auto">
          <a:xfrm>
            <a:off x="2863850" y="766763"/>
            <a:ext cx="1703388" cy="1671637"/>
          </a:xfrm>
          <a:prstGeom prst="bevel">
            <a:avLst>
              <a:gd name="adj" fmla="val 731"/>
            </a:avLst>
          </a:prstGeom>
          <a:solidFill>
            <a:srgbClr val="EAEAEA"/>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fi-FI" altLang="en-US" sz="1200" b="1">
                <a:solidFill>
                  <a:srgbClr val="000000"/>
                </a:solidFill>
              </a:rPr>
              <a:t>Generic </a:t>
            </a:r>
            <a:r>
              <a:rPr lang="ru-RU" altLang="en-US" sz="1200" b="1">
                <a:solidFill>
                  <a:srgbClr val="000000"/>
                </a:solidFill>
              </a:rPr>
              <a:t>Adapter</a:t>
            </a:r>
          </a:p>
        </p:txBody>
      </p:sp>
      <p:sp>
        <p:nvSpPr>
          <p:cNvPr id="267279" name="Rectangle 17"/>
          <p:cNvSpPr>
            <a:spLocks noChangeArrowheads="1"/>
          </p:cNvSpPr>
          <p:nvPr/>
        </p:nvSpPr>
        <p:spPr bwMode="auto">
          <a:xfrm>
            <a:off x="2954338" y="1101725"/>
            <a:ext cx="1506537" cy="1304925"/>
          </a:xfrm>
          <a:prstGeom prst="rect">
            <a:avLst/>
          </a:prstGeom>
          <a:solidFill>
            <a:srgbClr val="FFFFFF"/>
          </a:solidFill>
          <a:ln w="9525">
            <a:solidFill>
              <a:srgbClr val="000000"/>
            </a:solidFill>
            <a:prstDash val="lg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0" name="Rectangle 18"/>
          <p:cNvSpPr>
            <a:spLocks noChangeArrowheads="1"/>
          </p:cNvSpPr>
          <p:nvPr/>
        </p:nvSpPr>
        <p:spPr bwMode="auto">
          <a:xfrm>
            <a:off x="3768725" y="2103438"/>
            <a:ext cx="620713" cy="168275"/>
          </a:xfrm>
          <a:prstGeom prst="rect">
            <a:avLst/>
          </a:prstGeom>
          <a:solidFill>
            <a:srgbClr val="99CC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1" name="Rectangle 19"/>
          <p:cNvSpPr>
            <a:spLocks noChangeArrowheads="1"/>
          </p:cNvSpPr>
          <p:nvPr/>
        </p:nvSpPr>
        <p:spPr bwMode="auto">
          <a:xfrm>
            <a:off x="3055938" y="2103438"/>
            <a:ext cx="623887" cy="168275"/>
          </a:xfrm>
          <a:prstGeom prst="rect">
            <a:avLst/>
          </a:prstGeom>
          <a:solidFill>
            <a:srgbClr val="99CC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2" name="Rectangle 20"/>
          <p:cNvSpPr>
            <a:spLocks noChangeArrowheads="1"/>
          </p:cNvSpPr>
          <p:nvPr/>
        </p:nvSpPr>
        <p:spPr bwMode="auto">
          <a:xfrm>
            <a:off x="3055938" y="1852613"/>
            <a:ext cx="623887" cy="168275"/>
          </a:xfrm>
          <a:prstGeom prst="rect">
            <a:avLst/>
          </a:prstGeom>
          <a:solidFill>
            <a:srgbClr val="FFCC99"/>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3" name="Rectangle 21"/>
          <p:cNvSpPr>
            <a:spLocks noChangeArrowheads="1"/>
          </p:cNvSpPr>
          <p:nvPr/>
        </p:nvSpPr>
        <p:spPr bwMode="auto">
          <a:xfrm>
            <a:off x="3768725" y="1852613"/>
            <a:ext cx="620713" cy="168275"/>
          </a:xfrm>
          <a:prstGeom prst="rect">
            <a:avLst/>
          </a:prstGeom>
          <a:solidFill>
            <a:srgbClr val="FFCC99"/>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4" name="Rectangle 22"/>
          <p:cNvSpPr>
            <a:spLocks noChangeArrowheads="1"/>
          </p:cNvSpPr>
          <p:nvPr/>
        </p:nvSpPr>
        <p:spPr bwMode="auto">
          <a:xfrm>
            <a:off x="3413125" y="1519238"/>
            <a:ext cx="622300" cy="168275"/>
          </a:xfrm>
          <a:prstGeom prst="rect">
            <a:avLst/>
          </a:prstGeom>
          <a:solidFill>
            <a:srgbClr val="CCFFCC"/>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7285" name="Line 23"/>
          <p:cNvSpPr>
            <a:spLocks noChangeShapeType="1"/>
          </p:cNvSpPr>
          <p:nvPr/>
        </p:nvSpPr>
        <p:spPr bwMode="auto">
          <a:xfrm flipV="1">
            <a:off x="3235325" y="2020888"/>
            <a:ext cx="1588" cy="82550"/>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86" name="Line 24"/>
          <p:cNvSpPr>
            <a:spLocks noChangeShapeType="1"/>
          </p:cNvSpPr>
          <p:nvPr/>
        </p:nvSpPr>
        <p:spPr bwMode="auto">
          <a:xfrm flipV="1">
            <a:off x="3146425" y="1601788"/>
            <a:ext cx="266700" cy="250825"/>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87" name="Line 25"/>
          <p:cNvSpPr>
            <a:spLocks noChangeShapeType="1"/>
          </p:cNvSpPr>
          <p:nvPr/>
        </p:nvSpPr>
        <p:spPr bwMode="auto">
          <a:xfrm>
            <a:off x="4033838" y="1601788"/>
            <a:ext cx="177800" cy="250825"/>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88" name="Line 26"/>
          <p:cNvSpPr>
            <a:spLocks noChangeShapeType="1"/>
          </p:cNvSpPr>
          <p:nvPr/>
        </p:nvSpPr>
        <p:spPr bwMode="auto">
          <a:xfrm>
            <a:off x="4211638" y="2020888"/>
            <a:ext cx="1587" cy="82550"/>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89" name="Line 27"/>
          <p:cNvSpPr>
            <a:spLocks noChangeShapeType="1"/>
          </p:cNvSpPr>
          <p:nvPr/>
        </p:nvSpPr>
        <p:spPr bwMode="auto">
          <a:xfrm flipV="1">
            <a:off x="3946525" y="2020888"/>
            <a:ext cx="0" cy="82550"/>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90" name="Line 28"/>
          <p:cNvSpPr>
            <a:spLocks noChangeShapeType="1"/>
          </p:cNvSpPr>
          <p:nvPr/>
        </p:nvSpPr>
        <p:spPr bwMode="auto">
          <a:xfrm flipH="1" flipV="1">
            <a:off x="3857625" y="1685925"/>
            <a:ext cx="88900" cy="166688"/>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91" name="Line 29"/>
          <p:cNvSpPr>
            <a:spLocks noChangeShapeType="1"/>
          </p:cNvSpPr>
          <p:nvPr/>
        </p:nvSpPr>
        <p:spPr bwMode="auto">
          <a:xfrm flipH="1">
            <a:off x="3502025" y="1685925"/>
            <a:ext cx="88900" cy="166688"/>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92" name="Line 30"/>
          <p:cNvSpPr>
            <a:spLocks noChangeShapeType="1"/>
          </p:cNvSpPr>
          <p:nvPr/>
        </p:nvSpPr>
        <p:spPr bwMode="auto">
          <a:xfrm>
            <a:off x="3502025" y="2020888"/>
            <a:ext cx="1588" cy="82550"/>
          </a:xfrm>
          <a:prstGeom prst="line">
            <a:avLst/>
          </a:prstGeom>
          <a:noFill/>
          <a:ln w="9525">
            <a:solidFill>
              <a:srgbClr val="000000"/>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267293" name="Line 31"/>
          <p:cNvSpPr>
            <a:spLocks noChangeShapeType="1"/>
          </p:cNvSpPr>
          <p:nvPr/>
        </p:nvSpPr>
        <p:spPr bwMode="auto">
          <a:xfrm flipH="1">
            <a:off x="3946525" y="1143000"/>
            <a:ext cx="854075" cy="376238"/>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67294" name="AutoShape 32"/>
          <p:cNvSpPr>
            <a:spLocks noChangeArrowheads="1"/>
          </p:cNvSpPr>
          <p:nvPr/>
        </p:nvSpPr>
        <p:spPr bwMode="auto">
          <a:xfrm>
            <a:off x="3109913" y="1184275"/>
            <a:ext cx="711200" cy="250825"/>
          </a:xfrm>
          <a:prstGeom prst="foldedCorner">
            <a:avLst>
              <a:gd name="adj" fmla="val 12500"/>
            </a:avLst>
          </a:prstGeom>
          <a:solidFill>
            <a:srgbClr val="FFFFCC"/>
          </a:solidFill>
          <a:ln w="9525">
            <a:solidFill>
              <a:srgbClr val="000000"/>
            </a:solidFill>
            <a:round/>
            <a:headEnd/>
            <a:tailEnd/>
          </a:ln>
        </p:spPr>
        <p:txBody>
          <a:bodyPr lIns="54000" tIns="82800" rIns="54000" bIns="10800"/>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a:t>configuration</a:t>
            </a:r>
          </a:p>
        </p:txBody>
      </p:sp>
      <p:sp>
        <p:nvSpPr>
          <p:cNvPr id="267295" name="Line 33"/>
          <p:cNvSpPr>
            <a:spLocks noChangeShapeType="1"/>
          </p:cNvSpPr>
          <p:nvPr/>
        </p:nvSpPr>
        <p:spPr bwMode="auto">
          <a:xfrm flipH="1">
            <a:off x="4389438" y="1852613"/>
            <a:ext cx="334962" cy="84137"/>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67296" name="Line 34"/>
          <p:cNvSpPr>
            <a:spLocks noChangeShapeType="1"/>
          </p:cNvSpPr>
          <p:nvPr/>
        </p:nvSpPr>
        <p:spPr bwMode="auto">
          <a:xfrm flipH="1">
            <a:off x="4391025" y="2124075"/>
            <a:ext cx="381000" cy="7620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67297" name="Group 35"/>
          <p:cNvGrpSpPr>
            <a:grpSpLocks/>
          </p:cNvGrpSpPr>
          <p:nvPr/>
        </p:nvGrpSpPr>
        <p:grpSpPr bwMode="auto">
          <a:xfrm>
            <a:off x="2298700" y="1524000"/>
            <a:ext cx="749300" cy="228600"/>
            <a:chOff x="3759" y="2652"/>
            <a:chExt cx="1320" cy="540"/>
          </a:xfrm>
        </p:grpSpPr>
        <p:sp>
          <p:nvSpPr>
            <p:cNvPr id="267307" name="Freeform 36"/>
            <p:cNvSpPr>
              <a:spLocks/>
            </p:cNvSpPr>
            <p:nvPr/>
          </p:nvSpPr>
          <p:spPr bwMode="auto">
            <a:xfrm>
              <a:off x="3759" y="2652"/>
              <a:ext cx="68" cy="540"/>
            </a:xfrm>
            <a:custGeom>
              <a:avLst/>
              <a:gdLst>
                <a:gd name="T0" fmla="*/ 0 w 147"/>
                <a:gd name="T1" fmla="*/ 0 h 540"/>
                <a:gd name="T2" fmla="*/ 147 w 147"/>
                <a:gd name="T3" fmla="*/ 0 h 540"/>
                <a:gd name="T4" fmla="*/ 147 w 147"/>
                <a:gd name="T5" fmla="*/ 540 h 540"/>
                <a:gd name="T6" fmla="*/ 0 w 147"/>
                <a:gd name="T7" fmla="*/ 540 h 540"/>
                <a:gd name="T8" fmla="*/ 0 60000 65536"/>
                <a:gd name="T9" fmla="*/ 0 60000 65536"/>
                <a:gd name="T10" fmla="*/ 0 60000 65536"/>
                <a:gd name="T11" fmla="*/ 0 60000 65536"/>
                <a:gd name="T12" fmla="*/ 0 w 147"/>
                <a:gd name="T13" fmla="*/ 0 h 540"/>
                <a:gd name="T14" fmla="*/ 147 w 147"/>
                <a:gd name="T15" fmla="*/ 540 h 540"/>
              </a:gdLst>
              <a:ahLst/>
              <a:cxnLst>
                <a:cxn ang="T8">
                  <a:pos x="T0" y="T1"/>
                </a:cxn>
                <a:cxn ang="T9">
                  <a:pos x="T2" y="T3"/>
                </a:cxn>
                <a:cxn ang="T10">
                  <a:pos x="T4" y="T5"/>
                </a:cxn>
                <a:cxn ang="T11">
                  <a:pos x="T6" y="T7"/>
                </a:cxn>
              </a:cxnLst>
              <a:rect l="T12" t="T13" r="T14" b="T15"/>
              <a:pathLst>
                <a:path w="147" h="540">
                  <a:moveTo>
                    <a:pt x="0" y="0"/>
                  </a:moveTo>
                  <a:lnTo>
                    <a:pt x="147" y="0"/>
                  </a:lnTo>
                  <a:lnTo>
                    <a:pt x="147" y="540"/>
                  </a:lnTo>
                  <a:lnTo>
                    <a:pt x="0" y="54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308" name="Line 37"/>
            <p:cNvSpPr>
              <a:spLocks noChangeShapeType="1"/>
            </p:cNvSpPr>
            <p:nvPr/>
          </p:nvSpPr>
          <p:spPr bwMode="auto">
            <a:xfrm>
              <a:off x="3819" y="2921"/>
              <a:ext cx="1260"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298" name="Rectangle 38"/>
          <p:cNvSpPr>
            <a:spLocks noChangeArrowheads="1"/>
          </p:cNvSpPr>
          <p:nvPr/>
        </p:nvSpPr>
        <p:spPr bwMode="auto">
          <a:xfrm>
            <a:off x="1042988" y="1828800"/>
            <a:ext cx="1357312"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r>
              <a:rPr lang="ru-RU" altLang="en-US" sz="1200"/>
              <a:t>Messaging Layer</a:t>
            </a:r>
          </a:p>
        </p:txBody>
      </p:sp>
      <p:grpSp>
        <p:nvGrpSpPr>
          <p:cNvPr id="267299" name="Group 39"/>
          <p:cNvGrpSpPr>
            <a:grpSpLocks/>
          </p:cNvGrpSpPr>
          <p:nvPr/>
        </p:nvGrpSpPr>
        <p:grpSpPr bwMode="auto">
          <a:xfrm>
            <a:off x="2298700" y="1828800"/>
            <a:ext cx="749300" cy="228600"/>
            <a:chOff x="3759" y="3447"/>
            <a:chExt cx="987" cy="540"/>
          </a:xfrm>
        </p:grpSpPr>
        <p:sp>
          <p:nvSpPr>
            <p:cNvPr id="267305" name="Freeform 40"/>
            <p:cNvSpPr>
              <a:spLocks/>
            </p:cNvSpPr>
            <p:nvPr/>
          </p:nvSpPr>
          <p:spPr bwMode="auto">
            <a:xfrm>
              <a:off x="3759" y="3447"/>
              <a:ext cx="68" cy="540"/>
            </a:xfrm>
            <a:custGeom>
              <a:avLst/>
              <a:gdLst>
                <a:gd name="T0" fmla="*/ 0 w 147"/>
                <a:gd name="T1" fmla="*/ 0 h 540"/>
                <a:gd name="T2" fmla="*/ 147 w 147"/>
                <a:gd name="T3" fmla="*/ 0 h 540"/>
                <a:gd name="T4" fmla="*/ 147 w 147"/>
                <a:gd name="T5" fmla="*/ 540 h 540"/>
                <a:gd name="T6" fmla="*/ 0 w 147"/>
                <a:gd name="T7" fmla="*/ 540 h 540"/>
                <a:gd name="T8" fmla="*/ 0 60000 65536"/>
                <a:gd name="T9" fmla="*/ 0 60000 65536"/>
                <a:gd name="T10" fmla="*/ 0 60000 65536"/>
                <a:gd name="T11" fmla="*/ 0 60000 65536"/>
                <a:gd name="T12" fmla="*/ 0 w 147"/>
                <a:gd name="T13" fmla="*/ 0 h 540"/>
                <a:gd name="T14" fmla="*/ 147 w 147"/>
                <a:gd name="T15" fmla="*/ 540 h 540"/>
              </a:gdLst>
              <a:ahLst/>
              <a:cxnLst>
                <a:cxn ang="T8">
                  <a:pos x="T0" y="T1"/>
                </a:cxn>
                <a:cxn ang="T9">
                  <a:pos x="T2" y="T3"/>
                </a:cxn>
                <a:cxn ang="T10">
                  <a:pos x="T4" y="T5"/>
                </a:cxn>
                <a:cxn ang="T11">
                  <a:pos x="T6" y="T7"/>
                </a:cxn>
              </a:cxnLst>
              <a:rect l="T12" t="T13" r="T14" b="T15"/>
              <a:pathLst>
                <a:path w="147" h="540">
                  <a:moveTo>
                    <a:pt x="0" y="0"/>
                  </a:moveTo>
                  <a:lnTo>
                    <a:pt x="147" y="0"/>
                  </a:lnTo>
                  <a:lnTo>
                    <a:pt x="147" y="540"/>
                  </a:lnTo>
                  <a:lnTo>
                    <a:pt x="0" y="54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306" name="Line 41"/>
            <p:cNvSpPr>
              <a:spLocks noChangeShapeType="1"/>
            </p:cNvSpPr>
            <p:nvPr/>
          </p:nvSpPr>
          <p:spPr bwMode="auto">
            <a:xfrm>
              <a:off x="3819" y="3716"/>
              <a:ext cx="927" cy="4"/>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300" name="Group 42"/>
          <p:cNvGrpSpPr>
            <a:grpSpLocks/>
          </p:cNvGrpSpPr>
          <p:nvPr/>
        </p:nvGrpSpPr>
        <p:grpSpPr bwMode="auto">
          <a:xfrm>
            <a:off x="2279650" y="2114550"/>
            <a:ext cx="749300" cy="228600"/>
            <a:chOff x="3759" y="4017"/>
            <a:chExt cx="1047" cy="540"/>
          </a:xfrm>
        </p:grpSpPr>
        <p:sp>
          <p:nvSpPr>
            <p:cNvPr id="267303" name="Freeform 43"/>
            <p:cNvSpPr>
              <a:spLocks/>
            </p:cNvSpPr>
            <p:nvPr/>
          </p:nvSpPr>
          <p:spPr bwMode="auto">
            <a:xfrm>
              <a:off x="3759" y="4017"/>
              <a:ext cx="68" cy="540"/>
            </a:xfrm>
            <a:custGeom>
              <a:avLst/>
              <a:gdLst>
                <a:gd name="T0" fmla="*/ 0 w 147"/>
                <a:gd name="T1" fmla="*/ 0 h 540"/>
                <a:gd name="T2" fmla="*/ 147 w 147"/>
                <a:gd name="T3" fmla="*/ 0 h 540"/>
                <a:gd name="T4" fmla="*/ 147 w 147"/>
                <a:gd name="T5" fmla="*/ 540 h 540"/>
                <a:gd name="T6" fmla="*/ 0 w 147"/>
                <a:gd name="T7" fmla="*/ 540 h 540"/>
                <a:gd name="T8" fmla="*/ 0 60000 65536"/>
                <a:gd name="T9" fmla="*/ 0 60000 65536"/>
                <a:gd name="T10" fmla="*/ 0 60000 65536"/>
                <a:gd name="T11" fmla="*/ 0 60000 65536"/>
                <a:gd name="T12" fmla="*/ 0 w 147"/>
                <a:gd name="T13" fmla="*/ 0 h 540"/>
                <a:gd name="T14" fmla="*/ 147 w 147"/>
                <a:gd name="T15" fmla="*/ 540 h 540"/>
              </a:gdLst>
              <a:ahLst/>
              <a:cxnLst>
                <a:cxn ang="T8">
                  <a:pos x="T0" y="T1"/>
                </a:cxn>
                <a:cxn ang="T9">
                  <a:pos x="T2" y="T3"/>
                </a:cxn>
                <a:cxn ang="T10">
                  <a:pos x="T4" y="T5"/>
                </a:cxn>
                <a:cxn ang="T11">
                  <a:pos x="T6" y="T7"/>
                </a:cxn>
              </a:cxnLst>
              <a:rect l="T12" t="T13" r="T14" b="T15"/>
              <a:pathLst>
                <a:path w="147" h="540">
                  <a:moveTo>
                    <a:pt x="0" y="0"/>
                  </a:moveTo>
                  <a:lnTo>
                    <a:pt x="147" y="0"/>
                  </a:lnTo>
                  <a:lnTo>
                    <a:pt x="147" y="540"/>
                  </a:lnTo>
                  <a:lnTo>
                    <a:pt x="0" y="54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304" name="Line 44"/>
            <p:cNvSpPr>
              <a:spLocks noChangeShapeType="1"/>
            </p:cNvSpPr>
            <p:nvPr/>
          </p:nvSpPr>
          <p:spPr bwMode="auto">
            <a:xfrm flipV="1">
              <a:off x="3819" y="4275"/>
              <a:ext cx="98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301" name="Freeform 45"/>
          <p:cNvSpPr>
            <a:spLocks/>
          </p:cNvSpPr>
          <p:nvPr/>
        </p:nvSpPr>
        <p:spPr bwMode="auto">
          <a:xfrm>
            <a:off x="2184400" y="2286000"/>
            <a:ext cx="1143000" cy="457200"/>
          </a:xfrm>
          <a:custGeom>
            <a:avLst/>
            <a:gdLst>
              <a:gd name="T0" fmla="*/ 2700 w 2700"/>
              <a:gd name="T1" fmla="*/ 0 h 360"/>
              <a:gd name="T2" fmla="*/ 2700 w 2700"/>
              <a:gd name="T3" fmla="*/ 360 h 360"/>
              <a:gd name="T4" fmla="*/ 0 w 2700"/>
              <a:gd name="T5" fmla="*/ 360 h 360"/>
              <a:gd name="T6" fmla="*/ 0 60000 65536"/>
              <a:gd name="T7" fmla="*/ 0 60000 65536"/>
              <a:gd name="T8" fmla="*/ 0 60000 65536"/>
              <a:gd name="T9" fmla="*/ 0 w 2700"/>
              <a:gd name="T10" fmla="*/ 0 h 360"/>
              <a:gd name="T11" fmla="*/ 2700 w 2700"/>
              <a:gd name="T12" fmla="*/ 360 h 360"/>
            </a:gdLst>
            <a:ahLst/>
            <a:cxnLst>
              <a:cxn ang="T6">
                <a:pos x="T0" y="T1"/>
              </a:cxn>
              <a:cxn ang="T7">
                <a:pos x="T2" y="T3"/>
              </a:cxn>
              <a:cxn ang="T8">
                <a:pos x="T4" y="T5"/>
              </a:cxn>
            </a:cxnLst>
            <a:rect l="T9" t="T10" r="T11" b="T12"/>
            <a:pathLst>
              <a:path w="2700" h="360">
                <a:moveTo>
                  <a:pt x="2700" y="0"/>
                </a:moveTo>
                <a:lnTo>
                  <a:pt x="2700" y="360"/>
                </a:lnTo>
                <a:lnTo>
                  <a:pt x="0" y="360"/>
                </a:lnTo>
              </a:path>
            </a:pathLst>
          </a:custGeom>
          <a:noFill/>
          <a:ln w="9525">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302" name="Freeform 46"/>
          <p:cNvSpPr>
            <a:spLocks/>
          </p:cNvSpPr>
          <p:nvPr/>
        </p:nvSpPr>
        <p:spPr bwMode="auto">
          <a:xfrm>
            <a:off x="4114800" y="2286000"/>
            <a:ext cx="1371600" cy="457200"/>
          </a:xfrm>
          <a:custGeom>
            <a:avLst/>
            <a:gdLst>
              <a:gd name="T0" fmla="*/ 0 w 2160"/>
              <a:gd name="T1" fmla="*/ 0 h 360"/>
              <a:gd name="T2" fmla="*/ 0 w 2160"/>
              <a:gd name="T3" fmla="*/ 360 h 360"/>
              <a:gd name="T4" fmla="*/ 2160 w 2160"/>
              <a:gd name="T5" fmla="*/ 360 h 360"/>
              <a:gd name="T6" fmla="*/ 0 60000 65536"/>
              <a:gd name="T7" fmla="*/ 0 60000 65536"/>
              <a:gd name="T8" fmla="*/ 0 60000 65536"/>
              <a:gd name="T9" fmla="*/ 0 w 2160"/>
              <a:gd name="T10" fmla="*/ 0 h 360"/>
              <a:gd name="T11" fmla="*/ 2160 w 2160"/>
              <a:gd name="T12" fmla="*/ 360 h 360"/>
            </a:gdLst>
            <a:ahLst/>
            <a:cxnLst>
              <a:cxn ang="T6">
                <a:pos x="T0" y="T1"/>
              </a:cxn>
              <a:cxn ang="T7">
                <a:pos x="T2" y="T3"/>
              </a:cxn>
              <a:cxn ang="T8">
                <a:pos x="T4" y="T5"/>
              </a:cxn>
            </a:cxnLst>
            <a:rect l="T9" t="T10" r="T11" b="T12"/>
            <a:pathLst>
              <a:path w="2160" h="360">
                <a:moveTo>
                  <a:pt x="0" y="0"/>
                </a:moveTo>
                <a:lnTo>
                  <a:pt x="0" y="360"/>
                </a:lnTo>
                <a:lnTo>
                  <a:pt x="2160" y="360"/>
                </a:lnTo>
              </a:path>
            </a:pathLst>
          </a:custGeom>
          <a:noFill/>
          <a:ln w="9525">
            <a:solidFill>
              <a:srgbClr val="000000"/>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5602" name="Rectangle 2"/>
          <p:cNvSpPr>
            <a:spLocks noGrp="1" noChangeArrowheads="1"/>
          </p:cNvSpPr>
          <p:nvPr>
            <p:ph type="title"/>
          </p:nvPr>
        </p:nvSpPr>
        <p:spPr/>
        <p:txBody>
          <a:bodyPr/>
          <a:lstStyle/>
          <a:p>
            <a:pPr eaLnBrk="1" hangingPunct="1">
              <a:defRPr/>
            </a:pPr>
            <a:r>
              <a:rPr lang="en-US" sz="3200"/>
              <a:t>Semantic adapter for Devices</a:t>
            </a:r>
            <a:endParaRPr lang="ru-RU" sz="3200"/>
          </a:p>
        </p:txBody>
      </p:sp>
      <p:pic>
        <p:nvPicPr>
          <p:cNvPr id="268291" name="Picture 3" descr="zhelezjaka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01963" y="990600"/>
            <a:ext cx="73183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2" name="Picture 4" descr="databas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19400" y="1676400"/>
            <a:ext cx="669925"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3" name="Picture 5" descr="m_service5"/>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1400" y="2362200"/>
            <a:ext cx="67151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8294" name="Group 6"/>
          <p:cNvGrpSpPr>
            <a:grpSpLocks/>
          </p:cNvGrpSpPr>
          <p:nvPr/>
        </p:nvGrpSpPr>
        <p:grpSpPr bwMode="auto">
          <a:xfrm>
            <a:off x="1676400" y="1752600"/>
            <a:ext cx="838200" cy="457200"/>
            <a:chOff x="528" y="1488"/>
            <a:chExt cx="528" cy="288"/>
          </a:xfrm>
        </p:grpSpPr>
        <p:pic>
          <p:nvPicPr>
            <p:cNvPr id="268341" name="Picture 7" descr="interfac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 y="1488"/>
              <a:ext cx="4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342" name="Text Box 8"/>
            <p:cNvSpPr txBox="1">
              <a:spLocks noChangeArrowheads="1"/>
            </p:cNvSpPr>
            <p:nvPr/>
          </p:nvSpPr>
          <p:spPr bwMode="auto">
            <a:xfrm>
              <a:off x="528" y="1488"/>
              <a:ext cx="31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API</a:t>
              </a:r>
            </a:p>
          </p:txBody>
        </p:sp>
      </p:grpSp>
      <p:grpSp>
        <p:nvGrpSpPr>
          <p:cNvPr id="268295" name="Group 9"/>
          <p:cNvGrpSpPr>
            <a:grpSpLocks/>
          </p:cNvGrpSpPr>
          <p:nvPr/>
        </p:nvGrpSpPr>
        <p:grpSpPr bwMode="auto">
          <a:xfrm>
            <a:off x="304800" y="3886200"/>
            <a:ext cx="3429000" cy="2362200"/>
            <a:chOff x="192" y="2448"/>
            <a:chExt cx="2160" cy="1488"/>
          </a:xfrm>
        </p:grpSpPr>
        <p:sp>
          <p:nvSpPr>
            <p:cNvPr id="268339" name="AutoShape 10"/>
            <p:cNvSpPr>
              <a:spLocks noChangeArrowheads="1"/>
            </p:cNvSpPr>
            <p:nvPr/>
          </p:nvSpPr>
          <p:spPr bwMode="auto">
            <a:xfrm>
              <a:off x="192" y="2448"/>
              <a:ext cx="2160" cy="1488"/>
            </a:xfrm>
            <a:prstGeom prst="cloudCallout">
              <a:avLst>
                <a:gd name="adj1" fmla="val -12639"/>
                <a:gd name="adj2" fmla="val 26611"/>
              </a:avLst>
            </a:prstGeom>
            <a:solidFill>
              <a:srgbClr val="99CCFF">
                <a:alpha val="50195"/>
              </a:srgbClr>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2400">
                <a:latin typeface="Times New Roman" pitchFamily="18" charset="0"/>
              </a:endParaRPr>
            </a:p>
          </p:txBody>
        </p:sp>
        <p:sp>
          <p:nvSpPr>
            <p:cNvPr id="268340" name="Text Box 11"/>
            <p:cNvSpPr txBox="1">
              <a:spLocks noChangeArrowheads="1"/>
            </p:cNvSpPr>
            <p:nvPr/>
          </p:nvSpPr>
          <p:spPr bwMode="auto">
            <a:xfrm>
              <a:off x="528" y="2884"/>
              <a:ext cx="1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2400" b="1">
                  <a:solidFill>
                    <a:srgbClr val="993300"/>
                  </a:solidFill>
                </a:rPr>
                <a:t>Semantic environment </a:t>
              </a:r>
            </a:p>
          </p:txBody>
        </p:sp>
      </p:grpSp>
      <p:grpSp>
        <p:nvGrpSpPr>
          <p:cNvPr id="268296" name="Group 12"/>
          <p:cNvGrpSpPr>
            <a:grpSpLocks/>
          </p:cNvGrpSpPr>
          <p:nvPr/>
        </p:nvGrpSpPr>
        <p:grpSpPr bwMode="auto">
          <a:xfrm>
            <a:off x="4648200" y="914400"/>
            <a:ext cx="4191000" cy="3954463"/>
            <a:chOff x="2517" y="572"/>
            <a:chExt cx="2767" cy="953"/>
          </a:xfrm>
        </p:grpSpPr>
        <p:pic>
          <p:nvPicPr>
            <p:cNvPr id="268337" name="Picture 13" descr="noteb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338" name="Text Box 14"/>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GB" altLang="en-US" sz="1400" b="1">
                <a:latin typeface="Verdana" pitchFamily="34" charset="0"/>
              </a:endParaRPr>
            </a:p>
          </p:txBody>
        </p:sp>
      </p:grpSp>
      <p:sp>
        <p:nvSpPr>
          <p:cNvPr id="268297" name="Rectangle 15"/>
          <p:cNvSpPr>
            <a:spLocks noChangeArrowheads="1"/>
          </p:cNvSpPr>
          <p:nvPr/>
        </p:nvSpPr>
        <p:spPr bwMode="auto">
          <a:xfrm>
            <a:off x="4724400" y="1181100"/>
            <a:ext cx="39624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130000"/>
              </a:lnSpc>
            </a:pPr>
            <a:r>
              <a:rPr lang="en-US" altLang="en-US" sz="1400" b="1">
                <a:latin typeface="Verdana" pitchFamily="34" charset="0"/>
                <a:cs typeface="Times New Roman" pitchFamily="18" charset="0"/>
              </a:rPr>
              <a:t>If to consider field devices as data sources, then information to be annotated is data from sensors, control parameters and other data that presents relevant state of the device for the maintenance process. </a:t>
            </a:r>
          </a:p>
          <a:p>
            <a:pPr algn="just" eaLnBrk="1" hangingPunct="1">
              <a:lnSpc>
                <a:spcPct val="130000"/>
              </a:lnSpc>
            </a:pPr>
            <a:endParaRPr lang="en-US" altLang="en-US" sz="1400" b="1">
              <a:latin typeface="Verdana" pitchFamily="34" charset="0"/>
              <a:cs typeface="Times New Roman" pitchFamily="18" charset="0"/>
            </a:endParaRPr>
          </a:p>
          <a:p>
            <a:pPr algn="just" eaLnBrk="1" hangingPunct="1">
              <a:lnSpc>
                <a:spcPct val="130000"/>
              </a:lnSpc>
            </a:pPr>
            <a:r>
              <a:rPr lang="en-US" altLang="en-US" sz="1400" b="1">
                <a:latin typeface="Verdana" pitchFamily="34" charset="0"/>
                <a:cs typeface="Times New Roman" pitchFamily="18" charset="0"/>
              </a:rPr>
              <a:t>Special piece of device-specific software (Semantic </a:t>
            </a:r>
            <a:r>
              <a:rPr lang="en-US" altLang="en-US" sz="1400" b="1" i="1">
                <a:latin typeface="Verdana" pitchFamily="34" charset="0"/>
                <a:cs typeface="Times New Roman" pitchFamily="18" charset="0"/>
              </a:rPr>
              <a:t>Adapter</a:t>
            </a:r>
            <a:r>
              <a:rPr lang="en-US" altLang="en-US" sz="1400" b="1">
                <a:latin typeface="Verdana" pitchFamily="34" charset="0"/>
                <a:cs typeface="Times New Roman" pitchFamily="18" charset="0"/>
              </a:rPr>
              <a:t>) is used for translation of </a:t>
            </a:r>
            <a:r>
              <a:rPr lang="en-US" altLang="en-US" sz="1400" b="1" i="1">
                <a:latin typeface="Verdana" pitchFamily="34" charset="0"/>
                <a:cs typeface="Times New Roman" pitchFamily="18" charset="0"/>
              </a:rPr>
              <a:t>raw diagnostic data </a:t>
            </a:r>
            <a:r>
              <a:rPr lang="en-US" altLang="en-US" sz="1400" b="1">
                <a:latin typeface="Verdana" pitchFamily="34" charset="0"/>
                <a:cs typeface="Times New Roman" pitchFamily="18" charset="0"/>
              </a:rPr>
              <a:t>into </a:t>
            </a:r>
            <a:r>
              <a:rPr lang="en-US" altLang="en-US" sz="1400" b="1" i="1">
                <a:latin typeface="Verdana" pitchFamily="34" charset="0"/>
                <a:cs typeface="Times New Roman" pitchFamily="18" charset="0"/>
              </a:rPr>
              <a:t>standardized maintenance data based on shared ontology.</a:t>
            </a:r>
            <a:endParaRPr lang="ru-RU" altLang="en-US" sz="1400" b="1">
              <a:latin typeface="Verdana" pitchFamily="34" charset="0"/>
              <a:cs typeface="Times New Roman" pitchFamily="18" charset="0"/>
            </a:endParaRPr>
          </a:p>
        </p:txBody>
      </p:sp>
      <p:grpSp>
        <p:nvGrpSpPr>
          <p:cNvPr id="268298" name="Group 16"/>
          <p:cNvGrpSpPr>
            <a:grpSpLocks/>
          </p:cNvGrpSpPr>
          <p:nvPr/>
        </p:nvGrpSpPr>
        <p:grpSpPr bwMode="auto">
          <a:xfrm>
            <a:off x="1524000" y="3581400"/>
            <a:ext cx="669925" cy="685800"/>
            <a:chOff x="2064" y="1117"/>
            <a:chExt cx="997" cy="1270"/>
          </a:xfrm>
        </p:grpSpPr>
        <p:sp>
          <p:nvSpPr>
            <p:cNvPr id="268317" name="Line 17"/>
            <p:cNvSpPr>
              <a:spLocks noChangeShapeType="1"/>
            </p:cNvSpPr>
            <p:nvPr/>
          </p:nvSpPr>
          <p:spPr bwMode="auto">
            <a:xfrm flipH="1">
              <a:off x="2562" y="1570"/>
              <a:ext cx="0"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68318" name="Line 18"/>
            <p:cNvSpPr>
              <a:spLocks noChangeShapeType="1"/>
            </p:cNvSpPr>
            <p:nvPr/>
          </p:nvSpPr>
          <p:spPr bwMode="auto">
            <a:xfrm flipH="1">
              <a:off x="2290" y="1525"/>
              <a:ext cx="272"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19" name="Line 19"/>
            <p:cNvSpPr>
              <a:spLocks noChangeShapeType="1"/>
            </p:cNvSpPr>
            <p:nvPr/>
          </p:nvSpPr>
          <p:spPr bwMode="auto">
            <a:xfrm flipH="1" flipV="1">
              <a:off x="2562" y="1207"/>
              <a:ext cx="4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0" name="Line 20"/>
            <p:cNvSpPr>
              <a:spLocks noChangeShapeType="1"/>
            </p:cNvSpPr>
            <p:nvPr/>
          </p:nvSpPr>
          <p:spPr bwMode="auto">
            <a:xfrm>
              <a:off x="2653" y="1525"/>
              <a:ext cx="272"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68321" name="Line 21"/>
            <p:cNvSpPr>
              <a:spLocks noChangeShapeType="1"/>
            </p:cNvSpPr>
            <p:nvPr/>
          </p:nvSpPr>
          <p:spPr bwMode="auto">
            <a:xfrm>
              <a:off x="2562" y="1842"/>
              <a:ext cx="137" cy="31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2" name="Line 22"/>
            <p:cNvSpPr>
              <a:spLocks noChangeShapeType="1"/>
            </p:cNvSpPr>
            <p:nvPr/>
          </p:nvSpPr>
          <p:spPr bwMode="auto">
            <a:xfrm flipH="1">
              <a:off x="2245" y="1888"/>
              <a:ext cx="272"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3" name="Line 23"/>
            <p:cNvSpPr>
              <a:spLocks noChangeShapeType="1"/>
            </p:cNvSpPr>
            <p:nvPr/>
          </p:nvSpPr>
          <p:spPr bwMode="auto">
            <a:xfrm>
              <a:off x="2699" y="2160"/>
              <a:ext cx="272"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4" name="Line 24"/>
            <p:cNvSpPr>
              <a:spLocks noChangeShapeType="1"/>
            </p:cNvSpPr>
            <p:nvPr/>
          </p:nvSpPr>
          <p:spPr bwMode="auto">
            <a:xfrm>
              <a:off x="2880" y="1616"/>
              <a:ext cx="45"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5" name="Line 25"/>
            <p:cNvSpPr>
              <a:spLocks noChangeShapeType="1"/>
            </p:cNvSpPr>
            <p:nvPr/>
          </p:nvSpPr>
          <p:spPr bwMode="auto">
            <a:xfrm flipH="1">
              <a:off x="2154" y="1706"/>
              <a:ext cx="136"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6" name="Line 26"/>
            <p:cNvSpPr>
              <a:spLocks noChangeShapeType="1"/>
            </p:cNvSpPr>
            <p:nvPr/>
          </p:nvSpPr>
          <p:spPr bwMode="auto">
            <a:xfrm flipV="1">
              <a:off x="2699" y="1842"/>
              <a:ext cx="22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8327" name="AutoShape 27"/>
            <p:cNvSpPr>
              <a:spLocks noChangeArrowheads="1"/>
            </p:cNvSpPr>
            <p:nvPr/>
          </p:nvSpPr>
          <p:spPr bwMode="auto">
            <a:xfrm>
              <a:off x="2789" y="152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28" name="AutoShape 28"/>
            <p:cNvSpPr>
              <a:spLocks noChangeArrowheads="1"/>
            </p:cNvSpPr>
            <p:nvPr/>
          </p:nvSpPr>
          <p:spPr bwMode="auto">
            <a:xfrm>
              <a:off x="2200" y="1616"/>
              <a:ext cx="181" cy="136"/>
            </a:xfrm>
            <a:prstGeom prst="flowChartConnector">
              <a:avLst/>
            </a:prstGeom>
            <a:solidFill>
              <a:schemeClr val="fo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29" name="AutoShape 29"/>
            <p:cNvSpPr>
              <a:spLocks noChangeArrowheads="1"/>
            </p:cNvSpPr>
            <p:nvPr/>
          </p:nvSpPr>
          <p:spPr bwMode="auto">
            <a:xfrm>
              <a:off x="2472" y="111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0" name="AutoShape 30"/>
            <p:cNvSpPr>
              <a:spLocks noChangeArrowheads="1"/>
            </p:cNvSpPr>
            <p:nvPr/>
          </p:nvSpPr>
          <p:spPr bwMode="auto">
            <a:xfrm>
              <a:off x="2472"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1" name="AutoShape 31"/>
            <p:cNvSpPr>
              <a:spLocks noChangeArrowheads="1"/>
            </p:cNvSpPr>
            <p:nvPr/>
          </p:nvSpPr>
          <p:spPr bwMode="auto">
            <a:xfrm>
              <a:off x="2472" y="1389"/>
              <a:ext cx="227" cy="227"/>
            </a:xfrm>
            <a:prstGeom prst="flowChartConnector">
              <a:avLst/>
            </a:prstGeom>
            <a:solidFill>
              <a:schemeClr val="accent1"/>
            </a:solidFill>
            <a:ln w="9525">
              <a:solidFill>
                <a:schemeClr val="tx1"/>
              </a:solidFill>
              <a:round/>
              <a:headEnd/>
              <a:tailEnd/>
            </a:ln>
          </p:spPr>
          <p:txBody>
            <a:bodyPr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2" name="AutoShape 32"/>
            <p:cNvSpPr>
              <a:spLocks noChangeArrowheads="1"/>
            </p:cNvSpPr>
            <p:nvPr/>
          </p:nvSpPr>
          <p:spPr bwMode="auto">
            <a:xfrm>
              <a:off x="2835" y="1752"/>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3" name="AutoShape 33"/>
            <p:cNvSpPr>
              <a:spLocks noChangeArrowheads="1"/>
            </p:cNvSpPr>
            <p:nvPr/>
          </p:nvSpPr>
          <p:spPr bwMode="auto">
            <a:xfrm>
              <a:off x="2608" y="2069"/>
              <a:ext cx="181" cy="136"/>
            </a:xfrm>
            <a:prstGeom prst="flowChartConnector">
              <a:avLst/>
            </a:prstGeom>
            <a:solidFill>
              <a:srgbClr val="FF99CC"/>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4" name="AutoShape 34"/>
            <p:cNvSpPr>
              <a:spLocks noChangeArrowheads="1"/>
            </p:cNvSpPr>
            <p:nvPr/>
          </p:nvSpPr>
          <p:spPr bwMode="auto">
            <a:xfrm>
              <a:off x="2154" y="211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5" name="AutoShape 35"/>
            <p:cNvSpPr>
              <a:spLocks noChangeArrowheads="1"/>
            </p:cNvSpPr>
            <p:nvPr/>
          </p:nvSpPr>
          <p:spPr bwMode="auto">
            <a:xfrm>
              <a:off x="2880" y="2251"/>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36" name="AutoShape 36"/>
            <p:cNvSpPr>
              <a:spLocks noChangeArrowheads="1"/>
            </p:cNvSpPr>
            <p:nvPr/>
          </p:nvSpPr>
          <p:spPr bwMode="auto">
            <a:xfrm>
              <a:off x="2064"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268299" name="Text Box 37"/>
          <p:cNvSpPr txBox="1">
            <a:spLocks noChangeArrowheads="1"/>
          </p:cNvSpPr>
          <p:nvPr/>
        </p:nvSpPr>
        <p:spPr bwMode="auto">
          <a:xfrm>
            <a:off x="990600" y="3352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200" b="1">
                <a:solidFill>
                  <a:srgbClr val="993300"/>
                </a:solidFill>
              </a:rPr>
              <a:t>Shared ontology </a:t>
            </a:r>
            <a:endParaRPr lang="en-GB" altLang="en-US" sz="1200" b="1">
              <a:solidFill>
                <a:srgbClr val="993300"/>
              </a:solidFill>
            </a:endParaRPr>
          </a:p>
        </p:txBody>
      </p:sp>
      <p:pic>
        <p:nvPicPr>
          <p:cNvPr id="268300" name="Picture 38" descr="zhelezjaka"/>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85950" y="1143000"/>
            <a:ext cx="78105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5639" name="Picture 39" descr="bd05172_"/>
          <p:cNvPicPr>
            <a:picLocks noChangeAspect="1" noChangeArrowheads="1"/>
          </p:cNvPicPr>
          <p:nvPr/>
        </p:nvPicPr>
        <p:blipFill>
          <a:blip r:embed="rId9"/>
          <a:srcRect/>
          <a:stretch>
            <a:fillRect/>
          </a:stretch>
        </p:blipFill>
        <p:spPr bwMode="auto">
          <a:xfrm>
            <a:off x="3810000" y="1752600"/>
            <a:ext cx="609600" cy="582613"/>
          </a:xfrm>
          <a:prstGeom prst="rect">
            <a:avLst/>
          </a:prstGeom>
          <a:noFill/>
          <a:effectLst>
            <a:outerShdw dist="56796" dir="1593903" algn="ctr" rotWithShape="0">
              <a:srgbClr val="808080">
                <a:alpha val="50000"/>
              </a:srgbClr>
            </a:outerShdw>
          </a:effectLst>
        </p:spPr>
      </p:pic>
      <p:sp>
        <p:nvSpPr>
          <p:cNvPr id="268302" name="Oval 40"/>
          <p:cNvSpPr>
            <a:spLocks noChangeArrowheads="1"/>
          </p:cNvSpPr>
          <p:nvPr/>
        </p:nvSpPr>
        <p:spPr bwMode="auto">
          <a:xfrm>
            <a:off x="1676400" y="2590800"/>
            <a:ext cx="1752600" cy="1143000"/>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8303" name="Text Box 41"/>
          <p:cNvSpPr txBox="1">
            <a:spLocks noChangeArrowheads="1"/>
          </p:cNvSpPr>
          <p:nvPr/>
        </p:nvSpPr>
        <p:spPr bwMode="auto">
          <a:xfrm>
            <a:off x="1752600" y="2971800"/>
            <a:ext cx="914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200" b="1">
                <a:solidFill>
                  <a:srgbClr val="993300"/>
                </a:solidFill>
              </a:rPr>
              <a:t>Adapter</a:t>
            </a:r>
            <a:endParaRPr lang="en-GB" altLang="en-US" sz="1200" b="1">
              <a:solidFill>
                <a:srgbClr val="993300"/>
              </a:solidFill>
            </a:endParaRPr>
          </a:p>
        </p:txBody>
      </p:sp>
      <p:sp>
        <p:nvSpPr>
          <p:cNvPr id="268304" name="Line 42"/>
          <p:cNvSpPr>
            <a:spLocks noChangeShapeType="1"/>
          </p:cNvSpPr>
          <p:nvPr/>
        </p:nvSpPr>
        <p:spPr bwMode="auto">
          <a:xfrm flipV="1">
            <a:off x="2133600" y="3733800"/>
            <a:ext cx="304800" cy="6858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8305" name="Line 43"/>
          <p:cNvSpPr>
            <a:spLocks noChangeShapeType="1"/>
          </p:cNvSpPr>
          <p:nvPr/>
        </p:nvSpPr>
        <p:spPr bwMode="auto">
          <a:xfrm flipV="1">
            <a:off x="2438400" y="3352800"/>
            <a:ext cx="152400" cy="381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68306" name="Freeform 44"/>
          <p:cNvSpPr>
            <a:spLocks/>
          </p:cNvSpPr>
          <p:nvPr/>
        </p:nvSpPr>
        <p:spPr bwMode="auto">
          <a:xfrm>
            <a:off x="2590800" y="2895600"/>
            <a:ext cx="685800" cy="457200"/>
          </a:xfrm>
          <a:custGeom>
            <a:avLst/>
            <a:gdLst>
              <a:gd name="T0" fmla="*/ 0 w 432"/>
              <a:gd name="T1" fmla="*/ 288 h 288"/>
              <a:gd name="T2" fmla="*/ 48 w 432"/>
              <a:gd name="T3" fmla="*/ 192 h 288"/>
              <a:gd name="T4" fmla="*/ 144 w 432"/>
              <a:gd name="T5" fmla="*/ 96 h 288"/>
              <a:gd name="T6" fmla="*/ 432 w 432"/>
              <a:gd name="T7" fmla="*/ 0 h 288"/>
              <a:gd name="T8" fmla="*/ 0 60000 65536"/>
              <a:gd name="T9" fmla="*/ 0 60000 65536"/>
              <a:gd name="T10" fmla="*/ 0 60000 65536"/>
              <a:gd name="T11" fmla="*/ 0 60000 65536"/>
              <a:gd name="T12" fmla="*/ 0 w 432"/>
              <a:gd name="T13" fmla="*/ 0 h 288"/>
              <a:gd name="T14" fmla="*/ 432 w 432"/>
              <a:gd name="T15" fmla="*/ 288 h 288"/>
            </a:gdLst>
            <a:ahLst/>
            <a:cxnLst>
              <a:cxn ang="T8">
                <a:pos x="T0" y="T1"/>
              </a:cxn>
              <a:cxn ang="T9">
                <a:pos x="T2" y="T3"/>
              </a:cxn>
              <a:cxn ang="T10">
                <a:pos x="T4" y="T5"/>
              </a:cxn>
              <a:cxn ang="T11">
                <a:pos x="T6" y="T7"/>
              </a:cxn>
            </a:cxnLst>
            <a:rect l="T12" t="T13" r="T14" b="T15"/>
            <a:pathLst>
              <a:path w="432" h="288">
                <a:moveTo>
                  <a:pt x="0" y="288"/>
                </a:moveTo>
                <a:cubicBezTo>
                  <a:pt x="12" y="256"/>
                  <a:pt x="24" y="224"/>
                  <a:pt x="48" y="192"/>
                </a:cubicBezTo>
                <a:cubicBezTo>
                  <a:pt x="72" y="160"/>
                  <a:pt x="80" y="128"/>
                  <a:pt x="144" y="96"/>
                </a:cubicBezTo>
                <a:cubicBezTo>
                  <a:pt x="208" y="64"/>
                  <a:pt x="320" y="32"/>
                  <a:pt x="432"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07" name="Freeform 45"/>
          <p:cNvSpPr>
            <a:spLocks/>
          </p:cNvSpPr>
          <p:nvPr/>
        </p:nvSpPr>
        <p:spPr bwMode="auto">
          <a:xfrm>
            <a:off x="2628900" y="2667000"/>
            <a:ext cx="228600" cy="609600"/>
          </a:xfrm>
          <a:custGeom>
            <a:avLst/>
            <a:gdLst>
              <a:gd name="T0" fmla="*/ 0 w 144"/>
              <a:gd name="T1" fmla="*/ 384 h 384"/>
              <a:gd name="T2" fmla="*/ 144 w 144"/>
              <a:gd name="T3" fmla="*/ 0 h 384"/>
              <a:gd name="T4" fmla="*/ 0 60000 65536"/>
              <a:gd name="T5" fmla="*/ 0 60000 65536"/>
              <a:gd name="T6" fmla="*/ 0 w 144"/>
              <a:gd name="T7" fmla="*/ 0 h 384"/>
              <a:gd name="T8" fmla="*/ 144 w 144"/>
              <a:gd name="T9" fmla="*/ 384 h 384"/>
            </a:gdLst>
            <a:ahLst/>
            <a:cxnLst>
              <a:cxn ang="T4">
                <a:pos x="T0" y="T1"/>
              </a:cxn>
              <a:cxn ang="T5">
                <a:pos x="T2" y="T3"/>
              </a:cxn>
            </a:cxnLst>
            <a:rect l="T6" t="T7" r="T8" b="T9"/>
            <a:pathLst>
              <a:path w="144" h="384">
                <a:moveTo>
                  <a:pt x="0" y="384"/>
                </a:moveTo>
                <a:cubicBezTo>
                  <a:pt x="0" y="384"/>
                  <a:pt x="72" y="192"/>
                  <a:pt x="144"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08" name="Freeform 46"/>
          <p:cNvSpPr>
            <a:spLocks/>
          </p:cNvSpPr>
          <p:nvPr/>
        </p:nvSpPr>
        <p:spPr bwMode="auto">
          <a:xfrm>
            <a:off x="2609850" y="2590800"/>
            <a:ext cx="76200" cy="685800"/>
          </a:xfrm>
          <a:custGeom>
            <a:avLst/>
            <a:gdLst>
              <a:gd name="T0" fmla="*/ 0 w 48"/>
              <a:gd name="T1" fmla="*/ 432 h 432"/>
              <a:gd name="T2" fmla="*/ 48 w 48"/>
              <a:gd name="T3" fmla="*/ 288 h 432"/>
              <a:gd name="T4" fmla="*/ 0 w 48"/>
              <a:gd name="T5" fmla="*/ 0 h 432"/>
              <a:gd name="T6" fmla="*/ 0 60000 65536"/>
              <a:gd name="T7" fmla="*/ 0 60000 65536"/>
              <a:gd name="T8" fmla="*/ 0 60000 65536"/>
              <a:gd name="T9" fmla="*/ 0 w 48"/>
              <a:gd name="T10" fmla="*/ 0 h 432"/>
              <a:gd name="T11" fmla="*/ 48 w 48"/>
              <a:gd name="T12" fmla="*/ 432 h 432"/>
            </a:gdLst>
            <a:ahLst/>
            <a:cxnLst>
              <a:cxn ang="T6">
                <a:pos x="T0" y="T1"/>
              </a:cxn>
              <a:cxn ang="T7">
                <a:pos x="T2" y="T3"/>
              </a:cxn>
              <a:cxn ang="T8">
                <a:pos x="T4" y="T5"/>
              </a:cxn>
            </a:cxnLst>
            <a:rect l="T9" t="T10" r="T11" b="T12"/>
            <a:pathLst>
              <a:path w="48" h="432">
                <a:moveTo>
                  <a:pt x="0" y="432"/>
                </a:moveTo>
                <a:cubicBezTo>
                  <a:pt x="24" y="396"/>
                  <a:pt x="48" y="360"/>
                  <a:pt x="48" y="288"/>
                </a:cubicBezTo>
                <a:cubicBezTo>
                  <a:pt x="48" y="216"/>
                  <a:pt x="24" y="108"/>
                  <a:pt x="0"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09" name="Freeform 47"/>
          <p:cNvSpPr>
            <a:spLocks/>
          </p:cNvSpPr>
          <p:nvPr/>
        </p:nvSpPr>
        <p:spPr bwMode="auto">
          <a:xfrm>
            <a:off x="3276600" y="2819400"/>
            <a:ext cx="304800" cy="76200"/>
          </a:xfrm>
          <a:custGeom>
            <a:avLst/>
            <a:gdLst>
              <a:gd name="T0" fmla="*/ 0 w 192"/>
              <a:gd name="T1" fmla="*/ 48 h 48"/>
              <a:gd name="T2" fmla="*/ 192 w 192"/>
              <a:gd name="T3" fmla="*/ 0 h 48"/>
              <a:gd name="T4" fmla="*/ 0 60000 65536"/>
              <a:gd name="T5" fmla="*/ 0 60000 65536"/>
              <a:gd name="T6" fmla="*/ 0 w 192"/>
              <a:gd name="T7" fmla="*/ 0 h 48"/>
              <a:gd name="T8" fmla="*/ 192 w 192"/>
              <a:gd name="T9" fmla="*/ 48 h 48"/>
            </a:gdLst>
            <a:ahLst/>
            <a:cxnLst>
              <a:cxn ang="T4">
                <a:pos x="T0" y="T1"/>
              </a:cxn>
              <a:cxn ang="T5">
                <a:pos x="T2" y="T3"/>
              </a:cxn>
            </a:cxnLst>
            <a:rect l="T6" t="T7" r="T8" b="T9"/>
            <a:pathLst>
              <a:path w="192" h="48">
                <a:moveTo>
                  <a:pt x="0" y="48"/>
                </a:moveTo>
                <a:cubicBezTo>
                  <a:pt x="0" y="48"/>
                  <a:pt x="96" y="24"/>
                  <a:pt x="192"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10" name="Freeform 48"/>
          <p:cNvSpPr>
            <a:spLocks/>
          </p:cNvSpPr>
          <p:nvPr/>
        </p:nvSpPr>
        <p:spPr bwMode="auto">
          <a:xfrm>
            <a:off x="2876550" y="2390775"/>
            <a:ext cx="76200" cy="228600"/>
          </a:xfrm>
          <a:custGeom>
            <a:avLst/>
            <a:gdLst>
              <a:gd name="T0" fmla="*/ 0 w 48"/>
              <a:gd name="T1" fmla="*/ 144 h 144"/>
              <a:gd name="T2" fmla="*/ 48 w 48"/>
              <a:gd name="T3" fmla="*/ 0 h 144"/>
              <a:gd name="T4" fmla="*/ 0 60000 65536"/>
              <a:gd name="T5" fmla="*/ 0 60000 65536"/>
              <a:gd name="T6" fmla="*/ 0 w 48"/>
              <a:gd name="T7" fmla="*/ 0 h 144"/>
              <a:gd name="T8" fmla="*/ 48 w 48"/>
              <a:gd name="T9" fmla="*/ 144 h 144"/>
            </a:gdLst>
            <a:ahLst/>
            <a:cxnLst>
              <a:cxn ang="T4">
                <a:pos x="T0" y="T1"/>
              </a:cxn>
              <a:cxn ang="T5">
                <a:pos x="T2" y="T3"/>
              </a:cxn>
            </a:cxnLst>
            <a:rect l="T6" t="T7" r="T8" b="T9"/>
            <a:pathLst>
              <a:path w="48" h="144">
                <a:moveTo>
                  <a:pt x="0" y="144"/>
                </a:moveTo>
                <a:cubicBezTo>
                  <a:pt x="0" y="144"/>
                  <a:pt x="24" y="72"/>
                  <a:pt x="48"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11" name="Freeform 49"/>
          <p:cNvSpPr>
            <a:spLocks/>
          </p:cNvSpPr>
          <p:nvPr/>
        </p:nvSpPr>
        <p:spPr bwMode="auto">
          <a:xfrm>
            <a:off x="2533650" y="2286000"/>
            <a:ext cx="76200" cy="304800"/>
          </a:xfrm>
          <a:custGeom>
            <a:avLst/>
            <a:gdLst>
              <a:gd name="T0" fmla="*/ 48 w 48"/>
              <a:gd name="T1" fmla="*/ 192 h 192"/>
              <a:gd name="T2" fmla="*/ 0 w 48"/>
              <a:gd name="T3" fmla="*/ 0 h 192"/>
              <a:gd name="T4" fmla="*/ 0 60000 65536"/>
              <a:gd name="T5" fmla="*/ 0 60000 65536"/>
              <a:gd name="T6" fmla="*/ 0 w 48"/>
              <a:gd name="T7" fmla="*/ 0 h 192"/>
              <a:gd name="T8" fmla="*/ 48 w 48"/>
              <a:gd name="T9" fmla="*/ 192 h 192"/>
            </a:gdLst>
            <a:ahLst/>
            <a:cxnLst>
              <a:cxn ang="T4">
                <a:pos x="T0" y="T1"/>
              </a:cxn>
              <a:cxn ang="T5">
                <a:pos x="T2" y="T3"/>
              </a:cxn>
            </a:cxnLst>
            <a:rect l="T6" t="T7" r="T8" b="T9"/>
            <a:pathLst>
              <a:path w="48" h="192">
                <a:moveTo>
                  <a:pt x="48" y="192"/>
                </a:moveTo>
                <a:cubicBezTo>
                  <a:pt x="48" y="192"/>
                  <a:pt x="24" y="96"/>
                  <a:pt x="0"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12" name="Text Box 50"/>
          <p:cNvSpPr txBox="1">
            <a:spLocks noChangeArrowheads="1"/>
          </p:cNvSpPr>
          <p:nvPr/>
        </p:nvSpPr>
        <p:spPr bwMode="auto">
          <a:xfrm>
            <a:off x="2057400" y="4098925"/>
            <a:ext cx="1012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a:t>Semantic message</a:t>
            </a:r>
          </a:p>
        </p:txBody>
      </p:sp>
      <p:sp>
        <p:nvSpPr>
          <p:cNvPr id="268313" name="Text Box 51"/>
          <p:cNvSpPr txBox="1">
            <a:spLocks noChangeArrowheads="1"/>
          </p:cNvSpPr>
          <p:nvPr/>
        </p:nvSpPr>
        <p:spPr bwMode="auto">
          <a:xfrm>
            <a:off x="3505200" y="3429000"/>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a:t>Device-specific calls</a:t>
            </a:r>
          </a:p>
        </p:txBody>
      </p:sp>
      <p:sp>
        <p:nvSpPr>
          <p:cNvPr id="268314" name="Line 52"/>
          <p:cNvSpPr>
            <a:spLocks noChangeShapeType="1"/>
          </p:cNvSpPr>
          <p:nvPr/>
        </p:nvSpPr>
        <p:spPr bwMode="auto">
          <a:xfrm>
            <a:off x="2667000" y="2514600"/>
            <a:ext cx="1066800" cy="9144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68315" name="Line 53"/>
          <p:cNvSpPr>
            <a:spLocks noChangeShapeType="1"/>
          </p:cNvSpPr>
          <p:nvPr/>
        </p:nvSpPr>
        <p:spPr bwMode="auto">
          <a:xfrm>
            <a:off x="3048000" y="2590800"/>
            <a:ext cx="685800" cy="8382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68316" name="Line 54"/>
          <p:cNvSpPr>
            <a:spLocks noChangeShapeType="1"/>
          </p:cNvSpPr>
          <p:nvPr/>
        </p:nvSpPr>
        <p:spPr bwMode="auto">
          <a:xfrm flipH="1" flipV="1">
            <a:off x="3505200" y="2971800"/>
            <a:ext cx="228600" cy="4572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02" name="Text Box 4"/>
          <p:cNvSpPr txBox="1">
            <a:spLocks noChangeArrowheads="1"/>
          </p:cNvSpPr>
          <p:nvPr/>
        </p:nvSpPr>
        <p:spPr bwMode="auto">
          <a:xfrm>
            <a:off x="103188" y="5957888"/>
            <a:ext cx="13430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Core DAI platform</a:t>
            </a:r>
            <a:endParaRPr lang="en-US" altLang="en-US"/>
          </a:p>
        </p:txBody>
      </p:sp>
      <p:sp>
        <p:nvSpPr>
          <p:cNvPr id="76803" name="Text Box 5"/>
          <p:cNvSpPr txBox="1">
            <a:spLocks noChangeArrowheads="1"/>
          </p:cNvSpPr>
          <p:nvPr/>
        </p:nvSpPr>
        <p:spPr bwMode="auto">
          <a:xfrm>
            <a:off x="917575" y="5233988"/>
            <a:ext cx="14414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Adaptation and personalization</a:t>
            </a:r>
            <a:endParaRPr lang="en-US" altLang="en-US"/>
          </a:p>
        </p:txBody>
      </p:sp>
      <p:sp>
        <p:nvSpPr>
          <p:cNvPr id="76804" name="Text Box 6"/>
          <p:cNvSpPr txBox="1">
            <a:spLocks noChangeArrowheads="1"/>
          </p:cNvSpPr>
          <p:nvPr/>
        </p:nvSpPr>
        <p:spPr bwMode="auto">
          <a:xfrm>
            <a:off x="1946275" y="5983288"/>
            <a:ext cx="10080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Proactivity and behavior</a:t>
            </a:r>
            <a:endParaRPr lang="en-US" altLang="en-US"/>
          </a:p>
        </p:txBody>
      </p:sp>
      <p:sp>
        <p:nvSpPr>
          <p:cNvPr id="76805" name="Text Box 7"/>
          <p:cNvSpPr txBox="1">
            <a:spLocks noChangeArrowheads="1"/>
          </p:cNvSpPr>
          <p:nvPr/>
        </p:nvSpPr>
        <p:spPr bwMode="auto">
          <a:xfrm>
            <a:off x="2560638" y="5237163"/>
            <a:ext cx="122396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Coordination and networking</a:t>
            </a:r>
            <a:endParaRPr lang="en-US" altLang="en-US"/>
          </a:p>
        </p:txBody>
      </p:sp>
      <p:sp>
        <p:nvSpPr>
          <p:cNvPr id="76806" name="Text Box 8"/>
          <p:cNvSpPr txBox="1">
            <a:spLocks noChangeArrowheads="1"/>
          </p:cNvSpPr>
          <p:nvPr/>
        </p:nvSpPr>
        <p:spPr bwMode="auto">
          <a:xfrm>
            <a:off x="3178175" y="5940425"/>
            <a:ext cx="172402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Autonomicity,   self-management, self-configurability</a:t>
            </a:r>
            <a:endParaRPr lang="en-US" altLang="en-US"/>
          </a:p>
        </p:txBody>
      </p:sp>
      <p:sp>
        <p:nvSpPr>
          <p:cNvPr id="76807" name="Text Box 9"/>
          <p:cNvSpPr txBox="1">
            <a:spLocks noChangeArrowheads="1"/>
          </p:cNvSpPr>
          <p:nvPr/>
        </p:nvSpPr>
        <p:spPr bwMode="auto">
          <a:xfrm>
            <a:off x="6126163" y="5229225"/>
            <a:ext cx="10795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Metadata, semantics, ontologies</a:t>
            </a:r>
            <a:endParaRPr lang="en-US" altLang="en-US"/>
          </a:p>
        </p:txBody>
      </p:sp>
      <p:sp>
        <p:nvSpPr>
          <p:cNvPr id="76808" name="Text Box 10"/>
          <p:cNvSpPr txBox="1">
            <a:spLocks noChangeArrowheads="1"/>
          </p:cNvSpPr>
          <p:nvPr/>
        </p:nvSpPr>
        <p:spPr bwMode="auto">
          <a:xfrm>
            <a:off x="4346575" y="5216525"/>
            <a:ext cx="11525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Security and trust</a:t>
            </a:r>
            <a:endParaRPr lang="en-US" altLang="en-US"/>
          </a:p>
        </p:txBody>
      </p:sp>
      <p:sp>
        <p:nvSpPr>
          <p:cNvPr id="76809" name="Text Box 11"/>
          <p:cNvSpPr txBox="1">
            <a:spLocks noChangeArrowheads="1"/>
          </p:cNvSpPr>
          <p:nvPr/>
        </p:nvSpPr>
        <p:spPr bwMode="auto">
          <a:xfrm>
            <a:off x="6923088" y="5797550"/>
            <a:ext cx="1079500"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Human-centricity, GUI, Web 2.0, Wiki</a:t>
            </a:r>
            <a:endParaRPr lang="en-US" altLang="en-US"/>
          </a:p>
        </p:txBody>
      </p:sp>
      <p:sp>
        <p:nvSpPr>
          <p:cNvPr id="76810" name="Text Box 12"/>
          <p:cNvSpPr txBox="1">
            <a:spLocks noChangeArrowheads="1"/>
          </p:cNvSpPr>
          <p:nvPr/>
        </p:nvSpPr>
        <p:spPr bwMode="auto">
          <a:xfrm>
            <a:off x="7540625" y="5254625"/>
            <a:ext cx="15128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Industrial cases implementation</a:t>
            </a:r>
            <a:endParaRPr lang="en-US" altLang="en-US"/>
          </a:p>
        </p:txBody>
      </p:sp>
      <p:sp>
        <p:nvSpPr>
          <p:cNvPr id="76811" name="Text Box 13"/>
          <p:cNvSpPr txBox="1">
            <a:spLocks noChangeArrowheads="1"/>
          </p:cNvSpPr>
          <p:nvPr/>
        </p:nvSpPr>
        <p:spPr bwMode="auto">
          <a:xfrm>
            <a:off x="5156200" y="5797550"/>
            <a:ext cx="12239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solidFill>
                  <a:srgbClr val="0000FF"/>
                </a:solidFill>
              </a:rPr>
              <a:t>Intelligence, learning, reasoning, planning</a:t>
            </a:r>
            <a:endParaRPr lang="en-US" altLang="en-US"/>
          </a:p>
        </p:txBody>
      </p:sp>
      <p:sp>
        <p:nvSpPr>
          <p:cNvPr id="76812" name="Line 14"/>
          <p:cNvSpPr>
            <a:spLocks noChangeShapeType="1"/>
          </p:cNvSpPr>
          <p:nvPr/>
        </p:nvSpPr>
        <p:spPr bwMode="auto">
          <a:xfrm>
            <a:off x="250825" y="5094288"/>
            <a:ext cx="8893175"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3" name="Line 15"/>
          <p:cNvSpPr>
            <a:spLocks noChangeShapeType="1"/>
          </p:cNvSpPr>
          <p:nvPr/>
        </p:nvSpPr>
        <p:spPr bwMode="auto">
          <a:xfrm flipV="1">
            <a:off x="250825" y="917575"/>
            <a:ext cx="39688" cy="4176713"/>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76814" name="Line 16"/>
          <p:cNvSpPr>
            <a:spLocks noChangeShapeType="1"/>
          </p:cNvSpPr>
          <p:nvPr/>
        </p:nvSpPr>
        <p:spPr bwMode="auto">
          <a:xfrm flipV="1">
            <a:off x="755650" y="5094288"/>
            <a:ext cx="0" cy="935037"/>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5" name="Line 17"/>
          <p:cNvSpPr>
            <a:spLocks noChangeShapeType="1"/>
          </p:cNvSpPr>
          <p:nvPr/>
        </p:nvSpPr>
        <p:spPr bwMode="auto">
          <a:xfrm flipV="1">
            <a:off x="2484438" y="5094288"/>
            <a:ext cx="0" cy="935037"/>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6" name="Line 18"/>
          <p:cNvSpPr>
            <a:spLocks noChangeShapeType="1"/>
          </p:cNvSpPr>
          <p:nvPr/>
        </p:nvSpPr>
        <p:spPr bwMode="auto">
          <a:xfrm flipV="1">
            <a:off x="4067175" y="5094288"/>
            <a:ext cx="0" cy="909637"/>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7" name="Line 19"/>
          <p:cNvSpPr>
            <a:spLocks noChangeShapeType="1"/>
          </p:cNvSpPr>
          <p:nvPr/>
        </p:nvSpPr>
        <p:spPr bwMode="auto">
          <a:xfrm flipV="1">
            <a:off x="5724525" y="5094288"/>
            <a:ext cx="0" cy="766762"/>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8" name="Line 20"/>
          <p:cNvSpPr>
            <a:spLocks noChangeShapeType="1"/>
          </p:cNvSpPr>
          <p:nvPr/>
        </p:nvSpPr>
        <p:spPr bwMode="auto">
          <a:xfrm flipV="1">
            <a:off x="7380288" y="5094288"/>
            <a:ext cx="0" cy="766762"/>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19" name="Line 21"/>
          <p:cNvSpPr>
            <a:spLocks noChangeShapeType="1"/>
          </p:cNvSpPr>
          <p:nvPr/>
        </p:nvSpPr>
        <p:spPr bwMode="auto">
          <a:xfrm flipV="1">
            <a:off x="3187700" y="5094288"/>
            <a:ext cx="0" cy="2159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0" name="Line 22"/>
          <p:cNvSpPr>
            <a:spLocks noChangeShapeType="1"/>
          </p:cNvSpPr>
          <p:nvPr/>
        </p:nvSpPr>
        <p:spPr bwMode="auto">
          <a:xfrm flipV="1">
            <a:off x="1628775" y="5097463"/>
            <a:ext cx="0" cy="2159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1" name="Line 23"/>
          <p:cNvSpPr>
            <a:spLocks noChangeShapeType="1"/>
          </p:cNvSpPr>
          <p:nvPr/>
        </p:nvSpPr>
        <p:spPr bwMode="auto">
          <a:xfrm flipV="1">
            <a:off x="4889500" y="5094288"/>
            <a:ext cx="0" cy="2159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2" name="Line 24"/>
          <p:cNvSpPr>
            <a:spLocks noChangeShapeType="1"/>
          </p:cNvSpPr>
          <p:nvPr/>
        </p:nvSpPr>
        <p:spPr bwMode="auto">
          <a:xfrm flipV="1">
            <a:off x="6588125" y="5094288"/>
            <a:ext cx="0" cy="2159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3" name="Line 25"/>
          <p:cNvSpPr>
            <a:spLocks noChangeShapeType="1"/>
          </p:cNvSpPr>
          <p:nvPr/>
        </p:nvSpPr>
        <p:spPr bwMode="auto">
          <a:xfrm flipV="1">
            <a:off x="8243888" y="5094288"/>
            <a:ext cx="0" cy="2159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4" name="Line 26"/>
          <p:cNvSpPr>
            <a:spLocks noChangeShapeType="1"/>
          </p:cNvSpPr>
          <p:nvPr/>
        </p:nvSpPr>
        <p:spPr bwMode="auto">
          <a:xfrm flipV="1">
            <a:off x="9002713" y="5102225"/>
            <a:ext cx="0" cy="8636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25" name="Text Box 27"/>
          <p:cNvSpPr txBox="1">
            <a:spLocks noChangeArrowheads="1"/>
          </p:cNvSpPr>
          <p:nvPr/>
        </p:nvSpPr>
        <p:spPr bwMode="auto">
          <a:xfrm>
            <a:off x="8748713" y="5830888"/>
            <a:ext cx="395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b="1">
                <a:solidFill>
                  <a:srgbClr val="0000FF"/>
                </a:solidFill>
              </a:rPr>
              <a:t>…</a:t>
            </a:r>
            <a:endParaRPr lang="en-US" altLang="en-US"/>
          </a:p>
        </p:txBody>
      </p:sp>
      <p:sp>
        <p:nvSpPr>
          <p:cNvPr id="76826" name="Rectangle 28"/>
          <p:cNvSpPr>
            <a:spLocks noChangeArrowheads="1"/>
          </p:cNvSpPr>
          <p:nvPr/>
        </p:nvSpPr>
        <p:spPr bwMode="auto">
          <a:xfrm>
            <a:off x="539750" y="12049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27" name="Rectangle 29"/>
          <p:cNvSpPr>
            <a:spLocks noChangeArrowheads="1"/>
          </p:cNvSpPr>
          <p:nvPr/>
        </p:nvSpPr>
        <p:spPr bwMode="auto">
          <a:xfrm>
            <a:off x="1377950" y="12176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28" name="Rectangle 30"/>
          <p:cNvSpPr>
            <a:spLocks noChangeArrowheads="1"/>
          </p:cNvSpPr>
          <p:nvPr/>
        </p:nvSpPr>
        <p:spPr bwMode="auto">
          <a:xfrm>
            <a:off x="2220913" y="1192213"/>
            <a:ext cx="503237"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29" name="Rectangle 31"/>
          <p:cNvSpPr>
            <a:spLocks noChangeArrowheads="1"/>
          </p:cNvSpPr>
          <p:nvPr/>
        </p:nvSpPr>
        <p:spPr bwMode="auto">
          <a:xfrm>
            <a:off x="2944813" y="1204913"/>
            <a:ext cx="503237"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0" name="Rectangle 32"/>
          <p:cNvSpPr>
            <a:spLocks noChangeArrowheads="1"/>
          </p:cNvSpPr>
          <p:nvPr/>
        </p:nvSpPr>
        <p:spPr bwMode="auto">
          <a:xfrm>
            <a:off x="3805238" y="1204913"/>
            <a:ext cx="503237"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1" name="Rectangle 33"/>
          <p:cNvSpPr>
            <a:spLocks noChangeArrowheads="1"/>
          </p:cNvSpPr>
          <p:nvPr/>
        </p:nvSpPr>
        <p:spPr bwMode="auto">
          <a:xfrm>
            <a:off x="4643438" y="1217613"/>
            <a:ext cx="503237"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2" name="Rectangle 34"/>
          <p:cNvSpPr>
            <a:spLocks noChangeArrowheads="1"/>
          </p:cNvSpPr>
          <p:nvPr/>
        </p:nvSpPr>
        <p:spPr bwMode="auto">
          <a:xfrm>
            <a:off x="5461000" y="11922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3" name="Rectangle 35"/>
          <p:cNvSpPr>
            <a:spLocks noChangeArrowheads="1"/>
          </p:cNvSpPr>
          <p:nvPr/>
        </p:nvSpPr>
        <p:spPr bwMode="auto">
          <a:xfrm>
            <a:off x="6324600" y="12049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4" name="Rectangle 36"/>
          <p:cNvSpPr>
            <a:spLocks noChangeArrowheads="1"/>
          </p:cNvSpPr>
          <p:nvPr/>
        </p:nvSpPr>
        <p:spPr bwMode="auto">
          <a:xfrm>
            <a:off x="7118350" y="12049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5" name="Rectangle 37"/>
          <p:cNvSpPr>
            <a:spLocks noChangeArrowheads="1"/>
          </p:cNvSpPr>
          <p:nvPr/>
        </p:nvSpPr>
        <p:spPr bwMode="auto">
          <a:xfrm>
            <a:off x="7969250" y="1192213"/>
            <a:ext cx="503238"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6" name="Rectangle 38"/>
          <p:cNvSpPr>
            <a:spLocks noChangeArrowheads="1"/>
          </p:cNvSpPr>
          <p:nvPr/>
        </p:nvSpPr>
        <p:spPr bwMode="auto">
          <a:xfrm>
            <a:off x="8612188" y="1209675"/>
            <a:ext cx="503237" cy="3816350"/>
          </a:xfrm>
          <a:prstGeom prst="rect">
            <a:avLst/>
          </a:prstGeom>
          <a:solidFill>
            <a:srgbClr val="996633"/>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5927" name="Rectangle 39"/>
          <p:cNvSpPr>
            <a:spLocks noChangeArrowheads="1"/>
          </p:cNvSpPr>
          <p:nvPr/>
        </p:nvSpPr>
        <p:spPr bwMode="auto">
          <a:xfrm>
            <a:off x="1154113" y="87313"/>
            <a:ext cx="78105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The Roadmap towards GUN</a:t>
            </a:r>
            <a:endParaRPr lang="en-US"/>
          </a:p>
        </p:txBody>
      </p:sp>
      <p:sp>
        <p:nvSpPr>
          <p:cNvPr id="76838" name="AutoShape 40"/>
          <p:cNvSpPr>
            <a:spLocks noChangeArrowheads="1"/>
          </p:cNvSpPr>
          <p:nvPr/>
        </p:nvSpPr>
        <p:spPr bwMode="auto">
          <a:xfrm>
            <a:off x="468313" y="4157663"/>
            <a:ext cx="8675687" cy="576262"/>
          </a:xfrm>
          <a:prstGeom prst="roundRect">
            <a:avLst>
              <a:gd name="adj" fmla="val 16667"/>
            </a:avLst>
          </a:prstGeom>
          <a:solidFill>
            <a:srgbClr val="CC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39" name="WordArt 41"/>
          <p:cNvSpPr>
            <a:spLocks noChangeArrowheads="1" noChangeShapeType="1" noTextEdit="1"/>
          </p:cNvSpPr>
          <p:nvPr/>
        </p:nvSpPr>
        <p:spPr bwMode="auto">
          <a:xfrm>
            <a:off x="3851275" y="4229100"/>
            <a:ext cx="2016125" cy="376238"/>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SmartResource</a:t>
            </a:r>
          </a:p>
        </p:txBody>
      </p:sp>
      <p:sp>
        <p:nvSpPr>
          <p:cNvPr id="76840" name="AutoShape 42"/>
          <p:cNvSpPr>
            <a:spLocks noChangeArrowheads="1"/>
          </p:cNvSpPr>
          <p:nvPr/>
        </p:nvSpPr>
        <p:spPr bwMode="auto">
          <a:xfrm>
            <a:off x="468313" y="3221038"/>
            <a:ext cx="8675687" cy="576262"/>
          </a:xfrm>
          <a:prstGeom prst="roundRect">
            <a:avLst>
              <a:gd name="adj" fmla="val 16667"/>
            </a:avLst>
          </a:prstGeom>
          <a:solidFill>
            <a:srgbClr val="CC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1" name="AutoShape 43"/>
          <p:cNvSpPr>
            <a:spLocks noChangeArrowheads="1"/>
          </p:cNvSpPr>
          <p:nvPr/>
        </p:nvSpPr>
        <p:spPr bwMode="auto">
          <a:xfrm>
            <a:off x="468313" y="2286000"/>
            <a:ext cx="8675687" cy="576263"/>
          </a:xfrm>
          <a:prstGeom prst="roundRect">
            <a:avLst>
              <a:gd name="adj" fmla="val 16667"/>
            </a:avLst>
          </a:prstGeom>
          <a:solidFill>
            <a:srgbClr val="CC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2" name="AutoShape 44"/>
          <p:cNvSpPr>
            <a:spLocks noChangeArrowheads="1"/>
          </p:cNvSpPr>
          <p:nvPr/>
        </p:nvSpPr>
        <p:spPr bwMode="auto">
          <a:xfrm>
            <a:off x="468313" y="1349375"/>
            <a:ext cx="8675687" cy="576263"/>
          </a:xfrm>
          <a:prstGeom prst="roundRect">
            <a:avLst>
              <a:gd name="adj" fmla="val 16667"/>
            </a:avLst>
          </a:prstGeom>
          <a:solidFill>
            <a:srgbClr val="CCFFFF"/>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3" name="WordArt 45"/>
          <p:cNvSpPr>
            <a:spLocks noChangeArrowheads="1" noChangeShapeType="1" noTextEdit="1"/>
          </p:cNvSpPr>
          <p:nvPr/>
        </p:nvSpPr>
        <p:spPr bwMode="auto">
          <a:xfrm>
            <a:off x="4000500" y="3294063"/>
            <a:ext cx="1727200" cy="388937"/>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UBIWARE</a:t>
            </a:r>
          </a:p>
        </p:txBody>
      </p:sp>
      <p:sp>
        <p:nvSpPr>
          <p:cNvPr id="76844" name="WordArt 46"/>
          <p:cNvSpPr>
            <a:spLocks noChangeArrowheads="1" noChangeShapeType="1" noTextEdit="1"/>
          </p:cNvSpPr>
          <p:nvPr/>
        </p:nvSpPr>
        <p:spPr bwMode="auto">
          <a:xfrm>
            <a:off x="3779838" y="2344738"/>
            <a:ext cx="2160587" cy="43180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GERI / PRIME</a:t>
            </a:r>
          </a:p>
        </p:txBody>
      </p:sp>
      <p:sp>
        <p:nvSpPr>
          <p:cNvPr id="76845" name="WordArt 47"/>
          <p:cNvSpPr>
            <a:spLocks noChangeArrowheads="1" noChangeShapeType="1" noTextEdit="1"/>
          </p:cNvSpPr>
          <p:nvPr/>
        </p:nvSpPr>
        <p:spPr bwMode="auto">
          <a:xfrm>
            <a:off x="4351338" y="1374775"/>
            <a:ext cx="936625" cy="503238"/>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GUN</a:t>
            </a:r>
          </a:p>
        </p:txBody>
      </p:sp>
      <p:sp>
        <p:nvSpPr>
          <p:cNvPr id="76846" name="AutoShape 48"/>
          <p:cNvSpPr>
            <a:spLocks noChangeArrowheads="1"/>
          </p:cNvSpPr>
          <p:nvPr/>
        </p:nvSpPr>
        <p:spPr bwMode="auto">
          <a:xfrm rot="10800000">
            <a:off x="814388" y="3548063"/>
            <a:ext cx="360362" cy="936625"/>
          </a:xfrm>
          <a:prstGeom prst="curvedLeftArrow">
            <a:avLst>
              <a:gd name="adj1" fmla="val 51982"/>
              <a:gd name="adj2" fmla="val 103965"/>
              <a:gd name="adj3" fmla="val 44051"/>
            </a:avLst>
          </a:prstGeom>
          <a:solidFill>
            <a:srgbClr val="FF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7" name="AutoShape 49"/>
          <p:cNvSpPr>
            <a:spLocks noChangeArrowheads="1"/>
          </p:cNvSpPr>
          <p:nvPr/>
        </p:nvSpPr>
        <p:spPr bwMode="auto">
          <a:xfrm rot="10800000">
            <a:off x="776288" y="2530475"/>
            <a:ext cx="360362" cy="936625"/>
          </a:xfrm>
          <a:prstGeom prst="curvedLeftArrow">
            <a:avLst>
              <a:gd name="adj1" fmla="val 51982"/>
              <a:gd name="adj2" fmla="val 103965"/>
              <a:gd name="adj3" fmla="val 44051"/>
            </a:avLst>
          </a:prstGeom>
          <a:solidFill>
            <a:srgbClr val="FF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8" name="AutoShape 50"/>
          <p:cNvSpPr>
            <a:spLocks noChangeArrowheads="1"/>
          </p:cNvSpPr>
          <p:nvPr/>
        </p:nvSpPr>
        <p:spPr bwMode="auto">
          <a:xfrm rot="10800000">
            <a:off x="755650" y="1420813"/>
            <a:ext cx="360363" cy="936625"/>
          </a:xfrm>
          <a:prstGeom prst="curvedLeftArrow">
            <a:avLst>
              <a:gd name="adj1" fmla="val 51982"/>
              <a:gd name="adj2" fmla="val 103965"/>
              <a:gd name="adj3" fmla="val 44051"/>
            </a:avLst>
          </a:prstGeom>
          <a:solidFill>
            <a:srgbClr val="FF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6849" name="AutoShape 51"/>
          <p:cNvSpPr>
            <a:spLocks noChangeArrowheads="1"/>
          </p:cNvSpPr>
          <p:nvPr/>
        </p:nvSpPr>
        <p:spPr bwMode="auto">
          <a:xfrm>
            <a:off x="971550" y="692150"/>
            <a:ext cx="2879725" cy="433388"/>
          </a:xfrm>
          <a:prstGeom prst="wedgeRoundRectCallout">
            <a:avLst>
              <a:gd name="adj1" fmla="val -44764"/>
              <a:gd name="adj2" fmla="val 148537"/>
              <a:gd name="adj3" fmla="val 16667"/>
            </a:avLst>
          </a:prstGeom>
          <a:solidFill>
            <a:srgbClr val="FF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Qualitative transitions</a:t>
            </a:r>
            <a:endParaRPr lang="en-US" altLang="en-US"/>
          </a:p>
        </p:txBody>
      </p:sp>
      <p:sp>
        <p:nvSpPr>
          <p:cNvPr id="76850" name="WordArt 52"/>
          <p:cNvSpPr>
            <a:spLocks noChangeArrowheads="1" noChangeShapeType="1" noTextEdit="1"/>
          </p:cNvSpPr>
          <p:nvPr/>
        </p:nvSpPr>
        <p:spPr bwMode="auto">
          <a:xfrm>
            <a:off x="7956550" y="4292600"/>
            <a:ext cx="969963" cy="3238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2007</a:t>
            </a:r>
          </a:p>
        </p:txBody>
      </p:sp>
      <p:sp>
        <p:nvSpPr>
          <p:cNvPr id="76851" name="WordArt 53"/>
          <p:cNvSpPr>
            <a:spLocks noChangeArrowheads="1" noChangeShapeType="1" noTextEdit="1"/>
          </p:cNvSpPr>
          <p:nvPr/>
        </p:nvSpPr>
        <p:spPr bwMode="auto">
          <a:xfrm>
            <a:off x="7956550" y="3357563"/>
            <a:ext cx="969963" cy="3238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2010</a:t>
            </a:r>
          </a:p>
        </p:txBody>
      </p:sp>
      <p:sp>
        <p:nvSpPr>
          <p:cNvPr id="76852" name="WordArt 54"/>
          <p:cNvSpPr>
            <a:spLocks noChangeArrowheads="1" noChangeShapeType="1" noTextEdit="1"/>
          </p:cNvSpPr>
          <p:nvPr/>
        </p:nvSpPr>
        <p:spPr bwMode="auto">
          <a:xfrm>
            <a:off x="7939088" y="2420938"/>
            <a:ext cx="969962" cy="3238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2014</a:t>
            </a:r>
          </a:p>
        </p:txBody>
      </p:sp>
      <p:sp>
        <p:nvSpPr>
          <p:cNvPr id="76853" name="WordArt 55"/>
          <p:cNvSpPr>
            <a:spLocks noChangeArrowheads="1" noChangeShapeType="1" noTextEdit="1"/>
          </p:cNvSpPr>
          <p:nvPr/>
        </p:nvSpPr>
        <p:spPr bwMode="auto">
          <a:xfrm>
            <a:off x="7964488" y="1484313"/>
            <a:ext cx="969962" cy="3238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2018</a:t>
            </a:r>
          </a:p>
        </p:txBody>
      </p:sp>
    </p:spTree>
  </p:cSld>
  <p:clrMapOvr>
    <a:masterClrMapping/>
  </p:clrMapOvr>
  <p:transition spd="med"/>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7650" name="Rectangle 2"/>
          <p:cNvSpPr>
            <a:spLocks noGrp="1" noChangeArrowheads="1"/>
          </p:cNvSpPr>
          <p:nvPr>
            <p:ph type="title"/>
          </p:nvPr>
        </p:nvSpPr>
        <p:spPr/>
        <p:txBody>
          <a:bodyPr/>
          <a:lstStyle/>
          <a:p>
            <a:pPr eaLnBrk="1" hangingPunct="1">
              <a:defRPr/>
            </a:pPr>
            <a:r>
              <a:rPr lang="en-US" sz="3200"/>
              <a:t>Semantic adapters for Services</a:t>
            </a:r>
            <a:endParaRPr lang="ru-RU" sz="3200"/>
          </a:p>
        </p:txBody>
      </p:sp>
      <p:grpSp>
        <p:nvGrpSpPr>
          <p:cNvPr id="269315" name="Group 3"/>
          <p:cNvGrpSpPr>
            <a:grpSpLocks/>
          </p:cNvGrpSpPr>
          <p:nvPr/>
        </p:nvGrpSpPr>
        <p:grpSpPr bwMode="auto">
          <a:xfrm>
            <a:off x="304800" y="3886200"/>
            <a:ext cx="3429000" cy="2362200"/>
            <a:chOff x="192" y="2448"/>
            <a:chExt cx="2160" cy="1488"/>
          </a:xfrm>
        </p:grpSpPr>
        <p:sp>
          <p:nvSpPr>
            <p:cNvPr id="269363" name="AutoShape 4"/>
            <p:cNvSpPr>
              <a:spLocks noChangeArrowheads="1"/>
            </p:cNvSpPr>
            <p:nvPr/>
          </p:nvSpPr>
          <p:spPr bwMode="auto">
            <a:xfrm>
              <a:off x="192" y="2448"/>
              <a:ext cx="2160" cy="1488"/>
            </a:xfrm>
            <a:prstGeom prst="cloudCallout">
              <a:avLst>
                <a:gd name="adj1" fmla="val -12639"/>
                <a:gd name="adj2" fmla="val 26611"/>
              </a:avLst>
            </a:prstGeom>
            <a:solidFill>
              <a:srgbClr val="99CCFF">
                <a:alpha val="50195"/>
              </a:srgbClr>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2400">
                <a:latin typeface="Times New Roman" pitchFamily="18" charset="0"/>
              </a:endParaRPr>
            </a:p>
          </p:txBody>
        </p:sp>
        <p:sp>
          <p:nvSpPr>
            <p:cNvPr id="269364" name="Text Box 5"/>
            <p:cNvSpPr txBox="1">
              <a:spLocks noChangeArrowheads="1"/>
            </p:cNvSpPr>
            <p:nvPr/>
          </p:nvSpPr>
          <p:spPr bwMode="auto">
            <a:xfrm>
              <a:off x="528" y="2884"/>
              <a:ext cx="1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2400" b="1">
                  <a:solidFill>
                    <a:srgbClr val="993300"/>
                  </a:solidFill>
                </a:rPr>
                <a:t>Semantic environment </a:t>
              </a:r>
            </a:p>
          </p:txBody>
        </p:sp>
      </p:grpSp>
      <p:grpSp>
        <p:nvGrpSpPr>
          <p:cNvPr id="269316" name="Group 6"/>
          <p:cNvGrpSpPr>
            <a:grpSpLocks/>
          </p:cNvGrpSpPr>
          <p:nvPr/>
        </p:nvGrpSpPr>
        <p:grpSpPr bwMode="auto">
          <a:xfrm>
            <a:off x="4648200" y="914400"/>
            <a:ext cx="4191000" cy="3522663"/>
            <a:chOff x="2517" y="572"/>
            <a:chExt cx="2767" cy="953"/>
          </a:xfrm>
        </p:grpSpPr>
        <p:pic>
          <p:nvPicPr>
            <p:cNvPr id="269361" name="Picture 7"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62" name="Text Box 8"/>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GB" altLang="en-US" sz="1400" b="1">
                <a:latin typeface="Verdana" pitchFamily="34" charset="0"/>
              </a:endParaRPr>
            </a:p>
          </p:txBody>
        </p:sp>
      </p:grpSp>
      <p:sp>
        <p:nvSpPr>
          <p:cNvPr id="269317" name="Rectangle 9"/>
          <p:cNvSpPr>
            <a:spLocks noChangeArrowheads="1"/>
          </p:cNvSpPr>
          <p:nvPr/>
        </p:nvSpPr>
        <p:spPr bwMode="auto">
          <a:xfrm>
            <a:off x="4724400" y="1181100"/>
            <a:ext cx="3962400" cy="285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130000"/>
              </a:lnSpc>
            </a:pPr>
            <a:r>
              <a:rPr lang="en-US" altLang="en-US" sz="1400" b="1">
                <a:latin typeface="Verdana" pitchFamily="34" charset="0"/>
                <a:cs typeface="Times New Roman" pitchFamily="18" charset="0"/>
              </a:rPr>
              <a:t>The purpose of Service Semantic Adapter is to </a:t>
            </a:r>
            <a:r>
              <a:rPr lang="en-US" altLang="en-US" sz="1400" b="1">
                <a:latin typeface="Verdana" pitchFamily="34" charset="0"/>
              </a:rPr>
              <a:t>make service component </a:t>
            </a:r>
            <a:r>
              <a:rPr lang="en-US" altLang="en-US" sz="1400" b="1" i="1">
                <a:latin typeface="Verdana" pitchFamily="34" charset="0"/>
              </a:rPr>
              <a:t>semantic web enabled</a:t>
            </a:r>
            <a:r>
              <a:rPr lang="en-US" altLang="en-US" sz="1400" b="1">
                <a:latin typeface="Verdana" pitchFamily="34" charset="0"/>
              </a:rPr>
              <a:t>, allowing communication with service on semantic level </a:t>
            </a:r>
            <a:r>
              <a:rPr lang="en-US" altLang="en-US" sz="1400" b="1">
                <a:latin typeface="Verdana" pitchFamily="34" charset="0"/>
                <a:cs typeface="Times New Roman" pitchFamily="18" charset="0"/>
              </a:rPr>
              <a:t>regardless of the incompatibility on protocol levels, both low-level (data communication protocol) and high-level (messaging rules, message syntax, data encoding, etc.).</a:t>
            </a:r>
            <a:endParaRPr lang="ru-RU" altLang="en-US" sz="1400" b="1">
              <a:latin typeface="Verdana" pitchFamily="34" charset="0"/>
              <a:cs typeface="Times New Roman" pitchFamily="18" charset="0"/>
            </a:endParaRPr>
          </a:p>
        </p:txBody>
      </p:sp>
      <p:grpSp>
        <p:nvGrpSpPr>
          <p:cNvPr id="269318" name="Group 10"/>
          <p:cNvGrpSpPr>
            <a:grpSpLocks/>
          </p:cNvGrpSpPr>
          <p:nvPr/>
        </p:nvGrpSpPr>
        <p:grpSpPr bwMode="auto">
          <a:xfrm>
            <a:off x="1524000" y="3581400"/>
            <a:ext cx="669925" cy="685800"/>
            <a:chOff x="2064" y="1117"/>
            <a:chExt cx="997" cy="1270"/>
          </a:xfrm>
        </p:grpSpPr>
        <p:sp>
          <p:nvSpPr>
            <p:cNvPr id="269341" name="Line 11"/>
            <p:cNvSpPr>
              <a:spLocks noChangeShapeType="1"/>
            </p:cNvSpPr>
            <p:nvPr/>
          </p:nvSpPr>
          <p:spPr bwMode="auto">
            <a:xfrm flipH="1">
              <a:off x="2562" y="1570"/>
              <a:ext cx="0"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69342" name="Line 12"/>
            <p:cNvSpPr>
              <a:spLocks noChangeShapeType="1"/>
            </p:cNvSpPr>
            <p:nvPr/>
          </p:nvSpPr>
          <p:spPr bwMode="auto">
            <a:xfrm flipH="1">
              <a:off x="2290" y="1525"/>
              <a:ext cx="272"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3" name="Line 13"/>
            <p:cNvSpPr>
              <a:spLocks noChangeShapeType="1"/>
            </p:cNvSpPr>
            <p:nvPr/>
          </p:nvSpPr>
          <p:spPr bwMode="auto">
            <a:xfrm flipH="1" flipV="1">
              <a:off x="2562" y="1207"/>
              <a:ext cx="4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4" name="Line 14"/>
            <p:cNvSpPr>
              <a:spLocks noChangeShapeType="1"/>
            </p:cNvSpPr>
            <p:nvPr/>
          </p:nvSpPr>
          <p:spPr bwMode="auto">
            <a:xfrm>
              <a:off x="2653" y="1525"/>
              <a:ext cx="272"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69345" name="Line 15"/>
            <p:cNvSpPr>
              <a:spLocks noChangeShapeType="1"/>
            </p:cNvSpPr>
            <p:nvPr/>
          </p:nvSpPr>
          <p:spPr bwMode="auto">
            <a:xfrm>
              <a:off x="2562" y="1842"/>
              <a:ext cx="137" cy="31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6" name="Line 16"/>
            <p:cNvSpPr>
              <a:spLocks noChangeShapeType="1"/>
            </p:cNvSpPr>
            <p:nvPr/>
          </p:nvSpPr>
          <p:spPr bwMode="auto">
            <a:xfrm flipH="1">
              <a:off x="2245" y="1888"/>
              <a:ext cx="272"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7" name="Line 17"/>
            <p:cNvSpPr>
              <a:spLocks noChangeShapeType="1"/>
            </p:cNvSpPr>
            <p:nvPr/>
          </p:nvSpPr>
          <p:spPr bwMode="auto">
            <a:xfrm>
              <a:off x="2699" y="2160"/>
              <a:ext cx="272"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8" name="Line 18"/>
            <p:cNvSpPr>
              <a:spLocks noChangeShapeType="1"/>
            </p:cNvSpPr>
            <p:nvPr/>
          </p:nvSpPr>
          <p:spPr bwMode="auto">
            <a:xfrm>
              <a:off x="2880" y="1616"/>
              <a:ext cx="45"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49" name="Line 19"/>
            <p:cNvSpPr>
              <a:spLocks noChangeShapeType="1"/>
            </p:cNvSpPr>
            <p:nvPr/>
          </p:nvSpPr>
          <p:spPr bwMode="auto">
            <a:xfrm flipH="1">
              <a:off x="2154" y="1706"/>
              <a:ext cx="136"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50" name="Line 20"/>
            <p:cNvSpPr>
              <a:spLocks noChangeShapeType="1"/>
            </p:cNvSpPr>
            <p:nvPr/>
          </p:nvSpPr>
          <p:spPr bwMode="auto">
            <a:xfrm flipV="1">
              <a:off x="2699" y="1842"/>
              <a:ext cx="22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69351" name="AutoShape 21"/>
            <p:cNvSpPr>
              <a:spLocks noChangeArrowheads="1"/>
            </p:cNvSpPr>
            <p:nvPr/>
          </p:nvSpPr>
          <p:spPr bwMode="auto">
            <a:xfrm>
              <a:off x="2789" y="152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2" name="AutoShape 22"/>
            <p:cNvSpPr>
              <a:spLocks noChangeArrowheads="1"/>
            </p:cNvSpPr>
            <p:nvPr/>
          </p:nvSpPr>
          <p:spPr bwMode="auto">
            <a:xfrm>
              <a:off x="2200" y="1616"/>
              <a:ext cx="181" cy="136"/>
            </a:xfrm>
            <a:prstGeom prst="flowChartConnector">
              <a:avLst/>
            </a:prstGeom>
            <a:solidFill>
              <a:schemeClr val="fo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3" name="AutoShape 23"/>
            <p:cNvSpPr>
              <a:spLocks noChangeArrowheads="1"/>
            </p:cNvSpPr>
            <p:nvPr/>
          </p:nvSpPr>
          <p:spPr bwMode="auto">
            <a:xfrm>
              <a:off x="2472" y="111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4" name="AutoShape 24"/>
            <p:cNvSpPr>
              <a:spLocks noChangeArrowheads="1"/>
            </p:cNvSpPr>
            <p:nvPr/>
          </p:nvSpPr>
          <p:spPr bwMode="auto">
            <a:xfrm>
              <a:off x="2472"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5" name="AutoShape 25"/>
            <p:cNvSpPr>
              <a:spLocks noChangeArrowheads="1"/>
            </p:cNvSpPr>
            <p:nvPr/>
          </p:nvSpPr>
          <p:spPr bwMode="auto">
            <a:xfrm>
              <a:off x="2472" y="1389"/>
              <a:ext cx="227" cy="227"/>
            </a:xfrm>
            <a:prstGeom prst="flowChartConnector">
              <a:avLst/>
            </a:prstGeom>
            <a:solidFill>
              <a:schemeClr val="accent1"/>
            </a:solidFill>
            <a:ln w="9525">
              <a:solidFill>
                <a:schemeClr val="tx1"/>
              </a:solidFill>
              <a:round/>
              <a:headEnd/>
              <a:tailEnd/>
            </a:ln>
          </p:spPr>
          <p:txBody>
            <a:bodyPr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6" name="AutoShape 26"/>
            <p:cNvSpPr>
              <a:spLocks noChangeArrowheads="1"/>
            </p:cNvSpPr>
            <p:nvPr/>
          </p:nvSpPr>
          <p:spPr bwMode="auto">
            <a:xfrm>
              <a:off x="2835" y="1752"/>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7" name="AutoShape 27"/>
            <p:cNvSpPr>
              <a:spLocks noChangeArrowheads="1"/>
            </p:cNvSpPr>
            <p:nvPr/>
          </p:nvSpPr>
          <p:spPr bwMode="auto">
            <a:xfrm>
              <a:off x="2608" y="2069"/>
              <a:ext cx="181" cy="136"/>
            </a:xfrm>
            <a:prstGeom prst="flowChartConnector">
              <a:avLst/>
            </a:prstGeom>
            <a:solidFill>
              <a:srgbClr val="FF99CC"/>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8" name="AutoShape 28"/>
            <p:cNvSpPr>
              <a:spLocks noChangeArrowheads="1"/>
            </p:cNvSpPr>
            <p:nvPr/>
          </p:nvSpPr>
          <p:spPr bwMode="auto">
            <a:xfrm>
              <a:off x="2154" y="211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59" name="AutoShape 29"/>
            <p:cNvSpPr>
              <a:spLocks noChangeArrowheads="1"/>
            </p:cNvSpPr>
            <p:nvPr/>
          </p:nvSpPr>
          <p:spPr bwMode="auto">
            <a:xfrm>
              <a:off x="2880" y="2251"/>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60" name="AutoShape 30"/>
            <p:cNvSpPr>
              <a:spLocks noChangeArrowheads="1"/>
            </p:cNvSpPr>
            <p:nvPr/>
          </p:nvSpPr>
          <p:spPr bwMode="auto">
            <a:xfrm>
              <a:off x="2064"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269319" name="Text Box 31"/>
          <p:cNvSpPr txBox="1">
            <a:spLocks noChangeArrowheads="1"/>
          </p:cNvSpPr>
          <p:nvPr/>
        </p:nvSpPr>
        <p:spPr bwMode="auto">
          <a:xfrm>
            <a:off x="990600" y="3352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200" b="1">
                <a:solidFill>
                  <a:srgbClr val="993300"/>
                </a:solidFill>
              </a:rPr>
              <a:t>Shared ontology </a:t>
            </a:r>
            <a:endParaRPr lang="en-GB" altLang="en-US" sz="1200" b="1">
              <a:solidFill>
                <a:srgbClr val="993300"/>
              </a:solidFill>
            </a:endParaRPr>
          </a:p>
        </p:txBody>
      </p:sp>
      <p:sp>
        <p:nvSpPr>
          <p:cNvPr id="269320" name="Oval 32"/>
          <p:cNvSpPr>
            <a:spLocks noChangeArrowheads="1"/>
          </p:cNvSpPr>
          <p:nvPr/>
        </p:nvSpPr>
        <p:spPr bwMode="auto">
          <a:xfrm>
            <a:off x="1676400" y="2590800"/>
            <a:ext cx="1752600" cy="1143000"/>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69321" name="Text Box 33"/>
          <p:cNvSpPr txBox="1">
            <a:spLocks noChangeArrowheads="1"/>
          </p:cNvSpPr>
          <p:nvPr/>
        </p:nvSpPr>
        <p:spPr bwMode="auto">
          <a:xfrm>
            <a:off x="1752600" y="2971800"/>
            <a:ext cx="914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200" b="1">
                <a:solidFill>
                  <a:srgbClr val="993300"/>
                </a:solidFill>
              </a:rPr>
              <a:t>Adapter</a:t>
            </a:r>
            <a:endParaRPr lang="en-GB" altLang="en-US" sz="1200" b="1">
              <a:solidFill>
                <a:srgbClr val="993300"/>
              </a:solidFill>
            </a:endParaRPr>
          </a:p>
        </p:txBody>
      </p:sp>
      <p:sp>
        <p:nvSpPr>
          <p:cNvPr id="269322" name="Line 34"/>
          <p:cNvSpPr>
            <a:spLocks noChangeShapeType="1"/>
          </p:cNvSpPr>
          <p:nvPr/>
        </p:nvSpPr>
        <p:spPr bwMode="auto">
          <a:xfrm flipV="1">
            <a:off x="2133600" y="3733800"/>
            <a:ext cx="304800" cy="68580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23" name="Line 35"/>
          <p:cNvSpPr>
            <a:spLocks noChangeShapeType="1"/>
          </p:cNvSpPr>
          <p:nvPr/>
        </p:nvSpPr>
        <p:spPr bwMode="auto">
          <a:xfrm flipV="1">
            <a:off x="2438400" y="3352800"/>
            <a:ext cx="152400" cy="381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69324" name="Freeform 36"/>
          <p:cNvSpPr>
            <a:spLocks/>
          </p:cNvSpPr>
          <p:nvPr/>
        </p:nvSpPr>
        <p:spPr bwMode="auto">
          <a:xfrm>
            <a:off x="2590800" y="2895600"/>
            <a:ext cx="685800" cy="457200"/>
          </a:xfrm>
          <a:custGeom>
            <a:avLst/>
            <a:gdLst>
              <a:gd name="T0" fmla="*/ 0 w 432"/>
              <a:gd name="T1" fmla="*/ 288 h 288"/>
              <a:gd name="T2" fmla="*/ 48 w 432"/>
              <a:gd name="T3" fmla="*/ 192 h 288"/>
              <a:gd name="T4" fmla="*/ 144 w 432"/>
              <a:gd name="T5" fmla="*/ 96 h 288"/>
              <a:gd name="T6" fmla="*/ 432 w 432"/>
              <a:gd name="T7" fmla="*/ 0 h 288"/>
              <a:gd name="T8" fmla="*/ 0 60000 65536"/>
              <a:gd name="T9" fmla="*/ 0 60000 65536"/>
              <a:gd name="T10" fmla="*/ 0 60000 65536"/>
              <a:gd name="T11" fmla="*/ 0 60000 65536"/>
              <a:gd name="T12" fmla="*/ 0 w 432"/>
              <a:gd name="T13" fmla="*/ 0 h 288"/>
              <a:gd name="T14" fmla="*/ 432 w 432"/>
              <a:gd name="T15" fmla="*/ 288 h 288"/>
            </a:gdLst>
            <a:ahLst/>
            <a:cxnLst>
              <a:cxn ang="T8">
                <a:pos x="T0" y="T1"/>
              </a:cxn>
              <a:cxn ang="T9">
                <a:pos x="T2" y="T3"/>
              </a:cxn>
              <a:cxn ang="T10">
                <a:pos x="T4" y="T5"/>
              </a:cxn>
              <a:cxn ang="T11">
                <a:pos x="T6" y="T7"/>
              </a:cxn>
            </a:cxnLst>
            <a:rect l="T12" t="T13" r="T14" b="T15"/>
            <a:pathLst>
              <a:path w="432" h="288">
                <a:moveTo>
                  <a:pt x="0" y="288"/>
                </a:moveTo>
                <a:cubicBezTo>
                  <a:pt x="12" y="256"/>
                  <a:pt x="24" y="224"/>
                  <a:pt x="48" y="192"/>
                </a:cubicBezTo>
                <a:cubicBezTo>
                  <a:pt x="72" y="160"/>
                  <a:pt x="80" y="128"/>
                  <a:pt x="144" y="96"/>
                </a:cubicBezTo>
                <a:cubicBezTo>
                  <a:pt x="208" y="64"/>
                  <a:pt x="320" y="32"/>
                  <a:pt x="432"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25" name="Freeform 37"/>
          <p:cNvSpPr>
            <a:spLocks/>
          </p:cNvSpPr>
          <p:nvPr/>
        </p:nvSpPr>
        <p:spPr bwMode="auto">
          <a:xfrm>
            <a:off x="2628900" y="2667000"/>
            <a:ext cx="228600" cy="609600"/>
          </a:xfrm>
          <a:custGeom>
            <a:avLst/>
            <a:gdLst>
              <a:gd name="T0" fmla="*/ 0 w 144"/>
              <a:gd name="T1" fmla="*/ 384 h 384"/>
              <a:gd name="T2" fmla="*/ 144 w 144"/>
              <a:gd name="T3" fmla="*/ 0 h 384"/>
              <a:gd name="T4" fmla="*/ 0 60000 65536"/>
              <a:gd name="T5" fmla="*/ 0 60000 65536"/>
              <a:gd name="T6" fmla="*/ 0 w 144"/>
              <a:gd name="T7" fmla="*/ 0 h 384"/>
              <a:gd name="T8" fmla="*/ 144 w 144"/>
              <a:gd name="T9" fmla="*/ 384 h 384"/>
            </a:gdLst>
            <a:ahLst/>
            <a:cxnLst>
              <a:cxn ang="T4">
                <a:pos x="T0" y="T1"/>
              </a:cxn>
              <a:cxn ang="T5">
                <a:pos x="T2" y="T3"/>
              </a:cxn>
            </a:cxnLst>
            <a:rect l="T6" t="T7" r="T8" b="T9"/>
            <a:pathLst>
              <a:path w="144" h="384">
                <a:moveTo>
                  <a:pt x="0" y="384"/>
                </a:moveTo>
                <a:cubicBezTo>
                  <a:pt x="0" y="384"/>
                  <a:pt x="72" y="192"/>
                  <a:pt x="144"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26" name="Freeform 38"/>
          <p:cNvSpPr>
            <a:spLocks/>
          </p:cNvSpPr>
          <p:nvPr/>
        </p:nvSpPr>
        <p:spPr bwMode="auto">
          <a:xfrm>
            <a:off x="2609850" y="2590800"/>
            <a:ext cx="76200" cy="685800"/>
          </a:xfrm>
          <a:custGeom>
            <a:avLst/>
            <a:gdLst>
              <a:gd name="T0" fmla="*/ 0 w 48"/>
              <a:gd name="T1" fmla="*/ 432 h 432"/>
              <a:gd name="T2" fmla="*/ 48 w 48"/>
              <a:gd name="T3" fmla="*/ 288 h 432"/>
              <a:gd name="T4" fmla="*/ 0 w 48"/>
              <a:gd name="T5" fmla="*/ 0 h 432"/>
              <a:gd name="T6" fmla="*/ 0 60000 65536"/>
              <a:gd name="T7" fmla="*/ 0 60000 65536"/>
              <a:gd name="T8" fmla="*/ 0 60000 65536"/>
              <a:gd name="T9" fmla="*/ 0 w 48"/>
              <a:gd name="T10" fmla="*/ 0 h 432"/>
              <a:gd name="T11" fmla="*/ 48 w 48"/>
              <a:gd name="T12" fmla="*/ 432 h 432"/>
            </a:gdLst>
            <a:ahLst/>
            <a:cxnLst>
              <a:cxn ang="T6">
                <a:pos x="T0" y="T1"/>
              </a:cxn>
              <a:cxn ang="T7">
                <a:pos x="T2" y="T3"/>
              </a:cxn>
              <a:cxn ang="T8">
                <a:pos x="T4" y="T5"/>
              </a:cxn>
            </a:cxnLst>
            <a:rect l="T9" t="T10" r="T11" b="T12"/>
            <a:pathLst>
              <a:path w="48" h="432">
                <a:moveTo>
                  <a:pt x="0" y="432"/>
                </a:moveTo>
                <a:cubicBezTo>
                  <a:pt x="24" y="396"/>
                  <a:pt x="48" y="360"/>
                  <a:pt x="48" y="288"/>
                </a:cubicBezTo>
                <a:cubicBezTo>
                  <a:pt x="48" y="216"/>
                  <a:pt x="24" y="108"/>
                  <a:pt x="0"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27" name="Freeform 39"/>
          <p:cNvSpPr>
            <a:spLocks/>
          </p:cNvSpPr>
          <p:nvPr/>
        </p:nvSpPr>
        <p:spPr bwMode="auto">
          <a:xfrm>
            <a:off x="3276600" y="2819400"/>
            <a:ext cx="304800" cy="76200"/>
          </a:xfrm>
          <a:custGeom>
            <a:avLst/>
            <a:gdLst>
              <a:gd name="T0" fmla="*/ 0 w 192"/>
              <a:gd name="T1" fmla="*/ 48 h 48"/>
              <a:gd name="T2" fmla="*/ 192 w 192"/>
              <a:gd name="T3" fmla="*/ 0 h 48"/>
              <a:gd name="T4" fmla="*/ 0 60000 65536"/>
              <a:gd name="T5" fmla="*/ 0 60000 65536"/>
              <a:gd name="T6" fmla="*/ 0 w 192"/>
              <a:gd name="T7" fmla="*/ 0 h 48"/>
              <a:gd name="T8" fmla="*/ 192 w 192"/>
              <a:gd name="T9" fmla="*/ 48 h 48"/>
            </a:gdLst>
            <a:ahLst/>
            <a:cxnLst>
              <a:cxn ang="T4">
                <a:pos x="T0" y="T1"/>
              </a:cxn>
              <a:cxn ang="T5">
                <a:pos x="T2" y="T3"/>
              </a:cxn>
            </a:cxnLst>
            <a:rect l="T6" t="T7" r="T8" b="T9"/>
            <a:pathLst>
              <a:path w="192" h="48">
                <a:moveTo>
                  <a:pt x="0" y="48"/>
                </a:moveTo>
                <a:cubicBezTo>
                  <a:pt x="0" y="48"/>
                  <a:pt x="96" y="24"/>
                  <a:pt x="192"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28" name="Freeform 40"/>
          <p:cNvSpPr>
            <a:spLocks/>
          </p:cNvSpPr>
          <p:nvPr/>
        </p:nvSpPr>
        <p:spPr bwMode="auto">
          <a:xfrm>
            <a:off x="2876550" y="2286000"/>
            <a:ext cx="247650" cy="333375"/>
          </a:xfrm>
          <a:custGeom>
            <a:avLst/>
            <a:gdLst>
              <a:gd name="T0" fmla="*/ 0 w 48"/>
              <a:gd name="T1" fmla="*/ 144 h 144"/>
              <a:gd name="T2" fmla="*/ 48 w 48"/>
              <a:gd name="T3" fmla="*/ 0 h 144"/>
              <a:gd name="T4" fmla="*/ 0 60000 65536"/>
              <a:gd name="T5" fmla="*/ 0 60000 65536"/>
              <a:gd name="T6" fmla="*/ 0 w 48"/>
              <a:gd name="T7" fmla="*/ 0 h 144"/>
              <a:gd name="T8" fmla="*/ 48 w 48"/>
              <a:gd name="T9" fmla="*/ 144 h 144"/>
            </a:gdLst>
            <a:ahLst/>
            <a:cxnLst>
              <a:cxn ang="T4">
                <a:pos x="T0" y="T1"/>
              </a:cxn>
              <a:cxn ang="T5">
                <a:pos x="T2" y="T3"/>
              </a:cxn>
            </a:cxnLst>
            <a:rect l="T6" t="T7" r="T8" b="T9"/>
            <a:pathLst>
              <a:path w="48" h="144">
                <a:moveTo>
                  <a:pt x="0" y="144"/>
                </a:moveTo>
                <a:cubicBezTo>
                  <a:pt x="0" y="144"/>
                  <a:pt x="24" y="72"/>
                  <a:pt x="48"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29" name="Freeform 41"/>
          <p:cNvSpPr>
            <a:spLocks/>
          </p:cNvSpPr>
          <p:nvPr/>
        </p:nvSpPr>
        <p:spPr bwMode="auto">
          <a:xfrm>
            <a:off x="2533650" y="2286000"/>
            <a:ext cx="76200" cy="304800"/>
          </a:xfrm>
          <a:custGeom>
            <a:avLst/>
            <a:gdLst>
              <a:gd name="T0" fmla="*/ 48 w 48"/>
              <a:gd name="T1" fmla="*/ 192 h 192"/>
              <a:gd name="T2" fmla="*/ 0 w 48"/>
              <a:gd name="T3" fmla="*/ 0 h 192"/>
              <a:gd name="T4" fmla="*/ 0 60000 65536"/>
              <a:gd name="T5" fmla="*/ 0 60000 65536"/>
              <a:gd name="T6" fmla="*/ 0 w 48"/>
              <a:gd name="T7" fmla="*/ 0 h 192"/>
              <a:gd name="T8" fmla="*/ 48 w 48"/>
              <a:gd name="T9" fmla="*/ 192 h 192"/>
            </a:gdLst>
            <a:ahLst/>
            <a:cxnLst>
              <a:cxn ang="T4">
                <a:pos x="T0" y="T1"/>
              </a:cxn>
              <a:cxn ang="T5">
                <a:pos x="T2" y="T3"/>
              </a:cxn>
            </a:cxnLst>
            <a:rect l="T6" t="T7" r="T8" b="T9"/>
            <a:pathLst>
              <a:path w="48" h="192">
                <a:moveTo>
                  <a:pt x="48" y="192"/>
                </a:moveTo>
                <a:cubicBezTo>
                  <a:pt x="48" y="192"/>
                  <a:pt x="24" y="96"/>
                  <a:pt x="0" y="0"/>
                </a:cubicBezTo>
              </a:path>
            </a:pathLst>
          </a:custGeom>
          <a:noFill/>
          <a:ln w="19050">
            <a:solidFill>
              <a:srgbClr val="FF0000"/>
            </a:solidFill>
            <a:round/>
            <a:headEnd/>
            <a:tailEnd type="stealth"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330" name="Text Box 42"/>
          <p:cNvSpPr txBox="1">
            <a:spLocks noChangeArrowheads="1"/>
          </p:cNvSpPr>
          <p:nvPr/>
        </p:nvSpPr>
        <p:spPr bwMode="auto">
          <a:xfrm>
            <a:off x="2057400" y="4098925"/>
            <a:ext cx="1012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a:t>Semantic message</a:t>
            </a:r>
          </a:p>
        </p:txBody>
      </p:sp>
      <p:sp>
        <p:nvSpPr>
          <p:cNvPr id="269331" name="Text Box 43"/>
          <p:cNvSpPr txBox="1">
            <a:spLocks noChangeArrowheads="1"/>
          </p:cNvSpPr>
          <p:nvPr/>
        </p:nvSpPr>
        <p:spPr bwMode="auto">
          <a:xfrm>
            <a:off x="3505200" y="3429000"/>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a:t>Service-specific calls</a:t>
            </a:r>
          </a:p>
        </p:txBody>
      </p:sp>
      <p:sp>
        <p:nvSpPr>
          <p:cNvPr id="269332" name="Line 44"/>
          <p:cNvSpPr>
            <a:spLocks noChangeShapeType="1"/>
          </p:cNvSpPr>
          <p:nvPr/>
        </p:nvSpPr>
        <p:spPr bwMode="auto">
          <a:xfrm>
            <a:off x="2667000" y="2514600"/>
            <a:ext cx="1066800" cy="9144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69333" name="Line 45"/>
          <p:cNvSpPr>
            <a:spLocks noChangeShapeType="1"/>
          </p:cNvSpPr>
          <p:nvPr/>
        </p:nvSpPr>
        <p:spPr bwMode="auto">
          <a:xfrm>
            <a:off x="3048000" y="2590800"/>
            <a:ext cx="685800" cy="8382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69334" name="Line 46"/>
          <p:cNvSpPr>
            <a:spLocks noChangeShapeType="1"/>
          </p:cNvSpPr>
          <p:nvPr/>
        </p:nvSpPr>
        <p:spPr bwMode="auto">
          <a:xfrm flipH="1" flipV="1">
            <a:off x="3505200" y="2971800"/>
            <a:ext cx="228600" cy="45720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269335" name="Picture 47" descr="WS_protocol_stack"/>
          <p:cNvPicPr>
            <a:picLocks noChangeAspect="1" noChangeArrowheads="1"/>
          </p:cNvPicPr>
          <p:nvPr/>
        </p:nvPicPr>
        <p:blipFill>
          <a:blip r:embed="rId3" cstate="print">
            <a:extLst>
              <a:ext uri="{28A0092B-C50C-407E-A947-70E740481C1C}">
                <a14:useLocalDpi xmlns:a14="http://schemas.microsoft.com/office/drawing/2010/main" val="0"/>
              </a:ext>
            </a:extLst>
          </a:blip>
          <a:srcRect t="31981" r="134"/>
          <a:stretch>
            <a:fillRect/>
          </a:stretch>
        </p:blipFill>
        <p:spPr bwMode="auto">
          <a:xfrm>
            <a:off x="1981200" y="1447800"/>
            <a:ext cx="7524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36" name="Picture 48" descr="condition_monitoring"/>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43200" y="1544638"/>
            <a:ext cx="1447800" cy="74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9337" name="Group 49"/>
          <p:cNvGrpSpPr>
            <a:grpSpLocks/>
          </p:cNvGrpSpPr>
          <p:nvPr/>
        </p:nvGrpSpPr>
        <p:grpSpPr bwMode="auto">
          <a:xfrm>
            <a:off x="3657600" y="2286000"/>
            <a:ext cx="747713" cy="746125"/>
            <a:chOff x="3321" y="1114"/>
            <a:chExt cx="611" cy="584"/>
          </a:xfrm>
        </p:grpSpPr>
        <p:sp>
          <p:nvSpPr>
            <p:cNvPr id="1307698" name="AutoShape 50"/>
            <p:cNvSpPr>
              <a:spLocks noChangeArrowheads="1"/>
            </p:cNvSpPr>
            <p:nvPr/>
          </p:nvSpPr>
          <p:spPr bwMode="auto">
            <a:xfrm>
              <a:off x="3321" y="1114"/>
              <a:ext cx="611" cy="584"/>
            </a:xfrm>
            <a:prstGeom prst="bevel">
              <a:avLst>
                <a:gd name="adj" fmla="val 10069"/>
              </a:avLst>
            </a:prstGeom>
            <a:gradFill rotWithShape="1">
              <a:gsLst>
                <a:gs pos="0">
                  <a:srgbClr val="008080">
                    <a:gamma/>
                    <a:shade val="69804"/>
                    <a:invGamma/>
                  </a:srgbClr>
                </a:gs>
                <a:gs pos="50000">
                  <a:srgbClr val="008080"/>
                </a:gs>
                <a:gs pos="100000">
                  <a:srgbClr val="008080">
                    <a:gamma/>
                    <a:shade val="69804"/>
                    <a:invGamma/>
                  </a:srgbClr>
                </a:gs>
              </a:gsLst>
              <a:lin ang="2700000" scaled="1"/>
            </a:gradFill>
            <a:ln w="19050">
              <a:solidFill>
                <a:srgbClr val="E1FFFF"/>
              </a:solidFill>
              <a:miter lim="800000"/>
              <a:headEnd/>
              <a:tailEnd/>
            </a:ln>
            <a:effectLst>
              <a:outerShdw dist="35921" dir="2700000" algn="ctr" rotWithShape="0">
                <a:schemeClr val="bg2"/>
              </a:outerShdw>
            </a:effectLst>
          </p:spPr>
          <p:txBody>
            <a:bodyPr wrap="none" anchor="ctr"/>
            <a:lstStyle/>
            <a:p>
              <a:pPr>
                <a:defRPr/>
              </a:pPr>
              <a:endParaRPr lang="en-US"/>
            </a:p>
          </p:txBody>
        </p:sp>
        <p:pic>
          <p:nvPicPr>
            <p:cNvPr id="269340" name="Picture 51" descr="img44">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99" y="1188"/>
              <a:ext cx="462"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9338" name="Picture 52" descr="service components"/>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33800" y="289560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8674" name="Rectangle 2"/>
          <p:cNvSpPr>
            <a:spLocks noGrp="1" noChangeArrowheads="1"/>
          </p:cNvSpPr>
          <p:nvPr>
            <p:ph type="title"/>
          </p:nvPr>
        </p:nvSpPr>
        <p:spPr>
          <a:xfrm>
            <a:off x="1905000" y="106363"/>
            <a:ext cx="7162800" cy="503237"/>
          </a:xfrm>
        </p:spPr>
        <p:txBody>
          <a:bodyPr lIns="18000" rIns="18000"/>
          <a:lstStyle/>
          <a:p>
            <a:pPr algn="r" eaLnBrk="1" hangingPunct="1">
              <a:defRPr/>
            </a:pPr>
            <a:r>
              <a:rPr lang="en-US" sz="3000"/>
              <a:t>Semantic Adapters for Human-experts</a:t>
            </a:r>
            <a:endParaRPr lang="ru-RU" sz="3000"/>
          </a:p>
        </p:txBody>
      </p:sp>
      <p:grpSp>
        <p:nvGrpSpPr>
          <p:cNvPr id="270339" name="Group 3"/>
          <p:cNvGrpSpPr>
            <a:grpSpLocks/>
          </p:cNvGrpSpPr>
          <p:nvPr/>
        </p:nvGrpSpPr>
        <p:grpSpPr bwMode="auto">
          <a:xfrm>
            <a:off x="4648200" y="914400"/>
            <a:ext cx="4316413" cy="4170363"/>
            <a:chOff x="2517" y="572"/>
            <a:chExt cx="2767" cy="953"/>
          </a:xfrm>
        </p:grpSpPr>
        <p:pic>
          <p:nvPicPr>
            <p:cNvPr id="270374" name="Picture 4"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7" y="572"/>
              <a:ext cx="2767"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75" name="Text Box 5"/>
            <p:cNvSpPr txBox="1">
              <a:spLocks noChangeArrowheads="1"/>
            </p:cNvSpPr>
            <p:nvPr/>
          </p:nvSpPr>
          <p:spPr bwMode="auto">
            <a:xfrm>
              <a:off x="2608" y="663"/>
              <a:ext cx="2585"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GB" altLang="en-US" sz="1400" b="1">
                <a:latin typeface="Verdana" pitchFamily="34" charset="0"/>
              </a:endParaRPr>
            </a:p>
          </p:txBody>
        </p:sp>
      </p:grpSp>
      <p:sp>
        <p:nvSpPr>
          <p:cNvPr id="270340" name="Rectangle 6"/>
          <p:cNvSpPr>
            <a:spLocks noChangeArrowheads="1"/>
          </p:cNvSpPr>
          <p:nvPr/>
        </p:nvSpPr>
        <p:spPr bwMode="auto">
          <a:xfrm>
            <a:off x="4724400" y="1219200"/>
            <a:ext cx="409575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130000"/>
              </a:lnSpc>
            </a:pPr>
            <a:r>
              <a:rPr lang="en-GB" altLang="en-US" sz="1400" b="1">
                <a:latin typeface="Verdana" pitchFamily="34" charset="0"/>
              </a:rPr>
              <a:t>Human</a:t>
            </a:r>
            <a:r>
              <a:rPr lang="en-US" altLang="en-US" sz="1400" b="1">
                <a:latin typeface="Verdana" pitchFamily="34" charset="0"/>
              </a:rPr>
              <a:t> in the system is an initiator and coordinator of the resource maintenance process</a:t>
            </a:r>
            <a:r>
              <a:rPr lang="en-GB" altLang="en-US" sz="1400" b="1">
                <a:latin typeface="Verdana" pitchFamily="34" charset="0"/>
              </a:rPr>
              <a:t>. </a:t>
            </a:r>
          </a:p>
          <a:p>
            <a:pPr algn="just" eaLnBrk="1" hangingPunct="1">
              <a:lnSpc>
                <a:spcPct val="130000"/>
              </a:lnSpc>
            </a:pPr>
            <a:endParaRPr lang="en-GB" altLang="en-US" sz="1400" b="1">
              <a:latin typeface="Verdana" pitchFamily="34" charset="0"/>
            </a:endParaRPr>
          </a:p>
          <a:p>
            <a:pPr algn="just" eaLnBrk="1" hangingPunct="1">
              <a:lnSpc>
                <a:spcPct val="130000"/>
              </a:lnSpc>
            </a:pPr>
            <a:r>
              <a:rPr lang="en-US" altLang="en-US" sz="1400" b="1">
                <a:latin typeface="Verdana" pitchFamily="34" charset="0"/>
              </a:rPr>
              <a:t>The significant challenge is development of effective and handy tools for human interaction with Semantic Web-based environment. </a:t>
            </a:r>
          </a:p>
          <a:p>
            <a:pPr algn="just" eaLnBrk="1" hangingPunct="1">
              <a:lnSpc>
                <a:spcPct val="130000"/>
              </a:lnSpc>
            </a:pPr>
            <a:endParaRPr lang="en-US" altLang="en-US" sz="1400" b="1">
              <a:latin typeface="Verdana" pitchFamily="34" charset="0"/>
            </a:endParaRPr>
          </a:p>
          <a:p>
            <a:pPr algn="just" eaLnBrk="1" hangingPunct="1">
              <a:lnSpc>
                <a:spcPct val="130000"/>
              </a:lnSpc>
            </a:pPr>
            <a:r>
              <a:rPr lang="en-US" altLang="en-US" sz="1400" b="1">
                <a:latin typeface="Verdana" pitchFamily="34" charset="0"/>
              </a:rPr>
              <a:t>Human will interact with the environment via special communication and semantic adapter.</a:t>
            </a:r>
            <a:r>
              <a:rPr lang="ru-RU" altLang="en-US" sz="1400"/>
              <a:t> </a:t>
            </a:r>
          </a:p>
        </p:txBody>
      </p:sp>
      <p:pic>
        <p:nvPicPr>
          <p:cNvPr id="270341" name="Picture 7" descr="m_service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4922838"/>
            <a:ext cx="1676400" cy="1401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2" name="Picture 8" descr="browse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00200" y="3886200"/>
            <a:ext cx="12192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43" name="AutoShape 9"/>
          <p:cNvSpPr>
            <a:spLocks noChangeArrowheads="1"/>
          </p:cNvSpPr>
          <p:nvPr/>
        </p:nvSpPr>
        <p:spPr bwMode="auto">
          <a:xfrm rot="-3000000">
            <a:off x="1600200" y="4648200"/>
            <a:ext cx="533400" cy="685800"/>
          </a:xfrm>
          <a:prstGeom prst="rightArrow">
            <a:avLst>
              <a:gd name="adj1" fmla="val 50000"/>
              <a:gd name="adj2" fmla="val 25000"/>
            </a:avLst>
          </a:prstGeom>
          <a:solidFill>
            <a:schemeClr val="accent1"/>
          </a:solidFill>
          <a:ln w="19050">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44" name="Text Box 10"/>
          <p:cNvSpPr txBox="1">
            <a:spLocks noChangeArrowheads="1"/>
          </p:cNvSpPr>
          <p:nvPr/>
        </p:nvSpPr>
        <p:spPr bwMode="auto">
          <a:xfrm>
            <a:off x="2667000" y="4572000"/>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User interface</a:t>
            </a:r>
          </a:p>
        </p:txBody>
      </p:sp>
      <p:sp>
        <p:nvSpPr>
          <p:cNvPr id="270345" name="Text Box 11"/>
          <p:cNvSpPr txBox="1">
            <a:spLocks noChangeArrowheads="1"/>
          </p:cNvSpPr>
          <p:nvPr/>
        </p:nvSpPr>
        <p:spPr bwMode="auto">
          <a:xfrm>
            <a:off x="1828800" y="6049963"/>
            <a:ext cx="10128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Human</a:t>
            </a:r>
          </a:p>
        </p:txBody>
      </p:sp>
      <p:sp>
        <p:nvSpPr>
          <p:cNvPr id="270346" name="Text Box 12"/>
          <p:cNvSpPr txBox="1">
            <a:spLocks noChangeArrowheads="1"/>
          </p:cNvSpPr>
          <p:nvPr/>
        </p:nvSpPr>
        <p:spPr bwMode="auto">
          <a:xfrm>
            <a:off x="3406775" y="1828800"/>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GUN-resource</a:t>
            </a:r>
          </a:p>
        </p:txBody>
      </p:sp>
      <p:sp>
        <p:nvSpPr>
          <p:cNvPr id="270347" name="Text Box 13"/>
          <p:cNvSpPr txBox="1">
            <a:spLocks noChangeArrowheads="1"/>
          </p:cNvSpPr>
          <p:nvPr/>
        </p:nvSpPr>
        <p:spPr bwMode="auto">
          <a:xfrm>
            <a:off x="3276600" y="3276600"/>
            <a:ext cx="13668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400"/>
              <a:t>Action translated into semantic message</a:t>
            </a:r>
          </a:p>
        </p:txBody>
      </p:sp>
      <p:sp>
        <p:nvSpPr>
          <p:cNvPr id="270348" name="Text Box 14"/>
          <p:cNvSpPr txBox="1">
            <a:spLocks noChangeArrowheads="1"/>
          </p:cNvSpPr>
          <p:nvPr/>
        </p:nvSpPr>
        <p:spPr bwMode="auto">
          <a:xfrm>
            <a:off x="468313" y="2362200"/>
            <a:ext cx="1360487"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400"/>
              <a:t>Semantic message that will be visualized</a:t>
            </a:r>
          </a:p>
        </p:txBody>
      </p:sp>
      <p:pic>
        <p:nvPicPr>
          <p:cNvPr id="270349" name="Picture 15" descr="resource_cle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077913"/>
            <a:ext cx="1066800" cy="1055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0350" name="Group 16"/>
          <p:cNvGrpSpPr>
            <a:grpSpLocks/>
          </p:cNvGrpSpPr>
          <p:nvPr/>
        </p:nvGrpSpPr>
        <p:grpSpPr bwMode="auto">
          <a:xfrm>
            <a:off x="2301875" y="2590800"/>
            <a:ext cx="669925" cy="685800"/>
            <a:chOff x="2064" y="1117"/>
            <a:chExt cx="997" cy="1270"/>
          </a:xfrm>
        </p:grpSpPr>
        <p:sp>
          <p:nvSpPr>
            <p:cNvPr id="270354" name="Line 17"/>
            <p:cNvSpPr>
              <a:spLocks noChangeShapeType="1"/>
            </p:cNvSpPr>
            <p:nvPr/>
          </p:nvSpPr>
          <p:spPr bwMode="auto">
            <a:xfrm flipH="1">
              <a:off x="2562" y="1570"/>
              <a:ext cx="0"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70355" name="Line 18"/>
            <p:cNvSpPr>
              <a:spLocks noChangeShapeType="1"/>
            </p:cNvSpPr>
            <p:nvPr/>
          </p:nvSpPr>
          <p:spPr bwMode="auto">
            <a:xfrm flipH="1">
              <a:off x="2290" y="1525"/>
              <a:ext cx="272"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56" name="Line 19"/>
            <p:cNvSpPr>
              <a:spLocks noChangeShapeType="1"/>
            </p:cNvSpPr>
            <p:nvPr/>
          </p:nvSpPr>
          <p:spPr bwMode="auto">
            <a:xfrm flipH="1" flipV="1">
              <a:off x="2562" y="1207"/>
              <a:ext cx="4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57" name="Line 20"/>
            <p:cNvSpPr>
              <a:spLocks noChangeShapeType="1"/>
            </p:cNvSpPr>
            <p:nvPr/>
          </p:nvSpPr>
          <p:spPr bwMode="auto">
            <a:xfrm>
              <a:off x="2653" y="1525"/>
              <a:ext cx="272"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54000" tIns="10800" rIns="54000" bIns="10800" anchor="ctr" anchorCtr="1">
              <a:spAutoFit/>
            </a:bodyPr>
            <a:lstStyle/>
            <a:p>
              <a:endParaRPr lang="en-US"/>
            </a:p>
          </p:txBody>
        </p:sp>
        <p:sp>
          <p:nvSpPr>
            <p:cNvPr id="270358" name="Line 21"/>
            <p:cNvSpPr>
              <a:spLocks noChangeShapeType="1"/>
            </p:cNvSpPr>
            <p:nvPr/>
          </p:nvSpPr>
          <p:spPr bwMode="auto">
            <a:xfrm>
              <a:off x="2562" y="1842"/>
              <a:ext cx="137" cy="31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59" name="Line 22"/>
            <p:cNvSpPr>
              <a:spLocks noChangeShapeType="1"/>
            </p:cNvSpPr>
            <p:nvPr/>
          </p:nvSpPr>
          <p:spPr bwMode="auto">
            <a:xfrm flipH="1">
              <a:off x="2245" y="1888"/>
              <a:ext cx="272" cy="2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60" name="Line 23"/>
            <p:cNvSpPr>
              <a:spLocks noChangeShapeType="1"/>
            </p:cNvSpPr>
            <p:nvPr/>
          </p:nvSpPr>
          <p:spPr bwMode="auto">
            <a:xfrm>
              <a:off x="2699" y="2160"/>
              <a:ext cx="272"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61" name="Line 24"/>
            <p:cNvSpPr>
              <a:spLocks noChangeShapeType="1"/>
            </p:cNvSpPr>
            <p:nvPr/>
          </p:nvSpPr>
          <p:spPr bwMode="auto">
            <a:xfrm>
              <a:off x="2880" y="1616"/>
              <a:ext cx="45"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62" name="Line 25"/>
            <p:cNvSpPr>
              <a:spLocks noChangeShapeType="1"/>
            </p:cNvSpPr>
            <p:nvPr/>
          </p:nvSpPr>
          <p:spPr bwMode="auto">
            <a:xfrm flipH="1">
              <a:off x="2154" y="1706"/>
              <a:ext cx="136"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63" name="Line 26"/>
            <p:cNvSpPr>
              <a:spLocks noChangeShapeType="1"/>
            </p:cNvSpPr>
            <p:nvPr/>
          </p:nvSpPr>
          <p:spPr bwMode="auto">
            <a:xfrm flipV="1">
              <a:off x="2699" y="1842"/>
              <a:ext cx="226"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54000" tIns="10800" rIns="54000" bIns="10800" anchor="ctr" anchorCtr="1">
              <a:spAutoFit/>
            </a:bodyPr>
            <a:lstStyle/>
            <a:p>
              <a:endParaRPr lang="en-US"/>
            </a:p>
          </p:txBody>
        </p:sp>
        <p:sp>
          <p:nvSpPr>
            <p:cNvPr id="270364" name="AutoShape 27"/>
            <p:cNvSpPr>
              <a:spLocks noChangeArrowheads="1"/>
            </p:cNvSpPr>
            <p:nvPr/>
          </p:nvSpPr>
          <p:spPr bwMode="auto">
            <a:xfrm>
              <a:off x="2789" y="152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65" name="AutoShape 28"/>
            <p:cNvSpPr>
              <a:spLocks noChangeArrowheads="1"/>
            </p:cNvSpPr>
            <p:nvPr/>
          </p:nvSpPr>
          <p:spPr bwMode="auto">
            <a:xfrm>
              <a:off x="2200" y="1616"/>
              <a:ext cx="181" cy="136"/>
            </a:xfrm>
            <a:prstGeom prst="flowChartConnector">
              <a:avLst/>
            </a:prstGeom>
            <a:solidFill>
              <a:schemeClr val="fo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66" name="AutoShape 29"/>
            <p:cNvSpPr>
              <a:spLocks noChangeArrowheads="1"/>
            </p:cNvSpPr>
            <p:nvPr/>
          </p:nvSpPr>
          <p:spPr bwMode="auto">
            <a:xfrm>
              <a:off x="2472" y="111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67" name="AutoShape 30"/>
            <p:cNvSpPr>
              <a:spLocks noChangeArrowheads="1"/>
            </p:cNvSpPr>
            <p:nvPr/>
          </p:nvSpPr>
          <p:spPr bwMode="auto">
            <a:xfrm>
              <a:off x="2472"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68" name="AutoShape 31"/>
            <p:cNvSpPr>
              <a:spLocks noChangeArrowheads="1"/>
            </p:cNvSpPr>
            <p:nvPr/>
          </p:nvSpPr>
          <p:spPr bwMode="auto">
            <a:xfrm>
              <a:off x="2472" y="1389"/>
              <a:ext cx="227" cy="227"/>
            </a:xfrm>
            <a:prstGeom prst="flowChartConnector">
              <a:avLst/>
            </a:prstGeom>
            <a:solidFill>
              <a:schemeClr val="accent1"/>
            </a:solidFill>
            <a:ln w="9525">
              <a:solidFill>
                <a:schemeClr val="tx1"/>
              </a:solidFill>
              <a:round/>
              <a:headEnd/>
              <a:tailEnd/>
            </a:ln>
          </p:spPr>
          <p:txBody>
            <a:bodyPr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69" name="AutoShape 32"/>
            <p:cNvSpPr>
              <a:spLocks noChangeArrowheads="1"/>
            </p:cNvSpPr>
            <p:nvPr/>
          </p:nvSpPr>
          <p:spPr bwMode="auto">
            <a:xfrm>
              <a:off x="2835" y="1752"/>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70" name="AutoShape 33"/>
            <p:cNvSpPr>
              <a:spLocks noChangeArrowheads="1"/>
            </p:cNvSpPr>
            <p:nvPr/>
          </p:nvSpPr>
          <p:spPr bwMode="auto">
            <a:xfrm>
              <a:off x="2608" y="2069"/>
              <a:ext cx="181" cy="136"/>
            </a:xfrm>
            <a:prstGeom prst="flowChartConnector">
              <a:avLst/>
            </a:prstGeom>
            <a:solidFill>
              <a:srgbClr val="FF99CC"/>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71" name="AutoShape 34"/>
            <p:cNvSpPr>
              <a:spLocks noChangeArrowheads="1"/>
            </p:cNvSpPr>
            <p:nvPr/>
          </p:nvSpPr>
          <p:spPr bwMode="auto">
            <a:xfrm>
              <a:off x="2154" y="2115"/>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72" name="AutoShape 35"/>
            <p:cNvSpPr>
              <a:spLocks noChangeArrowheads="1"/>
            </p:cNvSpPr>
            <p:nvPr/>
          </p:nvSpPr>
          <p:spPr bwMode="auto">
            <a:xfrm>
              <a:off x="2880" y="2251"/>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0373" name="AutoShape 36"/>
            <p:cNvSpPr>
              <a:spLocks noChangeArrowheads="1"/>
            </p:cNvSpPr>
            <p:nvPr/>
          </p:nvSpPr>
          <p:spPr bwMode="auto">
            <a:xfrm>
              <a:off x="2064" y="1797"/>
              <a:ext cx="181" cy="136"/>
            </a:xfrm>
            <a:prstGeom prst="flowChartConnector">
              <a:avLst/>
            </a:prstGeom>
            <a:solidFill>
              <a:schemeClr val="hlink"/>
            </a:solidFill>
            <a:ln w="9525">
              <a:solidFill>
                <a:schemeClr val="tx1"/>
              </a:solidFill>
              <a:round/>
              <a:headEnd/>
              <a:tailEnd/>
            </a:ln>
          </p:spPr>
          <p:txBody>
            <a:bodyPr wrap="none" lIns="54000" tIns="10800" rIns="54000" bIns="10800"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270351" name="Text Box 37"/>
          <p:cNvSpPr txBox="1">
            <a:spLocks noChangeArrowheads="1"/>
          </p:cNvSpPr>
          <p:nvPr/>
        </p:nvSpPr>
        <p:spPr bwMode="auto">
          <a:xfrm>
            <a:off x="1905000" y="3230563"/>
            <a:ext cx="13938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200" b="1">
                <a:solidFill>
                  <a:srgbClr val="993300"/>
                </a:solidFill>
              </a:rPr>
              <a:t>Shared ontology </a:t>
            </a:r>
            <a:endParaRPr lang="en-GB" altLang="en-US" sz="1200" b="1">
              <a:solidFill>
                <a:srgbClr val="993300"/>
              </a:solidFill>
            </a:endParaRPr>
          </a:p>
        </p:txBody>
      </p:sp>
      <p:sp>
        <p:nvSpPr>
          <p:cNvPr id="270352" name="Freeform 38"/>
          <p:cNvSpPr>
            <a:spLocks/>
          </p:cNvSpPr>
          <p:nvPr/>
        </p:nvSpPr>
        <p:spPr bwMode="auto">
          <a:xfrm>
            <a:off x="1549400" y="1828800"/>
            <a:ext cx="1041400" cy="1981200"/>
          </a:xfrm>
          <a:custGeom>
            <a:avLst/>
            <a:gdLst>
              <a:gd name="T0" fmla="*/ 176 w 656"/>
              <a:gd name="T1" fmla="*/ 1248 h 1248"/>
              <a:gd name="T2" fmla="*/ 80 w 656"/>
              <a:gd name="T3" fmla="*/ 672 h 1248"/>
              <a:gd name="T4" fmla="*/ 656 w 656"/>
              <a:gd name="T5" fmla="*/ 0 h 1248"/>
              <a:gd name="T6" fmla="*/ 0 60000 65536"/>
              <a:gd name="T7" fmla="*/ 0 60000 65536"/>
              <a:gd name="T8" fmla="*/ 0 60000 65536"/>
              <a:gd name="T9" fmla="*/ 0 w 656"/>
              <a:gd name="T10" fmla="*/ 0 h 1248"/>
              <a:gd name="T11" fmla="*/ 656 w 656"/>
              <a:gd name="T12" fmla="*/ 1248 h 1248"/>
            </a:gdLst>
            <a:ahLst/>
            <a:cxnLst>
              <a:cxn ang="T6">
                <a:pos x="T0" y="T1"/>
              </a:cxn>
              <a:cxn ang="T7">
                <a:pos x="T2" y="T3"/>
              </a:cxn>
              <a:cxn ang="T8">
                <a:pos x="T4" y="T5"/>
              </a:cxn>
            </a:cxnLst>
            <a:rect l="T9" t="T10" r="T11" b="T12"/>
            <a:pathLst>
              <a:path w="656" h="1248">
                <a:moveTo>
                  <a:pt x="176" y="1248"/>
                </a:moveTo>
                <a:cubicBezTo>
                  <a:pt x="88" y="1064"/>
                  <a:pt x="0" y="880"/>
                  <a:pt x="80" y="672"/>
                </a:cubicBezTo>
                <a:cubicBezTo>
                  <a:pt x="160" y="464"/>
                  <a:pt x="408" y="232"/>
                  <a:pt x="656" y="0"/>
                </a:cubicBezTo>
              </a:path>
            </a:pathLst>
          </a:custGeom>
          <a:noFill/>
          <a:ln w="19050">
            <a:solidFill>
              <a:srgbClr val="FF0000"/>
            </a:solidFill>
            <a:round/>
            <a:headEnd type="stealth"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353" name="Freeform 39"/>
          <p:cNvSpPr>
            <a:spLocks/>
          </p:cNvSpPr>
          <p:nvPr/>
        </p:nvSpPr>
        <p:spPr bwMode="auto">
          <a:xfrm>
            <a:off x="2819400" y="2286000"/>
            <a:ext cx="711200" cy="1981200"/>
          </a:xfrm>
          <a:custGeom>
            <a:avLst/>
            <a:gdLst>
              <a:gd name="T0" fmla="*/ 0 w 448"/>
              <a:gd name="T1" fmla="*/ 1248 h 1248"/>
              <a:gd name="T2" fmla="*/ 384 w 448"/>
              <a:gd name="T3" fmla="*/ 1008 h 1248"/>
              <a:gd name="T4" fmla="*/ 384 w 448"/>
              <a:gd name="T5" fmla="*/ 0 h 1248"/>
              <a:gd name="T6" fmla="*/ 0 60000 65536"/>
              <a:gd name="T7" fmla="*/ 0 60000 65536"/>
              <a:gd name="T8" fmla="*/ 0 60000 65536"/>
              <a:gd name="T9" fmla="*/ 0 w 448"/>
              <a:gd name="T10" fmla="*/ 0 h 1248"/>
              <a:gd name="T11" fmla="*/ 448 w 448"/>
              <a:gd name="T12" fmla="*/ 1248 h 1248"/>
            </a:gdLst>
            <a:ahLst/>
            <a:cxnLst>
              <a:cxn ang="T6">
                <a:pos x="T0" y="T1"/>
              </a:cxn>
              <a:cxn ang="T7">
                <a:pos x="T2" y="T3"/>
              </a:cxn>
              <a:cxn ang="T8">
                <a:pos x="T4" y="T5"/>
              </a:cxn>
            </a:cxnLst>
            <a:rect l="T9" t="T10" r="T11" b="T12"/>
            <a:pathLst>
              <a:path w="448" h="1248">
                <a:moveTo>
                  <a:pt x="0" y="1248"/>
                </a:moveTo>
                <a:cubicBezTo>
                  <a:pt x="160" y="1232"/>
                  <a:pt x="320" y="1216"/>
                  <a:pt x="384" y="1008"/>
                </a:cubicBezTo>
                <a:cubicBezTo>
                  <a:pt x="448" y="800"/>
                  <a:pt x="416" y="400"/>
                  <a:pt x="384" y="0"/>
                </a:cubicBezTo>
              </a:path>
            </a:pathLst>
          </a:custGeom>
          <a:noFill/>
          <a:ln w="1905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5" name="Oval 2"/>
          <p:cNvSpPr>
            <a:spLocks noChangeArrowheads="1"/>
          </p:cNvSpPr>
          <p:nvPr/>
        </p:nvSpPr>
        <p:spPr bwMode="auto">
          <a:xfrm rot="691292">
            <a:off x="7010400" y="4267200"/>
            <a:ext cx="1981200" cy="685800"/>
          </a:xfrm>
          <a:prstGeom prst="ellipse">
            <a:avLst/>
          </a:prstGeom>
          <a:solidFill>
            <a:srgbClr val="DBB10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3796" name="Oval 3"/>
          <p:cNvSpPr>
            <a:spLocks noChangeArrowheads="1"/>
          </p:cNvSpPr>
          <p:nvPr/>
        </p:nvSpPr>
        <p:spPr bwMode="auto">
          <a:xfrm rot="511902">
            <a:off x="4343400" y="5257800"/>
            <a:ext cx="3124200" cy="838200"/>
          </a:xfrm>
          <a:prstGeom prst="ellipse">
            <a:avLst/>
          </a:prstGeom>
          <a:solidFill>
            <a:srgbClr val="FED52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09700" name="Rectangle 4"/>
          <p:cNvSpPr>
            <a:spLocks noGrp="1" noChangeArrowheads="1"/>
          </p:cNvSpPr>
          <p:nvPr>
            <p:ph type="title"/>
          </p:nvPr>
        </p:nvSpPr>
        <p:spPr/>
        <p:txBody>
          <a:bodyPr/>
          <a:lstStyle/>
          <a:p>
            <a:pPr eaLnBrk="1" hangingPunct="1">
              <a:defRPr/>
            </a:pPr>
            <a:r>
              <a:rPr lang="en-US" sz="3200"/>
              <a:t>Device: local platform</a:t>
            </a:r>
            <a:endParaRPr lang="ru-RU" sz="3200"/>
          </a:p>
        </p:txBody>
      </p:sp>
      <p:sp>
        <p:nvSpPr>
          <p:cNvPr id="33798" name="Rectangle 5"/>
          <p:cNvSpPr>
            <a:spLocks noGrp="1" noChangeArrowheads="1"/>
          </p:cNvSpPr>
          <p:nvPr>
            <p:ph type="body" idx="1"/>
          </p:nvPr>
        </p:nvSpPr>
        <p:spPr>
          <a:xfrm>
            <a:off x="611188" y="1484313"/>
            <a:ext cx="8075612" cy="1563687"/>
          </a:xfrm>
        </p:spPr>
        <p:txBody>
          <a:bodyPr/>
          <a:lstStyle/>
          <a:p>
            <a:pPr marL="3175" indent="-3175" algn="just" eaLnBrk="1" hangingPunct="1">
              <a:buFontTx/>
              <a:buNone/>
            </a:pPr>
            <a:r>
              <a:rPr lang="en-US" altLang="en-US" sz="2400" b="1" i="1"/>
              <a:t>Device</a:t>
            </a:r>
            <a:r>
              <a:rPr lang="en-US" altLang="en-US" sz="2400" b="1" i="1">
                <a:cs typeface="Times New Roman" pitchFamily="18" charset="0"/>
              </a:rPr>
              <a:t> </a:t>
            </a:r>
            <a:r>
              <a:rPr lang="en-US" altLang="en-US" sz="2400">
                <a:cs typeface="Times New Roman" pitchFamily="18" charset="0"/>
              </a:rPr>
              <a:t>is a sample of a device, which state is to be automatically annotated with “</a:t>
            </a:r>
            <a:r>
              <a:rPr lang="en-US" altLang="en-US" sz="2400" i="1">
                <a:cs typeface="Times New Roman" pitchFamily="18" charset="0"/>
              </a:rPr>
              <a:t>diagnosis</a:t>
            </a:r>
            <a:r>
              <a:rPr lang="en-US" altLang="en-US" sz="2400">
                <a:cs typeface="Times New Roman" pitchFamily="18" charset="0"/>
              </a:rPr>
              <a:t>”.</a:t>
            </a:r>
            <a:r>
              <a:rPr lang="en-US" altLang="en-US" sz="2400" b="1" i="1">
                <a:cs typeface="Times New Roman" pitchFamily="18" charset="0"/>
              </a:rPr>
              <a:t> It</a:t>
            </a:r>
            <a:r>
              <a:rPr lang="en-US" altLang="en-US" sz="2400"/>
              <a:t> is supplied with Local Platform, which contains </a:t>
            </a:r>
            <a:r>
              <a:rPr lang="en-US" altLang="en-US" sz="2400" b="1" i="1"/>
              <a:t>Local Alarm Service</a:t>
            </a:r>
            <a:r>
              <a:rPr lang="en-US" altLang="en-US" sz="2400"/>
              <a:t> and </a:t>
            </a:r>
            <a:r>
              <a:rPr lang="en-US" altLang="en-US" sz="2400" b="1" i="1"/>
              <a:t>History Data Storage.</a:t>
            </a:r>
            <a:endParaRPr lang="ru-RU" altLang="en-US" sz="2400" b="1" i="1"/>
          </a:p>
        </p:txBody>
      </p:sp>
      <p:grpSp>
        <p:nvGrpSpPr>
          <p:cNvPr id="33799" name="Group 6"/>
          <p:cNvGrpSpPr>
            <a:grpSpLocks/>
          </p:cNvGrpSpPr>
          <p:nvPr/>
        </p:nvGrpSpPr>
        <p:grpSpPr bwMode="auto">
          <a:xfrm>
            <a:off x="7391400" y="3505200"/>
            <a:ext cx="1219200" cy="1219200"/>
            <a:chOff x="1056" y="2304"/>
            <a:chExt cx="611" cy="584"/>
          </a:xfrm>
        </p:grpSpPr>
        <p:sp>
          <p:nvSpPr>
            <p:cNvPr id="33816" name="AutoShape 7"/>
            <p:cNvSpPr>
              <a:spLocks noChangeArrowheads="1"/>
            </p:cNvSpPr>
            <p:nvPr/>
          </p:nvSpPr>
          <p:spPr bwMode="auto">
            <a:xfrm>
              <a:off x="1056" y="230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3817" name="Picture 8" descr="bd0517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15" y="2364"/>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3800" name="Picture 9" descr="dig_library">
            <a:hlinkClick r:id="rId3"/>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00800" y="5348288"/>
            <a:ext cx="838200"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1" name="Text Box 10"/>
          <p:cNvSpPr txBox="1">
            <a:spLocks noChangeArrowheads="1"/>
          </p:cNvSpPr>
          <p:nvPr/>
        </p:nvSpPr>
        <p:spPr bwMode="auto">
          <a:xfrm>
            <a:off x="6781800" y="5181600"/>
            <a:ext cx="14478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400" b="1">
                <a:solidFill>
                  <a:srgbClr val="993300"/>
                </a:solidFill>
              </a:rPr>
              <a:t>“History Data Storage”</a:t>
            </a:r>
          </a:p>
        </p:txBody>
      </p:sp>
      <p:grpSp>
        <p:nvGrpSpPr>
          <p:cNvPr id="33802" name="Group 11"/>
          <p:cNvGrpSpPr>
            <a:grpSpLocks/>
          </p:cNvGrpSpPr>
          <p:nvPr/>
        </p:nvGrpSpPr>
        <p:grpSpPr bwMode="auto">
          <a:xfrm>
            <a:off x="4762500" y="4572000"/>
            <a:ext cx="914400" cy="914400"/>
            <a:chOff x="2143" y="2056"/>
            <a:chExt cx="644" cy="614"/>
          </a:xfrm>
        </p:grpSpPr>
        <p:sp>
          <p:nvSpPr>
            <p:cNvPr id="33814" name="AutoShape 12"/>
            <p:cNvSpPr>
              <a:spLocks noChangeArrowheads="1"/>
            </p:cNvSpPr>
            <p:nvPr/>
          </p:nvSpPr>
          <p:spPr bwMode="auto">
            <a:xfrm>
              <a:off x="2143" y="205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3815" name="Picture 13" descr="hyperprimergraph">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8" y="2118"/>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33794" name="Object 14"/>
            <p:cNvGraphicFramePr>
              <a:graphicFrameLocks noChangeAspect="1"/>
            </p:cNvGraphicFramePr>
            <p:nvPr/>
          </p:nvGraphicFramePr>
          <p:xfrm>
            <a:off x="2367" y="2238"/>
            <a:ext cx="420" cy="432"/>
          </p:xfrm>
          <a:graphic>
            <a:graphicData uri="http://schemas.openxmlformats.org/presentationml/2006/ole">
              <mc:AlternateContent xmlns:mc="http://schemas.openxmlformats.org/markup-compatibility/2006">
                <mc:Choice xmlns:v="urn:schemas-microsoft-com:vml" Requires="v">
                  <p:oleObj name="Bitmap Image" r:id="rId7" imgW="304923" imgH="314286" progId="Paint.Picture">
                    <p:embed/>
                  </p:oleObj>
                </mc:Choice>
                <mc:Fallback>
                  <p:oleObj name="Bitmap Image" r:id="rId7" imgW="304923" imgH="314286" progId="Paint.Picture">
                    <p:embed/>
                    <p:pic>
                      <p:nvPicPr>
                        <p:cNvPr id="0" name="Object 14"/>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67" y="2238"/>
                          <a:ext cx="420"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309711" name="Text Box 15"/>
          <p:cNvSpPr txBox="1">
            <a:spLocks noChangeArrowheads="1"/>
          </p:cNvSpPr>
          <p:nvPr/>
        </p:nvSpPr>
        <p:spPr bwMode="auto">
          <a:xfrm>
            <a:off x="7391400" y="3124200"/>
            <a:ext cx="13716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“Device”</a:t>
            </a:r>
          </a:p>
        </p:txBody>
      </p:sp>
      <p:sp>
        <p:nvSpPr>
          <p:cNvPr id="1309712" name="Text Box 16"/>
          <p:cNvSpPr txBox="1">
            <a:spLocks noChangeArrowheads="1"/>
          </p:cNvSpPr>
          <p:nvPr/>
        </p:nvSpPr>
        <p:spPr bwMode="auto">
          <a:xfrm>
            <a:off x="4419600" y="4038600"/>
            <a:ext cx="1562100" cy="581025"/>
          </a:xfrm>
          <a:prstGeom prst="rect">
            <a:avLst/>
          </a:prstGeom>
          <a:noFill/>
          <a:ln w="9525">
            <a:noFill/>
            <a:miter lim="800000"/>
            <a:headEnd/>
            <a:tailEnd/>
          </a:ln>
          <a:effectLst/>
        </p:spPr>
        <p:txBody>
          <a:bodyPr>
            <a:spAutoFit/>
          </a:bodyPr>
          <a:lstStyle/>
          <a:p>
            <a:pPr>
              <a:spcBef>
                <a:spcPct val="50000"/>
              </a:spcBef>
              <a:defRPr/>
            </a:pPr>
            <a:r>
              <a:rPr lang="en-GB" sz="1600" b="1">
                <a:solidFill>
                  <a:srgbClr val="993300"/>
                </a:solidFill>
                <a:effectLst>
                  <a:outerShdw blurRad="38100" dist="38100" dir="2700000" algn="tl">
                    <a:srgbClr val="C0C0C0"/>
                  </a:outerShdw>
                </a:effectLst>
              </a:rPr>
              <a:t>“Local Alarm Service”</a:t>
            </a:r>
          </a:p>
        </p:txBody>
      </p:sp>
      <p:sp>
        <p:nvSpPr>
          <p:cNvPr id="1309713" name="Text Box 17"/>
          <p:cNvSpPr txBox="1">
            <a:spLocks noChangeArrowheads="1"/>
          </p:cNvSpPr>
          <p:nvPr/>
        </p:nvSpPr>
        <p:spPr bwMode="auto">
          <a:xfrm>
            <a:off x="4419600" y="6096000"/>
            <a:ext cx="2057400" cy="366713"/>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Local Platform</a:t>
            </a:r>
            <a:endParaRPr lang="en-GB" sz="1800"/>
          </a:p>
        </p:txBody>
      </p:sp>
      <p:sp>
        <p:nvSpPr>
          <p:cNvPr id="33806" name="AutoShape 18"/>
          <p:cNvSpPr>
            <a:spLocks noChangeArrowheads="1"/>
          </p:cNvSpPr>
          <p:nvPr/>
        </p:nvSpPr>
        <p:spPr bwMode="auto">
          <a:xfrm rot="20284861" flipH="1">
            <a:off x="5638800" y="4648200"/>
            <a:ext cx="1600200" cy="152400"/>
          </a:xfrm>
          <a:prstGeom prst="curvedDownArrow">
            <a:avLst>
              <a:gd name="adj1" fmla="val 210000"/>
              <a:gd name="adj2" fmla="val 420000"/>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3807" name="AutoShape 19"/>
          <p:cNvSpPr>
            <a:spLocks noChangeArrowheads="1"/>
          </p:cNvSpPr>
          <p:nvPr/>
        </p:nvSpPr>
        <p:spPr bwMode="auto">
          <a:xfrm rot="1120206" flipV="1">
            <a:off x="5105400" y="5791200"/>
            <a:ext cx="1438275" cy="180975"/>
          </a:xfrm>
          <a:prstGeom prst="curvedDownArrow">
            <a:avLst>
              <a:gd name="adj1" fmla="val 158947"/>
              <a:gd name="adj2" fmla="val 317895"/>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09716" name="Text Box 20"/>
          <p:cNvSpPr txBox="1">
            <a:spLocks noChangeArrowheads="1"/>
          </p:cNvSpPr>
          <p:nvPr/>
        </p:nvSpPr>
        <p:spPr bwMode="auto">
          <a:xfrm rot="-1224529">
            <a:off x="5695950" y="4352925"/>
            <a:ext cx="1600200" cy="274638"/>
          </a:xfrm>
          <a:prstGeom prst="rect">
            <a:avLst/>
          </a:prstGeom>
          <a:noFill/>
          <a:ln w="9525">
            <a:noFill/>
            <a:miter lim="800000"/>
            <a:headEnd/>
            <a:tailEnd/>
          </a:ln>
          <a:effectLst/>
        </p:spPr>
        <p:txBody>
          <a:bodyPr>
            <a:spAutoFit/>
          </a:bodyPr>
          <a:lstStyle/>
          <a:p>
            <a:pPr>
              <a:spcBef>
                <a:spcPct val="50000"/>
              </a:spcBef>
              <a:defRPr/>
            </a:pPr>
            <a:r>
              <a:rPr lang="en-GB" sz="1200" b="1">
                <a:solidFill>
                  <a:srgbClr val="3E7CBA"/>
                </a:solidFill>
                <a:effectLst>
                  <a:outerShdw blurRad="38100" dist="38100" dir="2700000" algn="tl">
                    <a:srgbClr val="C0C0C0"/>
                  </a:outerShdw>
                </a:effectLst>
              </a:rPr>
              <a:t>Device state data</a:t>
            </a:r>
            <a:endParaRPr lang="en-GB" sz="1200"/>
          </a:p>
        </p:txBody>
      </p:sp>
      <p:grpSp>
        <p:nvGrpSpPr>
          <p:cNvPr id="33809" name="Group 21"/>
          <p:cNvGrpSpPr>
            <a:grpSpLocks/>
          </p:cNvGrpSpPr>
          <p:nvPr/>
        </p:nvGrpSpPr>
        <p:grpSpPr bwMode="auto">
          <a:xfrm>
            <a:off x="2895600" y="4800600"/>
            <a:ext cx="1828800" cy="457200"/>
            <a:chOff x="1824" y="2880"/>
            <a:chExt cx="1152" cy="288"/>
          </a:xfrm>
        </p:grpSpPr>
        <p:sp>
          <p:nvSpPr>
            <p:cNvPr id="33812" name="AutoShape 22"/>
            <p:cNvSpPr>
              <a:spLocks noChangeArrowheads="1"/>
            </p:cNvSpPr>
            <p:nvPr/>
          </p:nvSpPr>
          <p:spPr bwMode="auto">
            <a:xfrm flipH="1">
              <a:off x="1824" y="2880"/>
              <a:ext cx="1104" cy="288"/>
            </a:xfrm>
            <a:custGeom>
              <a:avLst/>
              <a:gdLst>
                <a:gd name="T0" fmla="*/ 930 w 21600"/>
                <a:gd name="T1" fmla="*/ 0 h 21600"/>
                <a:gd name="T2" fmla="*/ 0 w 21600"/>
                <a:gd name="T3" fmla="*/ 144 h 21600"/>
                <a:gd name="T4" fmla="*/ 930 w 21600"/>
                <a:gd name="T5" fmla="*/ 288 h 21600"/>
                <a:gd name="T6" fmla="*/ 1104 w 21600"/>
                <a:gd name="T7" fmla="*/ 144 h 21600"/>
                <a:gd name="T8" fmla="*/ 17694720 60000 65536"/>
                <a:gd name="T9" fmla="*/ 11796480 60000 65536"/>
                <a:gd name="T10" fmla="*/ 5898240 60000 65536"/>
                <a:gd name="T11" fmla="*/ 0 60000 65536"/>
                <a:gd name="T12" fmla="*/ 3365 w 21600"/>
                <a:gd name="T13" fmla="*/ 2850 h 21600"/>
                <a:gd name="T14" fmla="*/ 19096 w 21600"/>
                <a:gd name="T15" fmla="*/ 18750 h 21600"/>
              </a:gdLst>
              <a:ahLst/>
              <a:cxnLst>
                <a:cxn ang="T8">
                  <a:pos x="T0" y="T1"/>
                </a:cxn>
                <a:cxn ang="T9">
                  <a:pos x="T2" y="T3"/>
                </a:cxn>
                <a:cxn ang="T10">
                  <a:pos x="T4" y="T5"/>
                </a:cxn>
                <a:cxn ang="T11">
                  <a:pos x="T6" y="T7"/>
                </a:cxn>
              </a:cxnLst>
              <a:rect l="T12" t="T13" r="T14" b="T15"/>
              <a:pathLst>
                <a:path w="21600" h="21600">
                  <a:moveTo>
                    <a:pt x="18200" y="0"/>
                  </a:moveTo>
                  <a:lnTo>
                    <a:pt x="18200" y="2850"/>
                  </a:lnTo>
                  <a:lnTo>
                    <a:pt x="3375" y="2850"/>
                  </a:lnTo>
                  <a:lnTo>
                    <a:pt x="3375" y="18750"/>
                  </a:lnTo>
                  <a:lnTo>
                    <a:pt x="18200" y="18750"/>
                  </a:lnTo>
                  <a:lnTo>
                    <a:pt x="18200" y="21600"/>
                  </a:lnTo>
                  <a:lnTo>
                    <a:pt x="21600" y="10800"/>
                  </a:lnTo>
                  <a:close/>
                </a:path>
                <a:path w="21600" h="21600">
                  <a:moveTo>
                    <a:pt x="1350" y="2850"/>
                  </a:moveTo>
                  <a:lnTo>
                    <a:pt x="1350" y="18750"/>
                  </a:lnTo>
                  <a:lnTo>
                    <a:pt x="2700" y="18750"/>
                  </a:lnTo>
                  <a:lnTo>
                    <a:pt x="2700" y="2850"/>
                  </a:lnTo>
                  <a:close/>
                </a:path>
                <a:path w="21600" h="21600">
                  <a:moveTo>
                    <a:pt x="0" y="2850"/>
                  </a:moveTo>
                  <a:lnTo>
                    <a:pt x="0" y="18750"/>
                  </a:lnTo>
                  <a:lnTo>
                    <a:pt x="675" y="18750"/>
                  </a:lnTo>
                  <a:lnTo>
                    <a:pt x="675" y="2850"/>
                  </a:lnTo>
                  <a:close/>
                </a:path>
              </a:pathLst>
            </a:custGeom>
            <a:solidFill>
              <a:schemeClr val="accent1"/>
            </a:solidFill>
            <a:ln w="9525">
              <a:solidFill>
                <a:schemeClr val="bg2"/>
              </a:solidFill>
              <a:miter lim="800000"/>
              <a:headEnd/>
              <a:tailEnd/>
            </a:ln>
          </p:spPr>
          <p:txBody>
            <a:bodyPr wrap="none" anchor="ctr"/>
            <a:lstStyle/>
            <a:p>
              <a:endParaRPr lang="en-US"/>
            </a:p>
          </p:txBody>
        </p:sp>
        <p:sp>
          <p:nvSpPr>
            <p:cNvPr id="33813" name="Text Box 23"/>
            <p:cNvSpPr txBox="1">
              <a:spLocks noChangeArrowheads="1"/>
            </p:cNvSpPr>
            <p:nvPr/>
          </p:nvSpPr>
          <p:spPr bwMode="auto">
            <a:xfrm>
              <a:off x="1824" y="2946"/>
              <a:ext cx="115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5787C7"/>
                  </a:solidFill>
                </a:rPr>
                <a:t>Remote Diagnostic</a:t>
              </a:r>
            </a:p>
          </p:txBody>
        </p:sp>
      </p:grpSp>
      <p:sp>
        <p:nvSpPr>
          <p:cNvPr id="33810" name="Text Box 24"/>
          <p:cNvSpPr txBox="1">
            <a:spLocks noChangeArrowheads="1"/>
          </p:cNvSpPr>
          <p:nvPr/>
        </p:nvSpPr>
        <p:spPr bwMode="auto">
          <a:xfrm>
            <a:off x="441325" y="3124200"/>
            <a:ext cx="6340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84175" indent="-384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buFont typeface="Wingdings" pitchFamily="2" charset="2"/>
              <a:buChar char="q"/>
            </a:pPr>
            <a:r>
              <a:rPr lang="en-US" altLang="en-US" sz="1800" b="1" i="1">
                <a:solidFill>
                  <a:srgbClr val="2F588F"/>
                </a:solidFill>
                <a:cs typeface="Times New Roman" pitchFamily="18" charset="0"/>
              </a:rPr>
              <a:t>Local Alarm Service</a:t>
            </a:r>
            <a:r>
              <a:rPr lang="en-US" altLang="en-US" sz="1800">
                <a:solidFill>
                  <a:srgbClr val="2F588F"/>
                </a:solidFill>
                <a:cs typeface="Times New Roman" pitchFamily="18" charset="0"/>
              </a:rPr>
              <a:t> is a local device-specific algorithm capable to detect alarm states of the </a:t>
            </a:r>
            <a:r>
              <a:rPr lang="en-US" altLang="en-US" sz="1800" b="1" i="1">
                <a:solidFill>
                  <a:srgbClr val="2F588F"/>
                </a:solidFill>
                <a:cs typeface="Times New Roman" pitchFamily="18" charset="0"/>
              </a:rPr>
              <a:t>Device</a:t>
            </a:r>
            <a:r>
              <a:rPr lang="en-US" altLang="en-US" sz="1800">
                <a:solidFill>
                  <a:srgbClr val="2F588F"/>
                </a:solidFill>
                <a:cs typeface="Times New Roman" pitchFamily="18" charset="0"/>
              </a:rPr>
              <a:t> </a:t>
            </a:r>
            <a:endParaRPr lang="en-GB" altLang="en-US" sz="1800">
              <a:solidFill>
                <a:srgbClr val="2F588F"/>
              </a:solidFill>
              <a:cs typeface="Times New Roman" pitchFamily="18" charset="0"/>
            </a:endParaRPr>
          </a:p>
        </p:txBody>
      </p:sp>
      <p:sp>
        <p:nvSpPr>
          <p:cNvPr id="33811" name="Text Box 25"/>
          <p:cNvSpPr txBox="1">
            <a:spLocks noChangeArrowheads="1"/>
          </p:cNvSpPr>
          <p:nvPr/>
        </p:nvSpPr>
        <p:spPr bwMode="auto">
          <a:xfrm>
            <a:off x="441325" y="3810000"/>
            <a:ext cx="42672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84175" indent="-384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buFont typeface="Wingdings" pitchFamily="2" charset="2"/>
              <a:buChar char="q"/>
            </a:pPr>
            <a:r>
              <a:rPr lang="en-US" altLang="en-US" sz="1800" b="1" i="1">
                <a:solidFill>
                  <a:srgbClr val="2F588F"/>
                </a:solidFill>
                <a:cs typeface="Times New Roman" pitchFamily="18" charset="0"/>
              </a:rPr>
              <a:t>History Data</a:t>
            </a:r>
            <a:r>
              <a:rPr lang="en-US" altLang="en-US" sz="1800" i="1">
                <a:solidFill>
                  <a:srgbClr val="2F588F"/>
                </a:solidFill>
                <a:cs typeface="Times New Roman" pitchFamily="18" charset="0"/>
              </a:rPr>
              <a:t> is collected</a:t>
            </a:r>
            <a:r>
              <a:rPr lang="en-US" altLang="en-US" sz="1800">
                <a:solidFill>
                  <a:srgbClr val="2F588F"/>
                </a:solidFill>
                <a:cs typeface="Times New Roman" pitchFamily="18" charset="0"/>
              </a:rPr>
              <a:t> by </a:t>
            </a:r>
            <a:r>
              <a:rPr lang="en-US" altLang="en-US" sz="1800" b="1" i="1">
                <a:solidFill>
                  <a:srgbClr val="2F588F"/>
                </a:solidFill>
                <a:cs typeface="Times New Roman" pitchFamily="18" charset="0"/>
              </a:rPr>
              <a:t>Device</a:t>
            </a:r>
            <a:r>
              <a:rPr lang="en-US" altLang="en-US" sz="1800">
                <a:solidFill>
                  <a:srgbClr val="2F588F"/>
                </a:solidFill>
                <a:cs typeface="Times New Roman" pitchFamily="18" charset="0"/>
              </a:rPr>
              <a:t> via the maintenance ontology for history data representation </a:t>
            </a:r>
            <a:endParaRPr lang="en-GB" altLang="en-US" sz="1800">
              <a:solidFill>
                <a:srgbClr val="2F588F"/>
              </a:solidFill>
              <a:cs typeface="Times New Roman" pitchFamily="18" charset="0"/>
            </a:endParaRPr>
          </a:p>
        </p:txBody>
      </p:sp>
    </p:spTree>
  </p:cSld>
  <p:clrMapOvr>
    <a:masterClrMapping/>
  </p:clrMapOvr>
  <p:transition spd="med"/>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0722" name="Rectangle 2"/>
          <p:cNvSpPr>
            <a:spLocks noGrp="1" noChangeArrowheads="1"/>
          </p:cNvSpPr>
          <p:nvPr>
            <p:ph type="title"/>
          </p:nvPr>
        </p:nvSpPr>
        <p:spPr/>
        <p:txBody>
          <a:bodyPr/>
          <a:lstStyle/>
          <a:p>
            <a:pPr eaLnBrk="1" hangingPunct="1">
              <a:defRPr/>
            </a:pPr>
            <a:r>
              <a:rPr lang="en-US" sz="3200"/>
              <a:t>Services (are able to learn)</a:t>
            </a:r>
            <a:endParaRPr lang="ru-RU" sz="3200"/>
          </a:p>
        </p:txBody>
      </p:sp>
      <p:grpSp>
        <p:nvGrpSpPr>
          <p:cNvPr id="271363" name="Group 3"/>
          <p:cNvGrpSpPr>
            <a:grpSpLocks/>
          </p:cNvGrpSpPr>
          <p:nvPr/>
        </p:nvGrpSpPr>
        <p:grpSpPr bwMode="auto">
          <a:xfrm>
            <a:off x="7086600" y="3962400"/>
            <a:ext cx="1295400" cy="1295400"/>
            <a:chOff x="432" y="1296"/>
            <a:chExt cx="611" cy="584"/>
          </a:xfrm>
        </p:grpSpPr>
        <p:sp>
          <p:nvSpPr>
            <p:cNvPr id="271386" name="AutoShape 4"/>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1387" name="Picture 5" descr="CA8XIZS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1364" name="Picture 6"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8001000" y="5029200"/>
            <a:ext cx="6858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1365" name="AutoShape 7"/>
          <p:cNvSpPr>
            <a:spLocks noChangeArrowheads="1"/>
          </p:cNvSpPr>
          <p:nvPr/>
        </p:nvSpPr>
        <p:spPr bwMode="auto">
          <a:xfrm rot="-987285">
            <a:off x="6022975" y="5594350"/>
            <a:ext cx="2057400" cy="152400"/>
          </a:xfrm>
          <a:prstGeom prst="curvedUpArrow">
            <a:avLst>
              <a:gd name="adj1" fmla="val 270000"/>
              <a:gd name="adj2" fmla="val 540000"/>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0728" name="Text Box 8"/>
          <p:cNvSpPr txBox="1">
            <a:spLocks noChangeArrowheads="1"/>
          </p:cNvSpPr>
          <p:nvPr/>
        </p:nvSpPr>
        <p:spPr bwMode="auto">
          <a:xfrm rot="-1162418">
            <a:off x="6418263" y="5703888"/>
            <a:ext cx="1395412" cy="274637"/>
          </a:xfrm>
          <a:prstGeom prst="rect">
            <a:avLst/>
          </a:prstGeom>
          <a:noFill/>
          <a:ln w="9525">
            <a:noFill/>
            <a:miter lim="800000"/>
            <a:headEnd/>
            <a:tailEnd/>
          </a:ln>
          <a:effectLst/>
        </p:spPr>
        <p:txBody>
          <a:bodyPr wrap="none">
            <a:spAutoFit/>
          </a:bodyPr>
          <a:lstStyle/>
          <a:p>
            <a:pPr algn="l">
              <a:spcBef>
                <a:spcPct val="50000"/>
              </a:spcBef>
              <a:defRPr/>
            </a:pPr>
            <a:r>
              <a:rPr lang="en-GB" sz="1200" b="1">
                <a:solidFill>
                  <a:srgbClr val="3E7CBA"/>
                </a:solidFill>
                <a:effectLst>
                  <a:outerShdw blurRad="38100" dist="38100" dir="2700000" algn="tl">
                    <a:srgbClr val="C0C0C0"/>
                  </a:outerShdw>
                </a:effectLst>
              </a:rPr>
              <a:t>Learning sample</a:t>
            </a:r>
            <a:endParaRPr lang="en-GB" sz="1200"/>
          </a:p>
        </p:txBody>
      </p:sp>
      <p:sp>
        <p:nvSpPr>
          <p:cNvPr id="271367" name="Text Box 9"/>
          <p:cNvSpPr txBox="1">
            <a:spLocks noChangeArrowheads="1"/>
          </p:cNvSpPr>
          <p:nvPr/>
        </p:nvSpPr>
        <p:spPr bwMode="auto">
          <a:xfrm>
            <a:off x="7902575" y="5562600"/>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Diagnostic model</a:t>
            </a:r>
          </a:p>
        </p:txBody>
      </p:sp>
      <p:grpSp>
        <p:nvGrpSpPr>
          <p:cNvPr id="271368" name="Group 10"/>
          <p:cNvGrpSpPr>
            <a:grpSpLocks/>
          </p:cNvGrpSpPr>
          <p:nvPr/>
        </p:nvGrpSpPr>
        <p:grpSpPr bwMode="auto">
          <a:xfrm>
            <a:off x="4876800" y="5629275"/>
            <a:ext cx="1295400" cy="533400"/>
            <a:chOff x="2640" y="3504"/>
            <a:chExt cx="816" cy="336"/>
          </a:xfrm>
        </p:grpSpPr>
        <p:sp>
          <p:nvSpPr>
            <p:cNvPr id="271384" name="Text Box 11"/>
            <p:cNvSpPr txBox="1">
              <a:spLocks noChangeArrowheads="1"/>
            </p:cNvSpPr>
            <p:nvPr/>
          </p:nvSpPr>
          <p:spPr bwMode="auto">
            <a:xfrm>
              <a:off x="2640" y="3552"/>
              <a:ext cx="8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993300"/>
                  </a:solidFill>
                </a:rPr>
                <a:t>Labelled history data</a:t>
              </a:r>
            </a:p>
          </p:txBody>
        </p:sp>
        <p:pic>
          <p:nvPicPr>
            <p:cNvPr id="271385" name="Picture 12" descr="CA8C68L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0" y="3504"/>
              <a:ext cx="192"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1369" name="Group 13"/>
          <p:cNvGrpSpPr>
            <a:grpSpLocks/>
          </p:cNvGrpSpPr>
          <p:nvPr/>
        </p:nvGrpSpPr>
        <p:grpSpPr bwMode="auto">
          <a:xfrm>
            <a:off x="4894263" y="4724400"/>
            <a:ext cx="1277937" cy="995363"/>
            <a:chOff x="3360" y="3120"/>
            <a:chExt cx="805" cy="627"/>
          </a:xfrm>
        </p:grpSpPr>
        <p:pic>
          <p:nvPicPr>
            <p:cNvPr id="271372" name="Picture 14" descr="dig_library">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3" y="3120"/>
              <a:ext cx="528"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1373" name="Group 15"/>
            <p:cNvGrpSpPr>
              <a:grpSpLocks/>
            </p:cNvGrpSpPr>
            <p:nvPr/>
          </p:nvGrpSpPr>
          <p:grpSpPr bwMode="auto">
            <a:xfrm>
              <a:off x="3618" y="3174"/>
              <a:ext cx="192" cy="192"/>
              <a:chOff x="672" y="1536"/>
              <a:chExt cx="192" cy="192"/>
            </a:xfrm>
          </p:grpSpPr>
          <p:sp>
            <p:nvSpPr>
              <p:cNvPr id="271382" name="Oval 16"/>
              <p:cNvSpPr>
                <a:spLocks noChangeArrowheads="1"/>
              </p:cNvSpPr>
              <p:nvPr/>
            </p:nvSpPr>
            <p:spPr bwMode="auto">
              <a:xfrm>
                <a:off x="720" y="1584"/>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1383" name="Picture 17" descr="tick">
                <a:hlinkClick r:id="rId7"/>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2" y="1536"/>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1374" name="Picture 18" descr="dig_library">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60" y="3276"/>
              <a:ext cx="528"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375" name="Picture 19" descr="dig_library">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37" y="3225"/>
              <a:ext cx="528"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1376" name="Group 20"/>
            <p:cNvGrpSpPr>
              <a:grpSpLocks/>
            </p:cNvGrpSpPr>
            <p:nvPr/>
          </p:nvGrpSpPr>
          <p:grpSpPr bwMode="auto">
            <a:xfrm>
              <a:off x="3492" y="3324"/>
              <a:ext cx="192" cy="192"/>
              <a:chOff x="672" y="1536"/>
              <a:chExt cx="192" cy="192"/>
            </a:xfrm>
          </p:grpSpPr>
          <p:sp>
            <p:nvSpPr>
              <p:cNvPr id="271380" name="Oval 21"/>
              <p:cNvSpPr>
                <a:spLocks noChangeArrowheads="1"/>
              </p:cNvSpPr>
              <p:nvPr/>
            </p:nvSpPr>
            <p:spPr bwMode="auto">
              <a:xfrm>
                <a:off x="720" y="1584"/>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1381" name="Picture 22" descr="tick">
                <a:hlinkClick r:id="rId7"/>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2" y="1536"/>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1377" name="Group 23"/>
            <p:cNvGrpSpPr>
              <a:grpSpLocks/>
            </p:cNvGrpSpPr>
            <p:nvPr/>
          </p:nvGrpSpPr>
          <p:grpSpPr bwMode="auto">
            <a:xfrm>
              <a:off x="3738" y="3276"/>
              <a:ext cx="192" cy="192"/>
              <a:chOff x="672" y="1536"/>
              <a:chExt cx="192" cy="192"/>
            </a:xfrm>
          </p:grpSpPr>
          <p:sp>
            <p:nvSpPr>
              <p:cNvPr id="271378" name="Oval 24"/>
              <p:cNvSpPr>
                <a:spLocks noChangeArrowheads="1"/>
              </p:cNvSpPr>
              <p:nvPr/>
            </p:nvSpPr>
            <p:spPr bwMode="auto">
              <a:xfrm>
                <a:off x="720" y="1584"/>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1379" name="Picture 25" descr="tick">
                <a:hlinkClick r:id="rId7"/>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2" y="1536"/>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310746" name="Text Box 26"/>
          <p:cNvSpPr txBox="1">
            <a:spLocks noChangeArrowheads="1"/>
          </p:cNvSpPr>
          <p:nvPr/>
        </p:nvSpPr>
        <p:spPr bwMode="auto">
          <a:xfrm>
            <a:off x="7086600" y="3581400"/>
            <a:ext cx="13716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“Service”</a:t>
            </a:r>
          </a:p>
        </p:txBody>
      </p:sp>
      <p:sp>
        <p:nvSpPr>
          <p:cNvPr id="271371" name="Rectangle 27"/>
          <p:cNvSpPr>
            <a:spLocks noGrp="1" noChangeArrowheads="1"/>
          </p:cNvSpPr>
          <p:nvPr>
            <p:ph type="body" idx="1"/>
          </p:nvPr>
        </p:nvSpPr>
        <p:spPr>
          <a:xfrm>
            <a:off x="611188" y="1600200"/>
            <a:ext cx="7926387" cy="2209800"/>
          </a:xfrm>
          <a:noFill/>
        </p:spPr>
        <p:txBody>
          <a:bodyPr/>
          <a:lstStyle/>
          <a:p>
            <a:pPr marL="3175" indent="-3175" algn="just" eaLnBrk="1" hangingPunct="1">
              <a:buFontTx/>
              <a:buNone/>
            </a:pPr>
            <a:r>
              <a:rPr lang="en-US" altLang="en-US" sz="2800" b="1" i="1">
                <a:cs typeface="Times New Roman" pitchFamily="18" charset="0"/>
              </a:rPr>
              <a:t>Service </a:t>
            </a:r>
            <a:r>
              <a:rPr lang="en-US" altLang="en-US" sz="2800">
                <a:cs typeface="Times New Roman" pitchFamily="18" charset="0"/>
              </a:rPr>
              <a:t>is a standalone diagnostic algorithm capable to learn </a:t>
            </a:r>
            <a:r>
              <a:rPr lang="en-US" altLang="en-US" sz="2800" i="1">
                <a:cs typeface="Times New Roman" pitchFamily="18" charset="0"/>
              </a:rPr>
              <a:t>Diagnostic (Classification, Prediction) Model</a:t>
            </a:r>
            <a:r>
              <a:rPr lang="en-US" altLang="en-US" sz="2800">
                <a:cs typeface="Times New Roman" pitchFamily="18" charset="0"/>
              </a:rPr>
              <a:t> of an expert based on </a:t>
            </a:r>
            <a:r>
              <a:rPr lang="en-GB" altLang="en-US" sz="2800">
                <a:cs typeface="Times New Roman" pitchFamily="18" charset="0"/>
              </a:rPr>
              <a:t>labelled history data about the device state.</a:t>
            </a:r>
            <a:r>
              <a:rPr lang="en-US" altLang="en-US" sz="2800">
                <a:cs typeface="Times New Roman" pitchFamily="18" charset="0"/>
              </a:rPr>
              <a:t> </a:t>
            </a:r>
            <a:endParaRPr lang="ru-RU" altLang="en-US" sz="2800"/>
          </a:p>
        </p:txBody>
      </p:sp>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9" name="Oval 2"/>
          <p:cNvSpPr>
            <a:spLocks noChangeArrowheads="1"/>
          </p:cNvSpPr>
          <p:nvPr/>
        </p:nvSpPr>
        <p:spPr bwMode="auto">
          <a:xfrm rot="1150808">
            <a:off x="2230438" y="3286125"/>
            <a:ext cx="5942012" cy="2133600"/>
          </a:xfrm>
          <a:prstGeom prst="ellipse">
            <a:avLst/>
          </a:prstGeom>
          <a:solidFill>
            <a:srgbClr val="3E7CBA"/>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4820" name="Oval 3"/>
          <p:cNvSpPr>
            <a:spLocks noChangeArrowheads="1"/>
          </p:cNvSpPr>
          <p:nvPr/>
        </p:nvSpPr>
        <p:spPr bwMode="auto">
          <a:xfrm rot="970097">
            <a:off x="2386013" y="3246438"/>
            <a:ext cx="4837112" cy="1576387"/>
          </a:xfrm>
          <a:prstGeom prst="ellipse">
            <a:avLst/>
          </a:prstGeom>
          <a:solidFill>
            <a:srgbClr val="FFFFCC"/>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1748" name="Rectangle 4"/>
          <p:cNvSpPr>
            <a:spLocks noGrp="1" noChangeArrowheads="1"/>
          </p:cNvSpPr>
          <p:nvPr>
            <p:ph type="title"/>
          </p:nvPr>
        </p:nvSpPr>
        <p:spPr/>
        <p:txBody>
          <a:bodyPr/>
          <a:lstStyle/>
          <a:p>
            <a:pPr eaLnBrk="1" hangingPunct="1">
              <a:defRPr/>
            </a:pPr>
            <a:r>
              <a:rPr lang="en-US" sz="3200"/>
              <a:t>Device – Expert : interactions</a:t>
            </a:r>
            <a:endParaRPr lang="ru-RU" sz="3200"/>
          </a:p>
        </p:txBody>
      </p:sp>
      <p:sp>
        <p:nvSpPr>
          <p:cNvPr id="34822" name="AutoShape 5"/>
          <p:cNvSpPr>
            <a:spLocks noChangeArrowheads="1"/>
          </p:cNvSpPr>
          <p:nvPr/>
        </p:nvSpPr>
        <p:spPr bwMode="auto">
          <a:xfrm>
            <a:off x="6694488" y="4343400"/>
            <a:ext cx="1570037" cy="147478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4823" name="Picture 6" descr="CA8C68L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92925" y="4506913"/>
            <a:ext cx="1185863" cy="1144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4" name="Picture 7" descr="009pic00-fu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80300" y="5207000"/>
            <a:ext cx="617538" cy="454025"/>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sp>
        <p:nvSpPr>
          <p:cNvPr id="1311752" name="Text Box 8"/>
          <p:cNvSpPr txBox="1">
            <a:spLocks noChangeArrowheads="1"/>
          </p:cNvSpPr>
          <p:nvPr/>
        </p:nvSpPr>
        <p:spPr bwMode="auto">
          <a:xfrm>
            <a:off x="7197725" y="3962400"/>
            <a:ext cx="12954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“Expert”</a:t>
            </a:r>
          </a:p>
        </p:txBody>
      </p:sp>
      <p:sp>
        <p:nvSpPr>
          <p:cNvPr id="1311753" name="Text Box 9"/>
          <p:cNvSpPr txBox="1">
            <a:spLocks noChangeArrowheads="1"/>
          </p:cNvSpPr>
          <p:nvPr/>
        </p:nvSpPr>
        <p:spPr bwMode="auto">
          <a:xfrm>
            <a:off x="1863725" y="2300288"/>
            <a:ext cx="1219200" cy="366712"/>
          </a:xfrm>
          <a:prstGeom prst="rect">
            <a:avLst/>
          </a:prstGeom>
          <a:noFill/>
          <a:ln w="9525">
            <a:noFill/>
            <a:miter lim="800000"/>
            <a:headEnd/>
            <a:tailEnd/>
          </a:ln>
          <a:effectLst/>
        </p:spPr>
        <p:txBody>
          <a:bodyPr>
            <a:spAutoFit/>
          </a:bodyPr>
          <a:lstStyle/>
          <a:p>
            <a:pPr algn="l">
              <a:spcBef>
                <a:spcPct val="50000"/>
              </a:spcBef>
              <a:defRPr/>
            </a:pPr>
            <a:r>
              <a:rPr lang="en-GB" sz="1800" b="1">
                <a:solidFill>
                  <a:srgbClr val="993300"/>
                </a:solidFill>
                <a:effectLst>
                  <a:outerShdw blurRad="38100" dist="38100" dir="2700000" algn="tl">
                    <a:srgbClr val="C0C0C0"/>
                  </a:outerShdw>
                </a:effectLst>
              </a:rPr>
              <a:t>“Device”</a:t>
            </a:r>
          </a:p>
        </p:txBody>
      </p:sp>
      <p:grpSp>
        <p:nvGrpSpPr>
          <p:cNvPr id="34827" name="Group 10"/>
          <p:cNvGrpSpPr>
            <a:grpSpLocks/>
          </p:cNvGrpSpPr>
          <p:nvPr/>
        </p:nvGrpSpPr>
        <p:grpSpPr bwMode="auto">
          <a:xfrm>
            <a:off x="1922463" y="2647950"/>
            <a:ext cx="1160462" cy="1085850"/>
            <a:chOff x="1333" y="1524"/>
            <a:chExt cx="611" cy="584"/>
          </a:xfrm>
        </p:grpSpPr>
        <p:sp>
          <p:nvSpPr>
            <p:cNvPr id="34856" name="AutoShape 11"/>
            <p:cNvSpPr>
              <a:spLocks noChangeArrowheads="1"/>
            </p:cNvSpPr>
            <p:nvPr/>
          </p:nvSpPr>
          <p:spPr bwMode="auto">
            <a:xfrm>
              <a:off x="1333" y="152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4857" name="Picture 12"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92" y="1584"/>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4828" name="Picture 13" descr="hyperprimergrap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49525" y="3319463"/>
            <a:ext cx="419100" cy="296862"/>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311758" name="Object 14"/>
          <p:cNvGraphicFramePr>
            <a:graphicFrameLocks noChangeAspect="1"/>
          </p:cNvGraphicFramePr>
          <p:nvPr/>
        </p:nvGraphicFramePr>
        <p:xfrm>
          <a:off x="2349500" y="3309938"/>
          <a:ext cx="304800" cy="314325"/>
        </p:xfrm>
        <a:graphic>
          <a:graphicData uri="http://schemas.openxmlformats.org/presentationml/2006/ole">
            <mc:AlternateContent xmlns:mc="http://schemas.openxmlformats.org/markup-compatibility/2006">
              <mc:Choice xmlns:v="urn:schemas-microsoft-com:vml" Requires="v">
                <p:oleObj name="Bitmap Image" r:id="rId6" imgW="304923" imgH="314286" progId="Paint.Picture">
                  <p:embed/>
                </p:oleObj>
              </mc:Choice>
              <mc:Fallback>
                <p:oleObj name="Bitmap Image" r:id="rId6" imgW="304923" imgH="314286" progId="Paint.Picture">
                  <p:embed/>
                  <p:pic>
                    <p:nvPicPr>
                      <p:cNvPr id="0" name="Object 1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49500" y="3309938"/>
                        <a:ext cx="304800"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 name="Group 15"/>
          <p:cNvGrpSpPr>
            <a:grpSpLocks/>
          </p:cNvGrpSpPr>
          <p:nvPr/>
        </p:nvGrpSpPr>
        <p:grpSpPr bwMode="auto">
          <a:xfrm>
            <a:off x="2244725" y="4038600"/>
            <a:ext cx="4648200" cy="1905000"/>
            <a:chOff x="1414" y="2544"/>
            <a:chExt cx="2928" cy="1200"/>
          </a:xfrm>
        </p:grpSpPr>
        <p:sp>
          <p:nvSpPr>
            <p:cNvPr id="34853" name="AutoShape 16"/>
            <p:cNvSpPr>
              <a:spLocks noChangeArrowheads="1"/>
            </p:cNvSpPr>
            <p:nvPr/>
          </p:nvSpPr>
          <p:spPr bwMode="auto">
            <a:xfrm rot="1121744">
              <a:off x="2134" y="3456"/>
              <a:ext cx="2208" cy="288"/>
            </a:xfrm>
            <a:prstGeom prst="curvedUpArrow">
              <a:avLst>
                <a:gd name="adj1" fmla="val 153333"/>
                <a:gd name="adj2" fmla="val 306667"/>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4854" name="Picture 17" descr="PE01616_"/>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90" y="2544"/>
              <a:ext cx="480"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62" name="Text Box 18"/>
            <p:cNvSpPr txBox="1">
              <a:spLocks noChangeArrowheads="1"/>
            </p:cNvSpPr>
            <p:nvPr/>
          </p:nvSpPr>
          <p:spPr bwMode="auto">
            <a:xfrm rot="1300091">
              <a:off x="1414" y="3340"/>
              <a:ext cx="1584" cy="404"/>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Querying diagnostic results</a:t>
              </a:r>
            </a:p>
          </p:txBody>
        </p:sp>
      </p:grpSp>
      <p:grpSp>
        <p:nvGrpSpPr>
          <p:cNvPr id="4" name="Group 19"/>
          <p:cNvGrpSpPr>
            <a:grpSpLocks/>
          </p:cNvGrpSpPr>
          <p:nvPr/>
        </p:nvGrpSpPr>
        <p:grpSpPr bwMode="auto">
          <a:xfrm>
            <a:off x="3721100" y="2819400"/>
            <a:ext cx="3629025" cy="1328738"/>
            <a:chOff x="2344" y="1776"/>
            <a:chExt cx="2286" cy="837"/>
          </a:xfrm>
        </p:grpSpPr>
        <p:sp>
          <p:nvSpPr>
            <p:cNvPr id="34849" name="AutoShape 20"/>
            <p:cNvSpPr>
              <a:spLocks noChangeArrowheads="1"/>
            </p:cNvSpPr>
            <p:nvPr/>
          </p:nvSpPr>
          <p:spPr bwMode="auto">
            <a:xfrm rot="1317032" flipH="1">
              <a:off x="2344" y="1823"/>
              <a:ext cx="1849" cy="144"/>
            </a:xfrm>
            <a:prstGeom prst="curvedDownArrow">
              <a:avLst>
                <a:gd name="adj1" fmla="val 256806"/>
                <a:gd name="adj2" fmla="val 513611"/>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4850" name="Picture 21" descr="Untitled-1"/>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02" y="2112"/>
              <a:ext cx="528" cy="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51" name="Picture 22" descr="tick"/>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98" y="1968"/>
              <a:ext cx="432" cy="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67" name="Text Box 23"/>
            <p:cNvSpPr txBox="1">
              <a:spLocks noChangeArrowheads="1"/>
            </p:cNvSpPr>
            <p:nvPr/>
          </p:nvSpPr>
          <p:spPr bwMode="auto">
            <a:xfrm rot="1185127">
              <a:off x="2950" y="1776"/>
              <a:ext cx="1584" cy="231"/>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Labelled data</a:t>
              </a:r>
            </a:p>
          </p:txBody>
        </p:sp>
      </p:grpSp>
      <p:grpSp>
        <p:nvGrpSpPr>
          <p:cNvPr id="5" name="Group 24"/>
          <p:cNvGrpSpPr>
            <a:grpSpLocks/>
          </p:cNvGrpSpPr>
          <p:nvPr/>
        </p:nvGrpSpPr>
        <p:grpSpPr bwMode="auto">
          <a:xfrm>
            <a:off x="3997325" y="3810000"/>
            <a:ext cx="2300288" cy="725488"/>
            <a:chOff x="2640" y="2256"/>
            <a:chExt cx="1449" cy="457"/>
          </a:xfrm>
        </p:grpSpPr>
        <p:sp>
          <p:nvSpPr>
            <p:cNvPr id="34847" name="AutoShape 25"/>
            <p:cNvSpPr>
              <a:spLocks noChangeArrowheads="1"/>
            </p:cNvSpPr>
            <p:nvPr/>
          </p:nvSpPr>
          <p:spPr bwMode="auto">
            <a:xfrm rot="1149835">
              <a:off x="2640" y="2256"/>
              <a:ext cx="1362" cy="457"/>
            </a:xfrm>
            <a:prstGeom prst="leftArrow">
              <a:avLst>
                <a:gd name="adj1" fmla="val 61907"/>
                <a:gd name="adj2" fmla="val 31859"/>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200"/>
            </a:p>
          </p:txBody>
        </p:sp>
        <p:sp>
          <p:nvSpPr>
            <p:cNvPr id="34848" name="Text Box 26"/>
            <p:cNvSpPr txBox="1">
              <a:spLocks noChangeArrowheads="1"/>
            </p:cNvSpPr>
            <p:nvPr/>
          </p:nvSpPr>
          <p:spPr bwMode="auto">
            <a:xfrm rot="1149835">
              <a:off x="2661" y="2331"/>
              <a:ext cx="142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en-US" sz="1400" b="1">
                  <a:solidFill>
                    <a:srgbClr val="3E7CBA"/>
                  </a:solidFill>
                </a:rPr>
                <a:t>Watching and querying diagnostic data</a:t>
              </a:r>
            </a:p>
          </p:txBody>
        </p:sp>
      </p:grpSp>
      <p:grpSp>
        <p:nvGrpSpPr>
          <p:cNvPr id="6" name="Group 27"/>
          <p:cNvGrpSpPr>
            <a:grpSpLocks/>
          </p:cNvGrpSpPr>
          <p:nvPr/>
        </p:nvGrpSpPr>
        <p:grpSpPr bwMode="auto">
          <a:xfrm>
            <a:off x="838200" y="3425825"/>
            <a:ext cx="869950" cy="1063625"/>
            <a:chOff x="528" y="2158"/>
            <a:chExt cx="548" cy="670"/>
          </a:xfrm>
        </p:grpSpPr>
        <p:pic>
          <p:nvPicPr>
            <p:cNvPr id="34840" name="Picture 28"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6" y="2208"/>
              <a:ext cx="480"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41" name="Group 29"/>
            <p:cNvGrpSpPr>
              <a:grpSpLocks/>
            </p:cNvGrpSpPr>
            <p:nvPr/>
          </p:nvGrpSpPr>
          <p:grpSpPr bwMode="auto">
            <a:xfrm>
              <a:off x="672" y="2158"/>
              <a:ext cx="192" cy="192"/>
              <a:chOff x="576" y="2158"/>
              <a:chExt cx="192" cy="192"/>
            </a:xfrm>
          </p:grpSpPr>
          <p:sp>
            <p:nvSpPr>
              <p:cNvPr id="34845" name="Oval 30"/>
              <p:cNvSpPr>
                <a:spLocks noChangeArrowheads="1"/>
              </p:cNvSpPr>
              <p:nvPr/>
            </p:nvSpPr>
            <p:spPr bwMode="auto">
              <a:xfrm>
                <a:off x="624" y="2206"/>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4846" name="Picture 31" descr="tick"/>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 y="215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842" name="Group 32"/>
            <p:cNvGrpSpPr>
              <a:grpSpLocks/>
            </p:cNvGrpSpPr>
            <p:nvPr/>
          </p:nvGrpSpPr>
          <p:grpSpPr bwMode="auto">
            <a:xfrm>
              <a:off x="528" y="2496"/>
              <a:ext cx="528" cy="332"/>
              <a:chOff x="720" y="2352"/>
              <a:chExt cx="528" cy="332"/>
            </a:xfrm>
          </p:grpSpPr>
          <p:sp>
            <p:nvSpPr>
              <p:cNvPr id="34843" name="Text Box 33"/>
              <p:cNvSpPr txBox="1">
                <a:spLocks noChangeArrowheads="1"/>
              </p:cNvSpPr>
              <p:nvPr/>
            </p:nvSpPr>
            <p:spPr bwMode="auto">
              <a:xfrm>
                <a:off x="720" y="2352"/>
                <a:ext cx="5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993300"/>
                    </a:solidFill>
                  </a:rPr>
                  <a:t>Labelled data</a:t>
                </a:r>
              </a:p>
            </p:txBody>
          </p:sp>
          <p:pic>
            <p:nvPicPr>
              <p:cNvPr id="34844" name="Picture 34" descr="CA8C68LO"/>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08" y="2496"/>
                <a:ext cx="192"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34833" name="Picture 35"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30363" y="3238500"/>
            <a:ext cx="661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34" name="Picture 36"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63675" y="3430588"/>
            <a:ext cx="6619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35" name="Picture 37"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1338" y="3367088"/>
            <a:ext cx="6619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36" name="Text Box 38"/>
          <p:cNvSpPr txBox="1">
            <a:spLocks noChangeArrowheads="1"/>
          </p:cNvSpPr>
          <p:nvPr/>
        </p:nvSpPr>
        <p:spPr bwMode="auto">
          <a:xfrm>
            <a:off x="1711325" y="3930650"/>
            <a:ext cx="76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History data</a:t>
            </a:r>
          </a:p>
        </p:txBody>
      </p:sp>
      <p:pic>
        <p:nvPicPr>
          <p:cNvPr id="34837" name="Picture 39" descr="notebg"/>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81400" y="771525"/>
            <a:ext cx="5543550" cy="174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38" name="Text Box 40"/>
          <p:cNvSpPr txBox="1">
            <a:spLocks noChangeArrowheads="1"/>
          </p:cNvSpPr>
          <p:nvPr/>
        </p:nvSpPr>
        <p:spPr bwMode="auto">
          <a:xfrm>
            <a:off x="3657600" y="1219200"/>
            <a:ext cx="5181600" cy="112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4163" indent="-284163"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50000"/>
              </a:spcBef>
              <a:buFont typeface="Wingdings" pitchFamily="2" charset="2"/>
              <a:buChar char="q"/>
            </a:pPr>
            <a:r>
              <a:rPr lang="en-US" altLang="en-US" sz="1200" b="1">
                <a:solidFill>
                  <a:srgbClr val="2F588F"/>
                </a:solidFill>
                <a:cs typeface="Times New Roman" pitchFamily="18" charset="0"/>
              </a:rPr>
              <a:t>Accepts semantic description of device state and can respond with classification label (semantic description of diagnosis)</a:t>
            </a:r>
            <a:r>
              <a:rPr lang="en-GB" altLang="en-US" sz="1200" b="1">
                <a:solidFill>
                  <a:srgbClr val="2F588F"/>
                </a:solidFill>
                <a:latin typeface="Verdana" pitchFamily="34" charset="0"/>
                <a:cs typeface="Times New Roman" pitchFamily="18" charset="0"/>
              </a:rPr>
              <a:t> </a:t>
            </a:r>
            <a:endParaRPr lang="en-US" altLang="en-US" sz="1200" b="1">
              <a:solidFill>
                <a:srgbClr val="2F588F"/>
              </a:solidFill>
              <a:latin typeface="Verdana" pitchFamily="34" charset="0"/>
              <a:cs typeface="Times New Roman" pitchFamily="18" charset="0"/>
            </a:endParaRPr>
          </a:p>
          <a:p>
            <a:pPr algn="just" eaLnBrk="1" hangingPunct="1">
              <a:spcBef>
                <a:spcPct val="50000"/>
              </a:spcBef>
              <a:buFont typeface="Wingdings" pitchFamily="2" charset="2"/>
              <a:buChar char="q"/>
            </a:pPr>
            <a:r>
              <a:rPr lang="en-US" altLang="en-US" sz="1200" b="1">
                <a:solidFill>
                  <a:srgbClr val="2F588F"/>
                </a:solidFill>
                <a:cs typeface="Times New Roman" pitchFamily="18" charset="0"/>
              </a:rPr>
              <a:t>Can make </a:t>
            </a:r>
            <a:r>
              <a:rPr lang="en-US" altLang="en-US" sz="1200" b="1">
                <a:solidFill>
                  <a:srgbClr val="2F588F"/>
                </a:solidFill>
              </a:rPr>
              <a:t>semantic query</a:t>
            </a:r>
            <a:r>
              <a:rPr lang="en-US" altLang="en-US" sz="1200"/>
              <a:t> </a:t>
            </a:r>
            <a:r>
              <a:rPr lang="en-US" altLang="en-US" sz="1200" b="1">
                <a:solidFill>
                  <a:srgbClr val="2F588F"/>
                </a:solidFill>
              </a:rPr>
              <a:t>to </a:t>
            </a:r>
            <a:r>
              <a:rPr lang="en-US" altLang="en-US" sz="1200" b="1">
                <a:solidFill>
                  <a:srgbClr val="2F588F"/>
                </a:solidFill>
                <a:cs typeface="Times New Roman" pitchFamily="18" charset="0"/>
              </a:rPr>
              <a:t>request device-state data (also labeled history data), get response from </a:t>
            </a:r>
            <a:r>
              <a:rPr lang="en-US" altLang="en-US" sz="1400" b="1" i="1">
                <a:solidFill>
                  <a:srgbClr val="2F588F"/>
                </a:solidFill>
                <a:cs typeface="Times New Roman" pitchFamily="18" charset="0"/>
              </a:rPr>
              <a:t>Device</a:t>
            </a:r>
            <a:r>
              <a:rPr lang="en-US" altLang="en-US" sz="1200" b="1">
                <a:solidFill>
                  <a:srgbClr val="2F588F"/>
                </a:solidFill>
                <a:cs typeface="Times New Roman" pitchFamily="18" charset="0"/>
              </a:rPr>
              <a:t> and provide own label for observed device state</a:t>
            </a:r>
            <a:r>
              <a:rPr lang="en-GB" altLang="en-US" sz="1200" b="1">
                <a:solidFill>
                  <a:srgbClr val="2F588F"/>
                </a:solidFill>
                <a:cs typeface="Times New Roman" pitchFamily="18" charset="0"/>
              </a:rPr>
              <a:t> </a:t>
            </a:r>
            <a:endParaRPr lang="en-US" altLang="en-US" sz="1200" b="1">
              <a:solidFill>
                <a:srgbClr val="2F588F"/>
              </a:solidFill>
              <a:cs typeface="Times New Roman" pitchFamily="18" charset="0"/>
            </a:endParaRPr>
          </a:p>
        </p:txBody>
      </p:sp>
      <p:sp>
        <p:nvSpPr>
          <p:cNvPr id="34839" name="Rectangle 41"/>
          <p:cNvSpPr>
            <a:spLocks noChangeArrowheads="1"/>
          </p:cNvSpPr>
          <p:nvPr/>
        </p:nvSpPr>
        <p:spPr bwMode="auto">
          <a:xfrm>
            <a:off x="3667125" y="876300"/>
            <a:ext cx="1447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75" indent="-3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20000"/>
              </a:spcBef>
            </a:pPr>
            <a:r>
              <a:rPr lang="en-US" altLang="en-US" sz="1800" b="1" i="1">
                <a:solidFill>
                  <a:srgbClr val="003366"/>
                </a:solidFill>
                <a:cs typeface="Times New Roman" pitchFamily="18" charset="0"/>
              </a:rPr>
              <a:t>Expert</a:t>
            </a:r>
            <a:r>
              <a:rPr lang="en-US" altLang="en-US" sz="1600" b="1">
                <a:solidFill>
                  <a:srgbClr val="003366"/>
                </a:solidFill>
                <a:cs typeface="Times New Roman" pitchFamily="18" charset="0"/>
              </a:rPr>
              <a:t>:</a:t>
            </a:r>
            <a:endParaRPr lang="ru-RU" altLang="en-US" sz="1600" b="1">
              <a:solidFill>
                <a:srgbClr val="003366"/>
              </a:solidFill>
              <a:cs typeface="Times New Roman" pitchFamily="18"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nodeType="clickEffect">
                                  <p:stCondLst>
                                    <p:cond delay="0"/>
                                  </p:stCondLst>
                                  <p:childTnLst>
                                    <p:set>
                                      <p:cBhvr>
                                        <p:cTn id="6" dur="1" fill="hold">
                                          <p:stCondLst>
                                            <p:cond delay="0"/>
                                          </p:stCondLst>
                                        </p:cTn>
                                        <p:tgtEl>
                                          <p:spTgt spid="1311758"/>
                                        </p:tgtEl>
                                        <p:attrNameLst>
                                          <p:attrName>style.visibility</p:attrName>
                                        </p:attrNameLst>
                                      </p:cBhvr>
                                      <p:to>
                                        <p:strVal val="visible"/>
                                      </p:to>
                                    </p:set>
                                    <p:anim calcmode="lin" valueType="num">
                                      <p:cBhvr>
                                        <p:cTn id="7" dur="500" fill="hold"/>
                                        <p:tgtEl>
                                          <p:spTgt spid="1311758"/>
                                        </p:tgtEl>
                                        <p:attrNameLst>
                                          <p:attrName>ppt_w</p:attrName>
                                        </p:attrNameLst>
                                      </p:cBhvr>
                                      <p:tavLst>
                                        <p:tav tm="0">
                                          <p:val>
                                            <p:strVal val="4*#ppt_w"/>
                                          </p:val>
                                        </p:tav>
                                        <p:tav tm="100000">
                                          <p:val>
                                            <p:strVal val="#ppt_w"/>
                                          </p:val>
                                        </p:tav>
                                      </p:tavLst>
                                    </p:anim>
                                    <p:anim calcmode="lin" valueType="num">
                                      <p:cBhvr>
                                        <p:cTn id="8" dur="500" fill="hold"/>
                                        <p:tgtEl>
                                          <p:spTgt spid="1311758"/>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18" presetClass="entr" presetSubtype="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strips(downRigh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9"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strips(upLeft)">
                                      <p:cBhvr>
                                        <p:cTn id="17" dur="500"/>
                                        <p:tgtEl>
                                          <p:spTgt spid="4"/>
                                        </p:tgtEl>
                                      </p:cBhvr>
                                    </p:animEffect>
                                  </p:childTnLst>
                                </p:cTn>
                              </p:par>
                            </p:childTnLst>
                          </p:cTn>
                        </p:par>
                        <p:par>
                          <p:cTn id="18" fill="hold" nodeType="afterGroup">
                            <p:stCondLst>
                              <p:cond delay="500"/>
                            </p:stCondLst>
                            <p:childTnLst>
                              <p:par>
                                <p:cTn id="19" presetID="9"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dissolve">
                                      <p:cBhvr>
                                        <p:cTn id="21" dur="500"/>
                                        <p:tgtEl>
                                          <p:spTgt spid="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9"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strips(upLeft)">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2770" name="Rectangle 2"/>
          <p:cNvSpPr>
            <a:spLocks noGrp="1" noChangeArrowheads="1"/>
          </p:cNvSpPr>
          <p:nvPr>
            <p:ph type="title"/>
          </p:nvPr>
        </p:nvSpPr>
        <p:spPr/>
        <p:txBody>
          <a:bodyPr/>
          <a:lstStyle/>
          <a:p>
            <a:pPr eaLnBrk="1" hangingPunct="1">
              <a:defRPr/>
            </a:pPr>
            <a:r>
              <a:rPr lang="en-US" sz="3200"/>
              <a:t>Device – Service : interactions</a:t>
            </a:r>
            <a:endParaRPr lang="ru-RU" sz="3200"/>
          </a:p>
        </p:txBody>
      </p:sp>
      <p:sp>
        <p:nvSpPr>
          <p:cNvPr id="272387" name="Text Box 3"/>
          <p:cNvSpPr txBox="1">
            <a:spLocks noChangeArrowheads="1"/>
          </p:cNvSpPr>
          <p:nvPr/>
        </p:nvSpPr>
        <p:spPr bwMode="auto">
          <a:xfrm>
            <a:off x="457200" y="1676400"/>
            <a:ext cx="7772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84175" indent="-384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buFont typeface="Wingdings" pitchFamily="2" charset="2"/>
              <a:buChar char="q"/>
            </a:pPr>
            <a:r>
              <a:rPr lang="en-US" altLang="en-US" sz="2400" b="1" i="1">
                <a:solidFill>
                  <a:srgbClr val="003366"/>
                </a:solidFill>
                <a:cs typeface="Times New Roman" pitchFamily="18" charset="0"/>
              </a:rPr>
              <a:t>Service</a:t>
            </a:r>
            <a:r>
              <a:rPr lang="en-US" altLang="en-US" sz="2400">
                <a:solidFill>
                  <a:srgbClr val="003366"/>
                </a:solidFill>
                <a:cs typeface="Times New Roman" pitchFamily="18" charset="0"/>
              </a:rPr>
              <a:t> presents to a </a:t>
            </a:r>
            <a:r>
              <a:rPr lang="en-US" altLang="en-US" sz="2400" b="1" i="1">
                <a:solidFill>
                  <a:srgbClr val="003366"/>
                </a:solidFill>
                <a:cs typeface="Times New Roman" pitchFamily="18" charset="0"/>
              </a:rPr>
              <a:t>Device</a:t>
            </a:r>
            <a:r>
              <a:rPr lang="en-US" altLang="en-US" sz="2400">
                <a:solidFill>
                  <a:srgbClr val="003366"/>
                </a:solidFill>
                <a:cs typeface="Times New Roman" pitchFamily="18" charset="0"/>
              </a:rPr>
              <a:t> possibility to use it as a tool for self-diagnostics.</a:t>
            </a:r>
            <a:endParaRPr lang="en-GB" altLang="en-US" sz="2400">
              <a:solidFill>
                <a:srgbClr val="003366"/>
              </a:solidFill>
              <a:cs typeface="Times New Roman" pitchFamily="18" charset="0"/>
            </a:endParaRPr>
          </a:p>
        </p:txBody>
      </p:sp>
      <p:sp>
        <p:nvSpPr>
          <p:cNvPr id="272388" name="Text Box 4"/>
          <p:cNvSpPr txBox="1">
            <a:spLocks noChangeArrowheads="1"/>
          </p:cNvSpPr>
          <p:nvPr/>
        </p:nvSpPr>
        <p:spPr bwMode="auto">
          <a:xfrm>
            <a:off x="457200" y="3790950"/>
            <a:ext cx="8229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84175" indent="-384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buFont typeface="Wingdings" pitchFamily="2" charset="2"/>
              <a:buChar char="q"/>
            </a:pPr>
            <a:r>
              <a:rPr lang="en-US" altLang="en-US" sz="2400">
                <a:solidFill>
                  <a:srgbClr val="003366"/>
                </a:solidFill>
                <a:cs typeface="Times New Roman" pitchFamily="18" charset="0"/>
              </a:rPr>
              <a:t>If classification model has to be built first (no model yet) than perform learning:</a:t>
            </a:r>
            <a:r>
              <a:rPr lang="en-GB" altLang="en-US" sz="2800">
                <a:solidFill>
                  <a:srgbClr val="003366"/>
                </a:solidFill>
                <a:cs typeface="Times New Roman" pitchFamily="18" charset="0"/>
              </a:rPr>
              <a:t> </a:t>
            </a:r>
          </a:p>
        </p:txBody>
      </p:sp>
      <p:sp>
        <p:nvSpPr>
          <p:cNvPr id="272389" name="Text Box 5"/>
          <p:cNvSpPr txBox="1">
            <a:spLocks noChangeArrowheads="1"/>
          </p:cNvSpPr>
          <p:nvPr/>
        </p:nvSpPr>
        <p:spPr bwMode="auto">
          <a:xfrm>
            <a:off x="838200" y="2498725"/>
            <a:ext cx="7772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buFont typeface="Wingdings" pitchFamily="2" charset="2"/>
              <a:buNone/>
            </a:pPr>
            <a:r>
              <a:rPr lang="en-US" altLang="en-US" sz="2000" b="1" i="1">
                <a:solidFill>
                  <a:srgbClr val="2F588F"/>
                </a:solidFill>
                <a:cs typeface="Times New Roman" pitchFamily="18" charset="0"/>
              </a:rPr>
              <a:t>Service</a:t>
            </a:r>
            <a:r>
              <a:rPr lang="en-US" altLang="en-US" sz="2000">
                <a:solidFill>
                  <a:srgbClr val="2F588F"/>
                </a:solidFill>
                <a:cs typeface="Times New Roman" pitchFamily="18" charset="0"/>
              </a:rPr>
              <a:t> accepts semantic description of device state from a </a:t>
            </a:r>
            <a:r>
              <a:rPr lang="en-US" altLang="en-US" sz="2000" b="1" i="1">
                <a:solidFill>
                  <a:srgbClr val="2F588F"/>
                </a:solidFill>
                <a:cs typeface="Times New Roman" pitchFamily="18" charset="0"/>
              </a:rPr>
              <a:t>Device</a:t>
            </a:r>
            <a:r>
              <a:rPr lang="en-US" altLang="en-US" sz="2000">
                <a:solidFill>
                  <a:srgbClr val="2F588F"/>
                </a:solidFill>
                <a:cs typeface="Times New Roman" pitchFamily="18" charset="0"/>
              </a:rPr>
              <a:t> and responds with classification label obtained using existing learned </a:t>
            </a:r>
            <a:r>
              <a:rPr lang="en-US" altLang="en-US" sz="2000">
                <a:solidFill>
                  <a:srgbClr val="2F588F"/>
                </a:solidFill>
              </a:rPr>
              <a:t>classification</a:t>
            </a:r>
            <a:r>
              <a:rPr lang="en-US" altLang="en-US" sz="2000"/>
              <a:t> </a:t>
            </a:r>
            <a:r>
              <a:rPr lang="en-US" altLang="en-US" sz="2000">
                <a:solidFill>
                  <a:srgbClr val="2F588F"/>
                </a:solidFill>
                <a:cs typeface="Times New Roman" pitchFamily="18" charset="0"/>
              </a:rPr>
              <a:t>model</a:t>
            </a:r>
            <a:endParaRPr lang="en-GB" altLang="en-US" sz="2000">
              <a:solidFill>
                <a:srgbClr val="2F588F"/>
              </a:solidFill>
              <a:cs typeface="Times New Roman" pitchFamily="18" charset="0"/>
            </a:endParaRPr>
          </a:p>
        </p:txBody>
      </p:sp>
      <p:sp>
        <p:nvSpPr>
          <p:cNvPr id="272390" name="Text Box 6"/>
          <p:cNvSpPr txBox="1">
            <a:spLocks noChangeArrowheads="1"/>
          </p:cNvSpPr>
          <p:nvPr/>
        </p:nvSpPr>
        <p:spPr bwMode="auto">
          <a:xfrm>
            <a:off x="838200" y="4827588"/>
            <a:ext cx="6902450"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4163" indent="-284163"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buFont typeface="Wingdings" pitchFamily="2" charset="2"/>
              <a:buChar char="q"/>
            </a:pPr>
            <a:r>
              <a:rPr lang="en-US" altLang="en-US" sz="1800">
                <a:solidFill>
                  <a:srgbClr val="2F588F"/>
                </a:solidFill>
                <a:cs typeface="Times New Roman" pitchFamily="18" charset="0"/>
              </a:rPr>
              <a:t>Request data required for learning using semantic query</a:t>
            </a:r>
          </a:p>
          <a:p>
            <a:pPr algn="l" eaLnBrk="1" hangingPunct="1">
              <a:spcBef>
                <a:spcPct val="50000"/>
              </a:spcBef>
              <a:buFont typeface="Wingdings" pitchFamily="2" charset="2"/>
              <a:buChar char="q"/>
            </a:pPr>
            <a:r>
              <a:rPr lang="en-US" altLang="en-US" sz="1800">
                <a:solidFill>
                  <a:srgbClr val="2F588F"/>
                </a:solidFill>
                <a:cs typeface="Times New Roman" pitchFamily="18" charset="0"/>
              </a:rPr>
              <a:t>Build (via a machine learning technique) a classification model</a:t>
            </a:r>
          </a:p>
          <a:p>
            <a:pPr algn="l" eaLnBrk="1" hangingPunct="1">
              <a:spcBef>
                <a:spcPct val="50000"/>
              </a:spcBef>
              <a:buFont typeface="Wingdings" pitchFamily="2" charset="2"/>
              <a:buChar char="q"/>
            </a:pPr>
            <a:r>
              <a:rPr lang="en-US" altLang="en-US" sz="1800">
                <a:solidFill>
                  <a:srgbClr val="2F588F"/>
                </a:solidFill>
                <a:cs typeface="Times New Roman" pitchFamily="18" charset="0"/>
              </a:rPr>
              <a:t>Notify </a:t>
            </a:r>
            <a:r>
              <a:rPr lang="en-US" altLang="en-US" sz="1800" b="1" i="1">
                <a:solidFill>
                  <a:srgbClr val="2F588F"/>
                </a:solidFill>
                <a:cs typeface="Times New Roman" pitchFamily="18" charset="0"/>
              </a:rPr>
              <a:t>Device</a:t>
            </a:r>
            <a:r>
              <a:rPr lang="en-US" altLang="en-US" sz="1800">
                <a:solidFill>
                  <a:srgbClr val="2F588F"/>
                </a:solidFill>
                <a:cs typeface="Times New Roman" pitchFamily="18" charset="0"/>
              </a:rPr>
              <a:t> about readiness to perform diagnostics</a:t>
            </a:r>
            <a:r>
              <a:rPr lang="en-GB" altLang="en-US" sz="1800">
                <a:latin typeface="Verdana" pitchFamily="34" charset="0"/>
                <a:cs typeface="Times New Roman" pitchFamily="18" charset="0"/>
              </a:rPr>
              <a:t> </a:t>
            </a:r>
            <a:endParaRPr lang="en-US" altLang="en-US" sz="1800">
              <a:latin typeface="Verdana" pitchFamily="34" charset="0"/>
              <a:cs typeface="Times New Roman" pitchFamily="18" charset="0"/>
            </a:endParaRPr>
          </a:p>
        </p:txBody>
      </p:sp>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3410" name="Oval 2"/>
          <p:cNvSpPr>
            <a:spLocks noChangeArrowheads="1"/>
          </p:cNvSpPr>
          <p:nvPr/>
        </p:nvSpPr>
        <p:spPr bwMode="auto">
          <a:xfrm rot="1150808">
            <a:off x="2424113" y="3057525"/>
            <a:ext cx="5942012" cy="2133600"/>
          </a:xfrm>
          <a:prstGeom prst="ellipse">
            <a:avLst/>
          </a:prstGeom>
          <a:solidFill>
            <a:srgbClr val="3E7CBA"/>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3795" name="Rectangle 3"/>
          <p:cNvSpPr>
            <a:spLocks noGrp="1" noChangeArrowheads="1"/>
          </p:cNvSpPr>
          <p:nvPr>
            <p:ph type="title"/>
          </p:nvPr>
        </p:nvSpPr>
        <p:spPr/>
        <p:txBody>
          <a:bodyPr/>
          <a:lstStyle/>
          <a:p>
            <a:pPr eaLnBrk="1" hangingPunct="1">
              <a:defRPr/>
            </a:pPr>
            <a:r>
              <a:rPr lang="en-US" sz="3200"/>
              <a:t>Device – Service, learning</a:t>
            </a:r>
            <a:endParaRPr lang="ru-RU" sz="3200"/>
          </a:p>
        </p:txBody>
      </p:sp>
      <p:sp>
        <p:nvSpPr>
          <p:cNvPr id="273412" name="Oval 4"/>
          <p:cNvSpPr>
            <a:spLocks noChangeArrowheads="1"/>
          </p:cNvSpPr>
          <p:nvPr/>
        </p:nvSpPr>
        <p:spPr bwMode="auto">
          <a:xfrm rot="970097">
            <a:off x="2579688" y="3017838"/>
            <a:ext cx="4837112" cy="1576387"/>
          </a:xfrm>
          <a:prstGeom prst="ellipse">
            <a:avLst/>
          </a:prstGeom>
          <a:solidFill>
            <a:srgbClr val="FFFFCC"/>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3797" name="Text Box 5"/>
          <p:cNvSpPr txBox="1">
            <a:spLocks noChangeArrowheads="1"/>
          </p:cNvSpPr>
          <p:nvPr/>
        </p:nvSpPr>
        <p:spPr bwMode="auto">
          <a:xfrm>
            <a:off x="7391400" y="3717925"/>
            <a:ext cx="13716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“Service”</a:t>
            </a:r>
          </a:p>
        </p:txBody>
      </p:sp>
      <p:sp>
        <p:nvSpPr>
          <p:cNvPr id="1313798" name="Text Box 6"/>
          <p:cNvSpPr txBox="1">
            <a:spLocks noChangeArrowheads="1"/>
          </p:cNvSpPr>
          <p:nvPr/>
        </p:nvSpPr>
        <p:spPr bwMode="auto">
          <a:xfrm>
            <a:off x="2057400" y="2057400"/>
            <a:ext cx="1219200" cy="366713"/>
          </a:xfrm>
          <a:prstGeom prst="rect">
            <a:avLst/>
          </a:prstGeom>
          <a:noFill/>
          <a:ln w="9525">
            <a:noFill/>
            <a:miter lim="800000"/>
            <a:headEnd/>
            <a:tailEnd/>
          </a:ln>
          <a:effectLst/>
        </p:spPr>
        <p:txBody>
          <a:bodyPr>
            <a:spAutoFit/>
          </a:bodyPr>
          <a:lstStyle/>
          <a:p>
            <a:pPr algn="l">
              <a:spcBef>
                <a:spcPct val="50000"/>
              </a:spcBef>
              <a:defRPr/>
            </a:pPr>
            <a:r>
              <a:rPr lang="en-GB" sz="1800" b="1">
                <a:solidFill>
                  <a:srgbClr val="993300"/>
                </a:solidFill>
                <a:effectLst>
                  <a:outerShdw blurRad="38100" dist="38100" dir="2700000" algn="tl">
                    <a:srgbClr val="C0C0C0"/>
                  </a:outerShdw>
                </a:effectLst>
              </a:rPr>
              <a:t>“Device”</a:t>
            </a:r>
          </a:p>
        </p:txBody>
      </p:sp>
      <p:grpSp>
        <p:nvGrpSpPr>
          <p:cNvPr id="273415" name="Group 7"/>
          <p:cNvGrpSpPr>
            <a:grpSpLocks/>
          </p:cNvGrpSpPr>
          <p:nvPr/>
        </p:nvGrpSpPr>
        <p:grpSpPr bwMode="auto">
          <a:xfrm>
            <a:off x="2116138" y="2419350"/>
            <a:ext cx="1160462" cy="1085850"/>
            <a:chOff x="1333" y="1524"/>
            <a:chExt cx="611" cy="584"/>
          </a:xfrm>
        </p:grpSpPr>
        <p:sp>
          <p:nvSpPr>
            <p:cNvPr id="273445" name="AutoShape 8"/>
            <p:cNvSpPr>
              <a:spLocks noChangeArrowheads="1"/>
            </p:cNvSpPr>
            <p:nvPr/>
          </p:nvSpPr>
          <p:spPr bwMode="auto">
            <a:xfrm>
              <a:off x="1333" y="152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3446" name="Picture 9" descr="bd0517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92" y="1584"/>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10"/>
          <p:cNvGrpSpPr>
            <a:grpSpLocks/>
          </p:cNvGrpSpPr>
          <p:nvPr/>
        </p:nvGrpSpPr>
        <p:grpSpPr bwMode="auto">
          <a:xfrm>
            <a:off x="4191000" y="3581400"/>
            <a:ext cx="2162175" cy="725488"/>
            <a:chOff x="2640" y="2256"/>
            <a:chExt cx="1362" cy="457"/>
          </a:xfrm>
        </p:grpSpPr>
        <p:sp>
          <p:nvSpPr>
            <p:cNvPr id="273443" name="AutoShape 11"/>
            <p:cNvSpPr>
              <a:spLocks noChangeArrowheads="1"/>
            </p:cNvSpPr>
            <p:nvPr/>
          </p:nvSpPr>
          <p:spPr bwMode="auto">
            <a:xfrm rot="1149835">
              <a:off x="2640" y="2256"/>
              <a:ext cx="1362" cy="457"/>
            </a:xfrm>
            <a:prstGeom prst="leftArrow">
              <a:avLst>
                <a:gd name="adj1" fmla="val 61907"/>
                <a:gd name="adj2" fmla="val 31859"/>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200"/>
            </a:p>
          </p:txBody>
        </p:sp>
        <p:sp>
          <p:nvSpPr>
            <p:cNvPr id="273444" name="Text Box 12"/>
            <p:cNvSpPr txBox="1">
              <a:spLocks noChangeArrowheads="1"/>
            </p:cNvSpPr>
            <p:nvPr/>
          </p:nvSpPr>
          <p:spPr bwMode="auto">
            <a:xfrm rot="1149835">
              <a:off x="2818" y="2316"/>
              <a:ext cx="107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en-US" sz="1400" b="1">
                  <a:solidFill>
                    <a:srgbClr val="3E7CBA"/>
                  </a:solidFill>
                </a:rPr>
                <a:t>Querying data for learning</a:t>
              </a:r>
            </a:p>
          </p:txBody>
        </p:sp>
      </p:grpSp>
      <p:grpSp>
        <p:nvGrpSpPr>
          <p:cNvPr id="273417" name="Group 13"/>
          <p:cNvGrpSpPr>
            <a:grpSpLocks/>
          </p:cNvGrpSpPr>
          <p:nvPr/>
        </p:nvGrpSpPr>
        <p:grpSpPr bwMode="auto">
          <a:xfrm>
            <a:off x="6934200" y="4114800"/>
            <a:ext cx="1524000" cy="1447800"/>
            <a:chOff x="432" y="1296"/>
            <a:chExt cx="611" cy="584"/>
          </a:xfrm>
        </p:grpSpPr>
        <p:sp>
          <p:nvSpPr>
            <p:cNvPr id="273441" name="AutoShape 14"/>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3442" name="Picture 15" descr="CA8XIZ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 name="Group 16"/>
          <p:cNvGrpSpPr>
            <a:grpSpLocks/>
          </p:cNvGrpSpPr>
          <p:nvPr/>
        </p:nvGrpSpPr>
        <p:grpSpPr bwMode="auto">
          <a:xfrm>
            <a:off x="8001000" y="5257800"/>
            <a:ext cx="1012825" cy="1076325"/>
            <a:chOff x="5040" y="3312"/>
            <a:chExt cx="638" cy="678"/>
          </a:xfrm>
        </p:grpSpPr>
        <p:pic>
          <p:nvPicPr>
            <p:cNvPr id="273439" name="Picture 17" descr="untitled"/>
            <p:cNvPicPr>
              <a:picLocks noChangeAspect="1" noChangeArrowheads="1"/>
            </p:cNvPicPr>
            <p:nvPr/>
          </p:nvPicPr>
          <p:blipFill>
            <a:blip r:embed="rId4"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040" y="3312"/>
              <a:ext cx="528"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40" name="Text Box 18"/>
            <p:cNvSpPr txBox="1">
              <a:spLocks noChangeArrowheads="1"/>
            </p:cNvSpPr>
            <p:nvPr/>
          </p:nvSpPr>
          <p:spPr bwMode="auto">
            <a:xfrm>
              <a:off x="5040" y="3702"/>
              <a:ext cx="63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Diagnostic model</a:t>
              </a:r>
            </a:p>
          </p:txBody>
        </p:sp>
      </p:grpSp>
      <p:grpSp>
        <p:nvGrpSpPr>
          <p:cNvPr id="6" name="Group 19"/>
          <p:cNvGrpSpPr>
            <a:grpSpLocks/>
          </p:cNvGrpSpPr>
          <p:nvPr/>
        </p:nvGrpSpPr>
        <p:grpSpPr bwMode="auto">
          <a:xfrm>
            <a:off x="2667000" y="3765550"/>
            <a:ext cx="4419600" cy="1949450"/>
            <a:chOff x="1680" y="2372"/>
            <a:chExt cx="2784" cy="1228"/>
          </a:xfrm>
        </p:grpSpPr>
        <p:sp>
          <p:nvSpPr>
            <p:cNvPr id="273433" name="AutoShape 20"/>
            <p:cNvSpPr>
              <a:spLocks noChangeArrowheads="1"/>
            </p:cNvSpPr>
            <p:nvPr/>
          </p:nvSpPr>
          <p:spPr bwMode="auto">
            <a:xfrm rot="1121744">
              <a:off x="2256" y="3312"/>
              <a:ext cx="2208" cy="288"/>
            </a:xfrm>
            <a:prstGeom prst="curvedUpArrow">
              <a:avLst>
                <a:gd name="adj1" fmla="val 153333"/>
                <a:gd name="adj2" fmla="val 306667"/>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3813" name="Text Box 21"/>
            <p:cNvSpPr txBox="1">
              <a:spLocks noChangeArrowheads="1"/>
            </p:cNvSpPr>
            <p:nvPr/>
          </p:nvSpPr>
          <p:spPr bwMode="auto">
            <a:xfrm rot="1520850">
              <a:off x="1680" y="3273"/>
              <a:ext cx="1584" cy="231"/>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Learning sample</a:t>
              </a:r>
            </a:p>
          </p:txBody>
        </p:sp>
        <p:pic>
          <p:nvPicPr>
            <p:cNvPr id="273435" name="Picture 22" descr="PE01616_"/>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12" y="2400"/>
              <a:ext cx="480"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3436" name="Group 23"/>
            <p:cNvGrpSpPr>
              <a:grpSpLocks/>
            </p:cNvGrpSpPr>
            <p:nvPr/>
          </p:nvGrpSpPr>
          <p:grpSpPr bwMode="auto">
            <a:xfrm>
              <a:off x="2352" y="2372"/>
              <a:ext cx="192" cy="192"/>
              <a:chOff x="2256" y="2372"/>
              <a:chExt cx="192" cy="192"/>
            </a:xfrm>
          </p:grpSpPr>
          <p:sp>
            <p:nvSpPr>
              <p:cNvPr id="273437" name="Oval 24"/>
              <p:cNvSpPr>
                <a:spLocks noChangeArrowheads="1"/>
              </p:cNvSpPr>
              <p:nvPr/>
            </p:nvSpPr>
            <p:spPr bwMode="auto">
              <a:xfrm>
                <a:off x="2304" y="2420"/>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3438" name="Picture 25" descr="tick"/>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56" y="2372"/>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273420" name="Picture 26"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9825" y="3276600"/>
            <a:ext cx="762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21" name="Oval 27"/>
          <p:cNvSpPr>
            <a:spLocks noChangeArrowheads="1"/>
          </p:cNvSpPr>
          <p:nvPr/>
        </p:nvSpPr>
        <p:spPr bwMode="auto">
          <a:xfrm>
            <a:off x="1312863" y="3273425"/>
            <a:ext cx="152400" cy="152400"/>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3422" name="Picture 28" descr="tick"/>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6663" y="31972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3423" name="Group 29"/>
          <p:cNvGrpSpPr>
            <a:grpSpLocks/>
          </p:cNvGrpSpPr>
          <p:nvPr/>
        </p:nvGrpSpPr>
        <p:grpSpPr bwMode="auto">
          <a:xfrm>
            <a:off x="1031875" y="3733800"/>
            <a:ext cx="838200" cy="527050"/>
            <a:chOff x="720" y="2352"/>
            <a:chExt cx="528" cy="332"/>
          </a:xfrm>
        </p:grpSpPr>
        <p:sp>
          <p:nvSpPr>
            <p:cNvPr id="273431" name="Text Box 30"/>
            <p:cNvSpPr txBox="1">
              <a:spLocks noChangeArrowheads="1"/>
            </p:cNvSpPr>
            <p:nvPr/>
          </p:nvSpPr>
          <p:spPr bwMode="auto">
            <a:xfrm>
              <a:off x="720" y="2352"/>
              <a:ext cx="5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993300"/>
                  </a:solidFill>
                </a:rPr>
                <a:t>Labelled data</a:t>
              </a:r>
            </a:p>
          </p:txBody>
        </p:sp>
        <p:pic>
          <p:nvPicPr>
            <p:cNvPr id="273432" name="Picture 31" descr="CA8C68L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08" y="2496"/>
              <a:ext cx="192"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3424" name="Picture 32"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24038" y="3009900"/>
            <a:ext cx="661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25" name="Picture 33"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57350" y="3201988"/>
            <a:ext cx="6619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26" name="Picture 34"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05013" y="3138488"/>
            <a:ext cx="6619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27" name="Text Box 35"/>
          <p:cNvSpPr txBox="1">
            <a:spLocks noChangeArrowheads="1"/>
          </p:cNvSpPr>
          <p:nvPr/>
        </p:nvSpPr>
        <p:spPr bwMode="auto">
          <a:xfrm>
            <a:off x="1905000" y="3702050"/>
            <a:ext cx="76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History data</a:t>
            </a:r>
          </a:p>
        </p:txBody>
      </p:sp>
      <p:grpSp>
        <p:nvGrpSpPr>
          <p:cNvPr id="9" name="Group 36"/>
          <p:cNvGrpSpPr>
            <a:grpSpLocks/>
          </p:cNvGrpSpPr>
          <p:nvPr/>
        </p:nvGrpSpPr>
        <p:grpSpPr bwMode="auto">
          <a:xfrm>
            <a:off x="6096000" y="2133600"/>
            <a:ext cx="2819400" cy="1219200"/>
            <a:chOff x="3840" y="1344"/>
            <a:chExt cx="1776" cy="768"/>
          </a:xfrm>
        </p:grpSpPr>
        <p:sp>
          <p:nvSpPr>
            <p:cNvPr id="273429" name="AutoShape 37"/>
            <p:cNvSpPr>
              <a:spLocks noChangeArrowheads="1"/>
            </p:cNvSpPr>
            <p:nvPr/>
          </p:nvSpPr>
          <p:spPr bwMode="auto">
            <a:xfrm>
              <a:off x="3840" y="1344"/>
              <a:ext cx="1776" cy="768"/>
            </a:xfrm>
            <a:prstGeom prst="cloudCallout">
              <a:avLst>
                <a:gd name="adj1" fmla="val 21338"/>
                <a:gd name="adj2" fmla="val 88671"/>
              </a:avLst>
            </a:prstGeom>
            <a:solidFill>
              <a:schemeClr val="accent1"/>
            </a:solidFill>
            <a:ln w="9525">
              <a:solidFill>
                <a:schemeClr val="bg2"/>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273430" name="Text Box 38"/>
            <p:cNvSpPr txBox="1">
              <a:spLocks noChangeArrowheads="1"/>
            </p:cNvSpPr>
            <p:nvPr/>
          </p:nvSpPr>
          <p:spPr bwMode="auto">
            <a:xfrm>
              <a:off x="4032" y="1488"/>
              <a:ext cx="1440" cy="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buFont typeface="Wingdings" pitchFamily="2" charset="2"/>
                <a:buNone/>
              </a:pPr>
              <a:r>
                <a:rPr lang="en-US" altLang="en-US" sz="1800" b="1">
                  <a:solidFill>
                    <a:srgbClr val="003366"/>
                  </a:solidFill>
                  <a:cs typeface="Times New Roman" pitchFamily="18" charset="0"/>
                </a:rPr>
                <a:t>Learning process</a:t>
              </a:r>
              <a:r>
                <a:rPr lang="en-US" altLang="en-US" sz="1800">
                  <a:solidFill>
                    <a:srgbClr val="003366"/>
                  </a:solidFill>
                  <a:cs typeface="Times New Roman" pitchFamily="18" charset="0"/>
                </a:rPr>
                <a:t>: </a:t>
              </a:r>
              <a:r>
                <a:rPr lang="en-US" altLang="en-US" sz="1400">
                  <a:solidFill>
                    <a:srgbClr val="003366"/>
                  </a:solidFill>
                  <a:cs typeface="Times New Roman" pitchFamily="18" charset="0"/>
                </a:rPr>
                <a:t>creation of the Diagnostic Model</a:t>
              </a:r>
              <a:endParaRPr lang="en-US" altLang="en-US" sz="1200" b="1">
                <a:solidFill>
                  <a:srgbClr val="2F588F"/>
                </a:solidFill>
                <a:latin typeface="Verdana" pitchFamily="34" charset="0"/>
                <a:cs typeface="Times New Roman" pitchFamily="18"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9"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up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trips(downRigh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par>
                          <p:cTn id="18" fill="hold" nodeType="afterGroup">
                            <p:stCondLst>
                              <p:cond delay="500"/>
                            </p:stCondLst>
                            <p:childTnLst>
                              <p:par>
                                <p:cTn id="19" presetID="9" presetClass="entr" presetSubtype="0" fill="hold" nodeType="afterEffect">
                                  <p:stCondLst>
                                    <p:cond delay="100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4818" name="Rectangle 2"/>
          <p:cNvSpPr>
            <a:spLocks noGrp="1" noChangeArrowheads="1"/>
          </p:cNvSpPr>
          <p:nvPr>
            <p:ph type="title"/>
          </p:nvPr>
        </p:nvSpPr>
        <p:spPr/>
        <p:txBody>
          <a:bodyPr/>
          <a:lstStyle/>
          <a:p>
            <a:pPr eaLnBrk="1" hangingPunct="1">
              <a:defRPr/>
            </a:pPr>
            <a:r>
              <a:rPr lang="en-US" sz="3200"/>
              <a:t>Device – Service, servicing</a:t>
            </a:r>
            <a:endParaRPr lang="ru-RU" sz="3200"/>
          </a:p>
        </p:txBody>
      </p:sp>
      <p:sp>
        <p:nvSpPr>
          <p:cNvPr id="35844" name="Oval 3"/>
          <p:cNvSpPr>
            <a:spLocks noChangeArrowheads="1"/>
          </p:cNvSpPr>
          <p:nvPr/>
        </p:nvSpPr>
        <p:spPr bwMode="auto">
          <a:xfrm rot="1150808">
            <a:off x="2424113" y="3057525"/>
            <a:ext cx="5942012" cy="2133600"/>
          </a:xfrm>
          <a:prstGeom prst="ellipse">
            <a:avLst/>
          </a:prstGeom>
          <a:solidFill>
            <a:srgbClr val="3E7CBA"/>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5845" name="Oval 4"/>
          <p:cNvSpPr>
            <a:spLocks noChangeArrowheads="1"/>
          </p:cNvSpPr>
          <p:nvPr/>
        </p:nvSpPr>
        <p:spPr bwMode="auto">
          <a:xfrm rot="970097">
            <a:off x="2579688" y="3017838"/>
            <a:ext cx="4837112" cy="1576387"/>
          </a:xfrm>
          <a:prstGeom prst="ellipse">
            <a:avLst/>
          </a:prstGeom>
          <a:solidFill>
            <a:srgbClr val="FFFFCC"/>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4821" name="Text Box 5"/>
          <p:cNvSpPr txBox="1">
            <a:spLocks noChangeArrowheads="1"/>
          </p:cNvSpPr>
          <p:nvPr/>
        </p:nvSpPr>
        <p:spPr bwMode="auto">
          <a:xfrm>
            <a:off x="2057400" y="2071688"/>
            <a:ext cx="1219200" cy="366712"/>
          </a:xfrm>
          <a:prstGeom prst="rect">
            <a:avLst/>
          </a:prstGeom>
          <a:noFill/>
          <a:ln w="9525">
            <a:noFill/>
            <a:miter lim="800000"/>
            <a:headEnd/>
            <a:tailEnd/>
          </a:ln>
          <a:effectLst/>
        </p:spPr>
        <p:txBody>
          <a:bodyPr>
            <a:spAutoFit/>
          </a:bodyPr>
          <a:lstStyle/>
          <a:p>
            <a:pPr algn="l">
              <a:spcBef>
                <a:spcPct val="50000"/>
              </a:spcBef>
              <a:defRPr/>
            </a:pPr>
            <a:r>
              <a:rPr lang="en-GB" sz="1800" b="1">
                <a:solidFill>
                  <a:srgbClr val="993300"/>
                </a:solidFill>
                <a:effectLst>
                  <a:outerShdw blurRad="38100" dist="38100" dir="2700000" algn="tl">
                    <a:srgbClr val="C0C0C0"/>
                  </a:outerShdw>
                </a:effectLst>
              </a:rPr>
              <a:t>“Device”</a:t>
            </a:r>
          </a:p>
        </p:txBody>
      </p:sp>
      <p:grpSp>
        <p:nvGrpSpPr>
          <p:cNvPr id="35847" name="Group 6"/>
          <p:cNvGrpSpPr>
            <a:grpSpLocks/>
          </p:cNvGrpSpPr>
          <p:nvPr/>
        </p:nvGrpSpPr>
        <p:grpSpPr bwMode="auto">
          <a:xfrm>
            <a:off x="2116138" y="2419350"/>
            <a:ext cx="1160462" cy="1085850"/>
            <a:chOff x="1333" y="1524"/>
            <a:chExt cx="611" cy="584"/>
          </a:xfrm>
        </p:grpSpPr>
        <p:sp>
          <p:nvSpPr>
            <p:cNvPr id="35880" name="AutoShape 7"/>
            <p:cNvSpPr>
              <a:spLocks noChangeArrowheads="1"/>
            </p:cNvSpPr>
            <p:nvPr/>
          </p:nvSpPr>
          <p:spPr bwMode="auto">
            <a:xfrm>
              <a:off x="1333" y="152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5881" name="Picture 8" descr="bd0517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92" y="1584"/>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5848" name="Picture 9" descr="hyperprimergrap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3090863"/>
            <a:ext cx="419100" cy="296862"/>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314826" name="Object 10"/>
          <p:cNvGraphicFramePr>
            <a:graphicFrameLocks noChangeAspect="1"/>
          </p:cNvGraphicFramePr>
          <p:nvPr/>
        </p:nvGraphicFramePr>
        <p:xfrm>
          <a:off x="2543175" y="3081338"/>
          <a:ext cx="304800" cy="314325"/>
        </p:xfrm>
        <a:graphic>
          <a:graphicData uri="http://schemas.openxmlformats.org/presentationml/2006/ole">
            <mc:AlternateContent xmlns:mc="http://schemas.openxmlformats.org/markup-compatibility/2006">
              <mc:Choice xmlns:v="urn:schemas-microsoft-com:vml" Requires="v">
                <p:oleObj name="Bitmap Image" r:id="rId4" imgW="304923" imgH="314286" progId="Paint.Picture">
                  <p:embed/>
                </p:oleObj>
              </mc:Choice>
              <mc:Fallback>
                <p:oleObj name="Bitmap Image" r:id="rId4" imgW="304923" imgH="314286" progId="Paint.Picture">
                  <p:embed/>
                  <p:pic>
                    <p:nvPicPr>
                      <p:cNvPr id="0" name="Object 10"/>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43175" y="3081338"/>
                        <a:ext cx="304800"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 name="Group 11"/>
          <p:cNvGrpSpPr>
            <a:grpSpLocks/>
          </p:cNvGrpSpPr>
          <p:nvPr/>
        </p:nvGrpSpPr>
        <p:grpSpPr bwMode="auto">
          <a:xfrm>
            <a:off x="2438400" y="3810000"/>
            <a:ext cx="4648200" cy="1905000"/>
            <a:chOff x="1536" y="2400"/>
            <a:chExt cx="2928" cy="1200"/>
          </a:xfrm>
        </p:grpSpPr>
        <p:sp>
          <p:nvSpPr>
            <p:cNvPr id="35877" name="AutoShape 12"/>
            <p:cNvSpPr>
              <a:spLocks noChangeArrowheads="1"/>
            </p:cNvSpPr>
            <p:nvPr/>
          </p:nvSpPr>
          <p:spPr bwMode="auto">
            <a:xfrm rot="1121744">
              <a:off x="2256" y="3312"/>
              <a:ext cx="2208" cy="288"/>
            </a:xfrm>
            <a:prstGeom prst="curvedUpArrow">
              <a:avLst>
                <a:gd name="adj1" fmla="val 153333"/>
                <a:gd name="adj2" fmla="val 306667"/>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5878" name="Picture 13" descr="PE01616_"/>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12" y="2400"/>
              <a:ext cx="480"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30" name="Text Box 14"/>
            <p:cNvSpPr txBox="1">
              <a:spLocks noChangeArrowheads="1"/>
            </p:cNvSpPr>
            <p:nvPr/>
          </p:nvSpPr>
          <p:spPr bwMode="auto">
            <a:xfrm rot="1300091">
              <a:off x="1536" y="3196"/>
              <a:ext cx="1584" cy="404"/>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Querying diagnostic results</a:t>
              </a:r>
            </a:p>
          </p:txBody>
        </p:sp>
      </p:grpSp>
      <p:grpSp>
        <p:nvGrpSpPr>
          <p:cNvPr id="4" name="Group 15"/>
          <p:cNvGrpSpPr>
            <a:grpSpLocks/>
          </p:cNvGrpSpPr>
          <p:nvPr/>
        </p:nvGrpSpPr>
        <p:grpSpPr bwMode="auto">
          <a:xfrm>
            <a:off x="3914775" y="2590800"/>
            <a:ext cx="3629025" cy="1328738"/>
            <a:chOff x="2466" y="1632"/>
            <a:chExt cx="2286" cy="837"/>
          </a:xfrm>
        </p:grpSpPr>
        <p:sp>
          <p:nvSpPr>
            <p:cNvPr id="35873" name="AutoShape 16"/>
            <p:cNvSpPr>
              <a:spLocks noChangeArrowheads="1"/>
            </p:cNvSpPr>
            <p:nvPr/>
          </p:nvSpPr>
          <p:spPr bwMode="auto">
            <a:xfrm rot="1317032" flipH="1">
              <a:off x="2466" y="1679"/>
              <a:ext cx="1849" cy="144"/>
            </a:xfrm>
            <a:prstGeom prst="curvedDownArrow">
              <a:avLst>
                <a:gd name="adj1" fmla="val 256806"/>
                <a:gd name="adj2" fmla="val 513611"/>
                <a:gd name="adj3" fmla="val 33333"/>
              </a:avLst>
            </a:prstGeom>
            <a:solidFill>
              <a:schemeClr val="accent1"/>
            </a:solidFill>
            <a:ln w="9525">
              <a:solidFill>
                <a:schemeClr val="bg2"/>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5874" name="Picture 17" descr="Untitled-1"/>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24" y="1968"/>
              <a:ext cx="528" cy="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75" name="Picture 18" descr="tick"/>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20" y="1824"/>
              <a:ext cx="432" cy="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35" name="Text Box 19"/>
            <p:cNvSpPr txBox="1">
              <a:spLocks noChangeArrowheads="1"/>
            </p:cNvSpPr>
            <p:nvPr/>
          </p:nvSpPr>
          <p:spPr bwMode="auto">
            <a:xfrm rot="1185127">
              <a:off x="3072" y="1632"/>
              <a:ext cx="1584" cy="231"/>
            </a:xfrm>
            <a:prstGeom prst="rect">
              <a:avLst/>
            </a:prstGeom>
            <a:noFill/>
            <a:ln w="9525">
              <a:noFill/>
              <a:miter lim="800000"/>
              <a:headEnd/>
              <a:tailEnd/>
            </a:ln>
            <a:effectLst/>
          </p:spPr>
          <p:txBody>
            <a:bodyPr>
              <a:spAutoFit/>
            </a:bodyPr>
            <a:lstStyle/>
            <a:p>
              <a:pPr>
                <a:spcBef>
                  <a:spcPct val="50000"/>
                </a:spcBef>
                <a:defRPr/>
              </a:pPr>
              <a:r>
                <a:rPr lang="en-GB" sz="1800" b="1">
                  <a:solidFill>
                    <a:srgbClr val="3E7CBA"/>
                  </a:solidFill>
                  <a:effectLst>
                    <a:outerShdw blurRad="38100" dist="38100" dir="2700000" algn="tl">
                      <a:srgbClr val="C0C0C0"/>
                    </a:outerShdw>
                  </a:effectLst>
                </a:rPr>
                <a:t>Labelled data</a:t>
              </a:r>
            </a:p>
          </p:txBody>
        </p:sp>
      </p:grpSp>
      <p:sp>
        <p:nvSpPr>
          <p:cNvPr id="1314836" name="Text Box 20"/>
          <p:cNvSpPr txBox="1">
            <a:spLocks noChangeArrowheads="1"/>
          </p:cNvSpPr>
          <p:nvPr/>
        </p:nvSpPr>
        <p:spPr bwMode="auto">
          <a:xfrm>
            <a:off x="7391400" y="3717925"/>
            <a:ext cx="13716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“Service”</a:t>
            </a:r>
          </a:p>
        </p:txBody>
      </p:sp>
      <p:grpSp>
        <p:nvGrpSpPr>
          <p:cNvPr id="35852" name="Group 21"/>
          <p:cNvGrpSpPr>
            <a:grpSpLocks/>
          </p:cNvGrpSpPr>
          <p:nvPr/>
        </p:nvGrpSpPr>
        <p:grpSpPr bwMode="auto">
          <a:xfrm>
            <a:off x="6934200" y="4114800"/>
            <a:ext cx="1524000" cy="1447800"/>
            <a:chOff x="432" y="1296"/>
            <a:chExt cx="611" cy="584"/>
          </a:xfrm>
        </p:grpSpPr>
        <p:sp>
          <p:nvSpPr>
            <p:cNvPr id="35871" name="AutoShape 22"/>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5872" name="Picture 23" descr="CA8XIZS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5853" name="Picture 24" descr="untitled"/>
          <p:cNvPicPr>
            <a:picLocks noChangeAspect="1" noChangeArrowheads="1"/>
          </p:cNvPicPr>
          <p:nvPr/>
        </p:nvPicPr>
        <p:blipFill>
          <a:blip r:embed="rId10"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8001000" y="5257800"/>
            <a:ext cx="838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4" name="Text Box 25"/>
          <p:cNvSpPr txBox="1">
            <a:spLocks noChangeArrowheads="1"/>
          </p:cNvSpPr>
          <p:nvPr/>
        </p:nvSpPr>
        <p:spPr bwMode="auto">
          <a:xfrm>
            <a:off x="8001000" y="5876925"/>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Diagnostic model</a:t>
            </a:r>
          </a:p>
        </p:txBody>
      </p:sp>
      <p:pic>
        <p:nvPicPr>
          <p:cNvPr id="35855" name="Picture 26"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9825" y="3276600"/>
            <a:ext cx="762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6" name="Oval 27"/>
          <p:cNvSpPr>
            <a:spLocks noChangeArrowheads="1"/>
          </p:cNvSpPr>
          <p:nvPr/>
        </p:nvSpPr>
        <p:spPr bwMode="auto">
          <a:xfrm>
            <a:off x="1312863" y="3273425"/>
            <a:ext cx="152400" cy="152400"/>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5857" name="Picture 28" descr="tick"/>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6663" y="31972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8" name="Text Box 29"/>
          <p:cNvSpPr txBox="1">
            <a:spLocks noChangeArrowheads="1"/>
          </p:cNvSpPr>
          <p:nvPr/>
        </p:nvSpPr>
        <p:spPr bwMode="auto">
          <a:xfrm>
            <a:off x="1905000" y="3702050"/>
            <a:ext cx="76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History data</a:t>
            </a:r>
          </a:p>
        </p:txBody>
      </p:sp>
      <p:grpSp>
        <p:nvGrpSpPr>
          <p:cNvPr id="35859" name="Group 30"/>
          <p:cNvGrpSpPr>
            <a:grpSpLocks/>
          </p:cNvGrpSpPr>
          <p:nvPr/>
        </p:nvGrpSpPr>
        <p:grpSpPr bwMode="auto">
          <a:xfrm>
            <a:off x="1031875" y="3733800"/>
            <a:ext cx="838200" cy="527050"/>
            <a:chOff x="720" y="2352"/>
            <a:chExt cx="528" cy="332"/>
          </a:xfrm>
        </p:grpSpPr>
        <p:sp>
          <p:nvSpPr>
            <p:cNvPr id="35869" name="Text Box 31"/>
            <p:cNvSpPr txBox="1">
              <a:spLocks noChangeArrowheads="1"/>
            </p:cNvSpPr>
            <p:nvPr/>
          </p:nvSpPr>
          <p:spPr bwMode="auto">
            <a:xfrm>
              <a:off x="720" y="2352"/>
              <a:ext cx="5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993300"/>
                  </a:solidFill>
                </a:rPr>
                <a:t>Labelled data</a:t>
              </a:r>
            </a:p>
          </p:txBody>
        </p:sp>
        <p:pic>
          <p:nvPicPr>
            <p:cNvPr id="35870" name="Picture 32" descr="CA8C68LO"/>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08" y="2496"/>
              <a:ext cx="192"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 name="Group 33"/>
          <p:cNvGrpSpPr>
            <a:grpSpLocks/>
          </p:cNvGrpSpPr>
          <p:nvPr/>
        </p:nvGrpSpPr>
        <p:grpSpPr bwMode="auto">
          <a:xfrm>
            <a:off x="301625" y="3200400"/>
            <a:ext cx="869950" cy="1093788"/>
            <a:chOff x="190" y="2016"/>
            <a:chExt cx="548" cy="689"/>
          </a:xfrm>
        </p:grpSpPr>
        <p:pic>
          <p:nvPicPr>
            <p:cNvPr id="35864" name="Picture 34"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 y="2066"/>
              <a:ext cx="480"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65" name="Picture 35" descr="tick"/>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0" y="2016"/>
              <a:ext cx="18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866" name="Group 36"/>
            <p:cNvGrpSpPr>
              <a:grpSpLocks/>
            </p:cNvGrpSpPr>
            <p:nvPr/>
          </p:nvGrpSpPr>
          <p:grpSpPr bwMode="auto">
            <a:xfrm>
              <a:off x="190" y="2354"/>
              <a:ext cx="528" cy="351"/>
              <a:chOff x="288" y="2354"/>
              <a:chExt cx="528" cy="351"/>
            </a:xfrm>
          </p:grpSpPr>
          <p:sp>
            <p:nvSpPr>
              <p:cNvPr id="35867" name="Text Box 37"/>
              <p:cNvSpPr txBox="1">
                <a:spLocks noChangeArrowheads="1"/>
              </p:cNvSpPr>
              <p:nvPr/>
            </p:nvSpPr>
            <p:spPr bwMode="auto">
              <a:xfrm>
                <a:off x="288" y="2354"/>
                <a:ext cx="5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200" b="1">
                    <a:solidFill>
                      <a:srgbClr val="993300"/>
                    </a:solidFill>
                  </a:rPr>
                  <a:t>Labelled data</a:t>
                </a:r>
              </a:p>
            </p:txBody>
          </p:sp>
          <p:pic>
            <p:nvPicPr>
              <p:cNvPr id="35868" name="Picture 38" descr="untitled"/>
              <p:cNvPicPr>
                <a:picLocks noChangeAspect="1" noChangeArrowheads="1"/>
              </p:cNvPicPr>
              <p:nvPr/>
            </p:nvPicPr>
            <p:blipFill>
              <a:blip r:embed="rId10"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49" y="2503"/>
                <a:ext cx="24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35861" name="Picture 39"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24038" y="3009900"/>
            <a:ext cx="661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62" name="Picture 40"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57350" y="3201988"/>
            <a:ext cx="6619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63" name="Picture 41"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05013" y="3138488"/>
            <a:ext cx="6619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nodeType="clickEffect">
                                  <p:stCondLst>
                                    <p:cond delay="0"/>
                                  </p:stCondLst>
                                  <p:childTnLst>
                                    <p:set>
                                      <p:cBhvr>
                                        <p:cTn id="6" dur="1" fill="hold">
                                          <p:stCondLst>
                                            <p:cond delay="0"/>
                                          </p:stCondLst>
                                        </p:cTn>
                                        <p:tgtEl>
                                          <p:spTgt spid="1314826"/>
                                        </p:tgtEl>
                                        <p:attrNameLst>
                                          <p:attrName>style.visibility</p:attrName>
                                        </p:attrNameLst>
                                      </p:cBhvr>
                                      <p:to>
                                        <p:strVal val="visible"/>
                                      </p:to>
                                    </p:set>
                                    <p:anim calcmode="lin" valueType="num">
                                      <p:cBhvr>
                                        <p:cTn id="7" dur="500" fill="hold"/>
                                        <p:tgtEl>
                                          <p:spTgt spid="1314826"/>
                                        </p:tgtEl>
                                        <p:attrNameLst>
                                          <p:attrName>ppt_w</p:attrName>
                                        </p:attrNameLst>
                                      </p:cBhvr>
                                      <p:tavLst>
                                        <p:tav tm="0">
                                          <p:val>
                                            <p:strVal val="4*#ppt_w"/>
                                          </p:val>
                                        </p:tav>
                                        <p:tav tm="100000">
                                          <p:val>
                                            <p:strVal val="#ppt_w"/>
                                          </p:val>
                                        </p:tav>
                                      </p:tavLst>
                                    </p:anim>
                                    <p:anim calcmode="lin" valueType="num">
                                      <p:cBhvr>
                                        <p:cTn id="8" dur="500" fill="hold"/>
                                        <p:tgtEl>
                                          <p:spTgt spid="1314826"/>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18" presetClass="entr" presetSubtype="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strips(downRigh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9"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strips(upLeft)">
                                      <p:cBhvr>
                                        <p:cTn id="17" dur="500"/>
                                        <p:tgtEl>
                                          <p:spTgt spid="4"/>
                                        </p:tgtEl>
                                      </p:cBhvr>
                                    </p:animEffect>
                                  </p:childTnLst>
                                </p:cTn>
                              </p:par>
                            </p:childTnLst>
                          </p:cTn>
                        </p:par>
                        <p:par>
                          <p:cTn id="18" fill="hold" nodeType="afterGroup">
                            <p:stCondLst>
                              <p:cond delay="500"/>
                            </p:stCondLst>
                            <p:childTnLst>
                              <p:par>
                                <p:cTn id="19" presetID="9" presetClass="entr" presetSubtype="0"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dissolv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6866" name="Object 2"/>
          <p:cNvGraphicFramePr>
            <a:graphicFrameLocks noChangeAspect="1"/>
          </p:cNvGraphicFramePr>
          <p:nvPr/>
        </p:nvGraphicFramePr>
        <p:xfrm>
          <a:off x="990600" y="850900"/>
          <a:ext cx="6858000" cy="5908675"/>
        </p:xfrm>
        <a:graphic>
          <a:graphicData uri="http://schemas.openxmlformats.org/presentationml/2006/ole">
            <mc:AlternateContent xmlns:mc="http://schemas.openxmlformats.org/markup-compatibility/2006">
              <mc:Choice xmlns:v="urn:schemas-microsoft-com:vml" Requires="v">
                <p:oleObj name="Picture" r:id="rId2" imgW="9220320" imgH="7943760" progId="Word.Picture.8">
                  <p:embed/>
                </p:oleObj>
              </mc:Choice>
              <mc:Fallback>
                <p:oleObj name="Picture" r:id="rId2" imgW="9220320" imgH="7943760" progId="Word.Picture.8">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850900"/>
                        <a:ext cx="6858000" cy="5908675"/>
                      </a:xfrm>
                      <a:prstGeom prst="rect">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15843" name="Rectangle 3"/>
          <p:cNvSpPr>
            <a:spLocks noChangeArrowheads="1"/>
          </p:cNvSpPr>
          <p:nvPr/>
        </p:nvSpPr>
        <p:spPr bwMode="auto">
          <a:xfrm>
            <a:off x="900113" y="125413"/>
            <a:ext cx="822483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000" b="1">
                <a:solidFill>
                  <a:srgbClr val="EC8C00"/>
                </a:solidFill>
                <a:effectLst>
                  <a:outerShdw blurRad="38100" dist="38100" dir="2700000" algn="tl">
                    <a:srgbClr val="C0C0C0"/>
                  </a:outerShdw>
                </a:effectLst>
              </a:rPr>
              <a:t>Agent – Based Diagnostics of Field Devices</a:t>
            </a:r>
          </a:p>
        </p:txBody>
      </p:sp>
    </p:spTree>
  </p:cSld>
  <p:clrMapOvr>
    <a:masterClrMapping/>
  </p:clrMapOvr>
  <p:transition spd="med"/>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6866" name="Rectangle 2"/>
          <p:cNvSpPr>
            <a:spLocks noChangeArrowheads="1"/>
          </p:cNvSpPr>
          <p:nvPr/>
        </p:nvSpPr>
        <p:spPr bwMode="auto">
          <a:xfrm>
            <a:off x="304800" y="63500"/>
            <a:ext cx="8610600" cy="1143000"/>
          </a:xfrm>
          <a:prstGeom prst="rect">
            <a:avLst/>
          </a:prstGeom>
          <a:noFill/>
          <a:ln w="9525">
            <a:noFill/>
            <a:miter lim="800000"/>
            <a:headEnd/>
            <a:tailEnd/>
          </a:ln>
        </p:spPr>
        <p:txBody>
          <a:bodyPr anchor="b"/>
          <a:lstStyle/>
          <a:p>
            <a:pPr>
              <a:defRPr/>
            </a:pPr>
            <a:r>
              <a:rPr lang="en-GB" sz="3600" b="1">
                <a:solidFill>
                  <a:srgbClr val="EC8C00"/>
                </a:solidFill>
                <a:effectLst>
                  <a:outerShdw blurRad="38100" dist="38100" dir="2700000" algn="tl">
                    <a:srgbClr val="C0C0C0"/>
                  </a:outerShdw>
                </a:effectLst>
              </a:rPr>
              <a:t>When Interactions between Field Agents Reasonable ? Case 1.</a:t>
            </a:r>
          </a:p>
        </p:txBody>
      </p:sp>
      <p:sp>
        <p:nvSpPr>
          <p:cNvPr id="37892" name="Text Box 3"/>
          <p:cNvSpPr txBox="1">
            <a:spLocks noChangeArrowheads="1"/>
          </p:cNvSpPr>
          <p:nvPr/>
        </p:nvSpPr>
        <p:spPr bwMode="auto">
          <a:xfrm>
            <a:off x="5016500" y="1346200"/>
            <a:ext cx="3987800" cy="5191125"/>
          </a:xfrm>
          <a:prstGeom prst="rect">
            <a:avLst/>
          </a:prstGeom>
          <a:solidFill>
            <a:srgbClr val="C0C0C0"/>
          </a:solidFill>
          <a:ln w="9525">
            <a:solidFill>
              <a:srgbClr val="000000"/>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2000"/>
              <a:t>If we are monitoring a group of distributed devices which are physically and logically disjoint, however they all are of the same type, then any history of derived patterns and diagnoses from one device can be useful to better interpret current state of any other device from the group.</a:t>
            </a:r>
          </a:p>
          <a:p>
            <a:pPr algn="l" eaLnBrk="1" hangingPunct="1">
              <a:spcBef>
                <a:spcPct val="50000"/>
              </a:spcBef>
            </a:pPr>
            <a:r>
              <a:rPr lang="en-GB" altLang="en-US" sz="2000"/>
              <a:t>Thus appropriate field agents should communicate with each other (e.g. in peer-to-peer manner) to share history information and thus improving the performance of diagnostic algorithms.</a:t>
            </a:r>
            <a:r>
              <a:rPr lang="en-GB" altLang="en-US" sz="2400">
                <a:latin typeface="Times New Roman" pitchFamily="18" charset="0"/>
              </a:rPr>
              <a:t> </a:t>
            </a:r>
          </a:p>
        </p:txBody>
      </p:sp>
      <p:graphicFrame>
        <p:nvGraphicFramePr>
          <p:cNvPr id="37890" name="Object 4"/>
          <p:cNvGraphicFramePr>
            <a:graphicFrameLocks noChangeAspect="1"/>
          </p:cNvGraphicFramePr>
          <p:nvPr/>
        </p:nvGraphicFramePr>
        <p:xfrm>
          <a:off x="254000" y="1282700"/>
          <a:ext cx="4594225" cy="5308600"/>
        </p:xfrm>
        <a:graphic>
          <a:graphicData uri="http://schemas.openxmlformats.org/presentationml/2006/ole">
            <mc:AlternateContent xmlns:mc="http://schemas.openxmlformats.org/markup-compatibility/2006">
              <mc:Choice xmlns:v="urn:schemas-microsoft-com:vml" Requires="v">
                <p:oleObj name="Picture" r:id="rId2" imgW="7839000" imgH="9058320" progId="Word.Picture.8">
                  <p:embed/>
                </p:oleObj>
              </mc:Choice>
              <mc:Fallback>
                <p:oleObj name="Picture" r:id="rId2" imgW="7839000" imgH="9058320" progId="Word.Picture.8">
                  <p:embed/>
                  <p:pic>
                    <p:nvPicPr>
                      <p:cNvPr id="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 y="1282700"/>
                        <a:ext cx="4594225" cy="5308600"/>
                      </a:xfrm>
                      <a:prstGeom prst="rect">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40" name="Cloud"/>
          <p:cNvSpPr>
            <a:spLocks noChangeAspect="1" noEditPoints="1" noChangeArrowheads="1"/>
          </p:cNvSpPr>
          <p:nvPr/>
        </p:nvSpPr>
        <p:spPr bwMode="auto">
          <a:xfrm>
            <a:off x="250825" y="2349500"/>
            <a:ext cx="8066088" cy="4392613"/>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r>
              <a:rPr lang="en-US" sz="1600" b="1"/>
              <a:t>  </a:t>
            </a:r>
          </a:p>
          <a:p>
            <a:pPr algn="l">
              <a:defRPr/>
            </a:pPr>
            <a:r>
              <a:rPr lang="en-US" sz="2400" b="1"/>
              <a:t> Industrial World</a:t>
            </a:r>
          </a:p>
        </p:txBody>
      </p:sp>
      <p:sp>
        <p:nvSpPr>
          <p:cNvPr id="1115141" name="Rectangle 5"/>
          <p:cNvSpPr>
            <a:spLocks noChangeArrowheads="1"/>
          </p:cNvSpPr>
          <p:nvPr/>
        </p:nvSpPr>
        <p:spPr bwMode="auto">
          <a:xfrm>
            <a:off x="430213" y="80963"/>
            <a:ext cx="7848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Industrial World Resources</a:t>
            </a:r>
          </a:p>
        </p:txBody>
      </p:sp>
      <p:sp>
        <p:nvSpPr>
          <p:cNvPr id="77828" name="Rectangle 6"/>
          <p:cNvSpPr>
            <a:spLocks noChangeArrowheads="1"/>
          </p:cNvSpPr>
          <p:nvPr/>
        </p:nvSpPr>
        <p:spPr bwMode="auto">
          <a:xfrm>
            <a:off x="684213" y="793750"/>
            <a:ext cx="8135937"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buFontTx/>
              <a:buChar char="•"/>
            </a:pPr>
            <a:r>
              <a:rPr lang="en-US" altLang="en-US" sz="1600">
                <a:solidFill>
                  <a:srgbClr val="003366"/>
                </a:solidFill>
              </a:rPr>
              <a:t>Industrial World consists on a variety of resources: simple and complex products, machines, tools, devices and their components, Web-services, human workers and customers, processes, software and information systems, standards, markets, </a:t>
            </a:r>
            <a:r>
              <a:rPr lang="en-US" altLang="en-US" sz="1600">
                <a:solidFill>
                  <a:srgbClr val="FF0000"/>
                </a:solidFill>
              </a:rPr>
              <a:t>domain ontologies</a:t>
            </a:r>
            <a:r>
              <a:rPr lang="en-US" altLang="en-US" sz="1600">
                <a:solidFill>
                  <a:srgbClr val="003366"/>
                </a:solidFill>
              </a:rPr>
              <a:t>, etc. Thus the Industrial World contains all type of  entities (physical, biological, digital, etc.)</a:t>
            </a:r>
          </a:p>
        </p:txBody>
      </p:sp>
      <p:sp>
        <p:nvSpPr>
          <p:cNvPr id="77829" name="WordArt 7"/>
          <p:cNvSpPr>
            <a:spLocks noChangeArrowheads="1" noChangeShapeType="1" noTextEdit="1"/>
          </p:cNvSpPr>
          <p:nvPr/>
        </p:nvSpPr>
        <p:spPr bwMode="auto">
          <a:xfrm>
            <a:off x="69850" y="2133600"/>
            <a:ext cx="2341563" cy="50323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Devices/Machines</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/Products ...</a:t>
            </a:r>
          </a:p>
        </p:txBody>
      </p:sp>
      <p:sp>
        <p:nvSpPr>
          <p:cNvPr id="77830" name="WordArt 8"/>
          <p:cNvSpPr>
            <a:spLocks noChangeArrowheads="1" noChangeShapeType="1" noTextEdit="1"/>
          </p:cNvSpPr>
          <p:nvPr/>
        </p:nvSpPr>
        <p:spPr bwMode="auto">
          <a:xfrm>
            <a:off x="7246938" y="6496050"/>
            <a:ext cx="8636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Services</a:t>
            </a:r>
          </a:p>
        </p:txBody>
      </p:sp>
      <p:sp>
        <p:nvSpPr>
          <p:cNvPr id="77831" name="WordArt 9"/>
          <p:cNvSpPr>
            <a:spLocks noChangeArrowheads="1" noChangeShapeType="1" noTextEdit="1"/>
          </p:cNvSpPr>
          <p:nvPr/>
        </p:nvSpPr>
        <p:spPr bwMode="auto">
          <a:xfrm>
            <a:off x="3095625" y="2095500"/>
            <a:ext cx="750888" cy="1873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Humans</a:t>
            </a:r>
          </a:p>
        </p:txBody>
      </p:sp>
      <p:pic>
        <p:nvPicPr>
          <p:cNvPr id="77832" name="Picture 10" descr="powerline-0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8625" y="2759075"/>
            <a:ext cx="14239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3" name="Picture 11" descr="form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1763" y="2933700"/>
            <a:ext cx="954087"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4" name="WordArt 12"/>
          <p:cNvSpPr>
            <a:spLocks noChangeArrowheads="1" noChangeShapeType="1" noTextEdit="1"/>
          </p:cNvSpPr>
          <p:nvPr/>
        </p:nvSpPr>
        <p:spPr bwMode="auto">
          <a:xfrm>
            <a:off x="5318125" y="6519863"/>
            <a:ext cx="1081088" cy="2873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Organizations</a:t>
            </a:r>
          </a:p>
        </p:txBody>
      </p:sp>
      <p:sp>
        <p:nvSpPr>
          <p:cNvPr id="77835" name="WordArt 13"/>
          <p:cNvSpPr>
            <a:spLocks noChangeArrowheads="1" noChangeShapeType="1" noTextEdit="1"/>
          </p:cNvSpPr>
          <p:nvPr/>
        </p:nvSpPr>
        <p:spPr bwMode="auto">
          <a:xfrm>
            <a:off x="209550" y="6500813"/>
            <a:ext cx="11525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Processes</a:t>
            </a:r>
          </a:p>
        </p:txBody>
      </p:sp>
      <p:sp>
        <p:nvSpPr>
          <p:cNvPr id="77836" name="WordArt 14"/>
          <p:cNvSpPr>
            <a:spLocks noChangeArrowheads="1" noChangeShapeType="1" noTextEdit="1"/>
          </p:cNvSpPr>
          <p:nvPr/>
        </p:nvSpPr>
        <p:spPr bwMode="auto">
          <a:xfrm>
            <a:off x="293688" y="4076700"/>
            <a:ext cx="1209675" cy="239713"/>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Data/Documents</a:t>
            </a:r>
          </a:p>
        </p:txBody>
      </p:sp>
      <p:sp>
        <p:nvSpPr>
          <p:cNvPr id="77837" name="WordArt 15"/>
          <p:cNvSpPr>
            <a:spLocks noChangeArrowheads="1" noChangeShapeType="1" noTextEdit="1"/>
          </p:cNvSpPr>
          <p:nvPr/>
        </p:nvSpPr>
        <p:spPr bwMode="auto">
          <a:xfrm>
            <a:off x="4192588" y="1922463"/>
            <a:ext cx="792162"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Controls</a:t>
            </a:r>
          </a:p>
        </p:txBody>
      </p:sp>
      <p:grpSp>
        <p:nvGrpSpPr>
          <p:cNvPr id="77838" name="Group 16"/>
          <p:cNvGrpSpPr>
            <a:grpSpLocks/>
          </p:cNvGrpSpPr>
          <p:nvPr/>
        </p:nvGrpSpPr>
        <p:grpSpPr bwMode="auto">
          <a:xfrm>
            <a:off x="6040438" y="5008563"/>
            <a:ext cx="1728787" cy="1727200"/>
            <a:chOff x="3787" y="2478"/>
            <a:chExt cx="1878" cy="1740"/>
          </a:xfrm>
        </p:grpSpPr>
        <p:pic>
          <p:nvPicPr>
            <p:cNvPr id="77883" name="Picture 17" descr="maintenance-collag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87" y="2478"/>
              <a:ext cx="1878" cy="1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884" name="Group 18"/>
            <p:cNvGrpSpPr>
              <a:grpSpLocks/>
            </p:cNvGrpSpPr>
            <p:nvPr/>
          </p:nvGrpSpPr>
          <p:grpSpPr bwMode="auto">
            <a:xfrm>
              <a:off x="4195" y="2976"/>
              <a:ext cx="999" cy="499"/>
              <a:chOff x="432" y="1296"/>
              <a:chExt cx="611" cy="584"/>
            </a:xfrm>
          </p:grpSpPr>
          <p:sp>
            <p:nvSpPr>
              <p:cNvPr id="77885" name="AutoShape 19"/>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7886" name="Picture 20" descr="CA8XIZST"/>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7839" name="Group 21"/>
          <p:cNvGrpSpPr>
            <a:grpSpLocks/>
          </p:cNvGrpSpPr>
          <p:nvPr/>
        </p:nvGrpSpPr>
        <p:grpSpPr bwMode="auto">
          <a:xfrm>
            <a:off x="1622425" y="4381500"/>
            <a:ext cx="2344738" cy="1417638"/>
            <a:chOff x="4150" y="1593"/>
            <a:chExt cx="1319" cy="858"/>
          </a:xfrm>
        </p:grpSpPr>
        <p:pic>
          <p:nvPicPr>
            <p:cNvPr id="77881" name="Picture 22" descr="protege-screenshot-reduc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5" y="1593"/>
              <a:ext cx="1084" cy="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2" name="Picture 23" descr="molecula">
              <a:hlinkClick r:id="rId7"/>
            </p:cNvPr>
            <p:cNvPicPr>
              <a:picLocks noChangeAspect="1" noChangeArrowheads="1"/>
            </p:cNvPicPr>
            <p:nvPr/>
          </p:nvPicPr>
          <p:blipFill>
            <a:blip r:embed="rId8">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150" y="1929"/>
              <a:ext cx="680"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7840" name="Picture 24" descr="MCj02987310000[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148013" y="2366963"/>
            <a:ext cx="6191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41" name="Picture 25" descr="MCj0298711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84413" y="2411413"/>
            <a:ext cx="4572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42" name="Picture 26" descr="valokuva_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79388" y="5630863"/>
            <a:ext cx="1081087" cy="83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43" name="Picture 27" descr="syrian visit01(408x397)"/>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38625" y="5000625"/>
            <a:ext cx="1584325" cy="154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44" name="Picture 28" descr="Foto: upress se">
            <a:hlinkClick r:id="rId13"/>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094163" y="5722938"/>
            <a:ext cx="1152525"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845" name="Group 29"/>
          <p:cNvGrpSpPr>
            <a:grpSpLocks/>
          </p:cNvGrpSpPr>
          <p:nvPr/>
        </p:nvGrpSpPr>
        <p:grpSpPr bwMode="auto">
          <a:xfrm>
            <a:off x="223838" y="4368800"/>
            <a:ext cx="1223962" cy="1087438"/>
            <a:chOff x="1701" y="2795"/>
            <a:chExt cx="771" cy="685"/>
          </a:xfrm>
        </p:grpSpPr>
        <p:pic>
          <p:nvPicPr>
            <p:cNvPr id="77879" name="Picture 30" descr="legaldoc"/>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701" y="2795"/>
              <a:ext cx="771"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5167" name="Documents"/>
            <p:cNvSpPr>
              <a:spLocks noEditPoints="1" noChangeArrowheads="1"/>
            </p:cNvSpPr>
            <p:nvPr/>
          </p:nvSpPr>
          <p:spPr bwMode="auto">
            <a:xfrm>
              <a:off x="2200" y="3158"/>
              <a:ext cx="226" cy="32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grpSp>
      <p:pic>
        <p:nvPicPr>
          <p:cNvPr id="77846" name="Picture 32" descr="tools-2005"/>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11788" y="2047875"/>
            <a:ext cx="981075"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47" name="WordArt 33"/>
          <p:cNvSpPr>
            <a:spLocks noChangeArrowheads="1" noChangeShapeType="1" noTextEdit="1"/>
          </p:cNvSpPr>
          <p:nvPr/>
        </p:nvSpPr>
        <p:spPr bwMode="auto">
          <a:xfrm>
            <a:off x="6010275" y="2038350"/>
            <a:ext cx="658813" cy="1873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Tools</a:t>
            </a:r>
          </a:p>
        </p:txBody>
      </p:sp>
      <p:sp>
        <p:nvSpPr>
          <p:cNvPr id="77848" name="WordArt 34"/>
          <p:cNvSpPr>
            <a:spLocks noChangeArrowheads="1" noChangeShapeType="1" noTextEdit="1"/>
          </p:cNvSpPr>
          <p:nvPr/>
        </p:nvSpPr>
        <p:spPr bwMode="auto">
          <a:xfrm>
            <a:off x="7956550" y="5084763"/>
            <a:ext cx="935038"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Software</a:t>
            </a:r>
          </a:p>
        </p:txBody>
      </p:sp>
      <p:sp>
        <p:nvSpPr>
          <p:cNvPr id="77849" name="AutoShape 35"/>
          <p:cNvSpPr>
            <a:spLocks noChangeArrowheads="1"/>
          </p:cNvSpPr>
          <p:nvPr/>
        </p:nvSpPr>
        <p:spPr bwMode="auto">
          <a:xfrm>
            <a:off x="1076325" y="4518025"/>
            <a:ext cx="503238" cy="360363"/>
          </a:xfrm>
          <a:prstGeom prst="can">
            <a:avLst>
              <a:gd name="adj" fmla="val 25000"/>
            </a:avLst>
          </a:prstGeom>
          <a:solidFill>
            <a:srgbClr val="FFFF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77850" name="Group 36"/>
          <p:cNvGrpSpPr>
            <a:grpSpLocks/>
          </p:cNvGrpSpPr>
          <p:nvPr/>
        </p:nvGrpSpPr>
        <p:grpSpPr bwMode="auto">
          <a:xfrm>
            <a:off x="7192963" y="3584575"/>
            <a:ext cx="1524000" cy="1484313"/>
            <a:chOff x="4369" y="1797"/>
            <a:chExt cx="1277" cy="1162"/>
          </a:xfrm>
        </p:grpSpPr>
        <p:pic>
          <p:nvPicPr>
            <p:cNvPr id="77876" name="Picture 37" descr="fieldcare"/>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69" y="1797"/>
              <a:ext cx="761" cy="1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77" name="Picture 38"/>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012" y="2115"/>
              <a:ext cx="634" cy="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78" name="Picture 39"/>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4558" y="2387"/>
              <a:ext cx="768" cy="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7851" name="Group 40"/>
          <p:cNvGrpSpPr>
            <a:grpSpLocks/>
          </p:cNvGrpSpPr>
          <p:nvPr/>
        </p:nvGrpSpPr>
        <p:grpSpPr bwMode="auto">
          <a:xfrm>
            <a:off x="3895725" y="2144713"/>
            <a:ext cx="1439863" cy="1368425"/>
            <a:chOff x="2472" y="1525"/>
            <a:chExt cx="997" cy="937"/>
          </a:xfrm>
        </p:grpSpPr>
        <p:grpSp>
          <p:nvGrpSpPr>
            <p:cNvPr id="77866" name="Group 41"/>
            <p:cNvGrpSpPr>
              <a:grpSpLocks/>
            </p:cNvGrpSpPr>
            <p:nvPr/>
          </p:nvGrpSpPr>
          <p:grpSpPr bwMode="auto">
            <a:xfrm>
              <a:off x="2472" y="1570"/>
              <a:ext cx="965" cy="771"/>
              <a:chOff x="2053" y="995"/>
              <a:chExt cx="2110" cy="1573"/>
            </a:xfrm>
          </p:grpSpPr>
          <p:pic>
            <p:nvPicPr>
              <p:cNvPr id="77871" name="Picture 42" descr="P514001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053" y="995"/>
                <a:ext cx="2110" cy="1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872" name="Group 32"/>
              <p:cNvGrpSpPr>
                <a:grpSpLocks/>
              </p:cNvGrpSpPr>
              <p:nvPr/>
            </p:nvGrpSpPr>
            <p:grpSpPr bwMode="auto">
              <a:xfrm>
                <a:off x="2802" y="1992"/>
                <a:ext cx="884" cy="576"/>
                <a:chOff x="873" y="708"/>
                <a:chExt cx="816" cy="576"/>
              </a:xfrm>
            </p:grpSpPr>
            <p:pic>
              <p:nvPicPr>
                <p:cNvPr id="77873" name="Picture 44"/>
                <p:cNvPicPr>
                  <a:picLocks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873" y="1188"/>
                  <a:ext cx="816"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77874" name="Picture 45"/>
                <p:cNvPicPr>
                  <a:picLocks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932" y="708"/>
                  <a:ext cx="510" cy="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77875" name="Picture 46"/>
                <p:cNvPicPr>
                  <a:picLocks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994" y="742"/>
                  <a:ext cx="354"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grpSp>
        <p:pic>
          <p:nvPicPr>
            <p:cNvPr id="77867" name="Picture 47" descr="0"/>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3152" y="2144"/>
              <a:ext cx="317" cy="279"/>
            </a:xfrm>
            <a:prstGeom prst="rect">
              <a:avLst/>
            </a:prstGeom>
            <a:solidFill>
              <a:srgbClr val="C0C0C0"/>
            </a:solidFill>
            <a:ln w="28575">
              <a:solidFill>
                <a:schemeClr val="tx1"/>
              </a:solidFill>
              <a:miter lim="800000"/>
              <a:headEnd/>
              <a:tailEnd/>
            </a:ln>
          </p:spPr>
        </p:pic>
        <p:pic>
          <p:nvPicPr>
            <p:cNvPr id="77868" name="Picture 48" descr="fy301-new"/>
            <p:cNvPicPr>
              <a:picLocks noChangeAspect="1" noChangeArrowheads="1"/>
            </p:cNvPicPr>
            <p:nvPr/>
          </p:nvPicPr>
          <p:blipFill>
            <a:blip r:embed="rId2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17" y="1570"/>
              <a:ext cx="319" cy="363"/>
            </a:xfrm>
            <a:prstGeom prst="rect">
              <a:avLst/>
            </a:prstGeom>
            <a:solidFill>
              <a:srgbClr val="FFFFFF"/>
            </a:solidFill>
            <a:ln w="28575">
              <a:solidFill>
                <a:schemeClr val="tx1"/>
              </a:solidFill>
              <a:miter lim="800000"/>
              <a:headEnd/>
              <a:tailEnd/>
            </a:ln>
          </p:spPr>
        </p:pic>
        <p:pic>
          <p:nvPicPr>
            <p:cNvPr id="77869" name="Picture 49" descr="REF545-2right_coi300dpi_mimic_195"/>
            <p:cNvPicPr>
              <a:picLocks noChangeAspect="1" noChangeArrowheads="1"/>
            </p:cNvPicPr>
            <p:nvPr/>
          </p:nvPicPr>
          <p:blipFill>
            <a:blip r:embed="rId26"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152" y="1525"/>
              <a:ext cx="273"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70" name="Picture 50" descr="Dtu131"/>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472" y="2054"/>
              <a:ext cx="31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852" name="WordArt 51"/>
          <p:cNvSpPr>
            <a:spLocks noChangeArrowheads="1" noChangeShapeType="1" noTextEdit="1"/>
          </p:cNvSpPr>
          <p:nvPr/>
        </p:nvSpPr>
        <p:spPr bwMode="auto">
          <a:xfrm>
            <a:off x="2274888" y="4133850"/>
            <a:ext cx="1576387" cy="2682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Domain Ontologies</a:t>
            </a:r>
          </a:p>
        </p:txBody>
      </p:sp>
      <p:grpSp>
        <p:nvGrpSpPr>
          <p:cNvPr id="77853" name="Group 52"/>
          <p:cNvGrpSpPr>
            <a:grpSpLocks/>
          </p:cNvGrpSpPr>
          <p:nvPr/>
        </p:nvGrpSpPr>
        <p:grpSpPr bwMode="auto">
          <a:xfrm>
            <a:off x="2997200" y="2998788"/>
            <a:ext cx="627063" cy="936625"/>
            <a:chOff x="5057" y="1207"/>
            <a:chExt cx="395" cy="590"/>
          </a:xfrm>
        </p:grpSpPr>
        <p:pic>
          <p:nvPicPr>
            <p:cNvPr id="77864" name="Picture 53" descr="MPj04222640000[1]"/>
            <p:cNvPicPr>
              <a:picLocks noChangeAspect="1" noChangeArrowheads="1"/>
            </p:cNvPicPr>
            <p:nvPr/>
          </p:nvPicPr>
          <p:blipFill>
            <a:blip r:embed="rId28">
              <a:clrChange>
                <a:clrFrom>
                  <a:srgbClr val="EBEBEB"/>
                </a:clrFrom>
                <a:clrTo>
                  <a:srgbClr val="EBEBEB">
                    <a:alpha val="0"/>
                  </a:srgbClr>
                </a:clrTo>
              </a:clrChange>
              <a:extLst>
                <a:ext uri="{28A0092B-C50C-407E-A947-70E740481C1C}">
                  <a14:useLocalDpi xmlns:a14="http://schemas.microsoft.com/office/drawing/2010/main" val="0"/>
                </a:ext>
              </a:extLst>
            </a:blip>
            <a:srcRect/>
            <a:stretch>
              <a:fillRect/>
            </a:stretch>
          </p:blipFill>
          <p:spPr bwMode="auto">
            <a:xfrm>
              <a:off x="5057" y="1207"/>
              <a:ext cx="395" cy="590"/>
            </a:xfrm>
            <a:prstGeom prst="rect">
              <a:avLst/>
            </a:prstGeom>
            <a:solidFill>
              <a:srgbClr val="C0C0C0"/>
            </a:solidFill>
            <a:ln w="25400">
              <a:solidFill>
                <a:schemeClr val="tx1"/>
              </a:solidFill>
              <a:miter lim="800000"/>
              <a:headEnd/>
              <a:tailEnd/>
            </a:ln>
          </p:spPr>
        </p:pic>
        <p:sp>
          <p:nvSpPr>
            <p:cNvPr id="77865" name="WordArt 54"/>
            <p:cNvSpPr>
              <a:spLocks noChangeArrowheads="1" noChangeShapeType="1" noTextEdit="1"/>
            </p:cNvSpPr>
            <p:nvPr/>
          </p:nvSpPr>
          <p:spPr bwMode="auto">
            <a:xfrm>
              <a:off x="5079" y="1510"/>
              <a:ext cx="339" cy="181"/>
            </a:xfrm>
            <a:prstGeom prst="rect">
              <a:avLst/>
            </a:prstGeom>
          </p:spPr>
          <p:txBody>
            <a:bodyPr wrap="none" fromWordArt="1">
              <a:prstTxWarp prst="textCanDown">
                <a:avLst>
                  <a:gd name="adj" fmla="val 33333"/>
                </a:avLst>
              </a:prstTxWarp>
            </a:bodyPr>
            <a:lstStyle/>
            <a:p>
              <a:r>
                <a:rPr lang="en-US" sz="3600" kern="10">
                  <a:ln w="9525">
                    <a:solidFill>
                      <a:srgbClr val="000000"/>
                    </a:solidFill>
                    <a:round/>
                    <a:headEnd/>
                    <a:tailEnd/>
                  </a:ln>
                  <a:solidFill>
                    <a:srgbClr val="000000"/>
                  </a:solidFill>
                  <a:latin typeface="Times New Roman"/>
                  <a:cs typeface="Times New Roman"/>
                </a:rPr>
                <a:t>Customer</a:t>
              </a:r>
            </a:p>
          </p:txBody>
        </p:sp>
      </p:grpSp>
      <p:pic>
        <p:nvPicPr>
          <p:cNvPr id="77854" name="Picture 55" descr="expert"/>
          <p:cNvPicPr>
            <a:picLocks noChangeAspect="1" noChangeArrowheads="1"/>
          </p:cNvPicPr>
          <p:nvPr/>
        </p:nvPicPr>
        <p:blipFill>
          <a:blip r:embed="rId2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33663" y="2063750"/>
            <a:ext cx="627062"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55" name="Picture 56" descr="Worker%27s-Comp-Group-Rating-326">
            <a:hlinkClick r:id="rId30"/>
          </p:cNvPr>
          <p:cNvPicPr>
            <a:picLocks noChangeAspect="1" noChangeArrowheads="1"/>
          </p:cNvPicPr>
          <p:nvPr/>
        </p:nvPicPr>
        <p:blipFill>
          <a:blip r:embed="rId3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68588" y="2811463"/>
            <a:ext cx="493712"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56" name="Picture 57" descr="abb"/>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283450" y="1844675"/>
            <a:ext cx="1811338" cy="13589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77857" name="Picture 58" descr="Metso-Stand2"/>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511925" y="2540000"/>
            <a:ext cx="1368425" cy="10144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7858" name="WordArt 59"/>
          <p:cNvSpPr>
            <a:spLocks noChangeArrowheads="1" noChangeShapeType="1" noTextEdit="1"/>
          </p:cNvSpPr>
          <p:nvPr/>
        </p:nvSpPr>
        <p:spPr bwMode="auto">
          <a:xfrm>
            <a:off x="8015288" y="3265488"/>
            <a:ext cx="935037"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Markets</a:t>
            </a:r>
          </a:p>
        </p:txBody>
      </p:sp>
      <p:sp>
        <p:nvSpPr>
          <p:cNvPr id="77859" name="WordArt 60"/>
          <p:cNvSpPr>
            <a:spLocks noChangeArrowheads="1" noChangeShapeType="1" noTextEdit="1"/>
          </p:cNvSpPr>
          <p:nvPr/>
        </p:nvSpPr>
        <p:spPr bwMode="auto">
          <a:xfrm>
            <a:off x="4254500" y="3716338"/>
            <a:ext cx="792163"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Designs</a:t>
            </a:r>
          </a:p>
        </p:txBody>
      </p:sp>
      <p:pic>
        <p:nvPicPr>
          <p:cNvPr id="77860" name="Picture 61" descr="21UX_IndustrialDesign_lg">
            <a:hlinkClick r:id="rId34"/>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4067175" y="4005263"/>
            <a:ext cx="1152525" cy="8461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77861" name="Picture 62" descr="MCj02793940000[1]"/>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3995738" y="4652963"/>
            <a:ext cx="431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62" name="Picture 63" descr="ps_cb_sche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508625" y="3716338"/>
            <a:ext cx="931863" cy="10080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7863" name="WordArt 64"/>
          <p:cNvSpPr>
            <a:spLocks noChangeArrowheads="1" noChangeShapeType="1" noTextEdit="1"/>
          </p:cNvSpPr>
          <p:nvPr/>
        </p:nvSpPr>
        <p:spPr bwMode="auto">
          <a:xfrm>
            <a:off x="5445125" y="3405188"/>
            <a:ext cx="936625"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Standards</a:t>
            </a:r>
          </a:p>
        </p:txBody>
      </p:sp>
    </p:spTree>
  </p:cSld>
  <p:clrMapOvr>
    <a:masterClrMapping/>
  </p:clrMapOvr>
  <p:transition spd="med"/>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7890" name="Rectangle 2"/>
          <p:cNvSpPr>
            <a:spLocks noChangeArrowheads="1"/>
          </p:cNvSpPr>
          <p:nvPr/>
        </p:nvSpPr>
        <p:spPr bwMode="auto">
          <a:xfrm>
            <a:off x="971550" y="-88900"/>
            <a:ext cx="7943850" cy="1143000"/>
          </a:xfrm>
          <a:prstGeom prst="rect">
            <a:avLst/>
          </a:prstGeom>
          <a:noFill/>
          <a:ln w="9525">
            <a:noFill/>
            <a:miter lim="800000"/>
            <a:headEnd/>
            <a:tailEnd/>
          </a:ln>
        </p:spPr>
        <p:txBody>
          <a:bodyPr anchor="b"/>
          <a:lstStyle/>
          <a:p>
            <a:pPr>
              <a:defRPr/>
            </a:pPr>
            <a:r>
              <a:rPr lang="en-GB" sz="3200" b="1">
                <a:solidFill>
                  <a:srgbClr val="EC8C00"/>
                </a:solidFill>
                <a:effectLst>
                  <a:outerShdw blurRad="38100" dist="38100" dir="2700000" algn="tl">
                    <a:srgbClr val="C0C0C0"/>
                  </a:outerShdw>
                </a:effectLst>
              </a:rPr>
              <a:t>When Interactions between Field Agents Reasonable ? Case 2.</a:t>
            </a:r>
          </a:p>
        </p:txBody>
      </p:sp>
      <p:sp>
        <p:nvSpPr>
          <p:cNvPr id="38916" name="Text Box 3"/>
          <p:cNvSpPr txBox="1">
            <a:spLocks noChangeArrowheads="1"/>
          </p:cNvSpPr>
          <p:nvPr/>
        </p:nvSpPr>
        <p:spPr bwMode="auto">
          <a:xfrm>
            <a:off x="5016500" y="1041400"/>
            <a:ext cx="3987800" cy="5495925"/>
          </a:xfrm>
          <a:prstGeom prst="rect">
            <a:avLst/>
          </a:prstGeom>
          <a:solidFill>
            <a:srgbClr val="C0C0C0"/>
          </a:solidFill>
          <a:ln w="9525">
            <a:solidFill>
              <a:srgbClr val="000000"/>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2000"/>
              <a:t>If we are monitoring a group of distributed devices which are considered as a system of physically or logically interacting components, then it will be extremely important for every field agent to use outcomes from other field agents as a context for interpretation of the produced diagnosis. </a:t>
            </a:r>
          </a:p>
          <a:p>
            <a:pPr algn="l" eaLnBrk="1" hangingPunct="1">
              <a:spcBef>
                <a:spcPct val="50000"/>
              </a:spcBef>
            </a:pPr>
            <a:r>
              <a:rPr lang="en-GB" altLang="en-US" sz="2000"/>
              <a:t>Thus appropriate field agents should communicate with each other (e.g. in peer-to-peer manner) to share online and historical information and thus to improve the performance of the diagnostic algorithms.</a:t>
            </a:r>
            <a:r>
              <a:rPr lang="en-GB" altLang="en-US" sz="2400">
                <a:latin typeface="Times New Roman" pitchFamily="18" charset="0"/>
              </a:rPr>
              <a:t> </a:t>
            </a:r>
          </a:p>
        </p:txBody>
      </p:sp>
      <p:graphicFrame>
        <p:nvGraphicFramePr>
          <p:cNvPr id="38914" name="Object 4"/>
          <p:cNvGraphicFramePr>
            <a:graphicFrameLocks noChangeAspect="1"/>
          </p:cNvGraphicFramePr>
          <p:nvPr/>
        </p:nvGraphicFramePr>
        <p:xfrm>
          <a:off x="152400" y="1066800"/>
          <a:ext cx="4759325" cy="5486400"/>
        </p:xfrm>
        <a:graphic>
          <a:graphicData uri="http://schemas.openxmlformats.org/presentationml/2006/ole">
            <mc:AlternateContent xmlns:mc="http://schemas.openxmlformats.org/markup-compatibility/2006">
              <mc:Choice xmlns:v="urn:schemas-microsoft-com:vml" Requires="v">
                <p:oleObj name="Picture" r:id="rId2" imgW="7858080" imgH="9058320" progId="Word.Picture.8">
                  <p:embed/>
                </p:oleObj>
              </mc:Choice>
              <mc:Fallback>
                <p:oleObj name="Picture" r:id="rId2" imgW="7858080" imgH="9058320" progId="Word.Picture.8">
                  <p:embed/>
                  <p:pic>
                    <p:nvPicPr>
                      <p:cNvPr id="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066800"/>
                        <a:ext cx="4759325" cy="5486400"/>
                      </a:xfrm>
                      <a:prstGeom prst="rect">
                        <a:avLst/>
                      </a:prstGeom>
                      <a:solidFill>
                        <a:srgbClr val="C0C0C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spd="med"/>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4434" name="AutoShape 2"/>
          <p:cNvSpPr>
            <a:spLocks noChangeArrowheads="1"/>
          </p:cNvSpPr>
          <p:nvPr/>
        </p:nvSpPr>
        <p:spPr bwMode="auto">
          <a:xfrm>
            <a:off x="2514600" y="2730500"/>
            <a:ext cx="1371600" cy="280988"/>
          </a:xfrm>
          <a:prstGeom prst="leftRightArrow">
            <a:avLst>
              <a:gd name="adj1" fmla="val 42565"/>
              <a:gd name="adj2" fmla="val 99254"/>
            </a:avLst>
          </a:prstGeom>
          <a:solidFill>
            <a:srgbClr val="FFFFFF"/>
          </a:solidFill>
          <a:ln w="9525">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4435" name="Group 3"/>
          <p:cNvGrpSpPr>
            <a:grpSpLocks/>
          </p:cNvGrpSpPr>
          <p:nvPr/>
        </p:nvGrpSpPr>
        <p:grpSpPr bwMode="auto">
          <a:xfrm>
            <a:off x="457200" y="2120900"/>
            <a:ext cx="1798638" cy="1143000"/>
            <a:chOff x="288" y="768"/>
            <a:chExt cx="1133" cy="720"/>
          </a:xfrm>
        </p:grpSpPr>
        <p:sp>
          <p:nvSpPr>
            <p:cNvPr id="274448" name="AutoShape 4"/>
            <p:cNvSpPr>
              <a:spLocks noChangeArrowheads="1"/>
            </p:cNvSpPr>
            <p:nvPr/>
          </p:nvSpPr>
          <p:spPr bwMode="auto">
            <a:xfrm>
              <a:off x="288" y="1344"/>
              <a:ext cx="1056" cy="144"/>
            </a:xfrm>
            <a:prstGeom prst="parallelogram">
              <a:avLst>
                <a:gd name="adj" fmla="val 183333"/>
              </a:avLst>
            </a:prstGeom>
            <a:gradFill rotWithShape="0">
              <a:gsLst>
                <a:gs pos="0">
                  <a:srgbClr val="FFFAE4"/>
                </a:gs>
                <a:gs pos="100000">
                  <a:srgbClr val="FFCC00"/>
                </a:gs>
              </a:gsLst>
              <a:lin ang="5400000" scaled="1"/>
            </a:gradFill>
            <a:ln w="9525">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4449" name="Picture 5" descr="machine"/>
            <p:cNvPicPr>
              <a:picLocks noChangeAspect="1" noChangeArrowheads="1"/>
            </p:cNvPicPr>
            <p:nvPr/>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72" y="768"/>
              <a:ext cx="749"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50" name="Picture 6" descr="think"/>
            <p:cNvPicPr>
              <a:picLocks noChangeAspect="1" noChangeArrowheads="1"/>
            </p:cNvPicPr>
            <p:nvPr/>
          </p:nvPicPr>
          <p:blipFill>
            <a:blip r:embed="rId3">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a:off x="384" y="768"/>
              <a:ext cx="292"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4436" name="AutoShape 7"/>
          <p:cNvSpPr>
            <a:spLocks noChangeArrowheads="1"/>
          </p:cNvSpPr>
          <p:nvPr/>
        </p:nvSpPr>
        <p:spPr bwMode="auto">
          <a:xfrm>
            <a:off x="1219200" y="3644900"/>
            <a:ext cx="2632075" cy="2125663"/>
          </a:xfrm>
          <a:prstGeom prst="wedgeRoundRectCallout">
            <a:avLst>
              <a:gd name="adj1" fmla="val -42097"/>
              <a:gd name="adj2" fmla="val -70315"/>
              <a:gd name="adj3" fmla="val 16667"/>
            </a:avLst>
          </a:prstGeom>
          <a:solidFill>
            <a:srgbClr val="FFCC00"/>
          </a:solidFill>
          <a:ln w="9525">
            <a:solidFill>
              <a:srgbClr val="000000"/>
            </a:solidFill>
            <a:miter lim="800000"/>
            <a:headEnd/>
            <a:tailEnd/>
          </a:ln>
        </p:spPr>
        <p:txBody>
          <a:bodyPr lIns="90000" tIns="46800" rIns="90000" bIns="46800"/>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1800" b="1" u="sng">
                <a:latin typeface="Times New Roman" pitchFamily="18" charset="0"/>
              </a:rPr>
              <a:t>Service Platform</a:t>
            </a:r>
          </a:p>
          <a:p>
            <a:pPr algn="l"/>
            <a:r>
              <a:rPr lang="en-US" altLang="en-US" sz="1800">
                <a:latin typeface="Times New Roman" pitchFamily="18" charset="0"/>
              </a:rPr>
              <a:t>Environment where service components perform:</a:t>
            </a:r>
          </a:p>
          <a:p>
            <a:pPr algn="l">
              <a:buFontTx/>
              <a:buChar char="•"/>
            </a:pPr>
            <a:r>
              <a:rPr lang="en-US" altLang="en-US" sz="1800">
                <a:latin typeface="Times New Roman" pitchFamily="18" charset="0"/>
              </a:rPr>
              <a:t> Condition monitoring</a:t>
            </a:r>
          </a:p>
          <a:p>
            <a:pPr algn="l">
              <a:buFontTx/>
              <a:buChar char="•"/>
            </a:pPr>
            <a:r>
              <a:rPr lang="en-US" altLang="en-US" sz="1800">
                <a:latin typeface="Times New Roman" pitchFamily="18" charset="0"/>
              </a:rPr>
              <a:t> Maintenance activities</a:t>
            </a:r>
          </a:p>
          <a:p>
            <a:pPr algn="l"/>
            <a:endParaRPr lang="en-GB" altLang="en-US" sz="1800">
              <a:latin typeface="Times New Roman" pitchFamily="18" charset="0"/>
            </a:endParaRPr>
          </a:p>
        </p:txBody>
      </p:sp>
      <p:grpSp>
        <p:nvGrpSpPr>
          <p:cNvPr id="274437" name="Group 8"/>
          <p:cNvGrpSpPr>
            <a:grpSpLocks/>
          </p:cNvGrpSpPr>
          <p:nvPr/>
        </p:nvGrpSpPr>
        <p:grpSpPr bwMode="auto">
          <a:xfrm>
            <a:off x="4114800" y="1511300"/>
            <a:ext cx="2209800" cy="1752600"/>
            <a:chOff x="2592" y="384"/>
            <a:chExt cx="1392" cy="1104"/>
          </a:xfrm>
        </p:grpSpPr>
        <p:sp>
          <p:nvSpPr>
            <p:cNvPr id="274440" name="AutoShape 9"/>
            <p:cNvSpPr>
              <a:spLocks noChangeArrowheads="1"/>
            </p:cNvSpPr>
            <p:nvPr/>
          </p:nvSpPr>
          <p:spPr bwMode="auto">
            <a:xfrm>
              <a:off x="2592" y="1296"/>
              <a:ext cx="1392" cy="192"/>
            </a:xfrm>
            <a:prstGeom prst="parallelogram">
              <a:avLst>
                <a:gd name="adj" fmla="val 181250"/>
              </a:avLst>
            </a:prstGeom>
            <a:gradFill rotWithShape="0">
              <a:gsLst>
                <a:gs pos="0">
                  <a:srgbClr val="FFFAE4"/>
                </a:gs>
                <a:gs pos="100000">
                  <a:srgbClr val="FFCC00"/>
                </a:gs>
              </a:gsLst>
              <a:lin ang="5400000" scaled="1"/>
            </a:gradFill>
            <a:ln w="9525">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74441" name="Group 10"/>
            <p:cNvGrpSpPr>
              <a:grpSpLocks/>
            </p:cNvGrpSpPr>
            <p:nvPr/>
          </p:nvGrpSpPr>
          <p:grpSpPr bwMode="auto">
            <a:xfrm>
              <a:off x="3216" y="624"/>
              <a:ext cx="624" cy="720"/>
              <a:chOff x="1872" y="960"/>
              <a:chExt cx="624" cy="720"/>
            </a:xfrm>
          </p:grpSpPr>
          <p:sp>
            <p:nvSpPr>
              <p:cNvPr id="274444" name="Rectangle 11"/>
              <p:cNvSpPr>
                <a:spLocks noChangeArrowheads="1"/>
              </p:cNvSpPr>
              <p:nvPr/>
            </p:nvSpPr>
            <p:spPr bwMode="auto">
              <a:xfrm>
                <a:off x="1872" y="960"/>
                <a:ext cx="624" cy="72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4445" name="Picture 12" descr="idea"/>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20" y="960"/>
                <a:ext cx="2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46" name="Picture 13" descr="idea"/>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64" y="960"/>
                <a:ext cx="2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47" name="Picture 14" descr="idea"/>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08" y="960"/>
                <a:ext cx="2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4442" name="Picture 15" descr="serve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40" y="384"/>
              <a:ext cx="659"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43" name="Picture 16" descr="maintenanc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40" y="1056"/>
              <a:ext cx="528" cy="432"/>
            </a:xfrm>
            <a:prstGeom prst="rect">
              <a:avLst/>
            </a:prstGeom>
            <a:solidFill>
              <a:srgbClr val="FFFFFF"/>
            </a:solidFill>
            <a:ln w="9525">
              <a:solidFill>
                <a:schemeClr val="tx1"/>
              </a:solidFill>
              <a:miter lim="800000"/>
              <a:headEnd/>
              <a:tailEnd/>
            </a:ln>
          </p:spPr>
        </p:pic>
      </p:grpSp>
      <p:sp>
        <p:nvSpPr>
          <p:cNvPr id="274438" name="AutoShape 17"/>
          <p:cNvSpPr>
            <a:spLocks noChangeArrowheads="1"/>
          </p:cNvSpPr>
          <p:nvPr/>
        </p:nvSpPr>
        <p:spPr bwMode="auto">
          <a:xfrm>
            <a:off x="5105400" y="3568700"/>
            <a:ext cx="3276600" cy="2130425"/>
          </a:xfrm>
          <a:prstGeom prst="wedgeRoundRectCallout">
            <a:avLst>
              <a:gd name="adj1" fmla="val -43653"/>
              <a:gd name="adj2" fmla="val -70269"/>
              <a:gd name="adj3" fmla="val 16667"/>
            </a:avLst>
          </a:prstGeom>
          <a:solidFill>
            <a:srgbClr val="FFCC00"/>
          </a:solidFill>
          <a:ln w="9525">
            <a:solidFill>
              <a:srgbClr val="000000"/>
            </a:solidFill>
            <a:miter lim="800000"/>
            <a:headEnd/>
            <a:tailEnd/>
          </a:ln>
        </p:spPr>
        <p:txBody>
          <a:bodyPr lIns="90000" tIns="46800" rIns="90000" bIns="46800"/>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US" altLang="en-US" sz="1800" b="1" u="sng">
                <a:latin typeface="Times New Roman" pitchFamily="18" charset="0"/>
              </a:rPr>
              <a:t>Maintenance Platform</a:t>
            </a:r>
          </a:p>
          <a:p>
            <a:pPr algn="l"/>
            <a:r>
              <a:rPr lang="en-US" altLang="en-US" sz="1800">
                <a:latin typeface="Times New Roman" pitchFamily="18" charset="0"/>
              </a:rPr>
              <a:t>Environment to run </a:t>
            </a:r>
            <a:r>
              <a:rPr lang="en-US" altLang="en-US" sz="1800" b="1" i="1">
                <a:latin typeface="Times New Roman" pitchFamily="18" charset="0"/>
              </a:rPr>
              <a:t>Maintenance Services</a:t>
            </a:r>
            <a:r>
              <a:rPr lang="en-US" altLang="en-US" sz="1800" i="1">
                <a:latin typeface="Times New Roman" pitchFamily="18" charset="0"/>
              </a:rPr>
              <a:t>, </a:t>
            </a:r>
            <a:r>
              <a:rPr lang="en-US" altLang="en-US" sz="1800">
                <a:latin typeface="Times New Roman" pitchFamily="18" charset="0"/>
              </a:rPr>
              <a:t>contains a set of </a:t>
            </a:r>
            <a:r>
              <a:rPr lang="en-US" altLang="en-US" sz="1800" i="1">
                <a:latin typeface="Times New Roman" pitchFamily="18" charset="0"/>
              </a:rPr>
              <a:t>expert-agents </a:t>
            </a:r>
            <a:r>
              <a:rPr lang="en-US" altLang="en-US" sz="1800">
                <a:latin typeface="Times New Roman" pitchFamily="18" charset="0"/>
              </a:rPr>
              <a:t>both in maintenance and diagnostics. Agents are “</a:t>
            </a:r>
            <a:r>
              <a:rPr lang="en-US" altLang="en-US" sz="1800" b="1" i="1">
                <a:latin typeface="Times New Roman" pitchFamily="18" charset="0"/>
              </a:rPr>
              <a:t>service components</a:t>
            </a:r>
            <a:r>
              <a:rPr lang="en-US" altLang="en-US" sz="1800">
                <a:latin typeface="Times New Roman" pitchFamily="18" charset="0"/>
              </a:rPr>
              <a:t>”</a:t>
            </a:r>
            <a:endParaRPr lang="en-GB" altLang="en-US" sz="1800" b="1">
              <a:latin typeface="Times New Roman" pitchFamily="18" charset="0"/>
            </a:endParaRPr>
          </a:p>
        </p:txBody>
      </p:sp>
      <p:sp>
        <p:nvSpPr>
          <p:cNvPr id="1318930" name="Rectangle 18"/>
          <p:cNvSpPr>
            <a:spLocks noChangeArrowheads="1"/>
          </p:cNvSpPr>
          <p:nvPr/>
        </p:nvSpPr>
        <p:spPr bwMode="auto">
          <a:xfrm>
            <a:off x="1350963" y="125413"/>
            <a:ext cx="75961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000" b="1">
                <a:solidFill>
                  <a:srgbClr val="EC8C00"/>
                </a:solidFill>
                <a:effectLst>
                  <a:outerShdw blurRad="38100" dist="38100" dir="2700000" algn="tl">
                    <a:srgbClr val="C0C0C0"/>
                  </a:outerShdw>
                </a:effectLst>
              </a:rPr>
              <a:t>Internal and External Service Platforms</a:t>
            </a:r>
          </a:p>
        </p:txBody>
      </p:sp>
    </p:spTree>
  </p:cSld>
  <p:clrMapOvr>
    <a:masterClrMapping/>
  </p:clrMapOvr>
  <p:transition spd="med"/>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53060" name="Rectangle 4"/>
          <p:cNvSpPr>
            <a:spLocks noChangeArrowheads="1"/>
          </p:cNvSpPr>
          <p:nvPr/>
        </p:nvSpPr>
        <p:spPr bwMode="auto">
          <a:xfrm>
            <a:off x="1295400" y="88900"/>
            <a:ext cx="7772400" cy="533400"/>
          </a:xfrm>
          <a:prstGeom prst="rect">
            <a:avLst/>
          </a:prstGeom>
          <a:noFill/>
          <a:ln w="9525">
            <a:noFill/>
            <a:miter lim="800000"/>
            <a:headEnd/>
            <a:tailEnd/>
          </a:ln>
        </p:spPr>
        <p:txBody>
          <a:bodyPr anchor="b"/>
          <a:lstStyle/>
          <a:p>
            <a:pPr>
              <a:defRPr/>
            </a:pPr>
            <a:r>
              <a:rPr lang="en-US" sz="3000" b="1">
                <a:solidFill>
                  <a:srgbClr val="EC8C00"/>
                </a:solidFill>
                <a:effectLst>
                  <a:outerShdw blurRad="38100" dist="38100" dir="2700000" algn="tl">
                    <a:srgbClr val="C0C0C0"/>
                  </a:outerShdw>
                </a:effectLst>
              </a:rPr>
              <a:t>Mobility of Service Components</a:t>
            </a:r>
            <a:endParaRPr lang="en-GB" sz="3000" b="1">
              <a:solidFill>
                <a:srgbClr val="EC8C00"/>
              </a:solidFill>
              <a:effectLst>
                <a:outerShdw blurRad="38100" dist="38100" dir="2700000" algn="tl">
                  <a:srgbClr val="C0C0C0"/>
                </a:outerShdw>
              </a:effectLst>
            </a:endParaRPr>
          </a:p>
        </p:txBody>
      </p:sp>
      <p:pic>
        <p:nvPicPr>
          <p:cNvPr id="39949" name="Picture 5" descr="bd0517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3200" y="1447800"/>
            <a:ext cx="1600200" cy="152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0" name="Picture 6" descr="bs0008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3063" y="4114800"/>
            <a:ext cx="1743075"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51" name="Rectangle 7"/>
          <p:cNvSpPr>
            <a:spLocks noChangeArrowheads="1"/>
          </p:cNvSpPr>
          <p:nvPr/>
        </p:nvSpPr>
        <p:spPr bwMode="auto">
          <a:xfrm>
            <a:off x="127000" y="4572000"/>
            <a:ext cx="1244600" cy="91440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9938" name="Object 8"/>
          <p:cNvGraphicFramePr>
            <a:graphicFrameLocks noChangeAspect="1"/>
          </p:cNvGraphicFramePr>
          <p:nvPr/>
        </p:nvGraphicFramePr>
        <p:xfrm>
          <a:off x="1041400" y="4572000"/>
          <a:ext cx="293688" cy="889000"/>
        </p:xfrm>
        <a:graphic>
          <a:graphicData uri="http://schemas.openxmlformats.org/presentationml/2006/ole">
            <mc:AlternateContent xmlns:mc="http://schemas.openxmlformats.org/markup-compatibility/2006">
              <mc:Choice xmlns:v="urn:schemas-microsoft-com:vml" Requires="v">
                <p:oleObj name="Clip" r:id="rId4" imgW="1295640" imgH="3934080" progId="MS_ClipArt_Gallery.2">
                  <p:embed/>
                </p:oleObj>
              </mc:Choice>
              <mc:Fallback>
                <p:oleObj name="Clip" r:id="rId4" imgW="1295640" imgH="3934080" progId="MS_ClipArt_Gallery.2">
                  <p:embed/>
                  <p:pic>
                    <p:nvPicPr>
                      <p:cNvPr id="0"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1400" y="45720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952" name="Line 9"/>
          <p:cNvSpPr>
            <a:spLocks noChangeShapeType="1"/>
          </p:cNvSpPr>
          <p:nvPr/>
        </p:nvSpPr>
        <p:spPr bwMode="auto">
          <a:xfrm flipH="1">
            <a:off x="660400" y="2971800"/>
            <a:ext cx="0" cy="1143000"/>
          </a:xfrm>
          <a:prstGeom prst="line">
            <a:avLst/>
          </a:prstGeom>
          <a:noFill/>
          <a:ln w="38100">
            <a:solidFill>
              <a:srgbClr val="845F3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9953" name="AutoShape 10"/>
          <p:cNvSpPr>
            <a:spLocks noChangeArrowheads="1"/>
          </p:cNvSpPr>
          <p:nvPr/>
        </p:nvSpPr>
        <p:spPr bwMode="auto">
          <a:xfrm>
            <a:off x="812800" y="2438400"/>
            <a:ext cx="1752600" cy="457200"/>
          </a:xfrm>
          <a:prstGeom prst="parallelogram">
            <a:avLst>
              <a:gd name="adj" fmla="val 95833"/>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9954" name="Rectangle 11"/>
          <p:cNvSpPr>
            <a:spLocks noChangeArrowheads="1"/>
          </p:cNvSpPr>
          <p:nvPr/>
        </p:nvSpPr>
        <p:spPr bwMode="auto">
          <a:xfrm>
            <a:off x="508000" y="2057400"/>
            <a:ext cx="495300" cy="87630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9939" name="Object 12"/>
          <p:cNvGraphicFramePr>
            <a:graphicFrameLocks noChangeAspect="1"/>
          </p:cNvGraphicFramePr>
          <p:nvPr/>
        </p:nvGraphicFramePr>
        <p:xfrm>
          <a:off x="587375" y="2108200"/>
          <a:ext cx="355600" cy="762000"/>
        </p:xfrm>
        <a:graphic>
          <a:graphicData uri="http://schemas.openxmlformats.org/presentationml/2006/ole">
            <mc:AlternateContent xmlns:mc="http://schemas.openxmlformats.org/markup-compatibility/2006">
              <mc:Choice xmlns:v="urn:schemas-microsoft-com:vml" Requires="v">
                <p:oleObj name="Clip" r:id="rId6" imgW="1857600" imgH="3995640" progId="MS_ClipArt_Gallery.2">
                  <p:embed/>
                </p:oleObj>
              </mc:Choice>
              <mc:Fallback>
                <p:oleObj name="Clip" r:id="rId6" imgW="1857600" imgH="3995640" progId="MS_ClipArt_Gallery.2">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7375" y="2108200"/>
                        <a:ext cx="355600" cy="76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940" name="Object 13"/>
          <p:cNvGraphicFramePr>
            <a:graphicFrameLocks noChangeAspect="1"/>
          </p:cNvGraphicFramePr>
          <p:nvPr/>
        </p:nvGraphicFramePr>
        <p:xfrm>
          <a:off x="812800" y="4572000"/>
          <a:ext cx="293688" cy="889000"/>
        </p:xfrm>
        <a:graphic>
          <a:graphicData uri="http://schemas.openxmlformats.org/presentationml/2006/ole">
            <mc:AlternateContent xmlns:mc="http://schemas.openxmlformats.org/markup-compatibility/2006">
              <mc:Choice xmlns:v="urn:schemas-microsoft-com:vml" Requires="v">
                <p:oleObj name="Clip" r:id="rId8" imgW="1295640" imgH="3934080" progId="MS_ClipArt_Gallery.2">
                  <p:embed/>
                </p:oleObj>
              </mc:Choice>
              <mc:Fallback>
                <p:oleObj name="Clip" r:id="rId8" imgW="1295640" imgH="3934080" progId="MS_ClipArt_Gallery.2">
                  <p:embed/>
                  <p:pic>
                    <p:nvPicPr>
                      <p:cNvPr id="0" name="Object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2800" y="45720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941" name="Object 14"/>
          <p:cNvGraphicFramePr>
            <a:graphicFrameLocks noChangeAspect="1"/>
          </p:cNvGraphicFramePr>
          <p:nvPr/>
        </p:nvGraphicFramePr>
        <p:xfrm>
          <a:off x="584200" y="4572000"/>
          <a:ext cx="293688" cy="889000"/>
        </p:xfrm>
        <a:graphic>
          <a:graphicData uri="http://schemas.openxmlformats.org/presentationml/2006/ole">
            <mc:AlternateContent xmlns:mc="http://schemas.openxmlformats.org/markup-compatibility/2006">
              <mc:Choice xmlns:v="urn:schemas-microsoft-com:vml" Requires="v">
                <p:oleObj name="Clip" r:id="rId9" imgW="1295640" imgH="3934080" progId="MS_ClipArt_Gallery.2">
                  <p:embed/>
                </p:oleObj>
              </mc:Choice>
              <mc:Fallback>
                <p:oleObj name="Clip" r:id="rId9" imgW="1295640" imgH="3934080" progId="MS_ClipArt_Gallery.2">
                  <p:embed/>
                  <p:pic>
                    <p:nvPicPr>
                      <p:cNvPr id="0" name="Object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4200" y="45720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942" name="Object 15"/>
          <p:cNvGraphicFramePr>
            <a:graphicFrameLocks noChangeAspect="1"/>
          </p:cNvGraphicFramePr>
          <p:nvPr/>
        </p:nvGraphicFramePr>
        <p:xfrm>
          <a:off x="228600" y="4419600"/>
          <a:ext cx="344488" cy="1041400"/>
        </p:xfrm>
        <a:graphic>
          <a:graphicData uri="http://schemas.openxmlformats.org/presentationml/2006/ole">
            <mc:AlternateContent xmlns:mc="http://schemas.openxmlformats.org/markup-compatibility/2006">
              <mc:Choice xmlns:v="urn:schemas-microsoft-com:vml" Requires="v">
                <p:oleObj name="Clip" r:id="rId10" imgW="1295640" imgH="3934080" progId="MS_ClipArt_Gallery.5">
                  <p:embed/>
                </p:oleObj>
              </mc:Choice>
              <mc:Fallback>
                <p:oleObj name="Clip" r:id="rId10" imgW="1295640" imgH="3934080" progId="MS_ClipArt_Gallery.5">
                  <p:embed/>
                  <p:pic>
                    <p:nvPicPr>
                      <p:cNvPr id="0" name="Object 1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344488" cy="104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955" name="AutoShape 16"/>
          <p:cNvSpPr>
            <a:spLocks noChangeArrowheads="1"/>
          </p:cNvSpPr>
          <p:nvPr/>
        </p:nvSpPr>
        <p:spPr bwMode="auto">
          <a:xfrm>
            <a:off x="1295400" y="6172200"/>
            <a:ext cx="1676400" cy="457200"/>
          </a:xfrm>
          <a:prstGeom prst="wedgeRoundRectCallout">
            <a:avLst>
              <a:gd name="adj1" fmla="val -47634"/>
              <a:gd name="adj2" fmla="val -276042"/>
              <a:gd name="adj3" fmla="val 16667"/>
            </a:avLst>
          </a:prstGeom>
          <a:solidFill>
            <a:srgbClr val="FFFF99"/>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i="1">
                <a:latin typeface="Times New Roman" pitchFamily="18" charset="0"/>
              </a:rPr>
              <a:t>Service Agents</a:t>
            </a:r>
            <a:endParaRPr lang="en-GB" altLang="en-US" sz="1800" i="1">
              <a:latin typeface="Times New Roman" pitchFamily="18" charset="0"/>
            </a:endParaRPr>
          </a:p>
        </p:txBody>
      </p:sp>
      <p:sp>
        <p:nvSpPr>
          <p:cNvPr id="39956" name="AutoShape 17"/>
          <p:cNvSpPr>
            <a:spLocks noChangeArrowheads="1"/>
          </p:cNvSpPr>
          <p:nvPr/>
        </p:nvSpPr>
        <p:spPr bwMode="auto">
          <a:xfrm>
            <a:off x="838200" y="3200400"/>
            <a:ext cx="1371600" cy="457200"/>
          </a:xfrm>
          <a:prstGeom prst="wedgeRoundRectCallout">
            <a:avLst>
              <a:gd name="adj1" fmla="val -50810"/>
              <a:gd name="adj2" fmla="val -117708"/>
              <a:gd name="adj3" fmla="val 16667"/>
            </a:avLst>
          </a:prstGeom>
          <a:solidFill>
            <a:srgbClr val="FFFF99"/>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i="1">
                <a:latin typeface="Times New Roman" pitchFamily="18" charset="0"/>
              </a:rPr>
              <a:t>Host Agent</a:t>
            </a:r>
            <a:endParaRPr lang="en-GB" altLang="en-US" sz="1800" i="1">
              <a:latin typeface="Times New Roman" pitchFamily="18" charset="0"/>
            </a:endParaRPr>
          </a:p>
        </p:txBody>
      </p:sp>
      <p:sp>
        <p:nvSpPr>
          <p:cNvPr id="39957" name="AutoShape 18"/>
          <p:cNvSpPr>
            <a:spLocks noChangeArrowheads="1"/>
          </p:cNvSpPr>
          <p:nvPr/>
        </p:nvSpPr>
        <p:spPr bwMode="auto">
          <a:xfrm>
            <a:off x="1905000" y="1143000"/>
            <a:ext cx="1676400" cy="685800"/>
          </a:xfrm>
          <a:prstGeom prst="wedgeRoundRectCallout">
            <a:avLst>
              <a:gd name="adj1" fmla="val -43088"/>
              <a:gd name="adj2" fmla="val 160417"/>
              <a:gd name="adj3" fmla="val 16667"/>
            </a:avLst>
          </a:prstGeom>
          <a:solidFill>
            <a:srgbClr val="FFFF99"/>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i="1">
                <a:latin typeface="Times New Roman" pitchFamily="18" charset="0"/>
              </a:rPr>
              <a:t>Embedded Platform</a:t>
            </a:r>
            <a:endParaRPr lang="en-GB" altLang="en-US" sz="1800" i="1">
              <a:latin typeface="Times New Roman" pitchFamily="18" charset="0"/>
            </a:endParaRPr>
          </a:p>
        </p:txBody>
      </p:sp>
      <p:pic>
        <p:nvPicPr>
          <p:cNvPr id="39958" name="Picture 19" descr="bd0517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9000" y="1447800"/>
            <a:ext cx="1600200" cy="152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9" name="Picture 20" descr="bs0008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56163" y="4432300"/>
            <a:ext cx="1743075"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60" name="Rectangle 21"/>
          <p:cNvSpPr>
            <a:spLocks noChangeArrowheads="1"/>
          </p:cNvSpPr>
          <p:nvPr/>
        </p:nvSpPr>
        <p:spPr bwMode="auto">
          <a:xfrm>
            <a:off x="4610100" y="4889500"/>
            <a:ext cx="1244600" cy="91440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9943" name="Object 22"/>
          <p:cNvGraphicFramePr>
            <a:graphicFrameLocks noChangeAspect="1"/>
          </p:cNvGraphicFramePr>
          <p:nvPr/>
        </p:nvGraphicFramePr>
        <p:xfrm>
          <a:off x="5524500" y="4889500"/>
          <a:ext cx="293688" cy="889000"/>
        </p:xfrm>
        <a:graphic>
          <a:graphicData uri="http://schemas.openxmlformats.org/presentationml/2006/ole">
            <mc:AlternateContent xmlns:mc="http://schemas.openxmlformats.org/markup-compatibility/2006">
              <mc:Choice xmlns:v="urn:schemas-microsoft-com:vml" Requires="v">
                <p:oleObj name="Clip" r:id="rId12" imgW="1295640" imgH="3934080" progId="MS_ClipArt_Gallery.2">
                  <p:embed/>
                </p:oleObj>
              </mc:Choice>
              <mc:Fallback>
                <p:oleObj name="Clip" r:id="rId12" imgW="1295640" imgH="3934080" progId="MS_ClipArt_Gallery.2">
                  <p:embed/>
                  <p:pic>
                    <p:nvPicPr>
                      <p:cNvPr id="0" name="Object 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24500" y="48895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961" name="AutoShape 23"/>
          <p:cNvSpPr>
            <a:spLocks noChangeArrowheads="1"/>
          </p:cNvSpPr>
          <p:nvPr/>
        </p:nvSpPr>
        <p:spPr bwMode="auto">
          <a:xfrm>
            <a:off x="5308600" y="2438400"/>
            <a:ext cx="1752600" cy="457200"/>
          </a:xfrm>
          <a:prstGeom prst="parallelogram">
            <a:avLst>
              <a:gd name="adj" fmla="val 95833"/>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9962" name="Rectangle 24"/>
          <p:cNvSpPr>
            <a:spLocks noChangeArrowheads="1"/>
          </p:cNvSpPr>
          <p:nvPr/>
        </p:nvSpPr>
        <p:spPr bwMode="auto">
          <a:xfrm>
            <a:off x="5003800" y="2057400"/>
            <a:ext cx="495300" cy="87630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9944" name="Object 25"/>
          <p:cNvGraphicFramePr>
            <a:graphicFrameLocks noChangeAspect="1"/>
          </p:cNvGraphicFramePr>
          <p:nvPr/>
        </p:nvGraphicFramePr>
        <p:xfrm>
          <a:off x="5083175" y="2108200"/>
          <a:ext cx="355600" cy="762000"/>
        </p:xfrm>
        <a:graphic>
          <a:graphicData uri="http://schemas.openxmlformats.org/presentationml/2006/ole">
            <mc:AlternateContent xmlns:mc="http://schemas.openxmlformats.org/markup-compatibility/2006">
              <mc:Choice xmlns:v="urn:schemas-microsoft-com:vml" Requires="v">
                <p:oleObj name="Clip" r:id="rId13" imgW="1857600" imgH="3995640" progId="MS_ClipArt_Gallery.2">
                  <p:embed/>
                </p:oleObj>
              </mc:Choice>
              <mc:Fallback>
                <p:oleObj name="Clip" r:id="rId13" imgW="1857600" imgH="3995640" progId="MS_ClipArt_Gallery.2">
                  <p:embed/>
                  <p:pic>
                    <p:nvPicPr>
                      <p:cNvPr id="0" name="Object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83175" y="2108200"/>
                        <a:ext cx="355600" cy="76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945" name="Object 26"/>
          <p:cNvGraphicFramePr>
            <a:graphicFrameLocks noChangeAspect="1"/>
          </p:cNvGraphicFramePr>
          <p:nvPr/>
        </p:nvGraphicFramePr>
        <p:xfrm>
          <a:off x="5295900" y="4889500"/>
          <a:ext cx="293688" cy="889000"/>
        </p:xfrm>
        <a:graphic>
          <a:graphicData uri="http://schemas.openxmlformats.org/presentationml/2006/ole">
            <mc:AlternateContent xmlns:mc="http://schemas.openxmlformats.org/markup-compatibility/2006">
              <mc:Choice xmlns:v="urn:schemas-microsoft-com:vml" Requires="v">
                <p:oleObj name="Clip" r:id="rId14" imgW="1295640" imgH="3934080" progId="MS_ClipArt_Gallery.2">
                  <p:embed/>
                </p:oleObj>
              </mc:Choice>
              <mc:Fallback>
                <p:oleObj name="Clip" r:id="rId14" imgW="1295640" imgH="3934080" progId="MS_ClipArt_Gallery.2">
                  <p:embed/>
                  <p:pic>
                    <p:nvPicPr>
                      <p:cNvPr id="0" name="Object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95900" y="48895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946" name="Object 27"/>
          <p:cNvGraphicFramePr>
            <a:graphicFrameLocks noChangeAspect="1"/>
          </p:cNvGraphicFramePr>
          <p:nvPr/>
        </p:nvGraphicFramePr>
        <p:xfrm>
          <a:off x="5067300" y="4889500"/>
          <a:ext cx="293688" cy="889000"/>
        </p:xfrm>
        <a:graphic>
          <a:graphicData uri="http://schemas.openxmlformats.org/presentationml/2006/ole">
            <mc:AlternateContent xmlns:mc="http://schemas.openxmlformats.org/markup-compatibility/2006">
              <mc:Choice xmlns:v="urn:schemas-microsoft-com:vml" Requires="v">
                <p:oleObj name="Clip" r:id="rId15" imgW="1295640" imgH="3934080" progId="MS_ClipArt_Gallery.2">
                  <p:embed/>
                </p:oleObj>
              </mc:Choice>
              <mc:Fallback>
                <p:oleObj name="Clip" r:id="rId15" imgW="1295640" imgH="3934080" progId="MS_ClipArt_Gallery.2">
                  <p:embed/>
                  <p:pic>
                    <p:nvPicPr>
                      <p:cNvPr id="0" name="Object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67300" y="4889500"/>
                        <a:ext cx="293688"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963" name="Rectangle 28"/>
          <p:cNvSpPr>
            <a:spLocks noChangeArrowheads="1"/>
          </p:cNvSpPr>
          <p:nvPr/>
        </p:nvSpPr>
        <p:spPr bwMode="auto">
          <a:xfrm>
            <a:off x="6096000" y="1676400"/>
            <a:ext cx="495300" cy="1143000"/>
          </a:xfrm>
          <a:prstGeom prst="rect">
            <a:avLst/>
          </a:prstGeom>
          <a:solidFill>
            <a:srgbClr val="FFFF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39947" name="Object 29"/>
          <p:cNvGraphicFramePr>
            <a:graphicFrameLocks noChangeAspect="1"/>
          </p:cNvGraphicFramePr>
          <p:nvPr/>
        </p:nvGraphicFramePr>
        <p:xfrm>
          <a:off x="6172200" y="1676400"/>
          <a:ext cx="344488" cy="1041400"/>
        </p:xfrm>
        <a:graphic>
          <a:graphicData uri="http://schemas.openxmlformats.org/presentationml/2006/ole">
            <mc:AlternateContent xmlns:mc="http://schemas.openxmlformats.org/markup-compatibility/2006">
              <mc:Choice xmlns:v="urn:schemas-microsoft-com:vml" Requires="v">
                <p:oleObj name="Clip" r:id="rId16" imgW="1295640" imgH="3934080" progId="MS_ClipArt_Gallery.5">
                  <p:embed/>
                </p:oleObj>
              </mc:Choice>
              <mc:Fallback>
                <p:oleObj name="Clip" r:id="rId16" imgW="1295640" imgH="3934080" progId="MS_ClipArt_Gallery.5">
                  <p:embed/>
                  <p:pic>
                    <p:nvPicPr>
                      <p:cNvPr id="0" name="Object 2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172200" y="1676400"/>
                        <a:ext cx="344488" cy="104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964" name="Line 30"/>
          <p:cNvSpPr>
            <a:spLocks noChangeShapeType="1"/>
          </p:cNvSpPr>
          <p:nvPr/>
        </p:nvSpPr>
        <p:spPr bwMode="auto">
          <a:xfrm flipH="1">
            <a:off x="5486400" y="2552700"/>
            <a:ext cx="609600" cy="152400"/>
          </a:xfrm>
          <a:prstGeom prst="line">
            <a:avLst/>
          </a:prstGeom>
          <a:noFill/>
          <a:ln w="381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9965" name="Line 31"/>
          <p:cNvSpPr>
            <a:spLocks noChangeShapeType="1"/>
          </p:cNvSpPr>
          <p:nvPr/>
        </p:nvSpPr>
        <p:spPr bwMode="auto">
          <a:xfrm flipV="1">
            <a:off x="4800600" y="2743200"/>
            <a:ext cx="1447800" cy="2286000"/>
          </a:xfrm>
          <a:prstGeom prst="line">
            <a:avLst/>
          </a:prstGeom>
          <a:noFill/>
          <a:ln w="22225">
            <a:solidFill>
              <a:srgbClr val="FF0000"/>
            </a:solidFill>
            <a:prstDash val="lg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9966" name="AutoShape 32"/>
          <p:cNvSpPr>
            <a:spLocks noChangeArrowheads="1"/>
          </p:cNvSpPr>
          <p:nvPr/>
        </p:nvSpPr>
        <p:spPr bwMode="auto">
          <a:xfrm>
            <a:off x="6477000" y="3048000"/>
            <a:ext cx="2514600" cy="2667000"/>
          </a:xfrm>
          <a:prstGeom prst="wedgeRoundRectCallout">
            <a:avLst>
              <a:gd name="adj1" fmla="val -50440"/>
              <a:gd name="adj2" fmla="val -61606"/>
              <a:gd name="adj3" fmla="val 16667"/>
            </a:avLst>
          </a:prstGeom>
          <a:solidFill>
            <a:srgbClr val="FFFF99"/>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i="1">
                <a:latin typeface="Times New Roman" pitchFamily="18" charset="0"/>
              </a:rPr>
              <a:t>Based on the online diagnostics, a service agent, selected for the specific emergency situation, moves to the embedded platform to help the host agent to manage it and to carry out the predictive maintenance activities</a:t>
            </a:r>
            <a:endParaRPr lang="en-GB" altLang="en-US" sz="1600" i="1">
              <a:latin typeface="Times New Roman" pitchFamily="18" charset="0"/>
            </a:endParaRPr>
          </a:p>
        </p:txBody>
      </p:sp>
      <p:sp>
        <p:nvSpPr>
          <p:cNvPr id="39967" name="AutoShape 33"/>
          <p:cNvSpPr>
            <a:spLocks noChangeArrowheads="1"/>
          </p:cNvSpPr>
          <p:nvPr/>
        </p:nvSpPr>
        <p:spPr bwMode="auto">
          <a:xfrm>
            <a:off x="2057400" y="3962400"/>
            <a:ext cx="1676400" cy="685800"/>
          </a:xfrm>
          <a:prstGeom prst="wedgeRoundRectCallout">
            <a:avLst>
              <a:gd name="adj1" fmla="val -66574"/>
              <a:gd name="adj2" fmla="val 97454"/>
              <a:gd name="adj3" fmla="val 16667"/>
            </a:avLst>
          </a:prstGeom>
          <a:solidFill>
            <a:srgbClr val="FFFF99"/>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i="1">
                <a:latin typeface="Times New Roman" pitchFamily="18" charset="0"/>
              </a:rPr>
              <a:t>Maintenance Service</a:t>
            </a:r>
            <a:endParaRPr lang="en-GB" altLang="en-US" sz="1800" i="1">
              <a:latin typeface="Times New Roman" pitchFamily="18" charset="0"/>
            </a:endParaRPr>
          </a:p>
        </p:txBody>
      </p:sp>
      <p:sp>
        <p:nvSpPr>
          <p:cNvPr id="39968" name="AutoShape 34"/>
          <p:cNvSpPr>
            <a:spLocks noChangeArrowheads="1"/>
          </p:cNvSpPr>
          <p:nvPr/>
        </p:nvSpPr>
        <p:spPr bwMode="auto">
          <a:xfrm>
            <a:off x="3276600" y="3352800"/>
            <a:ext cx="1676400" cy="457200"/>
          </a:xfrm>
          <a:prstGeom prst="rightArrow">
            <a:avLst>
              <a:gd name="adj1" fmla="val 50000"/>
              <a:gd name="adj2" fmla="val 91667"/>
            </a:avLst>
          </a:prstGeom>
          <a:solidFill>
            <a:srgbClr val="006699"/>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006" name="Group 2"/>
          <p:cNvGrpSpPr>
            <a:grpSpLocks/>
          </p:cNvGrpSpPr>
          <p:nvPr/>
        </p:nvGrpSpPr>
        <p:grpSpPr bwMode="auto">
          <a:xfrm>
            <a:off x="368300" y="1130300"/>
            <a:ext cx="8534400" cy="1981200"/>
            <a:chOff x="240" y="1104"/>
            <a:chExt cx="5376" cy="1248"/>
          </a:xfrm>
        </p:grpSpPr>
        <p:grpSp>
          <p:nvGrpSpPr>
            <p:cNvPr id="41053" name="Group 3"/>
            <p:cNvGrpSpPr>
              <a:grpSpLocks/>
            </p:cNvGrpSpPr>
            <p:nvPr/>
          </p:nvGrpSpPr>
          <p:grpSpPr bwMode="auto">
            <a:xfrm>
              <a:off x="3706" y="1104"/>
              <a:ext cx="1910" cy="1248"/>
              <a:chOff x="3706" y="1104"/>
              <a:chExt cx="1910" cy="1248"/>
            </a:xfrm>
          </p:grpSpPr>
          <p:sp>
            <p:nvSpPr>
              <p:cNvPr id="41118" name="AutoShape 4"/>
              <p:cNvSpPr>
                <a:spLocks noChangeArrowheads="1"/>
              </p:cNvSpPr>
              <p:nvPr/>
            </p:nvSpPr>
            <p:spPr bwMode="auto">
              <a:xfrm>
                <a:off x="3706" y="1776"/>
                <a:ext cx="1872" cy="384"/>
              </a:xfrm>
              <a:prstGeom prst="parallelogram">
                <a:avLst>
                  <a:gd name="adj" fmla="val 121875"/>
                </a:avLst>
              </a:prstGeom>
              <a:gradFill rotWithShape="0">
                <a:gsLst>
                  <a:gs pos="0">
                    <a:srgbClr val="FFFAE4"/>
                  </a:gs>
                  <a:gs pos="100000">
                    <a:srgbClr val="FFCC00"/>
                  </a:gs>
                </a:gsLst>
                <a:lin ang="5400000" scaled="1"/>
              </a:gradFill>
              <a:ln w="9525">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41119" name="Group 5"/>
              <p:cNvGrpSpPr>
                <a:grpSpLocks/>
              </p:cNvGrpSpPr>
              <p:nvPr/>
            </p:nvGrpSpPr>
            <p:grpSpPr bwMode="auto">
              <a:xfrm>
                <a:off x="5050" y="1104"/>
                <a:ext cx="566" cy="768"/>
                <a:chOff x="3610" y="720"/>
                <a:chExt cx="902" cy="1248"/>
              </a:xfrm>
            </p:grpSpPr>
            <p:pic>
              <p:nvPicPr>
                <p:cNvPr id="41138" name="Picture 6" descr="server">
                  <a:hlinkClick r:id="rId2"/>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10" y="720"/>
                  <a:ext cx="902"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39" name="Picture 7" descr="maintenance">
                  <a:hlinkClick r:id="rId4"/>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24" y="960"/>
                  <a:ext cx="192" cy="182"/>
                </a:xfrm>
                <a:prstGeom prst="rect">
                  <a:avLst/>
                </a:prstGeom>
                <a:solidFill>
                  <a:srgbClr val="FFFFFF"/>
                </a:solidFill>
                <a:ln w="9525">
                  <a:solidFill>
                    <a:schemeClr val="tx1"/>
                  </a:solidFill>
                  <a:miter lim="800000"/>
                  <a:headEnd/>
                  <a:tailEnd/>
                </a:ln>
              </p:spPr>
            </p:pic>
          </p:grpSp>
          <p:grpSp>
            <p:nvGrpSpPr>
              <p:cNvPr id="41120" name="Group 8"/>
              <p:cNvGrpSpPr>
                <a:grpSpLocks/>
              </p:cNvGrpSpPr>
              <p:nvPr/>
            </p:nvGrpSpPr>
            <p:grpSpPr bwMode="auto">
              <a:xfrm>
                <a:off x="4906" y="1440"/>
                <a:ext cx="432" cy="912"/>
                <a:chOff x="3360" y="1200"/>
                <a:chExt cx="672" cy="1471"/>
              </a:xfrm>
            </p:grpSpPr>
            <p:grpSp>
              <p:nvGrpSpPr>
                <p:cNvPr id="41129" name="Group 9"/>
                <p:cNvGrpSpPr>
                  <a:grpSpLocks/>
                </p:cNvGrpSpPr>
                <p:nvPr/>
              </p:nvGrpSpPr>
              <p:grpSpPr bwMode="auto">
                <a:xfrm>
                  <a:off x="3408" y="1200"/>
                  <a:ext cx="624" cy="1051"/>
                  <a:chOff x="3408" y="1200"/>
                  <a:chExt cx="624" cy="1051"/>
                </a:xfrm>
              </p:grpSpPr>
              <p:pic>
                <p:nvPicPr>
                  <p:cNvPr id="41130" name="Picture 10" descr="5500-case">
                    <a:hlinkClick r:id="rId6"/>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0" y="1824"/>
                    <a:ext cx="432"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131" name="Group 11"/>
                  <p:cNvGrpSpPr>
                    <a:grpSpLocks/>
                  </p:cNvGrpSpPr>
                  <p:nvPr/>
                </p:nvGrpSpPr>
                <p:grpSpPr bwMode="auto">
                  <a:xfrm>
                    <a:off x="3408" y="1200"/>
                    <a:ext cx="409" cy="1051"/>
                    <a:chOff x="576" y="1798"/>
                    <a:chExt cx="596" cy="1495"/>
                  </a:xfrm>
                </p:grpSpPr>
                <p:sp>
                  <p:nvSpPr>
                    <p:cNvPr id="41132" name="Freeform 12"/>
                    <p:cNvSpPr>
                      <a:spLocks/>
                    </p:cNvSpPr>
                    <p:nvPr/>
                  </p:nvSpPr>
                  <p:spPr bwMode="auto">
                    <a:xfrm>
                      <a:off x="728" y="1857"/>
                      <a:ext cx="349" cy="342"/>
                    </a:xfrm>
                    <a:custGeom>
                      <a:avLst/>
                      <a:gdLst>
                        <a:gd name="T0" fmla="*/ 212 w 699"/>
                        <a:gd name="T1" fmla="*/ 288 h 683"/>
                        <a:gd name="T2" fmla="*/ 274 w 699"/>
                        <a:gd name="T3" fmla="*/ 197 h 683"/>
                        <a:gd name="T4" fmla="*/ 341 w 699"/>
                        <a:gd name="T5" fmla="*/ 129 h 683"/>
                        <a:gd name="T6" fmla="*/ 411 w 699"/>
                        <a:gd name="T7" fmla="*/ 45 h 683"/>
                        <a:gd name="T8" fmla="*/ 494 w 699"/>
                        <a:gd name="T9" fmla="*/ 7 h 683"/>
                        <a:gd name="T10" fmla="*/ 562 w 699"/>
                        <a:gd name="T11" fmla="*/ 0 h 683"/>
                        <a:gd name="T12" fmla="*/ 631 w 699"/>
                        <a:gd name="T13" fmla="*/ 22 h 683"/>
                        <a:gd name="T14" fmla="*/ 669 w 699"/>
                        <a:gd name="T15" fmla="*/ 75 h 683"/>
                        <a:gd name="T16" fmla="*/ 699 w 699"/>
                        <a:gd name="T17" fmla="*/ 174 h 683"/>
                        <a:gd name="T18" fmla="*/ 691 w 699"/>
                        <a:gd name="T19" fmla="*/ 280 h 683"/>
                        <a:gd name="T20" fmla="*/ 661 w 699"/>
                        <a:gd name="T21" fmla="*/ 371 h 683"/>
                        <a:gd name="T22" fmla="*/ 585 w 699"/>
                        <a:gd name="T23" fmla="*/ 478 h 683"/>
                        <a:gd name="T24" fmla="*/ 502 w 699"/>
                        <a:gd name="T25" fmla="*/ 554 h 683"/>
                        <a:gd name="T26" fmla="*/ 411 w 699"/>
                        <a:gd name="T27" fmla="*/ 622 h 683"/>
                        <a:gd name="T28" fmla="*/ 311 w 699"/>
                        <a:gd name="T29" fmla="*/ 668 h 683"/>
                        <a:gd name="T30" fmla="*/ 228 w 699"/>
                        <a:gd name="T31" fmla="*/ 683 h 683"/>
                        <a:gd name="T32" fmla="*/ 190 w 699"/>
                        <a:gd name="T33" fmla="*/ 661 h 683"/>
                        <a:gd name="T34" fmla="*/ 159 w 699"/>
                        <a:gd name="T35" fmla="*/ 570 h 683"/>
                        <a:gd name="T36" fmla="*/ 167 w 699"/>
                        <a:gd name="T37" fmla="*/ 448 h 683"/>
                        <a:gd name="T38" fmla="*/ 22 w 699"/>
                        <a:gd name="T39" fmla="*/ 455 h 683"/>
                        <a:gd name="T40" fmla="*/ 0 w 699"/>
                        <a:gd name="T41" fmla="*/ 433 h 683"/>
                        <a:gd name="T42" fmla="*/ 22 w 699"/>
                        <a:gd name="T43" fmla="*/ 387 h 683"/>
                        <a:gd name="T44" fmla="*/ 175 w 699"/>
                        <a:gd name="T45" fmla="*/ 379 h 683"/>
                        <a:gd name="T46" fmla="*/ 212 w 699"/>
                        <a:gd name="T47" fmla="*/ 288 h 6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9"/>
                        <a:gd name="T73" fmla="*/ 0 h 683"/>
                        <a:gd name="T74" fmla="*/ 699 w 699"/>
                        <a:gd name="T75" fmla="*/ 683 h 6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9" h="683">
                          <a:moveTo>
                            <a:pt x="212" y="288"/>
                          </a:moveTo>
                          <a:lnTo>
                            <a:pt x="274" y="197"/>
                          </a:lnTo>
                          <a:lnTo>
                            <a:pt x="341" y="129"/>
                          </a:lnTo>
                          <a:lnTo>
                            <a:pt x="411" y="45"/>
                          </a:lnTo>
                          <a:lnTo>
                            <a:pt x="494" y="7"/>
                          </a:lnTo>
                          <a:lnTo>
                            <a:pt x="562" y="0"/>
                          </a:lnTo>
                          <a:lnTo>
                            <a:pt x="631" y="22"/>
                          </a:lnTo>
                          <a:lnTo>
                            <a:pt x="669" y="75"/>
                          </a:lnTo>
                          <a:lnTo>
                            <a:pt x="699" y="174"/>
                          </a:lnTo>
                          <a:lnTo>
                            <a:pt x="691" y="280"/>
                          </a:lnTo>
                          <a:lnTo>
                            <a:pt x="661" y="371"/>
                          </a:lnTo>
                          <a:lnTo>
                            <a:pt x="585" y="478"/>
                          </a:lnTo>
                          <a:lnTo>
                            <a:pt x="502" y="554"/>
                          </a:lnTo>
                          <a:lnTo>
                            <a:pt x="411" y="622"/>
                          </a:lnTo>
                          <a:lnTo>
                            <a:pt x="311" y="668"/>
                          </a:lnTo>
                          <a:lnTo>
                            <a:pt x="228" y="683"/>
                          </a:lnTo>
                          <a:lnTo>
                            <a:pt x="190" y="661"/>
                          </a:lnTo>
                          <a:lnTo>
                            <a:pt x="159" y="570"/>
                          </a:lnTo>
                          <a:lnTo>
                            <a:pt x="167" y="448"/>
                          </a:lnTo>
                          <a:lnTo>
                            <a:pt x="22" y="455"/>
                          </a:lnTo>
                          <a:lnTo>
                            <a:pt x="0" y="433"/>
                          </a:lnTo>
                          <a:lnTo>
                            <a:pt x="22" y="387"/>
                          </a:lnTo>
                          <a:lnTo>
                            <a:pt x="175" y="379"/>
                          </a:lnTo>
                          <a:lnTo>
                            <a:pt x="212" y="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3" name="Freeform 13"/>
                    <p:cNvSpPr>
                      <a:spLocks/>
                    </p:cNvSpPr>
                    <p:nvPr/>
                  </p:nvSpPr>
                  <p:spPr bwMode="auto">
                    <a:xfrm>
                      <a:off x="709" y="2217"/>
                      <a:ext cx="243" cy="502"/>
                    </a:xfrm>
                    <a:custGeom>
                      <a:avLst/>
                      <a:gdLst>
                        <a:gd name="T0" fmla="*/ 137 w 485"/>
                        <a:gd name="T1" fmla="*/ 85 h 1004"/>
                        <a:gd name="T2" fmla="*/ 205 w 485"/>
                        <a:gd name="T3" fmla="*/ 23 h 1004"/>
                        <a:gd name="T4" fmla="*/ 310 w 485"/>
                        <a:gd name="T5" fmla="*/ 0 h 1004"/>
                        <a:gd name="T6" fmla="*/ 402 w 485"/>
                        <a:gd name="T7" fmla="*/ 15 h 1004"/>
                        <a:gd name="T8" fmla="*/ 469 w 485"/>
                        <a:gd name="T9" fmla="*/ 77 h 1004"/>
                        <a:gd name="T10" fmla="*/ 485 w 485"/>
                        <a:gd name="T11" fmla="*/ 122 h 1004"/>
                        <a:gd name="T12" fmla="*/ 485 w 485"/>
                        <a:gd name="T13" fmla="*/ 182 h 1004"/>
                        <a:gd name="T14" fmla="*/ 455 w 485"/>
                        <a:gd name="T15" fmla="*/ 236 h 1004"/>
                        <a:gd name="T16" fmla="*/ 402 w 485"/>
                        <a:gd name="T17" fmla="*/ 327 h 1004"/>
                        <a:gd name="T18" fmla="*/ 379 w 485"/>
                        <a:gd name="T19" fmla="*/ 434 h 1004"/>
                        <a:gd name="T20" fmla="*/ 372 w 485"/>
                        <a:gd name="T21" fmla="*/ 524 h 1004"/>
                        <a:gd name="T22" fmla="*/ 394 w 485"/>
                        <a:gd name="T23" fmla="*/ 624 h 1004"/>
                        <a:gd name="T24" fmla="*/ 455 w 485"/>
                        <a:gd name="T25" fmla="*/ 715 h 1004"/>
                        <a:gd name="T26" fmla="*/ 477 w 485"/>
                        <a:gd name="T27" fmla="*/ 806 h 1004"/>
                        <a:gd name="T28" fmla="*/ 469 w 485"/>
                        <a:gd name="T29" fmla="*/ 890 h 1004"/>
                        <a:gd name="T30" fmla="*/ 425 w 485"/>
                        <a:gd name="T31" fmla="*/ 959 h 1004"/>
                        <a:gd name="T32" fmla="*/ 364 w 485"/>
                        <a:gd name="T33" fmla="*/ 997 h 1004"/>
                        <a:gd name="T34" fmla="*/ 288 w 485"/>
                        <a:gd name="T35" fmla="*/ 1004 h 1004"/>
                        <a:gd name="T36" fmla="*/ 197 w 485"/>
                        <a:gd name="T37" fmla="*/ 1004 h 1004"/>
                        <a:gd name="T38" fmla="*/ 129 w 485"/>
                        <a:gd name="T39" fmla="*/ 965 h 1004"/>
                        <a:gd name="T40" fmla="*/ 60 w 485"/>
                        <a:gd name="T41" fmla="*/ 852 h 1004"/>
                        <a:gd name="T42" fmla="*/ 16 w 485"/>
                        <a:gd name="T43" fmla="*/ 753 h 1004"/>
                        <a:gd name="T44" fmla="*/ 0 w 485"/>
                        <a:gd name="T45" fmla="*/ 601 h 1004"/>
                        <a:gd name="T46" fmla="*/ 16 w 485"/>
                        <a:gd name="T47" fmla="*/ 464 h 1004"/>
                        <a:gd name="T48" fmla="*/ 46 w 485"/>
                        <a:gd name="T49" fmla="*/ 319 h 1004"/>
                        <a:gd name="T50" fmla="*/ 91 w 485"/>
                        <a:gd name="T51" fmla="*/ 175 h 1004"/>
                        <a:gd name="T52" fmla="*/ 137 w 485"/>
                        <a:gd name="T53" fmla="*/ 85 h 10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5"/>
                        <a:gd name="T82" fmla="*/ 0 h 1004"/>
                        <a:gd name="T83" fmla="*/ 485 w 485"/>
                        <a:gd name="T84" fmla="*/ 1004 h 100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5" h="1004">
                          <a:moveTo>
                            <a:pt x="137" y="85"/>
                          </a:moveTo>
                          <a:lnTo>
                            <a:pt x="205" y="23"/>
                          </a:lnTo>
                          <a:lnTo>
                            <a:pt x="310" y="0"/>
                          </a:lnTo>
                          <a:lnTo>
                            <a:pt x="402" y="15"/>
                          </a:lnTo>
                          <a:lnTo>
                            <a:pt x="469" y="77"/>
                          </a:lnTo>
                          <a:lnTo>
                            <a:pt x="485" y="122"/>
                          </a:lnTo>
                          <a:lnTo>
                            <a:pt x="485" y="182"/>
                          </a:lnTo>
                          <a:lnTo>
                            <a:pt x="455" y="236"/>
                          </a:lnTo>
                          <a:lnTo>
                            <a:pt x="402" y="327"/>
                          </a:lnTo>
                          <a:lnTo>
                            <a:pt x="379" y="434"/>
                          </a:lnTo>
                          <a:lnTo>
                            <a:pt x="372" y="524"/>
                          </a:lnTo>
                          <a:lnTo>
                            <a:pt x="394" y="624"/>
                          </a:lnTo>
                          <a:lnTo>
                            <a:pt x="455" y="715"/>
                          </a:lnTo>
                          <a:lnTo>
                            <a:pt x="477" y="806"/>
                          </a:lnTo>
                          <a:lnTo>
                            <a:pt x="469" y="890"/>
                          </a:lnTo>
                          <a:lnTo>
                            <a:pt x="425" y="959"/>
                          </a:lnTo>
                          <a:lnTo>
                            <a:pt x="364" y="997"/>
                          </a:lnTo>
                          <a:lnTo>
                            <a:pt x="288" y="1004"/>
                          </a:lnTo>
                          <a:lnTo>
                            <a:pt x="197" y="1004"/>
                          </a:lnTo>
                          <a:lnTo>
                            <a:pt x="129" y="965"/>
                          </a:lnTo>
                          <a:lnTo>
                            <a:pt x="60" y="852"/>
                          </a:lnTo>
                          <a:lnTo>
                            <a:pt x="16" y="753"/>
                          </a:lnTo>
                          <a:lnTo>
                            <a:pt x="0" y="601"/>
                          </a:lnTo>
                          <a:lnTo>
                            <a:pt x="16" y="464"/>
                          </a:lnTo>
                          <a:lnTo>
                            <a:pt x="46" y="319"/>
                          </a:lnTo>
                          <a:lnTo>
                            <a:pt x="91" y="175"/>
                          </a:lnTo>
                          <a:lnTo>
                            <a:pt x="13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4" name="Freeform 14"/>
                    <p:cNvSpPr>
                      <a:spLocks/>
                    </p:cNvSpPr>
                    <p:nvPr/>
                  </p:nvSpPr>
                  <p:spPr bwMode="auto">
                    <a:xfrm>
                      <a:off x="903" y="2233"/>
                      <a:ext cx="269" cy="452"/>
                    </a:xfrm>
                    <a:custGeom>
                      <a:avLst/>
                      <a:gdLst>
                        <a:gd name="T0" fmla="*/ 0 w 539"/>
                        <a:gd name="T1" fmla="*/ 45 h 905"/>
                        <a:gd name="T2" fmla="*/ 7 w 539"/>
                        <a:gd name="T3" fmla="*/ 7 h 905"/>
                        <a:gd name="T4" fmla="*/ 90 w 539"/>
                        <a:gd name="T5" fmla="*/ 0 h 905"/>
                        <a:gd name="T6" fmla="*/ 136 w 539"/>
                        <a:gd name="T7" fmla="*/ 38 h 905"/>
                        <a:gd name="T8" fmla="*/ 205 w 539"/>
                        <a:gd name="T9" fmla="*/ 136 h 905"/>
                        <a:gd name="T10" fmla="*/ 295 w 539"/>
                        <a:gd name="T11" fmla="*/ 265 h 905"/>
                        <a:gd name="T12" fmla="*/ 378 w 539"/>
                        <a:gd name="T13" fmla="*/ 357 h 905"/>
                        <a:gd name="T14" fmla="*/ 531 w 539"/>
                        <a:gd name="T15" fmla="*/ 524 h 905"/>
                        <a:gd name="T16" fmla="*/ 539 w 539"/>
                        <a:gd name="T17" fmla="*/ 561 h 905"/>
                        <a:gd name="T18" fmla="*/ 507 w 539"/>
                        <a:gd name="T19" fmla="*/ 585 h 905"/>
                        <a:gd name="T20" fmla="*/ 432 w 539"/>
                        <a:gd name="T21" fmla="*/ 615 h 905"/>
                        <a:gd name="T22" fmla="*/ 326 w 539"/>
                        <a:gd name="T23" fmla="*/ 638 h 905"/>
                        <a:gd name="T24" fmla="*/ 197 w 539"/>
                        <a:gd name="T25" fmla="*/ 646 h 905"/>
                        <a:gd name="T26" fmla="*/ 152 w 539"/>
                        <a:gd name="T27" fmla="*/ 653 h 905"/>
                        <a:gd name="T28" fmla="*/ 136 w 539"/>
                        <a:gd name="T29" fmla="*/ 684 h 905"/>
                        <a:gd name="T30" fmla="*/ 166 w 539"/>
                        <a:gd name="T31" fmla="*/ 736 h 905"/>
                        <a:gd name="T32" fmla="*/ 273 w 539"/>
                        <a:gd name="T33" fmla="*/ 828 h 905"/>
                        <a:gd name="T34" fmla="*/ 348 w 539"/>
                        <a:gd name="T35" fmla="*/ 851 h 905"/>
                        <a:gd name="T36" fmla="*/ 364 w 539"/>
                        <a:gd name="T37" fmla="*/ 881 h 905"/>
                        <a:gd name="T38" fmla="*/ 333 w 539"/>
                        <a:gd name="T39" fmla="*/ 905 h 905"/>
                        <a:gd name="T40" fmla="*/ 265 w 539"/>
                        <a:gd name="T41" fmla="*/ 905 h 905"/>
                        <a:gd name="T42" fmla="*/ 174 w 539"/>
                        <a:gd name="T43" fmla="*/ 851 h 905"/>
                        <a:gd name="T44" fmla="*/ 98 w 539"/>
                        <a:gd name="T45" fmla="*/ 775 h 905"/>
                        <a:gd name="T46" fmla="*/ 52 w 539"/>
                        <a:gd name="T47" fmla="*/ 706 h 905"/>
                        <a:gd name="T48" fmla="*/ 52 w 539"/>
                        <a:gd name="T49" fmla="*/ 653 h 905"/>
                        <a:gd name="T50" fmla="*/ 82 w 539"/>
                        <a:gd name="T51" fmla="*/ 615 h 905"/>
                        <a:gd name="T52" fmla="*/ 128 w 539"/>
                        <a:gd name="T53" fmla="*/ 601 h 905"/>
                        <a:gd name="T54" fmla="*/ 197 w 539"/>
                        <a:gd name="T55" fmla="*/ 593 h 905"/>
                        <a:gd name="T56" fmla="*/ 273 w 539"/>
                        <a:gd name="T57" fmla="*/ 593 h 905"/>
                        <a:gd name="T58" fmla="*/ 364 w 539"/>
                        <a:gd name="T59" fmla="*/ 577 h 905"/>
                        <a:gd name="T60" fmla="*/ 410 w 539"/>
                        <a:gd name="T61" fmla="*/ 561 h 905"/>
                        <a:gd name="T62" fmla="*/ 432 w 539"/>
                        <a:gd name="T63" fmla="*/ 539 h 905"/>
                        <a:gd name="T64" fmla="*/ 424 w 539"/>
                        <a:gd name="T65" fmla="*/ 517 h 905"/>
                        <a:gd name="T66" fmla="*/ 356 w 539"/>
                        <a:gd name="T67" fmla="*/ 456 h 905"/>
                        <a:gd name="T68" fmla="*/ 249 w 539"/>
                        <a:gd name="T69" fmla="*/ 349 h 905"/>
                        <a:gd name="T70" fmla="*/ 152 w 539"/>
                        <a:gd name="T71" fmla="*/ 259 h 905"/>
                        <a:gd name="T72" fmla="*/ 45 w 539"/>
                        <a:gd name="T73" fmla="*/ 160 h 905"/>
                        <a:gd name="T74" fmla="*/ 7 w 539"/>
                        <a:gd name="T75" fmla="*/ 90 h 905"/>
                        <a:gd name="T76" fmla="*/ 0 w 539"/>
                        <a:gd name="T77" fmla="*/ 45 h 9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9"/>
                        <a:gd name="T118" fmla="*/ 0 h 905"/>
                        <a:gd name="T119" fmla="*/ 539 w 539"/>
                        <a:gd name="T120" fmla="*/ 905 h 9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9" h="905">
                          <a:moveTo>
                            <a:pt x="0" y="45"/>
                          </a:moveTo>
                          <a:lnTo>
                            <a:pt x="7" y="7"/>
                          </a:lnTo>
                          <a:lnTo>
                            <a:pt x="90" y="0"/>
                          </a:lnTo>
                          <a:lnTo>
                            <a:pt x="136" y="38"/>
                          </a:lnTo>
                          <a:lnTo>
                            <a:pt x="205" y="136"/>
                          </a:lnTo>
                          <a:lnTo>
                            <a:pt x="295" y="265"/>
                          </a:lnTo>
                          <a:lnTo>
                            <a:pt x="378" y="357"/>
                          </a:lnTo>
                          <a:lnTo>
                            <a:pt x="531" y="524"/>
                          </a:lnTo>
                          <a:lnTo>
                            <a:pt x="539" y="561"/>
                          </a:lnTo>
                          <a:lnTo>
                            <a:pt x="507" y="585"/>
                          </a:lnTo>
                          <a:lnTo>
                            <a:pt x="432" y="615"/>
                          </a:lnTo>
                          <a:lnTo>
                            <a:pt x="326" y="638"/>
                          </a:lnTo>
                          <a:lnTo>
                            <a:pt x="197" y="646"/>
                          </a:lnTo>
                          <a:lnTo>
                            <a:pt x="152" y="653"/>
                          </a:lnTo>
                          <a:lnTo>
                            <a:pt x="136" y="684"/>
                          </a:lnTo>
                          <a:lnTo>
                            <a:pt x="166" y="736"/>
                          </a:lnTo>
                          <a:lnTo>
                            <a:pt x="273" y="828"/>
                          </a:lnTo>
                          <a:lnTo>
                            <a:pt x="348" y="851"/>
                          </a:lnTo>
                          <a:lnTo>
                            <a:pt x="364" y="881"/>
                          </a:lnTo>
                          <a:lnTo>
                            <a:pt x="333" y="905"/>
                          </a:lnTo>
                          <a:lnTo>
                            <a:pt x="265" y="905"/>
                          </a:lnTo>
                          <a:lnTo>
                            <a:pt x="174" y="851"/>
                          </a:lnTo>
                          <a:lnTo>
                            <a:pt x="98" y="775"/>
                          </a:lnTo>
                          <a:lnTo>
                            <a:pt x="52" y="706"/>
                          </a:lnTo>
                          <a:lnTo>
                            <a:pt x="52" y="653"/>
                          </a:lnTo>
                          <a:lnTo>
                            <a:pt x="82" y="615"/>
                          </a:lnTo>
                          <a:lnTo>
                            <a:pt x="128" y="601"/>
                          </a:lnTo>
                          <a:lnTo>
                            <a:pt x="197" y="593"/>
                          </a:lnTo>
                          <a:lnTo>
                            <a:pt x="273" y="593"/>
                          </a:lnTo>
                          <a:lnTo>
                            <a:pt x="364" y="577"/>
                          </a:lnTo>
                          <a:lnTo>
                            <a:pt x="410" y="561"/>
                          </a:lnTo>
                          <a:lnTo>
                            <a:pt x="432" y="539"/>
                          </a:lnTo>
                          <a:lnTo>
                            <a:pt x="424" y="517"/>
                          </a:lnTo>
                          <a:lnTo>
                            <a:pt x="356" y="456"/>
                          </a:lnTo>
                          <a:lnTo>
                            <a:pt x="249" y="349"/>
                          </a:lnTo>
                          <a:lnTo>
                            <a:pt x="152" y="259"/>
                          </a:lnTo>
                          <a:lnTo>
                            <a:pt x="45" y="160"/>
                          </a:lnTo>
                          <a:lnTo>
                            <a:pt x="7" y="90"/>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5" name="Freeform 15"/>
                    <p:cNvSpPr>
                      <a:spLocks/>
                    </p:cNvSpPr>
                    <p:nvPr/>
                  </p:nvSpPr>
                  <p:spPr bwMode="auto">
                    <a:xfrm>
                      <a:off x="728" y="2612"/>
                      <a:ext cx="292" cy="681"/>
                    </a:xfrm>
                    <a:custGeom>
                      <a:avLst/>
                      <a:gdLst>
                        <a:gd name="T0" fmla="*/ 288 w 584"/>
                        <a:gd name="T1" fmla="*/ 0 h 1362"/>
                        <a:gd name="T2" fmla="*/ 371 w 584"/>
                        <a:gd name="T3" fmla="*/ 15 h 1362"/>
                        <a:gd name="T4" fmla="*/ 409 w 584"/>
                        <a:gd name="T5" fmla="*/ 76 h 1362"/>
                        <a:gd name="T6" fmla="*/ 401 w 584"/>
                        <a:gd name="T7" fmla="*/ 220 h 1362"/>
                        <a:gd name="T8" fmla="*/ 387 w 584"/>
                        <a:gd name="T9" fmla="*/ 373 h 1362"/>
                        <a:gd name="T10" fmla="*/ 387 w 584"/>
                        <a:gd name="T11" fmla="*/ 532 h 1362"/>
                        <a:gd name="T12" fmla="*/ 463 w 584"/>
                        <a:gd name="T13" fmla="*/ 722 h 1362"/>
                        <a:gd name="T14" fmla="*/ 523 w 584"/>
                        <a:gd name="T15" fmla="*/ 859 h 1362"/>
                        <a:gd name="T16" fmla="*/ 554 w 584"/>
                        <a:gd name="T17" fmla="*/ 996 h 1362"/>
                        <a:gd name="T18" fmla="*/ 546 w 584"/>
                        <a:gd name="T19" fmla="*/ 1118 h 1362"/>
                        <a:gd name="T20" fmla="*/ 546 w 584"/>
                        <a:gd name="T21" fmla="*/ 1163 h 1362"/>
                        <a:gd name="T22" fmla="*/ 576 w 584"/>
                        <a:gd name="T23" fmla="*/ 1209 h 1362"/>
                        <a:gd name="T24" fmla="*/ 584 w 584"/>
                        <a:gd name="T25" fmla="*/ 1255 h 1362"/>
                        <a:gd name="T26" fmla="*/ 562 w 584"/>
                        <a:gd name="T27" fmla="*/ 1277 h 1362"/>
                        <a:gd name="T28" fmla="*/ 501 w 584"/>
                        <a:gd name="T29" fmla="*/ 1263 h 1362"/>
                        <a:gd name="T30" fmla="*/ 387 w 584"/>
                        <a:gd name="T31" fmla="*/ 1247 h 1362"/>
                        <a:gd name="T32" fmla="*/ 250 w 584"/>
                        <a:gd name="T33" fmla="*/ 1277 h 1362"/>
                        <a:gd name="T34" fmla="*/ 159 w 584"/>
                        <a:gd name="T35" fmla="*/ 1330 h 1362"/>
                        <a:gd name="T36" fmla="*/ 113 w 584"/>
                        <a:gd name="T37" fmla="*/ 1362 h 1362"/>
                        <a:gd name="T38" fmla="*/ 68 w 584"/>
                        <a:gd name="T39" fmla="*/ 1362 h 1362"/>
                        <a:gd name="T40" fmla="*/ 0 w 584"/>
                        <a:gd name="T41" fmla="*/ 1263 h 1362"/>
                        <a:gd name="T42" fmla="*/ 8 w 584"/>
                        <a:gd name="T43" fmla="*/ 1247 h 1362"/>
                        <a:gd name="T44" fmla="*/ 145 w 584"/>
                        <a:gd name="T45" fmla="*/ 1201 h 1362"/>
                        <a:gd name="T46" fmla="*/ 304 w 584"/>
                        <a:gd name="T47" fmla="*/ 1179 h 1362"/>
                        <a:gd name="T48" fmla="*/ 417 w 584"/>
                        <a:gd name="T49" fmla="*/ 1171 h 1362"/>
                        <a:gd name="T50" fmla="*/ 485 w 584"/>
                        <a:gd name="T51" fmla="*/ 1171 h 1362"/>
                        <a:gd name="T52" fmla="*/ 501 w 584"/>
                        <a:gd name="T53" fmla="*/ 1126 h 1362"/>
                        <a:gd name="T54" fmla="*/ 478 w 584"/>
                        <a:gd name="T55" fmla="*/ 996 h 1362"/>
                        <a:gd name="T56" fmla="*/ 425 w 584"/>
                        <a:gd name="T57" fmla="*/ 859 h 1362"/>
                        <a:gd name="T58" fmla="*/ 341 w 584"/>
                        <a:gd name="T59" fmla="*/ 685 h 1362"/>
                        <a:gd name="T60" fmla="*/ 272 w 584"/>
                        <a:gd name="T61" fmla="*/ 532 h 1362"/>
                        <a:gd name="T62" fmla="*/ 242 w 584"/>
                        <a:gd name="T63" fmla="*/ 395 h 1362"/>
                        <a:gd name="T64" fmla="*/ 235 w 584"/>
                        <a:gd name="T65" fmla="*/ 244 h 1362"/>
                        <a:gd name="T66" fmla="*/ 235 w 584"/>
                        <a:gd name="T67" fmla="*/ 99 h 1362"/>
                        <a:gd name="T68" fmla="*/ 266 w 584"/>
                        <a:gd name="T69" fmla="*/ 39 h 1362"/>
                        <a:gd name="T70" fmla="*/ 288 w 584"/>
                        <a:gd name="T71" fmla="*/ 0 h 13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84"/>
                        <a:gd name="T109" fmla="*/ 0 h 1362"/>
                        <a:gd name="T110" fmla="*/ 584 w 584"/>
                        <a:gd name="T111" fmla="*/ 1362 h 13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84" h="1362">
                          <a:moveTo>
                            <a:pt x="288" y="0"/>
                          </a:moveTo>
                          <a:lnTo>
                            <a:pt x="371" y="15"/>
                          </a:lnTo>
                          <a:lnTo>
                            <a:pt x="409" y="76"/>
                          </a:lnTo>
                          <a:lnTo>
                            <a:pt x="401" y="220"/>
                          </a:lnTo>
                          <a:lnTo>
                            <a:pt x="387" y="373"/>
                          </a:lnTo>
                          <a:lnTo>
                            <a:pt x="387" y="532"/>
                          </a:lnTo>
                          <a:lnTo>
                            <a:pt x="463" y="722"/>
                          </a:lnTo>
                          <a:lnTo>
                            <a:pt x="523" y="859"/>
                          </a:lnTo>
                          <a:lnTo>
                            <a:pt x="554" y="996"/>
                          </a:lnTo>
                          <a:lnTo>
                            <a:pt x="546" y="1118"/>
                          </a:lnTo>
                          <a:lnTo>
                            <a:pt x="546" y="1163"/>
                          </a:lnTo>
                          <a:lnTo>
                            <a:pt x="576" y="1209"/>
                          </a:lnTo>
                          <a:lnTo>
                            <a:pt x="584" y="1255"/>
                          </a:lnTo>
                          <a:lnTo>
                            <a:pt x="562" y="1277"/>
                          </a:lnTo>
                          <a:lnTo>
                            <a:pt x="501" y="1263"/>
                          </a:lnTo>
                          <a:lnTo>
                            <a:pt x="387" y="1247"/>
                          </a:lnTo>
                          <a:lnTo>
                            <a:pt x="250" y="1277"/>
                          </a:lnTo>
                          <a:lnTo>
                            <a:pt x="159" y="1330"/>
                          </a:lnTo>
                          <a:lnTo>
                            <a:pt x="113" y="1362"/>
                          </a:lnTo>
                          <a:lnTo>
                            <a:pt x="68" y="1362"/>
                          </a:lnTo>
                          <a:lnTo>
                            <a:pt x="0" y="1263"/>
                          </a:lnTo>
                          <a:lnTo>
                            <a:pt x="8" y="1247"/>
                          </a:lnTo>
                          <a:lnTo>
                            <a:pt x="145" y="1201"/>
                          </a:lnTo>
                          <a:lnTo>
                            <a:pt x="304" y="1179"/>
                          </a:lnTo>
                          <a:lnTo>
                            <a:pt x="417" y="1171"/>
                          </a:lnTo>
                          <a:lnTo>
                            <a:pt x="485" y="1171"/>
                          </a:lnTo>
                          <a:lnTo>
                            <a:pt x="501" y="1126"/>
                          </a:lnTo>
                          <a:lnTo>
                            <a:pt x="478" y="996"/>
                          </a:lnTo>
                          <a:lnTo>
                            <a:pt x="425" y="859"/>
                          </a:lnTo>
                          <a:lnTo>
                            <a:pt x="341" y="685"/>
                          </a:lnTo>
                          <a:lnTo>
                            <a:pt x="272" y="532"/>
                          </a:lnTo>
                          <a:lnTo>
                            <a:pt x="242" y="395"/>
                          </a:lnTo>
                          <a:lnTo>
                            <a:pt x="235" y="244"/>
                          </a:lnTo>
                          <a:lnTo>
                            <a:pt x="235" y="99"/>
                          </a:lnTo>
                          <a:lnTo>
                            <a:pt x="266" y="39"/>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6" name="Freeform 16"/>
                    <p:cNvSpPr>
                      <a:spLocks/>
                    </p:cNvSpPr>
                    <p:nvPr/>
                  </p:nvSpPr>
                  <p:spPr bwMode="auto">
                    <a:xfrm>
                      <a:off x="584" y="2632"/>
                      <a:ext cx="242" cy="566"/>
                    </a:xfrm>
                    <a:custGeom>
                      <a:avLst/>
                      <a:gdLst>
                        <a:gd name="T0" fmla="*/ 363 w 485"/>
                        <a:gd name="T1" fmla="*/ 0 h 1132"/>
                        <a:gd name="T2" fmla="*/ 431 w 485"/>
                        <a:gd name="T3" fmla="*/ 0 h 1132"/>
                        <a:gd name="T4" fmla="*/ 455 w 485"/>
                        <a:gd name="T5" fmla="*/ 45 h 1132"/>
                        <a:gd name="T6" fmla="*/ 469 w 485"/>
                        <a:gd name="T7" fmla="*/ 144 h 1132"/>
                        <a:gd name="T8" fmla="*/ 455 w 485"/>
                        <a:gd name="T9" fmla="*/ 250 h 1132"/>
                        <a:gd name="T10" fmla="*/ 417 w 485"/>
                        <a:gd name="T11" fmla="*/ 463 h 1132"/>
                        <a:gd name="T12" fmla="*/ 423 w 485"/>
                        <a:gd name="T13" fmla="*/ 554 h 1132"/>
                        <a:gd name="T14" fmla="*/ 469 w 485"/>
                        <a:gd name="T15" fmla="*/ 737 h 1132"/>
                        <a:gd name="T16" fmla="*/ 485 w 485"/>
                        <a:gd name="T17" fmla="*/ 866 h 1132"/>
                        <a:gd name="T18" fmla="*/ 485 w 485"/>
                        <a:gd name="T19" fmla="*/ 965 h 1132"/>
                        <a:gd name="T20" fmla="*/ 463 w 485"/>
                        <a:gd name="T21" fmla="*/ 987 h 1132"/>
                        <a:gd name="T22" fmla="*/ 393 w 485"/>
                        <a:gd name="T23" fmla="*/ 1003 h 1132"/>
                        <a:gd name="T24" fmla="*/ 302 w 485"/>
                        <a:gd name="T25" fmla="*/ 1025 h 1132"/>
                        <a:gd name="T26" fmla="*/ 212 w 485"/>
                        <a:gd name="T27" fmla="*/ 1071 h 1132"/>
                        <a:gd name="T28" fmla="*/ 121 w 485"/>
                        <a:gd name="T29" fmla="*/ 1132 h 1132"/>
                        <a:gd name="T30" fmla="*/ 83 w 485"/>
                        <a:gd name="T31" fmla="*/ 1132 h 1132"/>
                        <a:gd name="T32" fmla="*/ 0 w 485"/>
                        <a:gd name="T33" fmla="*/ 1064 h 1132"/>
                        <a:gd name="T34" fmla="*/ 7 w 485"/>
                        <a:gd name="T35" fmla="*/ 1033 h 1132"/>
                        <a:gd name="T36" fmla="*/ 113 w 485"/>
                        <a:gd name="T37" fmla="*/ 987 h 1132"/>
                        <a:gd name="T38" fmla="*/ 296 w 485"/>
                        <a:gd name="T39" fmla="*/ 942 h 1132"/>
                        <a:gd name="T40" fmla="*/ 379 w 485"/>
                        <a:gd name="T41" fmla="*/ 912 h 1132"/>
                        <a:gd name="T42" fmla="*/ 393 w 485"/>
                        <a:gd name="T43" fmla="*/ 882 h 1132"/>
                        <a:gd name="T44" fmla="*/ 393 w 485"/>
                        <a:gd name="T45" fmla="*/ 753 h 1132"/>
                        <a:gd name="T46" fmla="*/ 363 w 485"/>
                        <a:gd name="T47" fmla="*/ 586 h 1132"/>
                        <a:gd name="T48" fmla="*/ 348 w 485"/>
                        <a:gd name="T49" fmla="*/ 479 h 1132"/>
                        <a:gd name="T50" fmla="*/ 333 w 485"/>
                        <a:gd name="T51" fmla="*/ 311 h 1132"/>
                        <a:gd name="T52" fmla="*/ 326 w 485"/>
                        <a:gd name="T53" fmla="*/ 129 h 1132"/>
                        <a:gd name="T54" fmla="*/ 333 w 485"/>
                        <a:gd name="T55" fmla="*/ 45 h 1132"/>
                        <a:gd name="T56" fmla="*/ 363 w 485"/>
                        <a:gd name="T57" fmla="*/ 0 h 11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5"/>
                        <a:gd name="T88" fmla="*/ 0 h 1132"/>
                        <a:gd name="T89" fmla="*/ 485 w 485"/>
                        <a:gd name="T90" fmla="*/ 1132 h 11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5" h="1132">
                          <a:moveTo>
                            <a:pt x="363" y="0"/>
                          </a:moveTo>
                          <a:lnTo>
                            <a:pt x="431" y="0"/>
                          </a:lnTo>
                          <a:lnTo>
                            <a:pt x="455" y="45"/>
                          </a:lnTo>
                          <a:lnTo>
                            <a:pt x="469" y="144"/>
                          </a:lnTo>
                          <a:lnTo>
                            <a:pt x="455" y="250"/>
                          </a:lnTo>
                          <a:lnTo>
                            <a:pt x="417" y="463"/>
                          </a:lnTo>
                          <a:lnTo>
                            <a:pt x="423" y="554"/>
                          </a:lnTo>
                          <a:lnTo>
                            <a:pt x="469" y="737"/>
                          </a:lnTo>
                          <a:lnTo>
                            <a:pt x="485" y="866"/>
                          </a:lnTo>
                          <a:lnTo>
                            <a:pt x="485" y="965"/>
                          </a:lnTo>
                          <a:lnTo>
                            <a:pt x="463" y="987"/>
                          </a:lnTo>
                          <a:lnTo>
                            <a:pt x="393" y="1003"/>
                          </a:lnTo>
                          <a:lnTo>
                            <a:pt x="302" y="1025"/>
                          </a:lnTo>
                          <a:lnTo>
                            <a:pt x="212" y="1071"/>
                          </a:lnTo>
                          <a:lnTo>
                            <a:pt x="121" y="1132"/>
                          </a:lnTo>
                          <a:lnTo>
                            <a:pt x="83" y="1132"/>
                          </a:lnTo>
                          <a:lnTo>
                            <a:pt x="0" y="1064"/>
                          </a:lnTo>
                          <a:lnTo>
                            <a:pt x="7" y="1033"/>
                          </a:lnTo>
                          <a:lnTo>
                            <a:pt x="113" y="987"/>
                          </a:lnTo>
                          <a:lnTo>
                            <a:pt x="296" y="942"/>
                          </a:lnTo>
                          <a:lnTo>
                            <a:pt x="379" y="912"/>
                          </a:lnTo>
                          <a:lnTo>
                            <a:pt x="393" y="882"/>
                          </a:lnTo>
                          <a:lnTo>
                            <a:pt x="393" y="753"/>
                          </a:lnTo>
                          <a:lnTo>
                            <a:pt x="363" y="586"/>
                          </a:lnTo>
                          <a:lnTo>
                            <a:pt x="348" y="479"/>
                          </a:lnTo>
                          <a:lnTo>
                            <a:pt x="333" y="311"/>
                          </a:lnTo>
                          <a:lnTo>
                            <a:pt x="326" y="129"/>
                          </a:lnTo>
                          <a:lnTo>
                            <a:pt x="333" y="45"/>
                          </a:lnTo>
                          <a:lnTo>
                            <a:pt x="3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7" name="Freeform 17"/>
                    <p:cNvSpPr>
                      <a:spLocks/>
                    </p:cNvSpPr>
                    <p:nvPr/>
                  </p:nvSpPr>
                  <p:spPr bwMode="auto">
                    <a:xfrm>
                      <a:off x="576" y="1798"/>
                      <a:ext cx="398" cy="505"/>
                    </a:xfrm>
                    <a:custGeom>
                      <a:avLst/>
                      <a:gdLst>
                        <a:gd name="T0" fmla="*/ 424 w 797"/>
                        <a:gd name="T1" fmla="*/ 1010 h 1010"/>
                        <a:gd name="T2" fmla="*/ 462 w 797"/>
                        <a:gd name="T3" fmla="*/ 964 h 1010"/>
                        <a:gd name="T4" fmla="*/ 447 w 797"/>
                        <a:gd name="T5" fmla="*/ 897 h 1010"/>
                        <a:gd name="T6" fmla="*/ 417 w 797"/>
                        <a:gd name="T7" fmla="*/ 805 h 1010"/>
                        <a:gd name="T8" fmla="*/ 303 w 797"/>
                        <a:gd name="T9" fmla="*/ 698 h 1010"/>
                        <a:gd name="T10" fmla="*/ 189 w 797"/>
                        <a:gd name="T11" fmla="*/ 600 h 1010"/>
                        <a:gd name="T12" fmla="*/ 136 w 797"/>
                        <a:gd name="T13" fmla="*/ 493 h 1010"/>
                        <a:gd name="T14" fmla="*/ 113 w 797"/>
                        <a:gd name="T15" fmla="*/ 326 h 1010"/>
                        <a:gd name="T16" fmla="*/ 243 w 797"/>
                        <a:gd name="T17" fmla="*/ 281 h 1010"/>
                        <a:gd name="T18" fmla="*/ 447 w 797"/>
                        <a:gd name="T19" fmla="*/ 259 h 1010"/>
                        <a:gd name="T20" fmla="*/ 531 w 797"/>
                        <a:gd name="T21" fmla="*/ 266 h 1010"/>
                        <a:gd name="T22" fmla="*/ 553 w 797"/>
                        <a:gd name="T23" fmla="*/ 289 h 1010"/>
                        <a:gd name="T24" fmla="*/ 591 w 797"/>
                        <a:gd name="T25" fmla="*/ 251 h 1010"/>
                        <a:gd name="T26" fmla="*/ 576 w 797"/>
                        <a:gd name="T27" fmla="*/ 213 h 1010"/>
                        <a:gd name="T28" fmla="*/ 599 w 797"/>
                        <a:gd name="T29" fmla="*/ 145 h 1010"/>
                        <a:gd name="T30" fmla="*/ 660 w 797"/>
                        <a:gd name="T31" fmla="*/ 84 h 1010"/>
                        <a:gd name="T32" fmla="*/ 705 w 797"/>
                        <a:gd name="T33" fmla="*/ 68 h 1010"/>
                        <a:gd name="T34" fmla="*/ 765 w 797"/>
                        <a:gd name="T35" fmla="*/ 106 h 1010"/>
                        <a:gd name="T36" fmla="*/ 797 w 797"/>
                        <a:gd name="T37" fmla="*/ 68 h 1010"/>
                        <a:gd name="T38" fmla="*/ 743 w 797"/>
                        <a:gd name="T39" fmla="*/ 0 h 1010"/>
                        <a:gd name="T40" fmla="*/ 674 w 797"/>
                        <a:gd name="T41" fmla="*/ 0 h 1010"/>
                        <a:gd name="T42" fmla="*/ 591 w 797"/>
                        <a:gd name="T43" fmla="*/ 38 h 1010"/>
                        <a:gd name="T44" fmla="*/ 539 w 797"/>
                        <a:gd name="T45" fmla="*/ 137 h 1010"/>
                        <a:gd name="T46" fmla="*/ 469 w 797"/>
                        <a:gd name="T47" fmla="*/ 183 h 1010"/>
                        <a:gd name="T48" fmla="*/ 364 w 797"/>
                        <a:gd name="T49" fmla="*/ 197 h 1010"/>
                        <a:gd name="T50" fmla="*/ 173 w 797"/>
                        <a:gd name="T51" fmla="*/ 221 h 1010"/>
                        <a:gd name="T52" fmla="*/ 22 w 797"/>
                        <a:gd name="T53" fmla="*/ 266 h 1010"/>
                        <a:gd name="T54" fmla="*/ 0 w 797"/>
                        <a:gd name="T55" fmla="*/ 304 h 1010"/>
                        <a:gd name="T56" fmla="*/ 14 w 797"/>
                        <a:gd name="T57" fmla="*/ 426 h 1010"/>
                        <a:gd name="T58" fmla="*/ 68 w 797"/>
                        <a:gd name="T59" fmla="*/ 593 h 1010"/>
                        <a:gd name="T60" fmla="*/ 143 w 797"/>
                        <a:gd name="T61" fmla="*/ 730 h 1010"/>
                        <a:gd name="T62" fmla="*/ 219 w 797"/>
                        <a:gd name="T63" fmla="*/ 851 h 1010"/>
                        <a:gd name="T64" fmla="*/ 288 w 797"/>
                        <a:gd name="T65" fmla="*/ 934 h 1010"/>
                        <a:gd name="T66" fmla="*/ 356 w 797"/>
                        <a:gd name="T67" fmla="*/ 994 h 1010"/>
                        <a:gd name="T68" fmla="*/ 424 w 797"/>
                        <a:gd name="T69" fmla="*/ 1010 h 10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97"/>
                        <a:gd name="T106" fmla="*/ 0 h 1010"/>
                        <a:gd name="T107" fmla="*/ 797 w 797"/>
                        <a:gd name="T108" fmla="*/ 1010 h 10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97" h="1010">
                          <a:moveTo>
                            <a:pt x="424" y="1010"/>
                          </a:moveTo>
                          <a:lnTo>
                            <a:pt x="462" y="964"/>
                          </a:lnTo>
                          <a:lnTo>
                            <a:pt x="447" y="897"/>
                          </a:lnTo>
                          <a:lnTo>
                            <a:pt x="417" y="805"/>
                          </a:lnTo>
                          <a:lnTo>
                            <a:pt x="303" y="698"/>
                          </a:lnTo>
                          <a:lnTo>
                            <a:pt x="189" y="600"/>
                          </a:lnTo>
                          <a:lnTo>
                            <a:pt x="136" y="493"/>
                          </a:lnTo>
                          <a:lnTo>
                            <a:pt x="113" y="326"/>
                          </a:lnTo>
                          <a:lnTo>
                            <a:pt x="243" y="281"/>
                          </a:lnTo>
                          <a:lnTo>
                            <a:pt x="447" y="259"/>
                          </a:lnTo>
                          <a:lnTo>
                            <a:pt x="531" y="266"/>
                          </a:lnTo>
                          <a:lnTo>
                            <a:pt x="553" y="289"/>
                          </a:lnTo>
                          <a:lnTo>
                            <a:pt x="591" y="251"/>
                          </a:lnTo>
                          <a:lnTo>
                            <a:pt x="576" y="213"/>
                          </a:lnTo>
                          <a:lnTo>
                            <a:pt x="599" y="145"/>
                          </a:lnTo>
                          <a:lnTo>
                            <a:pt x="660" y="84"/>
                          </a:lnTo>
                          <a:lnTo>
                            <a:pt x="705" y="68"/>
                          </a:lnTo>
                          <a:lnTo>
                            <a:pt x="765" y="106"/>
                          </a:lnTo>
                          <a:lnTo>
                            <a:pt x="797" y="68"/>
                          </a:lnTo>
                          <a:lnTo>
                            <a:pt x="743" y="0"/>
                          </a:lnTo>
                          <a:lnTo>
                            <a:pt x="674" y="0"/>
                          </a:lnTo>
                          <a:lnTo>
                            <a:pt x="591" y="38"/>
                          </a:lnTo>
                          <a:lnTo>
                            <a:pt x="539" y="137"/>
                          </a:lnTo>
                          <a:lnTo>
                            <a:pt x="469" y="183"/>
                          </a:lnTo>
                          <a:lnTo>
                            <a:pt x="364" y="197"/>
                          </a:lnTo>
                          <a:lnTo>
                            <a:pt x="173" y="221"/>
                          </a:lnTo>
                          <a:lnTo>
                            <a:pt x="22" y="266"/>
                          </a:lnTo>
                          <a:lnTo>
                            <a:pt x="0" y="304"/>
                          </a:lnTo>
                          <a:lnTo>
                            <a:pt x="14" y="426"/>
                          </a:lnTo>
                          <a:lnTo>
                            <a:pt x="68" y="593"/>
                          </a:lnTo>
                          <a:lnTo>
                            <a:pt x="143" y="730"/>
                          </a:lnTo>
                          <a:lnTo>
                            <a:pt x="219" y="851"/>
                          </a:lnTo>
                          <a:lnTo>
                            <a:pt x="288" y="934"/>
                          </a:lnTo>
                          <a:lnTo>
                            <a:pt x="356" y="994"/>
                          </a:lnTo>
                          <a:lnTo>
                            <a:pt x="424" y="10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aphicFrame>
              <p:nvGraphicFramePr>
                <p:cNvPr id="41005" name="Object 18"/>
                <p:cNvGraphicFramePr>
                  <a:graphicFrameLocks noChangeAspect="1"/>
                </p:cNvGraphicFramePr>
                <p:nvPr/>
              </p:nvGraphicFramePr>
              <p:xfrm>
                <a:off x="3360" y="2208"/>
                <a:ext cx="480" cy="463"/>
              </p:xfrm>
              <a:graphic>
                <a:graphicData uri="http://schemas.openxmlformats.org/presentationml/2006/ole">
                  <mc:AlternateContent xmlns:mc="http://schemas.openxmlformats.org/markup-compatibility/2006">
                    <mc:Choice xmlns:v="urn:schemas-microsoft-com:vml" Requires="v">
                      <p:oleObj name="Clip" r:id="rId8" imgW="1333333" imgH="1285714" progId="MS_ClipArt_Gallery.2">
                        <p:embed/>
                      </p:oleObj>
                    </mc:Choice>
                    <mc:Fallback>
                      <p:oleObj name="Clip" r:id="rId8" imgW="1333333" imgH="1285714" progId="MS_ClipArt_Gallery.2">
                        <p:embed/>
                        <p:pic>
                          <p:nvPicPr>
                            <p:cNvPr id="0" name="Object 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60" y="2208"/>
                              <a:ext cx="480" cy="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1121" name="Group 19"/>
              <p:cNvGrpSpPr>
                <a:grpSpLocks/>
              </p:cNvGrpSpPr>
              <p:nvPr/>
            </p:nvGrpSpPr>
            <p:grpSpPr bwMode="auto">
              <a:xfrm>
                <a:off x="3994" y="1440"/>
                <a:ext cx="960" cy="528"/>
                <a:chOff x="528" y="1392"/>
                <a:chExt cx="960" cy="528"/>
              </a:xfrm>
            </p:grpSpPr>
            <p:grpSp>
              <p:nvGrpSpPr>
                <p:cNvPr id="41122" name="Group 20"/>
                <p:cNvGrpSpPr>
                  <a:grpSpLocks/>
                </p:cNvGrpSpPr>
                <p:nvPr/>
              </p:nvGrpSpPr>
              <p:grpSpPr bwMode="auto">
                <a:xfrm>
                  <a:off x="528" y="1392"/>
                  <a:ext cx="912" cy="480"/>
                  <a:chOff x="2112" y="1296"/>
                  <a:chExt cx="1152" cy="720"/>
                </a:xfrm>
              </p:grpSpPr>
              <p:grpSp>
                <p:nvGrpSpPr>
                  <p:cNvPr id="41124" name="Group 21"/>
                  <p:cNvGrpSpPr>
                    <a:grpSpLocks/>
                  </p:cNvGrpSpPr>
                  <p:nvPr/>
                </p:nvGrpSpPr>
                <p:grpSpPr bwMode="auto">
                  <a:xfrm>
                    <a:off x="2256" y="1680"/>
                    <a:ext cx="1008" cy="205"/>
                    <a:chOff x="2256" y="1680"/>
                    <a:chExt cx="1008" cy="205"/>
                  </a:xfrm>
                </p:grpSpPr>
                <p:pic>
                  <p:nvPicPr>
                    <p:cNvPr id="41126" name="Picture 22" descr="Case">
                      <a:hlinkClick r:id="rId10"/>
                    </p:cNvPr>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40"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27" name="Picture 23" descr="Case">
                      <a:hlinkClick r:id="rId10"/>
                    </p:cNvPr>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56"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28" name="Picture 24" descr="Case">
                      <a:hlinkClick r:id="rId10"/>
                    </p:cNvPr>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4"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125" name="Group 25"/>
                  <p:cNvGrpSpPr>
                    <a:grpSpLocks/>
                  </p:cNvGrpSpPr>
                  <p:nvPr/>
                </p:nvGrpSpPr>
                <p:grpSpPr bwMode="auto">
                  <a:xfrm>
                    <a:off x="2112" y="1296"/>
                    <a:ext cx="1103" cy="720"/>
                    <a:chOff x="2112" y="1296"/>
                    <a:chExt cx="1103" cy="720"/>
                  </a:xfrm>
                </p:grpSpPr>
                <p:graphicFrame>
                  <p:nvGraphicFramePr>
                    <p:cNvPr id="41002" name="Object 26"/>
                    <p:cNvGraphicFramePr>
                      <a:graphicFrameLocks noChangeAspect="1"/>
                    </p:cNvGraphicFramePr>
                    <p:nvPr/>
                  </p:nvGraphicFramePr>
                  <p:xfrm>
                    <a:off x="2880" y="1296"/>
                    <a:ext cx="335" cy="720"/>
                  </p:xfrm>
                  <a:graphic>
                    <a:graphicData uri="http://schemas.openxmlformats.org/presentationml/2006/ole">
                      <mc:AlternateContent xmlns:mc="http://schemas.openxmlformats.org/markup-compatibility/2006">
                        <mc:Choice xmlns:v="urn:schemas-microsoft-com:vml" Requires="v">
                          <p:oleObj name="Clip" r:id="rId12" imgW="1857600" imgH="3995640" progId="MS_ClipArt_Gallery.5">
                            <p:embed/>
                          </p:oleObj>
                        </mc:Choice>
                        <mc:Fallback>
                          <p:oleObj name="Clip" r:id="rId12" imgW="1857600" imgH="3995640" progId="MS_ClipArt_Gallery.5">
                            <p:embed/>
                            <p:pic>
                              <p:nvPicPr>
                                <p:cNvPr id="0" name="Object 2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80"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03" name="Object 27"/>
                    <p:cNvGraphicFramePr>
                      <a:graphicFrameLocks noChangeAspect="1"/>
                    </p:cNvGraphicFramePr>
                    <p:nvPr/>
                  </p:nvGraphicFramePr>
                  <p:xfrm>
                    <a:off x="2496" y="1296"/>
                    <a:ext cx="335" cy="720"/>
                  </p:xfrm>
                  <a:graphic>
                    <a:graphicData uri="http://schemas.openxmlformats.org/presentationml/2006/ole">
                      <mc:AlternateContent xmlns:mc="http://schemas.openxmlformats.org/markup-compatibility/2006">
                        <mc:Choice xmlns:v="urn:schemas-microsoft-com:vml" Requires="v">
                          <p:oleObj name="Clip" r:id="rId14" imgW="1857600" imgH="3995640" progId="MS_ClipArt_Gallery.2">
                            <p:embed/>
                          </p:oleObj>
                        </mc:Choice>
                        <mc:Fallback>
                          <p:oleObj name="Clip" r:id="rId14" imgW="1857600" imgH="3995640" progId="MS_ClipArt_Gallery.2">
                            <p:embed/>
                            <p:pic>
                              <p:nvPicPr>
                                <p:cNvPr id="0" name="Object 2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496"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04" name="Object 28"/>
                    <p:cNvGraphicFramePr>
                      <a:graphicFrameLocks noChangeAspect="1"/>
                    </p:cNvGraphicFramePr>
                    <p:nvPr/>
                  </p:nvGraphicFramePr>
                  <p:xfrm>
                    <a:off x="2112" y="1296"/>
                    <a:ext cx="335" cy="720"/>
                  </p:xfrm>
                  <a:graphic>
                    <a:graphicData uri="http://schemas.openxmlformats.org/presentationml/2006/ole">
                      <mc:AlternateContent xmlns:mc="http://schemas.openxmlformats.org/markup-compatibility/2006">
                        <mc:Choice xmlns:v="urn:schemas-microsoft-com:vml" Requires="v">
                          <p:oleObj name="Clip" r:id="rId16" imgW="1857600" imgH="3995640" progId="MS_ClipArt_Gallery.2">
                            <p:embed/>
                          </p:oleObj>
                        </mc:Choice>
                        <mc:Fallback>
                          <p:oleObj name="Clip" r:id="rId16" imgW="1857600" imgH="3995640" progId="MS_ClipArt_Gallery.2">
                            <p:embed/>
                            <p:pic>
                              <p:nvPicPr>
                                <p:cNvPr id="0" name="Object 2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112"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123" name="Group 29"/>
                <p:cNvGrpSpPr>
                  <a:grpSpLocks/>
                </p:cNvGrpSpPr>
                <p:nvPr/>
              </p:nvGrpSpPr>
              <p:grpSpPr bwMode="auto">
                <a:xfrm>
                  <a:off x="720" y="1776"/>
                  <a:ext cx="768" cy="144"/>
                  <a:chOff x="1776" y="2208"/>
                  <a:chExt cx="960" cy="186"/>
                </a:xfrm>
              </p:grpSpPr>
              <p:graphicFrame>
                <p:nvGraphicFramePr>
                  <p:cNvPr id="40999" name="Object 30"/>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18" imgW="1333333" imgH="1285714" progId="MS_ClipArt_Gallery.2">
                          <p:embed/>
                        </p:oleObj>
                      </mc:Choice>
                      <mc:Fallback>
                        <p:oleObj name="Clip" r:id="rId18" imgW="1333333" imgH="1285714" progId="MS_ClipArt_Gallery.2">
                          <p:embed/>
                          <p:pic>
                            <p:nvPicPr>
                              <p:cNvPr id="0" name="Object 3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00" name="Object 31"/>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19" imgW="1333333" imgH="1285714" progId="MS_ClipArt_Gallery.2">
                          <p:embed/>
                        </p:oleObj>
                      </mc:Choice>
                      <mc:Fallback>
                        <p:oleObj name="Clip" r:id="rId19" imgW="1333333" imgH="1285714" progId="MS_ClipArt_Gallery.2">
                          <p:embed/>
                          <p:pic>
                            <p:nvPicPr>
                              <p:cNvPr id="0" name="Object 3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01" name="Object 32"/>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20" imgW="1333333" imgH="1285714" progId="MS_ClipArt_Gallery.2">
                          <p:embed/>
                        </p:oleObj>
                      </mc:Choice>
                      <mc:Fallback>
                        <p:oleObj name="Clip" r:id="rId20" imgW="1333333" imgH="1285714" progId="MS_ClipArt_Gallery.2">
                          <p:embed/>
                          <p:pic>
                            <p:nvPicPr>
                              <p:cNvPr id="0" name="Object 3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grpSp>
          <p:nvGrpSpPr>
            <p:cNvPr id="41054" name="Group 33"/>
            <p:cNvGrpSpPr>
              <a:grpSpLocks/>
            </p:cNvGrpSpPr>
            <p:nvPr/>
          </p:nvGrpSpPr>
          <p:grpSpPr bwMode="auto">
            <a:xfrm>
              <a:off x="240" y="1200"/>
              <a:ext cx="2016" cy="912"/>
              <a:chOff x="240" y="1200"/>
              <a:chExt cx="2016" cy="912"/>
            </a:xfrm>
          </p:grpSpPr>
          <p:sp>
            <p:nvSpPr>
              <p:cNvPr id="41055" name="AutoShape 34"/>
              <p:cNvSpPr>
                <a:spLocks noChangeArrowheads="1"/>
              </p:cNvSpPr>
              <p:nvPr/>
            </p:nvSpPr>
            <p:spPr bwMode="auto">
              <a:xfrm>
                <a:off x="240" y="1728"/>
                <a:ext cx="1872" cy="384"/>
              </a:xfrm>
              <a:prstGeom prst="parallelogram">
                <a:avLst>
                  <a:gd name="adj" fmla="val 121875"/>
                </a:avLst>
              </a:prstGeom>
              <a:gradFill rotWithShape="0">
                <a:gsLst>
                  <a:gs pos="0">
                    <a:srgbClr val="FFFAE4"/>
                  </a:gs>
                  <a:gs pos="100000">
                    <a:srgbClr val="FFCC00"/>
                  </a:gs>
                </a:gsLst>
                <a:lin ang="5400000" scaled="1"/>
              </a:gradFill>
              <a:ln w="9525">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41056" name="Picture 35" descr="machine">
                <a:hlinkClick r:id="rId21"/>
              </p:cNvPr>
              <p:cNvPicPr>
                <a:picLocks noChangeAspect="1" noChangeArrowheads="1"/>
              </p:cNvPicPr>
              <p:nvPr/>
            </p:nvPicPr>
            <p:blipFill>
              <a:blip r:embed="rId2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536" y="1200"/>
                <a:ext cx="720" cy="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057" name="Group 36"/>
              <p:cNvGrpSpPr>
                <a:grpSpLocks/>
              </p:cNvGrpSpPr>
              <p:nvPr/>
            </p:nvGrpSpPr>
            <p:grpSpPr bwMode="auto">
              <a:xfrm>
                <a:off x="1440" y="1296"/>
                <a:ext cx="288" cy="528"/>
                <a:chOff x="1488" y="1440"/>
                <a:chExt cx="384" cy="624"/>
              </a:xfrm>
            </p:grpSpPr>
            <p:grpSp>
              <p:nvGrpSpPr>
                <p:cNvPr id="41083" name="Group 37"/>
                <p:cNvGrpSpPr>
                  <a:grpSpLocks/>
                </p:cNvGrpSpPr>
                <p:nvPr/>
              </p:nvGrpSpPr>
              <p:grpSpPr bwMode="auto">
                <a:xfrm>
                  <a:off x="1584" y="1440"/>
                  <a:ext cx="288" cy="106"/>
                  <a:chOff x="1584" y="1440"/>
                  <a:chExt cx="288" cy="106"/>
                </a:xfrm>
              </p:grpSpPr>
              <p:grpSp>
                <p:nvGrpSpPr>
                  <p:cNvPr id="41091" name="Group 38"/>
                  <p:cNvGrpSpPr>
                    <a:grpSpLocks/>
                  </p:cNvGrpSpPr>
                  <p:nvPr/>
                </p:nvGrpSpPr>
                <p:grpSpPr bwMode="auto">
                  <a:xfrm>
                    <a:off x="1584" y="1440"/>
                    <a:ext cx="278" cy="95"/>
                    <a:chOff x="3516" y="1452"/>
                    <a:chExt cx="691" cy="166"/>
                  </a:xfrm>
                </p:grpSpPr>
                <p:sp>
                  <p:nvSpPr>
                    <p:cNvPr id="41111" name="Freeform 39"/>
                    <p:cNvSpPr>
                      <a:spLocks/>
                    </p:cNvSpPr>
                    <p:nvPr/>
                  </p:nvSpPr>
                  <p:spPr bwMode="auto">
                    <a:xfrm>
                      <a:off x="3516" y="1502"/>
                      <a:ext cx="30" cy="75"/>
                    </a:xfrm>
                    <a:custGeom>
                      <a:avLst/>
                      <a:gdLst>
                        <a:gd name="T0" fmla="*/ 0 w 89"/>
                        <a:gd name="T1" fmla="*/ 23 h 148"/>
                        <a:gd name="T2" fmla="*/ 28 w 89"/>
                        <a:gd name="T3" fmla="*/ 0 h 148"/>
                        <a:gd name="T4" fmla="*/ 78 w 89"/>
                        <a:gd name="T5" fmla="*/ 0 h 148"/>
                        <a:gd name="T6" fmla="*/ 89 w 89"/>
                        <a:gd name="T7" fmla="*/ 34 h 148"/>
                        <a:gd name="T8" fmla="*/ 86 w 89"/>
                        <a:gd name="T9" fmla="*/ 134 h 148"/>
                        <a:gd name="T10" fmla="*/ 53 w 89"/>
                        <a:gd name="T11" fmla="*/ 148 h 148"/>
                        <a:gd name="T12" fmla="*/ 3 w 89"/>
                        <a:gd name="T13" fmla="*/ 128 h 148"/>
                        <a:gd name="T14" fmla="*/ 0 w 89"/>
                        <a:gd name="T15" fmla="*/ 59 h 148"/>
                        <a:gd name="T16" fmla="*/ 0 w 89"/>
                        <a:gd name="T17" fmla="*/ 23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148"/>
                        <a:gd name="T29" fmla="*/ 89 w 89"/>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148">
                          <a:moveTo>
                            <a:pt x="0" y="23"/>
                          </a:moveTo>
                          <a:lnTo>
                            <a:pt x="28" y="0"/>
                          </a:lnTo>
                          <a:lnTo>
                            <a:pt x="78" y="0"/>
                          </a:lnTo>
                          <a:lnTo>
                            <a:pt x="89" y="34"/>
                          </a:lnTo>
                          <a:lnTo>
                            <a:pt x="86" y="134"/>
                          </a:lnTo>
                          <a:lnTo>
                            <a:pt x="53" y="148"/>
                          </a:lnTo>
                          <a:lnTo>
                            <a:pt x="3" y="128"/>
                          </a:lnTo>
                          <a:lnTo>
                            <a:pt x="0" y="59"/>
                          </a:lnTo>
                          <a:lnTo>
                            <a:pt x="0" y="2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2" name="Freeform 40"/>
                    <p:cNvSpPr>
                      <a:spLocks/>
                    </p:cNvSpPr>
                    <p:nvPr/>
                  </p:nvSpPr>
                  <p:spPr bwMode="auto">
                    <a:xfrm>
                      <a:off x="3701" y="1480"/>
                      <a:ext cx="42" cy="107"/>
                    </a:xfrm>
                    <a:custGeom>
                      <a:avLst/>
                      <a:gdLst>
                        <a:gd name="T0" fmla="*/ 14 w 128"/>
                        <a:gd name="T1" fmla="*/ 59 h 213"/>
                        <a:gd name="T2" fmla="*/ 17 w 128"/>
                        <a:gd name="T3" fmla="*/ 17 h 213"/>
                        <a:gd name="T4" fmla="*/ 49 w 128"/>
                        <a:gd name="T5" fmla="*/ 0 h 213"/>
                        <a:gd name="T6" fmla="*/ 99 w 128"/>
                        <a:gd name="T7" fmla="*/ 6 h 213"/>
                        <a:gd name="T8" fmla="*/ 128 w 128"/>
                        <a:gd name="T9" fmla="*/ 28 h 213"/>
                        <a:gd name="T10" fmla="*/ 114 w 128"/>
                        <a:gd name="T11" fmla="*/ 197 h 213"/>
                        <a:gd name="T12" fmla="*/ 58 w 128"/>
                        <a:gd name="T13" fmla="*/ 213 h 213"/>
                        <a:gd name="T14" fmla="*/ 0 w 128"/>
                        <a:gd name="T15" fmla="*/ 192 h 213"/>
                        <a:gd name="T16" fmla="*/ 14 w 128"/>
                        <a:gd name="T17" fmla="*/ 59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213"/>
                        <a:gd name="T29" fmla="*/ 128 w 128"/>
                        <a:gd name="T30" fmla="*/ 213 h 2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213">
                          <a:moveTo>
                            <a:pt x="14" y="59"/>
                          </a:moveTo>
                          <a:lnTo>
                            <a:pt x="17" y="17"/>
                          </a:lnTo>
                          <a:lnTo>
                            <a:pt x="49" y="0"/>
                          </a:lnTo>
                          <a:lnTo>
                            <a:pt x="99" y="6"/>
                          </a:lnTo>
                          <a:lnTo>
                            <a:pt x="128" y="28"/>
                          </a:lnTo>
                          <a:lnTo>
                            <a:pt x="114" y="197"/>
                          </a:lnTo>
                          <a:lnTo>
                            <a:pt x="58" y="213"/>
                          </a:lnTo>
                          <a:lnTo>
                            <a:pt x="0" y="192"/>
                          </a:lnTo>
                          <a:lnTo>
                            <a:pt x="14" y="59"/>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3" name="Freeform 41"/>
                    <p:cNvSpPr>
                      <a:spLocks/>
                    </p:cNvSpPr>
                    <p:nvPr/>
                  </p:nvSpPr>
                  <p:spPr bwMode="auto">
                    <a:xfrm>
                      <a:off x="3893" y="1477"/>
                      <a:ext cx="39" cy="115"/>
                    </a:xfrm>
                    <a:custGeom>
                      <a:avLst/>
                      <a:gdLst>
                        <a:gd name="T0" fmla="*/ 3 w 117"/>
                        <a:gd name="T1" fmla="*/ 23 h 231"/>
                        <a:gd name="T2" fmla="*/ 32 w 117"/>
                        <a:gd name="T3" fmla="*/ 0 h 231"/>
                        <a:gd name="T4" fmla="*/ 90 w 117"/>
                        <a:gd name="T5" fmla="*/ 0 h 231"/>
                        <a:gd name="T6" fmla="*/ 117 w 117"/>
                        <a:gd name="T7" fmla="*/ 25 h 231"/>
                        <a:gd name="T8" fmla="*/ 114 w 117"/>
                        <a:gd name="T9" fmla="*/ 215 h 231"/>
                        <a:gd name="T10" fmla="*/ 49 w 117"/>
                        <a:gd name="T11" fmla="*/ 231 h 231"/>
                        <a:gd name="T12" fmla="*/ 0 w 117"/>
                        <a:gd name="T13" fmla="*/ 210 h 231"/>
                        <a:gd name="T14" fmla="*/ 3 w 117"/>
                        <a:gd name="T15" fmla="*/ 23 h 231"/>
                        <a:gd name="T16" fmla="*/ 0 60000 65536"/>
                        <a:gd name="T17" fmla="*/ 0 60000 65536"/>
                        <a:gd name="T18" fmla="*/ 0 60000 65536"/>
                        <a:gd name="T19" fmla="*/ 0 60000 65536"/>
                        <a:gd name="T20" fmla="*/ 0 60000 65536"/>
                        <a:gd name="T21" fmla="*/ 0 60000 65536"/>
                        <a:gd name="T22" fmla="*/ 0 60000 65536"/>
                        <a:gd name="T23" fmla="*/ 0 60000 65536"/>
                        <a:gd name="T24" fmla="*/ 0 w 117"/>
                        <a:gd name="T25" fmla="*/ 0 h 231"/>
                        <a:gd name="T26" fmla="*/ 117 w 117"/>
                        <a:gd name="T27" fmla="*/ 231 h 2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 h="231">
                          <a:moveTo>
                            <a:pt x="3" y="23"/>
                          </a:moveTo>
                          <a:lnTo>
                            <a:pt x="32" y="0"/>
                          </a:lnTo>
                          <a:lnTo>
                            <a:pt x="90" y="0"/>
                          </a:lnTo>
                          <a:lnTo>
                            <a:pt x="117" y="25"/>
                          </a:lnTo>
                          <a:lnTo>
                            <a:pt x="114" y="215"/>
                          </a:lnTo>
                          <a:lnTo>
                            <a:pt x="49" y="231"/>
                          </a:lnTo>
                          <a:lnTo>
                            <a:pt x="0" y="210"/>
                          </a:lnTo>
                          <a:lnTo>
                            <a:pt x="3" y="2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42"/>
                    <p:cNvSpPr>
                      <a:spLocks/>
                    </p:cNvSpPr>
                    <p:nvPr/>
                  </p:nvSpPr>
                  <p:spPr bwMode="auto">
                    <a:xfrm>
                      <a:off x="4168" y="1452"/>
                      <a:ext cx="39" cy="166"/>
                    </a:xfrm>
                    <a:custGeom>
                      <a:avLst/>
                      <a:gdLst>
                        <a:gd name="T0" fmla="*/ 8 w 119"/>
                        <a:gd name="T1" fmla="*/ 25 h 333"/>
                        <a:gd name="T2" fmla="*/ 41 w 119"/>
                        <a:gd name="T3" fmla="*/ 0 h 333"/>
                        <a:gd name="T4" fmla="*/ 99 w 119"/>
                        <a:gd name="T5" fmla="*/ 0 h 333"/>
                        <a:gd name="T6" fmla="*/ 119 w 119"/>
                        <a:gd name="T7" fmla="*/ 42 h 333"/>
                        <a:gd name="T8" fmla="*/ 108 w 119"/>
                        <a:gd name="T9" fmla="*/ 302 h 333"/>
                        <a:gd name="T10" fmla="*/ 61 w 119"/>
                        <a:gd name="T11" fmla="*/ 333 h 333"/>
                        <a:gd name="T12" fmla="*/ 0 w 119"/>
                        <a:gd name="T13" fmla="*/ 297 h 333"/>
                        <a:gd name="T14" fmla="*/ 8 w 119"/>
                        <a:gd name="T15" fmla="*/ 25 h 333"/>
                        <a:gd name="T16" fmla="*/ 0 60000 65536"/>
                        <a:gd name="T17" fmla="*/ 0 60000 65536"/>
                        <a:gd name="T18" fmla="*/ 0 60000 65536"/>
                        <a:gd name="T19" fmla="*/ 0 60000 65536"/>
                        <a:gd name="T20" fmla="*/ 0 60000 65536"/>
                        <a:gd name="T21" fmla="*/ 0 60000 65536"/>
                        <a:gd name="T22" fmla="*/ 0 60000 65536"/>
                        <a:gd name="T23" fmla="*/ 0 60000 65536"/>
                        <a:gd name="T24" fmla="*/ 0 w 119"/>
                        <a:gd name="T25" fmla="*/ 0 h 333"/>
                        <a:gd name="T26" fmla="*/ 119 w 119"/>
                        <a:gd name="T27" fmla="*/ 333 h 3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 h="333">
                          <a:moveTo>
                            <a:pt x="8" y="25"/>
                          </a:moveTo>
                          <a:lnTo>
                            <a:pt x="41" y="0"/>
                          </a:lnTo>
                          <a:lnTo>
                            <a:pt x="99" y="0"/>
                          </a:lnTo>
                          <a:lnTo>
                            <a:pt x="119" y="42"/>
                          </a:lnTo>
                          <a:lnTo>
                            <a:pt x="108" y="302"/>
                          </a:lnTo>
                          <a:lnTo>
                            <a:pt x="61" y="333"/>
                          </a:lnTo>
                          <a:lnTo>
                            <a:pt x="0" y="297"/>
                          </a:lnTo>
                          <a:lnTo>
                            <a:pt x="8"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5" name="Freeform 43"/>
                    <p:cNvSpPr>
                      <a:spLocks/>
                    </p:cNvSpPr>
                    <p:nvPr/>
                  </p:nvSpPr>
                  <p:spPr bwMode="auto">
                    <a:xfrm>
                      <a:off x="3543" y="1506"/>
                      <a:ext cx="163" cy="64"/>
                    </a:xfrm>
                    <a:custGeom>
                      <a:avLst/>
                      <a:gdLst>
                        <a:gd name="T0" fmla="*/ 0 w 489"/>
                        <a:gd name="T1" fmla="*/ 18 h 128"/>
                        <a:gd name="T2" fmla="*/ 489 w 489"/>
                        <a:gd name="T3" fmla="*/ 0 h 128"/>
                        <a:gd name="T4" fmla="*/ 482 w 489"/>
                        <a:gd name="T5" fmla="*/ 128 h 128"/>
                        <a:gd name="T6" fmla="*/ 0 w 489"/>
                        <a:gd name="T7" fmla="*/ 128 h 128"/>
                        <a:gd name="T8" fmla="*/ 0 w 489"/>
                        <a:gd name="T9" fmla="*/ 18 h 128"/>
                        <a:gd name="T10" fmla="*/ 0 60000 65536"/>
                        <a:gd name="T11" fmla="*/ 0 60000 65536"/>
                        <a:gd name="T12" fmla="*/ 0 60000 65536"/>
                        <a:gd name="T13" fmla="*/ 0 60000 65536"/>
                        <a:gd name="T14" fmla="*/ 0 60000 65536"/>
                        <a:gd name="T15" fmla="*/ 0 w 489"/>
                        <a:gd name="T16" fmla="*/ 0 h 128"/>
                        <a:gd name="T17" fmla="*/ 489 w 489"/>
                        <a:gd name="T18" fmla="*/ 128 h 128"/>
                      </a:gdLst>
                      <a:ahLst/>
                      <a:cxnLst>
                        <a:cxn ang="T10">
                          <a:pos x="T0" y="T1"/>
                        </a:cxn>
                        <a:cxn ang="T11">
                          <a:pos x="T2" y="T3"/>
                        </a:cxn>
                        <a:cxn ang="T12">
                          <a:pos x="T4" y="T5"/>
                        </a:cxn>
                        <a:cxn ang="T13">
                          <a:pos x="T6" y="T7"/>
                        </a:cxn>
                        <a:cxn ang="T14">
                          <a:pos x="T8" y="T9"/>
                        </a:cxn>
                      </a:cxnLst>
                      <a:rect l="T15" t="T16" r="T17" b="T18"/>
                      <a:pathLst>
                        <a:path w="489" h="128">
                          <a:moveTo>
                            <a:pt x="0" y="18"/>
                          </a:moveTo>
                          <a:lnTo>
                            <a:pt x="489" y="0"/>
                          </a:lnTo>
                          <a:lnTo>
                            <a:pt x="482" y="128"/>
                          </a:lnTo>
                          <a:lnTo>
                            <a:pt x="0" y="128"/>
                          </a:lnTo>
                          <a:lnTo>
                            <a:pt x="0" y="18"/>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6" name="Freeform 44"/>
                    <p:cNvSpPr>
                      <a:spLocks/>
                    </p:cNvSpPr>
                    <p:nvPr/>
                  </p:nvSpPr>
                  <p:spPr bwMode="auto">
                    <a:xfrm>
                      <a:off x="3738" y="1491"/>
                      <a:ext cx="158" cy="88"/>
                    </a:xfrm>
                    <a:custGeom>
                      <a:avLst/>
                      <a:gdLst>
                        <a:gd name="T0" fmla="*/ 20 w 476"/>
                        <a:gd name="T1" fmla="*/ 16 h 175"/>
                        <a:gd name="T2" fmla="*/ 476 w 476"/>
                        <a:gd name="T3" fmla="*/ 0 h 175"/>
                        <a:gd name="T4" fmla="*/ 469 w 476"/>
                        <a:gd name="T5" fmla="*/ 175 h 175"/>
                        <a:gd name="T6" fmla="*/ 0 w 476"/>
                        <a:gd name="T7" fmla="*/ 169 h 175"/>
                        <a:gd name="T8" fmla="*/ 20 w 476"/>
                        <a:gd name="T9" fmla="*/ 16 h 175"/>
                        <a:gd name="T10" fmla="*/ 0 60000 65536"/>
                        <a:gd name="T11" fmla="*/ 0 60000 65536"/>
                        <a:gd name="T12" fmla="*/ 0 60000 65536"/>
                        <a:gd name="T13" fmla="*/ 0 60000 65536"/>
                        <a:gd name="T14" fmla="*/ 0 60000 65536"/>
                        <a:gd name="T15" fmla="*/ 0 w 476"/>
                        <a:gd name="T16" fmla="*/ 0 h 175"/>
                        <a:gd name="T17" fmla="*/ 476 w 476"/>
                        <a:gd name="T18" fmla="*/ 175 h 175"/>
                      </a:gdLst>
                      <a:ahLst/>
                      <a:cxnLst>
                        <a:cxn ang="T10">
                          <a:pos x="T0" y="T1"/>
                        </a:cxn>
                        <a:cxn ang="T11">
                          <a:pos x="T2" y="T3"/>
                        </a:cxn>
                        <a:cxn ang="T12">
                          <a:pos x="T4" y="T5"/>
                        </a:cxn>
                        <a:cxn ang="T13">
                          <a:pos x="T6" y="T7"/>
                        </a:cxn>
                        <a:cxn ang="T14">
                          <a:pos x="T8" y="T9"/>
                        </a:cxn>
                      </a:cxnLst>
                      <a:rect l="T15" t="T16" r="T17" b="T18"/>
                      <a:pathLst>
                        <a:path w="476" h="175">
                          <a:moveTo>
                            <a:pt x="20" y="16"/>
                          </a:moveTo>
                          <a:lnTo>
                            <a:pt x="476" y="0"/>
                          </a:lnTo>
                          <a:lnTo>
                            <a:pt x="469" y="175"/>
                          </a:lnTo>
                          <a:lnTo>
                            <a:pt x="0" y="169"/>
                          </a:lnTo>
                          <a:lnTo>
                            <a:pt x="20" y="1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45"/>
                    <p:cNvSpPr>
                      <a:spLocks/>
                    </p:cNvSpPr>
                    <p:nvPr/>
                  </p:nvSpPr>
                  <p:spPr bwMode="auto">
                    <a:xfrm>
                      <a:off x="3930" y="1465"/>
                      <a:ext cx="241" cy="141"/>
                    </a:xfrm>
                    <a:custGeom>
                      <a:avLst/>
                      <a:gdLst>
                        <a:gd name="T0" fmla="*/ 9 w 724"/>
                        <a:gd name="T1" fmla="*/ 42 h 281"/>
                        <a:gd name="T2" fmla="*/ 724 w 724"/>
                        <a:gd name="T3" fmla="*/ 0 h 281"/>
                        <a:gd name="T4" fmla="*/ 712 w 724"/>
                        <a:gd name="T5" fmla="*/ 281 h 281"/>
                        <a:gd name="T6" fmla="*/ 0 w 724"/>
                        <a:gd name="T7" fmla="*/ 232 h 281"/>
                        <a:gd name="T8" fmla="*/ 9 w 724"/>
                        <a:gd name="T9" fmla="*/ 42 h 281"/>
                        <a:gd name="T10" fmla="*/ 0 60000 65536"/>
                        <a:gd name="T11" fmla="*/ 0 60000 65536"/>
                        <a:gd name="T12" fmla="*/ 0 60000 65536"/>
                        <a:gd name="T13" fmla="*/ 0 60000 65536"/>
                        <a:gd name="T14" fmla="*/ 0 60000 65536"/>
                        <a:gd name="T15" fmla="*/ 0 w 724"/>
                        <a:gd name="T16" fmla="*/ 0 h 281"/>
                        <a:gd name="T17" fmla="*/ 724 w 724"/>
                        <a:gd name="T18" fmla="*/ 281 h 281"/>
                      </a:gdLst>
                      <a:ahLst/>
                      <a:cxnLst>
                        <a:cxn ang="T10">
                          <a:pos x="T0" y="T1"/>
                        </a:cxn>
                        <a:cxn ang="T11">
                          <a:pos x="T2" y="T3"/>
                        </a:cxn>
                        <a:cxn ang="T12">
                          <a:pos x="T4" y="T5"/>
                        </a:cxn>
                        <a:cxn ang="T13">
                          <a:pos x="T6" y="T7"/>
                        </a:cxn>
                        <a:cxn ang="T14">
                          <a:pos x="T8" y="T9"/>
                        </a:cxn>
                      </a:cxnLst>
                      <a:rect l="T15" t="T16" r="T17" b="T18"/>
                      <a:pathLst>
                        <a:path w="724" h="281">
                          <a:moveTo>
                            <a:pt x="9" y="42"/>
                          </a:moveTo>
                          <a:lnTo>
                            <a:pt x="724" y="0"/>
                          </a:lnTo>
                          <a:lnTo>
                            <a:pt x="712" y="281"/>
                          </a:lnTo>
                          <a:lnTo>
                            <a:pt x="0" y="232"/>
                          </a:lnTo>
                          <a:lnTo>
                            <a:pt x="9" y="4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1092" name="Group 46"/>
                  <p:cNvGrpSpPr>
                    <a:grpSpLocks/>
                  </p:cNvGrpSpPr>
                  <p:nvPr/>
                </p:nvGrpSpPr>
                <p:grpSpPr bwMode="auto">
                  <a:xfrm>
                    <a:off x="1590" y="1440"/>
                    <a:ext cx="282" cy="106"/>
                    <a:chOff x="3511" y="1441"/>
                    <a:chExt cx="702" cy="185"/>
                  </a:xfrm>
                </p:grpSpPr>
                <p:grpSp>
                  <p:nvGrpSpPr>
                    <p:cNvPr id="41093" name="Group 47"/>
                    <p:cNvGrpSpPr>
                      <a:grpSpLocks/>
                    </p:cNvGrpSpPr>
                    <p:nvPr/>
                  </p:nvGrpSpPr>
                  <p:grpSpPr bwMode="auto">
                    <a:xfrm>
                      <a:off x="3511" y="1497"/>
                      <a:ext cx="41" cy="84"/>
                      <a:chOff x="3511" y="1497"/>
                      <a:chExt cx="41" cy="84"/>
                    </a:xfrm>
                  </p:grpSpPr>
                  <p:sp>
                    <p:nvSpPr>
                      <p:cNvPr id="41109" name="Freeform 48"/>
                      <p:cNvSpPr>
                        <a:spLocks/>
                      </p:cNvSpPr>
                      <p:nvPr/>
                    </p:nvSpPr>
                    <p:spPr bwMode="auto">
                      <a:xfrm>
                        <a:off x="3519" y="1497"/>
                        <a:ext cx="33" cy="84"/>
                      </a:xfrm>
                      <a:custGeom>
                        <a:avLst/>
                        <a:gdLst>
                          <a:gd name="T0" fmla="*/ 17 w 99"/>
                          <a:gd name="T1" fmla="*/ 47 h 168"/>
                          <a:gd name="T2" fmla="*/ 9 w 99"/>
                          <a:gd name="T3" fmla="*/ 30 h 168"/>
                          <a:gd name="T4" fmla="*/ 34 w 99"/>
                          <a:gd name="T5" fmla="*/ 21 h 168"/>
                          <a:gd name="T6" fmla="*/ 51 w 99"/>
                          <a:gd name="T7" fmla="*/ 28 h 168"/>
                          <a:gd name="T8" fmla="*/ 60 w 99"/>
                          <a:gd name="T9" fmla="*/ 39 h 168"/>
                          <a:gd name="T10" fmla="*/ 60 w 99"/>
                          <a:gd name="T11" fmla="*/ 128 h 168"/>
                          <a:gd name="T12" fmla="*/ 48 w 99"/>
                          <a:gd name="T13" fmla="*/ 144 h 168"/>
                          <a:gd name="T14" fmla="*/ 17 w 99"/>
                          <a:gd name="T15" fmla="*/ 140 h 168"/>
                          <a:gd name="T16" fmla="*/ 6 w 99"/>
                          <a:gd name="T17" fmla="*/ 128 h 168"/>
                          <a:gd name="T18" fmla="*/ 6 w 99"/>
                          <a:gd name="T19" fmla="*/ 150 h 168"/>
                          <a:gd name="T20" fmla="*/ 23 w 99"/>
                          <a:gd name="T21" fmla="*/ 161 h 168"/>
                          <a:gd name="T22" fmla="*/ 48 w 99"/>
                          <a:gd name="T23" fmla="*/ 168 h 168"/>
                          <a:gd name="T24" fmla="*/ 76 w 99"/>
                          <a:gd name="T25" fmla="*/ 161 h 168"/>
                          <a:gd name="T26" fmla="*/ 91 w 99"/>
                          <a:gd name="T27" fmla="*/ 140 h 168"/>
                          <a:gd name="T28" fmla="*/ 99 w 99"/>
                          <a:gd name="T29" fmla="*/ 121 h 168"/>
                          <a:gd name="T30" fmla="*/ 93 w 99"/>
                          <a:gd name="T31" fmla="*/ 35 h 168"/>
                          <a:gd name="T32" fmla="*/ 85 w 99"/>
                          <a:gd name="T33" fmla="*/ 18 h 168"/>
                          <a:gd name="T34" fmla="*/ 65 w 99"/>
                          <a:gd name="T35" fmla="*/ 0 h 168"/>
                          <a:gd name="T36" fmla="*/ 40 w 99"/>
                          <a:gd name="T37" fmla="*/ 0 h 168"/>
                          <a:gd name="T38" fmla="*/ 14 w 99"/>
                          <a:gd name="T39" fmla="*/ 5 h 168"/>
                          <a:gd name="T40" fmla="*/ 0 w 99"/>
                          <a:gd name="T41" fmla="*/ 18 h 168"/>
                          <a:gd name="T42" fmla="*/ 17 w 99"/>
                          <a:gd name="T43" fmla="*/ 47 h 1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9"/>
                          <a:gd name="T67" fmla="*/ 0 h 168"/>
                          <a:gd name="T68" fmla="*/ 99 w 99"/>
                          <a:gd name="T69" fmla="*/ 168 h 1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9" h="168">
                            <a:moveTo>
                              <a:pt x="17" y="47"/>
                            </a:moveTo>
                            <a:lnTo>
                              <a:pt x="9" y="30"/>
                            </a:lnTo>
                            <a:lnTo>
                              <a:pt x="34" y="21"/>
                            </a:lnTo>
                            <a:lnTo>
                              <a:pt x="51" y="28"/>
                            </a:lnTo>
                            <a:lnTo>
                              <a:pt x="60" y="39"/>
                            </a:lnTo>
                            <a:lnTo>
                              <a:pt x="60" y="128"/>
                            </a:lnTo>
                            <a:lnTo>
                              <a:pt x="48" y="144"/>
                            </a:lnTo>
                            <a:lnTo>
                              <a:pt x="17" y="140"/>
                            </a:lnTo>
                            <a:lnTo>
                              <a:pt x="6" y="128"/>
                            </a:lnTo>
                            <a:lnTo>
                              <a:pt x="6" y="150"/>
                            </a:lnTo>
                            <a:lnTo>
                              <a:pt x="23" y="161"/>
                            </a:lnTo>
                            <a:lnTo>
                              <a:pt x="48" y="168"/>
                            </a:lnTo>
                            <a:lnTo>
                              <a:pt x="76" y="161"/>
                            </a:lnTo>
                            <a:lnTo>
                              <a:pt x="91" y="140"/>
                            </a:lnTo>
                            <a:lnTo>
                              <a:pt x="99" y="121"/>
                            </a:lnTo>
                            <a:lnTo>
                              <a:pt x="93" y="35"/>
                            </a:lnTo>
                            <a:lnTo>
                              <a:pt x="85" y="18"/>
                            </a:lnTo>
                            <a:lnTo>
                              <a:pt x="65" y="0"/>
                            </a:lnTo>
                            <a:lnTo>
                              <a:pt x="40" y="0"/>
                            </a:lnTo>
                            <a:lnTo>
                              <a:pt x="14" y="5"/>
                            </a:lnTo>
                            <a:lnTo>
                              <a:pt x="0" y="18"/>
                            </a:lnTo>
                            <a:lnTo>
                              <a:pt x="17" y="47"/>
                            </a:lnTo>
                            <a:close/>
                          </a:path>
                        </a:pathLst>
                      </a:custGeom>
                      <a:solidFill>
                        <a:srgbClr val="000000"/>
                      </a:solidFill>
                      <a:ln w="12700" cmpd="sng">
                        <a:solidFill>
                          <a:srgbClr val="000000"/>
                        </a:solidFill>
                        <a:round/>
                        <a:headEnd/>
                        <a:tailEnd/>
                      </a:ln>
                    </p:spPr>
                    <p:txBody>
                      <a:bodyPr/>
                      <a:lstStyle/>
                      <a:p>
                        <a:endParaRPr lang="en-US"/>
                      </a:p>
                    </p:txBody>
                  </p:sp>
                  <p:sp>
                    <p:nvSpPr>
                      <p:cNvPr id="41110" name="Freeform 49"/>
                      <p:cNvSpPr>
                        <a:spLocks/>
                      </p:cNvSpPr>
                      <p:nvPr/>
                    </p:nvSpPr>
                    <p:spPr bwMode="auto">
                      <a:xfrm>
                        <a:off x="3511" y="1500"/>
                        <a:ext cx="27" cy="77"/>
                      </a:xfrm>
                      <a:custGeom>
                        <a:avLst/>
                        <a:gdLst>
                          <a:gd name="T0" fmla="*/ 44 w 81"/>
                          <a:gd name="T1" fmla="*/ 0 h 153"/>
                          <a:gd name="T2" fmla="*/ 11 w 81"/>
                          <a:gd name="T3" fmla="*/ 11 h 153"/>
                          <a:gd name="T4" fmla="*/ 0 w 81"/>
                          <a:gd name="T5" fmla="*/ 35 h 153"/>
                          <a:gd name="T6" fmla="*/ 8 w 81"/>
                          <a:gd name="T7" fmla="*/ 100 h 153"/>
                          <a:gd name="T8" fmla="*/ 11 w 81"/>
                          <a:gd name="T9" fmla="*/ 135 h 153"/>
                          <a:gd name="T10" fmla="*/ 25 w 81"/>
                          <a:gd name="T11" fmla="*/ 147 h 153"/>
                          <a:gd name="T12" fmla="*/ 52 w 81"/>
                          <a:gd name="T13" fmla="*/ 153 h 153"/>
                          <a:gd name="T14" fmla="*/ 81 w 81"/>
                          <a:gd name="T15" fmla="*/ 153 h 153"/>
                          <a:gd name="T16" fmla="*/ 44 w 81"/>
                          <a:gd name="T17" fmla="*/ 133 h 153"/>
                          <a:gd name="T18" fmla="*/ 34 w 81"/>
                          <a:gd name="T19" fmla="*/ 105 h 153"/>
                          <a:gd name="T20" fmla="*/ 37 w 81"/>
                          <a:gd name="T21" fmla="*/ 35 h 153"/>
                          <a:gd name="T22" fmla="*/ 44 w 81"/>
                          <a:gd name="T23" fmla="*/ 0 h 1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53"/>
                          <a:gd name="T38" fmla="*/ 81 w 81"/>
                          <a:gd name="T39" fmla="*/ 153 h 1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53">
                            <a:moveTo>
                              <a:pt x="44" y="0"/>
                            </a:moveTo>
                            <a:lnTo>
                              <a:pt x="11" y="11"/>
                            </a:lnTo>
                            <a:lnTo>
                              <a:pt x="0" y="35"/>
                            </a:lnTo>
                            <a:lnTo>
                              <a:pt x="8" y="100"/>
                            </a:lnTo>
                            <a:lnTo>
                              <a:pt x="11" y="135"/>
                            </a:lnTo>
                            <a:lnTo>
                              <a:pt x="25" y="147"/>
                            </a:lnTo>
                            <a:lnTo>
                              <a:pt x="52" y="153"/>
                            </a:lnTo>
                            <a:lnTo>
                              <a:pt x="81" y="153"/>
                            </a:lnTo>
                            <a:lnTo>
                              <a:pt x="44" y="133"/>
                            </a:lnTo>
                            <a:lnTo>
                              <a:pt x="34" y="105"/>
                            </a:lnTo>
                            <a:lnTo>
                              <a:pt x="37" y="35"/>
                            </a:lnTo>
                            <a:lnTo>
                              <a:pt x="44" y="0"/>
                            </a:lnTo>
                            <a:close/>
                          </a:path>
                        </a:pathLst>
                      </a:custGeom>
                      <a:solidFill>
                        <a:srgbClr val="000000"/>
                      </a:solidFill>
                      <a:ln w="12700" cmpd="sng">
                        <a:solidFill>
                          <a:srgbClr val="000000"/>
                        </a:solidFill>
                        <a:round/>
                        <a:headEnd/>
                        <a:tailEnd/>
                      </a:ln>
                    </p:spPr>
                    <p:txBody>
                      <a:bodyPr/>
                      <a:lstStyle/>
                      <a:p>
                        <a:endParaRPr lang="en-US"/>
                      </a:p>
                    </p:txBody>
                  </p:sp>
                </p:grpSp>
                <p:grpSp>
                  <p:nvGrpSpPr>
                    <p:cNvPr id="41094" name="Group 50"/>
                    <p:cNvGrpSpPr>
                      <a:grpSpLocks/>
                    </p:cNvGrpSpPr>
                    <p:nvPr/>
                  </p:nvGrpSpPr>
                  <p:grpSpPr bwMode="auto">
                    <a:xfrm>
                      <a:off x="3698" y="1477"/>
                      <a:ext cx="50" cy="116"/>
                      <a:chOff x="3698" y="1477"/>
                      <a:chExt cx="50" cy="116"/>
                    </a:xfrm>
                  </p:grpSpPr>
                  <p:sp>
                    <p:nvSpPr>
                      <p:cNvPr id="41107" name="Freeform 51"/>
                      <p:cNvSpPr>
                        <a:spLocks/>
                      </p:cNvSpPr>
                      <p:nvPr/>
                    </p:nvSpPr>
                    <p:spPr bwMode="auto">
                      <a:xfrm>
                        <a:off x="3698" y="1477"/>
                        <a:ext cx="50" cy="116"/>
                      </a:xfrm>
                      <a:custGeom>
                        <a:avLst/>
                        <a:gdLst>
                          <a:gd name="T0" fmla="*/ 32 w 150"/>
                          <a:gd name="T1" fmla="*/ 19 h 233"/>
                          <a:gd name="T2" fmla="*/ 45 w 150"/>
                          <a:gd name="T3" fmla="*/ 5 h 233"/>
                          <a:gd name="T4" fmla="*/ 77 w 150"/>
                          <a:gd name="T5" fmla="*/ 0 h 233"/>
                          <a:gd name="T6" fmla="*/ 110 w 150"/>
                          <a:gd name="T7" fmla="*/ 5 h 233"/>
                          <a:gd name="T8" fmla="*/ 141 w 150"/>
                          <a:gd name="T9" fmla="*/ 17 h 233"/>
                          <a:gd name="T10" fmla="*/ 150 w 150"/>
                          <a:gd name="T11" fmla="*/ 42 h 233"/>
                          <a:gd name="T12" fmla="*/ 144 w 150"/>
                          <a:gd name="T13" fmla="*/ 186 h 233"/>
                          <a:gd name="T14" fmla="*/ 134 w 150"/>
                          <a:gd name="T15" fmla="*/ 221 h 233"/>
                          <a:gd name="T16" fmla="*/ 96 w 150"/>
                          <a:gd name="T17" fmla="*/ 233 h 233"/>
                          <a:gd name="T18" fmla="*/ 53 w 150"/>
                          <a:gd name="T19" fmla="*/ 233 h 233"/>
                          <a:gd name="T20" fmla="*/ 24 w 150"/>
                          <a:gd name="T21" fmla="*/ 221 h 233"/>
                          <a:gd name="T22" fmla="*/ 0 w 150"/>
                          <a:gd name="T23" fmla="*/ 202 h 233"/>
                          <a:gd name="T24" fmla="*/ 0 w 150"/>
                          <a:gd name="T25" fmla="*/ 186 h 233"/>
                          <a:gd name="T26" fmla="*/ 29 w 150"/>
                          <a:gd name="T27" fmla="*/ 198 h 233"/>
                          <a:gd name="T28" fmla="*/ 62 w 150"/>
                          <a:gd name="T29" fmla="*/ 207 h 233"/>
                          <a:gd name="T30" fmla="*/ 87 w 150"/>
                          <a:gd name="T31" fmla="*/ 198 h 233"/>
                          <a:gd name="T32" fmla="*/ 110 w 150"/>
                          <a:gd name="T33" fmla="*/ 186 h 233"/>
                          <a:gd name="T34" fmla="*/ 113 w 150"/>
                          <a:gd name="T35" fmla="*/ 150 h 233"/>
                          <a:gd name="T36" fmla="*/ 113 w 150"/>
                          <a:gd name="T37" fmla="*/ 35 h 233"/>
                          <a:gd name="T38" fmla="*/ 93 w 150"/>
                          <a:gd name="T39" fmla="*/ 23 h 233"/>
                          <a:gd name="T40" fmla="*/ 63 w 150"/>
                          <a:gd name="T41" fmla="*/ 25 h 233"/>
                          <a:gd name="T42" fmla="*/ 32 w 150"/>
                          <a:gd name="T43" fmla="*/ 19 h 2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33"/>
                          <a:gd name="T68" fmla="*/ 150 w 150"/>
                          <a:gd name="T69" fmla="*/ 233 h 2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33">
                            <a:moveTo>
                              <a:pt x="32" y="19"/>
                            </a:moveTo>
                            <a:lnTo>
                              <a:pt x="45" y="5"/>
                            </a:lnTo>
                            <a:lnTo>
                              <a:pt x="77" y="0"/>
                            </a:lnTo>
                            <a:lnTo>
                              <a:pt x="110" y="5"/>
                            </a:lnTo>
                            <a:lnTo>
                              <a:pt x="141" y="17"/>
                            </a:lnTo>
                            <a:lnTo>
                              <a:pt x="150" y="42"/>
                            </a:lnTo>
                            <a:lnTo>
                              <a:pt x="144" y="186"/>
                            </a:lnTo>
                            <a:lnTo>
                              <a:pt x="134" y="221"/>
                            </a:lnTo>
                            <a:lnTo>
                              <a:pt x="96" y="233"/>
                            </a:lnTo>
                            <a:lnTo>
                              <a:pt x="53" y="233"/>
                            </a:lnTo>
                            <a:lnTo>
                              <a:pt x="24" y="221"/>
                            </a:lnTo>
                            <a:lnTo>
                              <a:pt x="0" y="202"/>
                            </a:lnTo>
                            <a:lnTo>
                              <a:pt x="0" y="186"/>
                            </a:lnTo>
                            <a:lnTo>
                              <a:pt x="29" y="198"/>
                            </a:lnTo>
                            <a:lnTo>
                              <a:pt x="62" y="207"/>
                            </a:lnTo>
                            <a:lnTo>
                              <a:pt x="87" y="198"/>
                            </a:lnTo>
                            <a:lnTo>
                              <a:pt x="110" y="186"/>
                            </a:lnTo>
                            <a:lnTo>
                              <a:pt x="113" y="150"/>
                            </a:lnTo>
                            <a:lnTo>
                              <a:pt x="113" y="35"/>
                            </a:lnTo>
                            <a:lnTo>
                              <a:pt x="93" y="23"/>
                            </a:lnTo>
                            <a:lnTo>
                              <a:pt x="63" y="25"/>
                            </a:lnTo>
                            <a:lnTo>
                              <a:pt x="32" y="19"/>
                            </a:lnTo>
                            <a:close/>
                          </a:path>
                        </a:pathLst>
                      </a:custGeom>
                      <a:solidFill>
                        <a:srgbClr val="000000"/>
                      </a:solidFill>
                      <a:ln w="12700" cmpd="sng">
                        <a:solidFill>
                          <a:srgbClr val="000000"/>
                        </a:solidFill>
                        <a:round/>
                        <a:headEnd/>
                        <a:tailEnd/>
                      </a:ln>
                    </p:spPr>
                    <p:txBody>
                      <a:bodyPr/>
                      <a:lstStyle/>
                      <a:p>
                        <a:endParaRPr lang="en-US"/>
                      </a:p>
                    </p:txBody>
                  </p:sp>
                  <p:sp>
                    <p:nvSpPr>
                      <p:cNvPr id="41108" name="Freeform 52"/>
                      <p:cNvSpPr>
                        <a:spLocks/>
                      </p:cNvSpPr>
                      <p:nvPr/>
                    </p:nvSpPr>
                    <p:spPr bwMode="auto">
                      <a:xfrm>
                        <a:off x="3698" y="1478"/>
                        <a:ext cx="30" cy="106"/>
                      </a:xfrm>
                      <a:custGeom>
                        <a:avLst/>
                        <a:gdLst>
                          <a:gd name="T0" fmla="*/ 8 w 90"/>
                          <a:gd name="T1" fmla="*/ 29 h 214"/>
                          <a:gd name="T2" fmla="*/ 25 w 90"/>
                          <a:gd name="T3" fmla="*/ 12 h 214"/>
                          <a:gd name="T4" fmla="*/ 59 w 90"/>
                          <a:gd name="T5" fmla="*/ 0 h 214"/>
                          <a:gd name="T6" fmla="*/ 90 w 90"/>
                          <a:gd name="T7" fmla="*/ 10 h 214"/>
                          <a:gd name="T8" fmla="*/ 48 w 90"/>
                          <a:gd name="T9" fmla="*/ 29 h 214"/>
                          <a:gd name="T10" fmla="*/ 39 w 90"/>
                          <a:gd name="T11" fmla="*/ 47 h 214"/>
                          <a:gd name="T12" fmla="*/ 34 w 90"/>
                          <a:gd name="T13" fmla="*/ 183 h 214"/>
                          <a:gd name="T14" fmla="*/ 42 w 90"/>
                          <a:gd name="T15" fmla="*/ 200 h 214"/>
                          <a:gd name="T16" fmla="*/ 73 w 90"/>
                          <a:gd name="T17" fmla="*/ 214 h 214"/>
                          <a:gd name="T18" fmla="*/ 14 w 90"/>
                          <a:gd name="T19" fmla="*/ 207 h 214"/>
                          <a:gd name="T20" fmla="*/ 0 w 90"/>
                          <a:gd name="T21" fmla="*/ 189 h 214"/>
                          <a:gd name="T22" fmla="*/ 8 w 90"/>
                          <a:gd name="T23" fmla="*/ 29 h 2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0"/>
                          <a:gd name="T37" fmla="*/ 0 h 214"/>
                          <a:gd name="T38" fmla="*/ 90 w 90"/>
                          <a:gd name="T39" fmla="*/ 214 h 2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0" h="214">
                            <a:moveTo>
                              <a:pt x="8" y="29"/>
                            </a:moveTo>
                            <a:lnTo>
                              <a:pt x="25" y="12"/>
                            </a:lnTo>
                            <a:lnTo>
                              <a:pt x="59" y="0"/>
                            </a:lnTo>
                            <a:lnTo>
                              <a:pt x="90" y="10"/>
                            </a:lnTo>
                            <a:lnTo>
                              <a:pt x="48" y="29"/>
                            </a:lnTo>
                            <a:lnTo>
                              <a:pt x="39" y="47"/>
                            </a:lnTo>
                            <a:lnTo>
                              <a:pt x="34" y="183"/>
                            </a:lnTo>
                            <a:lnTo>
                              <a:pt x="42" y="200"/>
                            </a:lnTo>
                            <a:lnTo>
                              <a:pt x="73" y="214"/>
                            </a:lnTo>
                            <a:lnTo>
                              <a:pt x="14" y="207"/>
                            </a:lnTo>
                            <a:lnTo>
                              <a:pt x="0" y="189"/>
                            </a:lnTo>
                            <a:lnTo>
                              <a:pt x="8" y="29"/>
                            </a:lnTo>
                            <a:close/>
                          </a:path>
                        </a:pathLst>
                      </a:custGeom>
                      <a:solidFill>
                        <a:srgbClr val="000000"/>
                      </a:solidFill>
                      <a:ln w="12700" cmpd="sng">
                        <a:solidFill>
                          <a:srgbClr val="000000"/>
                        </a:solidFill>
                        <a:round/>
                        <a:headEnd/>
                        <a:tailEnd/>
                      </a:ln>
                    </p:spPr>
                    <p:txBody>
                      <a:bodyPr/>
                      <a:lstStyle/>
                      <a:p>
                        <a:endParaRPr lang="en-US"/>
                      </a:p>
                    </p:txBody>
                  </p:sp>
                </p:grpSp>
                <p:grpSp>
                  <p:nvGrpSpPr>
                    <p:cNvPr id="41095" name="Group 53"/>
                    <p:cNvGrpSpPr>
                      <a:grpSpLocks/>
                    </p:cNvGrpSpPr>
                    <p:nvPr/>
                  </p:nvGrpSpPr>
                  <p:grpSpPr bwMode="auto">
                    <a:xfrm>
                      <a:off x="3887" y="1469"/>
                      <a:ext cx="50" cy="130"/>
                      <a:chOff x="3887" y="1469"/>
                      <a:chExt cx="50" cy="130"/>
                    </a:xfrm>
                  </p:grpSpPr>
                  <p:sp>
                    <p:nvSpPr>
                      <p:cNvPr id="41105" name="Freeform 54"/>
                      <p:cNvSpPr>
                        <a:spLocks/>
                      </p:cNvSpPr>
                      <p:nvPr/>
                    </p:nvSpPr>
                    <p:spPr bwMode="auto">
                      <a:xfrm>
                        <a:off x="3887" y="1469"/>
                        <a:ext cx="50" cy="130"/>
                      </a:xfrm>
                      <a:custGeom>
                        <a:avLst/>
                        <a:gdLst>
                          <a:gd name="T0" fmla="*/ 33 w 150"/>
                          <a:gd name="T1" fmla="*/ 21 h 262"/>
                          <a:gd name="T2" fmla="*/ 45 w 150"/>
                          <a:gd name="T3" fmla="*/ 7 h 262"/>
                          <a:gd name="T4" fmla="*/ 78 w 150"/>
                          <a:gd name="T5" fmla="*/ 0 h 262"/>
                          <a:gd name="T6" fmla="*/ 111 w 150"/>
                          <a:gd name="T7" fmla="*/ 7 h 262"/>
                          <a:gd name="T8" fmla="*/ 142 w 150"/>
                          <a:gd name="T9" fmla="*/ 19 h 262"/>
                          <a:gd name="T10" fmla="*/ 150 w 150"/>
                          <a:gd name="T11" fmla="*/ 48 h 262"/>
                          <a:gd name="T12" fmla="*/ 145 w 150"/>
                          <a:gd name="T13" fmla="*/ 210 h 262"/>
                          <a:gd name="T14" fmla="*/ 135 w 150"/>
                          <a:gd name="T15" fmla="*/ 249 h 262"/>
                          <a:gd name="T16" fmla="*/ 96 w 150"/>
                          <a:gd name="T17" fmla="*/ 262 h 262"/>
                          <a:gd name="T18" fmla="*/ 54 w 150"/>
                          <a:gd name="T19" fmla="*/ 262 h 262"/>
                          <a:gd name="T20" fmla="*/ 24 w 150"/>
                          <a:gd name="T21" fmla="*/ 249 h 262"/>
                          <a:gd name="T22" fmla="*/ 0 w 150"/>
                          <a:gd name="T23" fmla="*/ 227 h 262"/>
                          <a:gd name="T24" fmla="*/ 0 w 150"/>
                          <a:gd name="T25" fmla="*/ 210 h 262"/>
                          <a:gd name="T26" fmla="*/ 30 w 150"/>
                          <a:gd name="T27" fmla="*/ 222 h 262"/>
                          <a:gd name="T28" fmla="*/ 62 w 150"/>
                          <a:gd name="T29" fmla="*/ 233 h 262"/>
                          <a:gd name="T30" fmla="*/ 88 w 150"/>
                          <a:gd name="T31" fmla="*/ 222 h 262"/>
                          <a:gd name="T32" fmla="*/ 111 w 150"/>
                          <a:gd name="T33" fmla="*/ 210 h 262"/>
                          <a:gd name="T34" fmla="*/ 113 w 150"/>
                          <a:gd name="T35" fmla="*/ 168 h 262"/>
                          <a:gd name="T36" fmla="*/ 113 w 150"/>
                          <a:gd name="T37" fmla="*/ 39 h 262"/>
                          <a:gd name="T38" fmla="*/ 94 w 150"/>
                          <a:gd name="T39" fmla="*/ 26 h 262"/>
                          <a:gd name="T40" fmla="*/ 64 w 150"/>
                          <a:gd name="T41" fmla="*/ 29 h 262"/>
                          <a:gd name="T42" fmla="*/ 33 w 150"/>
                          <a:gd name="T43" fmla="*/ 21 h 2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62"/>
                          <a:gd name="T68" fmla="*/ 150 w 150"/>
                          <a:gd name="T69" fmla="*/ 262 h 2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62">
                            <a:moveTo>
                              <a:pt x="33" y="21"/>
                            </a:moveTo>
                            <a:lnTo>
                              <a:pt x="45" y="7"/>
                            </a:lnTo>
                            <a:lnTo>
                              <a:pt x="78" y="0"/>
                            </a:lnTo>
                            <a:lnTo>
                              <a:pt x="111" y="7"/>
                            </a:lnTo>
                            <a:lnTo>
                              <a:pt x="142" y="19"/>
                            </a:lnTo>
                            <a:lnTo>
                              <a:pt x="150" y="48"/>
                            </a:lnTo>
                            <a:lnTo>
                              <a:pt x="145" y="210"/>
                            </a:lnTo>
                            <a:lnTo>
                              <a:pt x="135" y="249"/>
                            </a:lnTo>
                            <a:lnTo>
                              <a:pt x="96" y="262"/>
                            </a:lnTo>
                            <a:lnTo>
                              <a:pt x="54" y="262"/>
                            </a:lnTo>
                            <a:lnTo>
                              <a:pt x="24" y="249"/>
                            </a:lnTo>
                            <a:lnTo>
                              <a:pt x="0" y="227"/>
                            </a:lnTo>
                            <a:lnTo>
                              <a:pt x="0" y="210"/>
                            </a:lnTo>
                            <a:lnTo>
                              <a:pt x="30" y="222"/>
                            </a:lnTo>
                            <a:lnTo>
                              <a:pt x="62" y="233"/>
                            </a:lnTo>
                            <a:lnTo>
                              <a:pt x="88" y="222"/>
                            </a:lnTo>
                            <a:lnTo>
                              <a:pt x="111" y="210"/>
                            </a:lnTo>
                            <a:lnTo>
                              <a:pt x="113" y="168"/>
                            </a:lnTo>
                            <a:lnTo>
                              <a:pt x="113" y="39"/>
                            </a:lnTo>
                            <a:lnTo>
                              <a:pt x="94" y="26"/>
                            </a:lnTo>
                            <a:lnTo>
                              <a:pt x="64" y="29"/>
                            </a:lnTo>
                            <a:lnTo>
                              <a:pt x="33" y="21"/>
                            </a:lnTo>
                            <a:close/>
                          </a:path>
                        </a:pathLst>
                      </a:custGeom>
                      <a:solidFill>
                        <a:srgbClr val="000000"/>
                      </a:solidFill>
                      <a:ln w="12700" cmpd="sng">
                        <a:solidFill>
                          <a:srgbClr val="000000"/>
                        </a:solidFill>
                        <a:round/>
                        <a:headEnd/>
                        <a:tailEnd/>
                      </a:ln>
                    </p:spPr>
                    <p:txBody>
                      <a:bodyPr/>
                      <a:lstStyle/>
                      <a:p>
                        <a:endParaRPr lang="en-US"/>
                      </a:p>
                    </p:txBody>
                  </p:sp>
                  <p:sp>
                    <p:nvSpPr>
                      <p:cNvPr id="41106" name="Freeform 55"/>
                      <p:cNvSpPr>
                        <a:spLocks/>
                      </p:cNvSpPr>
                      <p:nvPr/>
                    </p:nvSpPr>
                    <p:spPr bwMode="auto">
                      <a:xfrm>
                        <a:off x="3887" y="1469"/>
                        <a:ext cx="31" cy="121"/>
                      </a:xfrm>
                      <a:custGeom>
                        <a:avLst/>
                        <a:gdLst>
                          <a:gd name="T0" fmla="*/ 9 w 91"/>
                          <a:gd name="T1" fmla="*/ 33 h 243"/>
                          <a:gd name="T2" fmla="*/ 26 w 91"/>
                          <a:gd name="T3" fmla="*/ 13 h 243"/>
                          <a:gd name="T4" fmla="*/ 60 w 91"/>
                          <a:gd name="T5" fmla="*/ 0 h 243"/>
                          <a:gd name="T6" fmla="*/ 91 w 91"/>
                          <a:gd name="T7" fmla="*/ 11 h 243"/>
                          <a:gd name="T8" fmla="*/ 48 w 91"/>
                          <a:gd name="T9" fmla="*/ 33 h 243"/>
                          <a:gd name="T10" fmla="*/ 40 w 91"/>
                          <a:gd name="T11" fmla="*/ 53 h 243"/>
                          <a:gd name="T12" fmla="*/ 34 w 91"/>
                          <a:gd name="T13" fmla="*/ 208 h 243"/>
                          <a:gd name="T14" fmla="*/ 43 w 91"/>
                          <a:gd name="T15" fmla="*/ 228 h 243"/>
                          <a:gd name="T16" fmla="*/ 74 w 91"/>
                          <a:gd name="T17" fmla="*/ 243 h 243"/>
                          <a:gd name="T18" fmla="*/ 14 w 91"/>
                          <a:gd name="T19" fmla="*/ 234 h 243"/>
                          <a:gd name="T20" fmla="*/ 0 w 91"/>
                          <a:gd name="T21" fmla="*/ 214 h 243"/>
                          <a:gd name="T22" fmla="*/ 9 w 91"/>
                          <a:gd name="T23" fmla="*/ 33 h 2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
                          <a:gd name="T37" fmla="*/ 0 h 243"/>
                          <a:gd name="T38" fmla="*/ 91 w 91"/>
                          <a:gd name="T39" fmla="*/ 243 h 2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 h="243">
                            <a:moveTo>
                              <a:pt x="9" y="33"/>
                            </a:moveTo>
                            <a:lnTo>
                              <a:pt x="26" y="13"/>
                            </a:lnTo>
                            <a:lnTo>
                              <a:pt x="60" y="0"/>
                            </a:lnTo>
                            <a:lnTo>
                              <a:pt x="91" y="11"/>
                            </a:lnTo>
                            <a:lnTo>
                              <a:pt x="48" y="33"/>
                            </a:lnTo>
                            <a:lnTo>
                              <a:pt x="40" y="53"/>
                            </a:lnTo>
                            <a:lnTo>
                              <a:pt x="34" y="208"/>
                            </a:lnTo>
                            <a:lnTo>
                              <a:pt x="43" y="228"/>
                            </a:lnTo>
                            <a:lnTo>
                              <a:pt x="74" y="243"/>
                            </a:lnTo>
                            <a:lnTo>
                              <a:pt x="14" y="234"/>
                            </a:lnTo>
                            <a:lnTo>
                              <a:pt x="0" y="214"/>
                            </a:lnTo>
                            <a:lnTo>
                              <a:pt x="9" y="33"/>
                            </a:lnTo>
                            <a:close/>
                          </a:path>
                        </a:pathLst>
                      </a:custGeom>
                      <a:solidFill>
                        <a:srgbClr val="000000"/>
                      </a:solidFill>
                      <a:ln w="12700" cmpd="sng">
                        <a:solidFill>
                          <a:srgbClr val="000000"/>
                        </a:solidFill>
                        <a:round/>
                        <a:headEnd/>
                        <a:tailEnd/>
                      </a:ln>
                    </p:spPr>
                    <p:txBody>
                      <a:bodyPr/>
                      <a:lstStyle/>
                      <a:p>
                        <a:endParaRPr lang="en-US"/>
                      </a:p>
                    </p:txBody>
                  </p:sp>
                </p:grpSp>
                <p:grpSp>
                  <p:nvGrpSpPr>
                    <p:cNvPr id="41096" name="Group 56"/>
                    <p:cNvGrpSpPr>
                      <a:grpSpLocks/>
                    </p:cNvGrpSpPr>
                    <p:nvPr/>
                  </p:nvGrpSpPr>
                  <p:grpSpPr bwMode="auto">
                    <a:xfrm>
                      <a:off x="4163" y="1441"/>
                      <a:ext cx="50" cy="185"/>
                      <a:chOff x="4163" y="1441"/>
                      <a:chExt cx="50" cy="185"/>
                    </a:xfrm>
                  </p:grpSpPr>
                  <p:sp>
                    <p:nvSpPr>
                      <p:cNvPr id="41103" name="Freeform 57"/>
                      <p:cNvSpPr>
                        <a:spLocks/>
                      </p:cNvSpPr>
                      <p:nvPr/>
                    </p:nvSpPr>
                    <p:spPr bwMode="auto">
                      <a:xfrm>
                        <a:off x="4163" y="1441"/>
                        <a:ext cx="50" cy="185"/>
                      </a:xfrm>
                      <a:custGeom>
                        <a:avLst/>
                        <a:gdLst>
                          <a:gd name="T0" fmla="*/ 32 w 150"/>
                          <a:gd name="T1" fmla="*/ 31 h 372"/>
                          <a:gd name="T2" fmla="*/ 45 w 150"/>
                          <a:gd name="T3" fmla="*/ 10 h 372"/>
                          <a:gd name="T4" fmla="*/ 78 w 150"/>
                          <a:gd name="T5" fmla="*/ 0 h 372"/>
                          <a:gd name="T6" fmla="*/ 110 w 150"/>
                          <a:gd name="T7" fmla="*/ 10 h 372"/>
                          <a:gd name="T8" fmla="*/ 141 w 150"/>
                          <a:gd name="T9" fmla="*/ 28 h 372"/>
                          <a:gd name="T10" fmla="*/ 150 w 150"/>
                          <a:gd name="T11" fmla="*/ 68 h 372"/>
                          <a:gd name="T12" fmla="*/ 144 w 150"/>
                          <a:gd name="T13" fmla="*/ 297 h 372"/>
                          <a:gd name="T14" fmla="*/ 134 w 150"/>
                          <a:gd name="T15" fmla="*/ 354 h 372"/>
                          <a:gd name="T16" fmla="*/ 96 w 150"/>
                          <a:gd name="T17" fmla="*/ 372 h 372"/>
                          <a:gd name="T18" fmla="*/ 54 w 150"/>
                          <a:gd name="T19" fmla="*/ 372 h 372"/>
                          <a:gd name="T20" fmla="*/ 24 w 150"/>
                          <a:gd name="T21" fmla="*/ 354 h 372"/>
                          <a:gd name="T22" fmla="*/ 0 w 150"/>
                          <a:gd name="T23" fmla="*/ 323 h 372"/>
                          <a:gd name="T24" fmla="*/ 0 w 150"/>
                          <a:gd name="T25" fmla="*/ 297 h 372"/>
                          <a:gd name="T26" fmla="*/ 30 w 150"/>
                          <a:gd name="T27" fmla="*/ 317 h 372"/>
                          <a:gd name="T28" fmla="*/ 62 w 150"/>
                          <a:gd name="T29" fmla="*/ 331 h 372"/>
                          <a:gd name="T30" fmla="*/ 88 w 150"/>
                          <a:gd name="T31" fmla="*/ 317 h 372"/>
                          <a:gd name="T32" fmla="*/ 110 w 150"/>
                          <a:gd name="T33" fmla="*/ 297 h 372"/>
                          <a:gd name="T34" fmla="*/ 113 w 150"/>
                          <a:gd name="T35" fmla="*/ 239 h 372"/>
                          <a:gd name="T36" fmla="*/ 113 w 150"/>
                          <a:gd name="T37" fmla="*/ 55 h 372"/>
                          <a:gd name="T38" fmla="*/ 93 w 150"/>
                          <a:gd name="T39" fmla="*/ 37 h 372"/>
                          <a:gd name="T40" fmla="*/ 63 w 150"/>
                          <a:gd name="T41" fmla="*/ 40 h 372"/>
                          <a:gd name="T42" fmla="*/ 32 w 150"/>
                          <a:gd name="T43" fmla="*/ 31 h 3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372"/>
                          <a:gd name="T68" fmla="*/ 150 w 150"/>
                          <a:gd name="T69" fmla="*/ 372 h 3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372">
                            <a:moveTo>
                              <a:pt x="32" y="31"/>
                            </a:moveTo>
                            <a:lnTo>
                              <a:pt x="45" y="10"/>
                            </a:lnTo>
                            <a:lnTo>
                              <a:pt x="78" y="0"/>
                            </a:lnTo>
                            <a:lnTo>
                              <a:pt x="110" y="10"/>
                            </a:lnTo>
                            <a:lnTo>
                              <a:pt x="141" y="28"/>
                            </a:lnTo>
                            <a:lnTo>
                              <a:pt x="150" y="68"/>
                            </a:lnTo>
                            <a:lnTo>
                              <a:pt x="144" y="297"/>
                            </a:lnTo>
                            <a:lnTo>
                              <a:pt x="134" y="354"/>
                            </a:lnTo>
                            <a:lnTo>
                              <a:pt x="96" y="372"/>
                            </a:lnTo>
                            <a:lnTo>
                              <a:pt x="54" y="372"/>
                            </a:lnTo>
                            <a:lnTo>
                              <a:pt x="24" y="354"/>
                            </a:lnTo>
                            <a:lnTo>
                              <a:pt x="0" y="323"/>
                            </a:lnTo>
                            <a:lnTo>
                              <a:pt x="0" y="297"/>
                            </a:lnTo>
                            <a:lnTo>
                              <a:pt x="30" y="317"/>
                            </a:lnTo>
                            <a:lnTo>
                              <a:pt x="62" y="331"/>
                            </a:lnTo>
                            <a:lnTo>
                              <a:pt x="88" y="317"/>
                            </a:lnTo>
                            <a:lnTo>
                              <a:pt x="110" y="297"/>
                            </a:lnTo>
                            <a:lnTo>
                              <a:pt x="113" y="239"/>
                            </a:lnTo>
                            <a:lnTo>
                              <a:pt x="113" y="55"/>
                            </a:lnTo>
                            <a:lnTo>
                              <a:pt x="93" y="37"/>
                            </a:lnTo>
                            <a:lnTo>
                              <a:pt x="63" y="40"/>
                            </a:lnTo>
                            <a:lnTo>
                              <a:pt x="32" y="31"/>
                            </a:lnTo>
                            <a:close/>
                          </a:path>
                        </a:pathLst>
                      </a:custGeom>
                      <a:solidFill>
                        <a:srgbClr val="000000"/>
                      </a:solidFill>
                      <a:ln w="12700" cmpd="sng">
                        <a:solidFill>
                          <a:srgbClr val="000000"/>
                        </a:solidFill>
                        <a:round/>
                        <a:headEnd/>
                        <a:tailEnd/>
                      </a:ln>
                    </p:spPr>
                    <p:txBody>
                      <a:bodyPr/>
                      <a:lstStyle/>
                      <a:p>
                        <a:endParaRPr lang="en-US"/>
                      </a:p>
                    </p:txBody>
                  </p:sp>
                  <p:sp>
                    <p:nvSpPr>
                      <p:cNvPr id="41104" name="Freeform 58"/>
                      <p:cNvSpPr>
                        <a:spLocks/>
                      </p:cNvSpPr>
                      <p:nvPr/>
                    </p:nvSpPr>
                    <p:spPr bwMode="auto">
                      <a:xfrm>
                        <a:off x="4163" y="1442"/>
                        <a:ext cx="30" cy="172"/>
                      </a:xfrm>
                      <a:custGeom>
                        <a:avLst/>
                        <a:gdLst>
                          <a:gd name="T0" fmla="*/ 8 w 90"/>
                          <a:gd name="T1" fmla="*/ 47 h 344"/>
                          <a:gd name="T2" fmla="*/ 25 w 90"/>
                          <a:gd name="T3" fmla="*/ 19 h 344"/>
                          <a:gd name="T4" fmla="*/ 59 w 90"/>
                          <a:gd name="T5" fmla="*/ 0 h 344"/>
                          <a:gd name="T6" fmla="*/ 90 w 90"/>
                          <a:gd name="T7" fmla="*/ 16 h 344"/>
                          <a:gd name="T8" fmla="*/ 48 w 90"/>
                          <a:gd name="T9" fmla="*/ 47 h 344"/>
                          <a:gd name="T10" fmla="*/ 39 w 90"/>
                          <a:gd name="T11" fmla="*/ 74 h 344"/>
                          <a:gd name="T12" fmla="*/ 34 w 90"/>
                          <a:gd name="T13" fmla="*/ 294 h 344"/>
                          <a:gd name="T14" fmla="*/ 42 w 90"/>
                          <a:gd name="T15" fmla="*/ 323 h 344"/>
                          <a:gd name="T16" fmla="*/ 73 w 90"/>
                          <a:gd name="T17" fmla="*/ 344 h 344"/>
                          <a:gd name="T18" fmla="*/ 14 w 90"/>
                          <a:gd name="T19" fmla="*/ 331 h 344"/>
                          <a:gd name="T20" fmla="*/ 0 w 90"/>
                          <a:gd name="T21" fmla="*/ 304 h 344"/>
                          <a:gd name="T22" fmla="*/ 8 w 90"/>
                          <a:gd name="T23" fmla="*/ 47 h 3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0"/>
                          <a:gd name="T37" fmla="*/ 0 h 344"/>
                          <a:gd name="T38" fmla="*/ 90 w 90"/>
                          <a:gd name="T39" fmla="*/ 344 h 3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0" h="344">
                            <a:moveTo>
                              <a:pt x="8" y="47"/>
                            </a:moveTo>
                            <a:lnTo>
                              <a:pt x="25" y="19"/>
                            </a:lnTo>
                            <a:lnTo>
                              <a:pt x="59" y="0"/>
                            </a:lnTo>
                            <a:lnTo>
                              <a:pt x="90" y="16"/>
                            </a:lnTo>
                            <a:lnTo>
                              <a:pt x="48" y="47"/>
                            </a:lnTo>
                            <a:lnTo>
                              <a:pt x="39" y="74"/>
                            </a:lnTo>
                            <a:lnTo>
                              <a:pt x="34" y="294"/>
                            </a:lnTo>
                            <a:lnTo>
                              <a:pt x="42" y="323"/>
                            </a:lnTo>
                            <a:lnTo>
                              <a:pt x="73" y="344"/>
                            </a:lnTo>
                            <a:lnTo>
                              <a:pt x="14" y="331"/>
                            </a:lnTo>
                            <a:lnTo>
                              <a:pt x="0" y="304"/>
                            </a:lnTo>
                            <a:lnTo>
                              <a:pt x="8" y="47"/>
                            </a:lnTo>
                            <a:close/>
                          </a:path>
                        </a:pathLst>
                      </a:custGeom>
                      <a:solidFill>
                        <a:srgbClr val="000000"/>
                      </a:solidFill>
                      <a:ln w="12700" cmpd="sng">
                        <a:solidFill>
                          <a:srgbClr val="000000"/>
                        </a:solidFill>
                        <a:round/>
                        <a:headEnd/>
                        <a:tailEnd/>
                      </a:ln>
                    </p:spPr>
                    <p:txBody>
                      <a:bodyPr/>
                      <a:lstStyle/>
                      <a:p>
                        <a:endParaRPr lang="en-US"/>
                      </a:p>
                    </p:txBody>
                  </p:sp>
                </p:grpSp>
                <p:sp>
                  <p:nvSpPr>
                    <p:cNvPr id="41097" name="Freeform 59"/>
                    <p:cNvSpPr>
                      <a:spLocks/>
                    </p:cNvSpPr>
                    <p:nvPr/>
                  </p:nvSpPr>
                  <p:spPr bwMode="auto">
                    <a:xfrm>
                      <a:off x="3926" y="1455"/>
                      <a:ext cx="251" cy="40"/>
                    </a:xfrm>
                    <a:custGeom>
                      <a:avLst/>
                      <a:gdLst>
                        <a:gd name="T0" fmla="*/ 0 w 753"/>
                        <a:gd name="T1" fmla="*/ 54 h 79"/>
                        <a:gd name="T2" fmla="*/ 753 w 753"/>
                        <a:gd name="T3" fmla="*/ 0 h 79"/>
                        <a:gd name="T4" fmla="*/ 737 w 753"/>
                        <a:gd name="T5" fmla="*/ 36 h 79"/>
                        <a:gd name="T6" fmla="*/ 13 w 753"/>
                        <a:gd name="T7" fmla="*/ 79 h 79"/>
                        <a:gd name="T8" fmla="*/ 0 w 753"/>
                        <a:gd name="T9" fmla="*/ 54 h 79"/>
                        <a:gd name="T10" fmla="*/ 0 60000 65536"/>
                        <a:gd name="T11" fmla="*/ 0 60000 65536"/>
                        <a:gd name="T12" fmla="*/ 0 60000 65536"/>
                        <a:gd name="T13" fmla="*/ 0 60000 65536"/>
                        <a:gd name="T14" fmla="*/ 0 60000 65536"/>
                        <a:gd name="T15" fmla="*/ 0 w 753"/>
                        <a:gd name="T16" fmla="*/ 0 h 79"/>
                        <a:gd name="T17" fmla="*/ 753 w 753"/>
                        <a:gd name="T18" fmla="*/ 79 h 79"/>
                      </a:gdLst>
                      <a:ahLst/>
                      <a:cxnLst>
                        <a:cxn ang="T10">
                          <a:pos x="T0" y="T1"/>
                        </a:cxn>
                        <a:cxn ang="T11">
                          <a:pos x="T2" y="T3"/>
                        </a:cxn>
                        <a:cxn ang="T12">
                          <a:pos x="T4" y="T5"/>
                        </a:cxn>
                        <a:cxn ang="T13">
                          <a:pos x="T6" y="T7"/>
                        </a:cxn>
                        <a:cxn ang="T14">
                          <a:pos x="T8" y="T9"/>
                        </a:cxn>
                      </a:cxnLst>
                      <a:rect l="T15" t="T16" r="T17" b="T18"/>
                      <a:pathLst>
                        <a:path w="753" h="79">
                          <a:moveTo>
                            <a:pt x="0" y="54"/>
                          </a:moveTo>
                          <a:lnTo>
                            <a:pt x="753" y="0"/>
                          </a:lnTo>
                          <a:lnTo>
                            <a:pt x="737" y="36"/>
                          </a:lnTo>
                          <a:lnTo>
                            <a:pt x="13" y="79"/>
                          </a:lnTo>
                          <a:lnTo>
                            <a:pt x="0" y="54"/>
                          </a:lnTo>
                          <a:close/>
                        </a:path>
                      </a:pathLst>
                    </a:custGeom>
                    <a:solidFill>
                      <a:srgbClr val="000000"/>
                    </a:solidFill>
                    <a:ln w="12700" cmpd="sng">
                      <a:solidFill>
                        <a:srgbClr val="000000"/>
                      </a:solidFill>
                      <a:round/>
                      <a:headEnd/>
                      <a:tailEnd/>
                    </a:ln>
                  </p:spPr>
                  <p:txBody>
                    <a:bodyPr/>
                    <a:lstStyle/>
                    <a:p>
                      <a:endParaRPr lang="en-US"/>
                    </a:p>
                  </p:txBody>
                </p:sp>
                <p:sp>
                  <p:nvSpPr>
                    <p:cNvPr id="41098" name="Freeform 60"/>
                    <p:cNvSpPr>
                      <a:spLocks/>
                    </p:cNvSpPr>
                    <p:nvPr/>
                  </p:nvSpPr>
                  <p:spPr bwMode="auto">
                    <a:xfrm>
                      <a:off x="3927" y="1574"/>
                      <a:ext cx="251" cy="37"/>
                    </a:xfrm>
                    <a:custGeom>
                      <a:avLst/>
                      <a:gdLst>
                        <a:gd name="T0" fmla="*/ 0 w 752"/>
                        <a:gd name="T1" fmla="*/ 0 h 75"/>
                        <a:gd name="T2" fmla="*/ 736 w 752"/>
                        <a:gd name="T3" fmla="*/ 43 h 75"/>
                        <a:gd name="T4" fmla="*/ 752 w 752"/>
                        <a:gd name="T5" fmla="*/ 75 h 75"/>
                        <a:gd name="T6" fmla="*/ 0 w 752"/>
                        <a:gd name="T7" fmla="*/ 25 h 75"/>
                        <a:gd name="T8" fmla="*/ 0 w 752"/>
                        <a:gd name="T9" fmla="*/ 0 h 75"/>
                        <a:gd name="T10" fmla="*/ 0 60000 65536"/>
                        <a:gd name="T11" fmla="*/ 0 60000 65536"/>
                        <a:gd name="T12" fmla="*/ 0 60000 65536"/>
                        <a:gd name="T13" fmla="*/ 0 60000 65536"/>
                        <a:gd name="T14" fmla="*/ 0 60000 65536"/>
                        <a:gd name="T15" fmla="*/ 0 w 752"/>
                        <a:gd name="T16" fmla="*/ 0 h 75"/>
                        <a:gd name="T17" fmla="*/ 752 w 752"/>
                        <a:gd name="T18" fmla="*/ 75 h 75"/>
                      </a:gdLst>
                      <a:ahLst/>
                      <a:cxnLst>
                        <a:cxn ang="T10">
                          <a:pos x="T0" y="T1"/>
                        </a:cxn>
                        <a:cxn ang="T11">
                          <a:pos x="T2" y="T3"/>
                        </a:cxn>
                        <a:cxn ang="T12">
                          <a:pos x="T4" y="T5"/>
                        </a:cxn>
                        <a:cxn ang="T13">
                          <a:pos x="T6" y="T7"/>
                        </a:cxn>
                        <a:cxn ang="T14">
                          <a:pos x="T8" y="T9"/>
                        </a:cxn>
                      </a:cxnLst>
                      <a:rect l="T15" t="T16" r="T17" b="T18"/>
                      <a:pathLst>
                        <a:path w="752" h="75">
                          <a:moveTo>
                            <a:pt x="0" y="0"/>
                          </a:moveTo>
                          <a:lnTo>
                            <a:pt x="736" y="43"/>
                          </a:lnTo>
                          <a:lnTo>
                            <a:pt x="752" y="75"/>
                          </a:lnTo>
                          <a:lnTo>
                            <a:pt x="0" y="25"/>
                          </a:lnTo>
                          <a:lnTo>
                            <a:pt x="0" y="0"/>
                          </a:lnTo>
                          <a:close/>
                        </a:path>
                      </a:pathLst>
                    </a:custGeom>
                    <a:solidFill>
                      <a:srgbClr val="000000"/>
                    </a:solidFill>
                    <a:ln w="12700" cmpd="sng">
                      <a:solidFill>
                        <a:srgbClr val="000000"/>
                      </a:solidFill>
                      <a:round/>
                      <a:headEnd/>
                      <a:tailEnd/>
                    </a:ln>
                  </p:spPr>
                  <p:txBody>
                    <a:bodyPr/>
                    <a:lstStyle/>
                    <a:p>
                      <a:endParaRPr lang="en-US"/>
                    </a:p>
                  </p:txBody>
                </p:sp>
                <p:sp>
                  <p:nvSpPr>
                    <p:cNvPr id="41099" name="Freeform 61"/>
                    <p:cNvSpPr>
                      <a:spLocks/>
                    </p:cNvSpPr>
                    <p:nvPr/>
                  </p:nvSpPr>
                  <p:spPr bwMode="auto">
                    <a:xfrm>
                      <a:off x="3740" y="1483"/>
                      <a:ext cx="159" cy="24"/>
                    </a:xfrm>
                    <a:custGeom>
                      <a:avLst/>
                      <a:gdLst>
                        <a:gd name="T0" fmla="*/ 10 w 477"/>
                        <a:gd name="T1" fmla="*/ 20 h 46"/>
                        <a:gd name="T2" fmla="*/ 471 w 477"/>
                        <a:gd name="T3" fmla="*/ 0 h 46"/>
                        <a:gd name="T4" fmla="*/ 477 w 477"/>
                        <a:gd name="T5" fmla="*/ 38 h 46"/>
                        <a:gd name="T6" fmla="*/ 0 w 477"/>
                        <a:gd name="T7" fmla="*/ 46 h 46"/>
                        <a:gd name="T8" fmla="*/ 10 w 477"/>
                        <a:gd name="T9" fmla="*/ 20 h 46"/>
                        <a:gd name="T10" fmla="*/ 0 60000 65536"/>
                        <a:gd name="T11" fmla="*/ 0 60000 65536"/>
                        <a:gd name="T12" fmla="*/ 0 60000 65536"/>
                        <a:gd name="T13" fmla="*/ 0 60000 65536"/>
                        <a:gd name="T14" fmla="*/ 0 60000 65536"/>
                        <a:gd name="T15" fmla="*/ 0 w 477"/>
                        <a:gd name="T16" fmla="*/ 0 h 46"/>
                        <a:gd name="T17" fmla="*/ 477 w 477"/>
                        <a:gd name="T18" fmla="*/ 46 h 46"/>
                      </a:gdLst>
                      <a:ahLst/>
                      <a:cxnLst>
                        <a:cxn ang="T10">
                          <a:pos x="T0" y="T1"/>
                        </a:cxn>
                        <a:cxn ang="T11">
                          <a:pos x="T2" y="T3"/>
                        </a:cxn>
                        <a:cxn ang="T12">
                          <a:pos x="T4" y="T5"/>
                        </a:cxn>
                        <a:cxn ang="T13">
                          <a:pos x="T6" y="T7"/>
                        </a:cxn>
                        <a:cxn ang="T14">
                          <a:pos x="T8" y="T9"/>
                        </a:cxn>
                      </a:cxnLst>
                      <a:rect l="T15" t="T16" r="T17" b="T18"/>
                      <a:pathLst>
                        <a:path w="477" h="46">
                          <a:moveTo>
                            <a:pt x="10" y="20"/>
                          </a:moveTo>
                          <a:lnTo>
                            <a:pt x="471" y="0"/>
                          </a:lnTo>
                          <a:lnTo>
                            <a:pt x="477" y="38"/>
                          </a:lnTo>
                          <a:lnTo>
                            <a:pt x="0" y="46"/>
                          </a:lnTo>
                          <a:lnTo>
                            <a:pt x="10" y="20"/>
                          </a:lnTo>
                          <a:close/>
                        </a:path>
                      </a:pathLst>
                    </a:custGeom>
                    <a:solidFill>
                      <a:srgbClr val="000000"/>
                    </a:solidFill>
                    <a:ln w="12700" cmpd="sng">
                      <a:solidFill>
                        <a:srgbClr val="000000"/>
                      </a:solidFill>
                      <a:round/>
                      <a:headEnd/>
                      <a:tailEnd/>
                    </a:ln>
                  </p:spPr>
                  <p:txBody>
                    <a:bodyPr/>
                    <a:lstStyle/>
                    <a:p>
                      <a:endParaRPr lang="en-US"/>
                    </a:p>
                  </p:txBody>
                </p:sp>
                <p:sp>
                  <p:nvSpPr>
                    <p:cNvPr id="41100" name="Freeform 62"/>
                    <p:cNvSpPr>
                      <a:spLocks/>
                    </p:cNvSpPr>
                    <p:nvPr/>
                  </p:nvSpPr>
                  <p:spPr bwMode="auto">
                    <a:xfrm>
                      <a:off x="3735" y="1566"/>
                      <a:ext cx="161" cy="21"/>
                    </a:xfrm>
                    <a:custGeom>
                      <a:avLst/>
                      <a:gdLst>
                        <a:gd name="T0" fmla="*/ 13 w 483"/>
                        <a:gd name="T1" fmla="*/ 0 h 40"/>
                        <a:gd name="T2" fmla="*/ 476 w 483"/>
                        <a:gd name="T3" fmla="*/ 7 h 40"/>
                        <a:gd name="T4" fmla="*/ 483 w 483"/>
                        <a:gd name="T5" fmla="*/ 40 h 40"/>
                        <a:gd name="T6" fmla="*/ 0 w 483"/>
                        <a:gd name="T7" fmla="*/ 33 h 40"/>
                        <a:gd name="T8" fmla="*/ 13 w 483"/>
                        <a:gd name="T9" fmla="*/ 0 h 40"/>
                        <a:gd name="T10" fmla="*/ 0 60000 65536"/>
                        <a:gd name="T11" fmla="*/ 0 60000 65536"/>
                        <a:gd name="T12" fmla="*/ 0 60000 65536"/>
                        <a:gd name="T13" fmla="*/ 0 60000 65536"/>
                        <a:gd name="T14" fmla="*/ 0 60000 65536"/>
                        <a:gd name="T15" fmla="*/ 0 w 483"/>
                        <a:gd name="T16" fmla="*/ 0 h 40"/>
                        <a:gd name="T17" fmla="*/ 483 w 483"/>
                        <a:gd name="T18" fmla="*/ 40 h 40"/>
                      </a:gdLst>
                      <a:ahLst/>
                      <a:cxnLst>
                        <a:cxn ang="T10">
                          <a:pos x="T0" y="T1"/>
                        </a:cxn>
                        <a:cxn ang="T11">
                          <a:pos x="T2" y="T3"/>
                        </a:cxn>
                        <a:cxn ang="T12">
                          <a:pos x="T4" y="T5"/>
                        </a:cxn>
                        <a:cxn ang="T13">
                          <a:pos x="T6" y="T7"/>
                        </a:cxn>
                        <a:cxn ang="T14">
                          <a:pos x="T8" y="T9"/>
                        </a:cxn>
                      </a:cxnLst>
                      <a:rect l="T15" t="T16" r="T17" b="T18"/>
                      <a:pathLst>
                        <a:path w="483" h="40">
                          <a:moveTo>
                            <a:pt x="13" y="0"/>
                          </a:moveTo>
                          <a:lnTo>
                            <a:pt x="476" y="7"/>
                          </a:lnTo>
                          <a:lnTo>
                            <a:pt x="483" y="40"/>
                          </a:lnTo>
                          <a:lnTo>
                            <a:pt x="0" y="33"/>
                          </a:lnTo>
                          <a:lnTo>
                            <a:pt x="13" y="0"/>
                          </a:lnTo>
                          <a:close/>
                        </a:path>
                      </a:pathLst>
                    </a:custGeom>
                    <a:solidFill>
                      <a:srgbClr val="000000"/>
                    </a:solidFill>
                    <a:ln w="12700" cmpd="sng">
                      <a:solidFill>
                        <a:srgbClr val="000000"/>
                      </a:solidFill>
                      <a:round/>
                      <a:headEnd/>
                      <a:tailEnd/>
                    </a:ln>
                  </p:spPr>
                  <p:txBody>
                    <a:bodyPr/>
                    <a:lstStyle/>
                    <a:p>
                      <a:endParaRPr lang="en-US"/>
                    </a:p>
                  </p:txBody>
                </p:sp>
                <p:sp>
                  <p:nvSpPr>
                    <p:cNvPr id="41101" name="Freeform 63"/>
                    <p:cNvSpPr>
                      <a:spLocks/>
                    </p:cNvSpPr>
                    <p:nvPr/>
                  </p:nvSpPr>
                  <p:spPr bwMode="auto">
                    <a:xfrm>
                      <a:off x="3544" y="1500"/>
                      <a:ext cx="165" cy="23"/>
                    </a:xfrm>
                    <a:custGeom>
                      <a:avLst/>
                      <a:gdLst>
                        <a:gd name="T0" fmla="*/ 7 w 493"/>
                        <a:gd name="T1" fmla="*/ 20 h 45"/>
                        <a:gd name="T2" fmla="*/ 493 w 493"/>
                        <a:gd name="T3" fmla="*/ 0 h 45"/>
                        <a:gd name="T4" fmla="*/ 480 w 493"/>
                        <a:gd name="T5" fmla="*/ 31 h 45"/>
                        <a:gd name="T6" fmla="*/ 0 w 493"/>
                        <a:gd name="T7" fmla="*/ 45 h 45"/>
                        <a:gd name="T8" fmla="*/ 7 w 493"/>
                        <a:gd name="T9" fmla="*/ 20 h 45"/>
                        <a:gd name="T10" fmla="*/ 0 60000 65536"/>
                        <a:gd name="T11" fmla="*/ 0 60000 65536"/>
                        <a:gd name="T12" fmla="*/ 0 60000 65536"/>
                        <a:gd name="T13" fmla="*/ 0 60000 65536"/>
                        <a:gd name="T14" fmla="*/ 0 60000 65536"/>
                        <a:gd name="T15" fmla="*/ 0 w 493"/>
                        <a:gd name="T16" fmla="*/ 0 h 45"/>
                        <a:gd name="T17" fmla="*/ 493 w 493"/>
                        <a:gd name="T18" fmla="*/ 45 h 45"/>
                      </a:gdLst>
                      <a:ahLst/>
                      <a:cxnLst>
                        <a:cxn ang="T10">
                          <a:pos x="T0" y="T1"/>
                        </a:cxn>
                        <a:cxn ang="T11">
                          <a:pos x="T2" y="T3"/>
                        </a:cxn>
                        <a:cxn ang="T12">
                          <a:pos x="T4" y="T5"/>
                        </a:cxn>
                        <a:cxn ang="T13">
                          <a:pos x="T6" y="T7"/>
                        </a:cxn>
                        <a:cxn ang="T14">
                          <a:pos x="T8" y="T9"/>
                        </a:cxn>
                      </a:cxnLst>
                      <a:rect l="T15" t="T16" r="T17" b="T18"/>
                      <a:pathLst>
                        <a:path w="493" h="45">
                          <a:moveTo>
                            <a:pt x="7" y="20"/>
                          </a:moveTo>
                          <a:lnTo>
                            <a:pt x="493" y="0"/>
                          </a:lnTo>
                          <a:lnTo>
                            <a:pt x="480" y="31"/>
                          </a:lnTo>
                          <a:lnTo>
                            <a:pt x="0" y="45"/>
                          </a:lnTo>
                          <a:lnTo>
                            <a:pt x="7" y="20"/>
                          </a:lnTo>
                          <a:close/>
                        </a:path>
                      </a:pathLst>
                    </a:custGeom>
                    <a:solidFill>
                      <a:srgbClr val="000000"/>
                    </a:solidFill>
                    <a:ln w="12700" cmpd="sng">
                      <a:solidFill>
                        <a:srgbClr val="000000"/>
                      </a:solidFill>
                      <a:round/>
                      <a:headEnd/>
                      <a:tailEnd/>
                    </a:ln>
                  </p:spPr>
                  <p:txBody>
                    <a:bodyPr/>
                    <a:lstStyle/>
                    <a:p>
                      <a:endParaRPr lang="en-US"/>
                    </a:p>
                  </p:txBody>
                </p:sp>
                <p:sp>
                  <p:nvSpPr>
                    <p:cNvPr id="41102" name="Freeform 64"/>
                    <p:cNvSpPr>
                      <a:spLocks/>
                    </p:cNvSpPr>
                    <p:nvPr/>
                  </p:nvSpPr>
                  <p:spPr bwMode="auto">
                    <a:xfrm>
                      <a:off x="3537" y="1558"/>
                      <a:ext cx="170" cy="17"/>
                    </a:xfrm>
                    <a:custGeom>
                      <a:avLst/>
                      <a:gdLst>
                        <a:gd name="T0" fmla="*/ 23 w 510"/>
                        <a:gd name="T1" fmla="*/ 5 h 35"/>
                        <a:gd name="T2" fmla="*/ 507 w 510"/>
                        <a:gd name="T3" fmla="*/ 0 h 35"/>
                        <a:gd name="T4" fmla="*/ 510 w 510"/>
                        <a:gd name="T5" fmla="*/ 35 h 35"/>
                        <a:gd name="T6" fmla="*/ 0 w 510"/>
                        <a:gd name="T7" fmla="*/ 30 h 35"/>
                        <a:gd name="T8" fmla="*/ 23 w 510"/>
                        <a:gd name="T9" fmla="*/ 5 h 35"/>
                        <a:gd name="T10" fmla="*/ 0 60000 65536"/>
                        <a:gd name="T11" fmla="*/ 0 60000 65536"/>
                        <a:gd name="T12" fmla="*/ 0 60000 65536"/>
                        <a:gd name="T13" fmla="*/ 0 60000 65536"/>
                        <a:gd name="T14" fmla="*/ 0 60000 65536"/>
                        <a:gd name="T15" fmla="*/ 0 w 510"/>
                        <a:gd name="T16" fmla="*/ 0 h 35"/>
                        <a:gd name="T17" fmla="*/ 510 w 510"/>
                        <a:gd name="T18" fmla="*/ 35 h 35"/>
                      </a:gdLst>
                      <a:ahLst/>
                      <a:cxnLst>
                        <a:cxn ang="T10">
                          <a:pos x="T0" y="T1"/>
                        </a:cxn>
                        <a:cxn ang="T11">
                          <a:pos x="T2" y="T3"/>
                        </a:cxn>
                        <a:cxn ang="T12">
                          <a:pos x="T4" y="T5"/>
                        </a:cxn>
                        <a:cxn ang="T13">
                          <a:pos x="T6" y="T7"/>
                        </a:cxn>
                        <a:cxn ang="T14">
                          <a:pos x="T8" y="T9"/>
                        </a:cxn>
                      </a:cxnLst>
                      <a:rect l="T15" t="T16" r="T17" b="T18"/>
                      <a:pathLst>
                        <a:path w="510" h="35">
                          <a:moveTo>
                            <a:pt x="23" y="5"/>
                          </a:moveTo>
                          <a:lnTo>
                            <a:pt x="507" y="0"/>
                          </a:lnTo>
                          <a:lnTo>
                            <a:pt x="510" y="35"/>
                          </a:lnTo>
                          <a:lnTo>
                            <a:pt x="0" y="30"/>
                          </a:lnTo>
                          <a:lnTo>
                            <a:pt x="23" y="5"/>
                          </a:lnTo>
                          <a:close/>
                        </a:path>
                      </a:pathLst>
                    </a:custGeom>
                    <a:solidFill>
                      <a:srgbClr val="000000"/>
                    </a:solidFill>
                    <a:ln w="12700" cmpd="sng">
                      <a:solidFill>
                        <a:srgbClr val="000000"/>
                      </a:solidFill>
                      <a:round/>
                      <a:headEnd/>
                      <a:tailEnd/>
                    </a:ln>
                  </p:spPr>
                  <p:txBody>
                    <a:bodyPr/>
                    <a:lstStyle/>
                    <a:p>
                      <a:endParaRPr lang="en-US"/>
                    </a:p>
                  </p:txBody>
                </p:sp>
              </p:grpSp>
            </p:grpSp>
            <p:grpSp>
              <p:nvGrpSpPr>
                <p:cNvPr id="41084" name="Group 65"/>
                <p:cNvGrpSpPr>
                  <a:grpSpLocks/>
                </p:cNvGrpSpPr>
                <p:nvPr/>
              </p:nvGrpSpPr>
              <p:grpSpPr bwMode="auto">
                <a:xfrm>
                  <a:off x="1488" y="1440"/>
                  <a:ext cx="308" cy="624"/>
                  <a:chOff x="3407" y="1457"/>
                  <a:chExt cx="412" cy="800"/>
                </a:xfrm>
              </p:grpSpPr>
              <p:sp>
                <p:nvSpPr>
                  <p:cNvPr id="41085" name="Freeform 66"/>
                  <p:cNvSpPr>
                    <a:spLocks/>
                  </p:cNvSpPr>
                  <p:nvPr/>
                </p:nvSpPr>
                <p:spPr bwMode="auto">
                  <a:xfrm>
                    <a:off x="3407" y="1457"/>
                    <a:ext cx="161" cy="167"/>
                  </a:xfrm>
                  <a:custGeom>
                    <a:avLst/>
                    <a:gdLst>
                      <a:gd name="T0" fmla="*/ 329 w 483"/>
                      <a:gd name="T1" fmla="*/ 167 h 332"/>
                      <a:gd name="T2" fmla="*/ 307 w 483"/>
                      <a:gd name="T3" fmla="*/ 127 h 332"/>
                      <a:gd name="T4" fmla="*/ 285 w 483"/>
                      <a:gd name="T5" fmla="*/ 88 h 332"/>
                      <a:gd name="T6" fmla="*/ 254 w 483"/>
                      <a:gd name="T7" fmla="*/ 45 h 332"/>
                      <a:gd name="T8" fmla="*/ 224 w 483"/>
                      <a:gd name="T9" fmla="*/ 19 h 332"/>
                      <a:gd name="T10" fmla="*/ 193 w 483"/>
                      <a:gd name="T11" fmla="*/ 5 h 332"/>
                      <a:gd name="T12" fmla="*/ 153 w 483"/>
                      <a:gd name="T13" fmla="*/ 0 h 332"/>
                      <a:gd name="T14" fmla="*/ 109 w 483"/>
                      <a:gd name="T15" fmla="*/ 0 h 332"/>
                      <a:gd name="T16" fmla="*/ 71 w 483"/>
                      <a:gd name="T17" fmla="*/ 7 h 332"/>
                      <a:gd name="T18" fmla="*/ 38 w 483"/>
                      <a:gd name="T19" fmla="*/ 31 h 332"/>
                      <a:gd name="T20" fmla="*/ 16 w 483"/>
                      <a:gd name="T21" fmla="*/ 62 h 332"/>
                      <a:gd name="T22" fmla="*/ 0 w 483"/>
                      <a:gd name="T23" fmla="*/ 97 h 332"/>
                      <a:gd name="T24" fmla="*/ 0 w 483"/>
                      <a:gd name="T25" fmla="*/ 136 h 332"/>
                      <a:gd name="T26" fmla="*/ 16 w 483"/>
                      <a:gd name="T27" fmla="*/ 189 h 332"/>
                      <a:gd name="T28" fmla="*/ 45 w 483"/>
                      <a:gd name="T29" fmla="*/ 239 h 332"/>
                      <a:gd name="T30" fmla="*/ 77 w 483"/>
                      <a:gd name="T31" fmla="*/ 273 h 332"/>
                      <a:gd name="T32" fmla="*/ 118 w 483"/>
                      <a:gd name="T33" fmla="*/ 302 h 332"/>
                      <a:gd name="T34" fmla="*/ 170 w 483"/>
                      <a:gd name="T35" fmla="*/ 327 h 332"/>
                      <a:gd name="T36" fmla="*/ 221 w 483"/>
                      <a:gd name="T37" fmla="*/ 332 h 332"/>
                      <a:gd name="T38" fmla="*/ 259 w 483"/>
                      <a:gd name="T39" fmla="*/ 332 h 332"/>
                      <a:gd name="T40" fmla="*/ 290 w 483"/>
                      <a:gd name="T41" fmla="*/ 325 h 332"/>
                      <a:gd name="T42" fmla="*/ 307 w 483"/>
                      <a:gd name="T43" fmla="*/ 308 h 332"/>
                      <a:gd name="T44" fmla="*/ 330 w 483"/>
                      <a:gd name="T45" fmla="*/ 285 h 332"/>
                      <a:gd name="T46" fmla="*/ 338 w 483"/>
                      <a:gd name="T47" fmla="*/ 244 h 332"/>
                      <a:gd name="T48" fmla="*/ 343 w 483"/>
                      <a:gd name="T49" fmla="*/ 213 h 332"/>
                      <a:gd name="T50" fmla="*/ 397 w 483"/>
                      <a:gd name="T51" fmla="*/ 234 h 332"/>
                      <a:gd name="T52" fmla="*/ 464 w 483"/>
                      <a:gd name="T53" fmla="*/ 244 h 332"/>
                      <a:gd name="T54" fmla="*/ 483 w 483"/>
                      <a:gd name="T55" fmla="*/ 227 h 332"/>
                      <a:gd name="T56" fmla="*/ 480 w 483"/>
                      <a:gd name="T57" fmla="*/ 205 h 332"/>
                      <a:gd name="T58" fmla="*/ 422 w 483"/>
                      <a:gd name="T59" fmla="*/ 189 h 332"/>
                      <a:gd name="T60" fmla="*/ 361 w 483"/>
                      <a:gd name="T61" fmla="*/ 182 h 332"/>
                      <a:gd name="T62" fmla="*/ 329 w 483"/>
                      <a:gd name="T63" fmla="*/ 167 h 3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3"/>
                      <a:gd name="T97" fmla="*/ 0 h 332"/>
                      <a:gd name="T98" fmla="*/ 483 w 483"/>
                      <a:gd name="T99" fmla="*/ 332 h 3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3" h="332">
                        <a:moveTo>
                          <a:pt x="329" y="167"/>
                        </a:moveTo>
                        <a:lnTo>
                          <a:pt x="307" y="127"/>
                        </a:lnTo>
                        <a:lnTo>
                          <a:pt x="285" y="88"/>
                        </a:lnTo>
                        <a:lnTo>
                          <a:pt x="254" y="45"/>
                        </a:lnTo>
                        <a:lnTo>
                          <a:pt x="224" y="19"/>
                        </a:lnTo>
                        <a:lnTo>
                          <a:pt x="193" y="5"/>
                        </a:lnTo>
                        <a:lnTo>
                          <a:pt x="153" y="0"/>
                        </a:lnTo>
                        <a:lnTo>
                          <a:pt x="109" y="0"/>
                        </a:lnTo>
                        <a:lnTo>
                          <a:pt x="71" y="7"/>
                        </a:lnTo>
                        <a:lnTo>
                          <a:pt x="38" y="31"/>
                        </a:lnTo>
                        <a:lnTo>
                          <a:pt x="16" y="62"/>
                        </a:lnTo>
                        <a:lnTo>
                          <a:pt x="0" y="97"/>
                        </a:lnTo>
                        <a:lnTo>
                          <a:pt x="0" y="136"/>
                        </a:lnTo>
                        <a:lnTo>
                          <a:pt x="16" y="189"/>
                        </a:lnTo>
                        <a:lnTo>
                          <a:pt x="45" y="239"/>
                        </a:lnTo>
                        <a:lnTo>
                          <a:pt x="77" y="273"/>
                        </a:lnTo>
                        <a:lnTo>
                          <a:pt x="118" y="302"/>
                        </a:lnTo>
                        <a:lnTo>
                          <a:pt x="170" y="327"/>
                        </a:lnTo>
                        <a:lnTo>
                          <a:pt x="221" y="332"/>
                        </a:lnTo>
                        <a:lnTo>
                          <a:pt x="259" y="332"/>
                        </a:lnTo>
                        <a:lnTo>
                          <a:pt x="290" y="325"/>
                        </a:lnTo>
                        <a:lnTo>
                          <a:pt x="307" y="308"/>
                        </a:lnTo>
                        <a:lnTo>
                          <a:pt x="330" y="285"/>
                        </a:lnTo>
                        <a:lnTo>
                          <a:pt x="338" y="244"/>
                        </a:lnTo>
                        <a:lnTo>
                          <a:pt x="343" y="213"/>
                        </a:lnTo>
                        <a:lnTo>
                          <a:pt x="397" y="234"/>
                        </a:lnTo>
                        <a:lnTo>
                          <a:pt x="464" y="244"/>
                        </a:lnTo>
                        <a:lnTo>
                          <a:pt x="483" y="227"/>
                        </a:lnTo>
                        <a:lnTo>
                          <a:pt x="480" y="205"/>
                        </a:lnTo>
                        <a:lnTo>
                          <a:pt x="422" y="189"/>
                        </a:lnTo>
                        <a:lnTo>
                          <a:pt x="361" y="182"/>
                        </a:lnTo>
                        <a:lnTo>
                          <a:pt x="32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67"/>
                  <p:cNvSpPr>
                    <a:spLocks/>
                  </p:cNvSpPr>
                  <p:nvPr/>
                </p:nvSpPr>
                <p:spPr bwMode="auto">
                  <a:xfrm>
                    <a:off x="3452" y="1644"/>
                    <a:ext cx="141" cy="279"/>
                  </a:xfrm>
                  <a:custGeom>
                    <a:avLst/>
                    <a:gdLst>
                      <a:gd name="T0" fmla="*/ 86 w 423"/>
                      <a:gd name="T1" fmla="*/ 11 h 557"/>
                      <a:gd name="T2" fmla="*/ 155 w 423"/>
                      <a:gd name="T3" fmla="*/ 0 h 557"/>
                      <a:gd name="T4" fmla="*/ 209 w 423"/>
                      <a:gd name="T5" fmla="*/ 4 h 557"/>
                      <a:gd name="T6" fmla="*/ 239 w 423"/>
                      <a:gd name="T7" fmla="*/ 14 h 557"/>
                      <a:gd name="T8" fmla="*/ 293 w 423"/>
                      <a:gd name="T9" fmla="*/ 48 h 557"/>
                      <a:gd name="T10" fmla="*/ 328 w 423"/>
                      <a:gd name="T11" fmla="*/ 88 h 557"/>
                      <a:gd name="T12" fmla="*/ 354 w 423"/>
                      <a:gd name="T13" fmla="*/ 128 h 557"/>
                      <a:gd name="T14" fmla="*/ 382 w 423"/>
                      <a:gd name="T15" fmla="*/ 181 h 557"/>
                      <a:gd name="T16" fmla="*/ 407 w 423"/>
                      <a:gd name="T17" fmla="*/ 237 h 557"/>
                      <a:gd name="T18" fmla="*/ 423 w 423"/>
                      <a:gd name="T19" fmla="*/ 309 h 557"/>
                      <a:gd name="T20" fmla="*/ 420 w 423"/>
                      <a:gd name="T21" fmla="*/ 359 h 557"/>
                      <a:gd name="T22" fmla="*/ 413 w 423"/>
                      <a:gd name="T23" fmla="*/ 412 h 557"/>
                      <a:gd name="T24" fmla="*/ 392 w 423"/>
                      <a:gd name="T25" fmla="*/ 456 h 557"/>
                      <a:gd name="T26" fmla="*/ 369 w 423"/>
                      <a:gd name="T27" fmla="*/ 490 h 557"/>
                      <a:gd name="T28" fmla="*/ 328 w 423"/>
                      <a:gd name="T29" fmla="*/ 521 h 557"/>
                      <a:gd name="T30" fmla="*/ 276 w 423"/>
                      <a:gd name="T31" fmla="*/ 545 h 557"/>
                      <a:gd name="T32" fmla="*/ 216 w 423"/>
                      <a:gd name="T33" fmla="*/ 555 h 557"/>
                      <a:gd name="T34" fmla="*/ 155 w 423"/>
                      <a:gd name="T35" fmla="*/ 557 h 557"/>
                      <a:gd name="T36" fmla="*/ 99 w 423"/>
                      <a:gd name="T37" fmla="*/ 546 h 557"/>
                      <a:gd name="T38" fmla="*/ 69 w 423"/>
                      <a:gd name="T39" fmla="*/ 529 h 557"/>
                      <a:gd name="T40" fmla="*/ 38 w 423"/>
                      <a:gd name="T41" fmla="*/ 501 h 557"/>
                      <a:gd name="T42" fmla="*/ 25 w 423"/>
                      <a:gd name="T43" fmla="*/ 467 h 557"/>
                      <a:gd name="T44" fmla="*/ 22 w 423"/>
                      <a:gd name="T45" fmla="*/ 431 h 557"/>
                      <a:gd name="T46" fmla="*/ 25 w 423"/>
                      <a:gd name="T47" fmla="*/ 390 h 557"/>
                      <a:gd name="T48" fmla="*/ 53 w 423"/>
                      <a:gd name="T49" fmla="*/ 355 h 557"/>
                      <a:gd name="T50" fmla="*/ 83 w 423"/>
                      <a:gd name="T51" fmla="*/ 316 h 557"/>
                      <a:gd name="T52" fmla="*/ 99 w 423"/>
                      <a:gd name="T53" fmla="*/ 292 h 557"/>
                      <a:gd name="T54" fmla="*/ 92 w 423"/>
                      <a:gd name="T55" fmla="*/ 254 h 557"/>
                      <a:gd name="T56" fmla="*/ 70 w 423"/>
                      <a:gd name="T57" fmla="*/ 226 h 557"/>
                      <a:gd name="T58" fmla="*/ 41 w 423"/>
                      <a:gd name="T59" fmla="*/ 197 h 557"/>
                      <a:gd name="T60" fmla="*/ 10 w 423"/>
                      <a:gd name="T61" fmla="*/ 158 h 557"/>
                      <a:gd name="T62" fmla="*/ 0 w 423"/>
                      <a:gd name="T63" fmla="*/ 118 h 557"/>
                      <a:gd name="T64" fmla="*/ 7 w 423"/>
                      <a:gd name="T65" fmla="*/ 79 h 557"/>
                      <a:gd name="T66" fmla="*/ 25 w 423"/>
                      <a:gd name="T67" fmla="*/ 48 h 557"/>
                      <a:gd name="T68" fmla="*/ 53 w 423"/>
                      <a:gd name="T69" fmla="*/ 28 h 557"/>
                      <a:gd name="T70" fmla="*/ 86 w 423"/>
                      <a:gd name="T71" fmla="*/ 11 h 5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3"/>
                      <a:gd name="T109" fmla="*/ 0 h 557"/>
                      <a:gd name="T110" fmla="*/ 423 w 423"/>
                      <a:gd name="T111" fmla="*/ 557 h 55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3" h="557">
                        <a:moveTo>
                          <a:pt x="86" y="11"/>
                        </a:moveTo>
                        <a:lnTo>
                          <a:pt x="155" y="0"/>
                        </a:lnTo>
                        <a:lnTo>
                          <a:pt x="209" y="4"/>
                        </a:lnTo>
                        <a:lnTo>
                          <a:pt x="239" y="14"/>
                        </a:lnTo>
                        <a:lnTo>
                          <a:pt x="293" y="48"/>
                        </a:lnTo>
                        <a:lnTo>
                          <a:pt x="328" y="88"/>
                        </a:lnTo>
                        <a:lnTo>
                          <a:pt x="354" y="128"/>
                        </a:lnTo>
                        <a:lnTo>
                          <a:pt x="382" y="181"/>
                        </a:lnTo>
                        <a:lnTo>
                          <a:pt x="407" y="237"/>
                        </a:lnTo>
                        <a:lnTo>
                          <a:pt x="423" y="309"/>
                        </a:lnTo>
                        <a:lnTo>
                          <a:pt x="420" y="359"/>
                        </a:lnTo>
                        <a:lnTo>
                          <a:pt x="413" y="412"/>
                        </a:lnTo>
                        <a:lnTo>
                          <a:pt x="392" y="456"/>
                        </a:lnTo>
                        <a:lnTo>
                          <a:pt x="369" y="490"/>
                        </a:lnTo>
                        <a:lnTo>
                          <a:pt x="328" y="521"/>
                        </a:lnTo>
                        <a:lnTo>
                          <a:pt x="276" y="545"/>
                        </a:lnTo>
                        <a:lnTo>
                          <a:pt x="216" y="555"/>
                        </a:lnTo>
                        <a:lnTo>
                          <a:pt x="155" y="557"/>
                        </a:lnTo>
                        <a:lnTo>
                          <a:pt x="99" y="546"/>
                        </a:lnTo>
                        <a:lnTo>
                          <a:pt x="69" y="529"/>
                        </a:lnTo>
                        <a:lnTo>
                          <a:pt x="38" y="501"/>
                        </a:lnTo>
                        <a:lnTo>
                          <a:pt x="25" y="467"/>
                        </a:lnTo>
                        <a:lnTo>
                          <a:pt x="22" y="431"/>
                        </a:lnTo>
                        <a:lnTo>
                          <a:pt x="25" y="390"/>
                        </a:lnTo>
                        <a:lnTo>
                          <a:pt x="53" y="355"/>
                        </a:lnTo>
                        <a:lnTo>
                          <a:pt x="83" y="316"/>
                        </a:lnTo>
                        <a:lnTo>
                          <a:pt x="99" y="292"/>
                        </a:lnTo>
                        <a:lnTo>
                          <a:pt x="92" y="254"/>
                        </a:lnTo>
                        <a:lnTo>
                          <a:pt x="70" y="226"/>
                        </a:lnTo>
                        <a:lnTo>
                          <a:pt x="41" y="197"/>
                        </a:lnTo>
                        <a:lnTo>
                          <a:pt x="10" y="158"/>
                        </a:lnTo>
                        <a:lnTo>
                          <a:pt x="0" y="118"/>
                        </a:lnTo>
                        <a:lnTo>
                          <a:pt x="7" y="79"/>
                        </a:lnTo>
                        <a:lnTo>
                          <a:pt x="25" y="48"/>
                        </a:lnTo>
                        <a:lnTo>
                          <a:pt x="53" y="28"/>
                        </a:lnTo>
                        <a:lnTo>
                          <a:pt x="8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68"/>
                  <p:cNvSpPr>
                    <a:spLocks/>
                  </p:cNvSpPr>
                  <p:nvPr/>
                </p:nvSpPr>
                <p:spPr bwMode="auto">
                  <a:xfrm>
                    <a:off x="3482" y="1518"/>
                    <a:ext cx="337" cy="197"/>
                  </a:xfrm>
                  <a:custGeom>
                    <a:avLst/>
                    <a:gdLst>
                      <a:gd name="T0" fmla="*/ 58 w 1012"/>
                      <a:gd name="T1" fmla="*/ 284 h 392"/>
                      <a:gd name="T2" fmla="*/ 29 w 1012"/>
                      <a:gd name="T3" fmla="*/ 292 h 392"/>
                      <a:gd name="T4" fmla="*/ 0 w 1012"/>
                      <a:gd name="T5" fmla="*/ 320 h 392"/>
                      <a:gd name="T6" fmla="*/ 16 w 1012"/>
                      <a:gd name="T7" fmla="*/ 349 h 392"/>
                      <a:gd name="T8" fmla="*/ 72 w 1012"/>
                      <a:gd name="T9" fmla="*/ 371 h 392"/>
                      <a:gd name="T10" fmla="*/ 179 w 1012"/>
                      <a:gd name="T11" fmla="*/ 388 h 392"/>
                      <a:gd name="T12" fmla="*/ 272 w 1012"/>
                      <a:gd name="T13" fmla="*/ 392 h 392"/>
                      <a:gd name="T14" fmla="*/ 406 w 1012"/>
                      <a:gd name="T15" fmla="*/ 383 h 392"/>
                      <a:gd name="T16" fmla="*/ 520 w 1012"/>
                      <a:gd name="T17" fmla="*/ 371 h 392"/>
                      <a:gd name="T18" fmla="*/ 558 w 1012"/>
                      <a:gd name="T19" fmla="*/ 371 h 392"/>
                      <a:gd name="T20" fmla="*/ 585 w 1012"/>
                      <a:gd name="T21" fmla="*/ 361 h 392"/>
                      <a:gd name="T22" fmla="*/ 610 w 1012"/>
                      <a:gd name="T23" fmla="*/ 330 h 392"/>
                      <a:gd name="T24" fmla="*/ 656 w 1012"/>
                      <a:gd name="T25" fmla="*/ 278 h 392"/>
                      <a:gd name="T26" fmla="*/ 714 w 1012"/>
                      <a:gd name="T27" fmla="*/ 241 h 392"/>
                      <a:gd name="T28" fmla="*/ 776 w 1012"/>
                      <a:gd name="T29" fmla="*/ 195 h 392"/>
                      <a:gd name="T30" fmla="*/ 827 w 1012"/>
                      <a:gd name="T31" fmla="*/ 167 h 392"/>
                      <a:gd name="T32" fmla="*/ 882 w 1012"/>
                      <a:gd name="T33" fmla="*/ 144 h 392"/>
                      <a:gd name="T34" fmla="*/ 947 w 1012"/>
                      <a:gd name="T35" fmla="*/ 132 h 392"/>
                      <a:gd name="T36" fmla="*/ 983 w 1012"/>
                      <a:gd name="T37" fmla="*/ 121 h 392"/>
                      <a:gd name="T38" fmla="*/ 1012 w 1012"/>
                      <a:gd name="T39" fmla="*/ 102 h 392"/>
                      <a:gd name="T40" fmla="*/ 1000 w 1012"/>
                      <a:gd name="T41" fmla="*/ 76 h 392"/>
                      <a:gd name="T42" fmla="*/ 954 w 1012"/>
                      <a:gd name="T43" fmla="*/ 68 h 392"/>
                      <a:gd name="T44" fmla="*/ 919 w 1012"/>
                      <a:gd name="T45" fmla="*/ 57 h 392"/>
                      <a:gd name="T46" fmla="*/ 909 w 1012"/>
                      <a:gd name="T47" fmla="*/ 24 h 392"/>
                      <a:gd name="T48" fmla="*/ 882 w 1012"/>
                      <a:gd name="T49" fmla="*/ 0 h 392"/>
                      <a:gd name="T50" fmla="*/ 850 w 1012"/>
                      <a:gd name="T51" fmla="*/ 11 h 392"/>
                      <a:gd name="T52" fmla="*/ 851 w 1012"/>
                      <a:gd name="T53" fmla="*/ 53 h 392"/>
                      <a:gd name="T54" fmla="*/ 882 w 1012"/>
                      <a:gd name="T55" fmla="*/ 85 h 392"/>
                      <a:gd name="T56" fmla="*/ 867 w 1012"/>
                      <a:gd name="T57" fmla="*/ 104 h 392"/>
                      <a:gd name="T58" fmla="*/ 814 w 1012"/>
                      <a:gd name="T59" fmla="*/ 136 h 392"/>
                      <a:gd name="T60" fmla="*/ 731 w 1012"/>
                      <a:gd name="T61" fmla="*/ 172 h 392"/>
                      <a:gd name="T62" fmla="*/ 640 w 1012"/>
                      <a:gd name="T63" fmla="*/ 218 h 392"/>
                      <a:gd name="T64" fmla="*/ 578 w 1012"/>
                      <a:gd name="T65" fmla="*/ 261 h 392"/>
                      <a:gd name="T66" fmla="*/ 535 w 1012"/>
                      <a:gd name="T67" fmla="*/ 301 h 392"/>
                      <a:gd name="T68" fmla="*/ 506 w 1012"/>
                      <a:gd name="T69" fmla="*/ 309 h 392"/>
                      <a:gd name="T70" fmla="*/ 442 w 1012"/>
                      <a:gd name="T71" fmla="*/ 313 h 392"/>
                      <a:gd name="T72" fmla="*/ 324 w 1012"/>
                      <a:gd name="T73" fmla="*/ 315 h 392"/>
                      <a:gd name="T74" fmla="*/ 227 w 1012"/>
                      <a:gd name="T75" fmla="*/ 315 h 392"/>
                      <a:gd name="T76" fmla="*/ 143 w 1012"/>
                      <a:gd name="T77" fmla="*/ 303 h 392"/>
                      <a:gd name="T78" fmla="*/ 58 w 1012"/>
                      <a:gd name="T79" fmla="*/ 284 h 3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12"/>
                      <a:gd name="T121" fmla="*/ 0 h 392"/>
                      <a:gd name="T122" fmla="*/ 1012 w 1012"/>
                      <a:gd name="T123" fmla="*/ 392 h 39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12" h="392">
                        <a:moveTo>
                          <a:pt x="58" y="284"/>
                        </a:moveTo>
                        <a:lnTo>
                          <a:pt x="29" y="292"/>
                        </a:lnTo>
                        <a:lnTo>
                          <a:pt x="0" y="320"/>
                        </a:lnTo>
                        <a:lnTo>
                          <a:pt x="16" y="349"/>
                        </a:lnTo>
                        <a:lnTo>
                          <a:pt x="72" y="371"/>
                        </a:lnTo>
                        <a:lnTo>
                          <a:pt x="179" y="388"/>
                        </a:lnTo>
                        <a:lnTo>
                          <a:pt x="272" y="392"/>
                        </a:lnTo>
                        <a:lnTo>
                          <a:pt x="406" y="383"/>
                        </a:lnTo>
                        <a:lnTo>
                          <a:pt x="520" y="371"/>
                        </a:lnTo>
                        <a:lnTo>
                          <a:pt x="558" y="371"/>
                        </a:lnTo>
                        <a:lnTo>
                          <a:pt x="585" y="361"/>
                        </a:lnTo>
                        <a:lnTo>
                          <a:pt x="610" y="330"/>
                        </a:lnTo>
                        <a:lnTo>
                          <a:pt x="656" y="278"/>
                        </a:lnTo>
                        <a:lnTo>
                          <a:pt x="714" y="241"/>
                        </a:lnTo>
                        <a:lnTo>
                          <a:pt x="776" y="195"/>
                        </a:lnTo>
                        <a:lnTo>
                          <a:pt x="827" y="167"/>
                        </a:lnTo>
                        <a:lnTo>
                          <a:pt x="882" y="144"/>
                        </a:lnTo>
                        <a:lnTo>
                          <a:pt x="947" y="132"/>
                        </a:lnTo>
                        <a:lnTo>
                          <a:pt x="983" y="121"/>
                        </a:lnTo>
                        <a:lnTo>
                          <a:pt x="1012" y="102"/>
                        </a:lnTo>
                        <a:lnTo>
                          <a:pt x="1000" y="76"/>
                        </a:lnTo>
                        <a:lnTo>
                          <a:pt x="954" y="68"/>
                        </a:lnTo>
                        <a:lnTo>
                          <a:pt x="919" y="57"/>
                        </a:lnTo>
                        <a:lnTo>
                          <a:pt x="909" y="24"/>
                        </a:lnTo>
                        <a:lnTo>
                          <a:pt x="882" y="0"/>
                        </a:lnTo>
                        <a:lnTo>
                          <a:pt x="850" y="11"/>
                        </a:lnTo>
                        <a:lnTo>
                          <a:pt x="851" y="53"/>
                        </a:lnTo>
                        <a:lnTo>
                          <a:pt x="882" y="85"/>
                        </a:lnTo>
                        <a:lnTo>
                          <a:pt x="867" y="104"/>
                        </a:lnTo>
                        <a:lnTo>
                          <a:pt x="814" y="136"/>
                        </a:lnTo>
                        <a:lnTo>
                          <a:pt x="731" y="172"/>
                        </a:lnTo>
                        <a:lnTo>
                          <a:pt x="640" y="218"/>
                        </a:lnTo>
                        <a:lnTo>
                          <a:pt x="578" y="261"/>
                        </a:lnTo>
                        <a:lnTo>
                          <a:pt x="535" y="301"/>
                        </a:lnTo>
                        <a:lnTo>
                          <a:pt x="506" y="309"/>
                        </a:lnTo>
                        <a:lnTo>
                          <a:pt x="442" y="313"/>
                        </a:lnTo>
                        <a:lnTo>
                          <a:pt x="324" y="315"/>
                        </a:lnTo>
                        <a:lnTo>
                          <a:pt x="227" y="315"/>
                        </a:lnTo>
                        <a:lnTo>
                          <a:pt x="143" y="303"/>
                        </a:lnTo>
                        <a:lnTo>
                          <a:pt x="58"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69"/>
                  <p:cNvSpPr>
                    <a:spLocks/>
                  </p:cNvSpPr>
                  <p:nvPr/>
                </p:nvSpPr>
                <p:spPr bwMode="auto">
                  <a:xfrm>
                    <a:off x="3495" y="1480"/>
                    <a:ext cx="177" cy="241"/>
                  </a:xfrm>
                  <a:custGeom>
                    <a:avLst/>
                    <a:gdLst>
                      <a:gd name="T0" fmla="*/ 46 w 533"/>
                      <a:gd name="T1" fmla="*/ 344 h 482"/>
                      <a:gd name="T2" fmla="*/ 6 w 533"/>
                      <a:gd name="T3" fmla="*/ 352 h 482"/>
                      <a:gd name="T4" fmla="*/ 0 w 533"/>
                      <a:gd name="T5" fmla="*/ 378 h 482"/>
                      <a:gd name="T6" fmla="*/ 30 w 533"/>
                      <a:gd name="T7" fmla="*/ 414 h 482"/>
                      <a:gd name="T8" fmla="*/ 91 w 533"/>
                      <a:gd name="T9" fmla="*/ 441 h 482"/>
                      <a:gd name="T10" fmla="*/ 160 w 533"/>
                      <a:gd name="T11" fmla="*/ 465 h 482"/>
                      <a:gd name="T12" fmla="*/ 264 w 533"/>
                      <a:gd name="T13" fmla="*/ 482 h 482"/>
                      <a:gd name="T14" fmla="*/ 388 w 533"/>
                      <a:gd name="T15" fmla="*/ 482 h 482"/>
                      <a:gd name="T16" fmla="*/ 418 w 533"/>
                      <a:gd name="T17" fmla="*/ 480 h 482"/>
                      <a:gd name="T18" fmla="*/ 427 w 533"/>
                      <a:gd name="T19" fmla="*/ 429 h 482"/>
                      <a:gd name="T20" fmla="*/ 439 w 533"/>
                      <a:gd name="T21" fmla="*/ 361 h 482"/>
                      <a:gd name="T22" fmla="*/ 442 w 533"/>
                      <a:gd name="T23" fmla="*/ 284 h 482"/>
                      <a:gd name="T24" fmla="*/ 446 w 533"/>
                      <a:gd name="T25" fmla="*/ 242 h 482"/>
                      <a:gd name="T26" fmla="*/ 456 w 533"/>
                      <a:gd name="T27" fmla="*/ 208 h 482"/>
                      <a:gd name="T28" fmla="*/ 485 w 533"/>
                      <a:gd name="T29" fmla="*/ 191 h 482"/>
                      <a:gd name="T30" fmla="*/ 533 w 533"/>
                      <a:gd name="T31" fmla="*/ 181 h 482"/>
                      <a:gd name="T32" fmla="*/ 530 w 533"/>
                      <a:gd name="T33" fmla="*/ 162 h 482"/>
                      <a:gd name="T34" fmla="*/ 449 w 533"/>
                      <a:gd name="T35" fmla="*/ 162 h 482"/>
                      <a:gd name="T36" fmla="*/ 431 w 533"/>
                      <a:gd name="T37" fmla="*/ 125 h 482"/>
                      <a:gd name="T38" fmla="*/ 408 w 533"/>
                      <a:gd name="T39" fmla="*/ 102 h 482"/>
                      <a:gd name="T40" fmla="*/ 404 w 533"/>
                      <a:gd name="T41" fmla="*/ 72 h 482"/>
                      <a:gd name="T42" fmla="*/ 424 w 533"/>
                      <a:gd name="T43" fmla="*/ 46 h 482"/>
                      <a:gd name="T44" fmla="*/ 456 w 533"/>
                      <a:gd name="T45" fmla="*/ 40 h 482"/>
                      <a:gd name="T46" fmla="*/ 465 w 533"/>
                      <a:gd name="T47" fmla="*/ 22 h 482"/>
                      <a:gd name="T48" fmla="*/ 424 w 533"/>
                      <a:gd name="T49" fmla="*/ 5 h 482"/>
                      <a:gd name="T50" fmla="*/ 370 w 533"/>
                      <a:gd name="T51" fmla="*/ 0 h 482"/>
                      <a:gd name="T52" fmla="*/ 340 w 533"/>
                      <a:gd name="T53" fmla="*/ 12 h 482"/>
                      <a:gd name="T54" fmla="*/ 318 w 533"/>
                      <a:gd name="T55" fmla="*/ 46 h 482"/>
                      <a:gd name="T56" fmla="*/ 302 w 533"/>
                      <a:gd name="T57" fmla="*/ 68 h 482"/>
                      <a:gd name="T58" fmla="*/ 312 w 533"/>
                      <a:gd name="T59" fmla="*/ 102 h 482"/>
                      <a:gd name="T60" fmla="*/ 327 w 533"/>
                      <a:gd name="T61" fmla="*/ 136 h 482"/>
                      <a:gd name="T62" fmla="*/ 366 w 533"/>
                      <a:gd name="T63" fmla="*/ 169 h 482"/>
                      <a:gd name="T64" fmla="*/ 401 w 533"/>
                      <a:gd name="T65" fmla="*/ 188 h 482"/>
                      <a:gd name="T66" fmla="*/ 404 w 533"/>
                      <a:gd name="T67" fmla="*/ 227 h 482"/>
                      <a:gd name="T68" fmla="*/ 395 w 533"/>
                      <a:gd name="T69" fmla="*/ 301 h 482"/>
                      <a:gd name="T70" fmla="*/ 385 w 533"/>
                      <a:gd name="T71" fmla="*/ 357 h 482"/>
                      <a:gd name="T72" fmla="*/ 357 w 533"/>
                      <a:gd name="T73" fmla="*/ 412 h 482"/>
                      <a:gd name="T74" fmla="*/ 343 w 533"/>
                      <a:gd name="T75" fmla="*/ 417 h 482"/>
                      <a:gd name="T76" fmla="*/ 264 w 533"/>
                      <a:gd name="T77" fmla="*/ 412 h 482"/>
                      <a:gd name="T78" fmla="*/ 190 w 533"/>
                      <a:gd name="T79" fmla="*/ 397 h 482"/>
                      <a:gd name="T80" fmla="*/ 145 w 533"/>
                      <a:gd name="T81" fmla="*/ 374 h 482"/>
                      <a:gd name="T82" fmla="*/ 97 w 533"/>
                      <a:gd name="T83" fmla="*/ 357 h 482"/>
                      <a:gd name="T84" fmla="*/ 46 w 533"/>
                      <a:gd name="T85" fmla="*/ 344 h 4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3"/>
                      <a:gd name="T130" fmla="*/ 0 h 482"/>
                      <a:gd name="T131" fmla="*/ 533 w 533"/>
                      <a:gd name="T132" fmla="*/ 482 h 4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3" h="482">
                        <a:moveTo>
                          <a:pt x="46" y="344"/>
                        </a:moveTo>
                        <a:lnTo>
                          <a:pt x="6" y="352"/>
                        </a:lnTo>
                        <a:lnTo>
                          <a:pt x="0" y="378"/>
                        </a:lnTo>
                        <a:lnTo>
                          <a:pt x="30" y="414"/>
                        </a:lnTo>
                        <a:lnTo>
                          <a:pt x="91" y="441"/>
                        </a:lnTo>
                        <a:lnTo>
                          <a:pt x="160" y="465"/>
                        </a:lnTo>
                        <a:lnTo>
                          <a:pt x="264" y="482"/>
                        </a:lnTo>
                        <a:lnTo>
                          <a:pt x="388" y="482"/>
                        </a:lnTo>
                        <a:lnTo>
                          <a:pt x="418" y="480"/>
                        </a:lnTo>
                        <a:lnTo>
                          <a:pt x="427" y="429"/>
                        </a:lnTo>
                        <a:lnTo>
                          <a:pt x="439" y="361"/>
                        </a:lnTo>
                        <a:lnTo>
                          <a:pt x="442" y="284"/>
                        </a:lnTo>
                        <a:lnTo>
                          <a:pt x="446" y="242"/>
                        </a:lnTo>
                        <a:lnTo>
                          <a:pt x="456" y="208"/>
                        </a:lnTo>
                        <a:lnTo>
                          <a:pt x="485" y="191"/>
                        </a:lnTo>
                        <a:lnTo>
                          <a:pt x="533" y="181"/>
                        </a:lnTo>
                        <a:lnTo>
                          <a:pt x="530" y="162"/>
                        </a:lnTo>
                        <a:lnTo>
                          <a:pt x="449" y="162"/>
                        </a:lnTo>
                        <a:lnTo>
                          <a:pt x="431" y="125"/>
                        </a:lnTo>
                        <a:lnTo>
                          <a:pt x="408" y="102"/>
                        </a:lnTo>
                        <a:lnTo>
                          <a:pt x="404" y="72"/>
                        </a:lnTo>
                        <a:lnTo>
                          <a:pt x="424" y="46"/>
                        </a:lnTo>
                        <a:lnTo>
                          <a:pt x="456" y="40"/>
                        </a:lnTo>
                        <a:lnTo>
                          <a:pt x="465" y="22"/>
                        </a:lnTo>
                        <a:lnTo>
                          <a:pt x="424" y="5"/>
                        </a:lnTo>
                        <a:lnTo>
                          <a:pt x="370" y="0"/>
                        </a:lnTo>
                        <a:lnTo>
                          <a:pt x="340" y="12"/>
                        </a:lnTo>
                        <a:lnTo>
                          <a:pt x="318" y="46"/>
                        </a:lnTo>
                        <a:lnTo>
                          <a:pt x="302" y="68"/>
                        </a:lnTo>
                        <a:lnTo>
                          <a:pt x="312" y="102"/>
                        </a:lnTo>
                        <a:lnTo>
                          <a:pt x="327" y="136"/>
                        </a:lnTo>
                        <a:lnTo>
                          <a:pt x="366" y="169"/>
                        </a:lnTo>
                        <a:lnTo>
                          <a:pt x="401" y="188"/>
                        </a:lnTo>
                        <a:lnTo>
                          <a:pt x="404" y="227"/>
                        </a:lnTo>
                        <a:lnTo>
                          <a:pt x="395" y="301"/>
                        </a:lnTo>
                        <a:lnTo>
                          <a:pt x="385" y="357"/>
                        </a:lnTo>
                        <a:lnTo>
                          <a:pt x="357" y="412"/>
                        </a:lnTo>
                        <a:lnTo>
                          <a:pt x="343" y="417"/>
                        </a:lnTo>
                        <a:lnTo>
                          <a:pt x="264" y="412"/>
                        </a:lnTo>
                        <a:lnTo>
                          <a:pt x="190" y="397"/>
                        </a:lnTo>
                        <a:lnTo>
                          <a:pt x="145" y="374"/>
                        </a:lnTo>
                        <a:lnTo>
                          <a:pt x="97" y="357"/>
                        </a:lnTo>
                        <a:lnTo>
                          <a:pt x="46"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70"/>
                  <p:cNvSpPr>
                    <a:spLocks/>
                  </p:cNvSpPr>
                  <p:nvPr/>
                </p:nvSpPr>
                <p:spPr bwMode="auto">
                  <a:xfrm>
                    <a:off x="3470" y="1855"/>
                    <a:ext cx="124" cy="402"/>
                  </a:xfrm>
                  <a:custGeom>
                    <a:avLst/>
                    <a:gdLst>
                      <a:gd name="T0" fmla="*/ 23 w 374"/>
                      <a:gd name="T1" fmla="*/ 107 h 803"/>
                      <a:gd name="T2" fmla="*/ 13 w 374"/>
                      <a:gd name="T3" fmla="*/ 65 h 803"/>
                      <a:gd name="T4" fmla="*/ 23 w 374"/>
                      <a:gd name="T5" fmla="*/ 26 h 803"/>
                      <a:gd name="T6" fmla="*/ 61 w 374"/>
                      <a:gd name="T7" fmla="*/ 0 h 803"/>
                      <a:gd name="T8" fmla="*/ 105 w 374"/>
                      <a:gd name="T9" fmla="*/ 9 h 803"/>
                      <a:gd name="T10" fmla="*/ 146 w 374"/>
                      <a:gd name="T11" fmla="*/ 43 h 803"/>
                      <a:gd name="T12" fmla="*/ 159 w 374"/>
                      <a:gd name="T13" fmla="*/ 99 h 803"/>
                      <a:gd name="T14" fmla="*/ 169 w 374"/>
                      <a:gd name="T15" fmla="*/ 189 h 803"/>
                      <a:gd name="T16" fmla="*/ 167 w 374"/>
                      <a:gd name="T17" fmla="*/ 270 h 803"/>
                      <a:gd name="T18" fmla="*/ 153 w 374"/>
                      <a:gd name="T19" fmla="*/ 348 h 803"/>
                      <a:gd name="T20" fmla="*/ 139 w 374"/>
                      <a:gd name="T21" fmla="*/ 433 h 803"/>
                      <a:gd name="T22" fmla="*/ 115 w 374"/>
                      <a:gd name="T23" fmla="*/ 498 h 803"/>
                      <a:gd name="T24" fmla="*/ 105 w 374"/>
                      <a:gd name="T25" fmla="*/ 537 h 803"/>
                      <a:gd name="T26" fmla="*/ 101 w 374"/>
                      <a:gd name="T27" fmla="*/ 606 h 803"/>
                      <a:gd name="T28" fmla="*/ 114 w 374"/>
                      <a:gd name="T29" fmla="*/ 652 h 803"/>
                      <a:gd name="T30" fmla="*/ 136 w 374"/>
                      <a:gd name="T31" fmla="*/ 683 h 803"/>
                      <a:gd name="T32" fmla="*/ 167 w 374"/>
                      <a:gd name="T33" fmla="*/ 700 h 803"/>
                      <a:gd name="T34" fmla="*/ 228 w 374"/>
                      <a:gd name="T35" fmla="*/ 723 h 803"/>
                      <a:gd name="T36" fmla="*/ 313 w 374"/>
                      <a:gd name="T37" fmla="*/ 735 h 803"/>
                      <a:gd name="T38" fmla="*/ 354 w 374"/>
                      <a:gd name="T39" fmla="*/ 742 h 803"/>
                      <a:gd name="T40" fmla="*/ 374 w 374"/>
                      <a:gd name="T41" fmla="*/ 756 h 803"/>
                      <a:gd name="T42" fmla="*/ 367 w 374"/>
                      <a:gd name="T43" fmla="*/ 767 h 803"/>
                      <a:gd name="T44" fmla="*/ 343 w 374"/>
                      <a:gd name="T45" fmla="*/ 779 h 803"/>
                      <a:gd name="T46" fmla="*/ 289 w 374"/>
                      <a:gd name="T47" fmla="*/ 801 h 803"/>
                      <a:gd name="T48" fmla="*/ 235 w 374"/>
                      <a:gd name="T49" fmla="*/ 803 h 803"/>
                      <a:gd name="T50" fmla="*/ 207 w 374"/>
                      <a:gd name="T51" fmla="*/ 796 h 803"/>
                      <a:gd name="T52" fmla="*/ 182 w 374"/>
                      <a:gd name="T53" fmla="*/ 773 h 803"/>
                      <a:gd name="T54" fmla="*/ 136 w 374"/>
                      <a:gd name="T55" fmla="*/ 750 h 803"/>
                      <a:gd name="T56" fmla="*/ 61 w 374"/>
                      <a:gd name="T57" fmla="*/ 730 h 803"/>
                      <a:gd name="T58" fmla="*/ 36 w 374"/>
                      <a:gd name="T59" fmla="*/ 728 h 803"/>
                      <a:gd name="T60" fmla="*/ 8 w 374"/>
                      <a:gd name="T61" fmla="*/ 723 h 803"/>
                      <a:gd name="T62" fmla="*/ 0 w 374"/>
                      <a:gd name="T63" fmla="*/ 706 h 803"/>
                      <a:gd name="T64" fmla="*/ 0 w 374"/>
                      <a:gd name="T65" fmla="*/ 679 h 803"/>
                      <a:gd name="T66" fmla="*/ 16 w 374"/>
                      <a:gd name="T67" fmla="*/ 655 h 803"/>
                      <a:gd name="T68" fmla="*/ 39 w 374"/>
                      <a:gd name="T69" fmla="*/ 628 h 803"/>
                      <a:gd name="T70" fmla="*/ 47 w 374"/>
                      <a:gd name="T71" fmla="*/ 562 h 803"/>
                      <a:gd name="T72" fmla="*/ 44 w 374"/>
                      <a:gd name="T73" fmla="*/ 482 h 803"/>
                      <a:gd name="T74" fmla="*/ 51 w 374"/>
                      <a:gd name="T75" fmla="*/ 425 h 803"/>
                      <a:gd name="T76" fmla="*/ 61 w 374"/>
                      <a:gd name="T77" fmla="*/ 370 h 803"/>
                      <a:gd name="T78" fmla="*/ 60 w 374"/>
                      <a:gd name="T79" fmla="*/ 320 h 803"/>
                      <a:gd name="T80" fmla="*/ 47 w 374"/>
                      <a:gd name="T81" fmla="*/ 251 h 803"/>
                      <a:gd name="T82" fmla="*/ 36 w 374"/>
                      <a:gd name="T83" fmla="*/ 197 h 803"/>
                      <a:gd name="T84" fmla="*/ 39 w 374"/>
                      <a:gd name="T85" fmla="*/ 141 h 803"/>
                      <a:gd name="T86" fmla="*/ 23 w 374"/>
                      <a:gd name="T87" fmla="*/ 107 h 8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4"/>
                      <a:gd name="T133" fmla="*/ 0 h 803"/>
                      <a:gd name="T134" fmla="*/ 374 w 374"/>
                      <a:gd name="T135" fmla="*/ 803 h 8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4" h="803">
                        <a:moveTo>
                          <a:pt x="23" y="107"/>
                        </a:moveTo>
                        <a:lnTo>
                          <a:pt x="13" y="65"/>
                        </a:lnTo>
                        <a:lnTo>
                          <a:pt x="23" y="26"/>
                        </a:lnTo>
                        <a:lnTo>
                          <a:pt x="61" y="0"/>
                        </a:lnTo>
                        <a:lnTo>
                          <a:pt x="105" y="9"/>
                        </a:lnTo>
                        <a:lnTo>
                          <a:pt x="146" y="43"/>
                        </a:lnTo>
                        <a:lnTo>
                          <a:pt x="159" y="99"/>
                        </a:lnTo>
                        <a:lnTo>
                          <a:pt x="169" y="189"/>
                        </a:lnTo>
                        <a:lnTo>
                          <a:pt x="167" y="270"/>
                        </a:lnTo>
                        <a:lnTo>
                          <a:pt x="153" y="348"/>
                        </a:lnTo>
                        <a:lnTo>
                          <a:pt x="139" y="433"/>
                        </a:lnTo>
                        <a:lnTo>
                          <a:pt x="115" y="498"/>
                        </a:lnTo>
                        <a:lnTo>
                          <a:pt x="105" y="537"/>
                        </a:lnTo>
                        <a:lnTo>
                          <a:pt x="101" y="606"/>
                        </a:lnTo>
                        <a:lnTo>
                          <a:pt x="114" y="652"/>
                        </a:lnTo>
                        <a:lnTo>
                          <a:pt x="136" y="683"/>
                        </a:lnTo>
                        <a:lnTo>
                          <a:pt x="167" y="700"/>
                        </a:lnTo>
                        <a:lnTo>
                          <a:pt x="228" y="723"/>
                        </a:lnTo>
                        <a:lnTo>
                          <a:pt x="313" y="735"/>
                        </a:lnTo>
                        <a:lnTo>
                          <a:pt x="354" y="742"/>
                        </a:lnTo>
                        <a:lnTo>
                          <a:pt x="374" y="756"/>
                        </a:lnTo>
                        <a:lnTo>
                          <a:pt x="367" y="767"/>
                        </a:lnTo>
                        <a:lnTo>
                          <a:pt x="343" y="779"/>
                        </a:lnTo>
                        <a:lnTo>
                          <a:pt x="289" y="801"/>
                        </a:lnTo>
                        <a:lnTo>
                          <a:pt x="235" y="803"/>
                        </a:lnTo>
                        <a:lnTo>
                          <a:pt x="207" y="796"/>
                        </a:lnTo>
                        <a:lnTo>
                          <a:pt x="182" y="773"/>
                        </a:lnTo>
                        <a:lnTo>
                          <a:pt x="136" y="750"/>
                        </a:lnTo>
                        <a:lnTo>
                          <a:pt x="61" y="730"/>
                        </a:lnTo>
                        <a:lnTo>
                          <a:pt x="36" y="728"/>
                        </a:lnTo>
                        <a:lnTo>
                          <a:pt x="8" y="723"/>
                        </a:lnTo>
                        <a:lnTo>
                          <a:pt x="0" y="706"/>
                        </a:lnTo>
                        <a:lnTo>
                          <a:pt x="0" y="679"/>
                        </a:lnTo>
                        <a:lnTo>
                          <a:pt x="16" y="655"/>
                        </a:lnTo>
                        <a:lnTo>
                          <a:pt x="39" y="628"/>
                        </a:lnTo>
                        <a:lnTo>
                          <a:pt x="47" y="562"/>
                        </a:lnTo>
                        <a:lnTo>
                          <a:pt x="44" y="482"/>
                        </a:lnTo>
                        <a:lnTo>
                          <a:pt x="51" y="425"/>
                        </a:lnTo>
                        <a:lnTo>
                          <a:pt x="61" y="370"/>
                        </a:lnTo>
                        <a:lnTo>
                          <a:pt x="60" y="320"/>
                        </a:lnTo>
                        <a:lnTo>
                          <a:pt x="47" y="251"/>
                        </a:lnTo>
                        <a:lnTo>
                          <a:pt x="36" y="197"/>
                        </a:lnTo>
                        <a:lnTo>
                          <a:pt x="39" y="141"/>
                        </a:lnTo>
                        <a:lnTo>
                          <a:pt x="2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71"/>
                  <p:cNvSpPr>
                    <a:spLocks/>
                  </p:cNvSpPr>
                  <p:nvPr/>
                </p:nvSpPr>
                <p:spPr bwMode="auto">
                  <a:xfrm>
                    <a:off x="3512" y="1860"/>
                    <a:ext cx="142" cy="352"/>
                  </a:xfrm>
                  <a:custGeom>
                    <a:avLst/>
                    <a:gdLst>
                      <a:gd name="T0" fmla="*/ 92 w 424"/>
                      <a:gd name="T1" fmla="*/ 0 h 705"/>
                      <a:gd name="T2" fmla="*/ 153 w 424"/>
                      <a:gd name="T3" fmla="*/ 47 h 705"/>
                      <a:gd name="T4" fmla="*/ 188 w 424"/>
                      <a:gd name="T5" fmla="*/ 96 h 705"/>
                      <a:gd name="T6" fmla="*/ 218 w 424"/>
                      <a:gd name="T7" fmla="*/ 152 h 705"/>
                      <a:gd name="T8" fmla="*/ 242 w 424"/>
                      <a:gd name="T9" fmla="*/ 219 h 705"/>
                      <a:gd name="T10" fmla="*/ 252 w 424"/>
                      <a:gd name="T11" fmla="*/ 289 h 705"/>
                      <a:gd name="T12" fmla="*/ 243 w 424"/>
                      <a:gd name="T13" fmla="*/ 355 h 705"/>
                      <a:gd name="T14" fmla="*/ 233 w 424"/>
                      <a:gd name="T15" fmla="*/ 423 h 705"/>
                      <a:gd name="T16" fmla="*/ 221 w 424"/>
                      <a:gd name="T17" fmla="*/ 489 h 705"/>
                      <a:gd name="T18" fmla="*/ 198 w 424"/>
                      <a:gd name="T19" fmla="*/ 554 h 705"/>
                      <a:gd name="T20" fmla="*/ 195 w 424"/>
                      <a:gd name="T21" fmla="*/ 593 h 705"/>
                      <a:gd name="T22" fmla="*/ 204 w 424"/>
                      <a:gd name="T23" fmla="*/ 613 h 705"/>
                      <a:gd name="T24" fmla="*/ 249 w 424"/>
                      <a:gd name="T25" fmla="*/ 620 h 705"/>
                      <a:gd name="T26" fmla="*/ 318 w 424"/>
                      <a:gd name="T27" fmla="*/ 627 h 705"/>
                      <a:gd name="T28" fmla="*/ 396 w 424"/>
                      <a:gd name="T29" fmla="*/ 644 h 705"/>
                      <a:gd name="T30" fmla="*/ 409 w 424"/>
                      <a:gd name="T31" fmla="*/ 659 h 705"/>
                      <a:gd name="T32" fmla="*/ 424 w 424"/>
                      <a:gd name="T33" fmla="*/ 692 h 705"/>
                      <a:gd name="T34" fmla="*/ 417 w 424"/>
                      <a:gd name="T35" fmla="*/ 703 h 705"/>
                      <a:gd name="T36" fmla="*/ 386 w 424"/>
                      <a:gd name="T37" fmla="*/ 705 h 705"/>
                      <a:gd name="T38" fmla="*/ 320 w 424"/>
                      <a:gd name="T39" fmla="*/ 694 h 705"/>
                      <a:gd name="T40" fmla="*/ 256 w 424"/>
                      <a:gd name="T41" fmla="*/ 671 h 705"/>
                      <a:gd name="T42" fmla="*/ 191 w 424"/>
                      <a:gd name="T43" fmla="*/ 666 h 705"/>
                      <a:gd name="T44" fmla="*/ 153 w 424"/>
                      <a:gd name="T45" fmla="*/ 664 h 705"/>
                      <a:gd name="T46" fmla="*/ 112 w 424"/>
                      <a:gd name="T47" fmla="*/ 652 h 705"/>
                      <a:gd name="T48" fmla="*/ 105 w 424"/>
                      <a:gd name="T49" fmla="*/ 632 h 705"/>
                      <a:gd name="T50" fmla="*/ 112 w 424"/>
                      <a:gd name="T51" fmla="*/ 608 h 705"/>
                      <a:gd name="T52" fmla="*/ 137 w 424"/>
                      <a:gd name="T53" fmla="*/ 574 h 705"/>
                      <a:gd name="T54" fmla="*/ 160 w 424"/>
                      <a:gd name="T55" fmla="*/ 535 h 705"/>
                      <a:gd name="T56" fmla="*/ 173 w 424"/>
                      <a:gd name="T57" fmla="*/ 447 h 705"/>
                      <a:gd name="T58" fmla="*/ 173 w 424"/>
                      <a:gd name="T59" fmla="*/ 384 h 705"/>
                      <a:gd name="T60" fmla="*/ 173 w 424"/>
                      <a:gd name="T61" fmla="*/ 338 h 705"/>
                      <a:gd name="T62" fmla="*/ 168 w 424"/>
                      <a:gd name="T63" fmla="*/ 289 h 705"/>
                      <a:gd name="T64" fmla="*/ 153 w 424"/>
                      <a:gd name="T65" fmla="*/ 248 h 705"/>
                      <a:gd name="T66" fmla="*/ 134 w 424"/>
                      <a:gd name="T67" fmla="*/ 199 h 705"/>
                      <a:gd name="T68" fmla="*/ 92 w 424"/>
                      <a:gd name="T69" fmla="*/ 152 h 705"/>
                      <a:gd name="T70" fmla="*/ 58 w 424"/>
                      <a:gd name="T71" fmla="*/ 115 h 705"/>
                      <a:gd name="T72" fmla="*/ 15 w 424"/>
                      <a:gd name="T73" fmla="*/ 68 h 705"/>
                      <a:gd name="T74" fmla="*/ 0 w 424"/>
                      <a:gd name="T75" fmla="*/ 36 h 705"/>
                      <a:gd name="T76" fmla="*/ 15 w 424"/>
                      <a:gd name="T77" fmla="*/ 6 h 705"/>
                      <a:gd name="T78" fmla="*/ 45 w 424"/>
                      <a:gd name="T79" fmla="*/ 0 h 705"/>
                      <a:gd name="T80" fmla="*/ 92 w 424"/>
                      <a:gd name="T81" fmla="*/ 0 h 7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4"/>
                      <a:gd name="T124" fmla="*/ 0 h 705"/>
                      <a:gd name="T125" fmla="*/ 424 w 424"/>
                      <a:gd name="T126" fmla="*/ 705 h 70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4" h="705">
                        <a:moveTo>
                          <a:pt x="92" y="0"/>
                        </a:moveTo>
                        <a:lnTo>
                          <a:pt x="153" y="47"/>
                        </a:lnTo>
                        <a:lnTo>
                          <a:pt x="188" y="96"/>
                        </a:lnTo>
                        <a:lnTo>
                          <a:pt x="218" y="152"/>
                        </a:lnTo>
                        <a:lnTo>
                          <a:pt x="242" y="219"/>
                        </a:lnTo>
                        <a:lnTo>
                          <a:pt x="252" y="289"/>
                        </a:lnTo>
                        <a:lnTo>
                          <a:pt x="243" y="355"/>
                        </a:lnTo>
                        <a:lnTo>
                          <a:pt x="233" y="423"/>
                        </a:lnTo>
                        <a:lnTo>
                          <a:pt x="221" y="489"/>
                        </a:lnTo>
                        <a:lnTo>
                          <a:pt x="198" y="554"/>
                        </a:lnTo>
                        <a:lnTo>
                          <a:pt x="195" y="593"/>
                        </a:lnTo>
                        <a:lnTo>
                          <a:pt x="204" y="613"/>
                        </a:lnTo>
                        <a:lnTo>
                          <a:pt x="249" y="620"/>
                        </a:lnTo>
                        <a:lnTo>
                          <a:pt x="318" y="627"/>
                        </a:lnTo>
                        <a:lnTo>
                          <a:pt x="396" y="644"/>
                        </a:lnTo>
                        <a:lnTo>
                          <a:pt x="409" y="659"/>
                        </a:lnTo>
                        <a:lnTo>
                          <a:pt x="424" y="692"/>
                        </a:lnTo>
                        <a:lnTo>
                          <a:pt x="417" y="703"/>
                        </a:lnTo>
                        <a:lnTo>
                          <a:pt x="386" y="705"/>
                        </a:lnTo>
                        <a:lnTo>
                          <a:pt x="320" y="694"/>
                        </a:lnTo>
                        <a:lnTo>
                          <a:pt x="256" y="671"/>
                        </a:lnTo>
                        <a:lnTo>
                          <a:pt x="191" y="666"/>
                        </a:lnTo>
                        <a:lnTo>
                          <a:pt x="153" y="664"/>
                        </a:lnTo>
                        <a:lnTo>
                          <a:pt x="112" y="652"/>
                        </a:lnTo>
                        <a:lnTo>
                          <a:pt x="105" y="632"/>
                        </a:lnTo>
                        <a:lnTo>
                          <a:pt x="112" y="608"/>
                        </a:lnTo>
                        <a:lnTo>
                          <a:pt x="137" y="574"/>
                        </a:lnTo>
                        <a:lnTo>
                          <a:pt x="160" y="535"/>
                        </a:lnTo>
                        <a:lnTo>
                          <a:pt x="173" y="447"/>
                        </a:lnTo>
                        <a:lnTo>
                          <a:pt x="173" y="384"/>
                        </a:lnTo>
                        <a:lnTo>
                          <a:pt x="173" y="338"/>
                        </a:lnTo>
                        <a:lnTo>
                          <a:pt x="168" y="289"/>
                        </a:lnTo>
                        <a:lnTo>
                          <a:pt x="153" y="248"/>
                        </a:lnTo>
                        <a:lnTo>
                          <a:pt x="134" y="199"/>
                        </a:lnTo>
                        <a:lnTo>
                          <a:pt x="92" y="152"/>
                        </a:lnTo>
                        <a:lnTo>
                          <a:pt x="58" y="115"/>
                        </a:lnTo>
                        <a:lnTo>
                          <a:pt x="15" y="68"/>
                        </a:lnTo>
                        <a:lnTo>
                          <a:pt x="0" y="36"/>
                        </a:lnTo>
                        <a:lnTo>
                          <a:pt x="15" y="6"/>
                        </a:lnTo>
                        <a:lnTo>
                          <a:pt x="45"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1058" name="Group 72"/>
              <p:cNvGrpSpPr>
                <a:grpSpLocks/>
              </p:cNvGrpSpPr>
              <p:nvPr/>
            </p:nvGrpSpPr>
            <p:grpSpPr bwMode="auto">
              <a:xfrm>
                <a:off x="528" y="1584"/>
                <a:ext cx="768" cy="336"/>
                <a:chOff x="528" y="1392"/>
                <a:chExt cx="960" cy="528"/>
              </a:xfrm>
            </p:grpSpPr>
            <p:grpSp>
              <p:nvGrpSpPr>
                <p:cNvPr id="41076" name="Group 73"/>
                <p:cNvGrpSpPr>
                  <a:grpSpLocks/>
                </p:cNvGrpSpPr>
                <p:nvPr/>
              </p:nvGrpSpPr>
              <p:grpSpPr bwMode="auto">
                <a:xfrm>
                  <a:off x="528" y="1392"/>
                  <a:ext cx="912" cy="480"/>
                  <a:chOff x="2112" y="1296"/>
                  <a:chExt cx="1152" cy="720"/>
                </a:xfrm>
              </p:grpSpPr>
              <p:grpSp>
                <p:nvGrpSpPr>
                  <p:cNvPr id="41078" name="Group 74"/>
                  <p:cNvGrpSpPr>
                    <a:grpSpLocks/>
                  </p:cNvGrpSpPr>
                  <p:nvPr/>
                </p:nvGrpSpPr>
                <p:grpSpPr bwMode="auto">
                  <a:xfrm>
                    <a:off x="2256" y="1680"/>
                    <a:ext cx="1008" cy="205"/>
                    <a:chOff x="2256" y="1680"/>
                    <a:chExt cx="1008" cy="205"/>
                  </a:xfrm>
                </p:grpSpPr>
                <p:pic>
                  <p:nvPicPr>
                    <p:cNvPr id="41080" name="Picture 75" descr="Case">
                      <a:hlinkClick r:id="rId10"/>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40"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81" name="Picture 76" descr="Case">
                      <a:hlinkClick r:id="rId10"/>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56"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82" name="Picture 77" descr="Case">
                      <a:hlinkClick r:id="rId10"/>
                    </p:cNvPr>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4" y="1680"/>
                      <a:ext cx="240"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079" name="Group 78"/>
                  <p:cNvGrpSpPr>
                    <a:grpSpLocks/>
                  </p:cNvGrpSpPr>
                  <p:nvPr/>
                </p:nvGrpSpPr>
                <p:grpSpPr bwMode="auto">
                  <a:xfrm>
                    <a:off x="2112" y="1296"/>
                    <a:ext cx="1103" cy="720"/>
                    <a:chOff x="2112" y="1296"/>
                    <a:chExt cx="1103" cy="720"/>
                  </a:xfrm>
                </p:grpSpPr>
                <p:graphicFrame>
                  <p:nvGraphicFramePr>
                    <p:cNvPr id="40996" name="Object 79"/>
                    <p:cNvGraphicFramePr>
                      <a:graphicFrameLocks noChangeAspect="1"/>
                    </p:cNvGraphicFramePr>
                    <p:nvPr/>
                  </p:nvGraphicFramePr>
                  <p:xfrm>
                    <a:off x="2880" y="1296"/>
                    <a:ext cx="335" cy="720"/>
                  </p:xfrm>
                  <a:graphic>
                    <a:graphicData uri="http://schemas.openxmlformats.org/presentationml/2006/ole">
                      <mc:AlternateContent xmlns:mc="http://schemas.openxmlformats.org/markup-compatibility/2006">
                        <mc:Choice xmlns:v="urn:schemas-microsoft-com:vml" Requires="v">
                          <p:oleObj name="Clip" r:id="rId24" imgW="1857600" imgH="3995640" progId="MS_ClipArt_Gallery.5">
                            <p:embed/>
                          </p:oleObj>
                        </mc:Choice>
                        <mc:Fallback>
                          <p:oleObj name="Clip" r:id="rId24" imgW="1857600" imgH="3995640" progId="MS_ClipArt_Gallery.5">
                            <p:embed/>
                            <p:pic>
                              <p:nvPicPr>
                                <p:cNvPr id="0" name="Object 79"/>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880"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7" name="Object 80"/>
                    <p:cNvGraphicFramePr>
                      <a:graphicFrameLocks noChangeAspect="1"/>
                    </p:cNvGraphicFramePr>
                    <p:nvPr/>
                  </p:nvGraphicFramePr>
                  <p:xfrm>
                    <a:off x="2496" y="1296"/>
                    <a:ext cx="335" cy="720"/>
                  </p:xfrm>
                  <a:graphic>
                    <a:graphicData uri="http://schemas.openxmlformats.org/presentationml/2006/ole">
                      <mc:AlternateContent xmlns:mc="http://schemas.openxmlformats.org/markup-compatibility/2006">
                        <mc:Choice xmlns:v="urn:schemas-microsoft-com:vml" Requires="v">
                          <p:oleObj name="Clip" r:id="rId26" imgW="1857600" imgH="3995640" progId="MS_ClipArt_Gallery.2">
                            <p:embed/>
                          </p:oleObj>
                        </mc:Choice>
                        <mc:Fallback>
                          <p:oleObj name="Clip" r:id="rId26" imgW="1857600" imgH="3995640" progId="MS_ClipArt_Gallery.2">
                            <p:embed/>
                            <p:pic>
                              <p:nvPicPr>
                                <p:cNvPr id="0" name="Object 80"/>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496"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8" name="Object 81"/>
                    <p:cNvGraphicFramePr>
                      <a:graphicFrameLocks noChangeAspect="1"/>
                    </p:cNvGraphicFramePr>
                    <p:nvPr/>
                  </p:nvGraphicFramePr>
                  <p:xfrm>
                    <a:off x="2112" y="1296"/>
                    <a:ext cx="335" cy="720"/>
                  </p:xfrm>
                  <a:graphic>
                    <a:graphicData uri="http://schemas.openxmlformats.org/presentationml/2006/ole">
                      <mc:AlternateContent xmlns:mc="http://schemas.openxmlformats.org/markup-compatibility/2006">
                        <mc:Choice xmlns:v="urn:schemas-microsoft-com:vml" Requires="v">
                          <p:oleObj name="Clip" r:id="rId28" imgW="1857600" imgH="3995640" progId="MS_ClipArt_Gallery.2">
                            <p:embed/>
                          </p:oleObj>
                        </mc:Choice>
                        <mc:Fallback>
                          <p:oleObj name="Clip" r:id="rId28" imgW="1857600" imgH="3995640" progId="MS_ClipArt_Gallery.2">
                            <p:embed/>
                            <p:pic>
                              <p:nvPicPr>
                                <p:cNvPr id="0" name="Object 81"/>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112" y="1296"/>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77" name="Group 82"/>
                <p:cNvGrpSpPr>
                  <a:grpSpLocks/>
                </p:cNvGrpSpPr>
                <p:nvPr/>
              </p:nvGrpSpPr>
              <p:grpSpPr bwMode="auto">
                <a:xfrm>
                  <a:off x="720" y="1776"/>
                  <a:ext cx="768" cy="144"/>
                  <a:chOff x="1776" y="2208"/>
                  <a:chExt cx="960" cy="186"/>
                </a:xfrm>
              </p:grpSpPr>
              <p:graphicFrame>
                <p:nvGraphicFramePr>
                  <p:cNvPr id="40993" name="Object 83"/>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30" imgW="1333333" imgH="1285714" progId="MS_ClipArt_Gallery.2">
                          <p:embed/>
                        </p:oleObj>
                      </mc:Choice>
                      <mc:Fallback>
                        <p:oleObj name="Clip" r:id="rId30" imgW="1333333" imgH="1285714" progId="MS_ClipArt_Gallery.2">
                          <p:embed/>
                          <p:pic>
                            <p:nvPicPr>
                              <p:cNvPr id="0" name="Object 8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4" name="Object 84"/>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31" imgW="1333333" imgH="1285714" progId="MS_ClipArt_Gallery.2">
                          <p:embed/>
                        </p:oleObj>
                      </mc:Choice>
                      <mc:Fallback>
                        <p:oleObj name="Clip" r:id="rId31" imgW="1333333" imgH="1285714" progId="MS_ClipArt_Gallery.2">
                          <p:embed/>
                          <p:pic>
                            <p:nvPicPr>
                              <p:cNvPr id="0" name="Object 8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5" name="Object 85"/>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32" imgW="1333333" imgH="1285714" progId="MS_ClipArt_Gallery.2">
                          <p:embed/>
                        </p:oleObj>
                      </mc:Choice>
                      <mc:Fallback>
                        <p:oleObj name="Clip" r:id="rId32" imgW="1333333" imgH="1285714" progId="MS_ClipArt_Gallery.2">
                          <p:embed/>
                          <p:pic>
                            <p:nvPicPr>
                              <p:cNvPr id="0" name="Object 8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59" name="Group 86"/>
              <p:cNvGrpSpPr>
                <a:grpSpLocks/>
              </p:cNvGrpSpPr>
              <p:nvPr/>
            </p:nvGrpSpPr>
            <p:grpSpPr bwMode="auto">
              <a:xfrm>
                <a:off x="288" y="1728"/>
                <a:ext cx="816" cy="384"/>
                <a:chOff x="336" y="1584"/>
                <a:chExt cx="960" cy="528"/>
              </a:xfrm>
            </p:grpSpPr>
            <p:grpSp>
              <p:nvGrpSpPr>
                <p:cNvPr id="41069" name="Group 87"/>
                <p:cNvGrpSpPr>
                  <a:grpSpLocks/>
                </p:cNvGrpSpPr>
                <p:nvPr/>
              </p:nvGrpSpPr>
              <p:grpSpPr bwMode="auto">
                <a:xfrm>
                  <a:off x="336" y="1584"/>
                  <a:ext cx="912" cy="480"/>
                  <a:chOff x="1824" y="1584"/>
                  <a:chExt cx="1152" cy="720"/>
                </a:xfrm>
              </p:grpSpPr>
              <p:grpSp>
                <p:nvGrpSpPr>
                  <p:cNvPr id="41071" name="Group 88"/>
                  <p:cNvGrpSpPr>
                    <a:grpSpLocks/>
                  </p:cNvGrpSpPr>
                  <p:nvPr/>
                </p:nvGrpSpPr>
                <p:grpSpPr bwMode="auto">
                  <a:xfrm>
                    <a:off x="1968" y="1961"/>
                    <a:ext cx="1008" cy="199"/>
                    <a:chOff x="1968" y="1961"/>
                    <a:chExt cx="1008" cy="199"/>
                  </a:xfrm>
                </p:grpSpPr>
                <p:pic>
                  <p:nvPicPr>
                    <p:cNvPr id="41073" name="Picture 89"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6"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74" name="Picture 90"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8"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75" name="Picture 91"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2"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072" name="Group 92"/>
                  <p:cNvGrpSpPr>
                    <a:grpSpLocks/>
                  </p:cNvGrpSpPr>
                  <p:nvPr/>
                </p:nvGrpSpPr>
                <p:grpSpPr bwMode="auto">
                  <a:xfrm>
                    <a:off x="1824" y="1584"/>
                    <a:ext cx="1103" cy="720"/>
                    <a:chOff x="1824" y="1584"/>
                    <a:chExt cx="1103" cy="720"/>
                  </a:xfrm>
                </p:grpSpPr>
                <p:graphicFrame>
                  <p:nvGraphicFramePr>
                    <p:cNvPr id="40990" name="Object 93"/>
                    <p:cNvGraphicFramePr>
                      <a:graphicFrameLocks noChangeAspect="1"/>
                    </p:cNvGraphicFramePr>
                    <p:nvPr/>
                  </p:nvGraphicFramePr>
                  <p:xfrm>
                    <a:off x="1824" y="1584"/>
                    <a:ext cx="335" cy="720"/>
                  </p:xfrm>
                  <a:graphic>
                    <a:graphicData uri="http://schemas.openxmlformats.org/presentationml/2006/ole">
                      <mc:AlternateContent xmlns:mc="http://schemas.openxmlformats.org/markup-compatibility/2006">
                        <mc:Choice xmlns:v="urn:schemas-microsoft-com:vml" Requires="v">
                          <p:oleObj name="Clip" r:id="rId35" imgW="1857600" imgH="3995640" progId="MS_ClipArt_Gallery.2">
                            <p:embed/>
                          </p:oleObj>
                        </mc:Choice>
                        <mc:Fallback>
                          <p:oleObj name="Clip" r:id="rId35" imgW="1857600" imgH="3995640" progId="MS_ClipArt_Gallery.2">
                            <p:embed/>
                            <p:pic>
                              <p:nvPicPr>
                                <p:cNvPr id="0" name="Object 9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824"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1" name="Object 94"/>
                    <p:cNvGraphicFramePr>
                      <a:graphicFrameLocks noChangeAspect="1"/>
                    </p:cNvGraphicFramePr>
                    <p:nvPr/>
                  </p:nvGraphicFramePr>
                  <p:xfrm>
                    <a:off x="2592" y="1584"/>
                    <a:ext cx="335" cy="720"/>
                  </p:xfrm>
                  <a:graphic>
                    <a:graphicData uri="http://schemas.openxmlformats.org/presentationml/2006/ole">
                      <mc:AlternateContent xmlns:mc="http://schemas.openxmlformats.org/markup-compatibility/2006">
                        <mc:Choice xmlns:v="urn:schemas-microsoft-com:vml" Requires="v">
                          <p:oleObj name="Clip" r:id="rId37" imgW="1857600" imgH="3995640" progId="MS_ClipArt_Gallery.2">
                            <p:embed/>
                          </p:oleObj>
                        </mc:Choice>
                        <mc:Fallback>
                          <p:oleObj name="Clip" r:id="rId37" imgW="1857600" imgH="3995640" progId="MS_ClipArt_Gallery.2">
                            <p:embed/>
                            <p:pic>
                              <p:nvPicPr>
                                <p:cNvPr id="0" name="Object 94"/>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592"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92" name="Object 95"/>
                    <p:cNvGraphicFramePr>
                      <a:graphicFrameLocks noChangeAspect="1"/>
                    </p:cNvGraphicFramePr>
                    <p:nvPr/>
                  </p:nvGraphicFramePr>
                  <p:xfrm>
                    <a:off x="2208" y="1584"/>
                    <a:ext cx="335" cy="720"/>
                  </p:xfrm>
                  <a:graphic>
                    <a:graphicData uri="http://schemas.openxmlformats.org/presentationml/2006/ole">
                      <mc:AlternateContent xmlns:mc="http://schemas.openxmlformats.org/markup-compatibility/2006">
                        <mc:Choice xmlns:v="urn:schemas-microsoft-com:vml" Requires="v">
                          <p:oleObj name="Clip" r:id="rId39" imgW="1857600" imgH="3995640" progId="MS_ClipArt_Gallery.2">
                            <p:embed/>
                          </p:oleObj>
                        </mc:Choice>
                        <mc:Fallback>
                          <p:oleObj name="Clip" r:id="rId39" imgW="1857600" imgH="3995640" progId="MS_ClipArt_Gallery.2">
                            <p:embed/>
                            <p:pic>
                              <p:nvPicPr>
                                <p:cNvPr id="0" name="Object 95"/>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2208"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70" name="Group 96"/>
                <p:cNvGrpSpPr>
                  <a:grpSpLocks/>
                </p:cNvGrpSpPr>
                <p:nvPr/>
              </p:nvGrpSpPr>
              <p:grpSpPr bwMode="auto">
                <a:xfrm>
                  <a:off x="528" y="1968"/>
                  <a:ext cx="768" cy="144"/>
                  <a:chOff x="1776" y="2208"/>
                  <a:chExt cx="960" cy="186"/>
                </a:xfrm>
              </p:grpSpPr>
              <p:graphicFrame>
                <p:nvGraphicFramePr>
                  <p:cNvPr id="40987" name="Object 97"/>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41" imgW="1333333" imgH="1285714" progId="MS_ClipArt_Gallery.2">
                          <p:embed/>
                        </p:oleObj>
                      </mc:Choice>
                      <mc:Fallback>
                        <p:oleObj name="Clip" r:id="rId41" imgW="1333333" imgH="1285714" progId="MS_ClipArt_Gallery.2">
                          <p:embed/>
                          <p:pic>
                            <p:nvPicPr>
                              <p:cNvPr id="0" name="Object 9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88" name="Object 98"/>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42" imgW="1333333" imgH="1285714" progId="MS_ClipArt_Gallery.2">
                          <p:embed/>
                        </p:oleObj>
                      </mc:Choice>
                      <mc:Fallback>
                        <p:oleObj name="Clip" r:id="rId42" imgW="1333333" imgH="1285714" progId="MS_ClipArt_Gallery.2">
                          <p:embed/>
                          <p:pic>
                            <p:nvPicPr>
                              <p:cNvPr id="0" name="Object 9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89" name="Object 99"/>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43" imgW="1333333" imgH="1285714" progId="MS_ClipArt_Gallery.2">
                          <p:embed/>
                        </p:oleObj>
                      </mc:Choice>
                      <mc:Fallback>
                        <p:oleObj name="Clip" r:id="rId43" imgW="1333333" imgH="1285714" progId="MS_ClipArt_Gallery.2">
                          <p:embed/>
                          <p:pic>
                            <p:nvPicPr>
                              <p:cNvPr id="0" name="Object 9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60" name="Group 100"/>
              <p:cNvGrpSpPr>
                <a:grpSpLocks/>
              </p:cNvGrpSpPr>
              <p:nvPr/>
            </p:nvGrpSpPr>
            <p:grpSpPr bwMode="auto">
              <a:xfrm>
                <a:off x="1200" y="1680"/>
                <a:ext cx="288" cy="384"/>
                <a:chOff x="3408" y="1200"/>
                <a:chExt cx="624" cy="1051"/>
              </a:xfrm>
            </p:grpSpPr>
            <p:pic>
              <p:nvPicPr>
                <p:cNvPr id="41061" name="Picture 101" descr="5500-case">
                  <a:hlinkClick r:id="rId6"/>
                </p:cNvPr>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0" y="1824"/>
                  <a:ext cx="432"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062" name="Group 102"/>
                <p:cNvGrpSpPr>
                  <a:grpSpLocks/>
                </p:cNvGrpSpPr>
                <p:nvPr/>
              </p:nvGrpSpPr>
              <p:grpSpPr bwMode="auto">
                <a:xfrm>
                  <a:off x="3408" y="1200"/>
                  <a:ext cx="409" cy="1051"/>
                  <a:chOff x="576" y="1798"/>
                  <a:chExt cx="596" cy="1495"/>
                </a:xfrm>
              </p:grpSpPr>
              <p:sp>
                <p:nvSpPr>
                  <p:cNvPr id="41063" name="Freeform 103"/>
                  <p:cNvSpPr>
                    <a:spLocks/>
                  </p:cNvSpPr>
                  <p:nvPr/>
                </p:nvSpPr>
                <p:spPr bwMode="auto">
                  <a:xfrm>
                    <a:off x="728" y="1857"/>
                    <a:ext cx="349" cy="342"/>
                  </a:xfrm>
                  <a:custGeom>
                    <a:avLst/>
                    <a:gdLst>
                      <a:gd name="T0" fmla="*/ 212 w 699"/>
                      <a:gd name="T1" fmla="*/ 288 h 683"/>
                      <a:gd name="T2" fmla="*/ 274 w 699"/>
                      <a:gd name="T3" fmla="*/ 197 h 683"/>
                      <a:gd name="T4" fmla="*/ 341 w 699"/>
                      <a:gd name="T5" fmla="*/ 129 h 683"/>
                      <a:gd name="T6" fmla="*/ 411 w 699"/>
                      <a:gd name="T7" fmla="*/ 45 h 683"/>
                      <a:gd name="T8" fmla="*/ 494 w 699"/>
                      <a:gd name="T9" fmla="*/ 7 h 683"/>
                      <a:gd name="T10" fmla="*/ 562 w 699"/>
                      <a:gd name="T11" fmla="*/ 0 h 683"/>
                      <a:gd name="T12" fmla="*/ 631 w 699"/>
                      <a:gd name="T13" fmla="*/ 22 h 683"/>
                      <a:gd name="T14" fmla="*/ 669 w 699"/>
                      <a:gd name="T15" fmla="*/ 75 h 683"/>
                      <a:gd name="T16" fmla="*/ 699 w 699"/>
                      <a:gd name="T17" fmla="*/ 174 h 683"/>
                      <a:gd name="T18" fmla="*/ 691 w 699"/>
                      <a:gd name="T19" fmla="*/ 280 h 683"/>
                      <a:gd name="T20" fmla="*/ 661 w 699"/>
                      <a:gd name="T21" fmla="*/ 371 h 683"/>
                      <a:gd name="T22" fmla="*/ 585 w 699"/>
                      <a:gd name="T23" fmla="*/ 478 h 683"/>
                      <a:gd name="T24" fmla="*/ 502 w 699"/>
                      <a:gd name="T25" fmla="*/ 554 h 683"/>
                      <a:gd name="T26" fmla="*/ 411 w 699"/>
                      <a:gd name="T27" fmla="*/ 622 h 683"/>
                      <a:gd name="T28" fmla="*/ 311 w 699"/>
                      <a:gd name="T29" fmla="*/ 668 h 683"/>
                      <a:gd name="T30" fmla="*/ 228 w 699"/>
                      <a:gd name="T31" fmla="*/ 683 h 683"/>
                      <a:gd name="T32" fmla="*/ 190 w 699"/>
                      <a:gd name="T33" fmla="*/ 661 h 683"/>
                      <a:gd name="T34" fmla="*/ 159 w 699"/>
                      <a:gd name="T35" fmla="*/ 570 h 683"/>
                      <a:gd name="T36" fmla="*/ 167 w 699"/>
                      <a:gd name="T37" fmla="*/ 448 h 683"/>
                      <a:gd name="T38" fmla="*/ 22 w 699"/>
                      <a:gd name="T39" fmla="*/ 455 h 683"/>
                      <a:gd name="T40" fmla="*/ 0 w 699"/>
                      <a:gd name="T41" fmla="*/ 433 h 683"/>
                      <a:gd name="T42" fmla="*/ 22 w 699"/>
                      <a:gd name="T43" fmla="*/ 387 h 683"/>
                      <a:gd name="T44" fmla="*/ 175 w 699"/>
                      <a:gd name="T45" fmla="*/ 379 h 683"/>
                      <a:gd name="T46" fmla="*/ 212 w 699"/>
                      <a:gd name="T47" fmla="*/ 288 h 6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9"/>
                      <a:gd name="T73" fmla="*/ 0 h 683"/>
                      <a:gd name="T74" fmla="*/ 699 w 699"/>
                      <a:gd name="T75" fmla="*/ 683 h 6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9" h="683">
                        <a:moveTo>
                          <a:pt x="212" y="288"/>
                        </a:moveTo>
                        <a:lnTo>
                          <a:pt x="274" y="197"/>
                        </a:lnTo>
                        <a:lnTo>
                          <a:pt x="341" y="129"/>
                        </a:lnTo>
                        <a:lnTo>
                          <a:pt x="411" y="45"/>
                        </a:lnTo>
                        <a:lnTo>
                          <a:pt x="494" y="7"/>
                        </a:lnTo>
                        <a:lnTo>
                          <a:pt x="562" y="0"/>
                        </a:lnTo>
                        <a:lnTo>
                          <a:pt x="631" y="22"/>
                        </a:lnTo>
                        <a:lnTo>
                          <a:pt x="669" y="75"/>
                        </a:lnTo>
                        <a:lnTo>
                          <a:pt x="699" y="174"/>
                        </a:lnTo>
                        <a:lnTo>
                          <a:pt x="691" y="280"/>
                        </a:lnTo>
                        <a:lnTo>
                          <a:pt x="661" y="371"/>
                        </a:lnTo>
                        <a:lnTo>
                          <a:pt x="585" y="478"/>
                        </a:lnTo>
                        <a:lnTo>
                          <a:pt x="502" y="554"/>
                        </a:lnTo>
                        <a:lnTo>
                          <a:pt x="411" y="622"/>
                        </a:lnTo>
                        <a:lnTo>
                          <a:pt x="311" y="668"/>
                        </a:lnTo>
                        <a:lnTo>
                          <a:pt x="228" y="683"/>
                        </a:lnTo>
                        <a:lnTo>
                          <a:pt x="190" y="661"/>
                        </a:lnTo>
                        <a:lnTo>
                          <a:pt x="159" y="570"/>
                        </a:lnTo>
                        <a:lnTo>
                          <a:pt x="167" y="448"/>
                        </a:lnTo>
                        <a:lnTo>
                          <a:pt x="22" y="455"/>
                        </a:lnTo>
                        <a:lnTo>
                          <a:pt x="0" y="433"/>
                        </a:lnTo>
                        <a:lnTo>
                          <a:pt x="22" y="387"/>
                        </a:lnTo>
                        <a:lnTo>
                          <a:pt x="175" y="379"/>
                        </a:lnTo>
                        <a:lnTo>
                          <a:pt x="212" y="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4" name="Freeform 104"/>
                  <p:cNvSpPr>
                    <a:spLocks/>
                  </p:cNvSpPr>
                  <p:nvPr/>
                </p:nvSpPr>
                <p:spPr bwMode="auto">
                  <a:xfrm>
                    <a:off x="709" y="2217"/>
                    <a:ext cx="243" cy="502"/>
                  </a:xfrm>
                  <a:custGeom>
                    <a:avLst/>
                    <a:gdLst>
                      <a:gd name="T0" fmla="*/ 137 w 485"/>
                      <a:gd name="T1" fmla="*/ 85 h 1004"/>
                      <a:gd name="T2" fmla="*/ 205 w 485"/>
                      <a:gd name="T3" fmla="*/ 23 h 1004"/>
                      <a:gd name="T4" fmla="*/ 310 w 485"/>
                      <a:gd name="T5" fmla="*/ 0 h 1004"/>
                      <a:gd name="T6" fmla="*/ 402 w 485"/>
                      <a:gd name="T7" fmla="*/ 15 h 1004"/>
                      <a:gd name="T8" fmla="*/ 469 w 485"/>
                      <a:gd name="T9" fmla="*/ 77 h 1004"/>
                      <a:gd name="T10" fmla="*/ 485 w 485"/>
                      <a:gd name="T11" fmla="*/ 122 h 1004"/>
                      <a:gd name="T12" fmla="*/ 485 w 485"/>
                      <a:gd name="T13" fmla="*/ 182 h 1004"/>
                      <a:gd name="T14" fmla="*/ 455 w 485"/>
                      <a:gd name="T15" fmla="*/ 236 h 1004"/>
                      <a:gd name="T16" fmla="*/ 402 w 485"/>
                      <a:gd name="T17" fmla="*/ 327 h 1004"/>
                      <a:gd name="T18" fmla="*/ 379 w 485"/>
                      <a:gd name="T19" fmla="*/ 434 h 1004"/>
                      <a:gd name="T20" fmla="*/ 372 w 485"/>
                      <a:gd name="T21" fmla="*/ 524 h 1004"/>
                      <a:gd name="T22" fmla="*/ 394 w 485"/>
                      <a:gd name="T23" fmla="*/ 624 h 1004"/>
                      <a:gd name="T24" fmla="*/ 455 w 485"/>
                      <a:gd name="T25" fmla="*/ 715 h 1004"/>
                      <a:gd name="T26" fmla="*/ 477 w 485"/>
                      <a:gd name="T27" fmla="*/ 806 h 1004"/>
                      <a:gd name="T28" fmla="*/ 469 w 485"/>
                      <a:gd name="T29" fmla="*/ 890 h 1004"/>
                      <a:gd name="T30" fmla="*/ 425 w 485"/>
                      <a:gd name="T31" fmla="*/ 959 h 1004"/>
                      <a:gd name="T32" fmla="*/ 364 w 485"/>
                      <a:gd name="T33" fmla="*/ 997 h 1004"/>
                      <a:gd name="T34" fmla="*/ 288 w 485"/>
                      <a:gd name="T35" fmla="*/ 1004 h 1004"/>
                      <a:gd name="T36" fmla="*/ 197 w 485"/>
                      <a:gd name="T37" fmla="*/ 1004 h 1004"/>
                      <a:gd name="T38" fmla="*/ 129 w 485"/>
                      <a:gd name="T39" fmla="*/ 965 h 1004"/>
                      <a:gd name="T40" fmla="*/ 60 w 485"/>
                      <a:gd name="T41" fmla="*/ 852 h 1004"/>
                      <a:gd name="T42" fmla="*/ 16 w 485"/>
                      <a:gd name="T43" fmla="*/ 753 h 1004"/>
                      <a:gd name="T44" fmla="*/ 0 w 485"/>
                      <a:gd name="T45" fmla="*/ 601 h 1004"/>
                      <a:gd name="T46" fmla="*/ 16 w 485"/>
                      <a:gd name="T47" fmla="*/ 464 h 1004"/>
                      <a:gd name="T48" fmla="*/ 46 w 485"/>
                      <a:gd name="T49" fmla="*/ 319 h 1004"/>
                      <a:gd name="T50" fmla="*/ 91 w 485"/>
                      <a:gd name="T51" fmla="*/ 175 h 1004"/>
                      <a:gd name="T52" fmla="*/ 137 w 485"/>
                      <a:gd name="T53" fmla="*/ 85 h 10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5"/>
                      <a:gd name="T82" fmla="*/ 0 h 1004"/>
                      <a:gd name="T83" fmla="*/ 485 w 485"/>
                      <a:gd name="T84" fmla="*/ 1004 h 100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5" h="1004">
                        <a:moveTo>
                          <a:pt x="137" y="85"/>
                        </a:moveTo>
                        <a:lnTo>
                          <a:pt x="205" y="23"/>
                        </a:lnTo>
                        <a:lnTo>
                          <a:pt x="310" y="0"/>
                        </a:lnTo>
                        <a:lnTo>
                          <a:pt x="402" y="15"/>
                        </a:lnTo>
                        <a:lnTo>
                          <a:pt x="469" y="77"/>
                        </a:lnTo>
                        <a:lnTo>
                          <a:pt x="485" y="122"/>
                        </a:lnTo>
                        <a:lnTo>
                          <a:pt x="485" y="182"/>
                        </a:lnTo>
                        <a:lnTo>
                          <a:pt x="455" y="236"/>
                        </a:lnTo>
                        <a:lnTo>
                          <a:pt x="402" y="327"/>
                        </a:lnTo>
                        <a:lnTo>
                          <a:pt x="379" y="434"/>
                        </a:lnTo>
                        <a:lnTo>
                          <a:pt x="372" y="524"/>
                        </a:lnTo>
                        <a:lnTo>
                          <a:pt x="394" y="624"/>
                        </a:lnTo>
                        <a:lnTo>
                          <a:pt x="455" y="715"/>
                        </a:lnTo>
                        <a:lnTo>
                          <a:pt x="477" y="806"/>
                        </a:lnTo>
                        <a:lnTo>
                          <a:pt x="469" y="890"/>
                        </a:lnTo>
                        <a:lnTo>
                          <a:pt x="425" y="959"/>
                        </a:lnTo>
                        <a:lnTo>
                          <a:pt x="364" y="997"/>
                        </a:lnTo>
                        <a:lnTo>
                          <a:pt x="288" y="1004"/>
                        </a:lnTo>
                        <a:lnTo>
                          <a:pt x="197" y="1004"/>
                        </a:lnTo>
                        <a:lnTo>
                          <a:pt x="129" y="965"/>
                        </a:lnTo>
                        <a:lnTo>
                          <a:pt x="60" y="852"/>
                        </a:lnTo>
                        <a:lnTo>
                          <a:pt x="16" y="753"/>
                        </a:lnTo>
                        <a:lnTo>
                          <a:pt x="0" y="601"/>
                        </a:lnTo>
                        <a:lnTo>
                          <a:pt x="16" y="464"/>
                        </a:lnTo>
                        <a:lnTo>
                          <a:pt x="46" y="319"/>
                        </a:lnTo>
                        <a:lnTo>
                          <a:pt x="91" y="175"/>
                        </a:lnTo>
                        <a:lnTo>
                          <a:pt x="13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5" name="Freeform 105"/>
                  <p:cNvSpPr>
                    <a:spLocks/>
                  </p:cNvSpPr>
                  <p:nvPr/>
                </p:nvSpPr>
                <p:spPr bwMode="auto">
                  <a:xfrm>
                    <a:off x="903" y="2233"/>
                    <a:ext cx="269" cy="452"/>
                  </a:xfrm>
                  <a:custGeom>
                    <a:avLst/>
                    <a:gdLst>
                      <a:gd name="T0" fmla="*/ 0 w 539"/>
                      <a:gd name="T1" fmla="*/ 45 h 905"/>
                      <a:gd name="T2" fmla="*/ 7 w 539"/>
                      <a:gd name="T3" fmla="*/ 7 h 905"/>
                      <a:gd name="T4" fmla="*/ 90 w 539"/>
                      <a:gd name="T5" fmla="*/ 0 h 905"/>
                      <a:gd name="T6" fmla="*/ 136 w 539"/>
                      <a:gd name="T7" fmla="*/ 38 h 905"/>
                      <a:gd name="T8" fmla="*/ 205 w 539"/>
                      <a:gd name="T9" fmla="*/ 136 h 905"/>
                      <a:gd name="T10" fmla="*/ 295 w 539"/>
                      <a:gd name="T11" fmla="*/ 265 h 905"/>
                      <a:gd name="T12" fmla="*/ 378 w 539"/>
                      <a:gd name="T13" fmla="*/ 357 h 905"/>
                      <a:gd name="T14" fmla="*/ 531 w 539"/>
                      <a:gd name="T15" fmla="*/ 524 h 905"/>
                      <a:gd name="T16" fmla="*/ 539 w 539"/>
                      <a:gd name="T17" fmla="*/ 561 h 905"/>
                      <a:gd name="T18" fmla="*/ 507 w 539"/>
                      <a:gd name="T19" fmla="*/ 585 h 905"/>
                      <a:gd name="T20" fmla="*/ 432 w 539"/>
                      <a:gd name="T21" fmla="*/ 615 h 905"/>
                      <a:gd name="T22" fmla="*/ 326 w 539"/>
                      <a:gd name="T23" fmla="*/ 638 h 905"/>
                      <a:gd name="T24" fmla="*/ 197 w 539"/>
                      <a:gd name="T25" fmla="*/ 646 h 905"/>
                      <a:gd name="T26" fmla="*/ 152 w 539"/>
                      <a:gd name="T27" fmla="*/ 653 h 905"/>
                      <a:gd name="T28" fmla="*/ 136 w 539"/>
                      <a:gd name="T29" fmla="*/ 684 h 905"/>
                      <a:gd name="T30" fmla="*/ 166 w 539"/>
                      <a:gd name="T31" fmla="*/ 736 h 905"/>
                      <a:gd name="T32" fmla="*/ 273 w 539"/>
                      <a:gd name="T33" fmla="*/ 828 h 905"/>
                      <a:gd name="T34" fmla="*/ 348 w 539"/>
                      <a:gd name="T35" fmla="*/ 851 h 905"/>
                      <a:gd name="T36" fmla="*/ 364 w 539"/>
                      <a:gd name="T37" fmla="*/ 881 h 905"/>
                      <a:gd name="T38" fmla="*/ 333 w 539"/>
                      <a:gd name="T39" fmla="*/ 905 h 905"/>
                      <a:gd name="T40" fmla="*/ 265 w 539"/>
                      <a:gd name="T41" fmla="*/ 905 h 905"/>
                      <a:gd name="T42" fmla="*/ 174 w 539"/>
                      <a:gd name="T43" fmla="*/ 851 h 905"/>
                      <a:gd name="T44" fmla="*/ 98 w 539"/>
                      <a:gd name="T45" fmla="*/ 775 h 905"/>
                      <a:gd name="T46" fmla="*/ 52 w 539"/>
                      <a:gd name="T47" fmla="*/ 706 h 905"/>
                      <a:gd name="T48" fmla="*/ 52 w 539"/>
                      <a:gd name="T49" fmla="*/ 653 h 905"/>
                      <a:gd name="T50" fmla="*/ 82 w 539"/>
                      <a:gd name="T51" fmla="*/ 615 h 905"/>
                      <a:gd name="T52" fmla="*/ 128 w 539"/>
                      <a:gd name="T53" fmla="*/ 601 h 905"/>
                      <a:gd name="T54" fmla="*/ 197 w 539"/>
                      <a:gd name="T55" fmla="*/ 593 h 905"/>
                      <a:gd name="T56" fmla="*/ 273 w 539"/>
                      <a:gd name="T57" fmla="*/ 593 h 905"/>
                      <a:gd name="T58" fmla="*/ 364 w 539"/>
                      <a:gd name="T59" fmla="*/ 577 h 905"/>
                      <a:gd name="T60" fmla="*/ 410 w 539"/>
                      <a:gd name="T61" fmla="*/ 561 h 905"/>
                      <a:gd name="T62" fmla="*/ 432 w 539"/>
                      <a:gd name="T63" fmla="*/ 539 h 905"/>
                      <a:gd name="T64" fmla="*/ 424 w 539"/>
                      <a:gd name="T65" fmla="*/ 517 h 905"/>
                      <a:gd name="T66" fmla="*/ 356 w 539"/>
                      <a:gd name="T67" fmla="*/ 456 h 905"/>
                      <a:gd name="T68" fmla="*/ 249 w 539"/>
                      <a:gd name="T69" fmla="*/ 349 h 905"/>
                      <a:gd name="T70" fmla="*/ 152 w 539"/>
                      <a:gd name="T71" fmla="*/ 259 h 905"/>
                      <a:gd name="T72" fmla="*/ 45 w 539"/>
                      <a:gd name="T73" fmla="*/ 160 h 905"/>
                      <a:gd name="T74" fmla="*/ 7 w 539"/>
                      <a:gd name="T75" fmla="*/ 90 h 905"/>
                      <a:gd name="T76" fmla="*/ 0 w 539"/>
                      <a:gd name="T77" fmla="*/ 45 h 9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9"/>
                      <a:gd name="T118" fmla="*/ 0 h 905"/>
                      <a:gd name="T119" fmla="*/ 539 w 539"/>
                      <a:gd name="T120" fmla="*/ 905 h 9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9" h="905">
                        <a:moveTo>
                          <a:pt x="0" y="45"/>
                        </a:moveTo>
                        <a:lnTo>
                          <a:pt x="7" y="7"/>
                        </a:lnTo>
                        <a:lnTo>
                          <a:pt x="90" y="0"/>
                        </a:lnTo>
                        <a:lnTo>
                          <a:pt x="136" y="38"/>
                        </a:lnTo>
                        <a:lnTo>
                          <a:pt x="205" y="136"/>
                        </a:lnTo>
                        <a:lnTo>
                          <a:pt x="295" y="265"/>
                        </a:lnTo>
                        <a:lnTo>
                          <a:pt x="378" y="357"/>
                        </a:lnTo>
                        <a:lnTo>
                          <a:pt x="531" y="524"/>
                        </a:lnTo>
                        <a:lnTo>
                          <a:pt x="539" y="561"/>
                        </a:lnTo>
                        <a:lnTo>
                          <a:pt x="507" y="585"/>
                        </a:lnTo>
                        <a:lnTo>
                          <a:pt x="432" y="615"/>
                        </a:lnTo>
                        <a:lnTo>
                          <a:pt x="326" y="638"/>
                        </a:lnTo>
                        <a:lnTo>
                          <a:pt x="197" y="646"/>
                        </a:lnTo>
                        <a:lnTo>
                          <a:pt x="152" y="653"/>
                        </a:lnTo>
                        <a:lnTo>
                          <a:pt x="136" y="684"/>
                        </a:lnTo>
                        <a:lnTo>
                          <a:pt x="166" y="736"/>
                        </a:lnTo>
                        <a:lnTo>
                          <a:pt x="273" y="828"/>
                        </a:lnTo>
                        <a:lnTo>
                          <a:pt x="348" y="851"/>
                        </a:lnTo>
                        <a:lnTo>
                          <a:pt x="364" y="881"/>
                        </a:lnTo>
                        <a:lnTo>
                          <a:pt x="333" y="905"/>
                        </a:lnTo>
                        <a:lnTo>
                          <a:pt x="265" y="905"/>
                        </a:lnTo>
                        <a:lnTo>
                          <a:pt x="174" y="851"/>
                        </a:lnTo>
                        <a:lnTo>
                          <a:pt x="98" y="775"/>
                        </a:lnTo>
                        <a:lnTo>
                          <a:pt x="52" y="706"/>
                        </a:lnTo>
                        <a:lnTo>
                          <a:pt x="52" y="653"/>
                        </a:lnTo>
                        <a:lnTo>
                          <a:pt x="82" y="615"/>
                        </a:lnTo>
                        <a:lnTo>
                          <a:pt x="128" y="601"/>
                        </a:lnTo>
                        <a:lnTo>
                          <a:pt x="197" y="593"/>
                        </a:lnTo>
                        <a:lnTo>
                          <a:pt x="273" y="593"/>
                        </a:lnTo>
                        <a:lnTo>
                          <a:pt x="364" y="577"/>
                        </a:lnTo>
                        <a:lnTo>
                          <a:pt x="410" y="561"/>
                        </a:lnTo>
                        <a:lnTo>
                          <a:pt x="432" y="539"/>
                        </a:lnTo>
                        <a:lnTo>
                          <a:pt x="424" y="517"/>
                        </a:lnTo>
                        <a:lnTo>
                          <a:pt x="356" y="456"/>
                        </a:lnTo>
                        <a:lnTo>
                          <a:pt x="249" y="349"/>
                        </a:lnTo>
                        <a:lnTo>
                          <a:pt x="152" y="259"/>
                        </a:lnTo>
                        <a:lnTo>
                          <a:pt x="45" y="160"/>
                        </a:lnTo>
                        <a:lnTo>
                          <a:pt x="7" y="90"/>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6" name="Freeform 106"/>
                  <p:cNvSpPr>
                    <a:spLocks/>
                  </p:cNvSpPr>
                  <p:nvPr/>
                </p:nvSpPr>
                <p:spPr bwMode="auto">
                  <a:xfrm>
                    <a:off x="728" y="2612"/>
                    <a:ext cx="292" cy="681"/>
                  </a:xfrm>
                  <a:custGeom>
                    <a:avLst/>
                    <a:gdLst>
                      <a:gd name="T0" fmla="*/ 288 w 584"/>
                      <a:gd name="T1" fmla="*/ 0 h 1362"/>
                      <a:gd name="T2" fmla="*/ 371 w 584"/>
                      <a:gd name="T3" fmla="*/ 15 h 1362"/>
                      <a:gd name="T4" fmla="*/ 409 w 584"/>
                      <a:gd name="T5" fmla="*/ 76 h 1362"/>
                      <a:gd name="T6" fmla="*/ 401 w 584"/>
                      <a:gd name="T7" fmla="*/ 220 h 1362"/>
                      <a:gd name="T8" fmla="*/ 387 w 584"/>
                      <a:gd name="T9" fmla="*/ 373 h 1362"/>
                      <a:gd name="T10" fmla="*/ 387 w 584"/>
                      <a:gd name="T11" fmla="*/ 532 h 1362"/>
                      <a:gd name="T12" fmla="*/ 463 w 584"/>
                      <a:gd name="T13" fmla="*/ 722 h 1362"/>
                      <a:gd name="T14" fmla="*/ 523 w 584"/>
                      <a:gd name="T15" fmla="*/ 859 h 1362"/>
                      <a:gd name="T16" fmla="*/ 554 w 584"/>
                      <a:gd name="T17" fmla="*/ 996 h 1362"/>
                      <a:gd name="T18" fmla="*/ 546 w 584"/>
                      <a:gd name="T19" fmla="*/ 1118 h 1362"/>
                      <a:gd name="T20" fmla="*/ 546 w 584"/>
                      <a:gd name="T21" fmla="*/ 1163 h 1362"/>
                      <a:gd name="T22" fmla="*/ 576 w 584"/>
                      <a:gd name="T23" fmla="*/ 1209 h 1362"/>
                      <a:gd name="T24" fmla="*/ 584 w 584"/>
                      <a:gd name="T25" fmla="*/ 1255 h 1362"/>
                      <a:gd name="T26" fmla="*/ 562 w 584"/>
                      <a:gd name="T27" fmla="*/ 1277 h 1362"/>
                      <a:gd name="T28" fmla="*/ 501 w 584"/>
                      <a:gd name="T29" fmla="*/ 1263 h 1362"/>
                      <a:gd name="T30" fmla="*/ 387 w 584"/>
                      <a:gd name="T31" fmla="*/ 1247 h 1362"/>
                      <a:gd name="T32" fmla="*/ 250 w 584"/>
                      <a:gd name="T33" fmla="*/ 1277 h 1362"/>
                      <a:gd name="T34" fmla="*/ 159 w 584"/>
                      <a:gd name="T35" fmla="*/ 1330 h 1362"/>
                      <a:gd name="T36" fmla="*/ 113 w 584"/>
                      <a:gd name="T37" fmla="*/ 1362 h 1362"/>
                      <a:gd name="T38" fmla="*/ 68 w 584"/>
                      <a:gd name="T39" fmla="*/ 1362 h 1362"/>
                      <a:gd name="T40" fmla="*/ 0 w 584"/>
                      <a:gd name="T41" fmla="*/ 1263 h 1362"/>
                      <a:gd name="T42" fmla="*/ 8 w 584"/>
                      <a:gd name="T43" fmla="*/ 1247 h 1362"/>
                      <a:gd name="T44" fmla="*/ 145 w 584"/>
                      <a:gd name="T45" fmla="*/ 1201 h 1362"/>
                      <a:gd name="T46" fmla="*/ 304 w 584"/>
                      <a:gd name="T47" fmla="*/ 1179 h 1362"/>
                      <a:gd name="T48" fmla="*/ 417 w 584"/>
                      <a:gd name="T49" fmla="*/ 1171 h 1362"/>
                      <a:gd name="T50" fmla="*/ 485 w 584"/>
                      <a:gd name="T51" fmla="*/ 1171 h 1362"/>
                      <a:gd name="T52" fmla="*/ 501 w 584"/>
                      <a:gd name="T53" fmla="*/ 1126 h 1362"/>
                      <a:gd name="T54" fmla="*/ 478 w 584"/>
                      <a:gd name="T55" fmla="*/ 996 h 1362"/>
                      <a:gd name="T56" fmla="*/ 425 w 584"/>
                      <a:gd name="T57" fmla="*/ 859 h 1362"/>
                      <a:gd name="T58" fmla="*/ 341 w 584"/>
                      <a:gd name="T59" fmla="*/ 685 h 1362"/>
                      <a:gd name="T60" fmla="*/ 272 w 584"/>
                      <a:gd name="T61" fmla="*/ 532 h 1362"/>
                      <a:gd name="T62" fmla="*/ 242 w 584"/>
                      <a:gd name="T63" fmla="*/ 395 h 1362"/>
                      <a:gd name="T64" fmla="*/ 235 w 584"/>
                      <a:gd name="T65" fmla="*/ 244 h 1362"/>
                      <a:gd name="T66" fmla="*/ 235 w 584"/>
                      <a:gd name="T67" fmla="*/ 99 h 1362"/>
                      <a:gd name="T68" fmla="*/ 266 w 584"/>
                      <a:gd name="T69" fmla="*/ 39 h 1362"/>
                      <a:gd name="T70" fmla="*/ 288 w 584"/>
                      <a:gd name="T71" fmla="*/ 0 h 13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84"/>
                      <a:gd name="T109" fmla="*/ 0 h 1362"/>
                      <a:gd name="T110" fmla="*/ 584 w 584"/>
                      <a:gd name="T111" fmla="*/ 1362 h 13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84" h="1362">
                        <a:moveTo>
                          <a:pt x="288" y="0"/>
                        </a:moveTo>
                        <a:lnTo>
                          <a:pt x="371" y="15"/>
                        </a:lnTo>
                        <a:lnTo>
                          <a:pt x="409" y="76"/>
                        </a:lnTo>
                        <a:lnTo>
                          <a:pt x="401" y="220"/>
                        </a:lnTo>
                        <a:lnTo>
                          <a:pt x="387" y="373"/>
                        </a:lnTo>
                        <a:lnTo>
                          <a:pt x="387" y="532"/>
                        </a:lnTo>
                        <a:lnTo>
                          <a:pt x="463" y="722"/>
                        </a:lnTo>
                        <a:lnTo>
                          <a:pt x="523" y="859"/>
                        </a:lnTo>
                        <a:lnTo>
                          <a:pt x="554" y="996"/>
                        </a:lnTo>
                        <a:lnTo>
                          <a:pt x="546" y="1118"/>
                        </a:lnTo>
                        <a:lnTo>
                          <a:pt x="546" y="1163"/>
                        </a:lnTo>
                        <a:lnTo>
                          <a:pt x="576" y="1209"/>
                        </a:lnTo>
                        <a:lnTo>
                          <a:pt x="584" y="1255"/>
                        </a:lnTo>
                        <a:lnTo>
                          <a:pt x="562" y="1277"/>
                        </a:lnTo>
                        <a:lnTo>
                          <a:pt x="501" y="1263"/>
                        </a:lnTo>
                        <a:lnTo>
                          <a:pt x="387" y="1247"/>
                        </a:lnTo>
                        <a:lnTo>
                          <a:pt x="250" y="1277"/>
                        </a:lnTo>
                        <a:lnTo>
                          <a:pt x="159" y="1330"/>
                        </a:lnTo>
                        <a:lnTo>
                          <a:pt x="113" y="1362"/>
                        </a:lnTo>
                        <a:lnTo>
                          <a:pt x="68" y="1362"/>
                        </a:lnTo>
                        <a:lnTo>
                          <a:pt x="0" y="1263"/>
                        </a:lnTo>
                        <a:lnTo>
                          <a:pt x="8" y="1247"/>
                        </a:lnTo>
                        <a:lnTo>
                          <a:pt x="145" y="1201"/>
                        </a:lnTo>
                        <a:lnTo>
                          <a:pt x="304" y="1179"/>
                        </a:lnTo>
                        <a:lnTo>
                          <a:pt x="417" y="1171"/>
                        </a:lnTo>
                        <a:lnTo>
                          <a:pt x="485" y="1171"/>
                        </a:lnTo>
                        <a:lnTo>
                          <a:pt x="501" y="1126"/>
                        </a:lnTo>
                        <a:lnTo>
                          <a:pt x="478" y="996"/>
                        </a:lnTo>
                        <a:lnTo>
                          <a:pt x="425" y="859"/>
                        </a:lnTo>
                        <a:lnTo>
                          <a:pt x="341" y="685"/>
                        </a:lnTo>
                        <a:lnTo>
                          <a:pt x="272" y="532"/>
                        </a:lnTo>
                        <a:lnTo>
                          <a:pt x="242" y="395"/>
                        </a:lnTo>
                        <a:lnTo>
                          <a:pt x="235" y="244"/>
                        </a:lnTo>
                        <a:lnTo>
                          <a:pt x="235" y="99"/>
                        </a:lnTo>
                        <a:lnTo>
                          <a:pt x="266" y="39"/>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7" name="Freeform 107"/>
                  <p:cNvSpPr>
                    <a:spLocks/>
                  </p:cNvSpPr>
                  <p:nvPr/>
                </p:nvSpPr>
                <p:spPr bwMode="auto">
                  <a:xfrm>
                    <a:off x="584" y="2632"/>
                    <a:ext cx="242" cy="566"/>
                  </a:xfrm>
                  <a:custGeom>
                    <a:avLst/>
                    <a:gdLst>
                      <a:gd name="T0" fmla="*/ 363 w 485"/>
                      <a:gd name="T1" fmla="*/ 0 h 1132"/>
                      <a:gd name="T2" fmla="*/ 431 w 485"/>
                      <a:gd name="T3" fmla="*/ 0 h 1132"/>
                      <a:gd name="T4" fmla="*/ 455 w 485"/>
                      <a:gd name="T5" fmla="*/ 45 h 1132"/>
                      <a:gd name="T6" fmla="*/ 469 w 485"/>
                      <a:gd name="T7" fmla="*/ 144 h 1132"/>
                      <a:gd name="T8" fmla="*/ 455 w 485"/>
                      <a:gd name="T9" fmla="*/ 250 h 1132"/>
                      <a:gd name="T10" fmla="*/ 417 w 485"/>
                      <a:gd name="T11" fmla="*/ 463 h 1132"/>
                      <a:gd name="T12" fmla="*/ 423 w 485"/>
                      <a:gd name="T13" fmla="*/ 554 h 1132"/>
                      <a:gd name="T14" fmla="*/ 469 w 485"/>
                      <a:gd name="T15" fmla="*/ 737 h 1132"/>
                      <a:gd name="T16" fmla="*/ 485 w 485"/>
                      <a:gd name="T17" fmla="*/ 866 h 1132"/>
                      <a:gd name="T18" fmla="*/ 485 w 485"/>
                      <a:gd name="T19" fmla="*/ 965 h 1132"/>
                      <a:gd name="T20" fmla="*/ 463 w 485"/>
                      <a:gd name="T21" fmla="*/ 987 h 1132"/>
                      <a:gd name="T22" fmla="*/ 393 w 485"/>
                      <a:gd name="T23" fmla="*/ 1003 h 1132"/>
                      <a:gd name="T24" fmla="*/ 302 w 485"/>
                      <a:gd name="T25" fmla="*/ 1025 h 1132"/>
                      <a:gd name="T26" fmla="*/ 212 w 485"/>
                      <a:gd name="T27" fmla="*/ 1071 h 1132"/>
                      <a:gd name="T28" fmla="*/ 121 w 485"/>
                      <a:gd name="T29" fmla="*/ 1132 h 1132"/>
                      <a:gd name="T30" fmla="*/ 83 w 485"/>
                      <a:gd name="T31" fmla="*/ 1132 h 1132"/>
                      <a:gd name="T32" fmla="*/ 0 w 485"/>
                      <a:gd name="T33" fmla="*/ 1064 h 1132"/>
                      <a:gd name="T34" fmla="*/ 7 w 485"/>
                      <a:gd name="T35" fmla="*/ 1033 h 1132"/>
                      <a:gd name="T36" fmla="*/ 113 w 485"/>
                      <a:gd name="T37" fmla="*/ 987 h 1132"/>
                      <a:gd name="T38" fmla="*/ 296 w 485"/>
                      <a:gd name="T39" fmla="*/ 942 h 1132"/>
                      <a:gd name="T40" fmla="*/ 379 w 485"/>
                      <a:gd name="T41" fmla="*/ 912 h 1132"/>
                      <a:gd name="T42" fmla="*/ 393 w 485"/>
                      <a:gd name="T43" fmla="*/ 882 h 1132"/>
                      <a:gd name="T44" fmla="*/ 393 w 485"/>
                      <a:gd name="T45" fmla="*/ 753 h 1132"/>
                      <a:gd name="T46" fmla="*/ 363 w 485"/>
                      <a:gd name="T47" fmla="*/ 586 h 1132"/>
                      <a:gd name="T48" fmla="*/ 348 w 485"/>
                      <a:gd name="T49" fmla="*/ 479 h 1132"/>
                      <a:gd name="T50" fmla="*/ 333 w 485"/>
                      <a:gd name="T51" fmla="*/ 311 h 1132"/>
                      <a:gd name="T52" fmla="*/ 326 w 485"/>
                      <a:gd name="T53" fmla="*/ 129 h 1132"/>
                      <a:gd name="T54" fmla="*/ 333 w 485"/>
                      <a:gd name="T55" fmla="*/ 45 h 1132"/>
                      <a:gd name="T56" fmla="*/ 363 w 485"/>
                      <a:gd name="T57" fmla="*/ 0 h 11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5"/>
                      <a:gd name="T88" fmla="*/ 0 h 1132"/>
                      <a:gd name="T89" fmla="*/ 485 w 485"/>
                      <a:gd name="T90" fmla="*/ 1132 h 11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5" h="1132">
                        <a:moveTo>
                          <a:pt x="363" y="0"/>
                        </a:moveTo>
                        <a:lnTo>
                          <a:pt x="431" y="0"/>
                        </a:lnTo>
                        <a:lnTo>
                          <a:pt x="455" y="45"/>
                        </a:lnTo>
                        <a:lnTo>
                          <a:pt x="469" y="144"/>
                        </a:lnTo>
                        <a:lnTo>
                          <a:pt x="455" y="250"/>
                        </a:lnTo>
                        <a:lnTo>
                          <a:pt x="417" y="463"/>
                        </a:lnTo>
                        <a:lnTo>
                          <a:pt x="423" y="554"/>
                        </a:lnTo>
                        <a:lnTo>
                          <a:pt x="469" y="737"/>
                        </a:lnTo>
                        <a:lnTo>
                          <a:pt x="485" y="866"/>
                        </a:lnTo>
                        <a:lnTo>
                          <a:pt x="485" y="965"/>
                        </a:lnTo>
                        <a:lnTo>
                          <a:pt x="463" y="987"/>
                        </a:lnTo>
                        <a:lnTo>
                          <a:pt x="393" y="1003"/>
                        </a:lnTo>
                        <a:lnTo>
                          <a:pt x="302" y="1025"/>
                        </a:lnTo>
                        <a:lnTo>
                          <a:pt x="212" y="1071"/>
                        </a:lnTo>
                        <a:lnTo>
                          <a:pt x="121" y="1132"/>
                        </a:lnTo>
                        <a:lnTo>
                          <a:pt x="83" y="1132"/>
                        </a:lnTo>
                        <a:lnTo>
                          <a:pt x="0" y="1064"/>
                        </a:lnTo>
                        <a:lnTo>
                          <a:pt x="7" y="1033"/>
                        </a:lnTo>
                        <a:lnTo>
                          <a:pt x="113" y="987"/>
                        </a:lnTo>
                        <a:lnTo>
                          <a:pt x="296" y="942"/>
                        </a:lnTo>
                        <a:lnTo>
                          <a:pt x="379" y="912"/>
                        </a:lnTo>
                        <a:lnTo>
                          <a:pt x="393" y="882"/>
                        </a:lnTo>
                        <a:lnTo>
                          <a:pt x="393" y="753"/>
                        </a:lnTo>
                        <a:lnTo>
                          <a:pt x="363" y="586"/>
                        </a:lnTo>
                        <a:lnTo>
                          <a:pt x="348" y="479"/>
                        </a:lnTo>
                        <a:lnTo>
                          <a:pt x="333" y="311"/>
                        </a:lnTo>
                        <a:lnTo>
                          <a:pt x="326" y="129"/>
                        </a:lnTo>
                        <a:lnTo>
                          <a:pt x="333" y="45"/>
                        </a:lnTo>
                        <a:lnTo>
                          <a:pt x="3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8" name="Freeform 108"/>
                  <p:cNvSpPr>
                    <a:spLocks/>
                  </p:cNvSpPr>
                  <p:nvPr/>
                </p:nvSpPr>
                <p:spPr bwMode="auto">
                  <a:xfrm>
                    <a:off x="576" y="1798"/>
                    <a:ext cx="398" cy="505"/>
                  </a:xfrm>
                  <a:custGeom>
                    <a:avLst/>
                    <a:gdLst>
                      <a:gd name="T0" fmla="*/ 424 w 797"/>
                      <a:gd name="T1" fmla="*/ 1010 h 1010"/>
                      <a:gd name="T2" fmla="*/ 462 w 797"/>
                      <a:gd name="T3" fmla="*/ 964 h 1010"/>
                      <a:gd name="T4" fmla="*/ 447 w 797"/>
                      <a:gd name="T5" fmla="*/ 897 h 1010"/>
                      <a:gd name="T6" fmla="*/ 417 w 797"/>
                      <a:gd name="T7" fmla="*/ 805 h 1010"/>
                      <a:gd name="T8" fmla="*/ 303 w 797"/>
                      <a:gd name="T9" fmla="*/ 698 h 1010"/>
                      <a:gd name="T10" fmla="*/ 189 w 797"/>
                      <a:gd name="T11" fmla="*/ 600 h 1010"/>
                      <a:gd name="T12" fmla="*/ 136 w 797"/>
                      <a:gd name="T13" fmla="*/ 493 h 1010"/>
                      <a:gd name="T14" fmla="*/ 113 w 797"/>
                      <a:gd name="T15" fmla="*/ 326 h 1010"/>
                      <a:gd name="T16" fmla="*/ 243 w 797"/>
                      <a:gd name="T17" fmla="*/ 281 h 1010"/>
                      <a:gd name="T18" fmla="*/ 447 w 797"/>
                      <a:gd name="T19" fmla="*/ 259 h 1010"/>
                      <a:gd name="T20" fmla="*/ 531 w 797"/>
                      <a:gd name="T21" fmla="*/ 266 h 1010"/>
                      <a:gd name="T22" fmla="*/ 553 w 797"/>
                      <a:gd name="T23" fmla="*/ 289 h 1010"/>
                      <a:gd name="T24" fmla="*/ 591 w 797"/>
                      <a:gd name="T25" fmla="*/ 251 h 1010"/>
                      <a:gd name="T26" fmla="*/ 576 w 797"/>
                      <a:gd name="T27" fmla="*/ 213 h 1010"/>
                      <a:gd name="T28" fmla="*/ 599 w 797"/>
                      <a:gd name="T29" fmla="*/ 145 h 1010"/>
                      <a:gd name="T30" fmla="*/ 660 w 797"/>
                      <a:gd name="T31" fmla="*/ 84 h 1010"/>
                      <a:gd name="T32" fmla="*/ 705 w 797"/>
                      <a:gd name="T33" fmla="*/ 68 h 1010"/>
                      <a:gd name="T34" fmla="*/ 765 w 797"/>
                      <a:gd name="T35" fmla="*/ 106 h 1010"/>
                      <a:gd name="T36" fmla="*/ 797 w 797"/>
                      <a:gd name="T37" fmla="*/ 68 h 1010"/>
                      <a:gd name="T38" fmla="*/ 743 w 797"/>
                      <a:gd name="T39" fmla="*/ 0 h 1010"/>
                      <a:gd name="T40" fmla="*/ 674 w 797"/>
                      <a:gd name="T41" fmla="*/ 0 h 1010"/>
                      <a:gd name="T42" fmla="*/ 591 w 797"/>
                      <a:gd name="T43" fmla="*/ 38 h 1010"/>
                      <a:gd name="T44" fmla="*/ 539 w 797"/>
                      <a:gd name="T45" fmla="*/ 137 h 1010"/>
                      <a:gd name="T46" fmla="*/ 469 w 797"/>
                      <a:gd name="T47" fmla="*/ 183 h 1010"/>
                      <a:gd name="T48" fmla="*/ 364 w 797"/>
                      <a:gd name="T49" fmla="*/ 197 h 1010"/>
                      <a:gd name="T50" fmla="*/ 173 w 797"/>
                      <a:gd name="T51" fmla="*/ 221 h 1010"/>
                      <a:gd name="T52" fmla="*/ 22 w 797"/>
                      <a:gd name="T53" fmla="*/ 266 h 1010"/>
                      <a:gd name="T54" fmla="*/ 0 w 797"/>
                      <a:gd name="T55" fmla="*/ 304 h 1010"/>
                      <a:gd name="T56" fmla="*/ 14 w 797"/>
                      <a:gd name="T57" fmla="*/ 426 h 1010"/>
                      <a:gd name="T58" fmla="*/ 68 w 797"/>
                      <a:gd name="T59" fmla="*/ 593 h 1010"/>
                      <a:gd name="T60" fmla="*/ 143 w 797"/>
                      <a:gd name="T61" fmla="*/ 730 h 1010"/>
                      <a:gd name="T62" fmla="*/ 219 w 797"/>
                      <a:gd name="T63" fmla="*/ 851 h 1010"/>
                      <a:gd name="T64" fmla="*/ 288 w 797"/>
                      <a:gd name="T65" fmla="*/ 934 h 1010"/>
                      <a:gd name="T66" fmla="*/ 356 w 797"/>
                      <a:gd name="T67" fmla="*/ 994 h 1010"/>
                      <a:gd name="T68" fmla="*/ 424 w 797"/>
                      <a:gd name="T69" fmla="*/ 1010 h 10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97"/>
                      <a:gd name="T106" fmla="*/ 0 h 1010"/>
                      <a:gd name="T107" fmla="*/ 797 w 797"/>
                      <a:gd name="T108" fmla="*/ 1010 h 10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97" h="1010">
                        <a:moveTo>
                          <a:pt x="424" y="1010"/>
                        </a:moveTo>
                        <a:lnTo>
                          <a:pt x="462" y="964"/>
                        </a:lnTo>
                        <a:lnTo>
                          <a:pt x="447" y="897"/>
                        </a:lnTo>
                        <a:lnTo>
                          <a:pt x="417" y="805"/>
                        </a:lnTo>
                        <a:lnTo>
                          <a:pt x="303" y="698"/>
                        </a:lnTo>
                        <a:lnTo>
                          <a:pt x="189" y="600"/>
                        </a:lnTo>
                        <a:lnTo>
                          <a:pt x="136" y="493"/>
                        </a:lnTo>
                        <a:lnTo>
                          <a:pt x="113" y="326"/>
                        </a:lnTo>
                        <a:lnTo>
                          <a:pt x="243" y="281"/>
                        </a:lnTo>
                        <a:lnTo>
                          <a:pt x="447" y="259"/>
                        </a:lnTo>
                        <a:lnTo>
                          <a:pt x="531" y="266"/>
                        </a:lnTo>
                        <a:lnTo>
                          <a:pt x="553" y="289"/>
                        </a:lnTo>
                        <a:lnTo>
                          <a:pt x="591" y="251"/>
                        </a:lnTo>
                        <a:lnTo>
                          <a:pt x="576" y="213"/>
                        </a:lnTo>
                        <a:lnTo>
                          <a:pt x="599" y="145"/>
                        </a:lnTo>
                        <a:lnTo>
                          <a:pt x="660" y="84"/>
                        </a:lnTo>
                        <a:lnTo>
                          <a:pt x="705" y="68"/>
                        </a:lnTo>
                        <a:lnTo>
                          <a:pt x="765" y="106"/>
                        </a:lnTo>
                        <a:lnTo>
                          <a:pt x="797" y="68"/>
                        </a:lnTo>
                        <a:lnTo>
                          <a:pt x="743" y="0"/>
                        </a:lnTo>
                        <a:lnTo>
                          <a:pt x="674" y="0"/>
                        </a:lnTo>
                        <a:lnTo>
                          <a:pt x="591" y="38"/>
                        </a:lnTo>
                        <a:lnTo>
                          <a:pt x="539" y="137"/>
                        </a:lnTo>
                        <a:lnTo>
                          <a:pt x="469" y="183"/>
                        </a:lnTo>
                        <a:lnTo>
                          <a:pt x="364" y="197"/>
                        </a:lnTo>
                        <a:lnTo>
                          <a:pt x="173" y="221"/>
                        </a:lnTo>
                        <a:lnTo>
                          <a:pt x="22" y="266"/>
                        </a:lnTo>
                        <a:lnTo>
                          <a:pt x="0" y="304"/>
                        </a:lnTo>
                        <a:lnTo>
                          <a:pt x="14" y="426"/>
                        </a:lnTo>
                        <a:lnTo>
                          <a:pt x="68" y="593"/>
                        </a:lnTo>
                        <a:lnTo>
                          <a:pt x="143" y="730"/>
                        </a:lnTo>
                        <a:lnTo>
                          <a:pt x="219" y="851"/>
                        </a:lnTo>
                        <a:lnTo>
                          <a:pt x="288" y="934"/>
                        </a:lnTo>
                        <a:lnTo>
                          <a:pt x="356" y="994"/>
                        </a:lnTo>
                        <a:lnTo>
                          <a:pt x="424" y="10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sp>
        <p:nvSpPr>
          <p:cNvPr id="41007" name="Rectangle 109"/>
          <p:cNvSpPr>
            <a:spLocks noChangeArrowheads="1"/>
          </p:cNvSpPr>
          <p:nvPr/>
        </p:nvSpPr>
        <p:spPr bwMode="auto">
          <a:xfrm>
            <a:off x="76200" y="6448425"/>
            <a:ext cx="9144000" cy="36513"/>
          </a:xfrm>
          <a:prstGeom prst="rect">
            <a:avLst/>
          </a:prstGeom>
          <a:solidFill>
            <a:srgbClr val="8DA2B7">
              <a:alpha val="50195"/>
            </a:srgbClr>
          </a:solidFill>
          <a:ln w="3175">
            <a:solidFill>
              <a:srgbClr val="80808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41008" name="AutoShape 110"/>
          <p:cNvSpPr>
            <a:spLocks noChangeArrowheads="1"/>
          </p:cNvSpPr>
          <p:nvPr/>
        </p:nvSpPr>
        <p:spPr bwMode="auto">
          <a:xfrm>
            <a:off x="304800" y="4191000"/>
            <a:ext cx="8689975" cy="2514600"/>
          </a:xfrm>
          <a:prstGeom prst="roundRect">
            <a:avLst>
              <a:gd name="adj" fmla="val 6176"/>
            </a:avLst>
          </a:prstGeom>
          <a:solidFill>
            <a:srgbClr val="FFFF99"/>
          </a:solidFill>
          <a:ln w="12700">
            <a:solidFill>
              <a:srgbClr val="000000"/>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a:buFontTx/>
              <a:buChar char="•"/>
            </a:pPr>
            <a:r>
              <a:rPr lang="en-US" altLang="en-US" sz="2000">
                <a:latin typeface="Times New Roman" pitchFamily="18" charset="0"/>
              </a:rPr>
              <a:t>Alarm situation is locally detected however Internal Maintenance Platform (IMP) is not able to classify it as certain diagnosis. Thus IMP sends request with parameters to an External Maintenance Platform (EMP).</a:t>
            </a:r>
          </a:p>
          <a:p>
            <a:pPr algn="l">
              <a:buFontTx/>
              <a:buChar char="•"/>
            </a:pPr>
            <a:r>
              <a:rPr lang="en-US" altLang="en-US" sz="2000">
                <a:latin typeface="Times New Roman" pitchFamily="18" charset="0"/>
              </a:rPr>
              <a:t>As a result, EMP sends discovered diagnosis back to the IMP. </a:t>
            </a:r>
          </a:p>
          <a:p>
            <a:pPr algn="l">
              <a:buFontTx/>
              <a:buChar char="•"/>
            </a:pPr>
            <a:r>
              <a:rPr lang="en-US" altLang="en-US" sz="2000">
                <a:latin typeface="Times New Roman" pitchFamily="18" charset="0"/>
              </a:rPr>
              <a:t>If similar request for diagnosis is sent often enough, then it is considered to send appropriate diagnostic service component (mobile agent) from EMP, </a:t>
            </a:r>
            <a:r>
              <a:rPr lang="fi-FI" altLang="en-US" sz="2000">
                <a:latin typeface="Times New Roman" pitchFamily="18" charset="0"/>
              </a:rPr>
              <a:t>to </a:t>
            </a:r>
            <a:r>
              <a:rPr lang="en-US" altLang="en-US" sz="2000">
                <a:latin typeface="Times New Roman" pitchFamily="18" charset="0"/>
              </a:rPr>
              <a:t>operate</a:t>
            </a:r>
            <a:r>
              <a:rPr lang="fi-FI" altLang="en-US" sz="2000">
                <a:latin typeface="Times New Roman" pitchFamily="18" charset="0"/>
              </a:rPr>
              <a:t> </a:t>
            </a:r>
            <a:r>
              <a:rPr lang="en-US" altLang="en-US" sz="2000">
                <a:latin typeface="Times New Roman" pitchFamily="18" charset="0"/>
              </a:rPr>
              <a:t>locally at the IMP.    </a:t>
            </a:r>
            <a:r>
              <a:rPr lang="en-US" altLang="en-US" sz="2000"/>
              <a:t> </a:t>
            </a:r>
          </a:p>
        </p:txBody>
      </p:sp>
      <p:sp>
        <p:nvSpPr>
          <p:cNvPr id="1321071" name="AutoShape 111"/>
          <p:cNvSpPr>
            <a:spLocks noChangeArrowheads="1"/>
          </p:cNvSpPr>
          <p:nvPr/>
        </p:nvSpPr>
        <p:spPr bwMode="auto">
          <a:xfrm>
            <a:off x="3797300" y="1739900"/>
            <a:ext cx="1828800" cy="457200"/>
          </a:xfrm>
          <a:prstGeom prst="rightArrow">
            <a:avLst>
              <a:gd name="adj1" fmla="val 50000"/>
              <a:gd name="adj2" fmla="val 100000"/>
            </a:avLst>
          </a:prstGeom>
          <a:solidFill>
            <a:srgbClr val="FFFFFF"/>
          </a:solidFill>
          <a:ln w="127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GB" altLang="en-US" sz="2000" b="1" i="1">
                <a:latin typeface="Times New Roman" pitchFamily="18" charset="0"/>
              </a:rPr>
              <a:t>parameters</a:t>
            </a:r>
            <a:r>
              <a:rPr lang="fi-FI" altLang="en-US" sz="2400">
                <a:latin typeface="Times New Roman" pitchFamily="18" charset="0"/>
              </a:rPr>
              <a:t> </a:t>
            </a:r>
            <a:endParaRPr lang="en-GB" altLang="en-US" sz="2400">
              <a:latin typeface="Times New Roman" pitchFamily="18" charset="0"/>
            </a:endParaRPr>
          </a:p>
        </p:txBody>
      </p:sp>
      <p:sp>
        <p:nvSpPr>
          <p:cNvPr id="1321072" name="AutoShape 112"/>
          <p:cNvSpPr>
            <a:spLocks noChangeArrowheads="1"/>
          </p:cNvSpPr>
          <p:nvPr/>
        </p:nvSpPr>
        <p:spPr bwMode="auto">
          <a:xfrm flipH="1">
            <a:off x="3721100" y="2349500"/>
            <a:ext cx="1828800" cy="457200"/>
          </a:xfrm>
          <a:prstGeom prst="rightArrow">
            <a:avLst>
              <a:gd name="adj1" fmla="val 50000"/>
              <a:gd name="adj2" fmla="val 100000"/>
            </a:avLst>
          </a:prstGeom>
          <a:solidFill>
            <a:srgbClr val="FFFFFF"/>
          </a:solidFill>
          <a:ln w="127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GB" altLang="en-US" sz="1800" b="1" i="1">
                <a:latin typeface="Times New Roman" pitchFamily="18" charset="0"/>
              </a:rPr>
              <a:t>diagnosis </a:t>
            </a:r>
          </a:p>
        </p:txBody>
      </p:sp>
      <p:grpSp>
        <p:nvGrpSpPr>
          <p:cNvPr id="1320963" name="Group 113"/>
          <p:cNvGrpSpPr>
            <a:grpSpLocks/>
          </p:cNvGrpSpPr>
          <p:nvPr/>
        </p:nvGrpSpPr>
        <p:grpSpPr bwMode="auto">
          <a:xfrm>
            <a:off x="6022975" y="1739900"/>
            <a:ext cx="1524000" cy="1066800"/>
            <a:chOff x="3802" y="1488"/>
            <a:chExt cx="960" cy="672"/>
          </a:xfrm>
        </p:grpSpPr>
        <p:grpSp>
          <p:nvGrpSpPr>
            <p:cNvPr id="41045" name="Group 114"/>
            <p:cNvGrpSpPr>
              <a:grpSpLocks/>
            </p:cNvGrpSpPr>
            <p:nvPr/>
          </p:nvGrpSpPr>
          <p:grpSpPr bwMode="auto">
            <a:xfrm>
              <a:off x="3802" y="1488"/>
              <a:ext cx="912" cy="624"/>
              <a:chOff x="3802" y="1488"/>
              <a:chExt cx="912" cy="624"/>
            </a:xfrm>
          </p:grpSpPr>
          <p:grpSp>
            <p:nvGrpSpPr>
              <p:cNvPr id="41047" name="Group 115"/>
              <p:cNvGrpSpPr>
                <a:grpSpLocks/>
              </p:cNvGrpSpPr>
              <p:nvPr/>
            </p:nvGrpSpPr>
            <p:grpSpPr bwMode="auto">
              <a:xfrm>
                <a:off x="3802" y="1632"/>
                <a:ext cx="304" cy="480"/>
                <a:chOff x="3802" y="1632"/>
                <a:chExt cx="304" cy="480"/>
              </a:xfrm>
            </p:grpSpPr>
            <p:pic>
              <p:nvPicPr>
                <p:cNvPr id="41052" name="Picture 116"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16" y="1883"/>
                  <a:ext cx="19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6" name="Object 117"/>
                <p:cNvGraphicFramePr>
                  <a:graphicFrameLocks noChangeAspect="1"/>
                </p:cNvGraphicFramePr>
                <p:nvPr/>
              </p:nvGraphicFramePr>
              <p:xfrm>
                <a:off x="3802" y="1632"/>
                <a:ext cx="265" cy="480"/>
              </p:xfrm>
              <a:graphic>
                <a:graphicData uri="http://schemas.openxmlformats.org/presentationml/2006/ole">
                  <mc:AlternateContent xmlns:mc="http://schemas.openxmlformats.org/markup-compatibility/2006">
                    <mc:Choice xmlns:v="urn:schemas-microsoft-com:vml" Requires="v">
                      <p:oleObj name="Clip" r:id="rId44" imgW="1857600" imgH="3995640" progId="MS_ClipArt_Gallery.2">
                        <p:embed/>
                      </p:oleObj>
                    </mc:Choice>
                    <mc:Fallback>
                      <p:oleObj name="Clip" r:id="rId44" imgW="1857600" imgH="3995640" progId="MS_ClipArt_Gallery.2">
                        <p:embed/>
                        <p:pic>
                          <p:nvPicPr>
                            <p:cNvPr id="0" name="Object 117"/>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802" y="1632"/>
                              <a:ext cx="265"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1048" name="Group 118"/>
              <p:cNvGrpSpPr>
                <a:grpSpLocks/>
              </p:cNvGrpSpPr>
              <p:nvPr/>
            </p:nvGrpSpPr>
            <p:grpSpPr bwMode="auto">
              <a:xfrm>
                <a:off x="4410" y="1632"/>
                <a:ext cx="304" cy="480"/>
                <a:chOff x="4410" y="1632"/>
                <a:chExt cx="304" cy="480"/>
              </a:xfrm>
            </p:grpSpPr>
            <p:pic>
              <p:nvPicPr>
                <p:cNvPr id="41051" name="Picture 119"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24" y="1883"/>
                  <a:ext cx="19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5" name="Object 120"/>
                <p:cNvGraphicFramePr>
                  <a:graphicFrameLocks noChangeAspect="1"/>
                </p:cNvGraphicFramePr>
                <p:nvPr/>
              </p:nvGraphicFramePr>
              <p:xfrm>
                <a:off x="4410" y="1632"/>
                <a:ext cx="265" cy="480"/>
              </p:xfrm>
              <a:graphic>
                <a:graphicData uri="http://schemas.openxmlformats.org/presentationml/2006/ole">
                  <mc:AlternateContent xmlns:mc="http://schemas.openxmlformats.org/markup-compatibility/2006">
                    <mc:Choice xmlns:v="urn:schemas-microsoft-com:vml" Requires="v">
                      <p:oleObj name="Clip" r:id="rId46" imgW="1857600" imgH="3995640" progId="MS_ClipArt_Gallery.2">
                        <p:embed/>
                      </p:oleObj>
                    </mc:Choice>
                    <mc:Fallback>
                      <p:oleObj name="Clip" r:id="rId46" imgW="1857600" imgH="3995640" progId="MS_ClipArt_Gallery.2">
                        <p:embed/>
                        <p:pic>
                          <p:nvPicPr>
                            <p:cNvPr id="0" name="Object 120"/>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4410" y="1632"/>
                              <a:ext cx="265"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1049" name="Group 121"/>
              <p:cNvGrpSpPr>
                <a:grpSpLocks/>
              </p:cNvGrpSpPr>
              <p:nvPr/>
            </p:nvGrpSpPr>
            <p:grpSpPr bwMode="auto">
              <a:xfrm>
                <a:off x="4128" y="1488"/>
                <a:ext cx="253" cy="624"/>
                <a:chOff x="4128" y="1488"/>
                <a:chExt cx="253" cy="624"/>
              </a:xfrm>
            </p:grpSpPr>
            <p:pic>
              <p:nvPicPr>
                <p:cNvPr id="41050" name="Picture 122"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28" y="1841"/>
                  <a:ext cx="19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4" name="Object 123"/>
                <p:cNvGraphicFramePr>
                  <a:graphicFrameLocks noChangeAspect="1"/>
                </p:cNvGraphicFramePr>
                <p:nvPr/>
              </p:nvGraphicFramePr>
              <p:xfrm>
                <a:off x="4176" y="1488"/>
                <a:ext cx="205" cy="624"/>
              </p:xfrm>
              <a:graphic>
                <a:graphicData uri="http://schemas.openxmlformats.org/presentationml/2006/ole">
                  <mc:AlternateContent xmlns:mc="http://schemas.openxmlformats.org/markup-compatibility/2006">
                    <mc:Choice xmlns:v="urn:schemas-microsoft-com:vml" Requires="v">
                      <p:oleObj name="Clip" r:id="rId48" imgW="1295640" imgH="3934080" progId="MS_ClipArt_Gallery.5">
                        <p:embed/>
                      </p:oleObj>
                    </mc:Choice>
                    <mc:Fallback>
                      <p:oleObj name="Clip" r:id="rId48" imgW="1295640" imgH="3934080" progId="MS_ClipArt_Gallery.5">
                        <p:embed/>
                        <p:pic>
                          <p:nvPicPr>
                            <p:cNvPr id="0" name="Object 123"/>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4176" y="1488"/>
                              <a:ext cx="205" cy="6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46" name="Group 124"/>
            <p:cNvGrpSpPr>
              <a:grpSpLocks/>
            </p:cNvGrpSpPr>
            <p:nvPr/>
          </p:nvGrpSpPr>
          <p:grpSpPr bwMode="auto">
            <a:xfrm>
              <a:off x="3994" y="2016"/>
              <a:ext cx="768" cy="144"/>
              <a:chOff x="1776" y="2208"/>
              <a:chExt cx="960" cy="186"/>
            </a:xfrm>
          </p:grpSpPr>
          <p:graphicFrame>
            <p:nvGraphicFramePr>
              <p:cNvPr id="40981" name="Object 125"/>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50" imgW="1333333" imgH="1285714" progId="MS_ClipArt_Gallery.2">
                      <p:embed/>
                    </p:oleObj>
                  </mc:Choice>
                  <mc:Fallback>
                    <p:oleObj name="Clip" r:id="rId50" imgW="1333333" imgH="1285714" progId="MS_ClipArt_Gallery.2">
                      <p:embed/>
                      <p:pic>
                        <p:nvPicPr>
                          <p:cNvPr id="0" name="Object 12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82" name="Object 126"/>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51" imgW="1333333" imgH="1285714" progId="MS_ClipArt_Gallery.2">
                      <p:embed/>
                    </p:oleObj>
                  </mc:Choice>
                  <mc:Fallback>
                    <p:oleObj name="Clip" r:id="rId51" imgW="1333333" imgH="1285714" progId="MS_ClipArt_Gallery.2">
                      <p:embed/>
                      <p:pic>
                        <p:nvPicPr>
                          <p:cNvPr id="0" name="Object 12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83" name="Object 127"/>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52" imgW="1333333" imgH="1285714" progId="MS_ClipArt_Gallery.2">
                      <p:embed/>
                    </p:oleObj>
                  </mc:Choice>
                  <mc:Fallback>
                    <p:oleObj name="Clip" r:id="rId52" imgW="1333333" imgH="1285714" progId="MS_ClipArt_Gallery.2">
                      <p:embed/>
                      <p:pic>
                        <p:nvPicPr>
                          <p:cNvPr id="0" name="Object 12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1320980" name="Group 128"/>
          <p:cNvGrpSpPr>
            <a:grpSpLocks/>
          </p:cNvGrpSpPr>
          <p:nvPr/>
        </p:nvGrpSpPr>
        <p:grpSpPr bwMode="auto">
          <a:xfrm>
            <a:off x="6026150" y="1968500"/>
            <a:ext cx="1524000" cy="838200"/>
            <a:chOff x="336" y="1584"/>
            <a:chExt cx="960" cy="528"/>
          </a:xfrm>
        </p:grpSpPr>
        <p:grpSp>
          <p:nvGrpSpPr>
            <p:cNvPr id="41038" name="Group 129"/>
            <p:cNvGrpSpPr>
              <a:grpSpLocks/>
            </p:cNvGrpSpPr>
            <p:nvPr/>
          </p:nvGrpSpPr>
          <p:grpSpPr bwMode="auto">
            <a:xfrm>
              <a:off x="336" y="1584"/>
              <a:ext cx="912" cy="480"/>
              <a:chOff x="1824" y="1584"/>
              <a:chExt cx="1152" cy="720"/>
            </a:xfrm>
          </p:grpSpPr>
          <p:grpSp>
            <p:nvGrpSpPr>
              <p:cNvPr id="41040" name="Group 130"/>
              <p:cNvGrpSpPr>
                <a:grpSpLocks/>
              </p:cNvGrpSpPr>
              <p:nvPr/>
            </p:nvGrpSpPr>
            <p:grpSpPr bwMode="auto">
              <a:xfrm>
                <a:off x="1968" y="1961"/>
                <a:ext cx="1008" cy="199"/>
                <a:chOff x="1968" y="1961"/>
                <a:chExt cx="1008" cy="199"/>
              </a:xfrm>
            </p:grpSpPr>
            <p:pic>
              <p:nvPicPr>
                <p:cNvPr id="41042" name="Picture 131"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6"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43" name="Picture 132"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8"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44" name="Picture 133"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2"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041" name="Group 134"/>
              <p:cNvGrpSpPr>
                <a:grpSpLocks/>
              </p:cNvGrpSpPr>
              <p:nvPr/>
            </p:nvGrpSpPr>
            <p:grpSpPr bwMode="auto">
              <a:xfrm>
                <a:off x="1824" y="1584"/>
                <a:ext cx="1103" cy="720"/>
                <a:chOff x="1824" y="1584"/>
                <a:chExt cx="1103" cy="720"/>
              </a:xfrm>
            </p:grpSpPr>
            <p:graphicFrame>
              <p:nvGraphicFramePr>
                <p:cNvPr id="40978" name="Object 135"/>
                <p:cNvGraphicFramePr>
                  <a:graphicFrameLocks noChangeAspect="1"/>
                </p:cNvGraphicFramePr>
                <p:nvPr/>
              </p:nvGraphicFramePr>
              <p:xfrm>
                <a:off x="1824" y="1584"/>
                <a:ext cx="335" cy="720"/>
              </p:xfrm>
              <a:graphic>
                <a:graphicData uri="http://schemas.openxmlformats.org/presentationml/2006/ole">
                  <mc:AlternateContent xmlns:mc="http://schemas.openxmlformats.org/markup-compatibility/2006">
                    <mc:Choice xmlns:v="urn:schemas-microsoft-com:vml" Requires="v">
                      <p:oleObj name="Clip" r:id="rId53" imgW="1857600" imgH="3995640" progId="MS_ClipArt_Gallery.2">
                        <p:embed/>
                      </p:oleObj>
                    </mc:Choice>
                    <mc:Fallback>
                      <p:oleObj name="Clip" r:id="rId53" imgW="1857600" imgH="3995640" progId="MS_ClipArt_Gallery.2">
                        <p:embed/>
                        <p:pic>
                          <p:nvPicPr>
                            <p:cNvPr id="0" name="Object 135"/>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1824"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9" name="Object 136"/>
                <p:cNvGraphicFramePr>
                  <a:graphicFrameLocks noChangeAspect="1"/>
                </p:cNvGraphicFramePr>
                <p:nvPr/>
              </p:nvGraphicFramePr>
              <p:xfrm>
                <a:off x="2592" y="1584"/>
                <a:ext cx="335" cy="720"/>
              </p:xfrm>
              <a:graphic>
                <a:graphicData uri="http://schemas.openxmlformats.org/presentationml/2006/ole">
                  <mc:AlternateContent xmlns:mc="http://schemas.openxmlformats.org/markup-compatibility/2006">
                    <mc:Choice xmlns:v="urn:schemas-microsoft-com:vml" Requires="v">
                      <p:oleObj name="Clip" r:id="rId55" imgW="1857600" imgH="3995640" progId="MS_ClipArt_Gallery.2">
                        <p:embed/>
                      </p:oleObj>
                    </mc:Choice>
                    <mc:Fallback>
                      <p:oleObj name="Clip" r:id="rId55" imgW="1857600" imgH="3995640" progId="MS_ClipArt_Gallery.2">
                        <p:embed/>
                        <p:pic>
                          <p:nvPicPr>
                            <p:cNvPr id="0" name="Object 136"/>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2592"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80" name="Object 137"/>
                <p:cNvGraphicFramePr>
                  <a:graphicFrameLocks noChangeAspect="1"/>
                </p:cNvGraphicFramePr>
                <p:nvPr/>
              </p:nvGraphicFramePr>
              <p:xfrm>
                <a:off x="2208" y="1584"/>
                <a:ext cx="335" cy="720"/>
              </p:xfrm>
              <a:graphic>
                <a:graphicData uri="http://schemas.openxmlformats.org/presentationml/2006/ole">
                  <mc:AlternateContent xmlns:mc="http://schemas.openxmlformats.org/markup-compatibility/2006">
                    <mc:Choice xmlns:v="urn:schemas-microsoft-com:vml" Requires="v">
                      <p:oleObj name="Clip" r:id="rId57" imgW="1857600" imgH="3995640" progId="MS_ClipArt_Gallery.2">
                        <p:embed/>
                      </p:oleObj>
                    </mc:Choice>
                    <mc:Fallback>
                      <p:oleObj name="Clip" r:id="rId57" imgW="1857600" imgH="3995640" progId="MS_ClipArt_Gallery.2">
                        <p:embed/>
                        <p:pic>
                          <p:nvPicPr>
                            <p:cNvPr id="0" name="Object 137"/>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2208"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39" name="Group 138"/>
            <p:cNvGrpSpPr>
              <a:grpSpLocks/>
            </p:cNvGrpSpPr>
            <p:nvPr/>
          </p:nvGrpSpPr>
          <p:grpSpPr bwMode="auto">
            <a:xfrm>
              <a:off x="528" y="1968"/>
              <a:ext cx="768" cy="144"/>
              <a:chOff x="1776" y="2208"/>
              <a:chExt cx="960" cy="186"/>
            </a:xfrm>
          </p:grpSpPr>
          <p:graphicFrame>
            <p:nvGraphicFramePr>
              <p:cNvPr id="40975" name="Object 139"/>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59" imgW="1333333" imgH="1285714" progId="MS_ClipArt_Gallery.2">
                      <p:embed/>
                    </p:oleObj>
                  </mc:Choice>
                  <mc:Fallback>
                    <p:oleObj name="Clip" r:id="rId59" imgW="1333333" imgH="1285714" progId="MS_ClipArt_Gallery.2">
                      <p:embed/>
                      <p:pic>
                        <p:nvPicPr>
                          <p:cNvPr id="0" name="Object 13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6" name="Object 140"/>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60" imgW="1333333" imgH="1285714" progId="MS_ClipArt_Gallery.2">
                      <p:embed/>
                    </p:oleObj>
                  </mc:Choice>
                  <mc:Fallback>
                    <p:oleObj name="Clip" r:id="rId60" imgW="1333333" imgH="1285714" progId="MS_ClipArt_Gallery.2">
                      <p:embed/>
                      <p:pic>
                        <p:nvPicPr>
                          <p:cNvPr id="0" name="Object 14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7" name="Object 141"/>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61" imgW="1333333" imgH="1285714" progId="MS_ClipArt_Gallery.2">
                      <p:embed/>
                    </p:oleObj>
                  </mc:Choice>
                  <mc:Fallback>
                    <p:oleObj name="Clip" r:id="rId61" imgW="1333333" imgH="1285714" progId="MS_ClipArt_Gallery.2">
                      <p:embed/>
                      <p:pic>
                        <p:nvPicPr>
                          <p:cNvPr id="0" name="Object 14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1320996" name="Group 142"/>
          <p:cNvGrpSpPr>
            <a:grpSpLocks/>
          </p:cNvGrpSpPr>
          <p:nvPr/>
        </p:nvGrpSpPr>
        <p:grpSpPr bwMode="auto">
          <a:xfrm>
            <a:off x="3721100" y="2959100"/>
            <a:ext cx="1828800" cy="1066800"/>
            <a:chOff x="2352" y="2352"/>
            <a:chExt cx="1152" cy="672"/>
          </a:xfrm>
        </p:grpSpPr>
        <p:sp>
          <p:nvSpPr>
            <p:cNvPr id="41033" name="AutoShape 143"/>
            <p:cNvSpPr>
              <a:spLocks noChangeArrowheads="1"/>
            </p:cNvSpPr>
            <p:nvPr/>
          </p:nvSpPr>
          <p:spPr bwMode="auto">
            <a:xfrm flipH="1">
              <a:off x="2352" y="2352"/>
              <a:ext cx="1152" cy="672"/>
            </a:xfrm>
            <a:prstGeom prst="rightArrow">
              <a:avLst>
                <a:gd name="adj1" fmla="val 70843"/>
                <a:gd name="adj2" fmla="val 18754"/>
              </a:avLst>
            </a:prstGeom>
            <a:solidFill>
              <a:srgbClr val="FFFFFF"/>
            </a:solidFill>
            <a:ln w="127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endParaRPr lang="en-GB" altLang="en-US" sz="1800" b="1" i="1">
                <a:latin typeface="Times New Roman" pitchFamily="18" charset="0"/>
              </a:endParaRPr>
            </a:p>
          </p:txBody>
        </p:sp>
        <p:sp>
          <p:nvSpPr>
            <p:cNvPr id="41034" name="Text Box 144"/>
            <p:cNvSpPr txBox="1">
              <a:spLocks noChangeArrowheads="1"/>
            </p:cNvSpPr>
            <p:nvPr/>
          </p:nvSpPr>
          <p:spPr bwMode="auto">
            <a:xfrm>
              <a:off x="2832" y="2544"/>
              <a:ext cx="67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GB" altLang="en-US" sz="1400">
                  <a:latin typeface="Times New Roman" pitchFamily="18" charset="0"/>
                </a:rPr>
                <a:t>Agent with knowledge</a:t>
              </a:r>
            </a:p>
          </p:txBody>
        </p:sp>
        <p:grpSp>
          <p:nvGrpSpPr>
            <p:cNvPr id="41035" name="Group 145"/>
            <p:cNvGrpSpPr>
              <a:grpSpLocks/>
            </p:cNvGrpSpPr>
            <p:nvPr/>
          </p:nvGrpSpPr>
          <p:grpSpPr bwMode="auto">
            <a:xfrm>
              <a:off x="2400" y="2400"/>
              <a:ext cx="528" cy="493"/>
              <a:chOff x="1680" y="2400"/>
              <a:chExt cx="528" cy="493"/>
            </a:xfrm>
          </p:grpSpPr>
          <p:graphicFrame>
            <p:nvGraphicFramePr>
              <p:cNvPr id="40974" name="Object 146"/>
              <p:cNvGraphicFramePr>
                <a:graphicFrameLocks noChangeAspect="1"/>
              </p:cNvGraphicFramePr>
              <p:nvPr/>
            </p:nvGraphicFramePr>
            <p:xfrm>
              <a:off x="1776" y="2400"/>
              <a:ext cx="334" cy="493"/>
            </p:xfrm>
            <a:graphic>
              <a:graphicData uri="http://schemas.openxmlformats.org/presentationml/2006/ole">
                <mc:AlternateContent xmlns:mc="http://schemas.openxmlformats.org/markup-compatibility/2006">
                  <mc:Choice xmlns:v="urn:schemas-microsoft-com:vml" Requires="v">
                    <p:oleObj name="Clip" r:id="rId62" imgW="2712960" imgH="4002480" progId="MS_ClipArt_Gallery.5">
                      <p:embed/>
                    </p:oleObj>
                  </mc:Choice>
                  <mc:Fallback>
                    <p:oleObj name="Clip" r:id="rId62" imgW="2712960" imgH="4002480" progId="MS_ClipArt_Gallery.5">
                      <p:embed/>
                      <p:pic>
                        <p:nvPicPr>
                          <p:cNvPr id="0" name="Object 146"/>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776" y="2400"/>
                            <a:ext cx="334" cy="493"/>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1036" name="Picture 147"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80" y="2544"/>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37" name="Picture 148"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8" y="2640"/>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321109" name="AutoShape 149"/>
          <p:cNvSpPr>
            <a:spLocks noChangeArrowheads="1"/>
          </p:cNvSpPr>
          <p:nvPr/>
        </p:nvSpPr>
        <p:spPr bwMode="auto">
          <a:xfrm>
            <a:off x="3797300" y="1739900"/>
            <a:ext cx="1828800" cy="457200"/>
          </a:xfrm>
          <a:prstGeom prst="rightArrow">
            <a:avLst>
              <a:gd name="adj1" fmla="val 50000"/>
              <a:gd name="adj2" fmla="val 100000"/>
            </a:avLst>
          </a:prstGeom>
          <a:solidFill>
            <a:srgbClr val="FFFFFF"/>
          </a:solidFill>
          <a:ln w="12700">
            <a:solidFill>
              <a:srgbClr val="8DA2B7"/>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GB" altLang="en-US" sz="2000" b="1" i="1">
                <a:solidFill>
                  <a:srgbClr val="8DA2B7"/>
                </a:solidFill>
                <a:latin typeface="Times New Roman" pitchFamily="18" charset="0"/>
              </a:rPr>
              <a:t>parameters</a:t>
            </a:r>
            <a:r>
              <a:rPr lang="fi-FI" altLang="en-US" sz="2400">
                <a:solidFill>
                  <a:srgbClr val="8DA2B7"/>
                </a:solidFill>
                <a:latin typeface="Times New Roman" pitchFamily="18" charset="0"/>
              </a:rPr>
              <a:t> </a:t>
            </a:r>
            <a:endParaRPr lang="en-GB" altLang="en-US" sz="2400">
              <a:solidFill>
                <a:srgbClr val="8DA2B7"/>
              </a:solidFill>
              <a:latin typeface="Times New Roman" pitchFamily="18" charset="0"/>
            </a:endParaRPr>
          </a:p>
        </p:txBody>
      </p:sp>
      <p:sp>
        <p:nvSpPr>
          <p:cNvPr id="1321110" name="AutoShape 150"/>
          <p:cNvSpPr>
            <a:spLocks noChangeArrowheads="1"/>
          </p:cNvSpPr>
          <p:nvPr/>
        </p:nvSpPr>
        <p:spPr bwMode="auto">
          <a:xfrm flipH="1">
            <a:off x="3721100" y="2349500"/>
            <a:ext cx="1828800" cy="457200"/>
          </a:xfrm>
          <a:prstGeom prst="rightArrow">
            <a:avLst>
              <a:gd name="adj1" fmla="val 50000"/>
              <a:gd name="adj2" fmla="val 100000"/>
            </a:avLst>
          </a:prstGeom>
          <a:solidFill>
            <a:srgbClr val="FFFFFF"/>
          </a:solidFill>
          <a:ln w="12700">
            <a:solidFill>
              <a:srgbClr val="8DA2B7"/>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r>
              <a:rPr lang="en-GB" altLang="en-US" sz="1800" b="1" i="1">
                <a:solidFill>
                  <a:srgbClr val="8DA2B7"/>
                </a:solidFill>
                <a:latin typeface="Times New Roman" pitchFamily="18" charset="0"/>
              </a:rPr>
              <a:t>diagnosis </a:t>
            </a:r>
          </a:p>
        </p:txBody>
      </p:sp>
      <p:grpSp>
        <p:nvGrpSpPr>
          <p:cNvPr id="1320998" name="Group 151"/>
          <p:cNvGrpSpPr>
            <a:grpSpLocks/>
          </p:cNvGrpSpPr>
          <p:nvPr/>
        </p:nvGrpSpPr>
        <p:grpSpPr bwMode="auto">
          <a:xfrm>
            <a:off x="6007100" y="1968500"/>
            <a:ext cx="1524000" cy="838200"/>
            <a:chOff x="336" y="1584"/>
            <a:chExt cx="960" cy="528"/>
          </a:xfrm>
        </p:grpSpPr>
        <p:grpSp>
          <p:nvGrpSpPr>
            <p:cNvPr id="41026" name="Group 152"/>
            <p:cNvGrpSpPr>
              <a:grpSpLocks/>
            </p:cNvGrpSpPr>
            <p:nvPr/>
          </p:nvGrpSpPr>
          <p:grpSpPr bwMode="auto">
            <a:xfrm>
              <a:off x="336" y="1584"/>
              <a:ext cx="912" cy="480"/>
              <a:chOff x="1824" y="1584"/>
              <a:chExt cx="1152" cy="720"/>
            </a:xfrm>
          </p:grpSpPr>
          <p:grpSp>
            <p:nvGrpSpPr>
              <p:cNvPr id="41028" name="Group 153"/>
              <p:cNvGrpSpPr>
                <a:grpSpLocks/>
              </p:cNvGrpSpPr>
              <p:nvPr/>
            </p:nvGrpSpPr>
            <p:grpSpPr bwMode="auto">
              <a:xfrm>
                <a:off x="1968" y="1961"/>
                <a:ext cx="1008" cy="199"/>
                <a:chOff x="1968" y="1961"/>
                <a:chExt cx="1008" cy="199"/>
              </a:xfrm>
            </p:grpSpPr>
            <p:pic>
              <p:nvPicPr>
                <p:cNvPr id="41030" name="Picture 154"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6"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31" name="Picture 155"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8"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32" name="Picture 156"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2"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029" name="Group 157"/>
              <p:cNvGrpSpPr>
                <a:grpSpLocks/>
              </p:cNvGrpSpPr>
              <p:nvPr/>
            </p:nvGrpSpPr>
            <p:grpSpPr bwMode="auto">
              <a:xfrm>
                <a:off x="1824" y="1584"/>
                <a:ext cx="1103" cy="720"/>
                <a:chOff x="1824" y="1584"/>
                <a:chExt cx="1103" cy="720"/>
              </a:xfrm>
            </p:grpSpPr>
            <p:graphicFrame>
              <p:nvGraphicFramePr>
                <p:cNvPr id="40971" name="Object 158"/>
                <p:cNvGraphicFramePr>
                  <a:graphicFrameLocks noChangeAspect="1"/>
                </p:cNvGraphicFramePr>
                <p:nvPr/>
              </p:nvGraphicFramePr>
              <p:xfrm>
                <a:off x="1824" y="1584"/>
                <a:ext cx="335" cy="720"/>
              </p:xfrm>
              <a:graphic>
                <a:graphicData uri="http://schemas.openxmlformats.org/presentationml/2006/ole">
                  <mc:AlternateContent xmlns:mc="http://schemas.openxmlformats.org/markup-compatibility/2006">
                    <mc:Choice xmlns:v="urn:schemas-microsoft-com:vml" Requires="v">
                      <p:oleObj name="Clip" r:id="rId64" imgW="1857600" imgH="3995640" progId="MS_ClipArt_Gallery.2">
                        <p:embed/>
                      </p:oleObj>
                    </mc:Choice>
                    <mc:Fallback>
                      <p:oleObj name="Clip" r:id="rId64" imgW="1857600" imgH="3995640" progId="MS_ClipArt_Gallery.2">
                        <p:embed/>
                        <p:pic>
                          <p:nvPicPr>
                            <p:cNvPr id="0" name="Object 158"/>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1824"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2" name="Object 159"/>
                <p:cNvGraphicFramePr>
                  <a:graphicFrameLocks noChangeAspect="1"/>
                </p:cNvGraphicFramePr>
                <p:nvPr/>
              </p:nvGraphicFramePr>
              <p:xfrm>
                <a:off x="2592" y="1584"/>
                <a:ext cx="335" cy="720"/>
              </p:xfrm>
              <a:graphic>
                <a:graphicData uri="http://schemas.openxmlformats.org/presentationml/2006/ole">
                  <mc:AlternateContent xmlns:mc="http://schemas.openxmlformats.org/markup-compatibility/2006">
                    <mc:Choice xmlns:v="urn:schemas-microsoft-com:vml" Requires="v">
                      <p:oleObj name="Clip" r:id="rId66" imgW="1857600" imgH="3995640" progId="MS_ClipArt_Gallery.2">
                        <p:embed/>
                      </p:oleObj>
                    </mc:Choice>
                    <mc:Fallback>
                      <p:oleObj name="Clip" r:id="rId66" imgW="1857600" imgH="3995640" progId="MS_ClipArt_Gallery.2">
                        <p:embed/>
                        <p:pic>
                          <p:nvPicPr>
                            <p:cNvPr id="0" name="Object 159"/>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92"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3" name="Object 160"/>
                <p:cNvGraphicFramePr>
                  <a:graphicFrameLocks noChangeAspect="1"/>
                </p:cNvGraphicFramePr>
                <p:nvPr/>
              </p:nvGraphicFramePr>
              <p:xfrm>
                <a:off x="2208" y="1584"/>
                <a:ext cx="335" cy="720"/>
              </p:xfrm>
              <a:graphic>
                <a:graphicData uri="http://schemas.openxmlformats.org/presentationml/2006/ole">
                  <mc:AlternateContent xmlns:mc="http://schemas.openxmlformats.org/markup-compatibility/2006">
                    <mc:Choice xmlns:v="urn:schemas-microsoft-com:vml" Requires="v">
                      <p:oleObj name="Clip" r:id="rId68" imgW="1857600" imgH="3995640" progId="MS_ClipArt_Gallery.2">
                        <p:embed/>
                      </p:oleObj>
                    </mc:Choice>
                    <mc:Fallback>
                      <p:oleObj name="Clip" r:id="rId68" imgW="1857600" imgH="3995640" progId="MS_ClipArt_Gallery.2">
                        <p:embed/>
                        <p:pic>
                          <p:nvPicPr>
                            <p:cNvPr id="0" name="Object 160"/>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2208"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27" name="Group 161"/>
            <p:cNvGrpSpPr>
              <a:grpSpLocks/>
            </p:cNvGrpSpPr>
            <p:nvPr/>
          </p:nvGrpSpPr>
          <p:grpSpPr bwMode="auto">
            <a:xfrm>
              <a:off x="528" y="1968"/>
              <a:ext cx="768" cy="144"/>
              <a:chOff x="1776" y="2208"/>
              <a:chExt cx="960" cy="186"/>
            </a:xfrm>
          </p:grpSpPr>
          <p:graphicFrame>
            <p:nvGraphicFramePr>
              <p:cNvPr id="40968" name="Object 162"/>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70" imgW="1333333" imgH="1285714" progId="MS_ClipArt_Gallery.2">
                      <p:embed/>
                    </p:oleObj>
                  </mc:Choice>
                  <mc:Fallback>
                    <p:oleObj name="Clip" r:id="rId70" imgW="1333333" imgH="1285714" progId="MS_ClipArt_Gallery.2">
                      <p:embed/>
                      <p:pic>
                        <p:nvPicPr>
                          <p:cNvPr id="0" name="Object 1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69" name="Object 163"/>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71" imgW="1333333" imgH="1285714" progId="MS_ClipArt_Gallery.2">
                      <p:embed/>
                    </p:oleObj>
                  </mc:Choice>
                  <mc:Fallback>
                    <p:oleObj name="Clip" r:id="rId71" imgW="1333333" imgH="1285714" progId="MS_ClipArt_Gallery.2">
                      <p:embed/>
                      <p:pic>
                        <p:nvPicPr>
                          <p:cNvPr id="0" name="Object 16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70" name="Object 164"/>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72" imgW="1333333" imgH="1285714" progId="MS_ClipArt_Gallery.2">
                      <p:embed/>
                    </p:oleObj>
                  </mc:Choice>
                  <mc:Fallback>
                    <p:oleObj name="Clip" r:id="rId72" imgW="1333333" imgH="1285714" progId="MS_ClipArt_Gallery.2">
                      <p:embed/>
                      <p:pic>
                        <p:nvPicPr>
                          <p:cNvPr id="0" name="Object 16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1321016" name="Group 165"/>
          <p:cNvGrpSpPr>
            <a:grpSpLocks/>
          </p:cNvGrpSpPr>
          <p:nvPr/>
        </p:nvGrpSpPr>
        <p:grpSpPr bwMode="auto">
          <a:xfrm>
            <a:off x="6016625" y="1968500"/>
            <a:ext cx="1524000" cy="838200"/>
            <a:chOff x="336" y="1584"/>
            <a:chExt cx="960" cy="528"/>
          </a:xfrm>
        </p:grpSpPr>
        <p:grpSp>
          <p:nvGrpSpPr>
            <p:cNvPr id="41019" name="Group 166"/>
            <p:cNvGrpSpPr>
              <a:grpSpLocks/>
            </p:cNvGrpSpPr>
            <p:nvPr/>
          </p:nvGrpSpPr>
          <p:grpSpPr bwMode="auto">
            <a:xfrm>
              <a:off x="336" y="1584"/>
              <a:ext cx="912" cy="480"/>
              <a:chOff x="1824" y="1584"/>
              <a:chExt cx="1152" cy="720"/>
            </a:xfrm>
          </p:grpSpPr>
          <p:grpSp>
            <p:nvGrpSpPr>
              <p:cNvPr id="41021" name="Group 167"/>
              <p:cNvGrpSpPr>
                <a:grpSpLocks/>
              </p:cNvGrpSpPr>
              <p:nvPr/>
            </p:nvGrpSpPr>
            <p:grpSpPr bwMode="auto">
              <a:xfrm>
                <a:off x="1968" y="1961"/>
                <a:ext cx="1008" cy="199"/>
                <a:chOff x="1968" y="1961"/>
                <a:chExt cx="1008" cy="199"/>
              </a:xfrm>
            </p:grpSpPr>
            <p:pic>
              <p:nvPicPr>
                <p:cNvPr id="41023" name="Picture 168"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6"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24" name="Picture 169"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8"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25" name="Picture 170" descr="case">
                  <a:hlinkClick r:id="rId33"/>
                </p:cNvPr>
                <p:cNvPicPr>
                  <a:picLocks noChangeAspect="1" noChangeArrowheads="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2" y="1961"/>
                  <a:ext cx="240"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1022" name="Group 171"/>
              <p:cNvGrpSpPr>
                <a:grpSpLocks/>
              </p:cNvGrpSpPr>
              <p:nvPr/>
            </p:nvGrpSpPr>
            <p:grpSpPr bwMode="auto">
              <a:xfrm>
                <a:off x="1824" y="1584"/>
                <a:ext cx="1103" cy="720"/>
                <a:chOff x="1824" y="1584"/>
                <a:chExt cx="1103" cy="720"/>
              </a:xfrm>
            </p:grpSpPr>
            <p:graphicFrame>
              <p:nvGraphicFramePr>
                <p:cNvPr id="40965" name="Object 172"/>
                <p:cNvGraphicFramePr>
                  <a:graphicFrameLocks noChangeAspect="1"/>
                </p:cNvGraphicFramePr>
                <p:nvPr/>
              </p:nvGraphicFramePr>
              <p:xfrm>
                <a:off x="1824" y="1584"/>
                <a:ext cx="335" cy="720"/>
              </p:xfrm>
              <a:graphic>
                <a:graphicData uri="http://schemas.openxmlformats.org/presentationml/2006/ole">
                  <mc:AlternateContent xmlns:mc="http://schemas.openxmlformats.org/markup-compatibility/2006">
                    <mc:Choice xmlns:v="urn:schemas-microsoft-com:vml" Requires="v">
                      <p:oleObj name="Clip" r:id="rId73" imgW="1857600" imgH="3995640" progId="MS_ClipArt_Gallery.2">
                        <p:embed/>
                      </p:oleObj>
                    </mc:Choice>
                    <mc:Fallback>
                      <p:oleObj name="Clip" r:id="rId73" imgW="1857600" imgH="3995640" progId="MS_ClipArt_Gallery.2">
                        <p:embed/>
                        <p:pic>
                          <p:nvPicPr>
                            <p:cNvPr id="0" name="Object 172"/>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1824"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66" name="Object 173"/>
                <p:cNvGraphicFramePr>
                  <a:graphicFrameLocks noChangeAspect="1"/>
                </p:cNvGraphicFramePr>
                <p:nvPr/>
              </p:nvGraphicFramePr>
              <p:xfrm>
                <a:off x="2592" y="1584"/>
                <a:ext cx="335" cy="720"/>
              </p:xfrm>
              <a:graphic>
                <a:graphicData uri="http://schemas.openxmlformats.org/presentationml/2006/ole">
                  <mc:AlternateContent xmlns:mc="http://schemas.openxmlformats.org/markup-compatibility/2006">
                    <mc:Choice xmlns:v="urn:schemas-microsoft-com:vml" Requires="v">
                      <p:oleObj name="Clip" r:id="rId75" imgW="1857600" imgH="3995640" progId="MS_ClipArt_Gallery.2">
                        <p:embed/>
                      </p:oleObj>
                    </mc:Choice>
                    <mc:Fallback>
                      <p:oleObj name="Clip" r:id="rId75" imgW="1857600" imgH="3995640" progId="MS_ClipArt_Gallery.2">
                        <p:embed/>
                        <p:pic>
                          <p:nvPicPr>
                            <p:cNvPr id="0" name="Object 173"/>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2592"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67" name="Object 174"/>
                <p:cNvGraphicFramePr>
                  <a:graphicFrameLocks noChangeAspect="1"/>
                </p:cNvGraphicFramePr>
                <p:nvPr/>
              </p:nvGraphicFramePr>
              <p:xfrm>
                <a:off x="2208" y="1584"/>
                <a:ext cx="335" cy="720"/>
              </p:xfrm>
              <a:graphic>
                <a:graphicData uri="http://schemas.openxmlformats.org/presentationml/2006/ole">
                  <mc:AlternateContent xmlns:mc="http://schemas.openxmlformats.org/markup-compatibility/2006">
                    <mc:Choice xmlns:v="urn:schemas-microsoft-com:vml" Requires="v">
                      <p:oleObj name="Clip" r:id="rId77" imgW="1857600" imgH="3995640" progId="MS_ClipArt_Gallery.2">
                        <p:embed/>
                      </p:oleObj>
                    </mc:Choice>
                    <mc:Fallback>
                      <p:oleObj name="Clip" r:id="rId77" imgW="1857600" imgH="3995640" progId="MS_ClipArt_Gallery.2">
                        <p:embed/>
                        <p:pic>
                          <p:nvPicPr>
                            <p:cNvPr id="0" name="Object 174"/>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2208" y="1584"/>
                              <a:ext cx="335" cy="7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41020" name="Group 175"/>
            <p:cNvGrpSpPr>
              <a:grpSpLocks/>
            </p:cNvGrpSpPr>
            <p:nvPr/>
          </p:nvGrpSpPr>
          <p:grpSpPr bwMode="auto">
            <a:xfrm>
              <a:off x="528" y="1968"/>
              <a:ext cx="768" cy="144"/>
              <a:chOff x="1776" y="2208"/>
              <a:chExt cx="960" cy="186"/>
            </a:xfrm>
          </p:grpSpPr>
          <p:graphicFrame>
            <p:nvGraphicFramePr>
              <p:cNvPr id="40962" name="Object 176"/>
              <p:cNvGraphicFramePr>
                <a:graphicFrameLocks noChangeAspect="1"/>
              </p:cNvGraphicFramePr>
              <p:nvPr/>
            </p:nvGraphicFramePr>
            <p:xfrm>
              <a:off x="1776" y="2208"/>
              <a:ext cx="192" cy="186"/>
            </p:xfrm>
            <a:graphic>
              <a:graphicData uri="http://schemas.openxmlformats.org/presentationml/2006/ole">
                <mc:AlternateContent xmlns:mc="http://schemas.openxmlformats.org/markup-compatibility/2006">
                  <mc:Choice xmlns:v="urn:schemas-microsoft-com:vml" Requires="v">
                    <p:oleObj name="Clip" r:id="rId79" imgW="1333333" imgH="1285714" progId="MS_ClipArt_Gallery.2">
                      <p:embed/>
                    </p:oleObj>
                  </mc:Choice>
                  <mc:Fallback>
                    <p:oleObj name="Clip" r:id="rId79" imgW="1333333" imgH="1285714" progId="MS_ClipArt_Gallery.2">
                      <p:embed/>
                      <p:pic>
                        <p:nvPicPr>
                          <p:cNvPr id="0" name="Object 17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6"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63" name="Object 177"/>
              <p:cNvGraphicFramePr>
                <a:graphicFrameLocks noChangeAspect="1"/>
              </p:cNvGraphicFramePr>
              <p:nvPr/>
            </p:nvGraphicFramePr>
            <p:xfrm>
              <a:off x="2160" y="2208"/>
              <a:ext cx="192" cy="186"/>
            </p:xfrm>
            <a:graphic>
              <a:graphicData uri="http://schemas.openxmlformats.org/presentationml/2006/ole">
                <mc:AlternateContent xmlns:mc="http://schemas.openxmlformats.org/markup-compatibility/2006">
                  <mc:Choice xmlns:v="urn:schemas-microsoft-com:vml" Requires="v">
                    <p:oleObj name="Clip" r:id="rId80" imgW="1333333" imgH="1285714" progId="MS_ClipArt_Gallery.2">
                      <p:embed/>
                    </p:oleObj>
                  </mc:Choice>
                  <mc:Fallback>
                    <p:oleObj name="Clip" r:id="rId80" imgW="1333333" imgH="1285714" progId="MS_ClipArt_Gallery.2">
                      <p:embed/>
                      <p:pic>
                        <p:nvPicPr>
                          <p:cNvPr id="0" name="Object 17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60"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964" name="Object 178"/>
              <p:cNvGraphicFramePr>
                <a:graphicFrameLocks noChangeAspect="1"/>
              </p:cNvGraphicFramePr>
              <p:nvPr/>
            </p:nvGraphicFramePr>
            <p:xfrm>
              <a:off x="2544" y="2208"/>
              <a:ext cx="192" cy="186"/>
            </p:xfrm>
            <a:graphic>
              <a:graphicData uri="http://schemas.openxmlformats.org/presentationml/2006/ole">
                <mc:AlternateContent xmlns:mc="http://schemas.openxmlformats.org/markup-compatibility/2006">
                  <mc:Choice xmlns:v="urn:schemas-microsoft-com:vml" Requires="v">
                    <p:oleObj name="Clip" r:id="rId81" imgW="1333333" imgH="1285714" progId="MS_ClipArt_Gallery.2">
                      <p:embed/>
                    </p:oleObj>
                  </mc:Choice>
                  <mc:Fallback>
                    <p:oleObj name="Clip" r:id="rId81" imgW="1333333" imgH="1285714" progId="MS_ClipArt_Gallery.2">
                      <p:embed/>
                      <p:pic>
                        <p:nvPicPr>
                          <p:cNvPr id="0" name="Object 17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44" y="2208"/>
                            <a:ext cx="192"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1321139" name="Rectangle 179"/>
          <p:cNvSpPr>
            <a:spLocks noChangeArrowheads="1"/>
          </p:cNvSpPr>
          <p:nvPr/>
        </p:nvSpPr>
        <p:spPr bwMode="auto">
          <a:xfrm>
            <a:off x="1295400" y="76200"/>
            <a:ext cx="7772400" cy="609600"/>
          </a:xfrm>
          <a:prstGeom prst="rect">
            <a:avLst/>
          </a:prstGeom>
          <a:noFill/>
          <a:ln w="9525">
            <a:noFill/>
            <a:miter lim="800000"/>
            <a:headEnd/>
            <a:tailEnd/>
          </a:ln>
        </p:spPr>
        <p:txBody>
          <a:bodyPr anchor="b"/>
          <a:lstStyle/>
          <a:p>
            <a:pPr>
              <a:defRPr/>
            </a:pPr>
            <a:r>
              <a:rPr lang="en-US" sz="3200" b="1">
                <a:solidFill>
                  <a:srgbClr val="EC8C00"/>
                </a:solidFill>
                <a:effectLst>
                  <a:outerShdw blurRad="38100" dist="38100" dir="2700000" algn="tl">
                    <a:srgbClr val="C0C0C0"/>
                  </a:outerShdw>
                </a:effectLst>
                <a:latin typeface="Arial Unicode MS" pitchFamily="34" charset="-128"/>
              </a:rPr>
              <a:t>Remote diagnostics scenario</a:t>
            </a:r>
            <a:endParaRPr lang="en-GB" sz="3200" b="1">
              <a:solidFill>
                <a:srgbClr val="EC8C00"/>
              </a:solidFill>
              <a:effectLst>
                <a:outerShdw blurRad="38100" dist="38100" dir="2700000" algn="tl">
                  <a:srgbClr val="C0C0C0"/>
                </a:outerShdw>
              </a:effectLst>
              <a:latin typeface="Arial Unicode MS" pitchFamily="34" charset="-128"/>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320980"/>
                                        </p:tgtEl>
                                        <p:attrNameLst>
                                          <p:attrName>style.visibility</p:attrName>
                                        </p:attrNameLst>
                                      </p:cBhvr>
                                      <p:to>
                                        <p:strVal val="visible"/>
                                      </p:to>
                                    </p:set>
                                  </p:childTnLst>
                                  <p:subTnLst>
                                    <p:set>
                                      <p:cBhvr override="childStyle">
                                        <p:cTn dur="1" fill="hold" display="0" masterRel="nextClick" afterEffect="1"/>
                                        <p:tgtEl>
                                          <p:spTgt spid="1320980"/>
                                        </p:tgtEl>
                                        <p:attrNameLst>
                                          <p:attrName>style.visibility</p:attrName>
                                        </p:attrNameLst>
                                      </p:cBhvr>
                                      <p:to>
                                        <p:strVal val="hidden"/>
                                      </p:to>
                                    </p:set>
                                  </p:subTnLst>
                                </p:cTn>
                              </p:par>
                            </p:childTnLst>
                          </p:cTn>
                        </p:par>
                      </p:childTnLst>
                    </p:cTn>
                  </p:par>
                  <p:par>
                    <p:cTn id="7" fill="hold" nodeType="clickPar">
                      <p:stCondLst>
                        <p:cond delay="indefinite"/>
                      </p:stCondLst>
                      <p:childTnLst>
                        <p:par>
                          <p:cTn id="8" fill="hold" nodeType="withGroup">
                            <p:stCondLst>
                              <p:cond delay="0"/>
                            </p:stCondLst>
                            <p:childTnLst>
                              <p:par>
                                <p:cTn id="9" presetID="18" presetClass="entr" presetSubtype="6" fill="hold" grpId="0" nodeType="clickEffect">
                                  <p:stCondLst>
                                    <p:cond delay="0"/>
                                  </p:stCondLst>
                                  <p:childTnLst>
                                    <p:set>
                                      <p:cBhvr>
                                        <p:cTn id="10" dur="1" fill="hold">
                                          <p:stCondLst>
                                            <p:cond delay="0"/>
                                          </p:stCondLst>
                                        </p:cTn>
                                        <p:tgtEl>
                                          <p:spTgt spid="1321071"/>
                                        </p:tgtEl>
                                        <p:attrNameLst>
                                          <p:attrName>style.visibility</p:attrName>
                                        </p:attrNameLst>
                                      </p:cBhvr>
                                      <p:to>
                                        <p:strVal val="visible"/>
                                      </p:to>
                                    </p:set>
                                    <p:animEffect transition="in" filter="strips(downRight)">
                                      <p:cBhvr>
                                        <p:cTn id="11" dur="500"/>
                                        <p:tgtEl>
                                          <p:spTgt spid="1321071"/>
                                        </p:tgtEl>
                                      </p:cBhvr>
                                    </p:animEffec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499"/>
                                          </p:stCondLst>
                                        </p:cTn>
                                        <p:tgtEl>
                                          <p:spTgt spid="1321016"/>
                                        </p:tgtEl>
                                        <p:attrNameLst>
                                          <p:attrName>style.visibility</p:attrName>
                                        </p:attrNameLst>
                                      </p:cBhvr>
                                      <p:to>
                                        <p:strVal val="visible"/>
                                      </p:to>
                                    </p:set>
                                  </p:childTnLst>
                                  <p:subTnLst>
                                    <p:set>
                                      <p:cBhvr override="childStyle">
                                        <p:cTn dur="1" fill="hold" display="0" masterRel="nextClick" afterEffect="1"/>
                                        <p:tgtEl>
                                          <p:spTgt spid="1321016"/>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1320963"/>
                                        </p:tgtEl>
                                        <p:attrNameLst>
                                          <p:attrName>style.visibility</p:attrName>
                                        </p:attrNameLst>
                                      </p:cBhvr>
                                      <p:to>
                                        <p:strVal val="visible"/>
                                      </p:to>
                                    </p:set>
                                  </p:childTnLst>
                                  <p:subTnLst>
                                    <p:set>
                                      <p:cBhvr override="childStyle">
                                        <p:cTn dur="1" fill="hold" display="0" masterRel="nextClick" afterEffect="1"/>
                                        <p:tgtEl>
                                          <p:spTgt spid="1320963"/>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18" presetClass="entr" presetSubtype="6" fill="hold" grpId="0" nodeType="clickEffect">
                                  <p:stCondLst>
                                    <p:cond delay="0"/>
                                  </p:stCondLst>
                                  <p:childTnLst>
                                    <p:set>
                                      <p:cBhvr>
                                        <p:cTn id="22" dur="1" fill="hold">
                                          <p:stCondLst>
                                            <p:cond delay="0"/>
                                          </p:stCondLst>
                                        </p:cTn>
                                        <p:tgtEl>
                                          <p:spTgt spid="1321109"/>
                                        </p:tgtEl>
                                        <p:attrNameLst>
                                          <p:attrName>style.visibility</p:attrName>
                                        </p:attrNameLst>
                                      </p:cBhvr>
                                      <p:to>
                                        <p:strVal val="visible"/>
                                      </p:to>
                                    </p:set>
                                    <p:animEffect transition="in" filter="strips(downRight)">
                                      <p:cBhvr>
                                        <p:cTn id="23" dur="500"/>
                                        <p:tgtEl>
                                          <p:spTgt spid="1321109"/>
                                        </p:tgtEl>
                                      </p:cBhvr>
                                    </p:animEffect>
                                  </p:childTnLst>
                                </p:cTn>
                              </p:par>
                            </p:childTnLst>
                          </p:cTn>
                        </p:par>
                        <p:par>
                          <p:cTn id="24" fill="hold" nodeType="afterGroup">
                            <p:stCondLst>
                              <p:cond delay="500"/>
                            </p:stCondLst>
                            <p:childTnLst>
                              <p:par>
                                <p:cTn id="25" presetID="1" presetClass="entr" presetSubtype="0" fill="hold" nodeType="afterEffect">
                                  <p:stCondLst>
                                    <p:cond delay="0"/>
                                  </p:stCondLst>
                                  <p:childTnLst>
                                    <p:set>
                                      <p:cBhvr>
                                        <p:cTn id="26" dur="1" fill="hold">
                                          <p:stCondLst>
                                            <p:cond delay="499"/>
                                          </p:stCondLst>
                                        </p:cTn>
                                        <p:tgtEl>
                                          <p:spTgt spid="1320998"/>
                                        </p:tgtEl>
                                        <p:attrNameLst>
                                          <p:attrName>style.visibility</p:attrName>
                                        </p:attrNameLst>
                                      </p:cBhvr>
                                      <p:to>
                                        <p:strVal val="visible"/>
                                      </p:to>
                                    </p:set>
                                  </p:childTnLst>
                                </p:cTn>
                              </p:par>
                            </p:childTnLst>
                          </p:cTn>
                        </p:par>
                        <p:par>
                          <p:cTn id="27" fill="hold" nodeType="afterGroup">
                            <p:stCondLst>
                              <p:cond delay="1000"/>
                            </p:stCondLst>
                            <p:childTnLst>
                              <p:par>
                                <p:cTn id="28" presetID="18" presetClass="entr" presetSubtype="12" fill="hold" grpId="0" nodeType="afterEffect">
                                  <p:stCondLst>
                                    <p:cond delay="0"/>
                                  </p:stCondLst>
                                  <p:childTnLst>
                                    <p:set>
                                      <p:cBhvr>
                                        <p:cTn id="29" dur="1" fill="hold">
                                          <p:stCondLst>
                                            <p:cond delay="0"/>
                                          </p:stCondLst>
                                        </p:cTn>
                                        <p:tgtEl>
                                          <p:spTgt spid="1321072"/>
                                        </p:tgtEl>
                                        <p:attrNameLst>
                                          <p:attrName>style.visibility</p:attrName>
                                        </p:attrNameLst>
                                      </p:cBhvr>
                                      <p:to>
                                        <p:strVal val="visible"/>
                                      </p:to>
                                    </p:set>
                                    <p:animEffect transition="in" filter="strips(downLeft)">
                                      <p:cBhvr>
                                        <p:cTn id="30" dur="500"/>
                                        <p:tgtEl>
                                          <p:spTgt spid="132107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1321110"/>
                                        </p:tgtEl>
                                        <p:attrNameLst>
                                          <p:attrName>style.visibility</p:attrName>
                                        </p:attrNameLst>
                                      </p:cBhvr>
                                      <p:to>
                                        <p:strVal val="visible"/>
                                      </p:to>
                                    </p:set>
                                    <p:animEffect transition="in" filter="strips(downLeft)">
                                      <p:cBhvr>
                                        <p:cTn id="35" dur="500"/>
                                        <p:tgtEl>
                                          <p:spTgt spid="1321110"/>
                                        </p:tgtEl>
                                      </p:cBhvr>
                                    </p:animEffect>
                                  </p:childTnLst>
                                </p:cTn>
                              </p:par>
                            </p:childTnLst>
                          </p:cTn>
                        </p:par>
                        <p:par>
                          <p:cTn id="36" fill="hold" nodeType="afterGroup">
                            <p:stCondLst>
                              <p:cond delay="500"/>
                            </p:stCondLst>
                            <p:childTnLst>
                              <p:par>
                                <p:cTn id="37" presetID="18" presetClass="entr" presetSubtype="12" fill="hold" nodeType="afterEffect">
                                  <p:stCondLst>
                                    <p:cond delay="0"/>
                                  </p:stCondLst>
                                  <p:childTnLst>
                                    <p:set>
                                      <p:cBhvr>
                                        <p:cTn id="38" dur="1" fill="hold">
                                          <p:stCondLst>
                                            <p:cond delay="0"/>
                                          </p:stCondLst>
                                        </p:cTn>
                                        <p:tgtEl>
                                          <p:spTgt spid="1320996"/>
                                        </p:tgtEl>
                                        <p:attrNameLst>
                                          <p:attrName>style.visibility</p:attrName>
                                        </p:attrNameLst>
                                      </p:cBhvr>
                                      <p:to>
                                        <p:strVal val="visible"/>
                                      </p:to>
                                    </p:set>
                                    <p:animEffect transition="in" filter="strips(downLeft)">
                                      <p:cBhvr>
                                        <p:cTn id="39" dur="500"/>
                                        <p:tgtEl>
                                          <p:spTgt spid="13209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1" grpId="0" animBg="1" autoUpdateAnimBg="0"/>
      <p:bldP spid="1321072" grpId="0" animBg="1" autoUpdateAnimBg="0"/>
      <p:bldP spid="1321109" grpId="0" animBg="1" autoUpdateAnimBg="0"/>
      <p:bldP spid="1321110"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21986" name="Rectangle 2"/>
          <p:cNvSpPr>
            <a:spLocks noGrp="1" noChangeArrowheads="1"/>
          </p:cNvSpPr>
          <p:nvPr>
            <p:ph type="title"/>
          </p:nvPr>
        </p:nvSpPr>
        <p:spPr/>
        <p:txBody>
          <a:bodyPr/>
          <a:lstStyle/>
          <a:p>
            <a:pPr eaLnBrk="1" hangingPunct="1">
              <a:defRPr/>
            </a:pPr>
            <a:r>
              <a:rPr lang="en-US" sz="3200"/>
              <a:t>Business Models</a:t>
            </a:r>
          </a:p>
        </p:txBody>
      </p:sp>
      <p:sp>
        <p:nvSpPr>
          <p:cNvPr id="41988" name="AutoShape 3"/>
          <p:cNvSpPr>
            <a:spLocks noChangeArrowheads="1"/>
          </p:cNvSpPr>
          <p:nvPr/>
        </p:nvSpPr>
        <p:spPr bwMode="auto">
          <a:xfrm>
            <a:off x="6324600" y="3962400"/>
            <a:ext cx="1524000" cy="685800"/>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41989" name="AutoShape 4"/>
          <p:cNvSpPr>
            <a:spLocks noChangeArrowheads="1"/>
          </p:cNvSpPr>
          <p:nvPr/>
        </p:nvSpPr>
        <p:spPr bwMode="auto">
          <a:xfrm>
            <a:off x="1295400" y="2438400"/>
            <a:ext cx="1524000" cy="685800"/>
          </a:xfrm>
          <a:prstGeom prst="cloudCallout">
            <a:avLst>
              <a:gd name="adj1" fmla="val 4167"/>
              <a:gd name="adj2" fmla="val -23611"/>
            </a:avLst>
          </a:prstGeom>
          <a:solidFill>
            <a:srgbClr val="5C8BC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41990" name="AutoShape 5"/>
          <p:cNvSpPr>
            <a:spLocks noChangeArrowheads="1"/>
          </p:cNvSpPr>
          <p:nvPr/>
        </p:nvSpPr>
        <p:spPr bwMode="auto">
          <a:xfrm>
            <a:off x="1571625" y="1905000"/>
            <a:ext cx="990600" cy="9144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41991" name="AutoShape 6"/>
          <p:cNvSpPr>
            <a:spLocks noChangeArrowheads="1"/>
          </p:cNvSpPr>
          <p:nvPr/>
        </p:nvSpPr>
        <p:spPr bwMode="auto">
          <a:xfrm>
            <a:off x="6600825" y="3476625"/>
            <a:ext cx="969963"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41986" name="Object 7"/>
          <p:cNvGraphicFramePr>
            <a:graphicFrameLocks noChangeAspect="1"/>
          </p:cNvGraphicFramePr>
          <p:nvPr/>
        </p:nvGraphicFramePr>
        <p:xfrm>
          <a:off x="6705600" y="3581400"/>
          <a:ext cx="762000" cy="723900"/>
        </p:xfrm>
        <a:graphic>
          <a:graphicData uri="http://schemas.openxmlformats.org/presentationml/2006/ole">
            <mc:AlternateContent xmlns:mc="http://schemas.openxmlformats.org/markup-compatibility/2006">
              <mc:Choice xmlns:v="urn:schemas-microsoft-com:vml" Requires="v">
                <p:oleObj name="Bitmap Image" r:id="rId2" imgW="819048" imgH="819048" progId="Paint.Picture">
                  <p:embed/>
                </p:oleObj>
              </mc:Choice>
              <mc:Fallback>
                <p:oleObj name="Bitmap Image" r:id="rId2" imgW="819048" imgH="819048" progId="Paint.Picture">
                  <p:embed/>
                  <p:pic>
                    <p:nvPicPr>
                      <p:cNvPr id="0" name="Object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3581400"/>
                        <a:ext cx="7620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41992" name="Picture 8" descr="img44">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5450" y="2009775"/>
            <a:ext cx="755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3" name="AutoShape 9"/>
          <p:cNvSpPr>
            <a:spLocks noChangeArrowheads="1"/>
          </p:cNvSpPr>
          <p:nvPr/>
        </p:nvSpPr>
        <p:spPr bwMode="auto">
          <a:xfrm>
            <a:off x="2905125" y="5381625"/>
            <a:ext cx="685800" cy="457200"/>
          </a:xfrm>
          <a:prstGeom prst="cloudCallout">
            <a:avLst>
              <a:gd name="adj1" fmla="val 926"/>
              <a:gd name="adj2" fmla="val -35069"/>
            </a:avLst>
          </a:prstGeom>
          <a:solidFill>
            <a:srgbClr val="5C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pic>
        <p:nvPicPr>
          <p:cNvPr id="41994" name="Picture 10" descr="certificate">
            <a:hlinkClick r:id="rId6"/>
          </p:cNvPr>
          <p:cNvPicPr>
            <a:picLocks noChangeAspect="1" noChangeArrowheads="1"/>
          </p:cNvPicPr>
          <p:nvPr/>
        </p:nvPicPr>
        <p:blipFill>
          <a:blip r:embed="rId7">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962275" y="5067300"/>
            <a:ext cx="5540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5" name="Text Box 11"/>
          <p:cNvSpPr txBox="1">
            <a:spLocks noChangeArrowheads="1"/>
          </p:cNvSpPr>
          <p:nvPr/>
        </p:nvSpPr>
        <p:spPr bwMode="auto">
          <a:xfrm>
            <a:off x="2781300" y="579120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Certifying party</a:t>
            </a:r>
          </a:p>
        </p:txBody>
      </p:sp>
      <p:sp>
        <p:nvSpPr>
          <p:cNvPr id="41996" name="Text Box 12"/>
          <p:cNvSpPr txBox="1">
            <a:spLocks noChangeArrowheads="1"/>
          </p:cNvSpPr>
          <p:nvPr/>
        </p:nvSpPr>
        <p:spPr bwMode="auto">
          <a:xfrm>
            <a:off x="6610350" y="3230563"/>
            <a:ext cx="990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Device</a:t>
            </a:r>
          </a:p>
        </p:txBody>
      </p:sp>
      <p:sp>
        <p:nvSpPr>
          <p:cNvPr id="41997" name="Text Box 13"/>
          <p:cNvSpPr txBox="1">
            <a:spLocks noChangeArrowheads="1"/>
          </p:cNvSpPr>
          <p:nvPr/>
        </p:nvSpPr>
        <p:spPr bwMode="auto">
          <a:xfrm>
            <a:off x="1638300" y="1676400"/>
            <a:ext cx="895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Service </a:t>
            </a:r>
          </a:p>
        </p:txBody>
      </p:sp>
      <p:pic>
        <p:nvPicPr>
          <p:cNvPr id="41998" name="Picture 14" descr="notice_boar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8200" y="1295400"/>
            <a:ext cx="1219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9" name="Text Box 15"/>
          <p:cNvSpPr txBox="1">
            <a:spLocks noChangeArrowheads="1"/>
          </p:cNvSpPr>
          <p:nvPr/>
        </p:nvSpPr>
        <p:spPr bwMode="auto">
          <a:xfrm>
            <a:off x="4705350" y="914400"/>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Noticeboard owner</a:t>
            </a:r>
          </a:p>
        </p:txBody>
      </p:sp>
      <p:sp>
        <p:nvSpPr>
          <p:cNvPr id="42000" name="AutoShape 16"/>
          <p:cNvSpPr>
            <a:spLocks noChangeArrowheads="1"/>
          </p:cNvSpPr>
          <p:nvPr/>
        </p:nvSpPr>
        <p:spPr bwMode="auto">
          <a:xfrm>
            <a:off x="2438400" y="2514600"/>
            <a:ext cx="3810000" cy="2743200"/>
          </a:xfrm>
          <a:prstGeom prst="cloudCallout">
            <a:avLst>
              <a:gd name="adj1" fmla="val -50000"/>
              <a:gd name="adj2" fmla="val 11343"/>
            </a:avLst>
          </a:prstGeom>
          <a:solidFill>
            <a:schemeClr val="accent1"/>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400"/>
          </a:p>
        </p:txBody>
      </p:sp>
      <p:sp>
        <p:nvSpPr>
          <p:cNvPr id="42001" name="Freeform 17"/>
          <p:cNvSpPr>
            <a:spLocks/>
          </p:cNvSpPr>
          <p:nvPr/>
        </p:nvSpPr>
        <p:spPr bwMode="auto">
          <a:xfrm>
            <a:off x="2743200" y="4800600"/>
            <a:ext cx="152400" cy="609600"/>
          </a:xfrm>
          <a:custGeom>
            <a:avLst/>
            <a:gdLst>
              <a:gd name="T0" fmla="*/ 96 w 96"/>
              <a:gd name="T1" fmla="*/ 384 h 384"/>
              <a:gd name="T2" fmla="*/ 0 w 96"/>
              <a:gd name="T3" fmla="*/ 288 h 384"/>
              <a:gd name="T4" fmla="*/ 96 w 96"/>
              <a:gd name="T5" fmla="*/ 0 h 384"/>
              <a:gd name="T6" fmla="*/ 0 60000 65536"/>
              <a:gd name="T7" fmla="*/ 0 60000 65536"/>
              <a:gd name="T8" fmla="*/ 0 60000 65536"/>
              <a:gd name="T9" fmla="*/ 0 w 96"/>
              <a:gd name="T10" fmla="*/ 0 h 384"/>
              <a:gd name="T11" fmla="*/ 96 w 96"/>
              <a:gd name="T12" fmla="*/ 384 h 384"/>
            </a:gdLst>
            <a:ahLst/>
            <a:cxnLst>
              <a:cxn ang="T6">
                <a:pos x="T0" y="T1"/>
              </a:cxn>
              <a:cxn ang="T7">
                <a:pos x="T2" y="T3"/>
              </a:cxn>
              <a:cxn ang="T8">
                <a:pos x="T4" y="T5"/>
              </a:cxn>
            </a:cxnLst>
            <a:rect l="T9" t="T10" r="T11" b="T12"/>
            <a:pathLst>
              <a:path w="96" h="384">
                <a:moveTo>
                  <a:pt x="96" y="384"/>
                </a:moveTo>
                <a:cubicBezTo>
                  <a:pt x="48" y="368"/>
                  <a:pt x="0" y="352"/>
                  <a:pt x="0" y="288"/>
                </a:cubicBezTo>
                <a:cubicBezTo>
                  <a:pt x="0" y="224"/>
                  <a:pt x="48" y="112"/>
                  <a:pt x="96" y="0"/>
                </a:cubicBezTo>
              </a:path>
            </a:pathLst>
          </a:custGeom>
          <a:noFill/>
          <a:ln w="190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2" name="Freeform 18"/>
          <p:cNvSpPr>
            <a:spLocks/>
          </p:cNvSpPr>
          <p:nvPr/>
        </p:nvSpPr>
        <p:spPr bwMode="auto">
          <a:xfrm>
            <a:off x="3657600" y="5181600"/>
            <a:ext cx="266700" cy="381000"/>
          </a:xfrm>
          <a:custGeom>
            <a:avLst/>
            <a:gdLst>
              <a:gd name="T0" fmla="*/ 144 w 168"/>
              <a:gd name="T1" fmla="*/ 0 h 240"/>
              <a:gd name="T2" fmla="*/ 144 w 168"/>
              <a:gd name="T3" fmla="*/ 96 h 240"/>
              <a:gd name="T4" fmla="*/ 0 w 168"/>
              <a:gd name="T5" fmla="*/ 240 h 240"/>
              <a:gd name="T6" fmla="*/ 0 60000 65536"/>
              <a:gd name="T7" fmla="*/ 0 60000 65536"/>
              <a:gd name="T8" fmla="*/ 0 60000 65536"/>
              <a:gd name="T9" fmla="*/ 0 w 168"/>
              <a:gd name="T10" fmla="*/ 0 h 240"/>
              <a:gd name="T11" fmla="*/ 168 w 168"/>
              <a:gd name="T12" fmla="*/ 240 h 240"/>
            </a:gdLst>
            <a:ahLst/>
            <a:cxnLst>
              <a:cxn ang="T6">
                <a:pos x="T0" y="T1"/>
              </a:cxn>
              <a:cxn ang="T7">
                <a:pos x="T2" y="T3"/>
              </a:cxn>
              <a:cxn ang="T8">
                <a:pos x="T4" y="T5"/>
              </a:cxn>
            </a:cxnLst>
            <a:rect l="T9" t="T10" r="T11" b="T12"/>
            <a:pathLst>
              <a:path w="168" h="240">
                <a:moveTo>
                  <a:pt x="144" y="0"/>
                </a:moveTo>
                <a:cubicBezTo>
                  <a:pt x="156" y="28"/>
                  <a:pt x="168" y="56"/>
                  <a:pt x="144" y="96"/>
                </a:cubicBezTo>
                <a:cubicBezTo>
                  <a:pt x="120" y="136"/>
                  <a:pt x="60" y="188"/>
                  <a:pt x="0" y="240"/>
                </a:cubicBezTo>
              </a:path>
            </a:pathLst>
          </a:custGeom>
          <a:noFill/>
          <a:ln w="19050">
            <a:solidFill>
              <a:schemeClr val="tx1"/>
            </a:solidFill>
            <a:round/>
            <a:headEnd type="none" w="med" len="me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3" name="Freeform 19"/>
          <p:cNvSpPr>
            <a:spLocks/>
          </p:cNvSpPr>
          <p:nvPr/>
        </p:nvSpPr>
        <p:spPr bwMode="auto">
          <a:xfrm>
            <a:off x="2082800" y="3200400"/>
            <a:ext cx="355600" cy="228600"/>
          </a:xfrm>
          <a:custGeom>
            <a:avLst/>
            <a:gdLst>
              <a:gd name="T0" fmla="*/ 32 w 224"/>
              <a:gd name="T1" fmla="*/ 0 h 144"/>
              <a:gd name="T2" fmla="*/ 32 w 224"/>
              <a:gd name="T3" fmla="*/ 96 h 144"/>
              <a:gd name="T4" fmla="*/ 224 w 224"/>
              <a:gd name="T5" fmla="*/ 144 h 144"/>
              <a:gd name="T6" fmla="*/ 0 60000 65536"/>
              <a:gd name="T7" fmla="*/ 0 60000 65536"/>
              <a:gd name="T8" fmla="*/ 0 60000 65536"/>
              <a:gd name="T9" fmla="*/ 0 w 224"/>
              <a:gd name="T10" fmla="*/ 0 h 144"/>
              <a:gd name="T11" fmla="*/ 224 w 224"/>
              <a:gd name="T12" fmla="*/ 144 h 144"/>
            </a:gdLst>
            <a:ahLst/>
            <a:cxnLst>
              <a:cxn ang="T6">
                <a:pos x="T0" y="T1"/>
              </a:cxn>
              <a:cxn ang="T7">
                <a:pos x="T2" y="T3"/>
              </a:cxn>
              <a:cxn ang="T8">
                <a:pos x="T4" y="T5"/>
              </a:cxn>
            </a:cxnLst>
            <a:rect l="T9" t="T10" r="T11" b="T12"/>
            <a:pathLst>
              <a:path w="224" h="144">
                <a:moveTo>
                  <a:pt x="32" y="0"/>
                </a:moveTo>
                <a:cubicBezTo>
                  <a:pt x="16" y="36"/>
                  <a:pt x="0" y="72"/>
                  <a:pt x="32" y="96"/>
                </a:cubicBezTo>
                <a:cubicBezTo>
                  <a:pt x="64" y="120"/>
                  <a:pt x="144" y="132"/>
                  <a:pt x="224" y="144"/>
                </a:cubicBezTo>
              </a:path>
            </a:pathLst>
          </a:custGeom>
          <a:noFill/>
          <a:ln w="190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4" name="Freeform 20"/>
          <p:cNvSpPr>
            <a:spLocks/>
          </p:cNvSpPr>
          <p:nvPr/>
        </p:nvSpPr>
        <p:spPr bwMode="auto">
          <a:xfrm>
            <a:off x="2743200" y="2400300"/>
            <a:ext cx="533400" cy="266700"/>
          </a:xfrm>
          <a:custGeom>
            <a:avLst/>
            <a:gdLst>
              <a:gd name="T0" fmla="*/ 0 w 336"/>
              <a:gd name="T1" fmla="*/ 24 h 168"/>
              <a:gd name="T2" fmla="*/ 192 w 336"/>
              <a:gd name="T3" fmla="*/ 24 h 168"/>
              <a:gd name="T4" fmla="*/ 336 w 336"/>
              <a:gd name="T5" fmla="*/ 168 h 168"/>
              <a:gd name="T6" fmla="*/ 0 60000 65536"/>
              <a:gd name="T7" fmla="*/ 0 60000 65536"/>
              <a:gd name="T8" fmla="*/ 0 60000 65536"/>
              <a:gd name="T9" fmla="*/ 0 w 336"/>
              <a:gd name="T10" fmla="*/ 0 h 168"/>
              <a:gd name="T11" fmla="*/ 336 w 336"/>
              <a:gd name="T12" fmla="*/ 168 h 168"/>
            </a:gdLst>
            <a:ahLst/>
            <a:cxnLst>
              <a:cxn ang="T6">
                <a:pos x="T0" y="T1"/>
              </a:cxn>
              <a:cxn ang="T7">
                <a:pos x="T2" y="T3"/>
              </a:cxn>
              <a:cxn ang="T8">
                <a:pos x="T4" y="T5"/>
              </a:cxn>
            </a:cxnLst>
            <a:rect l="T9" t="T10" r="T11" b="T12"/>
            <a:pathLst>
              <a:path w="336" h="168">
                <a:moveTo>
                  <a:pt x="0" y="24"/>
                </a:moveTo>
                <a:cubicBezTo>
                  <a:pt x="68" y="12"/>
                  <a:pt x="136" y="0"/>
                  <a:pt x="192" y="24"/>
                </a:cubicBezTo>
                <a:cubicBezTo>
                  <a:pt x="248" y="48"/>
                  <a:pt x="292" y="108"/>
                  <a:pt x="336" y="168"/>
                </a:cubicBezTo>
              </a:path>
            </a:pathLst>
          </a:custGeom>
          <a:noFill/>
          <a:ln w="19050">
            <a:solidFill>
              <a:schemeClr val="tx1"/>
            </a:solidFill>
            <a:round/>
            <a:headEnd type="stealth"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5" name="Freeform 21"/>
          <p:cNvSpPr>
            <a:spLocks/>
          </p:cNvSpPr>
          <p:nvPr/>
        </p:nvSpPr>
        <p:spPr bwMode="auto">
          <a:xfrm>
            <a:off x="4267200" y="1968500"/>
            <a:ext cx="381000" cy="546100"/>
          </a:xfrm>
          <a:custGeom>
            <a:avLst/>
            <a:gdLst>
              <a:gd name="T0" fmla="*/ 240 w 240"/>
              <a:gd name="T1" fmla="*/ 8 h 344"/>
              <a:gd name="T2" fmla="*/ 96 w 240"/>
              <a:gd name="T3" fmla="*/ 56 h 344"/>
              <a:gd name="T4" fmla="*/ 0 w 240"/>
              <a:gd name="T5" fmla="*/ 344 h 344"/>
              <a:gd name="T6" fmla="*/ 0 60000 65536"/>
              <a:gd name="T7" fmla="*/ 0 60000 65536"/>
              <a:gd name="T8" fmla="*/ 0 60000 65536"/>
              <a:gd name="T9" fmla="*/ 0 w 240"/>
              <a:gd name="T10" fmla="*/ 0 h 344"/>
              <a:gd name="T11" fmla="*/ 240 w 240"/>
              <a:gd name="T12" fmla="*/ 344 h 344"/>
            </a:gdLst>
            <a:ahLst/>
            <a:cxnLst>
              <a:cxn ang="T6">
                <a:pos x="T0" y="T1"/>
              </a:cxn>
              <a:cxn ang="T7">
                <a:pos x="T2" y="T3"/>
              </a:cxn>
              <a:cxn ang="T8">
                <a:pos x="T4" y="T5"/>
              </a:cxn>
            </a:cxnLst>
            <a:rect l="T9" t="T10" r="T11" b="T12"/>
            <a:pathLst>
              <a:path w="240" h="344">
                <a:moveTo>
                  <a:pt x="240" y="8"/>
                </a:moveTo>
                <a:cubicBezTo>
                  <a:pt x="188" y="4"/>
                  <a:pt x="136" y="0"/>
                  <a:pt x="96" y="56"/>
                </a:cubicBezTo>
                <a:cubicBezTo>
                  <a:pt x="56" y="112"/>
                  <a:pt x="28" y="228"/>
                  <a:pt x="0" y="344"/>
                </a:cubicBezTo>
              </a:path>
            </a:pathLst>
          </a:custGeom>
          <a:noFill/>
          <a:ln w="19050">
            <a:solidFill>
              <a:schemeClr val="tx1"/>
            </a:solidFill>
            <a:round/>
            <a:headEnd type="stealth"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6" name="Freeform 22"/>
          <p:cNvSpPr>
            <a:spLocks/>
          </p:cNvSpPr>
          <p:nvPr/>
        </p:nvSpPr>
        <p:spPr bwMode="auto">
          <a:xfrm>
            <a:off x="5867400" y="2133600"/>
            <a:ext cx="241300" cy="609600"/>
          </a:xfrm>
          <a:custGeom>
            <a:avLst/>
            <a:gdLst>
              <a:gd name="T0" fmla="*/ 0 w 152"/>
              <a:gd name="T1" fmla="*/ 0 h 384"/>
              <a:gd name="T2" fmla="*/ 144 w 152"/>
              <a:gd name="T3" fmla="*/ 96 h 384"/>
              <a:gd name="T4" fmla="*/ 48 w 152"/>
              <a:gd name="T5" fmla="*/ 384 h 384"/>
              <a:gd name="T6" fmla="*/ 0 60000 65536"/>
              <a:gd name="T7" fmla="*/ 0 60000 65536"/>
              <a:gd name="T8" fmla="*/ 0 60000 65536"/>
              <a:gd name="T9" fmla="*/ 0 w 152"/>
              <a:gd name="T10" fmla="*/ 0 h 384"/>
              <a:gd name="T11" fmla="*/ 152 w 152"/>
              <a:gd name="T12" fmla="*/ 384 h 384"/>
            </a:gdLst>
            <a:ahLst/>
            <a:cxnLst>
              <a:cxn ang="T6">
                <a:pos x="T0" y="T1"/>
              </a:cxn>
              <a:cxn ang="T7">
                <a:pos x="T2" y="T3"/>
              </a:cxn>
              <a:cxn ang="T8">
                <a:pos x="T4" y="T5"/>
              </a:cxn>
            </a:cxnLst>
            <a:rect l="T9" t="T10" r="T11" b="T12"/>
            <a:pathLst>
              <a:path w="152" h="384">
                <a:moveTo>
                  <a:pt x="0" y="0"/>
                </a:moveTo>
                <a:cubicBezTo>
                  <a:pt x="68" y="16"/>
                  <a:pt x="136" y="32"/>
                  <a:pt x="144" y="96"/>
                </a:cubicBezTo>
                <a:cubicBezTo>
                  <a:pt x="152" y="160"/>
                  <a:pt x="100" y="272"/>
                  <a:pt x="48" y="384"/>
                </a:cubicBezTo>
              </a:path>
            </a:pathLst>
          </a:custGeom>
          <a:noFill/>
          <a:ln w="190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7" name="Freeform 23"/>
          <p:cNvSpPr>
            <a:spLocks/>
          </p:cNvSpPr>
          <p:nvPr/>
        </p:nvSpPr>
        <p:spPr bwMode="auto">
          <a:xfrm>
            <a:off x="5791200" y="4572000"/>
            <a:ext cx="838200" cy="241300"/>
          </a:xfrm>
          <a:custGeom>
            <a:avLst/>
            <a:gdLst>
              <a:gd name="T0" fmla="*/ 528 w 528"/>
              <a:gd name="T1" fmla="*/ 48 h 152"/>
              <a:gd name="T2" fmla="*/ 336 w 528"/>
              <a:gd name="T3" fmla="*/ 144 h 152"/>
              <a:gd name="T4" fmla="*/ 0 w 528"/>
              <a:gd name="T5" fmla="*/ 0 h 152"/>
              <a:gd name="T6" fmla="*/ 0 60000 65536"/>
              <a:gd name="T7" fmla="*/ 0 60000 65536"/>
              <a:gd name="T8" fmla="*/ 0 60000 65536"/>
              <a:gd name="T9" fmla="*/ 0 w 528"/>
              <a:gd name="T10" fmla="*/ 0 h 152"/>
              <a:gd name="T11" fmla="*/ 528 w 528"/>
              <a:gd name="T12" fmla="*/ 152 h 152"/>
            </a:gdLst>
            <a:ahLst/>
            <a:cxnLst>
              <a:cxn ang="T6">
                <a:pos x="T0" y="T1"/>
              </a:cxn>
              <a:cxn ang="T7">
                <a:pos x="T2" y="T3"/>
              </a:cxn>
              <a:cxn ang="T8">
                <a:pos x="T4" y="T5"/>
              </a:cxn>
            </a:cxnLst>
            <a:rect l="T9" t="T10" r="T11" b="T12"/>
            <a:pathLst>
              <a:path w="528" h="152">
                <a:moveTo>
                  <a:pt x="528" y="48"/>
                </a:moveTo>
                <a:cubicBezTo>
                  <a:pt x="476" y="100"/>
                  <a:pt x="424" y="152"/>
                  <a:pt x="336" y="144"/>
                </a:cubicBezTo>
                <a:cubicBezTo>
                  <a:pt x="248" y="136"/>
                  <a:pt x="124" y="68"/>
                  <a:pt x="0" y="0"/>
                </a:cubicBezTo>
              </a:path>
            </a:pathLst>
          </a:custGeom>
          <a:noFill/>
          <a:ln w="19050">
            <a:solidFill>
              <a:schemeClr val="tx1"/>
            </a:solidFill>
            <a:round/>
            <a:headEnd type="stealth"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8" name="Freeform 24"/>
          <p:cNvSpPr>
            <a:spLocks/>
          </p:cNvSpPr>
          <p:nvPr/>
        </p:nvSpPr>
        <p:spPr bwMode="auto">
          <a:xfrm>
            <a:off x="6248400" y="3200400"/>
            <a:ext cx="457200" cy="152400"/>
          </a:xfrm>
          <a:custGeom>
            <a:avLst/>
            <a:gdLst>
              <a:gd name="T0" fmla="*/ 288 w 288"/>
              <a:gd name="T1" fmla="*/ 96 h 96"/>
              <a:gd name="T2" fmla="*/ 192 w 288"/>
              <a:gd name="T3" fmla="*/ 0 h 96"/>
              <a:gd name="T4" fmla="*/ 0 w 288"/>
              <a:gd name="T5" fmla="*/ 96 h 96"/>
              <a:gd name="T6" fmla="*/ 0 60000 65536"/>
              <a:gd name="T7" fmla="*/ 0 60000 65536"/>
              <a:gd name="T8" fmla="*/ 0 60000 65536"/>
              <a:gd name="T9" fmla="*/ 0 w 288"/>
              <a:gd name="T10" fmla="*/ 0 h 96"/>
              <a:gd name="T11" fmla="*/ 288 w 288"/>
              <a:gd name="T12" fmla="*/ 96 h 96"/>
            </a:gdLst>
            <a:ahLst/>
            <a:cxnLst>
              <a:cxn ang="T6">
                <a:pos x="T0" y="T1"/>
              </a:cxn>
              <a:cxn ang="T7">
                <a:pos x="T2" y="T3"/>
              </a:cxn>
              <a:cxn ang="T8">
                <a:pos x="T4" y="T5"/>
              </a:cxn>
            </a:cxnLst>
            <a:rect l="T9" t="T10" r="T11" b="T12"/>
            <a:pathLst>
              <a:path w="288" h="96">
                <a:moveTo>
                  <a:pt x="288" y="96"/>
                </a:moveTo>
                <a:cubicBezTo>
                  <a:pt x="264" y="48"/>
                  <a:pt x="240" y="0"/>
                  <a:pt x="192" y="0"/>
                </a:cubicBezTo>
                <a:cubicBezTo>
                  <a:pt x="144" y="0"/>
                  <a:pt x="72" y="48"/>
                  <a:pt x="0" y="96"/>
                </a:cubicBezTo>
              </a:path>
            </a:pathLst>
          </a:custGeom>
          <a:noFill/>
          <a:ln w="190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42009" name="Picture 25"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10000" y="53340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0" name="Picture 26"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62200" y="48006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1" name="Picture 27"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05000" y="34290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2" name="Picture 28"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86100" y="203835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3" name="Picture 29"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00800" y="27432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4" name="Picture 30"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67400" y="46482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5" name="Picture 31"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9800" y="20574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6" name="Picture 32" descr="money"/>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8600" y="19812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17" name="Text Box 33"/>
          <p:cNvSpPr txBox="1">
            <a:spLocks noChangeArrowheads="1"/>
          </p:cNvSpPr>
          <p:nvPr/>
        </p:nvSpPr>
        <p:spPr bwMode="auto">
          <a:xfrm>
            <a:off x="4800600" y="5029200"/>
            <a:ext cx="838200" cy="109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6600">
                <a:solidFill>
                  <a:srgbClr val="EC8C00"/>
                </a:solidFill>
              </a:rPr>
              <a:t>?</a:t>
            </a:r>
            <a:endParaRPr lang="en-GB" altLang="en-US" sz="6600">
              <a:solidFill>
                <a:srgbClr val="EC8C00"/>
              </a:solidFill>
            </a:endParaRPr>
          </a:p>
        </p:txBody>
      </p:sp>
      <p:sp>
        <p:nvSpPr>
          <p:cNvPr id="42018" name="Text Box 34"/>
          <p:cNvSpPr txBox="1">
            <a:spLocks noChangeArrowheads="1"/>
          </p:cNvSpPr>
          <p:nvPr/>
        </p:nvSpPr>
        <p:spPr bwMode="auto">
          <a:xfrm>
            <a:off x="4343400" y="59436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New players are possible</a:t>
            </a:r>
          </a:p>
        </p:txBody>
      </p:sp>
      <p:sp>
        <p:nvSpPr>
          <p:cNvPr id="42019" name="Text Box 35"/>
          <p:cNvSpPr txBox="1">
            <a:spLocks noChangeArrowheads="1"/>
          </p:cNvSpPr>
          <p:nvPr/>
        </p:nvSpPr>
        <p:spPr bwMode="auto">
          <a:xfrm rot="-1800000">
            <a:off x="2828925" y="2971800"/>
            <a:ext cx="1590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1-day advertisement = 300 €</a:t>
            </a:r>
          </a:p>
        </p:txBody>
      </p:sp>
      <p:sp>
        <p:nvSpPr>
          <p:cNvPr id="42020" name="Text Box 36"/>
          <p:cNvSpPr txBox="1">
            <a:spLocks noChangeArrowheads="1"/>
          </p:cNvSpPr>
          <p:nvPr/>
        </p:nvSpPr>
        <p:spPr bwMode="auto">
          <a:xfrm rot="1800000">
            <a:off x="4038600" y="3962400"/>
            <a:ext cx="1143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certification = 3000 €</a:t>
            </a:r>
          </a:p>
        </p:txBody>
      </p:sp>
      <p:sp>
        <p:nvSpPr>
          <p:cNvPr id="42021" name="Text Box 37"/>
          <p:cNvSpPr txBox="1">
            <a:spLocks noChangeArrowheads="1"/>
          </p:cNvSpPr>
          <p:nvPr/>
        </p:nvSpPr>
        <p:spPr bwMode="auto">
          <a:xfrm rot="-1200000">
            <a:off x="4619625" y="3717925"/>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service cost = 10€/hour</a:t>
            </a:r>
          </a:p>
        </p:txBody>
      </p:sp>
      <p:sp>
        <p:nvSpPr>
          <p:cNvPr id="42022" name="Text Box 38"/>
          <p:cNvSpPr txBox="1">
            <a:spLocks noChangeArrowheads="1"/>
          </p:cNvSpPr>
          <p:nvPr/>
        </p:nvSpPr>
        <p:spPr bwMode="auto">
          <a:xfrm rot="-1200000">
            <a:off x="3705225" y="4556125"/>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1000 new service addresses = 40€</a:t>
            </a:r>
          </a:p>
        </p:txBody>
      </p:sp>
      <p:sp>
        <p:nvSpPr>
          <p:cNvPr id="42023" name="Text Box 39"/>
          <p:cNvSpPr txBox="1">
            <a:spLocks noChangeArrowheads="1"/>
          </p:cNvSpPr>
          <p:nvPr/>
        </p:nvSpPr>
        <p:spPr bwMode="auto">
          <a:xfrm rot="600000">
            <a:off x="4114800" y="2819400"/>
            <a:ext cx="14001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opinion cost = 80€</a:t>
            </a:r>
          </a:p>
        </p:txBody>
      </p:sp>
      <p:sp>
        <p:nvSpPr>
          <p:cNvPr id="42024" name="Text Box 40"/>
          <p:cNvSpPr txBox="1">
            <a:spLocks noChangeArrowheads="1"/>
          </p:cNvSpPr>
          <p:nvPr/>
        </p:nvSpPr>
        <p:spPr bwMode="auto">
          <a:xfrm rot="300000">
            <a:off x="2590800" y="3505200"/>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expert support = 40€/hour</a:t>
            </a:r>
          </a:p>
        </p:txBody>
      </p:sp>
      <p:sp>
        <p:nvSpPr>
          <p:cNvPr id="42025" name="Text Box 41"/>
          <p:cNvSpPr txBox="1">
            <a:spLocks noChangeArrowheads="1"/>
          </p:cNvSpPr>
          <p:nvPr/>
        </p:nvSpPr>
        <p:spPr bwMode="auto">
          <a:xfrm rot="-600000">
            <a:off x="2743200" y="4022725"/>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service teaching = 45€/min</a:t>
            </a:r>
          </a:p>
        </p:txBody>
      </p:sp>
      <p:sp>
        <p:nvSpPr>
          <p:cNvPr id="42026" name="Text Box 42"/>
          <p:cNvSpPr txBox="1">
            <a:spLocks noChangeArrowheads="1"/>
          </p:cNvSpPr>
          <p:nvPr/>
        </p:nvSpPr>
        <p:spPr bwMode="auto">
          <a:xfrm rot="300000">
            <a:off x="3733800" y="3276600"/>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search service = 80€/item</a:t>
            </a:r>
          </a:p>
        </p:txBody>
      </p:sp>
      <p:sp>
        <p:nvSpPr>
          <p:cNvPr id="42027" name="Text Box 43"/>
          <p:cNvSpPr txBox="1">
            <a:spLocks noChangeArrowheads="1"/>
          </p:cNvSpPr>
          <p:nvPr/>
        </p:nvSpPr>
        <p:spPr bwMode="auto">
          <a:xfrm rot="-1800000">
            <a:off x="3038475" y="4391025"/>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platform hosting = 5€/day</a:t>
            </a:r>
          </a:p>
        </p:txBody>
      </p:sp>
      <p:sp>
        <p:nvSpPr>
          <p:cNvPr id="42028" name="Text Box 44"/>
          <p:cNvSpPr txBox="1">
            <a:spLocks noChangeArrowheads="1"/>
          </p:cNvSpPr>
          <p:nvPr/>
        </p:nvSpPr>
        <p:spPr bwMode="auto">
          <a:xfrm rot="-1800000">
            <a:off x="4800600" y="3200400"/>
            <a:ext cx="1400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platform package = 3000€</a:t>
            </a:r>
          </a:p>
        </p:txBody>
      </p:sp>
    </p:spTree>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23010" name="Rectangle 2"/>
          <p:cNvSpPr>
            <a:spLocks noGrp="1" noChangeArrowheads="1"/>
          </p:cNvSpPr>
          <p:nvPr>
            <p:ph type="title"/>
          </p:nvPr>
        </p:nvSpPr>
        <p:spPr>
          <a:xfrm>
            <a:off x="1692275" y="3284538"/>
            <a:ext cx="6502400" cy="503237"/>
          </a:xfrm>
        </p:spPr>
        <p:txBody>
          <a:bodyPr/>
          <a:lstStyle/>
          <a:p>
            <a:pPr eaLnBrk="1" hangingPunct="1">
              <a:defRPr/>
            </a:pPr>
            <a:r>
              <a:rPr lang="fi-FI"/>
              <a:t>Platform in runtime</a:t>
            </a:r>
            <a:endParaRPr lang="en-US"/>
          </a:p>
        </p:txBody>
      </p:sp>
    </p:spTree>
  </p:cSld>
  <p:clrMapOvr>
    <a:masterClrMapping/>
  </p:clrMapOvr>
  <p:transition spd="med"/>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29154" name="Rectangle 2"/>
          <p:cNvSpPr>
            <a:spLocks noGrp="1" noChangeArrowheads="1"/>
          </p:cNvSpPr>
          <p:nvPr>
            <p:ph type="title"/>
          </p:nvPr>
        </p:nvSpPr>
        <p:spPr/>
        <p:txBody>
          <a:bodyPr/>
          <a:lstStyle/>
          <a:p>
            <a:pPr eaLnBrk="1" hangingPunct="1">
              <a:defRPr/>
            </a:pPr>
            <a:r>
              <a:rPr lang="fi-FI" sz="3200"/>
              <a:t>Scenario of interaction</a:t>
            </a:r>
            <a:endParaRPr lang="en-US" sz="3200"/>
          </a:p>
        </p:txBody>
      </p:sp>
      <p:pic>
        <p:nvPicPr>
          <p:cNvPr id="276483" name="Picture 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013" y="1412875"/>
            <a:ext cx="6985000" cy="420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3250" name="Rectangle 2"/>
          <p:cNvSpPr>
            <a:spLocks noGrp="1" noChangeArrowheads="1"/>
          </p:cNvSpPr>
          <p:nvPr>
            <p:ph type="title"/>
          </p:nvPr>
        </p:nvSpPr>
        <p:spPr/>
        <p:txBody>
          <a:bodyPr/>
          <a:lstStyle/>
          <a:p>
            <a:pPr eaLnBrk="1" hangingPunct="1">
              <a:defRPr/>
            </a:pPr>
            <a:r>
              <a:rPr lang="fi-FI" sz="3200"/>
              <a:t>Agent classes</a:t>
            </a:r>
            <a:endParaRPr lang="en-US" sz="3200"/>
          </a:p>
        </p:txBody>
      </p:sp>
      <p:pic>
        <p:nvPicPr>
          <p:cNvPr id="277507" name="Picture 3" descr="ResourceAgentsMin-i"/>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287" r="55008" b="60551"/>
          <a:stretch>
            <a:fillRect/>
          </a:stretch>
        </p:blipFill>
        <p:spPr bwMode="auto">
          <a:xfrm>
            <a:off x="2339975" y="2062163"/>
            <a:ext cx="5400675" cy="278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3252" name="Text Box 4"/>
          <p:cNvSpPr txBox="1">
            <a:spLocks noChangeArrowheads="1"/>
          </p:cNvSpPr>
          <p:nvPr/>
        </p:nvSpPr>
        <p:spPr bwMode="auto">
          <a:xfrm>
            <a:off x="1504950" y="3549650"/>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7509" name="Group 5"/>
          <p:cNvGrpSpPr>
            <a:grpSpLocks/>
          </p:cNvGrpSpPr>
          <p:nvPr/>
        </p:nvGrpSpPr>
        <p:grpSpPr bwMode="auto">
          <a:xfrm>
            <a:off x="2009775" y="3476625"/>
            <a:ext cx="336550" cy="433388"/>
            <a:chOff x="3775" y="1344"/>
            <a:chExt cx="363" cy="504"/>
          </a:xfrm>
        </p:grpSpPr>
        <p:sp>
          <p:nvSpPr>
            <p:cNvPr id="277528"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29"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3256" name="Text Box 8"/>
          <p:cNvSpPr txBox="1">
            <a:spLocks noChangeArrowheads="1"/>
          </p:cNvSpPr>
          <p:nvPr/>
        </p:nvSpPr>
        <p:spPr bwMode="auto">
          <a:xfrm>
            <a:off x="1862138" y="44386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Service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7511" name="Group 9"/>
          <p:cNvGrpSpPr>
            <a:grpSpLocks/>
          </p:cNvGrpSpPr>
          <p:nvPr/>
        </p:nvGrpSpPr>
        <p:grpSpPr bwMode="auto">
          <a:xfrm>
            <a:off x="2319338" y="4367213"/>
            <a:ext cx="336550" cy="433387"/>
            <a:chOff x="3775" y="1344"/>
            <a:chExt cx="363" cy="504"/>
          </a:xfrm>
        </p:grpSpPr>
        <p:sp>
          <p:nvSpPr>
            <p:cNvPr id="277526" name="Oval 10"/>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27" name="Picture 11"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7512" name="Group 12"/>
          <p:cNvGrpSpPr>
            <a:grpSpLocks/>
          </p:cNvGrpSpPr>
          <p:nvPr/>
        </p:nvGrpSpPr>
        <p:grpSpPr bwMode="auto">
          <a:xfrm>
            <a:off x="1330325" y="2711450"/>
            <a:ext cx="336550" cy="433388"/>
            <a:chOff x="3775" y="1344"/>
            <a:chExt cx="363" cy="504"/>
          </a:xfrm>
        </p:grpSpPr>
        <p:sp>
          <p:nvSpPr>
            <p:cNvPr id="277524" name="Oval 1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25" name="Picture 14"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3263" name="Text Box 15"/>
          <p:cNvSpPr txBox="1">
            <a:spLocks noChangeArrowheads="1"/>
          </p:cNvSpPr>
          <p:nvPr/>
        </p:nvSpPr>
        <p:spPr bwMode="auto">
          <a:xfrm>
            <a:off x="1619250" y="2782888"/>
            <a:ext cx="792163"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Simulator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7514" name="Group 16"/>
          <p:cNvGrpSpPr>
            <a:grpSpLocks/>
          </p:cNvGrpSpPr>
          <p:nvPr/>
        </p:nvGrpSpPr>
        <p:grpSpPr bwMode="auto">
          <a:xfrm>
            <a:off x="6821488" y="3862388"/>
            <a:ext cx="793750" cy="436562"/>
            <a:chOff x="3969" y="2614"/>
            <a:chExt cx="500" cy="275"/>
          </a:xfrm>
        </p:grpSpPr>
        <p:sp>
          <p:nvSpPr>
            <p:cNvPr id="1333265" name="Text Box 17"/>
            <p:cNvSpPr txBox="1">
              <a:spLocks noChangeArrowheads="1"/>
            </p:cNvSpPr>
            <p:nvPr/>
          </p:nvSpPr>
          <p:spPr bwMode="auto">
            <a:xfrm>
              <a:off x="3969" y="2659"/>
              <a:ext cx="409" cy="23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7521" name="Group 18"/>
            <p:cNvGrpSpPr>
              <a:grpSpLocks/>
            </p:cNvGrpSpPr>
            <p:nvPr/>
          </p:nvGrpSpPr>
          <p:grpSpPr bwMode="auto">
            <a:xfrm>
              <a:off x="4257" y="2614"/>
              <a:ext cx="212" cy="273"/>
              <a:chOff x="3775" y="1344"/>
              <a:chExt cx="363" cy="504"/>
            </a:xfrm>
          </p:grpSpPr>
          <p:sp>
            <p:nvSpPr>
              <p:cNvPr id="277522" name="Oval 1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23" name="Picture 20"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7515" name="Group 21"/>
          <p:cNvGrpSpPr>
            <a:grpSpLocks/>
          </p:cNvGrpSpPr>
          <p:nvPr/>
        </p:nvGrpSpPr>
        <p:grpSpPr bwMode="auto">
          <a:xfrm>
            <a:off x="7092950" y="4654550"/>
            <a:ext cx="863600" cy="503238"/>
            <a:chOff x="3606" y="2567"/>
            <a:chExt cx="544" cy="317"/>
          </a:xfrm>
        </p:grpSpPr>
        <p:sp>
          <p:nvSpPr>
            <p:cNvPr id="1333270" name="Text Box 22"/>
            <p:cNvSpPr txBox="1">
              <a:spLocks noChangeArrowheads="1"/>
            </p:cNvSpPr>
            <p:nvPr/>
          </p:nvSpPr>
          <p:spPr bwMode="auto">
            <a:xfrm>
              <a:off x="3606" y="2568"/>
              <a:ext cx="409" cy="316"/>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Adapter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7517" name="Group 23"/>
            <p:cNvGrpSpPr>
              <a:grpSpLocks/>
            </p:cNvGrpSpPr>
            <p:nvPr/>
          </p:nvGrpSpPr>
          <p:grpSpPr bwMode="auto">
            <a:xfrm>
              <a:off x="3938" y="2567"/>
              <a:ext cx="212" cy="273"/>
              <a:chOff x="3775" y="1344"/>
              <a:chExt cx="363" cy="504"/>
            </a:xfrm>
          </p:grpSpPr>
          <p:sp>
            <p:nvSpPr>
              <p:cNvPr id="277518" name="Oval 24"/>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7519" name="Picture 25"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4274" name="Rectangle 2"/>
          <p:cNvSpPr>
            <a:spLocks noGrp="1" noChangeArrowheads="1"/>
          </p:cNvSpPr>
          <p:nvPr>
            <p:ph type="title"/>
          </p:nvPr>
        </p:nvSpPr>
        <p:spPr/>
        <p:txBody>
          <a:bodyPr/>
          <a:lstStyle/>
          <a:p>
            <a:pPr eaLnBrk="1" hangingPunct="1">
              <a:defRPr/>
            </a:pPr>
            <a:r>
              <a:rPr lang="fi-FI" sz="3200"/>
              <a:t>Platform launch</a:t>
            </a:r>
            <a:endParaRPr lang="en-US" sz="3200"/>
          </a:p>
        </p:txBody>
      </p:sp>
      <p:pic>
        <p:nvPicPr>
          <p:cNvPr id="2785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0113" y="1052513"/>
            <a:ext cx="7632700" cy="5145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5298" name="Rectangle 2"/>
          <p:cNvSpPr>
            <a:spLocks noGrp="1" noChangeArrowheads="1"/>
          </p:cNvSpPr>
          <p:nvPr>
            <p:ph type="title"/>
          </p:nvPr>
        </p:nvSpPr>
        <p:spPr/>
        <p:txBody>
          <a:bodyPr/>
          <a:lstStyle/>
          <a:p>
            <a:pPr algn="r" eaLnBrk="1" hangingPunct="1">
              <a:defRPr/>
            </a:pPr>
            <a:r>
              <a:rPr lang="fi-FI" sz="3200" i="1"/>
              <a:t>Device Simulator Agent</a:t>
            </a:r>
            <a:endParaRPr lang="en-US" sz="3200" i="1"/>
          </a:p>
        </p:txBody>
      </p:sp>
      <p:pic>
        <p:nvPicPr>
          <p:cNvPr id="27955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6" name="Freeform 4"/>
          <p:cNvSpPr>
            <a:spLocks/>
          </p:cNvSpPr>
          <p:nvPr/>
        </p:nvSpPr>
        <p:spPr bwMode="auto">
          <a:xfrm>
            <a:off x="1692275" y="4149725"/>
            <a:ext cx="6048375" cy="1295400"/>
          </a:xfrm>
          <a:custGeom>
            <a:avLst/>
            <a:gdLst>
              <a:gd name="T0" fmla="*/ 2222 w 3810"/>
              <a:gd name="T1" fmla="*/ 816 h 816"/>
              <a:gd name="T2" fmla="*/ 3810 w 3810"/>
              <a:gd name="T3" fmla="*/ 0 h 816"/>
              <a:gd name="T4" fmla="*/ 0 w 3810"/>
              <a:gd name="T5" fmla="*/ 0 h 816"/>
              <a:gd name="T6" fmla="*/ 1451 w 3810"/>
              <a:gd name="T7" fmla="*/ 816 h 816"/>
              <a:gd name="T8" fmla="*/ 2222 w 3810"/>
              <a:gd name="T9" fmla="*/ 816 h 816"/>
              <a:gd name="T10" fmla="*/ 0 60000 65536"/>
              <a:gd name="T11" fmla="*/ 0 60000 65536"/>
              <a:gd name="T12" fmla="*/ 0 60000 65536"/>
              <a:gd name="T13" fmla="*/ 0 60000 65536"/>
              <a:gd name="T14" fmla="*/ 0 60000 65536"/>
              <a:gd name="T15" fmla="*/ 0 w 3810"/>
              <a:gd name="T16" fmla="*/ 0 h 816"/>
              <a:gd name="T17" fmla="*/ 3810 w 3810"/>
              <a:gd name="T18" fmla="*/ 816 h 816"/>
            </a:gdLst>
            <a:ahLst/>
            <a:cxnLst>
              <a:cxn ang="T10">
                <a:pos x="T0" y="T1"/>
              </a:cxn>
              <a:cxn ang="T11">
                <a:pos x="T2" y="T3"/>
              </a:cxn>
              <a:cxn ang="T12">
                <a:pos x="T4" y="T5"/>
              </a:cxn>
              <a:cxn ang="T13">
                <a:pos x="T6" y="T7"/>
              </a:cxn>
              <a:cxn ang="T14">
                <a:pos x="T8" y="T9"/>
              </a:cxn>
            </a:cxnLst>
            <a:rect l="T15" t="T16" r="T17" b="T18"/>
            <a:pathLst>
              <a:path w="3810" h="816">
                <a:moveTo>
                  <a:pt x="2222" y="816"/>
                </a:moveTo>
                <a:lnTo>
                  <a:pt x="3810" y="0"/>
                </a:lnTo>
                <a:lnTo>
                  <a:pt x="0" y="0"/>
                </a:lnTo>
                <a:lnTo>
                  <a:pt x="1451" y="816"/>
                </a:lnTo>
                <a:lnTo>
                  <a:pt x="2222" y="816"/>
                </a:lnTo>
                <a:close/>
              </a:path>
            </a:pathLst>
          </a:custGeom>
          <a:solidFill>
            <a:srgbClr val="FFFFCC">
              <a:alpha val="36078"/>
            </a:srgbClr>
          </a:solidFill>
          <a:ln w="9525" cap="flat" cmpd="sng">
            <a:solidFill>
              <a:schemeClr val="bg2"/>
            </a:solidFill>
            <a:prstDash val="solid"/>
            <a:round/>
            <a:headEnd/>
            <a:tailEnd/>
          </a:ln>
        </p:spPr>
        <p:txBody>
          <a:bodyPr>
            <a:spAutoFit/>
          </a:bodyPr>
          <a:lstStyle/>
          <a:p>
            <a:endParaRPr lang="en-US"/>
          </a:p>
        </p:txBody>
      </p:sp>
      <p:sp>
        <p:nvSpPr>
          <p:cNvPr id="279557" name="AutoShape 5"/>
          <p:cNvSpPr>
            <a:spLocks noChangeArrowheads="1"/>
          </p:cNvSpPr>
          <p:nvPr/>
        </p:nvSpPr>
        <p:spPr bwMode="auto">
          <a:xfrm>
            <a:off x="3995738" y="5457825"/>
            <a:ext cx="1223962" cy="280988"/>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79558" name="AutoShape 6"/>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1335303" name="Text Box 7"/>
          <p:cNvSpPr txBox="1">
            <a:spLocks noChangeArrowheads="1"/>
          </p:cNvSpPr>
          <p:nvPr/>
        </p:nvSpPr>
        <p:spPr bwMode="auto">
          <a:xfrm>
            <a:off x="6804025" y="2200275"/>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279560" name="Picture 8" descr="MCj0239185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08625" y="1690688"/>
            <a:ext cx="431800" cy="1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9561" name="Group 9"/>
          <p:cNvGrpSpPr>
            <a:grpSpLocks/>
          </p:cNvGrpSpPr>
          <p:nvPr/>
        </p:nvGrpSpPr>
        <p:grpSpPr bwMode="auto">
          <a:xfrm>
            <a:off x="3419475" y="2636838"/>
            <a:ext cx="4465638" cy="422275"/>
            <a:chOff x="1202" y="1797"/>
            <a:chExt cx="816" cy="272"/>
          </a:xfrm>
        </p:grpSpPr>
        <p:sp>
          <p:nvSpPr>
            <p:cNvPr id="1335306" name="AutoShape 10"/>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35307" name="Text Box 11"/>
            <p:cNvSpPr txBox="1">
              <a:spLocks noChangeArrowheads="1"/>
            </p:cNvSpPr>
            <p:nvPr/>
          </p:nvSpPr>
          <p:spPr bwMode="auto">
            <a:xfrm>
              <a:off x="1216" y="1888"/>
              <a:ext cx="725" cy="157"/>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279562" name="Group 12"/>
          <p:cNvGrpSpPr>
            <a:grpSpLocks/>
          </p:cNvGrpSpPr>
          <p:nvPr/>
        </p:nvGrpSpPr>
        <p:grpSpPr bwMode="auto">
          <a:xfrm>
            <a:off x="3633788" y="2051050"/>
            <a:ext cx="409575" cy="577850"/>
            <a:chOff x="3775" y="1344"/>
            <a:chExt cx="363" cy="504"/>
          </a:xfrm>
        </p:grpSpPr>
        <p:sp>
          <p:nvSpPr>
            <p:cNvPr id="279571" name="Oval 1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572" name="Picture 14"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5311" name="Text Box 15"/>
          <p:cNvSpPr txBox="1">
            <a:spLocks noChangeArrowheads="1"/>
          </p:cNvSpPr>
          <p:nvPr/>
        </p:nvSpPr>
        <p:spPr bwMode="auto">
          <a:xfrm>
            <a:off x="3968750" y="2144713"/>
            <a:ext cx="746125"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Simulator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79564" name="Group 16"/>
          <p:cNvGrpSpPr>
            <a:grpSpLocks/>
          </p:cNvGrpSpPr>
          <p:nvPr/>
        </p:nvGrpSpPr>
        <p:grpSpPr bwMode="auto">
          <a:xfrm>
            <a:off x="7332663" y="2127250"/>
            <a:ext cx="336550" cy="433388"/>
            <a:chOff x="3775" y="1344"/>
            <a:chExt cx="363" cy="504"/>
          </a:xfrm>
        </p:grpSpPr>
        <p:sp>
          <p:nvSpPr>
            <p:cNvPr id="279569" name="Oval 17"/>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79570" name="Picture 18" descr="CA0NW12D"/>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9565" name="Freeform 19"/>
          <p:cNvSpPr>
            <a:spLocks/>
          </p:cNvSpPr>
          <p:nvPr/>
        </p:nvSpPr>
        <p:spPr bwMode="auto">
          <a:xfrm rot="10800000" flipV="1">
            <a:off x="4210050" y="1916113"/>
            <a:ext cx="3025775" cy="215900"/>
          </a:xfrm>
          <a:custGeom>
            <a:avLst/>
            <a:gdLst>
              <a:gd name="T0" fmla="*/ 0 w 907"/>
              <a:gd name="T1" fmla="*/ 272 h 272"/>
              <a:gd name="T2" fmla="*/ 453 w 907"/>
              <a:gd name="T3" fmla="*/ 0 h 272"/>
              <a:gd name="T4" fmla="*/ 907 w 907"/>
              <a:gd name="T5" fmla="*/ 272 h 272"/>
              <a:gd name="T6" fmla="*/ 0 60000 65536"/>
              <a:gd name="T7" fmla="*/ 0 60000 65536"/>
              <a:gd name="T8" fmla="*/ 0 60000 65536"/>
              <a:gd name="T9" fmla="*/ 0 w 907"/>
              <a:gd name="T10" fmla="*/ 0 h 272"/>
              <a:gd name="T11" fmla="*/ 907 w 907"/>
              <a:gd name="T12" fmla="*/ 272 h 272"/>
            </a:gdLst>
            <a:ahLst/>
            <a:cxnLst>
              <a:cxn ang="T6">
                <a:pos x="T0" y="T1"/>
              </a:cxn>
              <a:cxn ang="T7">
                <a:pos x="T2" y="T3"/>
              </a:cxn>
              <a:cxn ang="T8">
                <a:pos x="T4" y="T5"/>
              </a:cxn>
            </a:cxnLst>
            <a:rect l="T9" t="T10" r="T11" b="T12"/>
            <a:pathLst>
              <a:path w="907" h="272">
                <a:moveTo>
                  <a:pt x="0" y="272"/>
                </a:moveTo>
                <a:cubicBezTo>
                  <a:pt x="151" y="136"/>
                  <a:pt x="302" y="0"/>
                  <a:pt x="453" y="0"/>
                </a:cubicBezTo>
                <a:cubicBezTo>
                  <a:pt x="604" y="0"/>
                  <a:pt x="824" y="219"/>
                  <a:pt x="907" y="272"/>
                </a:cubicBezTo>
              </a:path>
            </a:pathLst>
          </a:custGeom>
          <a:noFill/>
          <a:ln w="15875" cap="flat" cmpd="sng">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5316" name="Text Box 20"/>
          <p:cNvSpPr txBox="1">
            <a:spLocks noChangeArrowheads="1"/>
          </p:cNvSpPr>
          <p:nvPr/>
        </p:nvSpPr>
        <p:spPr bwMode="auto">
          <a:xfrm>
            <a:off x="5508625" y="1341438"/>
            <a:ext cx="649288"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States XML</a:t>
            </a:r>
            <a:endParaRPr lang="en-US" sz="500">
              <a:effectLst>
                <a:outerShdw blurRad="38100" dist="38100" dir="2700000" algn="tl">
                  <a:srgbClr val="C0C0C0"/>
                </a:outerShdw>
              </a:effectLst>
              <a:ea typeface="SimSun" pitchFamily="2" charset="-122"/>
            </a:endParaRPr>
          </a:p>
        </p:txBody>
      </p:sp>
      <p:pic>
        <p:nvPicPr>
          <p:cNvPr id="279567" name="Picture 21" descr="jad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47813" y="2395538"/>
            <a:ext cx="15113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68" name="Picture 22" descr="j028575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1763713" y="1530350"/>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4" name="Cloud"/>
          <p:cNvSpPr>
            <a:spLocks noChangeAspect="1" noEditPoints="1" noChangeArrowheads="1"/>
          </p:cNvSpPr>
          <p:nvPr/>
        </p:nvSpPr>
        <p:spPr bwMode="auto">
          <a:xfrm>
            <a:off x="250825" y="2349500"/>
            <a:ext cx="8569325" cy="4392613"/>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r>
              <a:rPr lang="en-US" sz="1600" b="1"/>
              <a:t>  </a:t>
            </a:r>
          </a:p>
          <a:p>
            <a:pPr algn="l">
              <a:defRPr/>
            </a:pPr>
            <a:r>
              <a:rPr lang="en-US" sz="2400" b="1"/>
              <a:t> Global Understanding Environment</a:t>
            </a:r>
          </a:p>
        </p:txBody>
      </p:sp>
      <p:sp>
        <p:nvSpPr>
          <p:cNvPr id="1116165" name="Rectangle 5"/>
          <p:cNvSpPr>
            <a:spLocks noChangeArrowheads="1"/>
          </p:cNvSpPr>
          <p:nvPr/>
        </p:nvSpPr>
        <p:spPr bwMode="auto">
          <a:xfrm>
            <a:off x="430213" y="80963"/>
            <a:ext cx="7848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GUN Resources</a:t>
            </a:r>
          </a:p>
        </p:txBody>
      </p:sp>
      <p:sp>
        <p:nvSpPr>
          <p:cNvPr id="5125" name="Rectangle 6"/>
          <p:cNvSpPr>
            <a:spLocks noChangeArrowheads="1"/>
          </p:cNvSpPr>
          <p:nvPr/>
        </p:nvSpPr>
        <p:spPr bwMode="auto">
          <a:xfrm>
            <a:off x="827088" y="765175"/>
            <a:ext cx="8139112"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1600">
                <a:solidFill>
                  <a:srgbClr val="003366"/>
                </a:solidFill>
              </a:rPr>
              <a:t>World of GUN consists on a variety of resources: agents for managing IW or GUN resources, resource histories semantically enriched with metadata, GUN ontologies, adapters for connecting with IW resources, tools, platforms, standards, executable software components, engines and rules employed by agents, multi-agent commitments and conventions, internal and global standards.</a:t>
            </a:r>
          </a:p>
        </p:txBody>
      </p:sp>
      <p:grpSp>
        <p:nvGrpSpPr>
          <p:cNvPr id="5126" name="Group 7"/>
          <p:cNvGrpSpPr>
            <a:grpSpLocks/>
          </p:cNvGrpSpPr>
          <p:nvPr/>
        </p:nvGrpSpPr>
        <p:grpSpPr bwMode="auto">
          <a:xfrm>
            <a:off x="3708400" y="4652963"/>
            <a:ext cx="1751013" cy="1296987"/>
            <a:chOff x="4150" y="1593"/>
            <a:chExt cx="1319" cy="858"/>
          </a:xfrm>
        </p:grpSpPr>
        <p:pic>
          <p:nvPicPr>
            <p:cNvPr id="5289" name="Picture 8" descr="protege-screenshot-reduce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85" y="1593"/>
              <a:ext cx="1084" cy="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90" name="Picture 9" descr="molecula">
              <a:hlinkClick r:id="rId3"/>
            </p:cNvPr>
            <p:cNvPicPr>
              <a:picLocks noChangeAspect="1" noChangeArrowheads="1"/>
            </p:cNvPicPr>
            <p:nvPr/>
          </p:nvPicPr>
          <p:blipFill>
            <a:blip r:embed="rId4">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150" y="1929"/>
              <a:ext cx="680"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27" name="WordArt 10"/>
          <p:cNvSpPr>
            <a:spLocks noChangeArrowheads="1" noChangeShapeType="1" noTextEdit="1"/>
          </p:cNvSpPr>
          <p:nvPr/>
        </p:nvSpPr>
        <p:spPr bwMode="auto">
          <a:xfrm>
            <a:off x="3890963" y="4333875"/>
            <a:ext cx="1576387" cy="2682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Ontologies</a:t>
            </a:r>
          </a:p>
        </p:txBody>
      </p:sp>
      <p:sp>
        <p:nvSpPr>
          <p:cNvPr id="5128" name="WordArt 11"/>
          <p:cNvSpPr>
            <a:spLocks noChangeArrowheads="1" noChangeShapeType="1" noTextEdit="1"/>
          </p:cNvSpPr>
          <p:nvPr/>
        </p:nvSpPr>
        <p:spPr bwMode="auto">
          <a:xfrm>
            <a:off x="2216150" y="2009775"/>
            <a:ext cx="792163"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Rules</a:t>
            </a:r>
          </a:p>
        </p:txBody>
      </p:sp>
      <p:sp>
        <p:nvSpPr>
          <p:cNvPr id="5129" name="WordArt 12"/>
          <p:cNvSpPr>
            <a:spLocks noChangeArrowheads="1" noChangeShapeType="1" noTextEdit="1"/>
          </p:cNvSpPr>
          <p:nvPr/>
        </p:nvSpPr>
        <p:spPr bwMode="auto">
          <a:xfrm>
            <a:off x="5148263" y="1989138"/>
            <a:ext cx="1295400" cy="2873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Standards</a:t>
            </a:r>
          </a:p>
        </p:txBody>
      </p:sp>
      <p:grpSp>
        <p:nvGrpSpPr>
          <p:cNvPr id="5130" name="Group 13"/>
          <p:cNvGrpSpPr>
            <a:grpSpLocks/>
          </p:cNvGrpSpPr>
          <p:nvPr/>
        </p:nvGrpSpPr>
        <p:grpSpPr bwMode="auto">
          <a:xfrm>
            <a:off x="6862763" y="2136775"/>
            <a:ext cx="1466850" cy="1008063"/>
            <a:chOff x="4161" y="1706"/>
            <a:chExt cx="924" cy="946"/>
          </a:xfrm>
        </p:grpSpPr>
        <p:sp>
          <p:nvSpPr>
            <p:cNvPr id="5260" name="AutoShape 14"/>
            <p:cNvSpPr>
              <a:spLocks noChangeArrowheads="1"/>
            </p:cNvSpPr>
            <p:nvPr/>
          </p:nvSpPr>
          <p:spPr bwMode="auto">
            <a:xfrm>
              <a:off x="4175" y="1706"/>
              <a:ext cx="907" cy="946"/>
            </a:xfrm>
            <a:prstGeom prst="can">
              <a:avLst>
                <a:gd name="adj" fmla="val 26075"/>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61" name="Text Box 15"/>
            <p:cNvSpPr txBox="1">
              <a:spLocks noChangeArrowheads="1"/>
            </p:cNvSpPr>
            <p:nvPr/>
          </p:nvSpPr>
          <p:spPr bwMode="auto">
            <a:xfrm>
              <a:off x="4459" y="1955"/>
              <a:ext cx="626" cy="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i="1">
                  <a:solidFill>
                    <a:srgbClr val="993300"/>
                  </a:solidFill>
                </a:rPr>
                <a:t>Resource history data</a:t>
              </a:r>
            </a:p>
          </p:txBody>
        </p:sp>
        <p:grpSp>
          <p:nvGrpSpPr>
            <p:cNvPr id="5262" name="Group 16"/>
            <p:cNvGrpSpPr>
              <a:grpSpLocks/>
            </p:cNvGrpSpPr>
            <p:nvPr/>
          </p:nvGrpSpPr>
          <p:grpSpPr bwMode="auto">
            <a:xfrm>
              <a:off x="4325" y="2427"/>
              <a:ext cx="396" cy="133"/>
              <a:chOff x="3840" y="3408"/>
              <a:chExt cx="1440" cy="576"/>
            </a:xfrm>
          </p:grpSpPr>
          <p:grpSp>
            <p:nvGrpSpPr>
              <p:cNvPr id="5268" name="Group 17"/>
              <p:cNvGrpSpPr>
                <a:grpSpLocks/>
              </p:cNvGrpSpPr>
              <p:nvPr/>
            </p:nvGrpSpPr>
            <p:grpSpPr bwMode="auto">
              <a:xfrm>
                <a:off x="4032" y="3408"/>
                <a:ext cx="1056" cy="504"/>
                <a:chOff x="4032" y="3408"/>
                <a:chExt cx="1056" cy="504"/>
              </a:xfrm>
            </p:grpSpPr>
            <p:sp>
              <p:nvSpPr>
                <p:cNvPr id="5280" name="Line 18"/>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 name="Line 19"/>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 name="Line 20"/>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3" name="Line 21"/>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4" name="Line 22"/>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5" name="Line 23"/>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 name="Line 24"/>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 name="Line 25"/>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 name="Line 26"/>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69" name="Group 27"/>
              <p:cNvGrpSpPr>
                <a:grpSpLocks/>
              </p:cNvGrpSpPr>
              <p:nvPr/>
            </p:nvGrpSpPr>
            <p:grpSpPr bwMode="auto">
              <a:xfrm>
                <a:off x="3840" y="3408"/>
                <a:ext cx="1440" cy="576"/>
                <a:chOff x="3840" y="3408"/>
                <a:chExt cx="1440" cy="576"/>
              </a:xfrm>
            </p:grpSpPr>
            <p:sp>
              <p:nvSpPr>
                <p:cNvPr id="5270" name="Oval 28"/>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1" name="Oval 29"/>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2" name="Oval 30"/>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3" name="Oval 31"/>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4" name="Oval 32"/>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5" name="Oval 33"/>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6" name="Oval 34"/>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7" name="Oval 35"/>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8" name="Oval 36"/>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79" name="Oval 37"/>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5263" name="Group 38"/>
            <p:cNvGrpSpPr>
              <a:grpSpLocks/>
            </p:cNvGrpSpPr>
            <p:nvPr/>
          </p:nvGrpSpPr>
          <p:grpSpPr bwMode="auto">
            <a:xfrm>
              <a:off x="4161" y="2011"/>
              <a:ext cx="582" cy="513"/>
              <a:chOff x="860" y="1117"/>
              <a:chExt cx="466" cy="350"/>
            </a:xfrm>
          </p:grpSpPr>
          <p:pic>
            <p:nvPicPr>
              <p:cNvPr id="5265" name="Picture 39"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6" name="Picture 40"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7" name="Picture 41"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264" name="Picture 42" descr="rscdf-power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1" y="1719"/>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31" name="Group 43"/>
          <p:cNvGrpSpPr>
            <a:grpSpLocks/>
          </p:cNvGrpSpPr>
          <p:nvPr/>
        </p:nvGrpSpPr>
        <p:grpSpPr bwMode="auto">
          <a:xfrm>
            <a:off x="7134225" y="2344738"/>
            <a:ext cx="1466850" cy="1008062"/>
            <a:chOff x="4161" y="1706"/>
            <a:chExt cx="924" cy="946"/>
          </a:xfrm>
        </p:grpSpPr>
        <p:sp>
          <p:nvSpPr>
            <p:cNvPr id="5231" name="AutoShape 44"/>
            <p:cNvSpPr>
              <a:spLocks noChangeArrowheads="1"/>
            </p:cNvSpPr>
            <p:nvPr/>
          </p:nvSpPr>
          <p:spPr bwMode="auto">
            <a:xfrm>
              <a:off x="4175" y="1706"/>
              <a:ext cx="907" cy="946"/>
            </a:xfrm>
            <a:prstGeom prst="can">
              <a:avLst>
                <a:gd name="adj" fmla="val 26075"/>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32" name="Text Box 45"/>
            <p:cNvSpPr txBox="1">
              <a:spLocks noChangeArrowheads="1"/>
            </p:cNvSpPr>
            <p:nvPr/>
          </p:nvSpPr>
          <p:spPr bwMode="auto">
            <a:xfrm>
              <a:off x="4459" y="1955"/>
              <a:ext cx="626" cy="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i="1">
                  <a:solidFill>
                    <a:srgbClr val="993300"/>
                  </a:solidFill>
                </a:rPr>
                <a:t>Resource history data</a:t>
              </a:r>
            </a:p>
          </p:txBody>
        </p:sp>
        <p:grpSp>
          <p:nvGrpSpPr>
            <p:cNvPr id="5233" name="Group 46"/>
            <p:cNvGrpSpPr>
              <a:grpSpLocks/>
            </p:cNvGrpSpPr>
            <p:nvPr/>
          </p:nvGrpSpPr>
          <p:grpSpPr bwMode="auto">
            <a:xfrm>
              <a:off x="4325" y="2427"/>
              <a:ext cx="396" cy="133"/>
              <a:chOff x="3840" y="3408"/>
              <a:chExt cx="1440" cy="576"/>
            </a:xfrm>
          </p:grpSpPr>
          <p:grpSp>
            <p:nvGrpSpPr>
              <p:cNvPr id="5239" name="Group 47"/>
              <p:cNvGrpSpPr>
                <a:grpSpLocks/>
              </p:cNvGrpSpPr>
              <p:nvPr/>
            </p:nvGrpSpPr>
            <p:grpSpPr bwMode="auto">
              <a:xfrm>
                <a:off x="4032" y="3408"/>
                <a:ext cx="1056" cy="504"/>
                <a:chOff x="4032" y="3408"/>
                <a:chExt cx="1056" cy="504"/>
              </a:xfrm>
            </p:grpSpPr>
            <p:sp>
              <p:nvSpPr>
                <p:cNvPr id="5251" name="Line 48"/>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 name="Line 49"/>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 name="Line 50"/>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 name="Line 51"/>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 name="Line 52"/>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 name="Line 53"/>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 name="Line 54"/>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 name="Line 55"/>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 name="Line 56"/>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 name="Group 57"/>
              <p:cNvGrpSpPr>
                <a:grpSpLocks/>
              </p:cNvGrpSpPr>
              <p:nvPr/>
            </p:nvGrpSpPr>
            <p:grpSpPr bwMode="auto">
              <a:xfrm>
                <a:off x="3840" y="3408"/>
                <a:ext cx="1440" cy="576"/>
                <a:chOff x="3840" y="3408"/>
                <a:chExt cx="1440" cy="576"/>
              </a:xfrm>
            </p:grpSpPr>
            <p:sp>
              <p:nvSpPr>
                <p:cNvPr id="5241" name="Oval 58"/>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2" name="Oval 59"/>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3" name="Oval 60"/>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4" name="Oval 61"/>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5" name="Oval 62"/>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6" name="Oval 63"/>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7" name="Oval 64"/>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8" name="Oval 65"/>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49" name="Oval 66"/>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250" name="Oval 67"/>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5234" name="Group 68"/>
            <p:cNvGrpSpPr>
              <a:grpSpLocks/>
            </p:cNvGrpSpPr>
            <p:nvPr/>
          </p:nvGrpSpPr>
          <p:grpSpPr bwMode="auto">
            <a:xfrm>
              <a:off x="4161" y="2011"/>
              <a:ext cx="582" cy="513"/>
              <a:chOff x="860" y="1117"/>
              <a:chExt cx="466" cy="350"/>
            </a:xfrm>
          </p:grpSpPr>
          <p:pic>
            <p:nvPicPr>
              <p:cNvPr id="5236" name="Picture 69"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37" name="Picture 70"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38" name="Picture 71"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235" name="Picture 72" descr="rscdf-power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1" y="1719"/>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32" name="WordArt 73"/>
          <p:cNvSpPr>
            <a:spLocks noChangeArrowheads="1" noChangeShapeType="1" noTextEdit="1"/>
          </p:cNvSpPr>
          <p:nvPr/>
        </p:nvSpPr>
        <p:spPr bwMode="auto">
          <a:xfrm>
            <a:off x="3662363" y="1908175"/>
            <a:ext cx="1079500"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Agents</a:t>
            </a:r>
          </a:p>
        </p:txBody>
      </p:sp>
      <p:sp>
        <p:nvSpPr>
          <p:cNvPr id="5133" name="WordArt 74"/>
          <p:cNvSpPr>
            <a:spLocks noChangeArrowheads="1" noChangeShapeType="1" noTextEdit="1"/>
          </p:cNvSpPr>
          <p:nvPr/>
        </p:nvSpPr>
        <p:spPr bwMode="auto">
          <a:xfrm>
            <a:off x="6756400" y="6221413"/>
            <a:ext cx="2124075" cy="5762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Executable </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software components</a:t>
            </a:r>
          </a:p>
        </p:txBody>
      </p:sp>
      <p:grpSp>
        <p:nvGrpSpPr>
          <p:cNvPr id="5134" name="Group 75"/>
          <p:cNvGrpSpPr>
            <a:grpSpLocks/>
          </p:cNvGrpSpPr>
          <p:nvPr/>
        </p:nvGrpSpPr>
        <p:grpSpPr bwMode="auto">
          <a:xfrm flipH="1">
            <a:off x="3060700" y="1989138"/>
            <a:ext cx="935038" cy="1368425"/>
            <a:chOff x="1803" y="1661"/>
            <a:chExt cx="363" cy="505"/>
          </a:xfrm>
        </p:grpSpPr>
        <p:sp>
          <p:nvSpPr>
            <p:cNvPr id="5229" name="Oval 7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230" name="Picture 77"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5122" name="Object 78"/>
          <p:cNvGraphicFramePr>
            <a:graphicFrameLocks noChangeAspect="1"/>
          </p:cNvGraphicFramePr>
          <p:nvPr/>
        </p:nvGraphicFramePr>
        <p:xfrm>
          <a:off x="3708400" y="2349500"/>
          <a:ext cx="1144588" cy="1223963"/>
        </p:xfrm>
        <a:graphic>
          <a:graphicData uri="http://schemas.openxmlformats.org/presentationml/2006/ole">
            <mc:AlternateContent xmlns:mc="http://schemas.openxmlformats.org/markup-compatibility/2006">
              <mc:Choice xmlns:v="urn:schemas-microsoft-com:vml" Requires="v">
                <p:oleObj r:id="rId8" imgW="3088440" imgH="3468960" progId="">
                  <p:embed/>
                </p:oleObj>
              </mc:Choice>
              <mc:Fallback>
                <p:oleObj r:id="rId8" imgW="3088440" imgH="3468960" progId="">
                  <p:embed/>
                  <p:pic>
                    <p:nvPicPr>
                      <p:cNvPr id="0" name="Object 7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08400" y="2349500"/>
                        <a:ext cx="1144588" cy="1223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135" name="Group 79"/>
          <p:cNvGrpSpPr>
            <a:grpSpLocks/>
          </p:cNvGrpSpPr>
          <p:nvPr/>
        </p:nvGrpSpPr>
        <p:grpSpPr bwMode="auto">
          <a:xfrm>
            <a:off x="7202488" y="5184775"/>
            <a:ext cx="1154112" cy="962025"/>
            <a:chOff x="4150" y="3475"/>
            <a:chExt cx="727" cy="606"/>
          </a:xfrm>
        </p:grpSpPr>
        <p:pic>
          <p:nvPicPr>
            <p:cNvPr id="5224" name="Picture 80"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92" y="3633"/>
              <a:ext cx="585"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5" name="Picture 81"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56" y="3602"/>
              <a:ext cx="586"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 name="Picture 82"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1" y="3560"/>
              <a:ext cx="585"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7" name="Picture 83"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85" y="3514"/>
              <a:ext cx="586"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8" name="Picture 84"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50" y="3475"/>
              <a:ext cx="585"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36" name="Group 85"/>
          <p:cNvGrpSpPr>
            <a:grpSpLocks/>
          </p:cNvGrpSpPr>
          <p:nvPr/>
        </p:nvGrpSpPr>
        <p:grpSpPr bwMode="auto">
          <a:xfrm>
            <a:off x="949325" y="2222500"/>
            <a:ext cx="1457325" cy="1052513"/>
            <a:chOff x="172" y="1406"/>
            <a:chExt cx="918" cy="663"/>
          </a:xfrm>
        </p:grpSpPr>
        <p:sp>
          <p:nvSpPr>
            <p:cNvPr id="5216" name="AutoShape 86"/>
            <p:cNvSpPr>
              <a:spLocks noChangeArrowheads="1"/>
            </p:cNvSpPr>
            <p:nvPr/>
          </p:nvSpPr>
          <p:spPr bwMode="auto">
            <a:xfrm>
              <a:off x="172" y="1434"/>
              <a:ext cx="907" cy="635"/>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217" name="Picture 87" descr="rules_book"/>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5" y="1567"/>
              <a:ext cx="310"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8" name="Picture 88" descr="rgbdf-powere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1" y="1406"/>
              <a:ext cx="5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19" name="Group 89"/>
            <p:cNvGrpSpPr>
              <a:grpSpLocks/>
            </p:cNvGrpSpPr>
            <p:nvPr/>
          </p:nvGrpSpPr>
          <p:grpSpPr bwMode="auto">
            <a:xfrm>
              <a:off x="431" y="1616"/>
              <a:ext cx="635" cy="408"/>
              <a:chOff x="5400" y="2854"/>
              <a:chExt cx="1980" cy="1312"/>
            </a:xfrm>
          </p:grpSpPr>
          <p:pic>
            <p:nvPicPr>
              <p:cNvPr id="5221" name="Picture 90"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 name="Picture 91"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 name="Picture 92"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20" name="Text Box 93"/>
            <p:cNvSpPr txBox="1">
              <a:spLocks noChangeArrowheads="1"/>
            </p:cNvSpPr>
            <p:nvPr/>
          </p:nvSpPr>
          <p:spPr bwMode="auto">
            <a:xfrm>
              <a:off x="518" y="1556"/>
              <a:ext cx="57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2000" b="1" i="1">
                  <a:solidFill>
                    <a:srgbClr val="993300"/>
                  </a:solidFill>
                </a:rPr>
                <a:t>Rules</a:t>
              </a:r>
            </a:p>
          </p:txBody>
        </p:sp>
      </p:grpSp>
      <p:grpSp>
        <p:nvGrpSpPr>
          <p:cNvPr id="5137" name="Group 94"/>
          <p:cNvGrpSpPr>
            <a:grpSpLocks/>
          </p:cNvGrpSpPr>
          <p:nvPr/>
        </p:nvGrpSpPr>
        <p:grpSpPr bwMode="auto">
          <a:xfrm>
            <a:off x="160338" y="3552825"/>
            <a:ext cx="1782762" cy="1550988"/>
            <a:chOff x="2200" y="482"/>
            <a:chExt cx="1123" cy="977"/>
          </a:xfrm>
        </p:grpSpPr>
        <p:sp>
          <p:nvSpPr>
            <p:cNvPr id="1116255" name="Cloud"/>
            <p:cNvSpPr>
              <a:spLocks noChangeAspect="1" noEditPoints="1" noChangeArrowheads="1"/>
            </p:cNvSpPr>
            <p:nvPr/>
          </p:nvSpPr>
          <p:spPr bwMode="auto">
            <a:xfrm>
              <a:off x="2200" y="482"/>
              <a:ext cx="1043" cy="977"/>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CC99"/>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400" b="1"/>
            </a:p>
          </p:txBody>
        </p:sp>
        <p:grpSp>
          <p:nvGrpSpPr>
            <p:cNvPr id="5203" name="Group 96"/>
            <p:cNvGrpSpPr>
              <a:grpSpLocks/>
            </p:cNvGrpSpPr>
            <p:nvPr/>
          </p:nvGrpSpPr>
          <p:grpSpPr bwMode="auto">
            <a:xfrm>
              <a:off x="2324" y="620"/>
              <a:ext cx="647" cy="260"/>
              <a:chOff x="3945" y="715"/>
              <a:chExt cx="647" cy="260"/>
            </a:xfrm>
          </p:grpSpPr>
          <p:sp>
            <p:nvSpPr>
              <p:cNvPr id="5213" name="Rectangle 97"/>
              <p:cNvSpPr>
                <a:spLocks noChangeArrowheads="1"/>
              </p:cNvSpPr>
              <p:nvPr/>
            </p:nvSpPr>
            <p:spPr bwMode="auto">
              <a:xfrm>
                <a:off x="3976" y="724"/>
                <a:ext cx="616" cy="211"/>
              </a:xfrm>
              <a:prstGeom prst="rect">
                <a:avLst/>
              </a:prstGeom>
              <a:solidFill>
                <a:schemeClr val="bg1"/>
              </a:solidFill>
              <a:ln w="1587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214" name="Picture 98" descr="IOg-shadow"/>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286" y="763"/>
                <a:ext cx="28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59" name="Text Box 99"/>
              <p:cNvSpPr txBox="1">
                <a:spLocks noChangeArrowheads="1"/>
              </p:cNvSpPr>
              <p:nvPr/>
            </p:nvSpPr>
            <p:spPr bwMode="auto">
              <a:xfrm>
                <a:off x="3945" y="715"/>
                <a:ext cx="450" cy="231"/>
              </a:xfrm>
              <a:prstGeom prst="rect">
                <a:avLst/>
              </a:prstGeom>
              <a:noFill/>
              <a:ln w="9525">
                <a:noFill/>
                <a:miter lim="800000"/>
                <a:headEnd/>
                <a:tailEnd/>
              </a:ln>
              <a:effectLst/>
            </p:spPr>
            <p:txBody>
              <a:bodyPr>
                <a:spAutoFit/>
              </a:bodyPr>
              <a:lstStyle/>
              <a:p>
                <a:pPr algn="l">
                  <a:spcBef>
                    <a:spcPct val="50000"/>
                  </a:spcBef>
                  <a:defRPr/>
                </a:pPr>
                <a:r>
                  <a:rPr lang="en-US" sz="1800" b="1">
                    <a:effectLst>
                      <a:outerShdw blurRad="38100" dist="38100" dir="2700000" algn="tl">
                        <a:srgbClr val="C0C0C0"/>
                      </a:outerShdw>
                    </a:effectLst>
                  </a:rPr>
                  <a:t>GAF</a:t>
                </a:r>
              </a:p>
            </p:txBody>
          </p:sp>
        </p:grpSp>
        <p:pic>
          <p:nvPicPr>
            <p:cNvPr id="5204" name="Picture 100" descr="335203"/>
            <p:cNvPicPr>
              <a:picLocks noChangeAspect="1" noChangeArrowheads="1"/>
            </p:cNvPicPr>
            <p:nvPr/>
          </p:nvPicPr>
          <p:blipFill>
            <a:blip r:embed="rId1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348" y="890"/>
              <a:ext cx="221"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5" name="Picture 101" descr="335203"/>
            <p:cNvPicPr>
              <a:picLocks noChangeAspect="1" noChangeArrowheads="1"/>
            </p:cNvPicPr>
            <p:nvPr/>
          </p:nvPicPr>
          <p:blipFill>
            <a:blip r:embed="rId1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65" y="1107"/>
              <a:ext cx="21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6" name="Picture 102" descr="335203"/>
            <p:cNvPicPr>
              <a:picLocks noChangeAspect="1" noChangeArrowheads="1"/>
            </p:cNvPicPr>
            <p:nvPr/>
          </p:nvPicPr>
          <p:blipFill>
            <a:blip r:embed="rId1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578" y="890"/>
              <a:ext cx="221"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7" name="Picture 103" descr="335203"/>
            <p:cNvPicPr>
              <a:picLocks noChangeAspect="1" noChangeArrowheads="1"/>
            </p:cNvPicPr>
            <p:nvPr/>
          </p:nvPicPr>
          <p:blipFill>
            <a:blip r:embed="rId1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89" y="890"/>
              <a:ext cx="221"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8" name="Picture 104" descr="335203"/>
            <p:cNvPicPr>
              <a:picLocks noChangeAspect="1" noChangeArrowheads="1"/>
            </p:cNvPicPr>
            <p:nvPr/>
          </p:nvPicPr>
          <p:blipFill>
            <a:blip r:embed="rId1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536" y="1107"/>
              <a:ext cx="21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9" name="Picture 105" descr="335203"/>
            <p:cNvPicPr>
              <a:picLocks noChangeAspect="1" noChangeArrowheads="1"/>
            </p:cNvPicPr>
            <p:nvPr/>
          </p:nvPicPr>
          <p:blipFill>
            <a:blip r:embed="rId1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327" y="1101"/>
              <a:ext cx="215"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10" name="Group 106"/>
            <p:cNvGrpSpPr>
              <a:grpSpLocks/>
            </p:cNvGrpSpPr>
            <p:nvPr/>
          </p:nvGrpSpPr>
          <p:grpSpPr bwMode="auto">
            <a:xfrm>
              <a:off x="2915" y="695"/>
              <a:ext cx="408" cy="408"/>
              <a:chOff x="4253" y="1135"/>
              <a:chExt cx="408" cy="408"/>
            </a:xfrm>
          </p:grpSpPr>
          <p:sp>
            <p:nvSpPr>
              <p:cNvPr id="5211" name="Rectangle 107"/>
              <p:cNvSpPr>
                <a:spLocks noChangeArrowheads="1"/>
              </p:cNvSpPr>
              <p:nvPr/>
            </p:nvSpPr>
            <p:spPr bwMode="auto">
              <a:xfrm>
                <a:off x="4377" y="1253"/>
                <a:ext cx="91" cy="91"/>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212" name="Picture 108" descr="Adapter DK han / UK hun"/>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53" y="1135"/>
                <a:ext cx="40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138" name="WordArt 109"/>
          <p:cNvSpPr>
            <a:spLocks noChangeArrowheads="1" noChangeShapeType="1" noTextEdit="1"/>
          </p:cNvSpPr>
          <p:nvPr/>
        </p:nvSpPr>
        <p:spPr bwMode="auto">
          <a:xfrm>
            <a:off x="128588" y="5106988"/>
            <a:ext cx="1563687" cy="3381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Adapters</a:t>
            </a:r>
          </a:p>
        </p:txBody>
      </p:sp>
      <p:grpSp>
        <p:nvGrpSpPr>
          <p:cNvPr id="5139" name="Group 110"/>
          <p:cNvGrpSpPr>
            <a:grpSpLocks/>
          </p:cNvGrpSpPr>
          <p:nvPr/>
        </p:nvGrpSpPr>
        <p:grpSpPr bwMode="auto">
          <a:xfrm>
            <a:off x="1155700" y="2362200"/>
            <a:ext cx="1457325" cy="1052513"/>
            <a:chOff x="172" y="1406"/>
            <a:chExt cx="918" cy="663"/>
          </a:xfrm>
        </p:grpSpPr>
        <p:sp>
          <p:nvSpPr>
            <p:cNvPr id="5194" name="AutoShape 111"/>
            <p:cNvSpPr>
              <a:spLocks noChangeArrowheads="1"/>
            </p:cNvSpPr>
            <p:nvPr/>
          </p:nvSpPr>
          <p:spPr bwMode="auto">
            <a:xfrm>
              <a:off x="172" y="1434"/>
              <a:ext cx="907" cy="635"/>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195" name="Picture 112" descr="rules_book"/>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5" y="1567"/>
              <a:ext cx="310"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6" name="Picture 113" descr="rgbdf-powere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1" y="1406"/>
              <a:ext cx="5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97" name="Group 114"/>
            <p:cNvGrpSpPr>
              <a:grpSpLocks/>
            </p:cNvGrpSpPr>
            <p:nvPr/>
          </p:nvGrpSpPr>
          <p:grpSpPr bwMode="auto">
            <a:xfrm>
              <a:off x="431" y="1616"/>
              <a:ext cx="635" cy="408"/>
              <a:chOff x="5400" y="2854"/>
              <a:chExt cx="1980" cy="1312"/>
            </a:xfrm>
          </p:grpSpPr>
          <p:pic>
            <p:nvPicPr>
              <p:cNvPr id="5199" name="Picture 115"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0" name="Picture 116"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1" name="Picture 117"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98" name="Text Box 118"/>
            <p:cNvSpPr txBox="1">
              <a:spLocks noChangeArrowheads="1"/>
            </p:cNvSpPr>
            <p:nvPr/>
          </p:nvSpPr>
          <p:spPr bwMode="auto">
            <a:xfrm>
              <a:off x="518" y="1556"/>
              <a:ext cx="57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2000" b="1" i="1">
                  <a:solidFill>
                    <a:srgbClr val="993300"/>
                  </a:solidFill>
                </a:rPr>
                <a:t>Rules</a:t>
              </a:r>
            </a:p>
          </p:txBody>
        </p:sp>
      </p:grpSp>
      <p:grpSp>
        <p:nvGrpSpPr>
          <p:cNvPr id="5140" name="Group 119"/>
          <p:cNvGrpSpPr>
            <a:grpSpLocks/>
          </p:cNvGrpSpPr>
          <p:nvPr/>
        </p:nvGrpSpPr>
        <p:grpSpPr bwMode="auto">
          <a:xfrm>
            <a:off x="1384300" y="2514600"/>
            <a:ext cx="1504950" cy="1052513"/>
            <a:chOff x="872" y="1584"/>
            <a:chExt cx="948" cy="663"/>
          </a:xfrm>
        </p:grpSpPr>
        <p:sp>
          <p:nvSpPr>
            <p:cNvPr id="5186" name="AutoShape 120"/>
            <p:cNvSpPr>
              <a:spLocks noChangeArrowheads="1"/>
            </p:cNvSpPr>
            <p:nvPr/>
          </p:nvSpPr>
          <p:spPr bwMode="auto">
            <a:xfrm>
              <a:off x="872" y="1612"/>
              <a:ext cx="907" cy="635"/>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187" name="Picture 121" descr="rules_book"/>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85" y="1745"/>
              <a:ext cx="310"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88" name="Picture 122" descr="rgbdf-powere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31" y="1584"/>
              <a:ext cx="5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89" name="Group 123"/>
            <p:cNvGrpSpPr>
              <a:grpSpLocks/>
            </p:cNvGrpSpPr>
            <p:nvPr/>
          </p:nvGrpSpPr>
          <p:grpSpPr bwMode="auto">
            <a:xfrm>
              <a:off x="1131" y="1794"/>
              <a:ext cx="635" cy="408"/>
              <a:chOff x="5400" y="2854"/>
              <a:chExt cx="1980" cy="1312"/>
            </a:xfrm>
          </p:grpSpPr>
          <p:pic>
            <p:nvPicPr>
              <p:cNvPr id="5191" name="Picture 124"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2" name="Picture 125"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3" name="Picture 126" descr="4"/>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90" name="Text Box 127"/>
            <p:cNvSpPr txBox="1">
              <a:spLocks noChangeArrowheads="1"/>
            </p:cNvSpPr>
            <p:nvPr/>
          </p:nvSpPr>
          <p:spPr bwMode="auto">
            <a:xfrm>
              <a:off x="1096" y="1734"/>
              <a:ext cx="72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b="1" i="1">
                  <a:solidFill>
                    <a:srgbClr val="993300"/>
                  </a:solidFill>
                </a:rPr>
                <a:t>Behaviour</a:t>
              </a:r>
            </a:p>
          </p:txBody>
        </p:sp>
      </p:grpSp>
      <p:sp>
        <p:nvSpPr>
          <p:cNvPr id="5141" name="WordArt 128"/>
          <p:cNvSpPr>
            <a:spLocks noChangeArrowheads="1" noChangeShapeType="1" noTextEdit="1"/>
          </p:cNvSpPr>
          <p:nvPr/>
        </p:nvSpPr>
        <p:spPr bwMode="auto">
          <a:xfrm>
            <a:off x="7740650" y="1844675"/>
            <a:ext cx="1243013" cy="2413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Histories</a:t>
            </a:r>
          </a:p>
        </p:txBody>
      </p:sp>
      <p:pic>
        <p:nvPicPr>
          <p:cNvPr id="5142" name="Picture 129" descr="20020422205305-350">
            <a:hlinkClick r:id="rId18"/>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076825" y="2368550"/>
            <a:ext cx="719138" cy="719138"/>
          </a:xfrm>
          <a:prstGeom prst="rect">
            <a:avLst/>
          </a:prstGeom>
          <a:solidFill>
            <a:srgbClr val="C0C0C0"/>
          </a:solidFill>
          <a:ln w="9525">
            <a:solidFill>
              <a:schemeClr val="tx1"/>
            </a:solidFill>
            <a:miter lim="800000"/>
            <a:headEnd/>
            <a:tailEnd/>
          </a:ln>
        </p:spPr>
      </p:pic>
      <p:pic>
        <p:nvPicPr>
          <p:cNvPr id="5143" name="Picture 130" descr="Welcome to FIPA!">
            <a:hlinkClick r:id="rId20"/>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867400" y="2368550"/>
            <a:ext cx="72072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4" name="Picture 13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596188" y="3673475"/>
            <a:ext cx="1400175" cy="1374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5145" name="WordArt 132"/>
          <p:cNvSpPr>
            <a:spLocks noChangeArrowheads="1" noChangeShapeType="1" noTextEdit="1"/>
          </p:cNvSpPr>
          <p:nvPr/>
        </p:nvSpPr>
        <p:spPr bwMode="auto">
          <a:xfrm>
            <a:off x="7667625" y="4637088"/>
            <a:ext cx="1223963" cy="2873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Engines</a:t>
            </a:r>
          </a:p>
        </p:txBody>
      </p:sp>
      <p:pic>
        <p:nvPicPr>
          <p:cNvPr id="5146" name="Picture 133" descr="Untitled-3"/>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5518150" y="3586163"/>
            <a:ext cx="1933575" cy="147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7" name="WordArt 134"/>
          <p:cNvSpPr>
            <a:spLocks noChangeArrowheads="1" noChangeShapeType="1" noTextEdit="1"/>
          </p:cNvSpPr>
          <p:nvPr/>
        </p:nvSpPr>
        <p:spPr bwMode="auto">
          <a:xfrm>
            <a:off x="5508625" y="3255963"/>
            <a:ext cx="16557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Tools&amp;Platforms</a:t>
            </a:r>
          </a:p>
        </p:txBody>
      </p:sp>
      <p:pic>
        <p:nvPicPr>
          <p:cNvPr id="5148" name="Picture 135" descr="The-GMS-Commitment"/>
          <p:cNvPicPr>
            <a:picLocks noChangeAspect="1" noChangeArrowheads="1"/>
          </p:cNvPicPr>
          <p:nvPr/>
        </p:nvPicPr>
        <p:blipFill>
          <a:blip r:embed="rId24">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268538" y="3644900"/>
            <a:ext cx="1582737" cy="1582738"/>
          </a:xfrm>
          <a:prstGeom prst="rect">
            <a:avLst/>
          </a:prstGeom>
          <a:solidFill>
            <a:schemeClr val="bg1">
              <a:alpha val="85097"/>
            </a:schemeClr>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5149" name="WordArt 136"/>
          <p:cNvSpPr>
            <a:spLocks noChangeArrowheads="1" noChangeShapeType="1" noTextEdit="1"/>
          </p:cNvSpPr>
          <p:nvPr/>
        </p:nvSpPr>
        <p:spPr bwMode="auto">
          <a:xfrm>
            <a:off x="1790700" y="4946650"/>
            <a:ext cx="1368425" cy="7207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Commitments</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and conventions</a:t>
            </a:r>
          </a:p>
        </p:txBody>
      </p:sp>
      <p:grpSp>
        <p:nvGrpSpPr>
          <p:cNvPr id="5150" name="Group 137"/>
          <p:cNvGrpSpPr>
            <a:grpSpLocks/>
          </p:cNvGrpSpPr>
          <p:nvPr/>
        </p:nvGrpSpPr>
        <p:grpSpPr bwMode="auto">
          <a:xfrm>
            <a:off x="2905125" y="3625850"/>
            <a:ext cx="1098550" cy="322263"/>
            <a:chOff x="431" y="3625"/>
            <a:chExt cx="692" cy="203"/>
          </a:xfrm>
        </p:grpSpPr>
        <p:pic>
          <p:nvPicPr>
            <p:cNvPr id="5184" name="Picture 138" descr="logoRDF"/>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31" y="3625"/>
              <a:ext cx="692"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5" name="Text Box 139"/>
            <p:cNvSpPr txBox="1">
              <a:spLocks noChangeArrowheads="1"/>
            </p:cNvSpPr>
            <p:nvPr/>
          </p:nvSpPr>
          <p:spPr bwMode="auto">
            <a:xfrm>
              <a:off x="485" y="3636"/>
              <a:ext cx="26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200">
                  <a:solidFill>
                    <a:srgbClr val="FF9900"/>
                  </a:solidFill>
                  <a:latin typeface="Cooper Black" pitchFamily="18" charset="0"/>
                </a:rPr>
                <a:t>PI</a:t>
              </a:r>
              <a:endParaRPr lang="en-US" altLang="en-US" sz="1200">
                <a:solidFill>
                  <a:srgbClr val="FF9900"/>
                </a:solidFill>
                <a:latin typeface="Cooper Black" pitchFamily="18" charset="0"/>
              </a:endParaRPr>
            </a:p>
          </p:txBody>
        </p:sp>
      </p:grpSp>
      <p:pic>
        <p:nvPicPr>
          <p:cNvPr id="5151" name="Picture 140" descr="MCBD10395_0000[1]"/>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2147888" y="4090988"/>
            <a:ext cx="5461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2" name="Picture 141" descr="MCj00787420000[1]"/>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1960563" y="3582988"/>
            <a:ext cx="863600" cy="78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3" name="Picture 142" descr="MCj00788180000[1]"/>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3132138" y="4559300"/>
            <a:ext cx="754062" cy="66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54" name="Group 143"/>
          <p:cNvGrpSpPr>
            <a:grpSpLocks/>
          </p:cNvGrpSpPr>
          <p:nvPr/>
        </p:nvGrpSpPr>
        <p:grpSpPr bwMode="auto">
          <a:xfrm>
            <a:off x="7408863" y="2593975"/>
            <a:ext cx="1466850" cy="1008063"/>
            <a:chOff x="4667" y="1634"/>
            <a:chExt cx="924" cy="635"/>
          </a:xfrm>
        </p:grpSpPr>
        <p:sp>
          <p:nvSpPr>
            <p:cNvPr id="5155" name="AutoShape 144"/>
            <p:cNvSpPr>
              <a:spLocks noChangeArrowheads="1"/>
            </p:cNvSpPr>
            <p:nvPr/>
          </p:nvSpPr>
          <p:spPr bwMode="auto">
            <a:xfrm>
              <a:off x="4681" y="1634"/>
              <a:ext cx="907" cy="635"/>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5156" name="Group 145"/>
            <p:cNvGrpSpPr>
              <a:grpSpLocks/>
            </p:cNvGrpSpPr>
            <p:nvPr/>
          </p:nvGrpSpPr>
          <p:grpSpPr bwMode="auto">
            <a:xfrm>
              <a:off x="4831" y="2118"/>
              <a:ext cx="396" cy="89"/>
              <a:chOff x="3840" y="3408"/>
              <a:chExt cx="1440" cy="576"/>
            </a:xfrm>
          </p:grpSpPr>
          <p:grpSp>
            <p:nvGrpSpPr>
              <p:cNvPr id="5163" name="Group 146"/>
              <p:cNvGrpSpPr>
                <a:grpSpLocks/>
              </p:cNvGrpSpPr>
              <p:nvPr/>
            </p:nvGrpSpPr>
            <p:grpSpPr bwMode="auto">
              <a:xfrm>
                <a:off x="4032" y="3408"/>
                <a:ext cx="1056" cy="504"/>
                <a:chOff x="4032" y="3408"/>
                <a:chExt cx="1056" cy="504"/>
              </a:xfrm>
            </p:grpSpPr>
            <p:sp>
              <p:nvSpPr>
                <p:cNvPr id="5175" name="Line 147"/>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76" name="Line 148"/>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77" name="Line 149"/>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78" name="Line 150"/>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79" name="Line 151"/>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80" name="Line 152"/>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81" name="Line 153"/>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82" name="Line 154"/>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83" name="Line 155"/>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164" name="Group 156"/>
              <p:cNvGrpSpPr>
                <a:grpSpLocks/>
              </p:cNvGrpSpPr>
              <p:nvPr/>
            </p:nvGrpSpPr>
            <p:grpSpPr bwMode="auto">
              <a:xfrm>
                <a:off x="3840" y="3408"/>
                <a:ext cx="1440" cy="576"/>
                <a:chOff x="3840" y="3408"/>
                <a:chExt cx="1440" cy="576"/>
              </a:xfrm>
            </p:grpSpPr>
            <p:sp>
              <p:nvSpPr>
                <p:cNvPr id="5165" name="Oval 157"/>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66" name="Oval 158"/>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67" name="Oval 159"/>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68" name="Oval 160"/>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69" name="Oval 161"/>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70" name="Oval 162"/>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71" name="Oval 163"/>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72" name="Oval 164"/>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73" name="Oval 165"/>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174" name="Oval 166"/>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5157" name="Group 167"/>
            <p:cNvGrpSpPr>
              <a:grpSpLocks/>
            </p:cNvGrpSpPr>
            <p:nvPr/>
          </p:nvGrpSpPr>
          <p:grpSpPr bwMode="auto">
            <a:xfrm>
              <a:off x="4667" y="1839"/>
              <a:ext cx="582" cy="344"/>
              <a:chOff x="860" y="1117"/>
              <a:chExt cx="466" cy="350"/>
            </a:xfrm>
          </p:grpSpPr>
          <p:pic>
            <p:nvPicPr>
              <p:cNvPr id="5160" name="Picture 168"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61" name="Picture 169"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62" name="Picture 170"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158" name="Picture 171" descr="rscdf-power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17" y="1643"/>
              <a:ext cx="589"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9" name="Text Box 172"/>
            <p:cNvSpPr txBox="1">
              <a:spLocks noChangeArrowheads="1"/>
            </p:cNvSpPr>
            <p:nvPr/>
          </p:nvSpPr>
          <p:spPr bwMode="auto">
            <a:xfrm>
              <a:off x="4965" y="1801"/>
              <a:ext cx="626"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i="1">
                  <a:solidFill>
                    <a:srgbClr val="993300"/>
                  </a:solidFill>
                </a:rPr>
                <a:t>Resource history metadata</a:t>
              </a:r>
            </a:p>
          </p:txBody>
        </p:sp>
      </p:grpSp>
    </p:spTree>
  </p:cSld>
  <p:clrMapOvr>
    <a:masterClrMapping/>
  </p:clrMapOvr>
  <p:transition spd="med"/>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0578" name="Line 2"/>
          <p:cNvSpPr>
            <a:spLocks noChangeShapeType="1"/>
          </p:cNvSpPr>
          <p:nvPr/>
        </p:nvSpPr>
        <p:spPr bwMode="auto">
          <a:xfrm>
            <a:off x="1042988" y="6597650"/>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336323" name="Text Box 3"/>
          <p:cNvSpPr txBox="1">
            <a:spLocks noChangeArrowheads="1"/>
          </p:cNvSpPr>
          <p:nvPr/>
        </p:nvSpPr>
        <p:spPr bwMode="auto">
          <a:xfrm>
            <a:off x="7740650" y="5229225"/>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280580" name="Picture 4" descr="MCj0239185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51500" y="5002213"/>
            <a:ext cx="431800" cy="1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6325" name="Rectangle 5"/>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Device Simulator Agent</a:t>
            </a:r>
          </a:p>
        </p:txBody>
      </p:sp>
      <p:grpSp>
        <p:nvGrpSpPr>
          <p:cNvPr id="280582" name="Group 6"/>
          <p:cNvGrpSpPr>
            <a:grpSpLocks/>
          </p:cNvGrpSpPr>
          <p:nvPr/>
        </p:nvGrpSpPr>
        <p:grpSpPr bwMode="auto">
          <a:xfrm>
            <a:off x="2339975" y="5670550"/>
            <a:ext cx="6192838" cy="422275"/>
            <a:chOff x="1202" y="1797"/>
            <a:chExt cx="816" cy="272"/>
          </a:xfrm>
        </p:grpSpPr>
        <p:sp>
          <p:nvSpPr>
            <p:cNvPr id="1336327" name="AutoShape 7"/>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36328" name="Text Box 8"/>
            <p:cNvSpPr txBox="1">
              <a:spLocks noChangeArrowheads="1"/>
            </p:cNvSpPr>
            <p:nvPr/>
          </p:nvSpPr>
          <p:spPr bwMode="auto">
            <a:xfrm>
              <a:off x="1216" y="1888"/>
              <a:ext cx="725" cy="157"/>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280583" name="Group 9"/>
          <p:cNvGrpSpPr>
            <a:grpSpLocks/>
          </p:cNvGrpSpPr>
          <p:nvPr/>
        </p:nvGrpSpPr>
        <p:grpSpPr bwMode="auto">
          <a:xfrm>
            <a:off x="2554288" y="5013325"/>
            <a:ext cx="409575" cy="577850"/>
            <a:chOff x="3775" y="1344"/>
            <a:chExt cx="363" cy="504"/>
          </a:xfrm>
        </p:grpSpPr>
        <p:sp>
          <p:nvSpPr>
            <p:cNvPr id="280594" name="Oval 10"/>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0595" name="Picture 1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6332" name="Text Box 12"/>
          <p:cNvSpPr txBox="1">
            <a:spLocks noChangeArrowheads="1"/>
          </p:cNvSpPr>
          <p:nvPr/>
        </p:nvSpPr>
        <p:spPr bwMode="auto">
          <a:xfrm>
            <a:off x="2889250" y="5106988"/>
            <a:ext cx="746125"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Simulator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0585" name="Group 13"/>
          <p:cNvGrpSpPr>
            <a:grpSpLocks/>
          </p:cNvGrpSpPr>
          <p:nvPr/>
        </p:nvGrpSpPr>
        <p:grpSpPr bwMode="auto">
          <a:xfrm>
            <a:off x="8269288" y="5156200"/>
            <a:ext cx="336550" cy="433388"/>
            <a:chOff x="3775" y="1344"/>
            <a:chExt cx="363" cy="504"/>
          </a:xfrm>
        </p:grpSpPr>
        <p:sp>
          <p:nvSpPr>
            <p:cNvPr id="280592" name="Oval 14"/>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0593" name="Picture 15"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0586" name="Freeform 16"/>
          <p:cNvSpPr>
            <a:spLocks/>
          </p:cNvSpPr>
          <p:nvPr/>
        </p:nvSpPr>
        <p:spPr bwMode="auto">
          <a:xfrm rot="10800000" flipV="1">
            <a:off x="3492500" y="5157788"/>
            <a:ext cx="4248150" cy="215900"/>
          </a:xfrm>
          <a:custGeom>
            <a:avLst/>
            <a:gdLst>
              <a:gd name="T0" fmla="*/ 0 w 907"/>
              <a:gd name="T1" fmla="*/ 272 h 272"/>
              <a:gd name="T2" fmla="*/ 453 w 907"/>
              <a:gd name="T3" fmla="*/ 0 h 272"/>
              <a:gd name="T4" fmla="*/ 907 w 907"/>
              <a:gd name="T5" fmla="*/ 272 h 272"/>
              <a:gd name="T6" fmla="*/ 0 60000 65536"/>
              <a:gd name="T7" fmla="*/ 0 60000 65536"/>
              <a:gd name="T8" fmla="*/ 0 60000 65536"/>
              <a:gd name="T9" fmla="*/ 0 w 907"/>
              <a:gd name="T10" fmla="*/ 0 h 272"/>
              <a:gd name="T11" fmla="*/ 907 w 907"/>
              <a:gd name="T12" fmla="*/ 272 h 272"/>
            </a:gdLst>
            <a:ahLst/>
            <a:cxnLst>
              <a:cxn ang="T6">
                <a:pos x="T0" y="T1"/>
              </a:cxn>
              <a:cxn ang="T7">
                <a:pos x="T2" y="T3"/>
              </a:cxn>
              <a:cxn ang="T8">
                <a:pos x="T4" y="T5"/>
              </a:cxn>
            </a:cxnLst>
            <a:rect l="T9" t="T10" r="T11" b="T12"/>
            <a:pathLst>
              <a:path w="907" h="272">
                <a:moveTo>
                  <a:pt x="0" y="272"/>
                </a:moveTo>
                <a:cubicBezTo>
                  <a:pt x="151" y="136"/>
                  <a:pt x="302" y="0"/>
                  <a:pt x="453" y="0"/>
                </a:cubicBezTo>
                <a:cubicBezTo>
                  <a:pt x="604" y="0"/>
                  <a:pt x="824" y="219"/>
                  <a:pt x="907" y="272"/>
                </a:cubicBezTo>
              </a:path>
            </a:pathLst>
          </a:custGeom>
          <a:noFill/>
          <a:ln w="15875" cap="flat" cmpd="sng">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6337" name="Text Box 17"/>
          <p:cNvSpPr txBox="1">
            <a:spLocks noChangeArrowheads="1"/>
          </p:cNvSpPr>
          <p:nvPr/>
        </p:nvSpPr>
        <p:spPr bwMode="auto">
          <a:xfrm>
            <a:off x="5651500" y="4652963"/>
            <a:ext cx="649288"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States XML</a:t>
            </a:r>
            <a:endParaRPr lang="en-US" sz="500">
              <a:effectLst>
                <a:outerShdw blurRad="38100" dist="38100" dir="2700000" algn="tl">
                  <a:srgbClr val="C0C0C0"/>
                </a:outerShdw>
              </a:effectLst>
              <a:ea typeface="SimSun" pitchFamily="2" charset="-122"/>
            </a:endParaRPr>
          </a:p>
        </p:txBody>
      </p:sp>
      <p:pic>
        <p:nvPicPr>
          <p:cNvPr id="280588" name="Picture 18" descr="jad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8313" y="5357813"/>
            <a:ext cx="15113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9" name="Picture 19" descr="j028575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84213" y="4492625"/>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90" name="Picture 20"/>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31543" t="40341" r="16667" b="34187"/>
          <a:stretch>
            <a:fillRect/>
          </a:stretch>
        </p:blipFill>
        <p:spPr bwMode="auto">
          <a:xfrm>
            <a:off x="539750" y="1824038"/>
            <a:ext cx="5472113" cy="194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80591" name="Picture 21"/>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27763" y="979488"/>
            <a:ext cx="2527300"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7346" name="Rectangle 2"/>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Device Simulator Agent</a:t>
            </a:r>
          </a:p>
        </p:txBody>
      </p:sp>
      <p:pic>
        <p:nvPicPr>
          <p:cNvPr id="281603" name="Picture 3" descr="sniffer_machine-to-deviceag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908050"/>
            <a:ext cx="5572125" cy="398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4" name="Picture 4" descr="sniffer_msg-from-dev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625" y="1125538"/>
            <a:ext cx="3217863" cy="525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8370" name="Rectangle 2"/>
          <p:cNvSpPr>
            <a:spLocks noGrp="1" noChangeArrowheads="1"/>
          </p:cNvSpPr>
          <p:nvPr>
            <p:ph type="title"/>
          </p:nvPr>
        </p:nvSpPr>
        <p:spPr/>
        <p:txBody>
          <a:bodyPr/>
          <a:lstStyle/>
          <a:p>
            <a:pPr algn="r" eaLnBrk="1" hangingPunct="1">
              <a:defRPr/>
            </a:pPr>
            <a:r>
              <a:rPr lang="fi-FI" sz="2800" i="1"/>
              <a:t>Device Agent</a:t>
            </a:r>
            <a:endParaRPr lang="en-US" sz="2800" i="1"/>
          </a:p>
        </p:txBody>
      </p:sp>
      <p:pic>
        <p:nvPicPr>
          <p:cNvPr id="2826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8" name="AutoShape 4"/>
          <p:cNvSpPr>
            <a:spLocks noChangeArrowheads="1"/>
          </p:cNvSpPr>
          <p:nvPr/>
        </p:nvSpPr>
        <p:spPr bwMode="auto">
          <a:xfrm>
            <a:off x="2627313" y="2060575"/>
            <a:ext cx="3816350" cy="215900"/>
          </a:xfrm>
          <a:prstGeom prst="roundRect">
            <a:avLst>
              <a:gd name="adj" fmla="val 16667"/>
            </a:avLst>
          </a:prstGeom>
          <a:solidFill>
            <a:srgbClr val="FF99CC">
              <a:alpha val="25098"/>
            </a:srgbClr>
          </a:solidFill>
          <a:ln w="9525" algn="ctr">
            <a:solidFill>
              <a:srgbClr val="FF990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2629" name="AutoShape 5"/>
          <p:cNvSpPr>
            <a:spLocks noChangeArrowheads="1"/>
          </p:cNvSpPr>
          <p:nvPr/>
        </p:nvSpPr>
        <p:spPr bwMode="auto">
          <a:xfrm>
            <a:off x="2627313" y="3081338"/>
            <a:ext cx="3816350" cy="215900"/>
          </a:xfrm>
          <a:prstGeom prst="roundRect">
            <a:avLst>
              <a:gd name="adj" fmla="val 16667"/>
            </a:avLst>
          </a:prstGeom>
          <a:solidFill>
            <a:srgbClr val="FF99CC">
              <a:alpha val="25098"/>
            </a:srgbClr>
          </a:solidFill>
          <a:ln w="9525" algn="ctr">
            <a:solidFill>
              <a:srgbClr val="FF990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2630" name="Freeform 6"/>
          <p:cNvSpPr>
            <a:spLocks/>
          </p:cNvSpPr>
          <p:nvPr/>
        </p:nvSpPr>
        <p:spPr bwMode="auto">
          <a:xfrm>
            <a:off x="1692275" y="4149725"/>
            <a:ext cx="6048375" cy="1584325"/>
          </a:xfrm>
          <a:custGeom>
            <a:avLst/>
            <a:gdLst>
              <a:gd name="T0" fmla="*/ 2222 w 3810"/>
              <a:gd name="T1" fmla="*/ 998 h 998"/>
              <a:gd name="T2" fmla="*/ 3810 w 3810"/>
              <a:gd name="T3" fmla="*/ 0 h 998"/>
              <a:gd name="T4" fmla="*/ 0 w 3810"/>
              <a:gd name="T5" fmla="*/ 0 h 998"/>
              <a:gd name="T6" fmla="*/ 1451 w 3810"/>
              <a:gd name="T7" fmla="*/ 998 h 998"/>
              <a:gd name="T8" fmla="*/ 2222 w 3810"/>
              <a:gd name="T9" fmla="*/ 998 h 998"/>
              <a:gd name="T10" fmla="*/ 0 60000 65536"/>
              <a:gd name="T11" fmla="*/ 0 60000 65536"/>
              <a:gd name="T12" fmla="*/ 0 60000 65536"/>
              <a:gd name="T13" fmla="*/ 0 60000 65536"/>
              <a:gd name="T14" fmla="*/ 0 60000 65536"/>
              <a:gd name="T15" fmla="*/ 0 w 3810"/>
              <a:gd name="T16" fmla="*/ 0 h 998"/>
              <a:gd name="T17" fmla="*/ 3810 w 3810"/>
              <a:gd name="T18" fmla="*/ 998 h 998"/>
            </a:gdLst>
            <a:ahLst/>
            <a:cxnLst>
              <a:cxn ang="T10">
                <a:pos x="T0" y="T1"/>
              </a:cxn>
              <a:cxn ang="T11">
                <a:pos x="T2" y="T3"/>
              </a:cxn>
              <a:cxn ang="T12">
                <a:pos x="T4" y="T5"/>
              </a:cxn>
              <a:cxn ang="T13">
                <a:pos x="T6" y="T7"/>
              </a:cxn>
              <a:cxn ang="T14">
                <a:pos x="T8" y="T9"/>
              </a:cxn>
            </a:cxnLst>
            <a:rect l="T15" t="T16" r="T17" b="T18"/>
            <a:pathLst>
              <a:path w="3810" h="998">
                <a:moveTo>
                  <a:pt x="2222" y="998"/>
                </a:moveTo>
                <a:lnTo>
                  <a:pt x="3810" y="0"/>
                </a:lnTo>
                <a:lnTo>
                  <a:pt x="0" y="0"/>
                </a:lnTo>
                <a:lnTo>
                  <a:pt x="1451" y="998"/>
                </a:lnTo>
                <a:lnTo>
                  <a:pt x="2222" y="998"/>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82631" name="AutoShape 7"/>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82632" name="AutoShape 8"/>
          <p:cNvSpPr>
            <a:spLocks noChangeArrowheads="1"/>
          </p:cNvSpPr>
          <p:nvPr/>
        </p:nvSpPr>
        <p:spPr bwMode="auto">
          <a:xfrm>
            <a:off x="3995738" y="5735638"/>
            <a:ext cx="1223962" cy="382587"/>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2633" name="Picture 9"/>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6068" t="15720" r="5550" b="42950"/>
          <a:stretch>
            <a:fillRect/>
          </a:stretch>
        </p:blipFill>
        <p:spPr bwMode="auto">
          <a:xfrm>
            <a:off x="1763713" y="1196975"/>
            <a:ext cx="6119812" cy="267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9394" name="Rectangle 2"/>
          <p:cNvSpPr>
            <a:spLocks noGrp="1" noChangeArrowheads="1"/>
          </p:cNvSpPr>
          <p:nvPr>
            <p:ph type="title"/>
          </p:nvPr>
        </p:nvSpPr>
        <p:spPr/>
        <p:txBody>
          <a:bodyPr/>
          <a:lstStyle/>
          <a:p>
            <a:pPr algn="r" eaLnBrk="1" hangingPunct="1">
              <a:defRPr/>
            </a:pPr>
            <a:r>
              <a:rPr lang="fi-FI" sz="2800" i="1"/>
              <a:t>Device Agent</a:t>
            </a:r>
            <a:endParaRPr lang="en-US" sz="2800" i="1"/>
          </a:p>
        </p:txBody>
      </p:sp>
      <p:pic>
        <p:nvPicPr>
          <p:cNvPr id="2836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2" name="AutoShape 4"/>
          <p:cNvSpPr>
            <a:spLocks noChangeArrowheads="1"/>
          </p:cNvSpPr>
          <p:nvPr/>
        </p:nvSpPr>
        <p:spPr bwMode="auto">
          <a:xfrm>
            <a:off x="2281238" y="3835400"/>
            <a:ext cx="1643062" cy="169863"/>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3653" name="Freeform 5"/>
          <p:cNvSpPr>
            <a:spLocks/>
          </p:cNvSpPr>
          <p:nvPr/>
        </p:nvSpPr>
        <p:spPr bwMode="auto">
          <a:xfrm>
            <a:off x="1692275" y="4149725"/>
            <a:ext cx="6048375" cy="574675"/>
          </a:xfrm>
          <a:custGeom>
            <a:avLst/>
            <a:gdLst>
              <a:gd name="T0" fmla="*/ 0 w 3810"/>
              <a:gd name="T1" fmla="*/ 0 h 362"/>
              <a:gd name="T2" fmla="*/ 2676 w 3810"/>
              <a:gd name="T3" fmla="*/ 362 h 362"/>
              <a:gd name="T4" fmla="*/ 2676 w 3810"/>
              <a:gd name="T5" fmla="*/ 90 h 362"/>
              <a:gd name="T6" fmla="*/ 3402 w 3810"/>
              <a:gd name="T7" fmla="*/ 90 h 362"/>
              <a:gd name="T8" fmla="*/ 3810 w 3810"/>
              <a:gd name="T9" fmla="*/ 0 h 362"/>
              <a:gd name="T10" fmla="*/ 0 w 3810"/>
              <a:gd name="T11" fmla="*/ 0 h 362"/>
              <a:gd name="T12" fmla="*/ 0 60000 65536"/>
              <a:gd name="T13" fmla="*/ 0 60000 65536"/>
              <a:gd name="T14" fmla="*/ 0 60000 65536"/>
              <a:gd name="T15" fmla="*/ 0 60000 65536"/>
              <a:gd name="T16" fmla="*/ 0 60000 65536"/>
              <a:gd name="T17" fmla="*/ 0 60000 65536"/>
              <a:gd name="T18" fmla="*/ 0 w 3810"/>
              <a:gd name="T19" fmla="*/ 0 h 362"/>
              <a:gd name="T20" fmla="*/ 3810 w 3810"/>
              <a:gd name="T21" fmla="*/ 362 h 362"/>
            </a:gdLst>
            <a:ahLst/>
            <a:cxnLst>
              <a:cxn ang="T12">
                <a:pos x="T0" y="T1"/>
              </a:cxn>
              <a:cxn ang="T13">
                <a:pos x="T2" y="T3"/>
              </a:cxn>
              <a:cxn ang="T14">
                <a:pos x="T4" y="T5"/>
              </a:cxn>
              <a:cxn ang="T15">
                <a:pos x="T6" y="T7"/>
              </a:cxn>
              <a:cxn ang="T16">
                <a:pos x="T8" y="T9"/>
              </a:cxn>
              <a:cxn ang="T17">
                <a:pos x="T10" y="T11"/>
              </a:cxn>
            </a:cxnLst>
            <a:rect l="T18" t="T19" r="T20" b="T21"/>
            <a:pathLst>
              <a:path w="3810" h="362">
                <a:moveTo>
                  <a:pt x="0" y="0"/>
                </a:moveTo>
                <a:lnTo>
                  <a:pt x="2676" y="362"/>
                </a:lnTo>
                <a:lnTo>
                  <a:pt x="2676" y="90"/>
                </a:lnTo>
                <a:lnTo>
                  <a:pt x="3402" y="90"/>
                </a:lnTo>
                <a:lnTo>
                  <a:pt x="3810" y="0"/>
                </a:lnTo>
                <a:lnTo>
                  <a:pt x="0" y="0"/>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83654" name="AutoShape 6"/>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83655" name="AutoShape 7"/>
          <p:cNvSpPr>
            <a:spLocks noChangeArrowheads="1"/>
          </p:cNvSpPr>
          <p:nvPr/>
        </p:nvSpPr>
        <p:spPr bwMode="auto">
          <a:xfrm>
            <a:off x="5953125" y="4305300"/>
            <a:ext cx="1223963"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3656" name="Picture 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7019" t="13298" r="3630" b="35983"/>
          <a:stretch>
            <a:fillRect/>
          </a:stretch>
        </p:blipFill>
        <p:spPr bwMode="auto">
          <a:xfrm>
            <a:off x="1835150" y="1081088"/>
            <a:ext cx="5761038" cy="305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0418" name="Rectangle 2"/>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Expert Agent</a:t>
            </a:r>
          </a:p>
        </p:txBody>
      </p:sp>
      <p:pic>
        <p:nvPicPr>
          <p:cNvPr id="2846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1750" y="1239838"/>
            <a:ext cx="7231063" cy="478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Expert Agent</a:t>
            </a:r>
          </a:p>
        </p:txBody>
      </p:sp>
      <p:pic>
        <p:nvPicPr>
          <p:cNvPr id="28569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1671638"/>
            <a:ext cx="8137525" cy="391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2466" name="Rectangle 2"/>
          <p:cNvSpPr>
            <a:spLocks noGrp="1" noChangeArrowheads="1"/>
          </p:cNvSpPr>
          <p:nvPr>
            <p:ph type="title"/>
          </p:nvPr>
        </p:nvSpPr>
        <p:spPr/>
        <p:txBody>
          <a:bodyPr/>
          <a:lstStyle/>
          <a:p>
            <a:pPr algn="r" eaLnBrk="1" hangingPunct="1">
              <a:defRPr/>
            </a:pPr>
            <a:r>
              <a:rPr lang="fi-FI" sz="3200" i="1"/>
              <a:t>Expert Agent</a:t>
            </a:r>
            <a:endParaRPr lang="en-US" sz="3200" i="1"/>
          </a:p>
        </p:txBody>
      </p:sp>
      <p:pic>
        <p:nvPicPr>
          <p:cNvPr id="2867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2468" name="Text Box 4"/>
          <p:cNvSpPr txBox="1">
            <a:spLocks noChangeArrowheads="1"/>
          </p:cNvSpPr>
          <p:nvPr/>
        </p:nvSpPr>
        <p:spPr bwMode="auto">
          <a:xfrm>
            <a:off x="1331913" y="11239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6725" name="Group 5"/>
          <p:cNvGrpSpPr>
            <a:grpSpLocks/>
          </p:cNvGrpSpPr>
          <p:nvPr/>
        </p:nvGrpSpPr>
        <p:grpSpPr bwMode="auto">
          <a:xfrm>
            <a:off x="1789113" y="1052513"/>
            <a:ext cx="336550" cy="433387"/>
            <a:chOff x="3775" y="1344"/>
            <a:chExt cx="363" cy="504"/>
          </a:xfrm>
        </p:grpSpPr>
        <p:sp>
          <p:nvSpPr>
            <p:cNvPr id="286731"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6732"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6726" name="AutoShape 8"/>
          <p:cNvSpPr>
            <a:spLocks noChangeArrowheads="1"/>
          </p:cNvSpPr>
          <p:nvPr/>
        </p:nvSpPr>
        <p:spPr bwMode="auto">
          <a:xfrm>
            <a:off x="2025650" y="3513138"/>
            <a:ext cx="2665413" cy="1444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6727" name="Freeform 9"/>
          <p:cNvSpPr>
            <a:spLocks/>
          </p:cNvSpPr>
          <p:nvPr/>
        </p:nvSpPr>
        <p:spPr bwMode="auto">
          <a:xfrm>
            <a:off x="1692275" y="981075"/>
            <a:ext cx="6767513" cy="4535488"/>
          </a:xfrm>
          <a:custGeom>
            <a:avLst/>
            <a:gdLst>
              <a:gd name="T0" fmla="*/ 0 w 4263"/>
              <a:gd name="T1" fmla="*/ 1996 h 2857"/>
              <a:gd name="T2" fmla="*/ 3810 w 4263"/>
              <a:gd name="T3" fmla="*/ 1996 h 2857"/>
              <a:gd name="T4" fmla="*/ 4263 w 4263"/>
              <a:gd name="T5" fmla="*/ 0 h 2857"/>
              <a:gd name="T6" fmla="*/ 4173 w 4263"/>
              <a:gd name="T7" fmla="*/ 2857 h 2857"/>
              <a:gd name="T8" fmla="*/ 3311 w 4263"/>
              <a:gd name="T9" fmla="*/ 2857 h 2857"/>
              <a:gd name="T10" fmla="*/ 0 w 4263"/>
              <a:gd name="T11" fmla="*/ 1996 h 2857"/>
              <a:gd name="T12" fmla="*/ 0 60000 65536"/>
              <a:gd name="T13" fmla="*/ 0 60000 65536"/>
              <a:gd name="T14" fmla="*/ 0 60000 65536"/>
              <a:gd name="T15" fmla="*/ 0 60000 65536"/>
              <a:gd name="T16" fmla="*/ 0 60000 65536"/>
              <a:gd name="T17" fmla="*/ 0 60000 65536"/>
              <a:gd name="T18" fmla="*/ 0 w 4263"/>
              <a:gd name="T19" fmla="*/ 0 h 2857"/>
              <a:gd name="T20" fmla="*/ 4263 w 4263"/>
              <a:gd name="T21" fmla="*/ 2857 h 2857"/>
            </a:gdLst>
            <a:ahLst/>
            <a:cxnLst>
              <a:cxn ang="T12">
                <a:pos x="T0" y="T1"/>
              </a:cxn>
              <a:cxn ang="T13">
                <a:pos x="T2" y="T3"/>
              </a:cxn>
              <a:cxn ang="T14">
                <a:pos x="T4" y="T5"/>
              </a:cxn>
              <a:cxn ang="T15">
                <a:pos x="T6" y="T7"/>
              </a:cxn>
              <a:cxn ang="T16">
                <a:pos x="T8" y="T9"/>
              </a:cxn>
              <a:cxn ang="T17">
                <a:pos x="T10" y="T11"/>
              </a:cxn>
            </a:cxnLst>
            <a:rect l="T18" t="T19" r="T20" b="T21"/>
            <a:pathLst>
              <a:path w="4263" h="2857">
                <a:moveTo>
                  <a:pt x="0" y="1996"/>
                </a:moveTo>
                <a:lnTo>
                  <a:pt x="3810" y="1996"/>
                </a:lnTo>
                <a:lnTo>
                  <a:pt x="4263" y="0"/>
                </a:lnTo>
                <a:lnTo>
                  <a:pt x="4173" y="2857"/>
                </a:lnTo>
                <a:lnTo>
                  <a:pt x="3311" y="2857"/>
                </a:lnTo>
                <a:lnTo>
                  <a:pt x="0"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86728" name="AutoShape 10"/>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86729" name="AutoShape 11"/>
          <p:cNvSpPr>
            <a:spLocks noChangeArrowheads="1"/>
          </p:cNvSpPr>
          <p:nvPr/>
        </p:nvSpPr>
        <p:spPr bwMode="auto">
          <a:xfrm>
            <a:off x="6948488" y="5511800"/>
            <a:ext cx="1368425" cy="23495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6730" name="Picture 1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3552" t="19586" r="4492" b="43442"/>
          <a:stretch>
            <a:fillRect/>
          </a:stretch>
        </p:blipFill>
        <p:spPr bwMode="auto">
          <a:xfrm>
            <a:off x="1154113" y="1536700"/>
            <a:ext cx="7018337" cy="261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3490" name="Rectangle 2"/>
          <p:cNvSpPr>
            <a:spLocks noGrp="1" noChangeArrowheads="1"/>
          </p:cNvSpPr>
          <p:nvPr>
            <p:ph type="title"/>
          </p:nvPr>
        </p:nvSpPr>
        <p:spPr/>
        <p:txBody>
          <a:bodyPr/>
          <a:lstStyle/>
          <a:p>
            <a:pPr algn="r" eaLnBrk="1" hangingPunct="1">
              <a:defRPr/>
            </a:pPr>
            <a:r>
              <a:rPr lang="fi-FI" sz="3200" i="1"/>
              <a:t>Expert Agent</a:t>
            </a:r>
            <a:endParaRPr lang="en-US" sz="3200" i="1"/>
          </a:p>
        </p:txBody>
      </p:sp>
      <p:pic>
        <p:nvPicPr>
          <p:cNvPr id="2877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3492" name="Text Box 4"/>
          <p:cNvSpPr txBox="1">
            <a:spLocks noChangeArrowheads="1"/>
          </p:cNvSpPr>
          <p:nvPr/>
        </p:nvSpPr>
        <p:spPr bwMode="auto">
          <a:xfrm>
            <a:off x="1331913" y="11239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7749" name="Group 5"/>
          <p:cNvGrpSpPr>
            <a:grpSpLocks/>
          </p:cNvGrpSpPr>
          <p:nvPr/>
        </p:nvGrpSpPr>
        <p:grpSpPr bwMode="auto">
          <a:xfrm>
            <a:off x="1789113" y="1052513"/>
            <a:ext cx="336550" cy="433387"/>
            <a:chOff x="3775" y="1344"/>
            <a:chExt cx="363" cy="504"/>
          </a:xfrm>
        </p:grpSpPr>
        <p:sp>
          <p:nvSpPr>
            <p:cNvPr id="287754"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7755"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7750" name="Freeform 8"/>
          <p:cNvSpPr>
            <a:spLocks/>
          </p:cNvSpPr>
          <p:nvPr/>
        </p:nvSpPr>
        <p:spPr bwMode="auto">
          <a:xfrm>
            <a:off x="1692275" y="981075"/>
            <a:ext cx="6767513" cy="4752975"/>
          </a:xfrm>
          <a:custGeom>
            <a:avLst/>
            <a:gdLst>
              <a:gd name="T0" fmla="*/ 0 w 4263"/>
              <a:gd name="T1" fmla="*/ 1996 h 2994"/>
              <a:gd name="T2" fmla="*/ 3810 w 4263"/>
              <a:gd name="T3" fmla="*/ 1996 h 2994"/>
              <a:gd name="T4" fmla="*/ 4263 w 4263"/>
              <a:gd name="T5" fmla="*/ 0 h 2994"/>
              <a:gd name="T6" fmla="*/ 4173 w 4263"/>
              <a:gd name="T7" fmla="*/ 2994 h 2994"/>
              <a:gd name="T8" fmla="*/ 3311 w 4263"/>
              <a:gd name="T9" fmla="*/ 2994 h 2994"/>
              <a:gd name="T10" fmla="*/ 0 w 4263"/>
              <a:gd name="T11" fmla="*/ 1996 h 2994"/>
              <a:gd name="T12" fmla="*/ 0 60000 65536"/>
              <a:gd name="T13" fmla="*/ 0 60000 65536"/>
              <a:gd name="T14" fmla="*/ 0 60000 65536"/>
              <a:gd name="T15" fmla="*/ 0 60000 65536"/>
              <a:gd name="T16" fmla="*/ 0 60000 65536"/>
              <a:gd name="T17" fmla="*/ 0 60000 65536"/>
              <a:gd name="T18" fmla="*/ 0 w 4263"/>
              <a:gd name="T19" fmla="*/ 0 h 2994"/>
              <a:gd name="T20" fmla="*/ 4263 w 4263"/>
              <a:gd name="T21" fmla="*/ 2994 h 2994"/>
            </a:gdLst>
            <a:ahLst/>
            <a:cxnLst>
              <a:cxn ang="T12">
                <a:pos x="T0" y="T1"/>
              </a:cxn>
              <a:cxn ang="T13">
                <a:pos x="T2" y="T3"/>
              </a:cxn>
              <a:cxn ang="T14">
                <a:pos x="T4" y="T5"/>
              </a:cxn>
              <a:cxn ang="T15">
                <a:pos x="T6" y="T7"/>
              </a:cxn>
              <a:cxn ang="T16">
                <a:pos x="T8" y="T9"/>
              </a:cxn>
              <a:cxn ang="T17">
                <a:pos x="T10" y="T11"/>
              </a:cxn>
            </a:cxnLst>
            <a:rect l="T18" t="T19" r="T20" b="T21"/>
            <a:pathLst>
              <a:path w="4263" h="2994">
                <a:moveTo>
                  <a:pt x="0" y="1996"/>
                </a:moveTo>
                <a:lnTo>
                  <a:pt x="3810" y="1996"/>
                </a:lnTo>
                <a:lnTo>
                  <a:pt x="4263" y="0"/>
                </a:lnTo>
                <a:lnTo>
                  <a:pt x="4173" y="2994"/>
                </a:lnTo>
                <a:lnTo>
                  <a:pt x="3311" y="2994"/>
                </a:lnTo>
                <a:lnTo>
                  <a:pt x="0"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87751" name="AutoShape 9"/>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87752" name="AutoShape 10"/>
          <p:cNvSpPr>
            <a:spLocks noChangeArrowheads="1"/>
          </p:cNvSpPr>
          <p:nvPr/>
        </p:nvSpPr>
        <p:spPr bwMode="auto">
          <a:xfrm>
            <a:off x="6948488" y="5727700"/>
            <a:ext cx="1368425" cy="23495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7753" name="Picture 11"/>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7994" t="38776" r="22868" b="28766"/>
          <a:stretch>
            <a:fillRect/>
          </a:stretch>
        </p:blipFill>
        <p:spPr bwMode="auto">
          <a:xfrm>
            <a:off x="2195513" y="1196975"/>
            <a:ext cx="5759450" cy="274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4514" name="Rectangle 2"/>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Expert Agent</a:t>
            </a:r>
          </a:p>
        </p:txBody>
      </p:sp>
      <p:pic>
        <p:nvPicPr>
          <p:cNvPr id="288771" name="Picture 3"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331913" y="981075"/>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images"/>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013" y="1989138"/>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4517" name="Text Box 5"/>
          <p:cNvSpPr txBox="1">
            <a:spLocks noChangeArrowheads="1"/>
          </p:cNvSpPr>
          <p:nvPr/>
        </p:nvSpPr>
        <p:spPr bwMode="auto">
          <a:xfrm>
            <a:off x="1619250" y="2276475"/>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288774" name="Group 6"/>
          <p:cNvGrpSpPr>
            <a:grpSpLocks/>
          </p:cNvGrpSpPr>
          <p:nvPr/>
        </p:nvGrpSpPr>
        <p:grpSpPr bwMode="auto">
          <a:xfrm>
            <a:off x="3779838" y="2565400"/>
            <a:ext cx="792162" cy="431800"/>
            <a:chOff x="1983" y="1797"/>
            <a:chExt cx="625" cy="272"/>
          </a:xfrm>
        </p:grpSpPr>
        <p:sp>
          <p:nvSpPr>
            <p:cNvPr id="1344519" name="AutoShape 7"/>
            <p:cNvSpPr>
              <a:spLocks noChangeArrowheads="1"/>
            </p:cNvSpPr>
            <p:nvPr/>
          </p:nvSpPr>
          <p:spPr bwMode="auto">
            <a:xfrm>
              <a:off x="1983" y="1797"/>
              <a:ext cx="625"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44520" name="Text Box 8"/>
            <p:cNvSpPr txBox="1">
              <a:spLocks noChangeArrowheads="1"/>
            </p:cNvSpPr>
            <p:nvPr/>
          </p:nvSpPr>
          <p:spPr bwMode="auto">
            <a:xfrm>
              <a:off x="1997" y="1888"/>
              <a:ext cx="520"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Servlet</a:t>
              </a:r>
              <a:endParaRPr lang="en-US" sz="600" b="1">
                <a:effectLst>
                  <a:outerShdw blurRad="38100" dist="38100" dir="2700000" algn="tl">
                    <a:srgbClr val="C0C0C0"/>
                  </a:outerShdw>
                </a:effectLst>
                <a:ea typeface="SimSun" pitchFamily="2" charset="-122"/>
              </a:endParaRPr>
            </a:p>
          </p:txBody>
        </p:sp>
      </p:grpSp>
      <p:grpSp>
        <p:nvGrpSpPr>
          <p:cNvPr id="288775" name="Group 9"/>
          <p:cNvGrpSpPr>
            <a:grpSpLocks/>
          </p:cNvGrpSpPr>
          <p:nvPr/>
        </p:nvGrpSpPr>
        <p:grpSpPr bwMode="auto">
          <a:xfrm>
            <a:off x="2987675" y="2132013"/>
            <a:ext cx="1571625" cy="431800"/>
            <a:chOff x="1202" y="1797"/>
            <a:chExt cx="816" cy="272"/>
          </a:xfrm>
        </p:grpSpPr>
        <p:sp>
          <p:nvSpPr>
            <p:cNvPr id="1344522" name="AutoShape 10"/>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44523" name="Text Box 11"/>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grpSp>
        <p:nvGrpSpPr>
          <p:cNvPr id="288776" name="Group 12"/>
          <p:cNvGrpSpPr>
            <a:grpSpLocks/>
          </p:cNvGrpSpPr>
          <p:nvPr/>
        </p:nvGrpSpPr>
        <p:grpSpPr bwMode="auto">
          <a:xfrm flipH="1">
            <a:off x="6443663" y="2565400"/>
            <a:ext cx="649287" cy="720725"/>
            <a:chOff x="3606" y="3203"/>
            <a:chExt cx="533" cy="620"/>
          </a:xfrm>
        </p:grpSpPr>
        <p:grpSp>
          <p:nvGrpSpPr>
            <p:cNvPr id="288806" name="Group 13"/>
            <p:cNvGrpSpPr>
              <a:grpSpLocks/>
            </p:cNvGrpSpPr>
            <p:nvPr/>
          </p:nvGrpSpPr>
          <p:grpSpPr bwMode="auto">
            <a:xfrm>
              <a:off x="3627" y="3324"/>
              <a:ext cx="499" cy="499"/>
              <a:chOff x="3379" y="1150"/>
              <a:chExt cx="955" cy="929"/>
            </a:xfrm>
          </p:grpSpPr>
          <p:sp>
            <p:nvSpPr>
              <p:cNvPr id="288808" name="AutoShape 14"/>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8809" name="Picture 15" descr="CA8C68L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810" name="Picture 16" descr="009pic00-fu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1344529" name="Text Box 17"/>
            <p:cNvSpPr txBox="1">
              <a:spLocks noChangeArrowheads="1"/>
            </p:cNvSpPr>
            <p:nvPr/>
          </p:nvSpPr>
          <p:spPr bwMode="auto">
            <a:xfrm>
              <a:off x="3606" y="3203"/>
              <a:ext cx="533" cy="184"/>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grpSp>
      <p:pic>
        <p:nvPicPr>
          <p:cNvPr id="288777" name="Picture 18" descr="explorer">
            <a:hlinkClick r:id="rId6"/>
          </p:cNvPr>
          <p:cNvPicPr>
            <a:picLocks noChangeAspect="1" noChangeArrowheads="1"/>
          </p:cNvPicPr>
          <p:nvPr/>
        </p:nvPicPr>
        <p:blipFill>
          <a:blip r:embed="rId7">
            <a:extLst>
              <a:ext uri="{28A0092B-C50C-407E-A947-70E740481C1C}">
                <a14:useLocalDpi xmlns:a14="http://schemas.microsoft.com/office/drawing/2010/main" val="0"/>
              </a:ext>
            </a:extLst>
          </a:blip>
          <a:srcRect b="55333"/>
          <a:stretch>
            <a:fillRect/>
          </a:stretch>
        </p:blipFill>
        <p:spPr bwMode="auto">
          <a:xfrm>
            <a:off x="7092950" y="2747963"/>
            <a:ext cx="1143000" cy="4254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88778" name="Freeform 19"/>
          <p:cNvSpPr>
            <a:spLocks/>
          </p:cNvSpPr>
          <p:nvPr/>
        </p:nvSpPr>
        <p:spPr bwMode="auto">
          <a:xfrm rot="-1584273">
            <a:off x="4605338" y="2301875"/>
            <a:ext cx="1674812" cy="763588"/>
          </a:xfrm>
          <a:custGeom>
            <a:avLst/>
            <a:gdLst>
              <a:gd name="T0" fmla="*/ 816 w 816"/>
              <a:gd name="T1" fmla="*/ 318 h 318"/>
              <a:gd name="T2" fmla="*/ 272 w 816"/>
              <a:gd name="T3" fmla="*/ 182 h 318"/>
              <a:gd name="T4" fmla="*/ 0 w 816"/>
              <a:gd name="T5" fmla="*/ 0 h 318"/>
              <a:gd name="T6" fmla="*/ 0 60000 65536"/>
              <a:gd name="T7" fmla="*/ 0 60000 65536"/>
              <a:gd name="T8" fmla="*/ 0 60000 65536"/>
              <a:gd name="T9" fmla="*/ 0 w 816"/>
              <a:gd name="T10" fmla="*/ 0 h 318"/>
              <a:gd name="T11" fmla="*/ 816 w 816"/>
              <a:gd name="T12" fmla="*/ 318 h 318"/>
            </a:gdLst>
            <a:ahLst/>
            <a:cxnLst>
              <a:cxn ang="T6">
                <a:pos x="T0" y="T1"/>
              </a:cxn>
              <a:cxn ang="T7">
                <a:pos x="T2" y="T3"/>
              </a:cxn>
              <a:cxn ang="T8">
                <a:pos x="T4" y="T5"/>
              </a:cxn>
            </a:cxnLst>
            <a:rect l="T9" t="T10" r="T11" b="T12"/>
            <a:pathLst>
              <a:path w="816" h="318">
                <a:moveTo>
                  <a:pt x="816" y="318"/>
                </a:moveTo>
                <a:cubicBezTo>
                  <a:pt x="612" y="276"/>
                  <a:pt x="408" y="235"/>
                  <a:pt x="272" y="182"/>
                </a:cubicBezTo>
                <a:cubicBezTo>
                  <a:pt x="136" y="129"/>
                  <a:pt x="68" y="64"/>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44532" name="Text Box 20"/>
          <p:cNvSpPr txBox="1">
            <a:spLocks noChangeArrowheads="1"/>
          </p:cNvSpPr>
          <p:nvPr/>
        </p:nvSpPr>
        <p:spPr bwMode="auto">
          <a:xfrm rot="-311695">
            <a:off x="5003800" y="2565400"/>
            <a:ext cx="6492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Label</a:t>
            </a:r>
            <a:endParaRPr lang="en-US" sz="500">
              <a:effectLst>
                <a:outerShdw blurRad="38100" dist="38100" dir="2700000" algn="tl">
                  <a:srgbClr val="C0C0C0"/>
                </a:outerShdw>
              </a:effectLst>
              <a:ea typeface="SimSun" pitchFamily="2" charset="-122"/>
            </a:endParaRPr>
          </a:p>
        </p:txBody>
      </p:sp>
      <p:sp>
        <p:nvSpPr>
          <p:cNvPr id="1344533" name="Text Box 21"/>
          <p:cNvSpPr txBox="1">
            <a:spLocks noChangeArrowheads="1"/>
          </p:cNvSpPr>
          <p:nvPr/>
        </p:nvSpPr>
        <p:spPr bwMode="auto">
          <a:xfrm>
            <a:off x="3492500" y="4867275"/>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8781" name="Group 22"/>
          <p:cNvGrpSpPr>
            <a:grpSpLocks/>
          </p:cNvGrpSpPr>
          <p:nvPr/>
        </p:nvGrpSpPr>
        <p:grpSpPr bwMode="auto">
          <a:xfrm>
            <a:off x="2698750" y="5375275"/>
            <a:ext cx="792163" cy="358775"/>
            <a:chOff x="2472" y="2478"/>
            <a:chExt cx="544" cy="317"/>
          </a:xfrm>
        </p:grpSpPr>
        <p:sp>
          <p:nvSpPr>
            <p:cNvPr id="288804" name="AutoShape 23"/>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8805" name="Picture 24" descr="jena logo"/>
            <p:cNvPicPr>
              <a:picLocks noChangeAspect="1" noChangeArrowheads="1"/>
            </p:cNvPicPr>
            <p:nvPr/>
          </p:nvPicPr>
          <p:blipFill>
            <a:blip r:embed="rId8">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8782" name="Group 25"/>
          <p:cNvGrpSpPr>
            <a:grpSpLocks/>
          </p:cNvGrpSpPr>
          <p:nvPr/>
        </p:nvGrpSpPr>
        <p:grpSpPr bwMode="auto">
          <a:xfrm>
            <a:off x="3552825" y="5303838"/>
            <a:ext cx="1450975" cy="431800"/>
            <a:chOff x="1202" y="1797"/>
            <a:chExt cx="816" cy="272"/>
          </a:xfrm>
        </p:grpSpPr>
        <p:sp>
          <p:nvSpPr>
            <p:cNvPr id="1344538" name="AutoShape 26"/>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44539" name="Text Box 27"/>
            <p:cNvSpPr txBox="1">
              <a:spLocks noChangeArrowheads="1"/>
            </p:cNvSpPr>
            <p:nvPr/>
          </p:nvSpPr>
          <p:spPr bwMode="auto">
            <a:xfrm>
              <a:off x="1215" y="1888"/>
              <a:ext cx="726"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288783" name="Group 28"/>
          <p:cNvGrpSpPr>
            <a:grpSpLocks/>
          </p:cNvGrpSpPr>
          <p:nvPr/>
        </p:nvGrpSpPr>
        <p:grpSpPr bwMode="auto">
          <a:xfrm>
            <a:off x="3949700" y="4795838"/>
            <a:ext cx="336550" cy="433387"/>
            <a:chOff x="3775" y="1344"/>
            <a:chExt cx="363" cy="504"/>
          </a:xfrm>
        </p:grpSpPr>
        <p:sp>
          <p:nvSpPr>
            <p:cNvPr id="288800" name="Oval 2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8801" name="Picture 30" descr="CA0NW12D"/>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8784" name="Picture 31" descr="jade"/>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013" y="5372100"/>
            <a:ext cx="1293812"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85" name="Picture 32"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258888" y="4362450"/>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86" name="Freeform 33"/>
          <p:cNvSpPr>
            <a:spLocks/>
          </p:cNvSpPr>
          <p:nvPr/>
        </p:nvSpPr>
        <p:spPr bwMode="auto">
          <a:xfrm rot="-7047012">
            <a:off x="4411662" y="3932238"/>
            <a:ext cx="587375" cy="102235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288787" name="Picture 34" descr="MCj02391850000[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075238" y="4281488"/>
            <a:ext cx="431800" cy="1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4547" name="Text Box 35"/>
          <p:cNvSpPr txBox="1">
            <a:spLocks noChangeArrowheads="1"/>
          </p:cNvSpPr>
          <p:nvPr/>
        </p:nvSpPr>
        <p:spPr bwMode="auto">
          <a:xfrm>
            <a:off x="4930775" y="4424363"/>
            <a:ext cx="8651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diagnosis</a:t>
            </a:r>
            <a:endParaRPr lang="en-US" sz="500">
              <a:effectLst>
                <a:outerShdw blurRad="38100" dist="38100" dir="2700000" algn="tl">
                  <a:srgbClr val="C0C0C0"/>
                </a:outerShdw>
              </a:effectLst>
              <a:ea typeface="SimSun" pitchFamily="2" charset="-122"/>
            </a:endParaRPr>
          </a:p>
        </p:txBody>
      </p:sp>
      <p:grpSp>
        <p:nvGrpSpPr>
          <p:cNvPr id="288789" name="Group 36"/>
          <p:cNvGrpSpPr>
            <a:grpSpLocks/>
          </p:cNvGrpSpPr>
          <p:nvPr/>
        </p:nvGrpSpPr>
        <p:grpSpPr bwMode="auto">
          <a:xfrm>
            <a:off x="4284663" y="3068638"/>
            <a:ext cx="1450975" cy="792162"/>
            <a:chOff x="2782" y="1842"/>
            <a:chExt cx="914" cy="499"/>
          </a:xfrm>
        </p:grpSpPr>
        <p:grpSp>
          <p:nvGrpSpPr>
            <p:cNvPr id="288792" name="Group 37"/>
            <p:cNvGrpSpPr>
              <a:grpSpLocks/>
            </p:cNvGrpSpPr>
            <p:nvPr/>
          </p:nvGrpSpPr>
          <p:grpSpPr bwMode="auto">
            <a:xfrm>
              <a:off x="2782" y="2069"/>
              <a:ext cx="914" cy="272"/>
              <a:chOff x="1202" y="1797"/>
              <a:chExt cx="816" cy="272"/>
            </a:xfrm>
          </p:grpSpPr>
          <p:sp>
            <p:nvSpPr>
              <p:cNvPr id="1344550" name="AutoShape 38"/>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44551" name="Text Box 39"/>
              <p:cNvSpPr txBox="1">
                <a:spLocks noChangeArrowheads="1"/>
              </p:cNvSpPr>
              <p:nvPr/>
            </p:nvSpPr>
            <p:spPr bwMode="auto">
              <a:xfrm>
                <a:off x="1215" y="1888"/>
                <a:ext cx="726"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288793" name="Group 40"/>
            <p:cNvGrpSpPr>
              <a:grpSpLocks/>
            </p:cNvGrpSpPr>
            <p:nvPr/>
          </p:nvGrpSpPr>
          <p:grpSpPr bwMode="auto">
            <a:xfrm>
              <a:off x="3062" y="1842"/>
              <a:ext cx="544" cy="317"/>
              <a:chOff x="3606" y="2567"/>
              <a:chExt cx="544" cy="317"/>
            </a:xfrm>
          </p:grpSpPr>
          <p:sp>
            <p:nvSpPr>
              <p:cNvPr id="1344553" name="Text Box 41"/>
              <p:cNvSpPr txBox="1">
                <a:spLocks noChangeArrowheads="1"/>
              </p:cNvSpPr>
              <p:nvPr/>
            </p:nvSpPr>
            <p:spPr bwMode="auto">
              <a:xfrm>
                <a:off x="3606" y="2568"/>
                <a:ext cx="409" cy="316"/>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Adapter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8795" name="Group 42"/>
              <p:cNvGrpSpPr>
                <a:grpSpLocks/>
              </p:cNvGrpSpPr>
              <p:nvPr/>
            </p:nvGrpSpPr>
            <p:grpSpPr bwMode="auto">
              <a:xfrm>
                <a:off x="3938" y="2567"/>
                <a:ext cx="212" cy="273"/>
                <a:chOff x="3775" y="1344"/>
                <a:chExt cx="363" cy="504"/>
              </a:xfrm>
            </p:grpSpPr>
            <p:sp>
              <p:nvSpPr>
                <p:cNvPr id="288796" name="Oval 4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8797" name="Picture 44" descr="CA0NW12D"/>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288790" name="Freeform 45"/>
          <p:cNvSpPr>
            <a:spLocks/>
          </p:cNvSpPr>
          <p:nvPr/>
        </p:nvSpPr>
        <p:spPr bwMode="auto">
          <a:xfrm rot="9739215">
            <a:off x="4500563" y="2852738"/>
            <a:ext cx="504825" cy="358775"/>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288791" name="Picture 4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516688" y="908050"/>
            <a:ext cx="1727200" cy="161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5538" name="Rectangle 2"/>
          <p:cNvSpPr>
            <a:spLocks noGrp="1" noChangeArrowheads="1"/>
          </p:cNvSpPr>
          <p:nvPr>
            <p:ph type="title"/>
          </p:nvPr>
        </p:nvSpPr>
        <p:spPr/>
        <p:txBody>
          <a:bodyPr/>
          <a:lstStyle/>
          <a:p>
            <a:pPr algn="r" eaLnBrk="1" hangingPunct="1">
              <a:defRPr/>
            </a:pPr>
            <a:r>
              <a:rPr lang="en-US" sz="3200" i="1"/>
              <a:t>Expert Agent</a:t>
            </a:r>
          </a:p>
        </p:txBody>
      </p:sp>
      <p:pic>
        <p:nvPicPr>
          <p:cNvPr id="28979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45540" name="Text Box 4"/>
          <p:cNvSpPr txBox="1">
            <a:spLocks noChangeArrowheads="1"/>
          </p:cNvSpPr>
          <p:nvPr/>
        </p:nvSpPr>
        <p:spPr bwMode="auto">
          <a:xfrm>
            <a:off x="1331913" y="16954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89797" name="Group 5"/>
          <p:cNvGrpSpPr>
            <a:grpSpLocks/>
          </p:cNvGrpSpPr>
          <p:nvPr/>
        </p:nvGrpSpPr>
        <p:grpSpPr bwMode="auto">
          <a:xfrm>
            <a:off x="1789113" y="1624013"/>
            <a:ext cx="336550" cy="433387"/>
            <a:chOff x="3775" y="1344"/>
            <a:chExt cx="363" cy="504"/>
          </a:xfrm>
        </p:grpSpPr>
        <p:sp>
          <p:nvSpPr>
            <p:cNvPr id="289804"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9805"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9798" name="AutoShape 8"/>
          <p:cNvSpPr>
            <a:spLocks noChangeArrowheads="1"/>
          </p:cNvSpPr>
          <p:nvPr/>
        </p:nvSpPr>
        <p:spPr bwMode="auto">
          <a:xfrm>
            <a:off x="2111375" y="3814763"/>
            <a:ext cx="2665413" cy="1444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9799" name="AutoShape 9"/>
          <p:cNvSpPr>
            <a:spLocks noChangeArrowheads="1"/>
          </p:cNvSpPr>
          <p:nvPr/>
        </p:nvSpPr>
        <p:spPr bwMode="auto">
          <a:xfrm>
            <a:off x="2124075" y="2852738"/>
            <a:ext cx="5807075" cy="3222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89800" name="Freeform 10"/>
          <p:cNvSpPr>
            <a:spLocks/>
          </p:cNvSpPr>
          <p:nvPr/>
        </p:nvSpPr>
        <p:spPr bwMode="auto">
          <a:xfrm>
            <a:off x="1692275" y="981075"/>
            <a:ext cx="6767513" cy="4535488"/>
          </a:xfrm>
          <a:custGeom>
            <a:avLst/>
            <a:gdLst>
              <a:gd name="T0" fmla="*/ 0 w 4263"/>
              <a:gd name="T1" fmla="*/ 1996 h 2857"/>
              <a:gd name="T2" fmla="*/ 3810 w 4263"/>
              <a:gd name="T3" fmla="*/ 1996 h 2857"/>
              <a:gd name="T4" fmla="*/ 4263 w 4263"/>
              <a:gd name="T5" fmla="*/ 0 h 2857"/>
              <a:gd name="T6" fmla="*/ 4173 w 4263"/>
              <a:gd name="T7" fmla="*/ 2857 h 2857"/>
              <a:gd name="T8" fmla="*/ 3356 w 4263"/>
              <a:gd name="T9" fmla="*/ 2857 h 2857"/>
              <a:gd name="T10" fmla="*/ 0 w 4263"/>
              <a:gd name="T11" fmla="*/ 1996 h 2857"/>
              <a:gd name="T12" fmla="*/ 0 60000 65536"/>
              <a:gd name="T13" fmla="*/ 0 60000 65536"/>
              <a:gd name="T14" fmla="*/ 0 60000 65536"/>
              <a:gd name="T15" fmla="*/ 0 60000 65536"/>
              <a:gd name="T16" fmla="*/ 0 60000 65536"/>
              <a:gd name="T17" fmla="*/ 0 60000 65536"/>
              <a:gd name="T18" fmla="*/ 0 w 4263"/>
              <a:gd name="T19" fmla="*/ 0 h 2857"/>
              <a:gd name="T20" fmla="*/ 4263 w 4263"/>
              <a:gd name="T21" fmla="*/ 2857 h 2857"/>
            </a:gdLst>
            <a:ahLst/>
            <a:cxnLst>
              <a:cxn ang="T12">
                <a:pos x="T0" y="T1"/>
              </a:cxn>
              <a:cxn ang="T13">
                <a:pos x="T2" y="T3"/>
              </a:cxn>
              <a:cxn ang="T14">
                <a:pos x="T4" y="T5"/>
              </a:cxn>
              <a:cxn ang="T15">
                <a:pos x="T6" y="T7"/>
              </a:cxn>
              <a:cxn ang="T16">
                <a:pos x="T8" y="T9"/>
              </a:cxn>
              <a:cxn ang="T17">
                <a:pos x="T10" y="T11"/>
              </a:cxn>
            </a:cxnLst>
            <a:rect l="T18" t="T19" r="T20" b="T21"/>
            <a:pathLst>
              <a:path w="4263" h="2857">
                <a:moveTo>
                  <a:pt x="0" y="1996"/>
                </a:moveTo>
                <a:lnTo>
                  <a:pt x="3810" y="1996"/>
                </a:lnTo>
                <a:lnTo>
                  <a:pt x="4263" y="0"/>
                </a:lnTo>
                <a:lnTo>
                  <a:pt x="4173" y="2857"/>
                </a:lnTo>
                <a:lnTo>
                  <a:pt x="3356" y="2857"/>
                </a:lnTo>
                <a:lnTo>
                  <a:pt x="0"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89801" name="AutoShape 11"/>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89802" name="AutoShape 12"/>
          <p:cNvSpPr>
            <a:spLocks noChangeArrowheads="1"/>
          </p:cNvSpPr>
          <p:nvPr/>
        </p:nvSpPr>
        <p:spPr bwMode="auto">
          <a:xfrm>
            <a:off x="6973888" y="5529263"/>
            <a:ext cx="1368425" cy="420687"/>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89803" name="Picture 1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9541" t="12938" r="5193" b="43666"/>
          <a:stretch>
            <a:fillRect/>
          </a:stretch>
        </p:blipFill>
        <p:spPr bwMode="auto">
          <a:xfrm>
            <a:off x="1547813" y="1052513"/>
            <a:ext cx="6365875" cy="306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7188" name="Cloud"/>
          <p:cNvSpPr>
            <a:spLocks noChangeAspect="1" noEditPoints="1" noChangeArrowheads="1"/>
          </p:cNvSpPr>
          <p:nvPr/>
        </p:nvSpPr>
        <p:spPr bwMode="auto">
          <a:xfrm>
            <a:off x="4787900" y="3494088"/>
            <a:ext cx="4176713" cy="2671762"/>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r>
              <a:rPr lang="en-US" sz="2800" b="1"/>
              <a:t>Global Understanding Environment (GUN)</a:t>
            </a:r>
          </a:p>
        </p:txBody>
      </p:sp>
      <p:sp>
        <p:nvSpPr>
          <p:cNvPr id="1117189" name="Cloud"/>
          <p:cNvSpPr>
            <a:spLocks noChangeAspect="1" noEditPoints="1" noChangeArrowheads="1"/>
          </p:cNvSpPr>
          <p:nvPr/>
        </p:nvSpPr>
        <p:spPr bwMode="auto">
          <a:xfrm>
            <a:off x="250825" y="3425825"/>
            <a:ext cx="3744913" cy="2509838"/>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r>
              <a:rPr lang="en-US" sz="2800" b="1"/>
              <a:t>Industrial World (IW)</a:t>
            </a:r>
          </a:p>
        </p:txBody>
      </p:sp>
      <p:sp>
        <p:nvSpPr>
          <p:cNvPr id="1117190" name="Rectangle 6"/>
          <p:cNvSpPr>
            <a:spLocks noChangeArrowheads="1"/>
          </p:cNvSpPr>
          <p:nvPr/>
        </p:nvSpPr>
        <p:spPr bwMode="auto">
          <a:xfrm>
            <a:off x="1116013" y="142875"/>
            <a:ext cx="7848600" cy="503238"/>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Proactive Industrial World Resources</a:t>
            </a:r>
          </a:p>
        </p:txBody>
      </p:sp>
      <p:sp>
        <p:nvSpPr>
          <p:cNvPr id="78853" name="Rectangle 7"/>
          <p:cNvSpPr>
            <a:spLocks noChangeArrowheads="1"/>
          </p:cNvSpPr>
          <p:nvPr/>
        </p:nvSpPr>
        <p:spPr bwMode="auto">
          <a:xfrm>
            <a:off x="677863" y="965200"/>
            <a:ext cx="8215312"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400">
                <a:solidFill>
                  <a:srgbClr val="003366"/>
                </a:solidFill>
              </a:rPr>
              <a:t>To each entity (resource) of the Industrial World (IW), the Global Understanding Environment (GUN) provides a Resource Agent, which is assumed to “take care” of the resource and to implement proactivity of the resource behavior. Each of IW can be GUN-supported if there is an opportunity to connect resource to GUN.</a:t>
            </a:r>
          </a:p>
        </p:txBody>
      </p:sp>
      <p:grpSp>
        <p:nvGrpSpPr>
          <p:cNvPr id="78854" name="Group 8"/>
          <p:cNvGrpSpPr>
            <a:grpSpLocks/>
          </p:cNvGrpSpPr>
          <p:nvPr/>
        </p:nvGrpSpPr>
        <p:grpSpPr bwMode="auto">
          <a:xfrm flipH="1">
            <a:off x="5192713" y="2787650"/>
            <a:ext cx="1079500" cy="1587500"/>
            <a:chOff x="1803" y="1661"/>
            <a:chExt cx="363" cy="505"/>
          </a:xfrm>
        </p:grpSpPr>
        <p:sp>
          <p:nvSpPr>
            <p:cNvPr id="78860" name="Oval 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8861" name="Picture 1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8855" name="AutoShape 11"/>
          <p:cNvSpPr>
            <a:spLocks noChangeArrowheads="1"/>
          </p:cNvSpPr>
          <p:nvPr/>
        </p:nvSpPr>
        <p:spPr bwMode="auto">
          <a:xfrm>
            <a:off x="3876675" y="3629025"/>
            <a:ext cx="1511300" cy="360363"/>
          </a:xfrm>
          <a:prstGeom prst="leftRightArrow">
            <a:avLst>
              <a:gd name="adj1" fmla="val 50000"/>
              <a:gd name="adj2" fmla="val 83877"/>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8856" name="WordArt 12"/>
          <p:cNvSpPr>
            <a:spLocks noChangeArrowheads="1" noChangeShapeType="1" noTextEdit="1"/>
          </p:cNvSpPr>
          <p:nvPr/>
        </p:nvSpPr>
        <p:spPr bwMode="auto">
          <a:xfrm>
            <a:off x="2174875" y="2940050"/>
            <a:ext cx="2016125"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78857" name="WordArt 13"/>
          <p:cNvSpPr>
            <a:spLocks noChangeArrowheads="1" noChangeShapeType="1" noTextEdit="1"/>
          </p:cNvSpPr>
          <p:nvPr/>
        </p:nvSpPr>
        <p:spPr bwMode="auto">
          <a:xfrm>
            <a:off x="6011863" y="2868613"/>
            <a:ext cx="1944687" cy="2873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pic>
        <p:nvPicPr>
          <p:cNvPr id="78858" name="Picture 14" descr="form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49525" y="3268663"/>
            <a:ext cx="12255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9" name="AutoShape 15"/>
          <p:cNvSpPr>
            <a:spLocks noChangeArrowheads="1"/>
          </p:cNvSpPr>
          <p:nvPr/>
        </p:nvSpPr>
        <p:spPr bwMode="auto">
          <a:xfrm>
            <a:off x="2843213" y="5661025"/>
            <a:ext cx="2520950" cy="1008063"/>
          </a:xfrm>
          <a:prstGeom prst="wedgeRoundRectCallout">
            <a:avLst>
              <a:gd name="adj1" fmla="val 11273"/>
              <a:gd name="adj2" fmla="val -224171"/>
              <a:gd name="adj3" fmla="val 16667"/>
            </a:avLst>
          </a:prstGeom>
          <a:solidFill>
            <a:schemeClr val="accent1"/>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This is just a relation. Direct contact will be performed via sensors, effectors and adapters</a:t>
            </a:r>
          </a:p>
        </p:txBody>
      </p:sp>
    </p:spTree>
  </p:cSld>
  <p:clrMapOvr>
    <a:masterClrMapping/>
  </p:clrMapOvr>
  <p:transition spd="med"/>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6562" name="Rectangle 2"/>
          <p:cNvSpPr>
            <a:spLocks noGrp="1" noChangeArrowheads="1"/>
          </p:cNvSpPr>
          <p:nvPr>
            <p:ph type="title"/>
          </p:nvPr>
        </p:nvSpPr>
        <p:spPr/>
        <p:txBody>
          <a:bodyPr/>
          <a:lstStyle/>
          <a:p>
            <a:pPr algn="r" eaLnBrk="1" hangingPunct="1">
              <a:defRPr/>
            </a:pPr>
            <a:r>
              <a:rPr lang="en-US" sz="3200" i="1"/>
              <a:t>Expert Agent</a:t>
            </a:r>
          </a:p>
        </p:txBody>
      </p:sp>
      <p:pic>
        <p:nvPicPr>
          <p:cNvPr id="2908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46564" name="Text Box 4"/>
          <p:cNvSpPr txBox="1">
            <a:spLocks noChangeArrowheads="1"/>
          </p:cNvSpPr>
          <p:nvPr/>
        </p:nvSpPr>
        <p:spPr bwMode="auto">
          <a:xfrm>
            <a:off x="1114425" y="1119188"/>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90821" name="Group 5"/>
          <p:cNvGrpSpPr>
            <a:grpSpLocks/>
          </p:cNvGrpSpPr>
          <p:nvPr/>
        </p:nvGrpSpPr>
        <p:grpSpPr bwMode="auto">
          <a:xfrm>
            <a:off x="1571625" y="1047750"/>
            <a:ext cx="336550" cy="433388"/>
            <a:chOff x="3775" y="1344"/>
            <a:chExt cx="363" cy="504"/>
          </a:xfrm>
        </p:grpSpPr>
        <p:sp>
          <p:nvSpPr>
            <p:cNvPr id="290827"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0828"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0822" name="AutoShape 8"/>
          <p:cNvSpPr>
            <a:spLocks noChangeArrowheads="1"/>
          </p:cNvSpPr>
          <p:nvPr/>
        </p:nvSpPr>
        <p:spPr bwMode="auto">
          <a:xfrm>
            <a:off x="2627313" y="2708275"/>
            <a:ext cx="2665412" cy="433388"/>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90823" name="Freeform 9"/>
          <p:cNvSpPr>
            <a:spLocks/>
          </p:cNvSpPr>
          <p:nvPr/>
        </p:nvSpPr>
        <p:spPr bwMode="auto">
          <a:xfrm>
            <a:off x="1692275" y="4152900"/>
            <a:ext cx="6048375" cy="574675"/>
          </a:xfrm>
          <a:custGeom>
            <a:avLst/>
            <a:gdLst>
              <a:gd name="T0" fmla="*/ 2676 w 3810"/>
              <a:gd name="T1" fmla="*/ 362 h 362"/>
              <a:gd name="T2" fmla="*/ 0 w 3810"/>
              <a:gd name="T3" fmla="*/ 0 h 362"/>
              <a:gd name="T4" fmla="*/ 3810 w 3810"/>
              <a:gd name="T5" fmla="*/ 0 h 362"/>
              <a:gd name="T6" fmla="*/ 3402 w 3810"/>
              <a:gd name="T7" fmla="*/ 362 h 362"/>
              <a:gd name="T8" fmla="*/ 2676 w 3810"/>
              <a:gd name="T9" fmla="*/ 362 h 362"/>
              <a:gd name="T10" fmla="*/ 0 60000 65536"/>
              <a:gd name="T11" fmla="*/ 0 60000 65536"/>
              <a:gd name="T12" fmla="*/ 0 60000 65536"/>
              <a:gd name="T13" fmla="*/ 0 60000 65536"/>
              <a:gd name="T14" fmla="*/ 0 60000 65536"/>
              <a:gd name="T15" fmla="*/ 0 w 3810"/>
              <a:gd name="T16" fmla="*/ 0 h 362"/>
              <a:gd name="T17" fmla="*/ 3810 w 3810"/>
              <a:gd name="T18" fmla="*/ 362 h 362"/>
            </a:gdLst>
            <a:ahLst/>
            <a:cxnLst>
              <a:cxn ang="T10">
                <a:pos x="T0" y="T1"/>
              </a:cxn>
              <a:cxn ang="T11">
                <a:pos x="T2" y="T3"/>
              </a:cxn>
              <a:cxn ang="T12">
                <a:pos x="T4" y="T5"/>
              </a:cxn>
              <a:cxn ang="T13">
                <a:pos x="T6" y="T7"/>
              </a:cxn>
              <a:cxn ang="T14">
                <a:pos x="T8" y="T9"/>
              </a:cxn>
            </a:cxnLst>
            <a:rect l="T15" t="T16" r="T17" b="T18"/>
            <a:pathLst>
              <a:path w="3810" h="362">
                <a:moveTo>
                  <a:pt x="2676" y="362"/>
                </a:moveTo>
                <a:lnTo>
                  <a:pt x="0" y="0"/>
                </a:lnTo>
                <a:lnTo>
                  <a:pt x="3810" y="0"/>
                </a:lnTo>
                <a:lnTo>
                  <a:pt x="3402" y="362"/>
                </a:lnTo>
                <a:lnTo>
                  <a:pt x="2676" y="362"/>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90824" name="AutoShape 10"/>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0825" name="AutoShape 11"/>
          <p:cNvSpPr>
            <a:spLocks noChangeArrowheads="1"/>
          </p:cNvSpPr>
          <p:nvPr/>
        </p:nvSpPr>
        <p:spPr bwMode="auto">
          <a:xfrm>
            <a:off x="5905500" y="4330700"/>
            <a:ext cx="1223963"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0826" name="Picture 1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6384" t="34726" r="20476" b="39803"/>
          <a:stretch>
            <a:fillRect/>
          </a:stretch>
        </p:blipFill>
        <p:spPr bwMode="auto">
          <a:xfrm>
            <a:off x="2124075" y="1700213"/>
            <a:ext cx="5183188"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7586" name="Rectangle 2"/>
          <p:cNvSpPr>
            <a:spLocks noGrp="1" noChangeArrowheads="1"/>
          </p:cNvSpPr>
          <p:nvPr>
            <p:ph type="title"/>
          </p:nvPr>
        </p:nvSpPr>
        <p:spPr/>
        <p:txBody>
          <a:bodyPr/>
          <a:lstStyle/>
          <a:p>
            <a:pPr algn="r" eaLnBrk="1" hangingPunct="1">
              <a:defRPr/>
            </a:pPr>
            <a:r>
              <a:rPr lang="en-US" sz="2800" i="1"/>
              <a:t>Expert Agent</a:t>
            </a:r>
          </a:p>
        </p:txBody>
      </p:sp>
      <p:pic>
        <p:nvPicPr>
          <p:cNvPr id="291843" name="Picture 3"/>
          <p:cNvPicPr>
            <a:picLocks noChangeAspect="1" noChangeArrowheads="1"/>
          </p:cNvPicPr>
          <p:nvPr/>
        </p:nvPicPr>
        <p:blipFill>
          <a:blip r:embed="rId2">
            <a:extLst>
              <a:ext uri="{28A0092B-C50C-407E-A947-70E740481C1C}">
                <a14:useLocalDpi xmlns:a14="http://schemas.microsoft.com/office/drawing/2010/main" val="0"/>
              </a:ext>
            </a:extLst>
          </a:blip>
          <a:srcRect b="22989"/>
          <a:stretch>
            <a:fillRect/>
          </a:stretch>
        </p:blipFill>
        <p:spPr bwMode="auto">
          <a:xfrm>
            <a:off x="1042988" y="1060450"/>
            <a:ext cx="7129462" cy="463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4" name="AutoShape 4"/>
          <p:cNvSpPr>
            <a:spLocks noChangeArrowheads="1"/>
          </p:cNvSpPr>
          <p:nvPr/>
        </p:nvSpPr>
        <p:spPr bwMode="auto">
          <a:xfrm>
            <a:off x="4416425" y="2636838"/>
            <a:ext cx="1655763" cy="2879725"/>
          </a:xfrm>
          <a:prstGeom prst="roundRect">
            <a:avLst>
              <a:gd name="adj" fmla="val 16667"/>
            </a:avLst>
          </a:prstGeom>
          <a:solidFill>
            <a:srgbClr val="FF99CC">
              <a:alpha val="0"/>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8610" name="Rectangle 2"/>
          <p:cNvSpPr>
            <a:spLocks noGrp="1" noChangeArrowheads="1"/>
          </p:cNvSpPr>
          <p:nvPr>
            <p:ph type="title"/>
          </p:nvPr>
        </p:nvSpPr>
        <p:spPr/>
        <p:txBody>
          <a:bodyPr/>
          <a:lstStyle/>
          <a:p>
            <a:pPr algn="r" eaLnBrk="1" hangingPunct="1">
              <a:defRPr/>
            </a:pPr>
            <a:r>
              <a:rPr lang="en-US" sz="3200" i="1"/>
              <a:t>Device Agent</a:t>
            </a:r>
          </a:p>
        </p:txBody>
      </p:sp>
      <p:pic>
        <p:nvPicPr>
          <p:cNvPr id="29286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48612" name="Text Box 4"/>
          <p:cNvSpPr txBox="1">
            <a:spLocks noChangeArrowheads="1"/>
          </p:cNvSpPr>
          <p:nvPr/>
        </p:nvSpPr>
        <p:spPr bwMode="auto">
          <a:xfrm>
            <a:off x="1187450" y="1911350"/>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92869" name="Group 5"/>
          <p:cNvGrpSpPr>
            <a:grpSpLocks/>
          </p:cNvGrpSpPr>
          <p:nvPr/>
        </p:nvGrpSpPr>
        <p:grpSpPr bwMode="auto">
          <a:xfrm>
            <a:off x="1644650" y="1839913"/>
            <a:ext cx="336550" cy="433387"/>
            <a:chOff x="3775" y="1344"/>
            <a:chExt cx="363" cy="504"/>
          </a:xfrm>
        </p:grpSpPr>
        <p:sp>
          <p:nvSpPr>
            <p:cNvPr id="292875"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2876"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2870" name="AutoShape 8"/>
          <p:cNvSpPr>
            <a:spLocks noChangeArrowheads="1"/>
          </p:cNvSpPr>
          <p:nvPr/>
        </p:nvSpPr>
        <p:spPr bwMode="auto">
          <a:xfrm>
            <a:off x="2124075" y="3141663"/>
            <a:ext cx="3168650" cy="503237"/>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92871" name="Freeform 9"/>
          <p:cNvSpPr>
            <a:spLocks/>
          </p:cNvSpPr>
          <p:nvPr/>
        </p:nvSpPr>
        <p:spPr bwMode="auto">
          <a:xfrm>
            <a:off x="1692275" y="4149725"/>
            <a:ext cx="6048375" cy="1366838"/>
          </a:xfrm>
          <a:custGeom>
            <a:avLst/>
            <a:gdLst>
              <a:gd name="T0" fmla="*/ 1406 w 3810"/>
              <a:gd name="T1" fmla="*/ 861 h 861"/>
              <a:gd name="T2" fmla="*/ 0 w 3810"/>
              <a:gd name="T3" fmla="*/ 0 h 861"/>
              <a:gd name="T4" fmla="*/ 3810 w 3810"/>
              <a:gd name="T5" fmla="*/ 0 h 861"/>
              <a:gd name="T6" fmla="*/ 2222 w 3810"/>
              <a:gd name="T7" fmla="*/ 861 h 861"/>
              <a:gd name="T8" fmla="*/ 1406 w 3810"/>
              <a:gd name="T9" fmla="*/ 861 h 861"/>
              <a:gd name="T10" fmla="*/ 0 60000 65536"/>
              <a:gd name="T11" fmla="*/ 0 60000 65536"/>
              <a:gd name="T12" fmla="*/ 0 60000 65536"/>
              <a:gd name="T13" fmla="*/ 0 60000 65536"/>
              <a:gd name="T14" fmla="*/ 0 60000 65536"/>
              <a:gd name="T15" fmla="*/ 0 w 3810"/>
              <a:gd name="T16" fmla="*/ 0 h 861"/>
              <a:gd name="T17" fmla="*/ 3810 w 3810"/>
              <a:gd name="T18" fmla="*/ 861 h 861"/>
            </a:gdLst>
            <a:ahLst/>
            <a:cxnLst>
              <a:cxn ang="T10">
                <a:pos x="T0" y="T1"/>
              </a:cxn>
              <a:cxn ang="T11">
                <a:pos x="T2" y="T3"/>
              </a:cxn>
              <a:cxn ang="T12">
                <a:pos x="T4" y="T5"/>
              </a:cxn>
              <a:cxn ang="T13">
                <a:pos x="T6" y="T7"/>
              </a:cxn>
              <a:cxn ang="T14">
                <a:pos x="T8" y="T9"/>
              </a:cxn>
            </a:cxnLst>
            <a:rect l="T15" t="T16" r="T17" b="T18"/>
            <a:pathLst>
              <a:path w="3810" h="861">
                <a:moveTo>
                  <a:pt x="1406" y="861"/>
                </a:moveTo>
                <a:lnTo>
                  <a:pt x="0" y="0"/>
                </a:lnTo>
                <a:lnTo>
                  <a:pt x="3810" y="0"/>
                </a:lnTo>
                <a:lnTo>
                  <a:pt x="2222" y="861"/>
                </a:lnTo>
                <a:lnTo>
                  <a:pt x="1406" y="861"/>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92872" name="AutoShape 10"/>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2873" name="AutoShape 11"/>
          <p:cNvSpPr>
            <a:spLocks noChangeArrowheads="1"/>
          </p:cNvSpPr>
          <p:nvPr/>
        </p:nvSpPr>
        <p:spPr bwMode="auto">
          <a:xfrm>
            <a:off x="3924300" y="5516563"/>
            <a:ext cx="1368425" cy="217487"/>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2874" name="Picture 1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3421" t="21922" r="18262" b="41330"/>
          <a:stretch>
            <a:fillRect/>
          </a:stretch>
        </p:blipFill>
        <p:spPr bwMode="auto">
          <a:xfrm>
            <a:off x="1836738" y="1336675"/>
            <a:ext cx="5688012"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9634" name="Rectangle 2"/>
          <p:cNvSpPr>
            <a:spLocks noGrp="1" noChangeArrowheads="1"/>
          </p:cNvSpPr>
          <p:nvPr>
            <p:ph type="title"/>
          </p:nvPr>
        </p:nvSpPr>
        <p:spPr/>
        <p:txBody>
          <a:bodyPr/>
          <a:lstStyle/>
          <a:p>
            <a:pPr algn="r" eaLnBrk="1" hangingPunct="1">
              <a:defRPr/>
            </a:pPr>
            <a:r>
              <a:rPr lang="fi-FI" sz="3200" i="1"/>
              <a:t>Service Agent</a:t>
            </a:r>
            <a:endParaRPr lang="en-US" sz="3200" i="1"/>
          </a:p>
        </p:txBody>
      </p:sp>
      <p:pic>
        <p:nvPicPr>
          <p:cNvPr id="293891" name="Picture 3"/>
          <p:cNvPicPr>
            <a:picLocks noChangeAspect="1" noChangeArrowheads="1"/>
          </p:cNvPicPr>
          <p:nvPr/>
        </p:nvPicPr>
        <p:blipFill>
          <a:blip r:embed="rId2">
            <a:extLst>
              <a:ext uri="{28A0092B-C50C-407E-A947-70E740481C1C}">
                <a14:useLocalDpi xmlns:a14="http://schemas.microsoft.com/office/drawing/2010/main" val="0"/>
              </a:ext>
            </a:extLst>
          </a:blip>
          <a:srcRect l="150" t="511" r="337"/>
          <a:stretch>
            <a:fillRect/>
          </a:stretch>
        </p:blipFill>
        <p:spPr bwMode="auto">
          <a:xfrm>
            <a:off x="477838" y="4256088"/>
            <a:ext cx="84867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892" name="Freeform 4"/>
          <p:cNvSpPr>
            <a:spLocks/>
          </p:cNvSpPr>
          <p:nvPr/>
        </p:nvSpPr>
        <p:spPr bwMode="auto">
          <a:xfrm>
            <a:off x="1692275" y="4149725"/>
            <a:ext cx="6048375" cy="574675"/>
          </a:xfrm>
          <a:custGeom>
            <a:avLst/>
            <a:gdLst>
              <a:gd name="T0" fmla="*/ 0 w 3810"/>
              <a:gd name="T1" fmla="*/ 0 h 362"/>
              <a:gd name="T2" fmla="*/ 3810 w 3810"/>
              <a:gd name="T3" fmla="*/ 0 h 362"/>
              <a:gd name="T4" fmla="*/ 1587 w 3810"/>
              <a:gd name="T5" fmla="*/ 362 h 362"/>
              <a:gd name="T6" fmla="*/ 861 w 3810"/>
              <a:gd name="T7" fmla="*/ 362 h 362"/>
              <a:gd name="T8" fmla="*/ 0 w 3810"/>
              <a:gd name="T9" fmla="*/ 0 h 362"/>
              <a:gd name="T10" fmla="*/ 0 60000 65536"/>
              <a:gd name="T11" fmla="*/ 0 60000 65536"/>
              <a:gd name="T12" fmla="*/ 0 60000 65536"/>
              <a:gd name="T13" fmla="*/ 0 60000 65536"/>
              <a:gd name="T14" fmla="*/ 0 60000 65536"/>
              <a:gd name="T15" fmla="*/ 0 w 3810"/>
              <a:gd name="T16" fmla="*/ 0 h 362"/>
              <a:gd name="T17" fmla="*/ 3810 w 3810"/>
              <a:gd name="T18" fmla="*/ 362 h 362"/>
            </a:gdLst>
            <a:ahLst/>
            <a:cxnLst>
              <a:cxn ang="T10">
                <a:pos x="T0" y="T1"/>
              </a:cxn>
              <a:cxn ang="T11">
                <a:pos x="T2" y="T3"/>
              </a:cxn>
              <a:cxn ang="T12">
                <a:pos x="T4" y="T5"/>
              </a:cxn>
              <a:cxn ang="T13">
                <a:pos x="T6" y="T7"/>
              </a:cxn>
              <a:cxn ang="T14">
                <a:pos x="T8" y="T9"/>
              </a:cxn>
            </a:cxnLst>
            <a:rect l="T15" t="T16" r="T17" b="T18"/>
            <a:pathLst>
              <a:path w="3810" h="362">
                <a:moveTo>
                  <a:pt x="0" y="0"/>
                </a:moveTo>
                <a:lnTo>
                  <a:pt x="3810" y="0"/>
                </a:lnTo>
                <a:lnTo>
                  <a:pt x="1587" y="362"/>
                </a:lnTo>
                <a:lnTo>
                  <a:pt x="861" y="362"/>
                </a:lnTo>
                <a:lnTo>
                  <a:pt x="0" y="0"/>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93893" name="AutoShape 5"/>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3894" name="AutoShape 6"/>
          <p:cNvSpPr>
            <a:spLocks noChangeArrowheads="1"/>
          </p:cNvSpPr>
          <p:nvPr/>
        </p:nvSpPr>
        <p:spPr bwMode="auto">
          <a:xfrm>
            <a:off x="3071813" y="4330700"/>
            <a:ext cx="1223962"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3895"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6382" t="28593" r="24902" b="68329"/>
          <a:stretch>
            <a:fillRect/>
          </a:stretch>
        </p:blipFill>
        <p:spPr bwMode="auto">
          <a:xfrm>
            <a:off x="2197100" y="1019175"/>
            <a:ext cx="4751388"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93896" name="Picture 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6382" t="35736" r="12354" b="50607"/>
          <a:stretch>
            <a:fillRect/>
          </a:stretch>
        </p:blipFill>
        <p:spPr bwMode="auto">
          <a:xfrm>
            <a:off x="1692275" y="1412875"/>
            <a:ext cx="5975350"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93897" name="Picture 9"/>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6367" t="35736" r="27132" b="53055"/>
          <a:stretch>
            <a:fillRect/>
          </a:stretch>
        </p:blipFill>
        <p:spPr bwMode="auto">
          <a:xfrm>
            <a:off x="2413000" y="2565400"/>
            <a:ext cx="4535488"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93898" name="Picture 10"/>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26384" t="56424" r="54427" b="36748"/>
          <a:stretch>
            <a:fillRect/>
          </a:stretch>
        </p:blipFill>
        <p:spPr bwMode="auto">
          <a:xfrm>
            <a:off x="2484438" y="3594100"/>
            <a:ext cx="187166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3899" name="Line 11"/>
          <p:cNvSpPr>
            <a:spLocks noChangeShapeType="1"/>
          </p:cNvSpPr>
          <p:nvPr/>
        </p:nvSpPr>
        <p:spPr bwMode="auto">
          <a:xfrm>
            <a:off x="1238250" y="1303338"/>
            <a:ext cx="6964363" cy="0"/>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93900" name="Line 12"/>
          <p:cNvSpPr>
            <a:spLocks noChangeShapeType="1"/>
          </p:cNvSpPr>
          <p:nvPr/>
        </p:nvSpPr>
        <p:spPr bwMode="auto">
          <a:xfrm>
            <a:off x="1476375" y="2492375"/>
            <a:ext cx="6480175" cy="0"/>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93901" name="Line 13"/>
          <p:cNvSpPr>
            <a:spLocks noChangeShapeType="1"/>
          </p:cNvSpPr>
          <p:nvPr/>
        </p:nvSpPr>
        <p:spPr bwMode="auto">
          <a:xfrm>
            <a:off x="1619250" y="3500438"/>
            <a:ext cx="6192838" cy="0"/>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Tree>
  </p:cSld>
  <p:clrMapOvr>
    <a:masterClrMapping/>
  </p:clrMapOvr>
  <p:transition spd="med"/>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50658" name="Rectangle 2"/>
          <p:cNvSpPr>
            <a:spLocks noGrp="1" noChangeArrowheads="1"/>
          </p:cNvSpPr>
          <p:nvPr>
            <p:ph type="title"/>
          </p:nvPr>
        </p:nvSpPr>
        <p:spPr/>
        <p:txBody>
          <a:bodyPr/>
          <a:lstStyle/>
          <a:p>
            <a:pPr algn="r" eaLnBrk="1" hangingPunct="1">
              <a:defRPr/>
            </a:pPr>
            <a:r>
              <a:rPr lang="fi-FI" sz="3200" i="1"/>
              <a:t>Service Agent</a:t>
            </a:r>
            <a:endParaRPr lang="en-US" sz="3200" i="1"/>
          </a:p>
        </p:txBody>
      </p:sp>
      <p:pic>
        <p:nvPicPr>
          <p:cNvPr id="294915" name="Picture 3"/>
          <p:cNvPicPr>
            <a:picLocks noChangeAspect="1" noChangeArrowheads="1"/>
          </p:cNvPicPr>
          <p:nvPr/>
        </p:nvPicPr>
        <p:blipFill>
          <a:blip r:embed="rId2">
            <a:extLst>
              <a:ext uri="{28A0092B-C50C-407E-A947-70E740481C1C}">
                <a14:useLocalDpi xmlns:a14="http://schemas.microsoft.com/office/drawing/2010/main" val="0"/>
              </a:ext>
            </a:extLst>
          </a:blip>
          <a:srcRect l="150" t="511" r="337"/>
          <a:stretch>
            <a:fillRect/>
          </a:stretch>
        </p:blipFill>
        <p:spPr bwMode="auto">
          <a:xfrm>
            <a:off x="477838" y="4256088"/>
            <a:ext cx="84867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916" name="Line 4"/>
          <p:cNvSpPr>
            <a:spLocks noChangeShapeType="1"/>
          </p:cNvSpPr>
          <p:nvPr/>
        </p:nvSpPr>
        <p:spPr bwMode="auto">
          <a:xfrm>
            <a:off x="1692275" y="2636838"/>
            <a:ext cx="59753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94917" name="Freeform 5"/>
          <p:cNvSpPr>
            <a:spLocks/>
          </p:cNvSpPr>
          <p:nvPr/>
        </p:nvSpPr>
        <p:spPr bwMode="auto">
          <a:xfrm>
            <a:off x="971550" y="981075"/>
            <a:ext cx="6769100" cy="4535488"/>
          </a:xfrm>
          <a:custGeom>
            <a:avLst/>
            <a:gdLst>
              <a:gd name="T0" fmla="*/ 4264 w 4264"/>
              <a:gd name="T1" fmla="*/ 1996 h 2857"/>
              <a:gd name="T2" fmla="*/ 454 w 4264"/>
              <a:gd name="T3" fmla="*/ 1996 h 2857"/>
              <a:gd name="T4" fmla="*/ 0 w 4264"/>
              <a:gd name="T5" fmla="*/ 0 h 2857"/>
              <a:gd name="T6" fmla="*/ 227 w 4264"/>
              <a:gd name="T7" fmla="*/ 2857 h 2857"/>
              <a:gd name="T8" fmla="*/ 998 w 4264"/>
              <a:gd name="T9" fmla="*/ 2857 h 2857"/>
              <a:gd name="T10" fmla="*/ 4264 w 4264"/>
              <a:gd name="T11" fmla="*/ 1996 h 2857"/>
              <a:gd name="T12" fmla="*/ 0 60000 65536"/>
              <a:gd name="T13" fmla="*/ 0 60000 65536"/>
              <a:gd name="T14" fmla="*/ 0 60000 65536"/>
              <a:gd name="T15" fmla="*/ 0 60000 65536"/>
              <a:gd name="T16" fmla="*/ 0 60000 65536"/>
              <a:gd name="T17" fmla="*/ 0 60000 65536"/>
              <a:gd name="T18" fmla="*/ 0 w 4264"/>
              <a:gd name="T19" fmla="*/ 0 h 2857"/>
              <a:gd name="T20" fmla="*/ 4264 w 4264"/>
              <a:gd name="T21" fmla="*/ 2857 h 2857"/>
            </a:gdLst>
            <a:ahLst/>
            <a:cxnLst>
              <a:cxn ang="T12">
                <a:pos x="T0" y="T1"/>
              </a:cxn>
              <a:cxn ang="T13">
                <a:pos x="T2" y="T3"/>
              </a:cxn>
              <a:cxn ang="T14">
                <a:pos x="T4" y="T5"/>
              </a:cxn>
              <a:cxn ang="T15">
                <a:pos x="T6" y="T7"/>
              </a:cxn>
              <a:cxn ang="T16">
                <a:pos x="T8" y="T9"/>
              </a:cxn>
              <a:cxn ang="T17">
                <a:pos x="T10" y="T11"/>
              </a:cxn>
            </a:cxnLst>
            <a:rect l="T18" t="T19" r="T20" b="T21"/>
            <a:pathLst>
              <a:path w="4264" h="2857">
                <a:moveTo>
                  <a:pt x="4264" y="1996"/>
                </a:moveTo>
                <a:lnTo>
                  <a:pt x="454" y="1996"/>
                </a:lnTo>
                <a:lnTo>
                  <a:pt x="0" y="0"/>
                </a:lnTo>
                <a:lnTo>
                  <a:pt x="227" y="2857"/>
                </a:lnTo>
                <a:lnTo>
                  <a:pt x="998" y="2857"/>
                </a:lnTo>
                <a:lnTo>
                  <a:pt x="4264"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294918" name="AutoShape 6"/>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pic>
        <p:nvPicPr>
          <p:cNvPr id="294919"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6384" t="40364" r="14566" b="40836"/>
          <a:stretch>
            <a:fillRect/>
          </a:stretch>
        </p:blipFill>
        <p:spPr bwMode="auto">
          <a:xfrm>
            <a:off x="1620838" y="1125538"/>
            <a:ext cx="6264275" cy="144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4920" name="AutoShape 8"/>
          <p:cNvSpPr>
            <a:spLocks noChangeArrowheads="1"/>
          </p:cNvSpPr>
          <p:nvPr/>
        </p:nvSpPr>
        <p:spPr bwMode="auto">
          <a:xfrm>
            <a:off x="1331913" y="5516563"/>
            <a:ext cx="1223962"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4921" name="Picture 9"/>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17302" t="30907" r="26367" b="50494"/>
          <a:stretch>
            <a:fillRect/>
          </a:stretch>
        </p:blipFill>
        <p:spPr bwMode="auto">
          <a:xfrm>
            <a:off x="2030413" y="2781300"/>
            <a:ext cx="5494337" cy="131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5938" name="AutoShape 2"/>
          <p:cNvSpPr>
            <a:spLocks noChangeArrowheads="1"/>
          </p:cNvSpPr>
          <p:nvPr/>
        </p:nvSpPr>
        <p:spPr bwMode="auto">
          <a:xfrm rot="-5002451">
            <a:off x="2940051" y="-1147763"/>
            <a:ext cx="4222750" cy="7432675"/>
          </a:xfrm>
          <a:prstGeom prst="triangle">
            <a:avLst>
              <a:gd name="adj" fmla="val 80060"/>
            </a:avLst>
          </a:prstGeom>
          <a:gradFill rotWithShape="1">
            <a:gsLst>
              <a:gs pos="0">
                <a:schemeClr val="accent1"/>
              </a:gs>
              <a:gs pos="100000">
                <a:srgbClr val="FFFFCC">
                  <a:alpha val="35999"/>
                </a:srgbClr>
              </a:gs>
            </a:gsLst>
            <a:lin ang="5400000" scaled="1"/>
          </a:gradFill>
          <a:ln w="9525" algn="ctr">
            <a:solidFill>
              <a:schemeClr val="bg2"/>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95939" name="Line 3"/>
          <p:cNvSpPr>
            <a:spLocks noChangeShapeType="1"/>
          </p:cNvSpPr>
          <p:nvPr/>
        </p:nvSpPr>
        <p:spPr bwMode="auto">
          <a:xfrm>
            <a:off x="1042988" y="6597650"/>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351684" name="Text Box 4"/>
          <p:cNvSpPr txBox="1">
            <a:spLocks noChangeArrowheads="1"/>
          </p:cNvSpPr>
          <p:nvPr/>
        </p:nvSpPr>
        <p:spPr bwMode="auto">
          <a:xfrm>
            <a:off x="7740650" y="5229225"/>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295941" name="Picture 5" descr="MCj0239185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76825" y="4941888"/>
            <a:ext cx="431800" cy="1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686" name="Rectangle 6"/>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Device Agent</a:t>
            </a:r>
          </a:p>
        </p:txBody>
      </p:sp>
      <p:grpSp>
        <p:nvGrpSpPr>
          <p:cNvPr id="295943" name="Group 7"/>
          <p:cNvGrpSpPr>
            <a:grpSpLocks/>
          </p:cNvGrpSpPr>
          <p:nvPr/>
        </p:nvGrpSpPr>
        <p:grpSpPr bwMode="auto">
          <a:xfrm>
            <a:off x="2339975" y="5670550"/>
            <a:ext cx="6192838" cy="422275"/>
            <a:chOff x="1202" y="1797"/>
            <a:chExt cx="816" cy="272"/>
          </a:xfrm>
        </p:grpSpPr>
        <p:sp>
          <p:nvSpPr>
            <p:cNvPr id="1351688" name="AutoShape 8"/>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351689" name="Text Box 9"/>
            <p:cNvSpPr txBox="1">
              <a:spLocks noChangeArrowheads="1"/>
            </p:cNvSpPr>
            <p:nvPr/>
          </p:nvSpPr>
          <p:spPr bwMode="auto">
            <a:xfrm>
              <a:off x="1216" y="1888"/>
              <a:ext cx="725" cy="157"/>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295944" name="Group 10"/>
          <p:cNvGrpSpPr>
            <a:grpSpLocks/>
          </p:cNvGrpSpPr>
          <p:nvPr/>
        </p:nvGrpSpPr>
        <p:grpSpPr bwMode="auto">
          <a:xfrm>
            <a:off x="2554288" y="5013325"/>
            <a:ext cx="409575" cy="577850"/>
            <a:chOff x="3775" y="1344"/>
            <a:chExt cx="363" cy="504"/>
          </a:xfrm>
        </p:grpSpPr>
        <p:sp>
          <p:nvSpPr>
            <p:cNvPr id="295954" name="Oval 11"/>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5955" name="Picture 12"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51693" name="Text Box 13"/>
          <p:cNvSpPr txBox="1">
            <a:spLocks noChangeArrowheads="1"/>
          </p:cNvSpPr>
          <p:nvPr/>
        </p:nvSpPr>
        <p:spPr bwMode="auto">
          <a:xfrm>
            <a:off x="2889250" y="5106988"/>
            <a:ext cx="746125"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Service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295946" name="Group 14"/>
          <p:cNvGrpSpPr>
            <a:grpSpLocks/>
          </p:cNvGrpSpPr>
          <p:nvPr/>
        </p:nvGrpSpPr>
        <p:grpSpPr bwMode="auto">
          <a:xfrm>
            <a:off x="8269288" y="5156200"/>
            <a:ext cx="336550" cy="433388"/>
            <a:chOff x="3775" y="1344"/>
            <a:chExt cx="363" cy="504"/>
          </a:xfrm>
        </p:grpSpPr>
        <p:sp>
          <p:nvSpPr>
            <p:cNvPr id="295952" name="Oval 15"/>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5953" name="Picture 16"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5947" name="Freeform 17"/>
          <p:cNvSpPr>
            <a:spLocks/>
          </p:cNvSpPr>
          <p:nvPr/>
        </p:nvSpPr>
        <p:spPr bwMode="auto">
          <a:xfrm rot="10800000" flipV="1">
            <a:off x="3492500" y="5157788"/>
            <a:ext cx="4248150" cy="215900"/>
          </a:xfrm>
          <a:custGeom>
            <a:avLst/>
            <a:gdLst>
              <a:gd name="T0" fmla="*/ 0 w 907"/>
              <a:gd name="T1" fmla="*/ 272 h 272"/>
              <a:gd name="T2" fmla="*/ 453 w 907"/>
              <a:gd name="T3" fmla="*/ 0 h 272"/>
              <a:gd name="T4" fmla="*/ 907 w 907"/>
              <a:gd name="T5" fmla="*/ 272 h 272"/>
              <a:gd name="T6" fmla="*/ 0 60000 65536"/>
              <a:gd name="T7" fmla="*/ 0 60000 65536"/>
              <a:gd name="T8" fmla="*/ 0 60000 65536"/>
              <a:gd name="T9" fmla="*/ 0 w 907"/>
              <a:gd name="T10" fmla="*/ 0 h 272"/>
              <a:gd name="T11" fmla="*/ 907 w 907"/>
              <a:gd name="T12" fmla="*/ 272 h 272"/>
            </a:gdLst>
            <a:ahLst/>
            <a:cxnLst>
              <a:cxn ang="T6">
                <a:pos x="T0" y="T1"/>
              </a:cxn>
              <a:cxn ang="T7">
                <a:pos x="T2" y="T3"/>
              </a:cxn>
              <a:cxn ang="T8">
                <a:pos x="T4" y="T5"/>
              </a:cxn>
            </a:cxnLst>
            <a:rect l="T9" t="T10" r="T11" b="T12"/>
            <a:pathLst>
              <a:path w="907" h="272">
                <a:moveTo>
                  <a:pt x="0" y="272"/>
                </a:moveTo>
                <a:cubicBezTo>
                  <a:pt x="151" y="136"/>
                  <a:pt x="302" y="0"/>
                  <a:pt x="453" y="0"/>
                </a:cubicBezTo>
                <a:cubicBezTo>
                  <a:pt x="604" y="0"/>
                  <a:pt x="824" y="219"/>
                  <a:pt x="907" y="272"/>
                </a:cubicBezTo>
              </a:path>
            </a:pathLst>
          </a:custGeom>
          <a:noFill/>
          <a:ln w="15875" cap="flat" cmpd="sng">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51698" name="Text Box 18"/>
          <p:cNvSpPr txBox="1">
            <a:spLocks noChangeArrowheads="1"/>
          </p:cNvSpPr>
          <p:nvPr/>
        </p:nvSpPr>
        <p:spPr bwMode="auto">
          <a:xfrm>
            <a:off x="4859338" y="4508500"/>
            <a:ext cx="1081087"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Learning Confirmation</a:t>
            </a:r>
            <a:endParaRPr lang="en-US" sz="500">
              <a:effectLst>
                <a:outerShdw blurRad="38100" dist="38100" dir="2700000" algn="tl">
                  <a:srgbClr val="C0C0C0"/>
                </a:outerShdw>
              </a:effectLst>
              <a:ea typeface="SimSun" pitchFamily="2" charset="-122"/>
            </a:endParaRPr>
          </a:p>
        </p:txBody>
      </p:sp>
      <p:pic>
        <p:nvPicPr>
          <p:cNvPr id="295949" name="Picture 19" descr="jad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8313" y="5357813"/>
            <a:ext cx="15113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50" name="Picture 20" descr="j028575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84213" y="4492625"/>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51" name="Picture 21"/>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23421" t="24078" r="15300" b="61815"/>
          <a:stretch>
            <a:fillRect/>
          </a:stretch>
        </p:blipFill>
        <p:spPr bwMode="auto">
          <a:xfrm>
            <a:off x="2843213" y="992188"/>
            <a:ext cx="5976937"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52706" name="Rectangle 2"/>
          <p:cNvSpPr>
            <a:spLocks noGrp="1" noChangeArrowheads="1"/>
          </p:cNvSpPr>
          <p:nvPr>
            <p:ph type="title"/>
          </p:nvPr>
        </p:nvSpPr>
        <p:spPr/>
        <p:txBody>
          <a:bodyPr/>
          <a:lstStyle/>
          <a:p>
            <a:pPr algn="r" eaLnBrk="1" hangingPunct="1">
              <a:defRPr/>
            </a:pPr>
            <a:r>
              <a:rPr lang="fi-FI" sz="3200" i="1"/>
              <a:t>Device Agent</a:t>
            </a:r>
            <a:endParaRPr lang="en-US" sz="3200" i="1"/>
          </a:p>
        </p:txBody>
      </p:sp>
      <p:pic>
        <p:nvPicPr>
          <p:cNvPr id="296963" name="Picture 3"/>
          <p:cNvPicPr>
            <a:picLocks noChangeAspect="1" noChangeArrowheads="1"/>
          </p:cNvPicPr>
          <p:nvPr/>
        </p:nvPicPr>
        <p:blipFill>
          <a:blip r:embed="rId2">
            <a:extLst>
              <a:ext uri="{28A0092B-C50C-407E-A947-70E740481C1C}">
                <a14:useLocalDpi xmlns:a14="http://schemas.microsoft.com/office/drawing/2010/main" val="0"/>
              </a:ext>
            </a:extLst>
          </a:blip>
          <a:srcRect l="299" r="374"/>
          <a:stretch>
            <a:fillRect/>
          </a:stretch>
        </p:blipFill>
        <p:spPr bwMode="auto">
          <a:xfrm>
            <a:off x="463550" y="4203700"/>
            <a:ext cx="8501063"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64" name="AutoShape 4"/>
          <p:cNvSpPr>
            <a:spLocks noChangeArrowheads="1"/>
          </p:cNvSpPr>
          <p:nvPr/>
        </p:nvSpPr>
        <p:spPr bwMode="auto">
          <a:xfrm>
            <a:off x="1692275" y="1306513"/>
            <a:ext cx="2665413" cy="1444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96965" name="Freeform 5"/>
          <p:cNvSpPr>
            <a:spLocks/>
          </p:cNvSpPr>
          <p:nvPr/>
        </p:nvSpPr>
        <p:spPr bwMode="auto">
          <a:xfrm>
            <a:off x="1692275" y="4149725"/>
            <a:ext cx="6048375" cy="549275"/>
          </a:xfrm>
          <a:custGeom>
            <a:avLst/>
            <a:gdLst>
              <a:gd name="T0" fmla="*/ 1633 w 3810"/>
              <a:gd name="T1" fmla="*/ 317 h 317"/>
              <a:gd name="T2" fmla="*/ 3810 w 3810"/>
              <a:gd name="T3" fmla="*/ 0 h 317"/>
              <a:gd name="T4" fmla="*/ 0 w 3810"/>
              <a:gd name="T5" fmla="*/ 0 h 317"/>
              <a:gd name="T6" fmla="*/ 861 w 3810"/>
              <a:gd name="T7" fmla="*/ 317 h 317"/>
              <a:gd name="T8" fmla="*/ 1633 w 3810"/>
              <a:gd name="T9" fmla="*/ 317 h 317"/>
              <a:gd name="T10" fmla="*/ 0 60000 65536"/>
              <a:gd name="T11" fmla="*/ 0 60000 65536"/>
              <a:gd name="T12" fmla="*/ 0 60000 65536"/>
              <a:gd name="T13" fmla="*/ 0 60000 65536"/>
              <a:gd name="T14" fmla="*/ 0 60000 65536"/>
              <a:gd name="T15" fmla="*/ 0 w 3810"/>
              <a:gd name="T16" fmla="*/ 0 h 317"/>
              <a:gd name="T17" fmla="*/ 3810 w 3810"/>
              <a:gd name="T18" fmla="*/ 317 h 317"/>
            </a:gdLst>
            <a:ahLst/>
            <a:cxnLst>
              <a:cxn ang="T10">
                <a:pos x="T0" y="T1"/>
              </a:cxn>
              <a:cxn ang="T11">
                <a:pos x="T2" y="T3"/>
              </a:cxn>
              <a:cxn ang="T12">
                <a:pos x="T4" y="T5"/>
              </a:cxn>
              <a:cxn ang="T13">
                <a:pos x="T6" y="T7"/>
              </a:cxn>
              <a:cxn ang="T14">
                <a:pos x="T8" y="T9"/>
              </a:cxn>
            </a:cxnLst>
            <a:rect l="T15" t="T16" r="T17" b="T18"/>
            <a:pathLst>
              <a:path w="3810" h="317">
                <a:moveTo>
                  <a:pt x="1633" y="317"/>
                </a:moveTo>
                <a:lnTo>
                  <a:pt x="3810" y="0"/>
                </a:lnTo>
                <a:lnTo>
                  <a:pt x="0" y="0"/>
                </a:lnTo>
                <a:lnTo>
                  <a:pt x="861" y="317"/>
                </a:lnTo>
                <a:lnTo>
                  <a:pt x="1633" y="317"/>
                </a:lnTo>
                <a:close/>
              </a:path>
            </a:pathLst>
          </a:custGeom>
          <a:solidFill>
            <a:srgbClr val="FFFFCC">
              <a:alpha val="36078"/>
            </a:srgbClr>
          </a:solidFill>
          <a:ln w="9525" cap="flat" cmpd="sng">
            <a:solidFill>
              <a:schemeClr val="bg2"/>
            </a:solidFill>
            <a:prstDash val="solid"/>
            <a:round/>
            <a:headEnd/>
            <a:tailEnd/>
          </a:ln>
        </p:spPr>
        <p:txBody>
          <a:bodyPr>
            <a:spAutoFit/>
          </a:bodyPr>
          <a:lstStyle/>
          <a:p>
            <a:endParaRPr lang="en-US"/>
          </a:p>
        </p:txBody>
      </p:sp>
      <p:sp>
        <p:nvSpPr>
          <p:cNvPr id="296966" name="AutoShape 6"/>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6967" name="AutoShape 7"/>
          <p:cNvSpPr>
            <a:spLocks noChangeArrowheads="1"/>
          </p:cNvSpPr>
          <p:nvPr/>
        </p:nvSpPr>
        <p:spPr bwMode="auto">
          <a:xfrm>
            <a:off x="3059113" y="4305300"/>
            <a:ext cx="1223962"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6968" name="Picture 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14568" t="28616" r="27116" b="36748"/>
          <a:stretch>
            <a:fillRect/>
          </a:stretch>
        </p:blipFill>
        <p:spPr bwMode="auto">
          <a:xfrm>
            <a:off x="1763713" y="1268413"/>
            <a:ext cx="5688012"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79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4200525"/>
            <a:ext cx="8502650" cy="246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7" name="Freeform 3"/>
          <p:cNvSpPr>
            <a:spLocks/>
          </p:cNvSpPr>
          <p:nvPr/>
        </p:nvSpPr>
        <p:spPr bwMode="auto">
          <a:xfrm>
            <a:off x="900113" y="981075"/>
            <a:ext cx="6840537" cy="4535488"/>
          </a:xfrm>
          <a:custGeom>
            <a:avLst/>
            <a:gdLst>
              <a:gd name="T0" fmla="*/ 4264 w 4264"/>
              <a:gd name="T1" fmla="*/ 1996 h 2857"/>
              <a:gd name="T2" fmla="*/ 454 w 4264"/>
              <a:gd name="T3" fmla="*/ 1996 h 2857"/>
              <a:gd name="T4" fmla="*/ 0 w 4264"/>
              <a:gd name="T5" fmla="*/ 0 h 2857"/>
              <a:gd name="T6" fmla="*/ 227 w 4264"/>
              <a:gd name="T7" fmla="*/ 2857 h 2857"/>
              <a:gd name="T8" fmla="*/ 998 w 4264"/>
              <a:gd name="T9" fmla="*/ 2857 h 2857"/>
              <a:gd name="T10" fmla="*/ 4264 w 4264"/>
              <a:gd name="T11" fmla="*/ 1996 h 2857"/>
              <a:gd name="T12" fmla="*/ 0 60000 65536"/>
              <a:gd name="T13" fmla="*/ 0 60000 65536"/>
              <a:gd name="T14" fmla="*/ 0 60000 65536"/>
              <a:gd name="T15" fmla="*/ 0 60000 65536"/>
              <a:gd name="T16" fmla="*/ 0 60000 65536"/>
              <a:gd name="T17" fmla="*/ 0 60000 65536"/>
              <a:gd name="T18" fmla="*/ 0 w 4264"/>
              <a:gd name="T19" fmla="*/ 0 h 2857"/>
              <a:gd name="T20" fmla="*/ 4264 w 4264"/>
              <a:gd name="T21" fmla="*/ 2857 h 2857"/>
            </a:gdLst>
            <a:ahLst/>
            <a:cxnLst>
              <a:cxn ang="T12">
                <a:pos x="T0" y="T1"/>
              </a:cxn>
              <a:cxn ang="T13">
                <a:pos x="T2" y="T3"/>
              </a:cxn>
              <a:cxn ang="T14">
                <a:pos x="T4" y="T5"/>
              </a:cxn>
              <a:cxn ang="T15">
                <a:pos x="T6" y="T7"/>
              </a:cxn>
              <a:cxn ang="T16">
                <a:pos x="T8" y="T9"/>
              </a:cxn>
              <a:cxn ang="T17">
                <a:pos x="T10" y="T11"/>
              </a:cxn>
            </a:cxnLst>
            <a:rect l="T18" t="T19" r="T20" b="T21"/>
            <a:pathLst>
              <a:path w="4264" h="2857">
                <a:moveTo>
                  <a:pt x="4264" y="1996"/>
                </a:moveTo>
                <a:lnTo>
                  <a:pt x="454" y="1996"/>
                </a:lnTo>
                <a:lnTo>
                  <a:pt x="0" y="0"/>
                </a:lnTo>
                <a:lnTo>
                  <a:pt x="227" y="2857"/>
                </a:lnTo>
                <a:lnTo>
                  <a:pt x="998" y="2857"/>
                </a:lnTo>
                <a:lnTo>
                  <a:pt x="4264"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1353732" name="Rectangle 4"/>
          <p:cNvSpPr>
            <a:spLocks noGrp="1" noChangeArrowheads="1"/>
          </p:cNvSpPr>
          <p:nvPr>
            <p:ph type="title"/>
          </p:nvPr>
        </p:nvSpPr>
        <p:spPr/>
        <p:txBody>
          <a:bodyPr/>
          <a:lstStyle/>
          <a:p>
            <a:pPr algn="r" eaLnBrk="1" hangingPunct="1">
              <a:defRPr/>
            </a:pPr>
            <a:r>
              <a:rPr lang="fi-FI" sz="3200" i="1"/>
              <a:t>Service Agent</a:t>
            </a:r>
            <a:endParaRPr lang="en-US" sz="3200" i="1"/>
          </a:p>
        </p:txBody>
      </p:sp>
      <p:sp>
        <p:nvSpPr>
          <p:cNvPr id="297989" name="AutoShape 5"/>
          <p:cNvSpPr>
            <a:spLocks noChangeArrowheads="1"/>
          </p:cNvSpPr>
          <p:nvPr/>
        </p:nvSpPr>
        <p:spPr bwMode="auto">
          <a:xfrm>
            <a:off x="900113" y="981075"/>
            <a:ext cx="7559675" cy="3168650"/>
          </a:xfrm>
          <a:custGeom>
            <a:avLst/>
            <a:gdLst>
              <a:gd name="T0" fmla="*/ 7205490 w 21600"/>
              <a:gd name="T1" fmla="*/ 1584325 h 21600"/>
              <a:gd name="T2" fmla="*/ 3779838 w 21600"/>
              <a:gd name="T3" fmla="*/ 3168650 h 21600"/>
              <a:gd name="T4" fmla="*/ 354185 w 21600"/>
              <a:gd name="T5" fmla="*/ 1584325 h 21600"/>
              <a:gd name="T6" fmla="*/ 3779838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7990" name="AutoShape 6"/>
          <p:cNvSpPr>
            <a:spLocks noChangeArrowheads="1"/>
          </p:cNvSpPr>
          <p:nvPr/>
        </p:nvSpPr>
        <p:spPr bwMode="auto">
          <a:xfrm>
            <a:off x="1258888" y="5516563"/>
            <a:ext cx="1368425"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7991"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9329" t="24529" r="13086" b="42857"/>
          <a:stretch>
            <a:fillRect/>
          </a:stretch>
        </p:blipFill>
        <p:spPr bwMode="auto">
          <a:xfrm>
            <a:off x="1692275" y="1366838"/>
            <a:ext cx="5903913" cy="24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90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4200525"/>
            <a:ext cx="8502650" cy="246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9011" name="Freeform 3"/>
          <p:cNvSpPr>
            <a:spLocks/>
          </p:cNvSpPr>
          <p:nvPr/>
        </p:nvSpPr>
        <p:spPr bwMode="auto">
          <a:xfrm>
            <a:off x="1692275" y="4149725"/>
            <a:ext cx="6048375" cy="549275"/>
          </a:xfrm>
          <a:custGeom>
            <a:avLst/>
            <a:gdLst>
              <a:gd name="T0" fmla="*/ 1633 w 3810"/>
              <a:gd name="T1" fmla="*/ 317 h 317"/>
              <a:gd name="T2" fmla="*/ 3810 w 3810"/>
              <a:gd name="T3" fmla="*/ 0 h 317"/>
              <a:gd name="T4" fmla="*/ 0 w 3810"/>
              <a:gd name="T5" fmla="*/ 0 h 317"/>
              <a:gd name="T6" fmla="*/ 861 w 3810"/>
              <a:gd name="T7" fmla="*/ 317 h 317"/>
              <a:gd name="T8" fmla="*/ 1633 w 3810"/>
              <a:gd name="T9" fmla="*/ 317 h 317"/>
              <a:gd name="T10" fmla="*/ 0 60000 65536"/>
              <a:gd name="T11" fmla="*/ 0 60000 65536"/>
              <a:gd name="T12" fmla="*/ 0 60000 65536"/>
              <a:gd name="T13" fmla="*/ 0 60000 65536"/>
              <a:gd name="T14" fmla="*/ 0 60000 65536"/>
              <a:gd name="T15" fmla="*/ 0 w 3810"/>
              <a:gd name="T16" fmla="*/ 0 h 317"/>
              <a:gd name="T17" fmla="*/ 3810 w 3810"/>
              <a:gd name="T18" fmla="*/ 317 h 317"/>
            </a:gdLst>
            <a:ahLst/>
            <a:cxnLst>
              <a:cxn ang="T10">
                <a:pos x="T0" y="T1"/>
              </a:cxn>
              <a:cxn ang="T11">
                <a:pos x="T2" y="T3"/>
              </a:cxn>
              <a:cxn ang="T12">
                <a:pos x="T4" y="T5"/>
              </a:cxn>
              <a:cxn ang="T13">
                <a:pos x="T6" y="T7"/>
              </a:cxn>
              <a:cxn ang="T14">
                <a:pos x="T8" y="T9"/>
              </a:cxn>
            </a:cxnLst>
            <a:rect l="T15" t="T16" r="T17" b="T18"/>
            <a:pathLst>
              <a:path w="3810" h="317">
                <a:moveTo>
                  <a:pt x="1633" y="317"/>
                </a:moveTo>
                <a:lnTo>
                  <a:pt x="3810" y="0"/>
                </a:lnTo>
                <a:lnTo>
                  <a:pt x="0" y="0"/>
                </a:lnTo>
                <a:lnTo>
                  <a:pt x="861" y="317"/>
                </a:lnTo>
                <a:lnTo>
                  <a:pt x="1633" y="317"/>
                </a:lnTo>
                <a:close/>
              </a:path>
            </a:pathLst>
          </a:custGeom>
          <a:solidFill>
            <a:srgbClr val="FFFFCC">
              <a:alpha val="36078"/>
            </a:srgbClr>
          </a:solidFill>
          <a:ln w="9525" cap="flat" cmpd="sng">
            <a:solidFill>
              <a:schemeClr val="bg2"/>
            </a:solidFill>
            <a:prstDash val="solid"/>
            <a:round/>
            <a:headEnd/>
            <a:tailEnd/>
          </a:ln>
        </p:spPr>
        <p:txBody>
          <a:bodyPr>
            <a:spAutoFit/>
          </a:bodyPr>
          <a:lstStyle/>
          <a:p>
            <a:endParaRPr lang="en-US"/>
          </a:p>
        </p:txBody>
      </p:sp>
      <p:sp>
        <p:nvSpPr>
          <p:cNvPr id="1354756" name="Rectangle 4"/>
          <p:cNvSpPr>
            <a:spLocks noGrp="1" noChangeArrowheads="1"/>
          </p:cNvSpPr>
          <p:nvPr>
            <p:ph type="title"/>
          </p:nvPr>
        </p:nvSpPr>
        <p:spPr/>
        <p:txBody>
          <a:bodyPr/>
          <a:lstStyle/>
          <a:p>
            <a:pPr algn="r" eaLnBrk="1" hangingPunct="1">
              <a:defRPr/>
            </a:pPr>
            <a:r>
              <a:rPr lang="fi-FI" sz="3200" i="1"/>
              <a:t>Service Agent</a:t>
            </a:r>
            <a:endParaRPr lang="en-US" sz="3200" i="1"/>
          </a:p>
        </p:txBody>
      </p:sp>
      <p:sp>
        <p:nvSpPr>
          <p:cNvPr id="299013" name="AutoShape 5"/>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299014" name="AutoShape 6"/>
          <p:cNvSpPr>
            <a:spLocks noChangeArrowheads="1"/>
          </p:cNvSpPr>
          <p:nvPr/>
        </p:nvSpPr>
        <p:spPr bwMode="auto">
          <a:xfrm>
            <a:off x="2979738" y="4318000"/>
            <a:ext cx="1368425" cy="39370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99015"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17302" t="29649" r="24902" b="44901"/>
          <a:stretch>
            <a:fillRect/>
          </a:stretch>
        </p:blipFill>
        <p:spPr bwMode="auto">
          <a:xfrm>
            <a:off x="1743075" y="1630363"/>
            <a:ext cx="5637213" cy="179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55778" name="Rectangle 2"/>
          <p:cNvSpPr>
            <a:spLocks noGrp="1" noChangeArrowheads="1"/>
          </p:cNvSpPr>
          <p:nvPr>
            <p:ph type="title"/>
          </p:nvPr>
        </p:nvSpPr>
        <p:spPr/>
        <p:txBody>
          <a:bodyPr/>
          <a:lstStyle/>
          <a:p>
            <a:pPr algn="r" eaLnBrk="1" hangingPunct="1">
              <a:defRPr/>
            </a:pPr>
            <a:r>
              <a:rPr lang="fi-FI" sz="3200" i="1"/>
              <a:t>Device Agent</a:t>
            </a:r>
            <a:endParaRPr lang="en-US" sz="3200" i="1"/>
          </a:p>
        </p:txBody>
      </p:sp>
      <p:pic>
        <p:nvPicPr>
          <p:cNvPr id="3000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4200525"/>
            <a:ext cx="8502650" cy="246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36" name="Freeform 4"/>
          <p:cNvSpPr>
            <a:spLocks/>
          </p:cNvSpPr>
          <p:nvPr/>
        </p:nvSpPr>
        <p:spPr bwMode="auto">
          <a:xfrm>
            <a:off x="1692275" y="4149725"/>
            <a:ext cx="6048375" cy="1366838"/>
          </a:xfrm>
          <a:custGeom>
            <a:avLst/>
            <a:gdLst>
              <a:gd name="T0" fmla="*/ 2222 w 3810"/>
              <a:gd name="T1" fmla="*/ 861 h 861"/>
              <a:gd name="T2" fmla="*/ 3810 w 3810"/>
              <a:gd name="T3" fmla="*/ 0 h 861"/>
              <a:gd name="T4" fmla="*/ 0 w 3810"/>
              <a:gd name="T5" fmla="*/ 0 h 861"/>
              <a:gd name="T6" fmla="*/ 1451 w 3810"/>
              <a:gd name="T7" fmla="*/ 861 h 861"/>
              <a:gd name="T8" fmla="*/ 2222 w 3810"/>
              <a:gd name="T9" fmla="*/ 861 h 861"/>
              <a:gd name="T10" fmla="*/ 0 60000 65536"/>
              <a:gd name="T11" fmla="*/ 0 60000 65536"/>
              <a:gd name="T12" fmla="*/ 0 60000 65536"/>
              <a:gd name="T13" fmla="*/ 0 60000 65536"/>
              <a:gd name="T14" fmla="*/ 0 60000 65536"/>
              <a:gd name="T15" fmla="*/ 0 w 3810"/>
              <a:gd name="T16" fmla="*/ 0 h 861"/>
              <a:gd name="T17" fmla="*/ 3810 w 3810"/>
              <a:gd name="T18" fmla="*/ 861 h 861"/>
            </a:gdLst>
            <a:ahLst/>
            <a:cxnLst>
              <a:cxn ang="T10">
                <a:pos x="T0" y="T1"/>
              </a:cxn>
              <a:cxn ang="T11">
                <a:pos x="T2" y="T3"/>
              </a:cxn>
              <a:cxn ang="T12">
                <a:pos x="T4" y="T5"/>
              </a:cxn>
              <a:cxn ang="T13">
                <a:pos x="T6" y="T7"/>
              </a:cxn>
              <a:cxn ang="T14">
                <a:pos x="T8" y="T9"/>
              </a:cxn>
            </a:cxnLst>
            <a:rect l="T15" t="T16" r="T17" b="T18"/>
            <a:pathLst>
              <a:path w="3810" h="861">
                <a:moveTo>
                  <a:pt x="2222" y="861"/>
                </a:moveTo>
                <a:lnTo>
                  <a:pt x="3810" y="0"/>
                </a:lnTo>
                <a:lnTo>
                  <a:pt x="0" y="0"/>
                </a:lnTo>
                <a:lnTo>
                  <a:pt x="1451" y="861"/>
                </a:lnTo>
                <a:lnTo>
                  <a:pt x="2222" y="861"/>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300037" name="AutoShape 5"/>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300038" name="AutoShape 6"/>
          <p:cNvSpPr>
            <a:spLocks noChangeArrowheads="1"/>
          </p:cNvSpPr>
          <p:nvPr/>
        </p:nvSpPr>
        <p:spPr bwMode="auto">
          <a:xfrm>
            <a:off x="3970338" y="5503863"/>
            <a:ext cx="1223962" cy="196850"/>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0039" name="Picture 7"/>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3421" t="17407" r="15300" b="50000"/>
          <a:stretch>
            <a:fillRect/>
          </a:stretch>
        </p:blipFill>
        <p:spPr bwMode="auto">
          <a:xfrm>
            <a:off x="1690688" y="1485900"/>
            <a:ext cx="5976937" cy="230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2" name="Cloud"/>
          <p:cNvSpPr>
            <a:spLocks noChangeAspect="1" noEditPoints="1" noChangeArrowheads="1"/>
          </p:cNvSpPr>
          <p:nvPr/>
        </p:nvSpPr>
        <p:spPr bwMode="auto">
          <a:xfrm>
            <a:off x="4356100" y="2276475"/>
            <a:ext cx="4464050" cy="4524375"/>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r">
              <a:defRPr/>
            </a:pPr>
            <a:r>
              <a:rPr lang="en-US" sz="2800" b="1"/>
              <a:t>GUN</a:t>
            </a:r>
          </a:p>
        </p:txBody>
      </p:sp>
      <p:sp>
        <p:nvSpPr>
          <p:cNvPr id="1118213" name="Cloud"/>
          <p:cNvSpPr>
            <a:spLocks noChangeAspect="1" noEditPoints="1" noChangeArrowheads="1"/>
          </p:cNvSpPr>
          <p:nvPr/>
        </p:nvSpPr>
        <p:spPr bwMode="auto">
          <a:xfrm>
            <a:off x="250825" y="2349500"/>
            <a:ext cx="3744913" cy="4392613"/>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endParaRPr lang="en-US" sz="2800" b="1"/>
          </a:p>
          <a:p>
            <a:pPr algn="l">
              <a:defRPr/>
            </a:pPr>
            <a:r>
              <a:rPr lang="en-US" sz="2800" b="1"/>
              <a:t>IW</a:t>
            </a:r>
          </a:p>
        </p:txBody>
      </p:sp>
      <p:sp>
        <p:nvSpPr>
          <p:cNvPr id="79876" name="Rectangle 6"/>
          <p:cNvSpPr>
            <a:spLocks noChangeArrowheads="1"/>
          </p:cNvSpPr>
          <p:nvPr/>
        </p:nvSpPr>
        <p:spPr bwMode="auto">
          <a:xfrm>
            <a:off x="468313" y="1198563"/>
            <a:ext cx="8424862"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buFontTx/>
              <a:buChar char="•"/>
            </a:pPr>
            <a:r>
              <a:rPr lang="en-US" altLang="en-US" sz="2400">
                <a:solidFill>
                  <a:srgbClr val="003366"/>
                </a:solidFill>
              </a:rPr>
              <a:t>Heterogeneous Industrial World resources due to being represented by agents become homogeneous in GUN Environment.</a:t>
            </a:r>
          </a:p>
        </p:txBody>
      </p:sp>
      <p:pic>
        <p:nvPicPr>
          <p:cNvPr id="79877" name="Picture 7" descr="REF545-2right_coi300dpi_mimic_195"/>
          <p:cNvPicPr>
            <a:picLocks noChangeAspect="1" noChangeArrowheads="1"/>
          </p:cNvPicPr>
          <p:nvPr/>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273300" y="2614613"/>
            <a:ext cx="631825"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8" name="Group 8"/>
          <p:cNvGrpSpPr>
            <a:grpSpLocks/>
          </p:cNvGrpSpPr>
          <p:nvPr/>
        </p:nvGrpSpPr>
        <p:grpSpPr bwMode="auto">
          <a:xfrm flipH="1">
            <a:off x="5254625" y="2235200"/>
            <a:ext cx="647700" cy="1231900"/>
            <a:chOff x="1803" y="1661"/>
            <a:chExt cx="363" cy="505"/>
          </a:xfrm>
        </p:grpSpPr>
        <p:sp>
          <p:nvSpPr>
            <p:cNvPr id="79902" name="Oval 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903" name="Picture 10"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879" name="AutoShape 11"/>
          <p:cNvSpPr>
            <a:spLocks noChangeArrowheads="1"/>
          </p:cNvSpPr>
          <p:nvPr/>
        </p:nvSpPr>
        <p:spPr bwMode="auto">
          <a:xfrm>
            <a:off x="2949575" y="2903538"/>
            <a:ext cx="2447925" cy="142875"/>
          </a:xfrm>
          <a:prstGeom prst="leftRightArrow">
            <a:avLst>
              <a:gd name="adj1" fmla="val 50000"/>
              <a:gd name="adj2" fmla="val 24478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9880" name="WordArt 12"/>
          <p:cNvSpPr>
            <a:spLocks noChangeArrowheads="1" noChangeShapeType="1" noTextEdit="1"/>
          </p:cNvSpPr>
          <p:nvPr/>
        </p:nvSpPr>
        <p:spPr bwMode="auto">
          <a:xfrm>
            <a:off x="2119313" y="2308225"/>
            <a:ext cx="9366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Device</a:t>
            </a:r>
          </a:p>
        </p:txBody>
      </p:sp>
      <p:grpSp>
        <p:nvGrpSpPr>
          <p:cNvPr id="79881" name="Group 13"/>
          <p:cNvGrpSpPr>
            <a:grpSpLocks/>
          </p:cNvGrpSpPr>
          <p:nvPr/>
        </p:nvGrpSpPr>
        <p:grpSpPr bwMode="auto">
          <a:xfrm>
            <a:off x="2555875" y="4724400"/>
            <a:ext cx="936625" cy="936625"/>
            <a:chOff x="432" y="1296"/>
            <a:chExt cx="611" cy="584"/>
          </a:xfrm>
        </p:grpSpPr>
        <p:sp>
          <p:nvSpPr>
            <p:cNvPr id="79900" name="AutoShape 14"/>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901" name="Picture 15" descr="CA8XIZ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9882" name="Picture 16"/>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70050" y="5516563"/>
            <a:ext cx="981075"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3" name="WordArt 17"/>
          <p:cNvSpPr>
            <a:spLocks noChangeArrowheads="1" noChangeShapeType="1" noTextEdit="1"/>
          </p:cNvSpPr>
          <p:nvPr/>
        </p:nvSpPr>
        <p:spPr bwMode="auto">
          <a:xfrm>
            <a:off x="2627313" y="4437063"/>
            <a:ext cx="8636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Service</a:t>
            </a:r>
          </a:p>
        </p:txBody>
      </p:sp>
      <p:sp>
        <p:nvSpPr>
          <p:cNvPr id="79884" name="WordArt 18"/>
          <p:cNvSpPr>
            <a:spLocks noChangeArrowheads="1" noChangeShapeType="1" noTextEdit="1"/>
          </p:cNvSpPr>
          <p:nvPr/>
        </p:nvSpPr>
        <p:spPr bwMode="auto">
          <a:xfrm>
            <a:off x="2555875" y="6308725"/>
            <a:ext cx="8636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Human</a:t>
            </a:r>
          </a:p>
        </p:txBody>
      </p:sp>
      <p:grpSp>
        <p:nvGrpSpPr>
          <p:cNvPr id="79885" name="Group 19"/>
          <p:cNvGrpSpPr>
            <a:grpSpLocks/>
          </p:cNvGrpSpPr>
          <p:nvPr/>
        </p:nvGrpSpPr>
        <p:grpSpPr bwMode="auto">
          <a:xfrm flipH="1">
            <a:off x="6156325" y="4508500"/>
            <a:ext cx="647700" cy="1231900"/>
            <a:chOff x="1803" y="1661"/>
            <a:chExt cx="363" cy="505"/>
          </a:xfrm>
        </p:grpSpPr>
        <p:sp>
          <p:nvSpPr>
            <p:cNvPr id="79898" name="Oval 2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899" name="Picture 2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886" name="AutoShape 22"/>
          <p:cNvSpPr>
            <a:spLocks noChangeArrowheads="1"/>
          </p:cNvSpPr>
          <p:nvPr/>
        </p:nvSpPr>
        <p:spPr bwMode="auto">
          <a:xfrm>
            <a:off x="3597275" y="5003800"/>
            <a:ext cx="2592388" cy="165100"/>
          </a:xfrm>
          <a:prstGeom prst="leftRightArrow">
            <a:avLst>
              <a:gd name="adj1" fmla="val 50000"/>
              <a:gd name="adj2" fmla="val 224334"/>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79887" name="Group 23"/>
          <p:cNvGrpSpPr>
            <a:grpSpLocks/>
          </p:cNvGrpSpPr>
          <p:nvPr/>
        </p:nvGrpSpPr>
        <p:grpSpPr bwMode="auto">
          <a:xfrm flipH="1">
            <a:off x="5365750" y="5313363"/>
            <a:ext cx="647700" cy="1231900"/>
            <a:chOff x="1803" y="1661"/>
            <a:chExt cx="363" cy="505"/>
          </a:xfrm>
        </p:grpSpPr>
        <p:sp>
          <p:nvSpPr>
            <p:cNvPr id="79896" name="Oval 2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897" name="Picture 25"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888" name="AutoShape 26"/>
          <p:cNvSpPr>
            <a:spLocks noChangeArrowheads="1"/>
          </p:cNvSpPr>
          <p:nvPr/>
        </p:nvSpPr>
        <p:spPr bwMode="auto">
          <a:xfrm>
            <a:off x="2555875" y="6092825"/>
            <a:ext cx="2881313" cy="144463"/>
          </a:xfrm>
          <a:prstGeom prst="leftRightArrow">
            <a:avLst>
              <a:gd name="adj1" fmla="val 50000"/>
              <a:gd name="adj2" fmla="val 28495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889" name="Picture 27"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900113" y="3429000"/>
            <a:ext cx="14414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90" name="WordArt 28"/>
          <p:cNvSpPr>
            <a:spLocks noChangeArrowheads="1" noChangeShapeType="1" noTextEdit="1"/>
          </p:cNvSpPr>
          <p:nvPr/>
        </p:nvSpPr>
        <p:spPr bwMode="auto">
          <a:xfrm>
            <a:off x="773113" y="4384675"/>
            <a:ext cx="1439862"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Domain Ontology</a:t>
            </a:r>
          </a:p>
        </p:txBody>
      </p:sp>
      <p:grpSp>
        <p:nvGrpSpPr>
          <p:cNvPr id="79891" name="Group 29"/>
          <p:cNvGrpSpPr>
            <a:grpSpLocks/>
          </p:cNvGrpSpPr>
          <p:nvPr/>
        </p:nvGrpSpPr>
        <p:grpSpPr bwMode="auto">
          <a:xfrm flipH="1">
            <a:off x="7019925" y="3213100"/>
            <a:ext cx="792163" cy="1368425"/>
            <a:chOff x="1803" y="1661"/>
            <a:chExt cx="363" cy="505"/>
          </a:xfrm>
        </p:grpSpPr>
        <p:sp>
          <p:nvSpPr>
            <p:cNvPr id="79894" name="Oval 3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9895" name="Picture 3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892" name="AutoShape 32"/>
          <p:cNvSpPr>
            <a:spLocks noChangeArrowheads="1"/>
          </p:cNvSpPr>
          <p:nvPr/>
        </p:nvSpPr>
        <p:spPr bwMode="auto">
          <a:xfrm>
            <a:off x="2339975" y="3789363"/>
            <a:ext cx="4824413" cy="144462"/>
          </a:xfrm>
          <a:prstGeom prst="leftRightArrow">
            <a:avLst>
              <a:gd name="adj1" fmla="val 50000"/>
              <a:gd name="adj2" fmla="val 47712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18241" name="Rectangle 33"/>
          <p:cNvSpPr>
            <a:spLocks noChangeArrowheads="1"/>
          </p:cNvSpPr>
          <p:nvPr/>
        </p:nvSpPr>
        <p:spPr bwMode="auto">
          <a:xfrm>
            <a:off x="904875" y="87313"/>
            <a:ext cx="81375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Proactive Industrial World Resources (2)</a:t>
            </a:r>
          </a:p>
        </p:txBody>
      </p:sp>
    </p:spTree>
  </p:cSld>
  <p:clrMapOvr>
    <a:masterClrMapping/>
  </p:clrMapOvr>
  <p:transition spd="med"/>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56802" name="Rectangle 2"/>
          <p:cNvSpPr>
            <a:spLocks noGrp="1" noChangeArrowheads="1"/>
          </p:cNvSpPr>
          <p:nvPr>
            <p:ph type="title"/>
          </p:nvPr>
        </p:nvSpPr>
        <p:spPr/>
        <p:txBody>
          <a:bodyPr/>
          <a:lstStyle/>
          <a:p>
            <a:pPr algn="r" eaLnBrk="1" hangingPunct="1">
              <a:defRPr/>
            </a:pPr>
            <a:r>
              <a:rPr lang="fi-FI" sz="3200"/>
              <a:t>Diagram of Interaction</a:t>
            </a:r>
            <a:endParaRPr lang="en-US" sz="3200"/>
          </a:p>
        </p:txBody>
      </p:sp>
      <p:pic>
        <p:nvPicPr>
          <p:cNvPr id="301059" name="Picture 3"/>
          <p:cNvPicPr>
            <a:picLocks noChangeAspect="1" noChangeArrowheads="1"/>
          </p:cNvPicPr>
          <p:nvPr/>
        </p:nvPicPr>
        <p:blipFill>
          <a:blip r:embed="rId2">
            <a:extLst>
              <a:ext uri="{28A0092B-C50C-407E-A947-70E740481C1C}">
                <a14:useLocalDpi xmlns:a14="http://schemas.microsoft.com/office/drawing/2010/main" val="0"/>
              </a:ext>
            </a:extLst>
          </a:blip>
          <a:srcRect b="17491"/>
          <a:stretch>
            <a:fillRect/>
          </a:stretch>
        </p:blipFill>
        <p:spPr bwMode="auto">
          <a:xfrm>
            <a:off x="1116013" y="1125538"/>
            <a:ext cx="7272337" cy="480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31554" name="Rectangle 2"/>
          <p:cNvSpPr>
            <a:spLocks noGrp="1" noChangeArrowheads="1"/>
          </p:cNvSpPr>
          <p:nvPr>
            <p:ph type="ctrTitle"/>
          </p:nvPr>
        </p:nvSpPr>
        <p:spPr/>
        <p:txBody>
          <a:bodyPr/>
          <a:lstStyle/>
          <a:p>
            <a:pPr eaLnBrk="1" hangingPunct="1">
              <a:defRPr/>
            </a:pPr>
            <a:r>
              <a:rPr lang="en-US" sz="4800" i="1">
                <a:solidFill>
                  <a:srgbClr val="FFA829"/>
                </a:solidFill>
              </a:rPr>
              <a:t>SmartResource</a:t>
            </a:r>
          </a:p>
        </p:txBody>
      </p:sp>
      <p:sp>
        <p:nvSpPr>
          <p:cNvPr id="1431555" name="Rectangle 3"/>
          <p:cNvSpPr>
            <a:spLocks noGrp="1" noChangeArrowheads="1"/>
          </p:cNvSpPr>
          <p:nvPr>
            <p:ph type="subTitle" idx="1"/>
          </p:nvPr>
        </p:nvSpPr>
        <p:spPr>
          <a:xfrm>
            <a:off x="1258888" y="3357563"/>
            <a:ext cx="6400800" cy="1752600"/>
          </a:xfrm>
        </p:spPr>
        <p:txBody>
          <a:bodyPr/>
          <a:lstStyle/>
          <a:p>
            <a:pPr eaLnBrk="1" hangingPunct="1">
              <a:defRPr/>
            </a:pPr>
            <a:r>
              <a:rPr lang="en-US" i="1">
                <a:solidFill>
                  <a:srgbClr val="336699"/>
                </a:solidFill>
                <a:effectLst>
                  <a:outerShdw blurRad="38100" dist="38100" dir="2700000" algn="tl">
                    <a:srgbClr val="C0C0C0"/>
                  </a:outerShdw>
                </a:effectLst>
                <a:latin typeface="Verdana" pitchFamily="34" charset="0"/>
              </a:rPr>
              <a:t>More Future Implementation Options</a:t>
            </a:r>
          </a:p>
        </p:txBody>
      </p:sp>
    </p:spTree>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148263" y="2347913"/>
            <a:ext cx="3097212" cy="1152525"/>
            <a:chOff x="3243" y="1479"/>
            <a:chExt cx="1951" cy="726"/>
          </a:xfrm>
        </p:grpSpPr>
        <p:sp>
          <p:nvSpPr>
            <p:cNvPr id="1433603" name="Oval 3"/>
            <p:cNvSpPr>
              <a:spLocks noChangeArrowheads="1"/>
            </p:cNvSpPr>
            <p:nvPr/>
          </p:nvSpPr>
          <p:spPr bwMode="auto">
            <a:xfrm>
              <a:off x="3243" y="1888"/>
              <a:ext cx="1951" cy="317"/>
            </a:xfrm>
            <a:prstGeom prst="ellipse">
              <a:avLst/>
            </a:prstGeom>
            <a:gradFill rotWithShape="1">
              <a:gsLst>
                <a:gs pos="0">
                  <a:srgbClr val="0066FF">
                    <a:alpha val="58000"/>
                  </a:srgbClr>
                </a:gs>
                <a:gs pos="50000">
                  <a:srgbClr val="66CCFF">
                    <a:alpha val="75999"/>
                  </a:srgbClr>
                </a:gs>
                <a:gs pos="100000">
                  <a:srgbClr val="0066FF">
                    <a:alpha val="58000"/>
                  </a:srgbClr>
                </a:gs>
              </a:gsLst>
              <a:lin ang="0" scaled="1"/>
            </a:gradFill>
            <a:ln w="9525" algn="ctr">
              <a:noFill/>
              <a:round/>
              <a:headEnd/>
              <a:tailEnd/>
            </a:ln>
            <a:effectLst>
              <a:outerShdw dist="52363" dir="4557825" algn="ctr" rotWithShape="0">
                <a:schemeClr val="bg2"/>
              </a:outerShdw>
            </a:effectLst>
          </p:spPr>
          <p:txBody>
            <a:bodyPr anchor="ctr">
              <a:spAutoFit/>
            </a:bodyPr>
            <a:lstStyle/>
            <a:p>
              <a:pPr>
                <a:defRPr/>
              </a:pPr>
              <a:endParaRPr lang="en-US"/>
            </a:p>
          </p:txBody>
        </p:sp>
        <p:grpSp>
          <p:nvGrpSpPr>
            <p:cNvPr id="303182" name="Group 4"/>
            <p:cNvGrpSpPr>
              <a:grpSpLocks/>
            </p:cNvGrpSpPr>
            <p:nvPr/>
          </p:nvGrpSpPr>
          <p:grpSpPr bwMode="auto">
            <a:xfrm>
              <a:off x="3515" y="1480"/>
              <a:ext cx="1361" cy="561"/>
              <a:chOff x="3515" y="1607"/>
              <a:chExt cx="1361" cy="561"/>
            </a:xfrm>
          </p:grpSpPr>
          <p:grpSp>
            <p:nvGrpSpPr>
              <p:cNvPr id="303188" name="Group 5"/>
              <p:cNvGrpSpPr>
                <a:grpSpLocks/>
              </p:cNvGrpSpPr>
              <p:nvPr/>
            </p:nvGrpSpPr>
            <p:grpSpPr bwMode="auto">
              <a:xfrm>
                <a:off x="3515" y="1607"/>
                <a:ext cx="336" cy="462"/>
                <a:chOff x="1655" y="1344"/>
                <a:chExt cx="336" cy="462"/>
              </a:xfrm>
            </p:grpSpPr>
            <p:pic>
              <p:nvPicPr>
                <p:cNvPr id="303249" name="Picture 6"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50" name="Group 7"/>
                <p:cNvGrpSpPr>
                  <a:grpSpLocks/>
                </p:cNvGrpSpPr>
                <p:nvPr/>
              </p:nvGrpSpPr>
              <p:grpSpPr bwMode="auto">
                <a:xfrm>
                  <a:off x="1728" y="1616"/>
                  <a:ext cx="187" cy="127"/>
                  <a:chOff x="1922" y="3349"/>
                  <a:chExt cx="254" cy="178"/>
                </a:xfrm>
              </p:grpSpPr>
              <p:sp>
                <p:nvSpPr>
                  <p:cNvPr id="303252" name="Rectangle 8"/>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53" name="Picture 9"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51" name="Picture 10"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89" name="Group 11"/>
              <p:cNvGrpSpPr>
                <a:grpSpLocks/>
              </p:cNvGrpSpPr>
              <p:nvPr/>
            </p:nvGrpSpPr>
            <p:grpSpPr bwMode="auto">
              <a:xfrm>
                <a:off x="3606" y="1653"/>
                <a:ext cx="336" cy="462"/>
                <a:chOff x="1655" y="1344"/>
                <a:chExt cx="336" cy="462"/>
              </a:xfrm>
            </p:grpSpPr>
            <p:pic>
              <p:nvPicPr>
                <p:cNvPr id="303244" name="Picture 12"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45" name="Group 13"/>
                <p:cNvGrpSpPr>
                  <a:grpSpLocks/>
                </p:cNvGrpSpPr>
                <p:nvPr/>
              </p:nvGrpSpPr>
              <p:grpSpPr bwMode="auto">
                <a:xfrm>
                  <a:off x="1728" y="1616"/>
                  <a:ext cx="187" cy="127"/>
                  <a:chOff x="1922" y="3349"/>
                  <a:chExt cx="254" cy="178"/>
                </a:xfrm>
              </p:grpSpPr>
              <p:sp>
                <p:nvSpPr>
                  <p:cNvPr id="303247" name="Rectangle 14"/>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48" name="Picture 15"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46" name="Picture 16"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0" name="Group 17"/>
              <p:cNvGrpSpPr>
                <a:grpSpLocks/>
              </p:cNvGrpSpPr>
              <p:nvPr/>
            </p:nvGrpSpPr>
            <p:grpSpPr bwMode="auto">
              <a:xfrm>
                <a:off x="3814" y="1616"/>
                <a:ext cx="336" cy="462"/>
                <a:chOff x="1655" y="1344"/>
                <a:chExt cx="336" cy="462"/>
              </a:xfrm>
            </p:grpSpPr>
            <p:pic>
              <p:nvPicPr>
                <p:cNvPr id="303239" name="Picture 18"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40" name="Group 19"/>
                <p:cNvGrpSpPr>
                  <a:grpSpLocks/>
                </p:cNvGrpSpPr>
                <p:nvPr/>
              </p:nvGrpSpPr>
              <p:grpSpPr bwMode="auto">
                <a:xfrm>
                  <a:off x="1728" y="1616"/>
                  <a:ext cx="187" cy="127"/>
                  <a:chOff x="1922" y="3349"/>
                  <a:chExt cx="254" cy="178"/>
                </a:xfrm>
              </p:grpSpPr>
              <p:sp>
                <p:nvSpPr>
                  <p:cNvPr id="303242" name="Rectangle 20"/>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43" name="Picture 21"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41" name="Picture 22"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1" name="Group 23"/>
              <p:cNvGrpSpPr>
                <a:grpSpLocks/>
              </p:cNvGrpSpPr>
              <p:nvPr/>
            </p:nvGrpSpPr>
            <p:grpSpPr bwMode="auto">
              <a:xfrm>
                <a:off x="3769" y="1706"/>
                <a:ext cx="336" cy="462"/>
                <a:chOff x="1655" y="1344"/>
                <a:chExt cx="336" cy="462"/>
              </a:xfrm>
            </p:grpSpPr>
            <p:pic>
              <p:nvPicPr>
                <p:cNvPr id="303234" name="Picture 24"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35" name="Group 25"/>
                <p:cNvGrpSpPr>
                  <a:grpSpLocks/>
                </p:cNvGrpSpPr>
                <p:nvPr/>
              </p:nvGrpSpPr>
              <p:grpSpPr bwMode="auto">
                <a:xfrm>
                  <a:off x="1728" y="1616"/>
                  <a:ext cx="187" cy="127"/>
                  <a:chOff x="1922" y="3349"/>
                  <a:chExt cx="254" cy="178"/>
                </a:xfrm>
              </p:grpSpPr>
              <p:sp>
                <p:nvSpPr>
                  <p:cNvPr id="303237" name="Rectangle 26"/>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38" name="Picture 27"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36" name="Picture 28"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2" name="Group 29"/>
              <p:cNvGrpSpPr>
                <a:grpSpLocks/>
              </p:cNvGrpSpPr>
              <p:nvPr/>
            </p:nvGrpSpPr>
            <p:grpSpPr bwMode="auto">
              <a:xfrm>
                <a:off x="3969" y="1661"/>
                <a:ext cx="336" cy="462"/>
                <a:chOff x="1655" y="1344"/>
                <a:chExt cx="336" cy="462"/>
              </a:xfrm>
            </p:grpSpPr>
            <p:pic>
              <p:nvPicPr>
                <p:cNvPr id="303229" name="Picture 30"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30" name="Group 31"/>
                <p:cNvGrpSpPr>
                  <a:grpSpLocks/>
                </p:cNvGrpSpPr>
                <p:nvPr/>
              </p:nvGrpSpPr>
              <p:grpSpPr bwMode="auto">
                <a:xfrm>
                  <a:off x="1728" y="1616"/>
                  <a:ext cx="187" cy="127"/>
                  <a:chOff x="1922" y="3349"/>
                  <a:chExt cx="254" cy="178"/>
                </a:xfrm>
              </p:grpSpPr>
              <p:sp>
                <p:nvSpPr>
                  <p:cNvPr id="303232" name="Rectangle 32"/>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33" name="Picture 33"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31" name="Picture 34"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3" name="Group 35"/>
              <p:cNvGrpSpPr>
                <a:grpSpLocks/>
              </p:cNvGrpSpPr>
              <p:nvPr/>
            </p:nvGrpSpPr>
            <p:grpSpPr bwMode="auto">
              <a:xfrm>
                <a:off x="4195" y="1661"/>
                <a:ext cx="336" cy="462"/>
                <a:chOff x="1655" y="1344"/>
                <a:chExt cx="336" cy="462"/>
              </a:xfrm>
            </p:grpSpPr>
            <p:pic>
              <p:nvPicPr>
                <p:cNvPr id="303224" name="Picture 36"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25" name="Group 37"/>
                <p:cNvGrpSpPr>
                  <a:grpSpLocks/>
                </p:cNvGrpSpPr>
                <p:nvPr/>
              </p:nvGrpSpPr>
              <p:grpSpPr bwMode="auto">
                <a:xfrm>
                  <a:off x="1728" y="1616"/>
                  <a:ext cx="187" cy="127"/>
                  <a:chOff x="1922" y="3349"/>
                  <a:chExt cx="254" cy="178"/>
                </a:xfrm>
              </p:grpSpPr>
              <p:sp>
                <p:nvSpPr>
                  <p:cNvPr id="303227" name="Rectangle 38"/>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28" name="Picture 39"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26" name="Picture 40"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4" name="Group 41"/>
              <p:cNvGrpSpPr>
                <a:grpSpLocks/>
              </p:cNvGrpSpPr>
              <p:nvPr/>
            </p:nvGrpSpPr>
            <p:grpSpPr bwMode="auto">
              <a:xfrm>
                <a:off x="4041" y="1706"/>
                <a:ext cx="336" cy="462"/>
                <a:chOff x="1655" y="1344"/>
                <a:chExt cx="336" cy="462"/>
              </a:xfrm>
            </p:grpSpPr>
            <p:pic>
              <p:nvPicPr>
                <p:cNvPr id="303219" name="Picture 42"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20" name="Group 43"/>
                <p:cNvGrpSpPr>
                  <a:grpSpLocks/>
                </p:cNvGrpSpPr>
                <p:nvPr/>
              </p:nvGrpSpPr>
              <p:grpSpPr bwMode="auto">
                <a:xfrm>
                  <a:off x="1728" y="1616"/>
                  <a:ext cx="187" cy="127"/>
                  <a:chOff x="1922" y="3349"/>
                  <a:chExt cx="254" cy="178"/>
                </a:xfrm>
              </p:grpSpPr>
              <p:sp>
                <p:nvSpPr>
                  <p:cNvPr id="303222" name="Rectangle 44"/>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23" name="Picture 45"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21" name="Picture 46"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5" name="Group 47"/>
              <p:cNvGrpSpPr>
                <a:grpSpLocks/>
              </p:cNvGrpSpPr>
              <p:nvPr/>
            </p:nvGrpSpPr>
            <p:grpSpPr bwMode="auto">
              <a:xfrm>
                <a:off x="4313" y="1616"/>
                <a:ext cx="336" cy="462"/>
                <a:chOff x="1655" y="1344"/>
                <a:chExt cx="336" cy="462"/>
              </a:xfrm>
            </p:grpSpPr>
            <p:pic>
              <p:nvPicPr>
                <p:cNvPr id="303214" name="Picture 48"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15" name="Group 49"/>
                <p:cNvGrpSpPr>
                  <a:grpSpLocks/>
                </p:cNvGrpSpPr>
                <p:nvPr/>
              </p:nvGrpSpPr>
              <p:grpSpPr bwMode="auto">
                <a:xfrm>
                  <a:off x="1728" y="1616"/>
                  <a:ext cx="187" cy="127"/>
                  <a:chOff x="1922" y="3349"/>
                  <a:chExt cx="254" cy="178"/>
                </a:xfrm>
              </p:grpSpPr>
              <p:sp>
                <p:nvSpPr>
                  <p:cNvPr id="303217" name="Rectangle 50"/>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18" name="Picture 51"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16" name="Picture 52"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6" name="Group 53"/>
              <p:cNvGrpSpPr>
                <a:grpSpLocks/>
              </p:cNvGrpSpPr>
              <p:nvPr/>
            </p:nvGrpSpPr>
            <p:grpSpPr bwMode="auto">
              <a:xfrm>
                <a:off x="4286" y="1706"/>
                <a:ext cx="336" cy="462"/>
                <a:chOff x="1655" y="1344"/>
                <a:chExt cx="336" cy="462"/>
              </a:xfrm>
            </p:grpSpPr>
            <p:pic>
              <p:nvPicPr>
                <p:cNvPr id="303209" name="Picture 54"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10" name="Group 55"/>
                <p:cNvGrpSpPr>
                  <a:grpSpLocks/>
                </p:cNvGrpSpPr>
                <p:nvPr/>
              </p:nvGrpSpPr>
              <p:grpSpPr bwMode="auto">
                <a:xfrm>
                  <a:off x="1728" y="1616"/>
                  <a:ext cx="187" cy="127"/>
                  <a:chOff x="1922" y="3349"/>
                  <a:chExt cx="254" cy="178"/>
                </a:xfrm>
              </p:grpSpPr>
              <p:sp>
                <p:nvSpPr>
                  <p:cNvPr id="303212" name="Rectangle 56"/>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13" name="Picture 57"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11" name="Picture 58"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7" name="Group 59"/>
              <p:cNvGrpSpPr>
                <a:grpSpLocks/>
              </p:cNvGrpSpPr>
              <p:nvPr/>
            </p:nvGrpSpPr>
            <p:grpSpPr bwMode="auto">
              <a:xfrm>
                <a:off x="4540" y="1616"/>
                <a:ext cx="336" cy="462"/>
                <a:chOff x="1655" y="1344"/>
                <a:chExt cx="336" cy="462"/>
              </a:xfrm>
            </p:grpSpPr>
            <p:pic>
              <p:nvPicPr>
                <p:cNvPr id="303204" name="Picture 60"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05" name="Group 61"/>
                <p:cNvGrpSpPr>
                  <a:grpSpLocks/>
                </p:cNvGrpSpPr>
                <p:nvPr/>
              </p:nvGrpSpPr>
              <p:grpSpPr bwMode="auto">
                <a:xfrm>
                  <a:off x="1728" y="1616"/>
                  <a:ext cx="187" cy="127"/>
                  <a:chOff x="1922" y="3349"/>
                  <a:chExt cx="254" cy="178"/>
                </a:xfrm>
              </p:grpSpPr>
              <p:sp>
                <p:nvSpPr>
                  <p:cNvPr id="303207" name="Rectangle 62"/>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08" name="Picture 63"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06" name="Picture 64"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98" name="Group 65"/>
              <p:cNvGrpSpPr>
                <a:grpSpLocks/>
              </p:cNvGrpSpPr>
              <p:nvPr/>
            </p:nvGrpSpPr>
            <p:grpSpPr bwMode="auto">
              <a:xfrm>
                <a:off x="4494" y="1661"/>
                <a:ext cx="336" cy="462"/>
                <a:chOff x="1655" y="1344"/>
                <a:chExt cx="336" cy="462"/>
              </a:xfrm>
            </p:grpSpPr>
            <p:pic>
              <p:nvPicPr>
                <p:cNvPr id="303199" name="Picture 66"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200" name="Group 67"/>
                <p:cNvGrpSpPr>
                  <a:grpSpLocks/>
                </p:cNvGrpSpPr>
                <p:nvPr/>
              </p:nvGrpSpPr>
              <p:grpSpPr bwMode="auto">
                <a:xfrm>
                  <a:off x="1728" y="1616"/>
                  <a:ext cx="187" cy="127"/>
                  <a:chOff x="1922" y="3349"/>
                  <a:chExt cx="254" cy="178"/>
                </a:xfrm>
              </p:grpSpPr>
              <p:sp>
                <p:nvSpPr>
                  <p:cNvPr id="303202" name="Rectangle 68"/>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203" name="Picture 69"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201" name="Picture 70"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433671" name="AutoShape 71"/>
            <p:cNvSpPr>
              <a:spLocks noChangeArrowheads="1"/>
            </p:cNvSpPr>
            <p:nvPr/>
          </p:nvSpPr>
          <p:spPr bwMode="auto">
            <a:xfrm>
              <a:off x="3470" y="1479"/>
              <a:ext cx="1474" cy="636"/>
            </a:xfrm>
            <a:prstGeom prst="can">
              <a:avLst>
                <a:gd name="adj" fmla="val 25000"/>
              </a:avLst>
            </a:prstGeom>
            <a:gradFill rotWithShape="1">
              <a:gsLst>
                <a:gs pos="0">
                  <a:srgbClr val="0066FF">
                    <a:alpha val="58000"/>
                  </a:srgbClr>
                </a:gs>
                <a:gs pos="50000">
                  <a:srgbClr val="66CCFF">
                    <a:alpha val="75999"/>
                  </a:srgbClr>
                </a:gs>
                <a:gs pos="100000">
                  <a:srgbClr val="0066FF">
                    <a:alpha val="58000"/>
                  </a:srgbClr>
                </a:gs>
              </a:gsLst>
              <a:lin ang="0" scaled="1"/>
            </a:gradFill>
            <a:ln w="9525">
              <a:noFill/>
              <a:round/>
              <a:headEnd/>
              <a:tailEnd/>
            </a:ln>
            <a:effectLst/>
          </p:spPr>
          <p:txBody>
            <a:bodyPr anchor="ctr">
              <a:spAutoFit/>
            </a:bodyPr>
            <a:lstStyle/>
            <a:p>
              <a:pPr>
                <a:defRPr/>
              </a:pPr>
              <a:endParaRPr lang="en-US"/>
            </a:p>
          </p:txBody>
        </p:sp>
        <p:pic>
          <p:nvPicPr>
            <p:cNvPr id="303186" name="Picture 72" descr="logoRDF"/>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05" y="1661"/>
              <a:ext cx="45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87" name="WordArt 73"/>
            <p:cNvSpPr>
              <a:spLocks noChangeArrowheads="1" noChangeShapeType="1" noTextEdit="1"/>
            </p:cNvSpPr>
            <p:nvPr/>
          </p:nvSpPr>
          <p:spPr bwMode="auto">
            <a:xfrm>
              <a:off x="3534" y="1792"/>
              <a:ext cx="1360" cy="317"/>
            </a:xfrm>
            <a:prstGeom prst="rect">
              <a:avLst/>
            </a:prstGeom>
          </p:spPr>
          <p:txBody>
            <a:bodyPr wrap="none" fromWordArt="1">
              <a:prstTxWarp prst="textCanDown">
                <a:avLst>
                  <a:gd name="adj" fmla="val 20111"/>
                </a:avLst>
              </a:prstTxWarp>
            </a:bodyPr>
            <a:lstStyle/>
            <a:p>
              <a:r>
                <a:rPr lang="en-US" sz="3200" b="1" kern="10">
                  <a:ln w="9525">
                    <a:solidFill>
                      <a:srgbClr val="003366"/>
                    </a:solidFill>
                    <a:round/>
                    <a:headEnd/>
                    <a:tailEnd/>
                  </a:ln>
                  <a:solidFill>
                    <a:srgbClr val="006699"/>
                  </a:solidFill>
                  <a:latin typeface="Times New Roman"/>
                  <a:cs typeface="Times New Roman"/>
                </a:rPr>
                <a:t>Semantically enhanced</a:t>
              </a:r>
            </a:p>
            <a:p>
              <a:r>
                <a:rPr lang="en-US" sz="3200" b="1" kern="10">
                  <a:ln w="9525">
                    <a:solidFill>
                      <a:srgbClr val="003366"/>
                    </a:solidFill>
                    <a:round/>
                    <a:headEnd/>
                    <a:tailEnd/>
                  </a:ln>
                  <a:solidFill>
                    <a:srgbClr val="006699"/>
                  </a:solidFill>
                  <a:latin typeface="Times New Roman"/>
                  <a:cs typeface="Times New Roman"/>
                </a:rPr>
                <a:t> system messaging   history</a:t>
              </a:r>
            </a:p>
          </p:txBody>
        </p:sp>
      </p:grpSp>
      <p:grpSp>
        <p:nvGrpSpPr>
          <p:cNvPr id="26" name="Group 74"/>
          <p:cNvGrpSpPr>
            <a:grpSpLocks/>
          </p:cNvGrpSpPr>
          <p:nvPr/>
        </p:nvGrpSpPr>
        <p:grpSpPr bwMode="auto">
          <a:xfrm>
            <a:off x="4140200" y="3333750"/>
            <a:ext cx="2400300" cy="1908175"/>
            <a:chOff x="2608" y="2100"/>
            <a:chExt cx="1512" cy="1202"/>
          </a:xfrm>
        </p:grpSpPr>
        <p:sp>
          <p:nvSpPr>
            <p:cNvPr id="1433675" name="Freeform 75"/>
            <p:cNvSpPr>
              <a:spLocks/>
            </p:cNvSpPr>
            <p:nvPr/>
          </p:nvSpPr>
          <p:spPr bwMode="auto">
            <a:xfrm>
              <a:off x="2608" y="2100"/>
              <a:ext cx="1512" cy="1202"/>
            </a:xfrm>
            <a:custGeom>
              <a:avLst/>
              <a:gdLst/>
              <a:ahLst/>
              <a:cxnLst>
                <a:cxn ang="0">
                  <a:pos x="0" y="922"/>
                </a:cxn>
                <a:cxn ang="0">
                  <a:pos x="499" y="740"/>
                </a:cxn>
                <a:cxn ang="0">
                  <a:pos x="952" y="423"/>
                </a:cxn>
                <a:cxn ang="0">
                  <a:pos x="1088" y="196"/>
                </a:cxn>
                <a:cxn ang="0">
                  <a:pos x="998" y="151"/>
                </a:cxn>
                <a:cxn ang="0">
                  <a:pos x="1406" y="15"/>
                </a:cxn>
                <a:cxn ang="0">
                  <a:pos x="1497" y="241"/>
                </a:cxn>
                <a:cxn ang="0">
                  <a:pos x="1315" y="287"/>
                </a:cxn>
                <a:cxn ang="0">
                  <a:pos x="1179" y="514"/>
                </a:cxn>
                <a:cxn ang="0">
                  <a:pos x="1134" y="831"/>
                </a:cxn>
                <a:cxn ang="0">
                  <a:pos x="1270" y="1149"/>
                </a:cxn>
                <a:cxn ang="0">
                  <a:pos x="1134" y="1149"/>
                </a:cxn>
                <a:cxn ang="0">
                  <a:pos x="635" y="1013"/>
                </a:cxn>
                <a:cxn ang="0">
                  <a:pos x="227" y="967"/>
                </a:cxn>
                <a:cxn ang="0">
                  <a:pos x="91" y="967"/>
                </a:cxn>
                <a:cxn ang="0">
                  <a:pos x="181" y="876"/>
                </a:cxn>
              </a:cxnLst>
              <a:rect l="0" t="0" r="r" b="b"/>
              <a:pathLst>
                <a:path w="1512" h="1202">
                  <a:moveTo>
                    <a:pt x="0" y="922"/>
                  </a:moveTo>
                  <a:cubicBezTo>
                    <a:pt x="170" y="872"/>
                    <a:pt x="340" y="823"/>
                    <a:pt x="499" y="740"/>
                  </a:cubicBezTo>
                  <a:cubicBezTo>
                    <a:pt x="658" y="657"/>
                    <a:pt x="854" y="513"/>
                    <a:pt x="952" y="423"/>
                  </a:cubicBezTo>
                  <a:cubicBezTo>
                    <a:pt x="1050" y="333"/>
                    <a:pt x="1080" y="241"/>
                    <a:pt x="1088" y="196"/>
                  </a:cubicBezTo>
                  <a:cubicBezTo>
                    <a:pt x="1096" y="151"/>
                    <a:pt x="945" y="181"/>
                    <a:pt x="998" y="151"/>
                  </a:cubicBezTo>
                  <a:cubicBezTo>
                    <a:pt x="1051" y="121"/>
                    <a:pt x="1323" y="0"/>
                    <a:pt x="1406" y="15"/>
                  </a:cubicBezTo>
                  <a:cubicBezTo>
                    <a:pt x="1489" y="30"/>
                    <a:pt x="1512" y="196"/>
                    <a:pt x="1497" y="241"/>
                  </a:cubicBezTo>
                  <a:cubicBezTo>
                    <a:pt x="1482" y="286"/>
                    <a:pt x="1368" y="242"/>
                    <a:pt x="1315" y="287"/>
                  </a:cubicBezTo>
                  <a:cubicBezTo>
                    <a:pt x="1262" y="332"/>
                    <a:pt x="1209" y="423"/>
                    <a:pt x="1179" y="514"/>
                  </a:cubicBezTo>
                  <a:cubicBezTo>
                    <a:pt x="1149" y="605"/>
                    <a:pt x="1119" y="725"/>
                    <a:pt x="1134" y="831"/>
                  </a:cubicBezTo>
                  <a:cubicBezTo>
                    <a:pt x="1149" y="937"/>
                    <a:pt x="1270" y="1096"/>
                    <a:pt x="1270" y="1149"/>
                  </a:cubicBezTo>
                  <a:cubicBezTo>
                    <a:pt x="1270" y="1202"/>
                    <a:pt x="1240" y="1172"/>
                    <a:pt x="1134" y="1149"/>
                  </a:cubicBezTo>
                  <a:cubicBezTo>
                    <a:pt x="1028" y="1126"/>
                    <a:pt x="786" y="1043"/>
                    <a:pt x="635" y="1013"/>
                  </a:cubicBezTo>
                  <a:cubicBezTo>
                    <a:pt x="484" y="983"/>
                    <a:pt x="318" y="975"/>
                    <a:pt x="227" y="967"/>
                  </a:cubicBezTo>
                  <a:cubicBezTo>
                    <a:pt x="136" y="959"/>
                    <a:pt x="99" y="982"/>
                    <a:pt x="91" y="967"/>
                  </a:cubicBezTo>
                  <a:cubicBezTo>
                    <a:pt x="83" y="952"/>
                    <a:pt x="166" y="891"/>
                    <a:pt x="181" y="876"/>
                  </a:cubicBezTo>
                </a:path>
              </a:pathLst>
            </a:custGeom>
            <a:gradFill rotWithShape="1">
              <a:gsLst>
                <a:gs pos="0">
                  <a:srgbClr val="FFCCCC">
                    <a:gamma/>
                    <a:shade val="78824"/>
                    <a:invGamma/>
                  </a:srgbClr>
                </a:gs>
                <a:gs pos="50000">
                  <a:srgbClr val="FFCCCC"/>
                </a:gs>
                <a:gs pos="100000">
                  <a:srgbClr val="FFCCCC">
                    <a:gamma/>
                    <a:shade val="78824"/>
                    <a:invGamma/>
                  </a:srgbClr>
                </a:gs>
              </a:gsLst>
              <a:lin ang="0" scaled="1"/>
            </a:gradFill>
            <a:ln w="9525" cap="flat" cmpd="sng">
              <a:solidFill>
                <a:srgbClr val="800000"/>
              </a:solidFill>
              <a:prstDash val="solid"/>
              <a:round/>
              <a:headEnd type="none" w="med" len="med"/>
              <a:tailEnd type="none" w="med" len="med"/>
            </a:ln>
            <a:effectLst>
              <a:outerShdw dist="45791" dir="3378596" algn="ctr" rotWithShape="0">
                <a:schemeClr val="bg2"/>
              </a:outerShdw>
            </a:effectLst>
          </p:spPr>
          <p:txBody>
            <a:bodyPr>
              <a:spAutoFit/>
            </a:bodyPr>
            <a:lstStyle/>
            <a:p>
              <a:pPr>
                <a:defRPr/>
              </a:pPr>
              <a:endParaRPr lang="en-US"/>
            </a:p>
          </p:txBody>
        </p:sp>
        <p:grpSp>
          <p:nvGrpSpPr>
            <p:cNvPr id="303175" name="Group 76"/>
            <p:cNvGrpSpPr>
              <a:grpSpLocks/>
            </p:cNvGrpSpPr>
            <p:nvPr/>
          </p:nvGrpSpPr>
          <p:grpSpPr bwMode="auto">
            <a:xfrm>
              <a:off x="3470" y="2296"/>
              <a:ext cx="336" cy="462"/>
              <a:chOff x="1655" y="1344"/>
              <a:chExt cx="336" cy="462"/>
            </a:xfrm>
          </p:grpSpPr>
          <p:pic>
            <p:nvPicPr>
              <p:cNvPr id="303176" name="Picture 77" descr="b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5" y="1344"/>
                <a:ext cx="3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3177" name="Group 78"/>
              <p:cNvGrpSpPr>
                <a:grpSpLocks/>
              </p:cNvGrpSpPr>
              <p:nvPr/>
            </p:nvGrpSpPr>
            <p:grpSpPr bwMode="auto">
              <a:xfrm>
                <a:off x="1728" y="1616"/>
                <a:ext cx="187" cy="127"/>
                <a:chOff x="1922" y="3349"/>
                <a:chExt cx="254" cy="178"/>
              </a:xfrm>
            </p:grpSpPr>
            <p:sp>
              <p:nvSpPr>
                <p:cNvPr id="303179" name="Rectangle 79"/>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80" name="Picture 80"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3178" name="Picture 81" descr="rdf_logo_62x62"/>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1395"/>
                <a:ext cx="171"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433682" name="Rectangle 82"/>
          <p:cNvSpPr>
            <a:spLocks noChangeArrowheads="1"/>
          </p:cNvSpPr>
          <p:nvPr/>
        </p:nvSpPr>
        <p:spPr bwMode="auto">
          <a:xfrm>
            <a:off x="2057400" y="188913"/>
            <a:ext cx="6869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Option: </a:t>
            </a:r>
            <a:r>
              <a:rPr lang="en-US" sz="2800" b="1" i="1">
                <a:solidFill>
                  <a:srgbClr val="800000"/>
                </a:solidFill>
                <a:effectLst>
                  <a:outerShdw blurRad="38100" dist="38100" dir="2700000" algn="tl">
                    <a:srgbClr val="C0C0C0"/>
                  </a:outerShdw>
                </a:effectLst>
              </a:rPr>
              <a:t>Semantic to SOAP/XML</a:t>
            </a:r>
            <a:r>
              <a:rPr lang="en-US" sz="3600" b="1">
                <a:solidFill>
                  <a:srgbClr val="EC8C00"/>
                </a:solidFill>
                <a:effectLst>
                  <a:outerShdw blurRad="38100" dist="38100" dir="2700000" algn="tl">
                    <a:srgbClr val="C0C0C0"/>
                  </a:outerShdw>
                </a:effectLst>
              </a:rPr>
              <a:t>  </a:t>
            </a:r>
          </a:p>
        </p:txBody>
      </p:sp>
      <p:grpSp>
        <p:nvGrpSpPr>
          <p:cNvPr id="303109" name="Group 83"/>
          <p:cNvGrpSpPr>
            <a:grpSpLocks/>
          </p:cNvGrpSpPr>
          <p:nvPr/>
        </p:nvGrpSpPr>
        <p:grpSpPr bwMode="auto">
          <a:xfrm>
            <a:off x="1692275" y="4114800"/>
            <a:ext cx="6408738" cy="2482850"/>
            <a:chOff x="1066" y="2592"/>
            <a:chExt cx="4037" cy="1564"/>
          </a:xfrm>
        </p:grpSpPr>
        <p:grpSp>
          <p:nvGrpSpPr>
            <p:cNvPr id="303133" name="Group 84"/>
            <p:cNvGrpSpPr>
              <a:grpSpLocks/>
            </p:cNvGrpSpPr>
            <p:nvPr/>
          </p:nvGrpSpPr>
          <p:grpSpPr bwMode="auto">
            <a:xfrm>
              <a:off x="1338" y="2660"/>
              <a:ext cx="3583" cy="1417"/>
              <a:chOff x="1338" y="2660"/>
              <a:chExt cx="3583" cy="1417"/>
            </a:xfrm>
          </p:grpSpPr>
          <p:grpSp>
            <p:nvGrpSpPr>
              <p:cNvPr id="303165" name="Group 85"/>
              <p:cNvGrpSpPr>
                <a:grpSpLocks/>
              </p:cNvGrpSpPr>
              <p:nvPr/>
            </p:nvGrpSpPr>
            <p:grpSpPr bwMode="auto">
              <a:xfrm>
                <a:off x="1338" y="3114"/>
                <a:ext cx="3583" cy="963"/>
                <a:chOff x="1338" y="3114"/>
                <a:chExt cx="3583" cy="963"/>
              </a:xfrm>
            </p:grpSpPr>
            <p:sp>
              <p:nvSpPr>
                <p:cNvPr id="303171" name="Rectangle 86"/>
                <p:cNvSpPr>
                  <a:spLocks noChangeArrowheads="1"/>
                </p:cNvSpPr>
                <p:nvPr/>
              </p:nvSpPr>
              <p:spPr bwMode="auto">
                <a:xfrm rot="-3707073">
                  <a:off x="2508" y="3570"/>
                  <a:ext cx="963" cy="52"/>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3172" name="Rectangle 87"/>
                <p:cNvSpPr>
                  <a:spLocks noChangeArrowheads="1"/>
                </p:cNvSpPr>
                <p:nvPr/>
              </p:nvSpPr>
              <p:spPr bwMode="auto">
                <a:xfrm rot="1281552">
                  <a:off x="1972" y="3249"/>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3173" name="Rectangle 88"/>
                <p:cNvSpPr>
                  <a:spLocks noChangeArrowheads="1"/>
                </p:cNvSpPr>
                <p:nvPr/>
              </p:nvSpPr>
              <p:spPr bwMode="auto">
                <a:xfrm rot="-725646">
                  <a:off x="1338" y="3248"/>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3166" name="Group 89"/>
              <p:cNvGrpSpPr>
                <a:grpSpLocks/>
              </p:cNvGrpSpPr>
              <p:nvPr/>
            </p:nvGrpSpPr>
            <p:grpSpPr bwMode="auto">
              <a:xfrm>
                <a:off x="2472" y="2660"/>
                <a:ext cx="1406" cy="770"/>
                <a:chOff x="2472" y="2660"/>
                <a:chExt cx="1406" cy="770"/>
              </a:xfrm>
            </p:grpSpPr>
            <p:sp>
              <p:nvSpPr>
                <p:cNvPr id="303167" name="Oval 90"/>
                <p:cNvSpPr>
                  <a:spLocks noChangeArrowheads="1"/>
                </p:cNvSpPr>
                <p:nvPr/>
              </p:nvSpPr>
              <p:spPr bwMode="auto">
                <a:xfrm rot="280784">
                  <a:off x="2518" y="2958"/>
                  <a:ext cx="1360" cy="472"/>
                </a:xfrm>
                <a:prstGeom prst="ellipse">
                  <a:avLst/>
                </a:prstGeom>
                <a:solidFill>
                  <a:srgbClr val="FBD6D5"/>
                </a:solidFill>
                <a:ln w="19050" algn="ctr">
                  <a:solidFill>
                    <a:srgbClr val="80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68" name="Picture 91" descr="bpel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90" y="2958"/>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92" name="Text Box 92"/>
                <p:cNvSpPr txBox="1">
                  <a:spLocks noChangeArrowheads="1"/>
                </p:cNvSpPr>
                <p:nvPr/>
              </p:nvSpPr>
              <p:spPr bwMode="auto">
                <a:xfrm>
                  <a:off x="2472" y="2978"/>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800000"/>
                      </a:solidFill>
                      <a:effectLst>
                        <a:outerShdw blurRad="38100" dist="38100" dir="2700000" algn="tl">
                          <a:srgbClr val="C0C0C0"/>
                        </a:outerShdw>
                      </a:effectLst>
                      <a:latin typeface="Verdana" pitchFamily="34" charset="0"/>
                    </a:rPr>
                    <a:t>BPEL</a:t>
                  </a:r>
                  <a:endParaRPr lang="en-US" sz="2800" b="1">
                    <a:solidFill>
                      <a:srgbClr val="800000"/>
                    </a:solidFill>
                    <a:effectLst>
                      <a:outerShdw blurRad="38100" dist="38100" dir="2700000" algn="tl">
                        <a:srgbClr val="C0C0C0"/>
                      </a:outerShdw>
                    </a:effectLst>
                    <a:latin typeface="Verdana" pitchFamily="34" charset="0"/>
                  </a:endParaRPr>
                </a:p>
              </p:txBody>
            </p:sp>
            <p:pic>
              <p:nvPicPr>
                <p:cNvPr id="303170" name="Picture 93" descr="bpel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16" y="2660"/>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3134" name="Group 94"/>
            <p:cNvGrpSpPr>
              <a:grpSpLocks/>
            </p:cNvGrpSpPr>
            <p:nvPr/>
          </p:nvGrpSpPr>
          <p:grpSpPr bwMode="auto">
            <a:xfrm>
              <a:off x="1066" y="2592"/>
              <a:ext cx="4037" cy="1564"/>
              <a:chOff x="1066" y="2592"/>
              <a:chExt cx="4037" cy="1564"/>
            </a:xfrm>
          </p:grpSpPr>
          <p:grpSp>
            <p:nvGrpSpPr>
              <p:cNvPr id="303135" name="Group 95"/>
              <p:cNvGrpSpPr>
                <a:grpSpLocks/>
              </p:cNvGrpSpPr>
              <p:nvPr/>
            </p:nvGrpSpPr>
            <p:grpSpPr bwMode="auto">
              <a:xfrm>
                <a:off x="1903" y="2592"/>
                <a:ext cx="455" cy="221"/>
                <a:chOff x="1903" y="2592"/>
                <a:chExt cx="455" cy="221"/>
              </a:xfrm>
            </p:grpSpPr>
            <p:sp>
              <p:nvSpPr>
                <p:cNvPr id="1433696" name="Oval 96"/>
                <p:cNvSpPr>
                  <a:spLocks noChangeArrowheads="1"/>
                </p:cNvSpPr>
                <p:nvPr/>
              </p:nvSpPr>
              <p:spPr bwMode="auto">
                <a:xfrm>
                  <a:off x="1903" y="2689"/>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3697" name="AutoShape 97"/>
                <p:cNvSpPr>
                  <a:spLocks noChangeArrowheads="1"/>
                </p:cNvSpPr>
                <p:nvPr/>
              </p:nvSpPr>
              <p:spPr bwMode="auto">
                <a:xfrm flipH="1">
                  <a:off x="2269" y="2629"/>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62" name="AutoShape 98"/>
                <p:cNvSpPr>
                  <a:spLocks noChangeArrowheads="1"/>
                </p:cNvSpPr>
                <p:nvPr/>
              </p:nvSpPr>
              <p:spPr bwMode="auto">
                <a:xfrm>
                  <a:off x="1989" y="2592"/>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699" name="AutoShape 99"/>
                <p:cNvSpPr>
                  <a:spLocks noChangeArrowheads="1"/>
                </p:cNvSpPr>
                <p:nvPr/>
              </p:nvSpPr>
              <p:spPr bwMode="auto">
                <a:xfrm flipH="1">
                  <a:off x="1914" y="2642"/>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64" name="Text Box 100"/>
                <p:cNvSpPr txBox="1">
                  <a:spLocks noChangeArrowheads="1"/>
                </p:cNvSpPr>
                <p:nvPr/>
              </p:nvSpPr>
              <p:spPr bwMode="auto">
                <a:xfrm>
                  <a:off x="1993" y="2653"/>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1</a:t>
                  </a:r>
                  <a:endParaRPr lang="en-US" altLang="en-US" sz="900" b="1" i="1">
                    <a:solidFill>
                      <a:srgbClr val="F8BBBA"/>
                    </a:solidFill>
                  </a:endParaRPr>
                </a:p>
              </p:txBody>
            </p:sp>
          </p:grpSp>
          <p:grpSp>
            <p:nvGrpSpPr>
              <p:cNvPr id="303136" name="Group 101"/>
              <p:cNvGrpSpPr>
                <a:grpSpLocks/>
              </p:cNvGrpSpPr>
              <p:nvPr/>
            </p:nvGrpSpPr>
            <p:grpSpPr bwMode="auto">
              <a:xfrm>
                <a:off x="4512" y="3546"/>
                <a:ext cx="591" cy="330"/>
                <a:chOff x="4512" y="3546"/>
                <a:chExt cx="591" cy="330"/>
              </a:xfrm>
            </p:grpSpPr>
            <p:sp>
              <p:nvSpPr>
                <p:cNvPr id="1433702" name="Oval 102"/>
                <p:cNvSpPr>
                  <a:spLocks noChangeArrowheads="1"/>
                </p:cNvSpPr>
                <p:nvPr/>
              </p:nvSpPr>
              <p:spPr bwMode="auto">
                <a:xfrm>
                  <a:off x="4512" y="369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3703" name="AutoShape 103"/>
                <p:cNvSpPr>
                  <a:spLocks noChangeArrowheads="1"/>
                </p:cNvSpPr>
                <p:nvPr/>
              </p:nvSpPr>
              <p:spPr bwMode="auto">
                <a:xfrm flipH="1">
                  <a:off x="4965" y="360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57" name="AutoShape 104"/>
                <p:cNvSpPr>
                  <a:spLocks noChangeArrowheads="1"/>
                </p:cNvSpPr>
                <p:nvPr/>
              </p:nvSpPr>
              <p:spPr bwMode="auto">
                <a:xfrm>
                  <a:off x="4626" y="354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705" name="AutoShape 105"/>
                <p:cNvSpPr>
                  <a:spLocks noChangeArrowheads="1"/>
                </p:cNvSpPr>
                <p:nvPr/>
              </p:nvSpPr>
              <p:spPr bwMode="auto">
                <a:xfrm flipH="1">
                  <a:off x="4551" y="361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59" name="Text Box 106"/>
                <p:cNvSpPr txBox="1">
                  <a:spLocks noChangeArrowheads="1"/>
                </p:cNvSpPr>
                <p:nvPr/>
              </p:nvSpPr>
              <p:spPr bwMode="auto">
                <a:xfrm>
                  <a:off x="4630" y="363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4</a:t>
                  </a:r>
                  <a:endParaRPr lang="en-US" altLang="en-US" sz="1000" b="1" i="1">
                    <a:solidFill>
                      <a:srgbClr val="F8BBBA"/>
                    </a:solidFill>
                  </a:endParaRPr>
                </a:p>
              </p:txBody>
            </p:sp>
          </p:grpSp>
          <p:grpSp>
            <p:nvGrpSpPr>
              <p:cNvPr id="303137" name="Group 107"/>
              <p:cNvGrpSpPr>
                <a:grpSpLocks/>
              </p:cNvGrpSpPr>
              <p:nvPr/>
            </p:nvGrpSpPr>
            <p:grpSpPr bwMode="auto">
              <a:xfrm>
                <a:off x="1066" y="3372"/>
                <a:ext cx="591" cy="330"/>
                <a:chOff x="1066" y="3372"/>
                <a:chExt cx="591" cy="330"/>
              </a:xfrm>
            </p:grpSpPr>
            <p:sp>
              <p:nvSpPr>
                <p:cNvPr id="1433708" name="Oval 108"/>
                <p:cNvSpPr>
                  <a:spLocks noChangeArrowheads="1"/>
                </p:cNvSpPr>
                <p:nvPr/>
              </p:nvSpPr>
              <p:spPr bwMode="auto">
                <a:xfrm>
                  <a:off x="1066" y="3520"/>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3709" name="AutoShape 109"/>
                <p:cNvSpPr>
                  <a:spLocks noChangeArrowheads="1"/>
                </p:cNvSpPr>
                <p:nvPr/>
              </p:nvSpPr>
              <p:spPr bwMode="auto">
                <a:xfrm flipH="1">
                  <a:off x="1519" y="3427"/>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52" name="AutoShape 110"/>
                <p:cNvSpPr>
                  <a:spLocks noChangeArrowheads="1"/>
                </p:cNvSpPr>
                <p:nvPr/>
              </p:nvSpPr>
              <p:spPr bwMode="auto">
                <a:xfrm>
                  <a:off x="1180" y="3372"/>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711" name="AutoShape 111"/>
                <p:cNvSpPr>
                  <a:spLocks noChangeArrowheads="1"/>
                </p:cNvSpPr>
                <p:nvPr/>
              </p:nvSpPr>
              <p:spPr bwMode="auto">
                <a:xfrm flipH="1">
                  <a:off x="1105" y="3440"/>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54" name="Text Box 112"/>
                <p:cNvSpPr txBox="1">
                  <a:spLocks noChangeArrowheads="1"/>
                </p:cNvSpPr>
                <p:nvPr/>
              </p:nvSpPr>
              <p:spPr bwMode="auto">
                <a:xfrm>
                  <a:off x="1184" y="3463"/>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2</a:t>
                  </a:r>
                  <a:endParaRPr lang="en-US" altLang="en-US" sz="1000" b="1" i="1">
                    <a:solidFill>
                      <a:srgbClr val="F8BBBA"/>
                    </a:solidFill>
                  </a:endParaRPr>
                </a:p>
              </p:txBody>
            </p:sp>
          </p:grpSp>
          <p:grpSp>
            <p:nvGrpSpPr>
              <p:cNvPr id="303138" name="Group 113"/>
              <p:cNvGrpSpPr>
                <a:grpSpLocks/>
              </p:cNvGrpSpPr>
              <p:nvPr/>
            </p:nvGrpSpPr>
            <p:grpSpPr bwMode="auto">
              <a:xfrm>
                <a:off x="2472" y="3826"/>
                <a:ext cx="591" cy="330"/>
                <a:chOff x="2472" y="3826"/>
                <a:chExt cx="591" cy="330"/>
              </a:xfrm>
            </p:grpSpPr>
            <p:sp>
              <p:nvSpPr>
                <p:cNvPr id="1433714" name="Oval 114"/>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3715" name="AutoShape 115"/>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47" name="AutoShape 116"/>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717" name="AutoShape 117"/>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49" name="Text Box 118"/>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3</a:t>
                  </a:r>
                  <a:endParaRPr lang="en-US" altLang="en-US" sz="1000" b="1" i="1">
                    <a:solidFill>
                      <a:srgbClr val="F8BBBA"/>
                    </a:solidFill>
                  </a:endParaRPr>
                </a:p>
              </p:txBody>
            </p:sp>
          </p:grpSp>
          <p:grpSp>
            <p:nvGrpSpPr>
              <p:cNvPr id="303139" name="Group 119"/>
              <p:cNvGrpSpPr>
                <a:grpSpLocks/>
              </p:cNvGrpSpPr>
              <p:nvPr/>
            </p:nvGrpSpPr>
            <p:grpSpPr bwMode="auto">
              <a:xfrm>
                <a:off x="4059" y="2801"/>
                <a:ext cx="455" cy="221"/>
                <a:chOff x="4059" y="2801"/>
                <a:chExt cx="455" cy="221"/>
              </a:xfrm>
            </p:grpSpPr>
            <p:sp>
              <p:nvSpPr>
                <p:cNvPr id="1433720" name="Oval 120"/>
                <p:cNvSpPr>
                  <a:spLocks noChangeArrowheads="1"/>
                </p:cNvSpPr>
                <p:nvPr/>
              </p:nvSpPr>
              <p:spPr bwMode="auto">
                <a:xfrm>
                  <a:off x="4059" y="2898"/>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3721" name="AutoShape 121"/>
                <p:cNvSpPr>
                  <a:spLocks noChangeArrowheads="1"/>
                </p:cNvSpPr>
                <p:nvPr/>
              </p:nvSpPr>
              <p:spPr bwMode="auto">
                <a:xfrm flipH="1">
                  <a:off x="4425" y="2838"/>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42" name="AutoShape 122"/>
                <p:cNvSpPr>
                  <a:spLocks noChangeArrowheads="1"/>
                </p:cNvSpPr>
                <p:nvPr/>
              </p:nvSpPr>
              <p:spPr bwMode="auto">
                <a:xfrm>
                  <a:off x="4145" y="2801"/>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723" name="AutoShape 123"/>
                <p:cNvSpPr>
                  <a:spLocks noChangeArrowheads="1"/>
                </p:cNvSpPr>
                <p:nvPr/>
              </p:nvSpPr>
              <p:spPr bwMode="auto">
                <a:xfrm flipH="1">
                  <a:off x="4070" y="2851"/>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3144" name="Text Box 124"/>
                <p:cNvSpPr txBox="1">
                  <a:spLocks noChangeArrowheads="1"/>
                </p:cNvSpPr>
                <p:nvPr/>
              </p:nvSpPr>
              <p:spPr bwMode="auto">
                <a:xfrm>
                  <a:off x="4144" y="2856"/>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5</a:t>
                  </a:r>
                  <a:endParaRPr lang="en-US" altLang="en-US" sz="900" b="1" i="1">
                    <a:solidFill>
                      <a:srgbClr val="F8BBBA"/>
                    </a:solidFill>
                  </a:endParaRPr>
                </a:p>
              </p:txBody>
            </p:sp>
          </p:grpSp>
        </p:grpSp>
      </p:grpSp>
      <p:grpSp>
        <p:nvGrpSpPr>
          <p:cNvPr id="1433613" name="Group 125"/>
          <p:cNvGrpSpPr>
            <a:grpSpLocks/>
          </p:cNvGrpSpPr>
          <p:nvPr/>
        </p:nvGrpSpPr>
        <p:grpSpPr bwMode="auto">
          <a:xfrm>
            <a:off x="2844800" y="4508500"/>
            <a:ext cx="4068763" cy="1574800"/>
            <a:chOff x="1792" y="2840"/>
            <a:chExt cx="2563" cy="992"/>
          </a:xfrm>
        </p:grpSpPr>
        <p:sp>
          <p:nvSpPr>
            <p:cNvPr id="303113" name="AutoShape 126"/>
            <p:cNvSpPr>
              <a:spLocks noChangeArrowheads="1"/>
            </p:cNvSpPr>
            <p:nvPr/>
          </p:nvSpPr>
          <p:spPr bwMode="auto">
            <a:xfrm rot="-727880">
              <a:off x="1792" y="3406"/>
              <a:ext cx="544" cy="45"/>
            </a:xfrm>
            <a:prstGeom prst="leftRightArrow">
              <a:avLst>
                <a:gd name="adj1" fmla="val 50000"/>
                <a:gd name="adj2" fmla="val 241778"/>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3114" name="AutoShape 127"/>
            <p:cNvSpPr>
              <a:spLocks noChangeArrowheads="1"/>
            </p:cNvSpPr>
            <p:nvPr/>
          </p:nvSpPr>
          <p:spPr bwMode="auto">
            <a:xfrm rot="-3674795">
              <a:off x="2765" y="3605"/>
              <a:ext cx="408" cy="46"/>
            </a:xfrm>
            <a:prstGeom prst="leftRightArrow">
              <a:avLst>
                <a:gd name="adj1" fmla="val 50000"/>
                <a:gd name="adj2" fmla="val 177391"/>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3115" name="Group 128"/>
            <p:cNvGrpSpPr>
              <a:grpSpLocks/>
            </p:cNvGrpSpPr>
            <p:nvPr/>
          </p:nvGrpSpPr>
          <p:grpSpPr bwMode="auto">
            <a:xfrm>
              <a:off x="1922" y="3349"/>
              <a:ext cx="254" cy="178"/>
              <a:chOff x="1922" y="3349"/>
              <a:chExt cx="254" cy="178"/>
            </a:xfrm>
          </p:grpSpPr>
          <p:sp>
            <p:nvSpPr>
              <p:cNvPr id="303131" name="Rectangle 129"/>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32" name="Picture 130"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3116" name="Group 131"/>
            <p:cNvGrpSpPr>
              <a:grpSpLocks/>
            </p:cNvGrpSpPr>
            <p:nvPr/>
          </p:nvGrpSpPr>
          <p:grpSpPr bwMode="auto">
            <a:xfrm>
              <a:off x="2831" y="3540"/>
              <a:ext cx="254" cy="178"/>
              <a:chOff x="1922" y="3349"/>
              <a:chExt cx="254" cy="178"/>
            </a:xfrm>
          </p:grpSpPr>
          <p:sp>
            <p:nvSpPr>
              <p:cNvPr id="303129" name="Rectangle 132"/>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30" name="Picture 133"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3117" name="AutoShape 134"/>
            <p:cNvSpPr>
              <a:spLocks noChangeArrowheads="1"/>
            </p:cNvSpPr>
            <p:nvPr/>
          </p:nvSpPr>
          <p:spPr bwMode="auto">
            <a:xfrm rot="1279321" flipV="1">
              <a:off x="3811" y="3499"/>
              <a:ext cx="544" cy="44"/>
            </a:xfrm>
            <a:prstGeom prst="leftRightArrow">
              <a:avLst>
                <a:gd name="adj1" fmla="val 50000"/>
                <a:gd name="adj2" fmla="val 247273"/>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3118" name="Group 135"/>
            <p:cNvGrpSpPr>
              <a:grpSpLocks/>
            </p:cNvGrpSpPr>
            <p:nvPr/>
          </p:nvGrpSpPr>
          <p:grpSpPr bwMode="auto">
            <a:xfrm>
              <a:off x="3947" y="3436"/>
              <a:ext cx="254" cy="178"/>
              <a:chOff x="1922" y="3349"/>
              <a:chExt cx="254" cy="178"/>
            </a:xfrm>
          </p:grpSpPr>
          <p:sp>
            <p:nvSpPr>
              <p:cNvPr id="303127" name="Rectangle 136"/>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28" name="Picture 137"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3119" name="AutoShape 138"/>
            <p:cNvSpPr>
              <a:spLocks noChangeArrowheads="1"/>
            </p:cNvSpPr>
            <p:nvPr/>
          </p:nvSpPr>
          <p:spPr bwMode="auto">
            <a:xfrm rot="20849312" flipV="1">
              <a:off x="3742" y="3012"/>
              <a:ext cx="363" cy="45"/>
            </a:xfrm>
            <a:prstGeom prst="leftRightArrow">
              <a:avLst>
                <a:gd name="adj1" fmla="val 50000"/>
                <a:gd name="adj2" fmla="val 161333"/>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3120" name="Group 139"/>
            <p:cNvGrpSpPr>
              <a:grpSpLocks/>
            </p:cNvGrpSpPr>
            <p:nvPr/>
          </p:nvGrpSpPr>
          <p:grpSpPr bwMode="auto">
            <a:xfrm>
              <a:off x="3845" y="2976"/>
              <a:ext cx="158" cy="119"/>
              <a:chOff x="1922" y="3349"/>
              <a:chExt cx="254" cy="178"/>
            </a:xfrm>
          </p:grpSpPr>
          <p:sp>
            <p:nvSpPr>
              <p:cNvPr id="303125" name="Rectangle 140"/>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26" name="Picture 141"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3121" name="AutoShape 142"/>
            <p:cNvSpPr>
              <a:spLocks noChangeArrowheads="1"/>
            </p:cNvSpPr>
            <p:nvPr/>
          </p:nvSpPr>
          <p:spPr bwMode="auto">
            <a:xfrm rot="1279321" flipV="1">
              <a:off x="2281" y="2878"/>
              <a:ext cx="433" cy="44"/>
            </a:xfrm>
            <a:prstGeom prst="leftRightArrow">
              <a:avLst>
                <a:gd name="adj1" fmla="val 50000"/>
                <a:gd name="adj2" fmla="val 196818"/>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3122" name="Group 143"/>
            <p:cNvGrpSpPr>
              <a:grpSpLocks/>
            </p:cNvGrpSpPr>
            <p:nvPr/>
          </p:nvGrpSpPr>
          <p:grpSpPr bwMode="auto">
            <a:xfrm>
              <a:off x="2402" y="2840"/>
              <a:ext cx="187" cy="127"/>
              <a:chOff x="1922" y="3349"/>
              <a:chExt cx="254" cy="178"/>
            </a:xfrm>
          </p:grpSpPr>
          <p:sp>
            <p:nvSpPr>
              <p:cNvPr id="303123" name="Rectangle 144"/>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3124" name="Picture 145" descr="envel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3111" name="Rectangle 146"/>
          <p:cNvSpPr>
            <a:spLocks noChangeArrowheads="1"/>
          </p:cNvSpPr>
          <p:nvPr/>
        </p:nvSpPr>
        <p:spPr bwMode="auto">
          <a:xfrm>
            <a:off x="684213" y="908050"/>
            <a:ext cx="8351837" cy="1225550"/>
          </a:xfrm>
          <a:prstGeom prst="rect">
            <a:avLst/>
          </a:prstGeom>
          <a:solidFill>
            <a:srgbClr val="663300">
              <a:alpha val="16078"/>
            </a:srgbClr>
          </a:solidFill>
          <a:ln w="19050"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3747" name="Text Box 147"/>
          <p:cNvSpPr txBox="1">
            <a:spLocks noChangeArrowheads="1"/>
          </p:cNvSpPr>
          <p:nvPr/>
        </p:nvSpPr>
        <p:spPr bwMode="auto">
          <a:xfrm>
            <a:off x="684213" y="1047750"/>
            <a:ext cx="8783637" cy="854075"/>
          </a:xfrm>
          <a:prstGeom prst="rect">
            <a:avLst/>
          </a:prstGeom>
          <a:noFill/>
          <a:ln w="9525" algn="ctr">
            <a:noFill/>
            <a:miter lim="800000"/>
            <a:headEnd/>
            <a:tailEnd/>
          </a:ln>
          <a:effectLst/>
        </p:spPr>
        <p:txBody>
          <a:bodyPr>
            <a:spAutoFit/>
          </a:bodyPr>
          <a:lstStyle/>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 Semantic wrapping of the system messaging</a:t>
            </a:r>
          </a:p>
          <a:p>
            <a:pPr algn="l">
              <a:spcBef>
                <a:spcPct val="50000"/>
              </a:spcBef>
              <a:buFont typeface="Wingdings" pitchFamily="2" charset="2"/>
              <a:buNone/>
              <a:defRPr/>
            </a:pPr>
            <a:r>
              <a:rPr lang="en-US" sz="1600" b="1">
                <a:solidFill>
                  <a:srgbClr val="996633"/>
                </a:solidFill>
                <a:effectLst>
                  <a:outerShdw blurRad="38100" dist="38100" dir="2700000" algn="tl">
                    <a:srgbClr val="C0C0C0"/>
                  </a:outerShdw>
                </a:effectLst>
              </a:rPr>
              <a:t>     (original SOAP/XML messages Semantically Enhanced with metadata)</a:t>
            </a:r>
            <a:r>
              <a:rPr lang="en-US" sz="2000" b="1">
                <a:solidFill>
                  <a:srgbClr val="996633"/>
                </a:solidFill>
                <a:effectLst>
                  <a:outerShdw blurRad="38100" dist="38100" dir="2700000" algn="tl">
                    <a:srgbClr val="C0C0C0"/>
                  </a:outerShdw>
                </a:effectLst>
              </a:rPr>
              <a:t>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1433613"/>
                                        </p:tgtEl>
                                        <p:attrNameLst>
                                          <p:attrName>style.visibility</p:attrName>
                                        </p:attrNameLst>
                                      </p:cBhvr>
                                      <p:to>
                                        <p:strVal val="visible"/>
                                      </p:to>
                                    </p:set>
                                    <p:animEffect transition="in" filter="circle(in)">
                                      <p:cBhvr>
                                        <p:cTn id="7" dur="2000"/>
                                        <p:tgtEl>
                                          <p:spTgt spid="14336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000"/>
                                        <p:tgtEl>
                                          <p:spTgt spid="2"/>
                                        </p:tgtEl>
                                      </p:cBhvr>
                                    </p:animEffect>
                                  </p:childTnLst>
                                </p:cTn>
                              </p:par>
                            </p:childTnLst>
                          </p:cTn>
                        </p:par>
                        <p:par>
                          <p:cTn id="13" fill="hold" nodeType="afterGroup">
                            <p:stCondLst>
                              <p:cond delay="2000"/>
                            </p:stCondLst>
                            <p:childTnLst>
                              <p:par>
                                <p:cTn id="14" presetID="22" presetClass="entr" presetSubtype="4"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down)">
                                      <p:cBhvr>
                                        <p:cTn id="1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692275" y="4114800"/>
            <a:ext cx="6408738" cy="2482850"/>
            <a:chOff x="1066" y="2592"/>
            <a:chExt cx="4037" cy="1564"/>
          </a:xfrm>
        </p:grpSpPr>
        <p:grpSp>
          <p:nvGrpSpPr>
            <p:cNvPr id="304404" name="Group 3"/>
            <p:cNvGrpSpPr>
              <a:grpSpLocks/>
            </p:cNvGrpSpPr>
            <p:nvPr/>
          </p:nvGrpSpPr>
          <p:grpSpPr bwMode="auto">
            <a:xfrm>
              <a:off x="1338" y="2660"/>
              <a:ext cx="3583" cy="1417"/>
              <a:chOff x="1338" y="2660"/>
              <a:chExt cx="3583" cy="1417"/>
            </a:xfrm>
          </p:grpSpPr>
          <p:grpSp>
            <p:nvGrpSpPr>
              <p:cNvPr id="304436" name="Group 4"/>
              <p:cNvGrpSpPr>
                <a:grpSpLocks/>
              </p:cNvGrpSpPr>
              <p:nvPr/>
            </p:nvGrpSpPr>
            <p:grpSpPr bwMode="auto">
              <a:xfrm>
                <a:off x="1338" y="3114"/>
                <a:ext cx="3583" cy="963"/>
                <a:chOff x="1338" y="3114"/>
                <a:chExt cx="3583" cy="963"/>
              </a:xfrm>
            </p:grpSpPr>
            <p:sp>
              <p:nvSpPr>
                <p:cNvPr id="304442" name="Rectangle 5"/>
                <p:cNvSpPr>
                  <a:spLocks noChangeArrowheads="1"/>
                </p:cNvSpPr>
                <p:nvPr/>
              </p:nvSpPr>
              <p:spPr bwMode="auto">
                <a:xfrm rot="-3707073">
                  <a:off x="2508" y="3570"/>
                  <a:ext cx="963" cy="52"/>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4443" name="Rectangle 6"/>
                <p:cNvSpPr>
                  <a:spLocks noChangeArrowheads="1"/>
                </p:cNvSpPr>
                <p:nvPr/>
              </p:nvSpPr>
              <p:spPr bwMode="auto">
                <a:xfrm rot="1281552">
                  <a:off x="1972" y="3249"/>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4444" name="Rectangle 7"/>
                <p:cNvSpPr>
                  <a:spLocks noChangeArrowheads="1"/>
                </p:cNvSpPr>
                <p:nvPr/>
              </p:nvSpPr>
              <p:spPr bwMode="auto">
                <a:xfrm rot="-725646">
                  <a:off x="1338" y="3248"/>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4437" name="Group 8"/>
              <p:cNvGrpSpPr>
                <a:grpSpLocks/>
              </p:cNvGrpSpPr>
              <p:nvPr/>
            </p:nvGrpSpPr>
            <p:grpSpPr bwMode="auto">
              <a:xfrm>
                <a:off x="2472" y="2660"/>
                <a:ext cx="1406" cy="770"/>
                <a:chOff x="2472" y="2660"/>
                <a:chExt cx="1406" cy="770"/>
              </a:xfrm>
            </p:grpSpPr>
            <p:sp>
              <p:nvSpPr>
                <p:cNvPr id="304438" name="Oval 9"/>
                <p:cNvSpPr>
                  <a:spLocks noChangeArrowheads="1"/>
                </p:cNvSpPr>
                <p:nvPr/>
              </p:nvSpPr>
              <p:spPr bwMode="auto">
                <a:xfrm rot="280784">
                  <a:off x="2518" y="2958"/>
                  <a:ext cx="1360" cy="472"/>
                </a:xfrm>
                <a:prstGeom prst="ellipse">
                  <a:avLst/>
                </a:prstGeom>
                <a:solidFill>
                  <a:srgbClr val="FBD6D5"/>
                </a:solidFill>
                <a:ln w="19050" algn="ctr">
                  <a:solidFill>
                    <a:srgbClr val="80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4439" name="Picture 10" descr="bpel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0" y="2958"/>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659" name="Text Box 11"/>
                <p:cNvSpPr txBox="1">
                  <a:spLocks noChangeArrowheads="1"/>
                </p:cNvSpPr>
                <p:nvPr/>
              </p:nvSpPr>
              <p:spPr bwMode="auto">
                <a:xfrm>
                  <a:off x="2472" y="2978"/>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800000"/>
                      </a:solidFill>
                      <a:effectLst>
                        <a:outerShdw blurRad="38100" dist="38100" dir="2700000" algn="tl">
                          <a:srgbClr val="C0C0C0"/>
                        </a:outerShdw>
                      </a:effectLst>
                      <a:latin typeface="Verdana" pitchFamily="34" charset="0"/>
                    </a:rPr>
                    <a:t>BPEL</a:t>
                  </a:r>
                  <a:endParaRPr lang="en-US" sz="2800" b="1">
                    <a:solidFill>
                      <a:srgbClr val="800000"/>
                    </a:solidFill>
                    <a:effectLst>
                      <a:outerShdw blurRad="38100" dist="38100" dir="2700000" algn="tl">
                        <a:srgbClr val="C0C0C0"/>
                      </a:outerShdw>
                    </a:effectLst>
                    <a:latin typeface="Verdana" pitchFamily="34" charset="0"/>
                  </a:endParaRPr>
                </a:p>
              </p:txBody>
            </p:sp>
            <p:pic>
              <p:nvPicPr>
                <p:cNvPr id="304441" name="Picture 1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6" y="2660"/>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4405" name="Group 13"/>
            <p:cNvGrpSpPr>
              <a:grpSpLocks/>
            </p:cNvGrpSpPr>
            <p:nvPr/>
          </p:nvGrpSpPr>
          <p:grpSpPr bwMode="auto">
            <a:xfrm>
              <a:off x="1066" y="2592"/>
              <a:ext cx="4037" cy="1564"/>
              <a:chOff x="1066" y="2592"/>
              <a:chExt cx="4037" cy="1564"/>
            </a:xfrm>
          </p:grpSpPr>
          <p:grpSp>
            <p:nvGrpSpPr>
              <p:cNvPr id="304406" name="Group 14"/>
              <p:cNvGrpSpPr>
                <a:grpSpLocks/>
              </p:cNvGrpSpPr>
              <p:nvPr/>
            </p:nvGrpSpPr>
            <p:grpSpPr bwMode="auto">
              <a:xfrm>
                <a:off x="1903" y="2592"/>
                <a:ext cx="455" cy="221"/>
                <a:chOff x="1903" y="2592"/>
                <a:chExt cx="455" cy="221"/>
              </a:xfrm>
            </p:grpSpPr>
            <p:sp>
              <p:nvSpPr>
                <p:cNvPr id="1435663" name="Oval 15"/>
                <p:cNvSpPr>
                  <a:spLocks noChangeArrowheads="1"/>
                </p:cNvSpPr>
                <p:nvPr/>
              </p:nvSpPr>
              <p:spPr bwMode="auto">
                <a:xfrm>
                  <a:off x="1903" y="2689"/>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64" name="AutoShape 16"/>
                <p:cNvSpPr>
                  <a:spLocks noChangeArrowheads="1"/>
                </p:cNvSpPr>
                <p:nvPr/>
              </p:nvSpPr>
              <p:spPr bwMode="auto">
                <a:xfrm flipH="1">
                  <a:off x="2269" y="2629"/>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33" name="AutoShape 17"/>
                <p:cNvSpPr>
                  <a:spLocks noChangeArrowheads="1"/>
                </p:cNvSpPr>
                <p:nvPr/>
              </p:nvSpPr>
              <p:spPr bwMode="auto">
                <a:xfrm>
                  <a:off x="1989" y="2592"/>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66" name="AutoShape 18"/>
                <p:cNvSpPr>
                  <a:spLocks noChangeArrowheads="1"/>
                </p:cNvSpPr>
                <p:nvPr/>
              </p:nvSpPr>
              <p:spPr bwMode="auto">
                <a:xfrm flipH="1">
                  <a:off x="1914" y="2642"/>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35" name="Text Box 19"/>
                <p:cNvSpPr txBox="1">
                  <a:spLocks noChangeArrowheads="1"/>
                </p:cNvSpPr>
                <p:nvPr/>
              </p:nvSpPr>
              <p:spPr bwMode="auto">
                <a:xfrm>
                  <a:off x="1993" y="2653"/>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1</a:t>
                  </a:r>
                  <a:endParaRPr lang="en-US" altLang="en-US" sz="900" b="1" i="1">
                    <a:solidFill>
                      <a:srgbClr val="F8BBBA"/>
                    </a:solidFill>
                  </a:endParaRPr>
                </a:p>
              </p:txBody>
            </p:sp>
          </p:grpSp>
          <p:grpSp>
            <p:nvGrpSpPr>
              <p:cNvPr id="304407" name="Group 20"/>
              <p:cNvGrpSpPr>
                <a:grpSpLocks/>
              </p:cNvGrpSpPr>
              <p:nvPr/>
            </p:nvGrpSpPr>
            <p:grpSpPr bwMode="auto">
              <a:xfrm>
                <a:off x="4512" y="3546"/>
                <a:ext cx="591" cy="330"/>
                <a:chOff x="4512" y="3546"/>
                <a:chExt cx="591" cy="330"/>
              </a:xfrm>
            </p:grpSpPr>
            <p:sp>
              <p:nvSpPr>
                <p:cNvPr id="1435669" name="Oval 21"/>
                <p:cNvSpPr>
                  <a:spLocks noChangeArrowheads="1"/>
                </p:cNvSpPr>
                <p:nvPr/>
              </p:nvSpPr>
              <p:spPr bwMode="auto">
                <a:xfrm>
                  <a:off x="4512" y="369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70" name="AutoShape 22"/>
                <p:cNvSpPr>
                  <a:spLocks noChangeArrowheads="1"/>
                </p:cNvSpPr>
                <p:nvPr/>
              </p:nvSpPr>
              <p:spPr bwMode="auto">
                <a:xfrm flipH="1">
                  <a:off x="4965" y="360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28" name="AutoShape 23"/>
                <p:cNvSpPr>
                  <a:spLocks noChangeArrowheads="1"/>
                </p:cNvSpPr>
                <p:nvPr/>
              </p:nvSpPr>
              <p:spPr bwMode="auto">
                <a:xfrm>
                  <a:off x="4626" y="354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72" name="AutoShape 24"/>
                <p:cNvSpPr>
                  <a:spLocks noChangeArrowheads="1"/>
                </p:cNvSpPr>
                <p:nvPr/>
              </p:nvSpPr>
              <p:spPr bwMode="auto">
                <a:xfrm flipH="1">
                  <a:off x="4551" y="361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30" name="Text Box 25"/>
                <p:cNvSpPr txBox="1">
                  <a:spLocks noChangeArrowheads="1"/>
                </p:cNvSpPr>
                <p:nvPr/>
              </p:nvSpPr>
              <p:spPr bwMode="auto">
                <a:xfrm>
                  <a:off x="4630" y="363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4</a:t>
                  </a:r>
                  <a:endParaRPr lang="en-US" altLang="en-US" sz="1000" b="1" i="1">
                    <a:solidFill>
                      <a:srgbClr val="F8BBBA"/>
                    </a:solidFill>
                  </a:endParaRPr>
                </a:p>
              </p:txBody>
            </p:sp>
          </p:grpSp>
          <p:grpSp>
            <p:nvGrpSpPr>
              <p:cNvPr id="304408" name="Group 26"/>
              <p:cNvGrpSpPr>
                <a:grpSpLocks/>
              </p:cNvGrpSpPr>
              <p:nvPr/>
            </p:nvGrpSpPr>
            <p:grpSpPr bwMode="auto">
              <a:xfrm>
                <a:off x="1066" y="3372"/>
                <a:ext cx="591" cy="330"/>
                <a:chOff x="1066" y="3372"/>
                <a:chExt cx="591" cy="330"/>
              </a:xfrm>
            </p:grpSpPr>
            <p:sp>
              <p:nvSpPr>
                <p:cNvPr id="1435675" name="Oval 27"/>
                <p:cNvSpPr>
                  <a:spLocks noChangeArrowheads="1"/>
                </p:cNvSpPr>
                <p:nvPr/>
              </p:nvSpPr>
              <p:spPr bwMode="auto">
                <a:xfrm>
                  <a:off x="1066" y="3520"/>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76" name="AutoShape 28"/>
                <p:cNvSpPr>
                  <a:spLocks noChangeArrowheads="1"/>
                </p:cNvSpPr>
                <p:nvPr/>
              </p:nvSpPr>
              <p:spPr bwMode="auto">
                <a:xfrm flipH="1">
                  <a:off x="1519" y="3427"/>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23" name="AutoShape 29"/>
                <p:cNvSpPr>
                  <a:spLocks noChangeArrowheads="1"/>
                </p:cNvSpPr>
                <p:nvPr/>
              </p:nvSpPr>
              <p:spPr bwMode="auto">
                <a:xfrm>
                  <a:off x="1180" y="3372"/>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78" name="AutoShape 30"/>
                <p:cNvSpPr>
                  <a:spLocks noChangeArrowheads="1"/>
                </p:cNvSpPr>
                <p:nvPr/>
              </p:nvSpPr>
              <p:spPr bwMode="auto">
                <a:xfrm flipH="1">
                  <a:off x="1105" y="3440"/>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25" name="Text Box 31"/>
                <p:cNvSpPr txBox="1">
                  <a:spLocks noChangeArrowheads="1"/>
                </p:cNvSpPr>
                <p:nvPr/>
              </p:nvSpPr>
              <p:spPr bwMode="auto">
                <a:xfrm>
                  <a:off x="1184" y="3463"/>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2</a:t>
                  </a:r>
                  <a:endParaRPr lang="en-US" altLang="en-US" sz="1000" b="1" i="1">
                    <a:solidFill>
                      <a:srgbClr val="F8BBBA"/>
                    </a:solidFill>
                  </a:endParaRPr>
                </a:p>
              </p:txBody>
            </p:sp>
          </p:grpSp>
          <p:grpSp>
            <p:nvGrpSpPr>
              <p:cNvPr id="304409" name="Group 32"/>
              <p:cNvGrpSpPr>
                <a:grpSpLocks/>
              </p:cNvGrpSpPr>
              <p:nvPr/>
            </p:nvGrpSpPr>
            <p:grpSpPr bwMode="auto">
              <a:xfrm>
                <a:off x="2472" y="3826"/>
                <a:ext cx="591" cy="330"/>
                <a:chOff x="2472" y="3826"/>
                <a:chExt cx="591" cy="330"/>
              </a:xfrm>
            </p:grpSpPr>
            <p:sp>
              <p:nvSpPr>
                <p:cNvPr id="1435681" name="Oval 33"/>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82" name="AutoShape 34"/>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18" name="AutoShape 35"/>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84" name="AutoShape 36"/>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20" name="Text Box 37"/>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3</a:t>
                  </a:r>
                  <a:endParaRPr lang="en-US" altLang="en-US" sz="1000" b="1" i="1">
                    <a:solidFill>
                      <a:srgbClr val="F8BBBA"/>
                    </a:solidFill>
                  </a:endParaRPr>
                </a:p>
              </p:txBody>
            </p:sp>
          </p:grpSp>
          <p:grpSp>
            <p:nvGrpSpPr>
              <p:cNvPr id="304410" name="Group 38"/>
              <p:cNvGrpSpPr>
                <a:grpSpLocks/>
              </p:cNvGrpSpPr>
              <p:nvPr/>
            </p:nvGrpSpPr>
            <p:grpSpPr bwMode="auto">
              <a:xfrm>
                <a:off x="4059" y="2801"/>
                <a:ext cx="455" cy="221"/>
                <a:chOff x="4059" y="2801"/>
                <a:chExt cx="455" cy="221"/>
              </a:xfrm>
            </p:grpSpPr>
            <p:sp>
              <p:nvSpPr>
                <p:cNvPr id="1435687" name="Oval 39"/>
                <p:cNvSpPr>
                  <a:spLocks noChangeArrowheads="1"/>
                </p:cNvSpPr>
                <p:nvPr/>
              </p:nvSpPr>
              <p:spPr bwMode="auto">
                <a:xfrm>
                  <a:off x="4059" y="2898"/>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88" name="AutoShape 40"/>
                <p:cNvSpPr>
                  <a:spLocks noChangeArrowheads="1"/>
                </p:cNvSpPr>
                <p:nvPr/>
              </p:nvSpPr>
              <p:spPr bwMode="auto">
                <a:xfrm flipH="1">
                  <a:off x="4425" y="2838"/>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13" name="AutoShape 41"/>
                <p:cNvSpPr>
                  <a:spLocks noChangeArrowheads="1"/>
                </p:cNvSpPr>
                <p:nvPr/>
              </p:nvSpPr>
              <p:spPr bwMode="auto">
                <a:xfrm>
                  <a:off x="4145" y="2801"/>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90" name="AutoShape 42"/>
                <p:cNvSpPr>
                  <a:spLocks noChangeArrowheads="1"/>
                </p:cNvSpPr>
                <p:nvPr/>
              </p:nvSpPr>
              <p:spPr bwMode="auto">
                <a:xfrm flipH="1">
                  <a:off x="4070" y="2851"/>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15" name="Text Box 43"/>
                <p:cNvSpPr txBox="1">
                  <a:spLocks noChangeArrowheads="1"/>
                </p:cNvSpPr>
                <p:nvPr/>
              </p:nvSpPr>
              <p:spPr bwMode="auto">
                <a:xfrm>
                  <a:off x="4144" y="2856"/>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5</a:t>
                  </a:r>
                  <a:endParaRPr lang="en-US" altLang="en-US" sz="900" b="1" i="1">
                    <a:solidFill>
                      <a:srgbClr val="F8BBBA"/>
                    </a:solidFill>
                  </a:endParaRPr>
                </a:p>
              </p:txBody>
            </p:sp>
          </p:grpSp>
        </p:grpSp>
      </p:grpSp>
      <p:grpSp>
        <p:nvGrpSpPr>
          <p:cNvPr id="12" name="Group 44"/>
          <p:cNvGrpSpPr>
            <a:grpSpLocks/>
          </p:cNvGrpSpPr>
          <p:nvPr/>
        </p:nvGrpSpPr>
        <p:grpSpPr bwMode="auto">
          <a:xfrm>
            <a:off x="1692275" y="4437063"/>
            <a:ext cx="5473700" cy="2160587"/>
            <a:chOff x="1066" y="2795"/>
            <a:chExt cx="3448" cy="1361"/>
          </a:xfrm>
        </p:grpSpPr>
        <p:grpSp>
          <p:nvGrpSpPr>
            <p:cNvPr id="304386" name="Group 45"/>
            <p:cNvGrpSpPr>
              <a:grpSpLocks/>
            </p:cNvGrpSpPr>
            <p:nvPr/>
          </p:nvGrpSpPr>
          <p:grpSpPr bwMode="auto">
            <a:xfrm>
              <a:off x="4059" y="2795"/>
              <a:ext cx="455" cy="221"/>
              <a:chOff x="4065" y="2060"/>
              <a:chExt cx="455" cy="221"/>
            </a:xfrm>
          </p:grpSpPr>
          <p:sp>
            <p:nvSpPr>
              <p:cNvPr id="1435694" name="Oval 46"/>
              <p:cNvSpPr>
                <a:spLocks noChangeArrowheads="1"/>
              </p:cNvSpPr>
              <p:nvPr/>
            </p:nvSpPr>
            <p:spPr bwMode="auto">
              <a:xfrm>
                <a:off x="4065" y="2157"/>
                <a:ext cx="455" cy="124"/>
              </a:xfrm>
              <a:prstGeom prst="ellipse">
                <a:avLst/>
              </a:prstGeom>
              <a:gradFill rotWithShape="1">
                <a:gsLst>
                  <a:gs pos="0">
                    <a:srgbClr val="008080"/>
                  </a:gs>
                  <a:gs pos="100000">
                    <a:srgbClr val="008080">
                      <a:gamma/>
                      <a:shade val="81961"/>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695" name="AutoShape 47"/>
              <p:cNvSpPr>
                <a:spLocks noChangeArrowheads="1"/>
              </p:cNvSpPr>
              <p:nvPr/>
            </p:nvSpPr>
            <p:spPr bwMode="auto">
              <a:xfrm flipH="1">
                <a:off x="4431" y="2097"/>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01" name="AutoShape 48"/>
              <p:cNvSpPr>
                <a:spLocks noChangeArrowheads="1"/>
              </p:cNvSpPr>
              <p:nvPr/>
            </p:nvSpPr>
            <p:spPr bwMode="auto">
              <a:xfrm>
                <a:off x="4151" y="2060"/>
                <a:ext cx="302" cy="185"/>
              </a:xfrm>
              <a:prstGeom prst="can">
                <a:avLst>
                  <a:gd name="adj" fmla="val 33824"/>
                </a:avLst>
              </a:prstGeom>
              <a:gradFill rotWithShape="1">
                <a:gsLst>
                  <a:gs pos="0">
                    <a:srgbClr val="006161"/>
                  </a:gs>
                  <a:gs pos="50000">
                    <a:srgbClr val="008080"/>
                  </a:gs>
                  <a:gs pos="100000">
                    <a:srgbClr val="00616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97" name="AutoShape 49"/>
              <p:cNvSpPr>
                <a:spLocks noChangeArrowheads="1"/>
              </p:cNvSpPr>
              <p:nvPr/>
            </p:nvSpPr>
            <p:spPr bwMode="auto">
              <a:xfrm flipH="1">
                <a:off x="4076" y="2110"/>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403" name="Text Box 50"/>
              <p:cNvSpPr txBox="1">
                <a:spLocks noChangeArrowheads="1"/>
              </p:cNvSpPr>
              <p:nvPr/>
            </p:nvSpPr>
            <p:spPr bwMode="auto">
              <a:xfrm>
                <a:off x="4162" y="2115"/>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5</a:t>
                </a:r>
                <a:endParaRPr lang="en-US" altLang="en-US" sz="900" b="1" i="1">
                  <a:solidFill>
                    <a:srgbClr val="F8BBBA"/>
                  </a:solidFill>
                </a:endParaRPr>
              </a:p>
            </p:txBody>
          </p:sp>
        </p:grpSp>
        <p:grpSp>
          <p:nvGrpSpPr>
            <p:cNvPr id="304387" name="Group 51"/>
            <p:cNvGrpSpPr>
              <a:grpSpLocks/>
            </p:cNvGrpSpPr>
            <p:nvPr/>
          </p:nvGrpSpPr>
          <p:grpSpPr bwMode="auto">
            <a:xfrm>
              <a:off x="1066" y="3372"/>
              <a:ext cx="591" cy="330"/>
              <a:chOff x="4803" y="1661"/>
              <a:chExt cx="591" cy="330"/>
            </a:xfrm>
          </p:grpSpPr>
          <p:sp>
            <p:nvSpPr>
              <p:cNvPr id="1435700" name="Oval 52"/>
              <p:cNvSpPr>
                <a:spLocks noChangeArrowheads="1"/>
              </p:cNvSpPr>
              <p:nvPr/>
            </p:nvSpPr>
            <p:spPr bwMode="auto">
              <a:xfrm>
                <a:off x="4803" y="1809"/>
                <a:ext cx="591" cy="182"/>
              </a:xfrm>
              <a:prstGeom prst="ellipse">
                <a:avLst/>
              </a:prstGeom>
              <a:gradFill rotWithShape="1">
                <a:gsLst>
                  <a:gs pos="0">
                    <a:srgbClr val="FFFF00"/>
                  </a:gs>
                  <a:gs pos="100000">
                    <a:srgbClr val="FFFF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01" name="AutoShape 53"/>
              <p:cNvSpPr>
                <a:spLocks noChangeArrowheads="1"/>
              </p:cNvSpPr>
              <p:nvPr/>
            </p:nvSpPr>
            <p:spPr bwMode="auto">
              <a:xfrm flipH="1">
                <a:off x="5256" y="1716"/>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96" name="AutoShape 54"/>
              <p:cNvSpPr>
                <a:spLocks noChangeArrowheads="1"/>
              </p:cNvSpPr>
              <p:nvPr/>
            </p:nvSpPr>
            <p:spPr bwMode="auto">
              <a:xfrm>
                <a:off x="4917" y="1661"/>
                <a:ext cx="357" cy="272"/>
              </a:xfrm>
              <a:prstGeom prst="can">
                <a:avLst>
                  <a:gd name="adj" fmla="val 33824"/>
                </a:avLst>
              </a:prstGeom>
              <a:gradFill rotWithShape="1">
                <a:gsLst>
                  <a:gs pos="0">
                    <a:srgbClr val="C1C100"/>
                  </a:gs>
                  <a:gs pos="50000">
                    <a:srgbClr val="FFFF00"/>
                  </a:gs>
                  <a:gs pos="100000">
                    <a:srgbClr val="C1C1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03" name="AutoShape 55"/>
              <p:cNvSpPr>
                <a:spLocks noChangeArrowheads="1"/>
              </p:cNvSpPr>
              <p:nvPr/>
            </p:nvSpPr>
            <p:spPr bwMode="auto">
              <a:xfrm flipH="1">
                <a:off x="4842" y="1729"/>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1435704" name="Text Box 56"/>
              <p:cNvSpPr txBox="1">
                <a:spLocks noChangeArrowheads="1"/>
              </p:cNvSpPr>
              <p:nvPr/>
            </p:nvSpPr>
            <p:spPr bwMode="auto">
              <a:xfrm>
                <a:off x="4921" y="1752"/>
                <a:ext cx="363" cy="154"/>
              </a:xfrm>
              <a:prstGeom prst="rect">
                <a:avLst/>
              </a:prstGeom>
              <a:noFill/>
              <a:ln w="9525" algn="ctr">
                <a:noFill/>
                <a:miter lim="800000"/>
                <a:headEnd/>
                <a:tailEnd/>
              </a:ln>
              <a:effectLst/>
            </p:spPr>
            <p:txBody>
              <a:bodyPr>
                <a:spAutoFit/>
              </a:bodyPr>
              <a:lstStyle/>
              <a:p>
                <a:pPr>
                  <a:spcBef>
                    <a:spcPct val="50000"/>
                  </a:spcBef>
                  <a:defRPr/>
                </a:pPr>
                <a:r>
                  <a:rPr lang="fi-FI" sz="1000" b="1" i="1">
                    <a:solidFill>
                      <a:srgbClr val="990000"/>
                    </a:solidFill>
                    <a:effectLst>
                      <a:outerShdw blurRad="38100" dist="38100" dir="2700000" algn="tl">
                        <a:srgbClr val="C0C0C0"/>
                      </a:outerShdw>
                    </a:effectLst>
                  </a:rPr>
                  <a:t>WS 2</a:t>
                </a:r>
                <a:endParaRPr lang="en-US" sz="1000" b="1" i="1">
                  <a:solidFill>
                    <a:srgbClr val="990000"/>
                  </a:solidFill>
                  <a:effectLst>
                    <a:outerShdw blurRad="38100" dist="38100" dir="2700000" algn="tl">
                      <a:srgbClr val="C0C0C0"/>
                    </a:outerShdw>
                  </a:effectLst>
                </a:endParaRPr>
              </a:p>
            </p:txBody>
          </p:sp>
        </p:grpSp>
        <p:grpSp>
          <p:nvGrpSpPr>
            <p:cNvPr id="304388" name="Group 57"/>
            <p:cNvGrpSpPr>
              <a:grpSpLocks/>
            </p:cNvGrpSpPr>
            <p:nvPr/>
          </p:nvGrpSpPr>
          <p:grpSpPr bwMode="auto">
            <a:xfrm>
              <a:off x="2472" y="3826"/>
              <a:ext cx="591" cy="330"/>
              <a:chOff x="3760" y="1570"/>
              <a:chExt cx="591" cy="330"/>
            </a:xfrm>
          </p:grpSpPr>
          <p:sp>
            <p:nvSpPr>
              <p:cNvPr id="1435706" name="Oval 58"/>
              <p:cNvSpPr>
                <a:spLocks noChangeArrowheads="1"/>
              </p:cNvSpPr>
              <p:nvPr/>
            </p:nvSpPr>
            <p:spPr bwMode="auto">
              <a:xfrm>
                <a:off x="3760" y="1718"/>
                <a:ext cx="591" cy="182"/>
              </a:xfrm>
              <a:prstGeom prst="ellipse">
                <a:avLst/>
              </a:prstGeom>
              <a:gradFill rotWithShape="1">
                <a:gsLst>
                  <a:gs pos="0">
                    <a:srgbClr val="103CF8"/>
                  </a:gs>
                  <a:gs pos="100000">
                    <a:srgbClr val="103CF8">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07" name="AutoShape 59"/>
              <p:cNvSpPr>
                <a:spLocks noChangeArrowheads="1"/>
              </p:cNvSpPr>
              <p:nvPr/>
            </p:nvSpPr>
            <p:spPr bwMode="auto">
              <a:xfrm flipH="1">
                <a:off x="4213" y="1625"/>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91" name="AutoShape 60"/>
              <p:cNvSpPr>
                <a:spLocks noChangeArrowheads="1"/>
              </p:cNvSpPr>
              <p:nvPr/>
            </p:nvSpPr>
            <p:spPr bwMode="auto">
              <a:xfrm>
                <a:off x="3874" y="1570"/>
                <a:ext cx="357" cy="272"/>
              </a:xfrm>
              <a:prstGeom prst="can">
                <a:avLst>
                  <a:gd name="adj" fmla="val 33824"/>
                </a:avLst>
              </a:prstGeom>
              <a:gradFill rotWithShape="1">
                <a:gsLst>
                  <a:gs pos="0">
                    <a:srgbClr val="0B2AAD"/>
                  </a:gs>
                  <a:gs pos="50000">
                    <a:srgbClr val="103CF8"/>
                  </a:gs>
                  <a:gs pos="100000">
                    <a:srgbClr val="0B2AA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09" name="AutoShape 61"/>
              <p:cNvSpPr>
                <a:spLocks noChangeArrowheads="1"/>
              </p:cNvSpPr>
              <p:nvPr/>
            </p:nvSpPr>
            <p:spPr bwMode="auto">
              <a:xfrm flipH="1">
                <a:off x="3799" y="1638"/>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93" name="Text Box 62"/>
              <p:cNvSpPr txBox="1">
                <a:spLocks noChangeArrowheads="1"/>
              </p:cNvSpPr>
              <p:nvPr/>
            </p:nvSpPr>
            <p:spPr bwMode="auto">
              <a:xfrm>
                <a:off x="3878" y="1661"/>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3</a:t>
                </a:r>
                <a:endParaRPr lang="en-US" altLang="en-US" sz="1000" b="1" i="1">
                  <a:solidFill>
                    <a:srgbClr val="F8BBBA"/>
                  </a:solidFill>
                </a:endParaRPr>
              </a:p>
            </p:txBody>
          </p:sp>
        </p:grpSp>
      </p:grpSp>
      <p:grpSp>
        <p:nvGrpSpPr>
          <p:cNvPr id="16" name="Group 63"/>
          <p:cNvGrpSpPr>
            <a:grpSpLocks/>
          </p:cNvGrpSpPr>
          <p:nvPr/>
        </p:nvGrpSpPr>
        <p:grpSpPr bwMode="auto">
          <a:xfrm>
            <a:off x="1258888" y="3068638"/>
            <a:ext cx="7200900" cy="3097212"/>
            <a:chOff x="793" y="1933"/>
            <a:chExt cx="4536" cy="1951"/>
          </a:xfrm>
        </p:grpSpPr>
        <p:sp>
          <p:nvSpPr>
            <p:cNvPr id="1435712" name="Freeform 64"/>
            <p:cNvSpPr>
              <a:spLocks/>
            </p:cNvSpPr>
            <p:nvPr/>
          </p:nvSpPr>
          <p:spPr bwMode="auto">
            <a:xfrm>
              <a:off x="1746" y="1933"/>
              <a:ext cx="680" cy="681"/>
            </a:xfrm>
            <a:custGeom>
              <a:avLst/>
              <a:gdLst/>
              <a:ahLst/>
              <a:cxnLst>
                <a:cxn ang="0">
                  <a:pos x="408" y="681"/>
                </a:cxn>
                <a:cxn ang="0">
                  <a:pos x="680" y="0"/>
                </a:cxn>
                <a:cxn ang="0">
                  <a:pos x="0" y="454"/>
                </a:cxn>
                <a:cxn ang="0">
                  <a:pos x="408" y="681"/>
                </a:cxn>
              </a:cxnLst>
              <a:rect l="0" t="0" r="r" b="b"/>
              <a:pathLst>
                <a:path w="680" h="681">
                  <a:moveTo>
                    <a:pt x="408" y="681"/>
                  </a:moveTo>
                  <a:lnTo>
                    <a:pt x="680" y="0"/>
                  </a:lnTo>
                  <a:lnTo>
                    <a:pt x="0" y="454"/>
                  </a:lnTo>
                  <a:lnTo>
                    <a:pt x="408" y="681"/>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5713" name="Freeform 65"/>
            <p:cNvSpPr>
              <a:spLocks/>
            </p:cNvSpPr>
            <p:nvPr/>
          </p:nvSpPr>
          <p:spPr bwMode="auto">
            <a:xfrm>
              <a:off x="793" y="2614"/>
              <a:ext cx="772" cy="816"/>
            </a:xfrm>
            <a:custGeom>
              <a:avLst/>
              <a:gdLst/>
              <a:ahLst/>
              <a:cxnLst>
                <a:cxn ang="0">
                  <a:pos x="590" y="816"/>
                </a:cxn>
                <a:cxn ang="0">
                  <a:pos x="772" y="0"/>
                </a:cxn>
                <a:cxn ang="0">
                  <a:pos x="0" y="544"/>
                </a:cxn>
                <a:cxn ang="0">
                  <a:pos x="590" y="816"/>
                </a:cxn>
              </a:cxnLst>
              <a:rect l="0" t="0" r="r" b="b"/>
              <a:pathLst>
                <a:path w="772" h="816">
                  <a:moveTo>
                    <a:pt x="590" y="816"/>
                  </a:moveTo>
                  <a:lnTo>
                    <a:pt x="772" y="0"/>
                  </a:lnTo>
                  <a:lnTo>
                    <a:pt x="0" y="544"/>
                  </a:lnTo>
                  <a:lnTo>
                    <a:pt x="590" y="816"/>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5714" name="Freeform 66"/>
            <p:cNvSpPr>
              <a:spLocks/>
            </p:cNvSpPr>
            <p:nvPr/>
          </p:nvSpPr>
          <p:spPr bwMode="auto">
            <a:xfrm>
              <a:off x="1973" y="3113"/>
              <a:ext cx="816" cy="771"/>
            </a:xfrm>
            <a:custGeom>
              <a:avLst/>
              <a:gdLst/>
              <a:ahLst/>
              <a:cxnLst>
                <a:cxn ang="0">
                  <a:pos x="816" y="771"/>
                </a:cxn>
                <a:cxn ang="0">
                  <a:pos x="726" y="0"/>
                </a:cxn>
                <a:cxn ang="0">
                  <a:pos x="0" y="771"/>
                </a:cxn>
                <a:cxn ang="0">
                  <a:pos x="816" y="771"/>
                </a:cxn>
              </a:cxnLst>
              <a:rect l="0" t="0" r="r" b="b"/>
              <a:pathLst>
                <a:path w="816" h="771">
                  <a:moveTo>
                    <a:pt x="816" y="771"/>
                  </a:moveTo>
                  <a:lnTo>
                    <a:pt x="726" y="0"/>
                  </a:lnTo>
                  <a:lnTo>
                    <a:pt x="0" y="771"/>
                  </a:lnTo>
                  <a:lnTo>
                    <a:pt x="816" y="771"/>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5715" name="Freeform 67"/>
            <p:cNvSpPr>
              <a:spLocks/>
            </p:cNvSpPr>
            <p:nvPr/>
          </p:nvSpPr>
          <p:spPr bwMode="auto">
            <a:xfrm>
              <a:off x="4740" y="3067"/>
              <a:ext cx="589" cy="545"/>
            </a:xfrm>
            <a:custGeom>
              <a:avLst/>
              <a:gdLst/>
              <a:ahLst/>
              <a:cxnLst>
                <a:cxn ang="0">
                  <a:pos x="45" y="545"/>
                </a:cxn>
                <a:cxn ang="0">
                  <a:pos x="0" y="0"/>
                </a:cxn>
                <a:cxn ang="0">
                  <a:pos x="589" y="363"/>
                </a:cxn>
                <a:cxn ang="0">
                  <a:pos x="45" y="545"/>
                </a:cxn>
              </a:cxnLst>
              <a:rect l="0" t="0" r="r" b="b"/>
              <a:pathLst>
                <a:path w="589" h="545">
                  <a:moveTo>
                    <a:pt x="45" y="545"/>
                  </a:moveTo>
                  <a:lnTo>
                    <a:pt x="0" y="0"/>
                  </a:lnTo>
                  <a:lnTo>
                    <a:pt x="589" y="363"/>
                  </a:lnTo>
                  <a:lnTo>
                    <a:pt x="45" y="545"/>
                  </a:lnTo>
                  <a:close/>
                </a:path>
              </a:pathLst>
            </a:custGeom>
            <a:gradFill rotWithShape="1">
              <a:gsLst>
                <a:gs pos="0">
                  <a:schemeClr val="bg1">
                    <a:alpha val="57001"/>
                  </a:schemeClr>
                </a:gs>
                <a:gs pos="100000">
                  <a:schemeClr val="bg1">
                    <a:gamma/>
                    <a:shade val="63529"/>
                    <a:invGamma/>
                  </a:schemeClr>
                </a:gs>
              </a:gsLst>
              <a:lin ang="189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5716" name="Freeform 68"/>
            <p:cNvSpPr>
              <a:spLocks/>
            </p:cNvSpPr>
            <p:nvPr/>
          </p:nvSpPr>
          <p:spPr bwMode="auto">
            <a:xfrm>
              <a:off x="4195" y="2205"/>
              <a:ext cx="499" cy="635"/>
            </a:xfrm>
            <a:custGeom>
              <a:avLst/>
              <a:gdLst/>
              <a:ahLst/>
              <a:cxnLst>
                <a:cxn ang="0">
                  <a:pos x="91" y="635"/>
                </a:cxn>
                <a:cxn ang="0">
                  <a:pos x="0" y="0"/>
                </a:cxn>
                <a:cxn ang="0">
                  <a:pos x="499" y="273"/>
                </a:cxn>
                <a:cxn ang="0">
                  <a:pos x="91" y="635"/>
                </a:cxn>
              </a:cxnLst>
              <a:rect l="0" t="0" r="r" b="b"/>
              <a:pathLst>
                <a:path w="499" h="635">
                  <a:moveTo>
                    <a:pt x="91" y="635"/>
                  </a:moveTo>
                  <a:lnTo>
                    <a:pt x="0" y="0"/>
                  </a:lnTo>
                  <a:lnTo>
                    <a:pt x="499" y="273"/>
                  </a:lnTo>
                  <a:lnTo>
                    <a:pt x="91" y="635"/>
                  </a:lnTo>
                  <a:close/>
                </a:path>
              </a:pathLst>
            </a:custGeom>
            <a:gradFill rotWithShape="1">
              <a:gsLst>
                <a:gs pos="0">
                  <a:schemeClr val="bg1">
                    <a:alpha val="57001"/>
                  </a:schemeClr>
                </a:gs>
                <a:gs pos="100000">
                  <a:schemeClr val="bg1">
                    <a:gamma/>
                    <a:shade val="63529"/>
                    <a:invGamma/>
                  </a:schemeClr>
                </a:gs>
              </a:gsLst>
              <a:lin ang="18900000" scaled="1"/>
            </a:gradFill>
            <a:ln w="9525" cap="flat" cmpd="sng">
              <a:noFill/>
              <a:prstDash val="solid"/>
              <a:round/>
              <a:headEnd type="none" w="med" len="med"/>
              <a:tailEnd type="none" w="med" len="med"/>
            </a:ln>
            <a:effectLst/>
          </p:spPr>
          <p:txBody>
            <a:bodyPr>
              <a:spAutoFit/>
            </a:bodyPr>
            <a:lstStyle/>
            <a:p>
              <a:pPr>
                <a:defRPr/>
              </a:pPr>
              <a:endParaRPr lang="en-US"/>
            </a:p>
          </p:txBody>
        </p:sp>
      </p:grpSp>
      <p:sp>
        <p:nvSpPr>
          <p:cNvPr id="1435717" name="Rectangle 69"/>
          <p:cNvSpPr>
            <a:spLocks noChangeArrowheads="1"/>
          </p:cNvSpPr>
          <p:nvPr/>
        </p:nvSpPr>
        <p:spPr bwMode="auto">
          <a:xfrm>
            <a:off x="2057400" y="188913"/>
            <a:ext cx="6869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Option: </a:t>
            </a:r>
            <a:r>
              <a:rPr lang="en-US" sz="2800" b="1" i="1">
                <a:solidFill>
                  <a:srgbClr val="800000"/>
                </a:solidFill>
                <a:effectLst>
                  <a:outerShdw blurRad="38100" dist="38100" dir="2700000" algn="tl">
                    <a:srgbClr val="C0C0C0"/>
                  </a:outerShdw>
                </a:effectLst>
              </a:rPr>
              <a:t>Ontology of IT infrastructure</a:t>
            </a:r>
          </a:p>
        </p:txBody>
      </p:sp>
      <p:grpSp>
        <p:nvGrpSpPr>
          <p:cNvPr id="17" name="Group 70"/>
          <p:cNvGrpSpPr>
            <a:grpSpLocks/>
          </p:cNvGrpSpPr>
          <p:nvPr/>
        </p:nvGrpSpPr>
        <p:grpSpPr bwMode="auto">
          <a:xfrm>
            <a:off x="1993900" y="2924175"/>
            <a:ext cx="6088063" cy="2320925"/>
            <a:chOff x="1256" y="1842"/>
            <a:chExt cx="3835" cy="1462"/>
          </a:xfrm>
        </p:grpSpPr>
        <p:grpSp>
          <p:nvGrpSpPr>
            <p:cNvPr id="304368" name="Group 71"/>
            <p:cNvGrpSpPr>
              <a:grpSpLocks/>
            </p:cNvGrpSpPr>
            <p:nvPr/>
          </p:nvGrpSpPr>
          <p:grpSpPr bwMode="auto">
            <a:xfrm>
              <a:off x="1256" y="2250"/>
              <a:ext cx="3835" cy="1054"/>
              <a:chOff x="1256" y="2250"/>
              <a:chExt cx="3835" cy="1054"/>
            </a:xfrm>
          </p:grpSpPr>
          <p:sp>
            <p:nvSpPr>
              <p:cNvPr id="304378" name="Rectangle 72"/>
              <p:cNvSpPr>
                <a:spLocks noChangeArrowheads="1"/>
              </p:cNvSpPr>
              <p:nvPr/>
            </p:nvSpPr>
            <p:spPr bwMode="auto">
              <a:xfrm rot="18825450" flipH="1">
                <a:off x="2490" y="2755"/>
                <a:ext cx="1054" cy="44"/>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4379" name="Rectangle 73"/>
              <p:cNvSpPr>
                <a:spLocks noChangeArrowheads="1"/>
              </p:cNvSpPr>
              <p:nvPr/>
            </p:nvSpPr>
            <p:spPr bwMode="auto">
              <a:xfrm rot="1125398" flipV="1">
                <a:off x="2188" y="2452"/>
                <a:ext cx="2903" cy="45"/>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4380" name="Rectangle 74"/>
              <p:cNvSpPr>
                <a:spLocks noChangeArrowheads="1"/>
              </p:cNvSpPr>
              <p:nvPr/>
            </p:nvSpPr>
            <p:spPr bwMode="auto">
              <a:xfrm rot="21023727" flipV="1">
                <a:off x="1256" y="2444"/>
                <a:ext cx="3265" cy="44"/>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4369" name="Group 75"/>
            <p:cNvGrpSpPr>
              <a:grpSpLocks/>
            </p:cNvGrpSpPr>
            <p:nvPr/>
          </p:nvGrpSpPr>
          <p:grpSpPr bwMode="auto">
            <a:xfrm>
              <a:off x="2653" y="1842"/>
              <a:ext cx="1406" cy="770"/>
              <a:chOff x="2653" y="1842"/>
              <a:chExt cx="1406" cy="770"/>
            </a:xfrm>
          </p:grpSpPr>
          <p:sp>
            <p:nvSpPr>
              <p:cNvPr id="304370" name="Oval 76"/>
              <p:cNvSpPr>
                <a:spLocks noChangeArrowheads="1"/>
              </p:cNvSpPr>
              <p:nvPr/>
            </p:nvSpPr>
            <p:spPr bwMode="auto">
              <a:xfrm rot="280784">
                <a:off x="2699" y="2140"/>
                <a:ext cx="1360" cy="472"/>
              </a:xfrm>
              <a:prstGeom prst="ellipse">
                <a:avLst/>
              </a:prstGeom>
              <a:solidFill>
                <a:srgbClr val="9ECEE6"/>
              </a:solidFill>
              <a:ln w="19050" algn="ctr">
                <a:solidFill>
                  <a:srgbClr val="00336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4371" name="Picture 77" descr="bpel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1" y="2140"/>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726" name="Text Box 78"/>
              <p:cNvSpPr txBox="1">
                <a:spLocks noChangeArrowheads="1"/>
              </p:cNvSpPr>
              <p:nvPr/>
            </p:nvSpPr>
            <p:spPr bwMode="auto">
              <a:xfrm>
                <a:off x="2653" y="2160"/>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003366"/>
                    </a:solidFill>
                    <a:effectLst>
                      <a:outerShdw blurRad="38100" dist="38100" dir="2700000" algn="tl">
                        <a:srgbClr val="C0C0C0"/>
                      </a:outerShdw>
                    </a:effectLst>
                    <a:latin typeface="Verdana" pitchFamily="34" charset="0"/>
                  </a:rPr>
                  <a:t>R</a:t>
                </a:r>
                <a:r>
                  <a:rPr lang="fi-FI" sz="2000" b="1">
                    <a:solidFill>
                      <a:srgbClr val="003366"/>
                    </a:solidFill>
                    <a:effectLst>
                      <a:outerShdw blurRad="38100" dist="38100" dir="2700000" algn="tl">
                        <a:srgbClr val="C0C0C0"/>
                      </a:outerShdw>
                    </a:effectLst>
                    <a:latin typeface="Verdana" pitchFamily="34" charset="0"/>
                  </a:rPr>
                  <a:t>GB</a:t>
                </a:r>
                <a:r>
                  <a:rPr lang="fi-FI" sz="2800" b="1">
                    <a:solidFill>
                      <a:srgbClr val="003366"/>
                    </a:solidFill>
                    <a:effectLst>
                      <a:outerShdw blurRad="38100" dist="38100" dir="2700000" algn="tl">
                        <a:srgbClr val="C0C0C0"/>
                      </a:outerShdw>
                    </a:effectLst>
                    <a:latin typeface="Verdana" pitchFamily="34" charset="0"/>
                  </a:rPr>
                  <a:t>DF</a:t>
                </a:r>
                <a:endParaRPr lang="en-US" sz="2800" b="1">
                  <a:solidFill>
                    <a:srgbClr val="003366"/>
                  </a:solidFill>
                  <a:effectLst>
                    <a:outerShdw blurRad="38100" dist="38100" dir="2700000" algn="tl">
                      <a:srgbClr val="C0C0C0"/>
                    </a:outerShdw>
                  </a:effectLst>
                  <a:latin typeface="Verdana" pitchFamily="34" charset="0"/>
                </a:endParaRPr>
              </a:p>
            </p:txBody>
          </p:sp>
          <p:grpSp>
            <p:nvGrpSpPr>
              <p:cNvPr id="304373" name="Group 79"/>
              <p:cNvGrpSpPr>
                <a:grpSpLocks/>
              </p:cNvGrpSpPr>
              <p:nvPr/>
            </p:nvGrpSpPr>
            <p:grpSpPr bwMode="auto">
              <a:xfrm>
                <a:off x="3197" y="1842"/>
                <a:ext cx="295" cy="407"/>
                <a:chOff x="3197" y="1842"/>
                <a:chExt cx="295" cy="407"/>
              </a:xfrm>
            </p:grpSpPr>
            <p:pic>
              <p:nvPicPr>
                <p:cNvPr id="304374" name="Picture 80"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375" name="Picture 81"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376" name="Picture 82"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377" name="Picture 8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1" name="Group 84"/>
          <p:cNvGrpSpPr>
            <a:grpSpLocks/>
          </p:cNvGrpSpPr>
          <p:nvPr/>
        </p:nvGrpSpPr>
        <p:grpSpPr bwMode="auto">
          <a:xfrm>
            <a:off x="963613" y="2224088"/>
            <a:ext cx="8062912" cy="3959225"/>
            <a:chOff x="613" y="1389"/>
            <a:chExt cx="5079" cy="2494"/>
          </a:xfrm>
        </p:grpSpPr>
        <p:grpSp>
          <p:nvGrpSpPr>
            <p:cNvPr id="304353" name="Group 85"/>
            <p:cNvGrpSpPr>
              <a:grpSpLocks/>
            </p:cNvGrpSpPr>
            <p:nvPr/>
          </p:nvGrpSpPr>
          <p:grpSpPr bwMode="auto">
            <a:xfrm>
              <a:off x="1610" y="1389"/>
              <a:ext cx="816" cy="998"/>
              <a:chOff x="1610" y="1389"/>
              <a:chExt cx="816" cy="998"/>
            </a:xfrm>
          </p:grpSpPr>
          <p:sp>
            <p:nvSpPr>
              <p:cNvPr id="304366" name="AutoShape 86"/>
              <p:cNvSpPr>
                <a:spLocks noChangeArrowheads="1"/>
              </p:cNvSpPr>
              <p:nvPr/>
            </p:nvSpPr>
            <p:spPr bwMode="auto">
              <a:xfrm>
                <a:off x="1610" y="1389"/>
                <a:ext cx="816" cy="998"/>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35" name="Text Box 87"/>
              <p:cNvSpPr txBox="1">
                <a:spLocks noChangeArrowheads="1"/>
              </p:cNvSpPr>
              <p:nvPr/>
            </p:nvSpPr>
            <p:spPr bwMode="auto">
              <a:xfrm>
                <a:off x="1974" y="1459"/>
                <a:ext cx="408"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1</a:t>
                </a:r>
                <a:endParaRPr lang="en-US" b="1">
                  <a:solidFill>
                    <a:srgbClr val="4D4D4D"/>
                  </a:solidFill>
                  <a:effectLst>
                    <a:outerShdw blurRad="38100" dist="38100" dir="2700000" algn="tl">
                      <a:srgbClr val="C0C0C0"/>
                    </a:outerShdw>
                  </a:effectLst>
                </a:endParaRPr>
              </a:p>
            </p:txBody>
          </p:sp>
        </p:grpSp>
        <p:grpSp>
          <p:nvGrpSpPr>
            <p:cNvPr id="304354" name="Group 88"/>
            <p:cNvGrpSpPr>
              <a:grpSpLocks/>
            </p:cNvGrpSpPr>
            <p:nvPr/>
          </p:nvGrpSpPr>
          <p:grpSpPr bwMode="auto">
            <a:xfrm>
              <a:off x="613" y="2024"/>
              <a:ext cx="952" cy="1179"/>
              <a:chOff x="613" y="2024"/>
              <a:chExt cx="952" cy="1179"/>
            </a:xfrm>
          </p:grpSpPr>
          <p:sp>
            <p:nvSpPr>
              <p:cNvPr id="304364" name="AutoShape 89"/>
              <p:cNvSpPr>
                <a:spLocks noChangeArrowheads="1"/>
              </p:cNvSpPr>
              <p:nvPr/>
            </p:nvSpPr>
            <p:spPr bwMode="auto">
              <a:xfrm>
                <a:off x="613" y="2024"/>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38" name="Text Box 90"/>
              <p:cNvSpPr txBox="1">
                <a:spLocks noChangeArrowheads="1"/>
              </p:cNvSpPr>
              <p:nvPr/>
            </p:nvSpPr>
            <p:spPr bwMode="auto">
              <a:xfrm>
                <a:off x="1038" y="2107"/>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2</a:t>
                </a:r>
                <a:endParaRPr lang="en-US" b="1">
                  <a:solidFill>
                    <a:srgbClr val="4D4D4D"/>
                  </a:solidFill>
                  <a:effectLst>
                    <a:outerShdw blurRad="38100" dist="38100" dir="2700000" algn="tl">
                      <a:srgbClr val="C0C0C0"/>
                    </a:outerShdw>
                  </a:effectLst>
                </a:endParaRPr>
              </a:p>
            </p:txBody>
          </p:sp>
        </p:grpSp>
        <p:grpSp>
          <p:nvGrpSpPr>
            <p:cNvPr id="304355" name="Group 91"/>
            <p:cNvGrpSpPr>
              <a:grpSpLocks/>
            </p:cNvGrpSpPr>
            <p:nvPr/>
          </p:nvGrpSpPr>
          <p:grpSpPr bwMode="auto">
            <a:xfrm>
              <a:off x="1791" y="2704"/>
              <a:ext cx="952" cy="1179"/>
              <a:chOff x="1791" y="2704"/>
              <a:chExt cx="952" cy="1179"/>
            </a:xfrm>
          </p:grpSpPr>
          <p:sp>
            <p:nvSpPr>
              <p:cNvPr id="304362" name="AutoShape 92"/>
              <p:cNvSpPr>
                <a:spLocks noChangeArrowheads="1"/>
              </p:cNvSpPr>
              <p:nvPr/>
            </p:nvSpPr>
            <p:spPr bwMode="auto">
              <a:xfrm>
                <a:off x="1791" y="2704"/>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41" name="Text Box 93"/>
              <p:cNvSpPr txBox="1">
                <a:spLocks noChangeArrowheads="1"/>
              </p:cNvSpPr>
              <p:nvPr/>
            </p:nvSpPr>
            <p:spPr bwMode="auto">
              <a:xfrm>
                <a:off x="2216" y="2787"/>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3</a:t>
                </a:r>
                <a:endParaRPr lang="en-US" b="1">
                  <a:solidFill>
                    <a:srgbClr val="4D4D4D"/>
                  </a:solidFill>
                  <a:effectLst>
                    <a:outerShdw blurRad="38100" dist="38100" dir="2700000" algn="tl">
                      <a:srgbClr val="C0C0C0"/>
                    </a:outerShdw>
                  </a:effectLst>
                </a:endParaRPr>
              </a:p>
            </p:txBody>
          </p:sp>
        </p:grpSp>
        <p:grpSp>
          <p:nvGrpSpPr>
            <p:cNvPr id="304356" name="Group 94"/>
            <p:cNvGrpSpPr>
              <a:grpSpLocks/>
            </p:cNvGrpSpPr>
            <p:nvPr/>
          </p:nvGrpSpPr>
          <p:grpSpPr bwMode="auto">
            <a:xfrm>
              <a:off x="4740" y="2296"/>
              <a:ext cx="952" cy="1179"/>
              <a:chOff x="4740" y="2296"/>
              <a:chExt cx="952" cy="1179"/>
            </a:xfrm>
          </p:grpSpPr>
          <p:sp>
            <p:nvSpPr>
              <p:cNvPr id="304360" name="AutoShape 95"/>
              <p:cNvSpPr>
                <a:spLocks noChangeArrowheads="1"/>
              </p:cNvSpPr>
              <p:nvPr/>
            </p:nvSpPr>
            <p:spPr bwMode="auto">
              <a:xfrm>
                <a:off x="4740" y="2296"/>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44" name="Text Box 96"/>
              <p:cNvSpPr txBox="1">
                <a:spLocks noChangeArrowheads="1"/>
              </p:cNvSpPr>
              <p:nvPr/>
            </p:nvSpPr>
            <p:spPr bwMode="auto">
              <a:xfrm>
                <a:off x="5165" y="2379"/>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4</a:t>
                </a:r>
                <a:endParaRPr lang="en-US" b="1">
                  <a:solidFill>
                    <a:srgbClr val="4D4D4D"/>
                  </a:solidFill>
                  <a:effectLst>
                    <a:outerShdw blurRad="38100" dist="38100" dir="2700000" algn="tl">
                      <a:srgbClr val="C0C0C0"/>
                    </a:outerShdw>
                  </a:effectLst>
                </a:endParaRPr>
              </a:p>
            </p:txBody>
          </p:sp>
        </p:grpSp>
        <p:grpSp>
          <p:nvGrpSpPr>
            <p:cNvPr id="304357" name="Group 97"/>
            <p:cNvGrpSpPr>
              <a:grpSpLocks/>
            </p:cNvGrpSpPr>
            <p:nvPr/>
          </p:nvGrpSpPr>
          <p:grpSpPr bwMode="auto">
            <a:xfrm>
              <a:off x="4196" y="1525"/>
              <a:ext cx="816" cy="998"/>
              <a:chOff x="4196" y="1525"/>
              <a:chExt cx="816" cy="998"/>
            </a:xfrm>
          </p:grpSpPr>
          <p:sp>
            <p:nvSpPr>
              <p:cNvPr id="304358" name="AutoShape 98"/>
              <p:cNvSpPr>
                <a:spLocks noChangeArrowheads="1"/>
              </p:cNvSpPr>
              <p:nvPr/>
            </p:nvSpPr>
            <p:spPr bwMode="auto">
              <a:xfrm>
                <a:off x="4196" y="1525"/>
                <a:ext cx="816" cy="998"/>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47" name="Text Box 99"/>
              <p:cNvSpPr txBox="1">
                <a:spLocks noChangeArrowheads="1"/>
              </p:cNvSpPr>
              <p:nvPr/>
            </p:nvSpPr>
            <p:spPr bwMode="auto">
              <a:xfrm>
                <a:off x="4560" y="1595"/>
                <a:ext cx="408"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5</a:t>
                </a:r>
                <a:endParaRPr lang="en-US" b="1">
                  <a:solidFill>
                    <a:srgbClr val="4D4D4D"/>
                  </a:solidFill>
                  <a:effectLst>
                    <a:outerShdw blurRad="38100" dist="38100" dir="2700000" algn="tl">
                      <a:srgbClr val="C0C0C0"/>
                    </a:outerShdw>
                  </a:effectLst>
                </a:endParaRPr>
              </a:p>
            </p:txBody>
          </p:sp>
        </p:grpSp>
      </p:grpSp>
      <p:grpSp>
        <p:nvGrpSpPr>
          <p:cNvPr id="27" name="Group 100"/>
          <p:cNvGrpSpPr>
            <a:grpSpLocks/>
          </p:cNvGrpSpPr>
          <p:nvPr/>
        </p:nvGrpSpPr>
        <p:grpSpPr bwMode="auto">
          <a:xfrm>
            <a:off x="1143000" y="2460625"/>
            <a:ext cx="7651750" cy="3314700"/>
            <a:chOff x="720" y="1550"/>
            <a:chExt cx="4820" cy="2088"/>
          </a:xfrm>
        </p:grpSpPr>
        <p:grpSp>
          <p:nvGrpSpPr>
            <p:cNvPr id="304173" name="Group 101"/>
            <p:cNvGrpSpPr>
              <a:grpSpLocks/>
            </p:cNvGrpSpPr>
            <p:nvPr/>
          </p:nvGrpSpPr>
          <p:grpSpPr bwMode="auto">
            <a:xfrm>
              <a:off x="1702" y="1550"/>
              <a:ext cx="594" cy="630"/>
              <a:chOff x="1702" y="1550"/>
              <a:chExt cx="594" cy="630"/>
            </a:xfrm>
          </p:grpSpPr>
          <p:grpSp>
            <p:nvGrpSpPr>
              <p:cNvPr id="304318" name="Group 102"/>
              <p:cNvGrpSpPr>
                <a:grpSpLocks/>
              </p:cNvGrpSpPr>
              <p:nvPr/>
            </p:nvGrpSpPr>
            <p:grpSpPr bwMode="auto">
              <a:xfrm>
                <a:off x="1743" y="1550"/>
                <a:ext cx="231" cy="181"/>
                <a:chOff x="2562" y="1979"/>
                <a:chExt cx="231" cy="181"/>
              </a:xfrm>
            </p:grpSpPr>
            <p:grpSp>
              <p:nvGrpSpPr>
                <p:cNvPr id="304347" name="Group 103"/>
                <p:cNvGrpSpPr>
                  <a:grpSpLocks/>
                </p:cNvGrpSpPr>
                <p:nvPr/>
              </p:nvGrpSpPr>
              <p:grpSpPr bwMode="auto">
                <a:xfrm>
                  <a:off x="2562" y="1979"/>
                  <a:ext cx="231" cy="122"/>
                  <a:chOff x="2513" y="1917"/>
                  <a:chExt cx="231" cy="122"/>
                </a:xfrm>
              </p:grpSpPr>
              <p:sp>
                <p:nvSpPr>
                  <p:cNvPr id="1435752" name="Oval 104"/>
                  <p:cNvSpPr>
                    <a:spLocks noChangeArrowheads="1"/>
                  </p:cNvSpPr>
                  <p:nvPr/>
                </p:nvSpPr>
                <p:spPr bwMode="auto">
                  <a:xfrm>
                    <a:off x="2518" y="1984"/>
                    <a:ext cx="226" cy="55"/>
                  </a:xfrm>
                  <a:prstGeom prst="ellipse">
                    <a:avLst/>
                  </a:prstGeom>
                  <a:solidFill>
                    <a:srgbClr val="103CF8"/>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53" name="AutoShape 105"/>
                  <p:cNvSpPr>
                    <a:spLocks noChangeArrowheads="1"/>
                  </p:cNvSpPr>
                  <p:nvPr/>
                </p:nvSpPr>
                <p:spPr bwMode="auto">
                  <a:xfrm flipH="1">
                    <a:off x="2668" y="1954"/>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51" name="AutoShape 106"/>
                  <p:cNvSpPr>
                    <a:spLocks noChangeArrowheads="1"/>
                  </p:cNvSpPr>
                  <p:nvPr/>
                </p:nvSpPr>
                <p:spPr bwMode="auto">
                  <a:xfrm>
                    <a:off x="2558" y="1917"/>
                    <a:ext cx="140" cy="107"/>
                  </a:xfrm>
                  <a:prstGeom prst="can">
                    <a:avLst>
                      <a:gd name="adj" fmla="val 33824"/>
                    </a:avLst>
                  </a:prstGeom>
                  <a:gradFill rotWithShape="1">
                    <a:gsLst>
                      <a:gs pos="0">
                        <a:srgbClr val="0B28A5"/>
                      </a:gs>
                      <a:gs pos="50000">
                        <a:srgbClr val="103CF8"/>
                      </a:gs>
                      <a:gs pos="100000">
                        <a:srgbClr val="0B28A5"/>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55" name="AutoShape 107"/>
                  <p:cNvSpPr>
                    <a:spLocks noChangeArrowheads="1"/>
                  </p:cNvSpPr>
                  <p:nvPr/>
                </p:nvSpPr>
                <p:spPr bwMode="auto">
                  <a:xfrm flipH="1">
                    <a:off x="2513" y="1961"/>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48" name="Picture 10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6" y="2074"/>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319" name="Group 109"/>
              <p:cNvGrpSpPr>
                <a:grpSpLocks/>
              </p:cNvGrpSpPr>
              <p:nvPr/>
            </p:nvGrpSpPr>
            <p:grpSpPr bwMode="auto">
              <a:xfrm>
                <a:off x="2065" y="1686"/>
                <a:ext cx="231" cy="176"/>
                <a:chOff x="2744" y="1979"/>
                <a:chExt cx="231" cy="176"/>
              </a:xfrm>
            </p:grpSpPr>
            <p:grpSp>
              <p:nvGrpSpPr>
                <p:cNvPr id="304341" name="Group 110"/>
                <p:cNvGrpSpPr>
                  <a:grpSpLocks/>
                </p:cNvGrpSpPr>
                <p:nvPr/>
              </p:nvGrpSpPr>
              <p:grpSpPr bwMode="auto">
                <a:xfrm>
                  <a:off x="2744" y="1979"/>
                  <a:ext cx="231" cy="122"/>
                  <a:chOff x="1701" y="1888"/>
                  <a:chExt cx="231" cy="122"/>
                </a:xfrm>
              </p:grpSpPr>
              <p:sp>
                <p:nvSpPr>
                  <p:cNvPr id="1435759" name="Oval 111"/>
                  <p:cNvSpPr>
                    <a:spLocks noChangeArrowheads="1"/>
                  </p:cNvSpPr>
                  <p:nvPr/>
                </p:nvSpPr>
                <p:spPr bwMode="auto">
                  <a:xfrm>
                    <a:off x="1706" y="1955"/>
                    <a:ext cx="226" cy="55"/>
                  </a:xfrm>
                  <a:prstGeom prst="ellipse">
                    <a:avLst/>
                  </a:prstGeom>
                  <a:solidFill>
                    <a:srgbClr val="9900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60" name="AutoShape 112"/>
                  <p:cNvSpPr>
                    <a:spLocks noChangeArrowheads="1"/>
                  </p:cNvSpPr>
                  <p:nvPr/>
                </p:nvSpPr>
                <p:spPr bwMode="auto">
                  <a:xfrm flipH="1">
                    <a:off x="1856" y="1925"/>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45" name="AutoShape 113"/>
                  <p:cNvSpPr>
                    <a:spLocks noChangeArrowheads="1"/>
                  </p:cNvSpPr>
                  <p:nvPr/>
                </p:nvSpPr>
                <p:spPr bwMode="auto">
                  <a:xfrm>
                    <a:off x="1746" y="1888"/>
                    <a:ext cx="140" cy="107"/>
                  </a:xfrm>
                  <a:prstGeom prst="can">
                    <a:avLst>
                      <a:gd name="adj" fmla="val 33824"/>
                    </a:avLst>
                  </a:prstGeom>
                  <a:gradFill rotWithShape="1">
                    <a:gsLst>
                      <a:gs pos="0">
                        <a:srgbClr val="740000"/>
                      </a:gs>
                      <a:gs pos="50000">
                        <a:srgbClr val="990000"/>
                      </a:gs>
                      <a:gs pos="100000">
                        <a:srgbClr val="74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62" name="AutoShape 114"/>
                  <p:cNvSpPr>
                    <a:spLocks noChangeArrowheads="1"/>
                  </p:cNvSpPr>
                  <p:nvPr/>
                </p:nvSpPr>
                <p:spPr bwMode="auto">
                  <a:xfrm flipH="1">
                    <a:off x="1701" y="1932"/>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42" name="Picture 11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2" y="2069"/>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320" name="Group 116"/>
              <p:cNvGrpSpPr>
                <a:grpSpLocks/>
              </p:cNvGrpSpPr>
              <p:nvPr/>
            </p:nvGrpSpPr>
            <p:grpSpPr bwMode="auto">
              <a:xfrm>
                <a:off x="1838" y="1777"/>
                <a:ext cx="231" cy="177"/>
                <a:chOff x="2789" y="2069"/>
                <a:chExt cx="231" cy="177"/>
              </a:xfrm>
            </p:grpSpPr>
            <p:grpSp>
              <p:nvGrpSpPr>
                <p:cNvPr id="304335" name="Group 117"/>
                <p:cNvGrpSpPr>
                  <a:grpSpLocks/>
                </p:cNvGrpSpPr>
                <p:nvPr/>
              </p:nvGrpSpPr>
              <p:grpSpPr bwMode="auto">
                <a:xfrm>
                  <a:off x="2789" y="2069"/>
                  <a:ext cx="231" cy="122"/>
                  <a:chOff x="1470" y="1979"/>
                  <a:chExt cx="231" cy="122"/>
                </a:xfrm>
              </p:grpSpPr>
              <p:sp>
                <p:nvSpPr>
                  <p:cNvPr id="1435766" name="Oval 118"/>
                  <p:cNvSpPr>
                    <a:spLocks noChangeArrowheads="1"/>
                  </p:cNvSpPr>
                  <p:nvPr/>
                </p:nvSpPr>
                <p:spPr bwMode="auto">
                  <a:xfrm>
                    <a:off x="1475" y="2046"/>
                    <a:ext cx="226" cy="55"/>
                  </a:xfrm>
                  <a:prstGeom prst="ellipse">
                    <a:avLst/>
                  </a:prstGeom>
                  <a:solidFill>
                    <a:srgbClr val="33CC33"/>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67" name="AutoShape 119"/>
                  <p:cNvSpPr>
                    <a:spLocks noChangeArrowheads="1"/>
                  </p:cNvSpPr>
                  <p:nvPr/>
                </p:nvSpPr>
                <p:spPr bwMode="auto">
                  <a:xfrm flipH="1">
                    <a:off x="1625" y="2016"/>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39" name="AutoShape 120"/>
                  <p:cNvSpPr>
                    <a:spLocks noChangeArrowheads="1"/>
                  </p:cNvSpPr>
                  <p:nvPr/>
                </p:nvSpPr>
                <p:spPr bwMode="auto">
                  <a:xfrm>
                    <a:off x="1515" y="1979"/>
                    <a:ext cx="140" cy="107"/>
                  </a:xfrm>
                  <a:prstGeom prst="can">
                    <a:avLst>
                      <a:gd name="adj" fmla="val 33824"/>
                    </a:avLst>
                  </a:prstGeom>
                  <a:gradFill rotWithShape="1">
                    <a:gsLst>
                      <a:gs pos="0">
                        <a:srgbClr val="279A27"/>
                      </a:gs>
                      <a:gs pos="50000">
                        <a:srgbClr val="33CC33"/>
                      </a:gs>
                      <a:gs pos="100000">
                        <a:srgbClr val="279A27"/>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69" name="AutoShape 121"/>
                  <p:cNvSpPr>
                    <a:spLocks noChangeArrowheads="1"/>
                  </p:cNvSpPr>
                  <p:nvPr/>
                </p:nvSpPr>
                <p:spPr bwMode="auto">
                  <a:xfrm flipH="1">
                    <a:off x="1470" y="2023"/>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36" name="Picture 122"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07" y="2160"/>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321" name="Group 123"/>
              <p:cNvGrpSpPr>
                <a:grpSpLocks/>
              </p:cNvGrpSpPr>
              <p:nvPr/>
            </p:nvGrpSpPr>
            <p:grpSpPr bwMode="auto">
              <a:xfrm>
                <a:off x="1702" y="2003"/>
                <a:ext cx="231" cy="177"/>
                <a:chOff x="2880" y="2024"/>
                <a:chExt cx="231" cy="177"/>
              </a:xfrm>
            </p:grpSpPr>
            <p:grpSp>
              <p:nvGrpSpPr>
                <p:cNvPr id="304329" name="Group 124"/>
                <p:cNvGrpSpPr>
                  <a:grpSpLocks/>
                </p:cNvGrpSpPr>
                <p:nvPr/>
              </p:nvGrpSpPr>
              <p:grpSpPr bwMode="auto">
                <a:xfrm>
                  <a:off x="2880" y="2024"/>
                  <a:ext cx="231" cy="122"/>
                  <a:chOff x="2744" y="2205"/>
                  <a:chExt cx="231" cy="122"/>
                </a:xfrm>
              </p:grpSpPr>
              <p:sp>
                <p:nvSpPr>
                  <p:cNvPr id="1435773" name="Oval 125"/>
                  <p:cNvSpPr>
                    <a:spLocks noChangeArrowheads="1"/>
                  </p:cNvSpPr>
                  <p:nvPr/>
                </p:nvSpPr>
                <p:spPr bwMode="auto">
                  <a:xfrm>
                    <a:off x="2749" y="2272"/>
                    <a:ext cx="226" cy="55"/>
                  </a:xfrm>
                  <a:prstGeom prst="ellipse">
                    <a:avLst/>
                  </a:prstGeom>
                  <a:solidFill>
                    <a:srgbClr val="FFFF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74" name="AutoShape 126"/>
                  <p:cNvSpPr>
                    <a:spLocks noChangeArrowheads="1"/>
                  </p:cNvSpPr>
                  <p:nvPr/>
                </p:nvSpPr>
                <p:spPr bwMode="auto">
                  <a:xfrm flipH="1">
                    <a:off x="2899" y="2242"/>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33" name="AutoShape 127"/>
                  <p:cNvSpPr>
                    <a:spLocks noChangeArrowheads="1"/>
                  </p:cNvSpPr>
                  <p:nvPr/>
                </p:nvSpPr>
                <p:spPr bwMode="auto">
                  <a:xfrm>
                    <a:off x="2789" y="2205"/>
                    <a:ext cx="140" cy="107"/>
                  </a:xfrm>
                  <a:prstGeom prst="can">
                    <a:avLst>
                      <a:gd name="adj" fmla="val 33824"/>
                    </a:avLst>
                  </a:prstGeom>
                  <a:gradFill rotWithShape="1">
                    <a:gsLst>
                      <a:gs pos="0">
                        <a:srgbClr val="AAAA00"/>
                      </a:gs>
                      <a:gs pos="50000">
                        <a:srgbClr val="FFFF00"/>
                      </a:gs>
                      <a:gs pos="100000">
                        <a:srgbClr val="AAAA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76" name="AutoShape 128"/>
                  <p:cNvSpPr>
                    <a:spLocks noChangeArrowheads="1"/>
                  </p:cNvSpPr>
                  <p:nvPr/>
                </p:nvSpPr>
                <p:spPr bwMode="auto">
                  <a:xfrm flipH="1">
                    <a:off x="2744" y="2249"/>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30" name="Picture 12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01"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322" name="Group 130"/>
              <p:cNvGrpSpPr>
                <a:grpSpLocks/>
              </p:cNvGrpSpPr>
              <p:nvPr/>
            </p:nvGrpSpPr>
            <p:grpSpPr bwMode="auto">
              <a:xfrm>
                <a:off x="2019" y="2003"/>
                <a:ext cx="231" cy="177"/>
                <a:chOff x="2744" y="2024"/>
                <a:chExt cx="231" cy="177"/>
              </a:xfrm>
            </p:grpSpPr>
            <p:grpSp>
              <p:nvGrpSpPr>
                <p:cNvPr id="304323" name="Group 131"/>
                <p:cNvGrpSpPr>
                  <a:grpSpLocks/>
                </p:cNvGrpSpPr>
                <p:nvPr/>
              </p:nvGrpSpPr>
              <p:grpSpPr bwMode="auto">
                <a:xfrm>
                  <a:off x="2744" y="2024"/>
                  <a:ext cx="231" cy="122"/>
                  <a:chOff x="2377" y="1781"/>
                  <a:chExt cx="231" cy="122"/>
                </a:xfrm>
              </p:grpSpPr>
              <p:sp>
                <p:nvSpPr>
                  <p:cNvPr id="1435780" name="Oval 132"/>
                  <p:cNvSpPr>
                    <a:spLocks noChangeArrowheads="1"/>
                  </p:cNvSpPr>
                  <p:nvPr/>
                </p:nvSpPr>
                <p:spPr bwMode="auto">
                  <a:xfrm>
                    <a:off x="2382" y="1848"/>
                    <a:ext cx="226" cy="55"/>
                  </a:xfrm>
                  <a:prstGeom prst="ellipse">
                    <a:avLst/>
                  </a:prstGeom>
                  <a:gradFill rotWithShape="1">
                    <a:gsLst>
                      <a:gs pos="0">
                        <a:srgbClr val="008080">
                          <a:gamma/>
                          <a:shade val="72549"/>
                          <a:invGamma/>
                        </a:srgbClr>
                      </a:gs>
                      <a:gs pos="50000">
                        <a:srgbClr val="008080"/>
                      </a:gs>
                      <a:gs pos="100000">
                        <a:srgbClr val="008080">
                          <a:gamma/>
                          <a:shade val="72549"/>
                          <a:invGamma/>
                        </a:srgbClr>
                      </a:gs>
                    </a:gsLst>
                    <a:lin ang="0" scaled="1"/>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81" name="AutoShape 133"/>
                  <p:cNvSpPr>
                    <a:spLocks noChangeArrowheads="1"/>
                  </p:cNvSpPr>
                  <p:nvPr/>
                </p:nvSpPr>
                <p:spPr bwMode="auto">
                  <a:xfrm flipH="1">
                    <a:off x="2532" y="1818"/>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27" name="AutoShape 134"/>
                  <p:cNvSpPr>
                    <a:spLocks noChangeArrowheads="1"/>
                  </p:cNvSpPr>
                  <p:nvPr/>
                </p:nvSpPr>
                <p:spPr bwMode="auto">
                  <a:xfrm>
                    <a:off x="2422" y="1781"/>
                    <a:ext cx="140" cy="107"/>
                  </a:xfrm>
                  <a:prstGeom prst="can">
                    <a:avLst>
                      <a:gd name="adj" fmla="val 33824"/>
                    </a:avLst>
                  </a:prstGeom>
                  <a:gradFill rotWithShape="1">
                    <a:gsLst>
                      <a:gs pos="0">
                        <a:srgbClr val="005D5D"/>
                      </a:gs>
                      <a:gs pos="50000">
                        <a:srgbClr val="008080"/>
                      </a:gs>
                      <a:gs pos="100000">
                        <a:srgbClr val="005D5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83" name="AutoShape 135"/>
                  <p:cNvSpPr>
                    <a:spLocks noChangeArrowheads="1"/>
                  </p:cNvSpPr>
                  <p:nvPr/>
                </p:nvSpPr>
                <p:spPr bwMode="auto">
                  <a:xfrm flipH="1">
                    <a:off x="2377" y="1825"/>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24" name="Picture 136"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9"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4174" name="Group 137"/>
            <p:cNvGrpSpPr>
              <a:grpSpLocks/>
            </p:cNvGrpSpPr>
            <p:nvPr/>
          </p:nvGrpSpPr>
          <p:grpSpPr bwMode="auto">
            <a:xfrm>
              <a:off x="720" y="2214"/>
              <a:ext cx="693" cy="744"/>
              <a:chOff x="720" y="2214"/>
              <a:chExt cx="693" cy="744"/>
            </a:xfrm>
          </p:grpSpPr>
          <p:grpSp>
            <p:nvGrpSpPr>
              <p:cNvPr id="304283" name="Group 138"/>
              <p:cNvGrpSpPr>
                <a:grpSpLocks/>
              </p:cNvGrpSpPr>
              <p:nvPr/>
            </p:nvGrpSpPr>
            <p:grpSpPr bwMode="auto">
              <a:xfrm>
                <a:off x="768" y="2214"/>
                <a:ext cx="270" cy="214"/>
                <a:chOff x="2562" y="1979"/>
                <a:chExt cx="231" cy="181"/>
              </a:xfrm>
            </p:grpSpPr>
            <p:grpSp>
              <p:nvGrpSpPr>
                <p:cNvPr id="304312" name="Group 139"/>
                <p:cNvGrpSpPr>
                  <a:grpSpLocks/>
                </p:cNvGrpSpPr>
                <p:nvPr/>
              </p:nvGrpSpPr>
              <p:grpSpPr bwMode="auto">
                <a:xfrm>
                  <a:off x="2562" y="1979"/>
                  <a:ext cx="231" cy="122"/>
                  <a:chOff x="2513" y="1917"/>
                  <a:chExt cx="231" cy="122"/>
                </a:xfrm>
              </p:grpSpPr>
              <p:sp>
                <p:nvSpPr>
                  <p:cNvPr id="1435788" name="Oval 140"/>
                  <p:cNvSpPr>
                    <a:spLocks noChangeArrowheads="1"/>
                  </p:cNvSpPr>
                  <p:nvPr/>
                </p:nvSpPr>
                <p:spPr bwMode="auto">
                  <a:xfrm>
                    <a:off x="2518" y="1984"/>
                    <a:ext cx="226" cy="55"/>
                  </a:xfrm>
                  <a:prstGeom prst="ellipse">
                    <a:avLst/>
                  </a:prstGeom>
                  <a:solidFill>
                    <a:srgbClr val="103CF8"/>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89" name="AutoShape 141"/>
                  <p:cNvSpPr>
                    <a:spLocks noChangeArrowheads="1"/>
                  </p:cNvSpPr>
                  <p:nvPr/>
                </p:nvSpPr>
                <p:spPr bwMode="auto">
                  <a:xfrm flipH="1">
                    <a:off x="2668" y="1954"/>
                    <a:ext cx="61"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16" name="AutoShape 142"/>
                  <p:cNvSpPr>
                    <a:spLocks noChangeArrowheads="1"/>
                  </p:cNvSpPr>
                  <p:nvPr/>
                </p:nvSpPr>
                <p:spPr bwMode="auto">
                  <a:xfrm>
                    <a:off x="2558" y="1917"/>
                    <a:ext cx="140" cy="107"/>
                  </a:xfrm>
                  <a:prstGeom prst="can">
                    <a:avLst>
                      <a:gd name="adj" fmla="val 33824"/>
                    </a:avLst>
                  </a:prstGeom>
                  <a:gradFill rotWithShape="1">
                    <a:gsLst>
                      <a:gs pos="0">
                        <a:srgbClr val="0B28A5"/>
                      </a:gs>
                      <a:gs pos="50000">
                        <a:srgbClr val="103CF8"/>
                      </a:gs>
                      <a:gs pos="100000">
                        <a:srgbClr val="0B28A5"/>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91" name="AutoShape 143"/>
                  <p:cNvSpPr>
                    <a:spLocks noChangeArrowheads="1"/>
                  </p:cNvSpPr>
                  <p:nvPr/>
                </p:nvSpPr>
                <p:spPr bwMode="auto">
                  <a:xfrm flipH="1">
                    <a:off x="2513" y="1961"/>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13" name="Picture 144"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6" y="2074"/>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84" name="Group 145"/>
              <p:cNvGrpSpPr>
                <a:grpSpLocks/>
              </p:cNvGrpSpPr>
              <p:nvPr/>
            </p:nvGrpSpPr>
            <p:grpSpPr bwMode="auto">
              <a:xfrm>
                <a:off x="1144" y="2375"/>
                <a:ext cx="269" cy="208"/>
                <a:chOff x="2744" y="1979"/>
                <a:chExt cx="231" cy="176"/>
              </a:xfrm>
            </p:grpSpPr>
            <p:grpSp>
              <p:nvGrpSpPr>
                <p:cNvPr id="304306" name="Group 146"/>
                <p:cNvGrpSpPr>
                  <a:grpSpLocks/>
                </p:cNvGrpSpPr>
                <p:nvPr/>
              </p:nvGrpSpPr>
              <p:grpSpPr bwMode="auto">
                <a:xfrm>
                  <a:off x="2744" y="1979"/>
                  <a:ext cx="231" cy="122"/>
                  <a:chOff x="1701" y="1888"/>
                  <a:chExt cx="231" cy="122"/>
                </a:xfrm>
              </p:grpSpPr>
              <p:sp>
                <p:nvSpPr>
                  <p:cNvPr id="1435795" name="Oval 147"/>
                  <p:cNvSpPr>
                    <a:spLocks noChangeArrowheads="1"/>
                  </p:cNvSpPr>
                  <p:nvPr/>
                </p:nvSpPr>
                <p:spPr bwMode="auto">
                  <a:xfrm>
                    <a:off x="1706" y="1955"/>
                    <a:ext cx="226" cy="55"/>
                  </a:xfrm>
                  <a:prstGeom prst="ellipse">
                    <a:avLst/>
                  </a:prstGeom>
                  <a:solidFill>
                    <a:srgbClr val="9900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796" name="AutoShape 148"/>
                  <p:cNvSpPr>
                    <a:spLocks noChangeArrowheads="1"/>
                  </p:cNvSpPr>
                  <p:nvPr/>
                </p:nvSpPr>
                <p:spPr bwMode="auto">
                  <a:xfrm flipH="1">
                    <a:off x="1856" y="1925"/>
                    <a:ext cx="62"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10" name="AutoShape 149"/>
                  <p:cNvSpPr>
                    <a:spLocks noChangeArrowheads="1"/>
                  </p:cNvSpPr>
                  <p:nvPr/>
                </p:nvSpPr>
                <p:spPr bwMode="auto">
                  <a:xfrm>
                    <a:off x="1746" y="1888"/>
                    <a:ext cx="140" cy="107"/>
                  </a:xfrm>
                  <a:prstGeom prst="can">
                    <a:avLst>
                      <a:gd name="adj" fmla="val 33824"/>
                    </a:avLst>
                  </a:prstGeom>
                  <a:gradFill rotWithShape="1">
                    <a:gsLst>
                      <a:gs pos="0">
                        <a:srgbClr val="740000"/>
                      </a:gs>
                      <a:gs pos="50000">
                        <a:srgbClr val="990000"/>
                      </a:gs>
                      <a:gs pos="100000">
                        <a:srgbClr val="74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798" name="AutoShape 150"/>
                  <p:cNvSpPr>
                    <a:spLocks noChangeArrowheads="1"/>
                  </p:cNvSpPr>
                  <p:nvPr/>
                </p:nvSpPr>
                <p:spPr bwMode="auto">
                  <a:xfrm flipH="1">
                    <a:off x="1701" y="1932"/>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07" name="Picture 151"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62" y="2069"/>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85" name="Group 152"/>
              <p:cNvGrpSpPr>
                <a:grpSpLocks/>
              </p:cNvGrpSpPr>
              <p:nvPr/>
            </p:nvGrpSpPr>
            <p:grpSpPr bwMode="auto">
              <a:xfrm>
                <a:off x="879" y="2482"/>
                <a:ext cx="270" cy="209"/>
                <a:chOff x="2789" y="2069"/>
                <a:chExt cx="231" cy="177"/>
              </a:xfrm>
            </p:grpSpPr>
            <p:grpSp>
              <p:nvGrpSpPr>
                <p:cNvPr id="304300" name="Group 153"/>
                <p:cNvGrpSpPr>
                  <a:grpSpLocks/>
                </p:cNvGrpSpPr>
                <p:nvPr/>
              </p:nvGrpSpPr>
              <p:grpSpPr bwMode="auto">
                <a:xfrm>
                  <a:off x="2789" y="2069"/>
                  <a:ext cx="231" cy="122"/>
                  <a:chOff x="1470" y="1979"/>
                  <a:chExt cx="231" cy="122"/>
                </a:xfrm>
              </p:grpSpPr>
              <p:sp>
                <p:nvSpPr>
                  <p:cNvPr id="1435802" name="Oval 154"/>
                  <p:cNvSpPr>
                    <a:spLocks noChangeArrowheads="1"/>
                  </p:cNvSpPr>
                  <p:nvPr/>
                </p:nvSpPr>
                <p:spPr bwMode="auto">
                  <a:xfrm>
                    <a:off x="1475" y="2046"/>
                    <a:ext cx="226" cy="55"/>
                  </a:xfrm>
                  <a:prstGeom prst="ellipse">
                    <a:avLst/>
                  </a:prstGeom>
                  <a:solidFill>
                    <a:srgbClr val="33CC33"/>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03" name="AutoShape 155"/>
                  <p:cNvSpPr>
                    <a:spLocks noChangeArrowheads="1"/>
                  </p:cNvSpPr>
                  <p:nvPr/>
                </p:nvSpPr>
                <p:spPr bwMode="auto">
                  <a:xfrm flipH="1">
                    <a:off x="1625" y="2016"/>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304" name="AutoShape 156"/>
                  <p:cNvSpPr>
                    <a:spLocks noChangeArrowheads="1"/>
                  </p:cNvSpPr>
                  <p:nvPr/>
                </p:nvSpPr>
                <p:spPr bwMode="auto">
                  <a:xfrm>
                    <a:off x="1515" y="1979"/>
                    <a:ext cx="140" cy="107"/>
                  </a:xfrm>
                  <a:prstGeom prst="can">
                    <a:avLst>
                      <a:gd name="adj" fmla="val 33824"/>
                    </a:avLst>
                  </a:prstGeom>
                  <a:gradFill rotWithShape="1">
                    <a:gsLst>
                      <a:gs pos="0">
                        <a:srgbClr val="279A27"/>
                      </a:gs>
                      <a:gs pos="50000">
                        <a:srgbClr val="33CC33"/>
                      </a:gs>
                      <a:gs pos="100000">
                        <a:srgbClr val="279A27"/>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05" name="AutoShape 157"/>
                  <p:cNvSpPr>
                    <a:spLocks noChangeArrowheads="1"/>
                  </p:cNvSpPr>
                  <p:nvPr/>
                </p:nvSpPr>
                <p:spPr bwMode="auto">
                  <a:xfrm flipH="1">
                    <a:off x="1470" y="2023"/>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301" name="Picture 158"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7" y="2160"/>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86" name="Group 159"/>
              <p:cNvGrpSpPr>
                <a:grpSpLocks/>
              </p:cNvGrpSpPr>
              <p:nvPr/>
            </p:nvGrpSpPr>
            <p:grpSpPr bwMode="auto">
              <a:xfrm>
                <a:off x="720" y="2749"/>
                <a:ext cx="270" cy="209"/>
                <a:chOff x="2880" y="2024"/>
                <a:chExt cx="231" cy="177"/>
              </a:xfrm>
            </p:grpSpPr>
            <p:grpSp>
              <p:nvGrpSpPr>
                <p:cNvPr id="304294" name="Group 160"/>
                <p:cNvGrpSpPr>
                  <a:grpSpLocks/>
                </p:cNvGrpSpPr>
                <p:nvPr/>
              </p:nvGrpSpPr>
              <p:grpSpPr bwMode="auto">
                <a:xfrm>
                  <a:off x="2880" y="2024"/>
                  <a:ext cx="231" cy="122"/>
                  <a:chOff x="2744" y="2205"/>
                  <a:chExt cx="231" cy="122"/>
                </a:xfrm>
              </p:grpSpPr>
              <p:sp>
                <p:nvSpPr>
                  <p:cNvPr id="1435809" name="Oval 161"/>
                  <p:cNvSpPr>
                    <a:spLocks noChangeArrowheads="1"/>
                  </p:cNvSpPr>
                  <p:nvPr/>
                </p:nvSpPr>
                <p:spPr bwMode="auto">
                  <a:xfrm>
                    <a:off x="2749" y="2272"/>
                    <a:ext cx="226" cy="55"/>
                  </a:xfrm>
                  <a:prstGeom prst="ellipse">
                    <a:avLst/>
                  </a:prstGeom>
                  <a:solidFill>
                    <a:srgbClr val="FFFF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10" name="AutoShape 162"/>
                  <p:cNvSpPr>
                    <a:spLocks noChangeArrowheads="1"/>
                  </p:cNvSpPr>
                  <p:nvPr/>
                </p:nvSpPr>
                <p:spPr bwMode="auto">
                  <a:xfrm flipH="1">
                    <a:off x="2899" y="2242"/>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98" name="AutoShape 163"/>
                  <p:cNvSpPr>
                    <a:spLocks noChangeArrowheads="1"/>
                  </p:cNvSpPr>
                  <p:nvPr/>
                </p:nvSpPr>
                <p:spPr bwMode="auto">
                  <a:xfrm>
                    <a:off x="2789" y="2205"/>
                    <a:ext cx="140" cy="107"/>
                  </a:xfrm>
                  <a:prstGeom prst="can">
                    <a:avLst>
                      <a:gd name="adj" fmla="val 33824"/>
                    </a:avLst>
                  </a:prstGeom>
                  <a:gradFill rotWithShape="1">
                    <a:gsLst>
                      <a:gs pos="0">
                        <a:srgbClr val="AAAA00"/>
                      </a:gs>
                      <a:gs pos="50000">
                        <a:srgbClr val="FFFF00"/>
                      </a:gs>
                      <a:gs pos="100000">
                        <a:srgbClr val="AAAA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12" name="AutoShape 164"/>
                  <p:cNvSpPr>
                    <a:spLocks noChangeArrowheads="1"/>
                  </p:cNvSpPr>
                  <p:nvPr/>
                </p:nvSpPr>
                <p:spPr bwMode="auto">
                  <a:xfrm flipH="1">
                    <a:off x="2744" y="2249"/>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95" name="Picture 165"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1"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87" name="Group 166"/>
              <p:cNvGrpSpPr>
                <a:grpSpLocks/>
              </p:cNvGrpSpPr>
              <p:nvPr/>
            </p:nvGrpSpPr>
            <p:grpSpPr bwMode="auto">
              <a:xfrm>
                <a:off x="1090" y="2749"/>
                <a:ext cx="270" cy="209"/>
                <a:chOff x="2744" y="2024"/>
                <a:chExt cx="231" cy="177"/>
              </a:xfrm>
            </p:grpSpPr>
            <p:grpSp>
              <p:nvGrpSpPr>
                <p:cNvPr id="304288" name="Group 167"/>
                <p:cNvGrpSpPr>
                  <a:grpSpLocks/>
                </p:cNvGrpSpPr>
                <p:nvPr/>
              </p:nvGrpSpPr>
              <p:grpSpPr bwMode="auto">
                <a:xfrm>
                  <a:off x="2744" y="2024"/>
                  <a:ext cx="231" cy="122"/>
                  <a:chOff x="2377" y="1781"/>
                  <a:chExt cx="231" cy="122"/>
                </a:xfrm>
              </p:grpSpPr>
              <p:sp>
                <p:nvSpPr>
                  <p:cNvPr id="1435816" name="Oval 168"/>
                  <p:cNvSpPr>
                    <a:spLocks noChangeArrowheads="1"/>
                  </p:cNvSpPr>
                  <p:nvPr/>
                </p:nvSpPr>
                <p:spPr bwMode="auto">
                  <a:xfrm>
                    <a:off x="2382" y="1848"/>
                    <a:ext cx="226" cy="55"/>
                  </a:xfrm>
                  <a:prstGeom prst="ellipse">
                    <a:avLst/>
                  </a:prstGeom>
                  <a:gradFill rotWithShape="1">
                    <a:gsLst>
                      <a:gs pos="0">
                        <a:srgbClr val="008080">
                          <a:gamma/>
                          <a:shade val="72549"/>
                          <a:invGamma/>
                        </a:srgbClr>
                      </a:gs>
                      <a:gs pos="50000">
                        <a:srgbClr val="008080"/>
                      </a:gs>
                      <a:gs pos="100000">
                        <a:srgbClr val="008080">
                          <a:gamma/>
                          <a:shade val="72549"/>
                          <a:invGamma/>
                        </a:srgbClr>
                      </a:gs>
                    </a:gsLst>
                    <a:lin ang="0" scaled="1"/>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17" name="AutoShape 169"/>
                  <p:cNvSpPr>
                    <a:spLocks noChangeArrowheads="1"/>
                  </p:cNvSpPr>
                  <p:nvPr/>
                </p:nvSpPr>
                <p:spPr bwMode="auto">
                  <a:xfrm flipH="1">
                    <a:off x="2532" y="1818"/>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92" name="AutoShape 170"/>
                  <p:cNvSpPr>
                    <a:spLocks noChangeArrowheads="1"/>
                  </p:cNvSpPr>
                  <p:nvPr/>
                </p:nvSpPr>
                <p:spPr bwMode="auto">
                  <a:xfrm>
                    <a:off x="2422" y="1781"/>
                    <a:ext cx="140" cy="107"/>
                  </a:xfrm>
                  <a:prstGeom prst="can">
                    <a:avLst>
                      <a:gd name="adj" fmla="val 33824"/>
                    </a:avLst>
                  </a:prstGeom>
                  <a:gradFill rotWithShape="1">
                    <a:gsLst>
                      <a:gs pos="0">
                        <a:srgbClr val="005D5D"/>
                      </a:gs>
                      <a:gs pos="50000">
                        <a:srgbClr val="008080"/>
                      </a:gs>
                      <a:gs pos="100000">
                        <a:srgbClr val="005D5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19" name="AutoShape 171"/>
                  <p:cNvSpPr>
                    <a:spLocks noChangeArrowheads="1"/>
                  </p:cNvSpPr>
                  <p:nvPr/>
                </p:nvSpPr>
                <p:spPr bwMode="auto">
                  <a:xfrm flipH="1">
                    <a:off x="2377" y="1825"/>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89" name="Picture 172"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9"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4175" name="Group 173"/>
            <p:cNvGrpSpPr>
              <a:grpSpLocks/>
            </p:cNvGrpSpPr>
            <p:nvPr/>
          </p:nvGrpSpPr>
          <p:grpSpPr bwMode="auto">
            <a:xfrm>
              <a:off x="1898" y="2894"/>
              <a:ext cx="693" cy="744"/>
              <a:chOff x="1898" y="2894"/>
              <a:chExt cx="693" cy="744"/>
            </a:xfrm>
          </p:grpSpPr>
          <p:grpSp>
            <p:nvGrpSpPr>
              <p:cNvPr id="304248" name="Group 174"/>
              <p:cNvGrpSpPr>
                <a:grpSpLocks/>
              </p:cNvGrpSpPr>
              <p:nvPr/>
            </p:nvGrpSpPr>
            <p:grpSpPr bwMode="auto">
              <a:xfrm>
                <a:off x="1946" y="2894"/>
                <a:ext cx="270" cy="214"/>
                <a:chOff x="2562" y="1979"/>
                <a:chExt cx="231" cy="181"/>
              </a:xfrm>
            </p:grpSpPr>
            <p:grpSp>
              <p:nvGrpSpPr>
                <p:cNvPr id="304277" name="Group 175"/>
                <p:cNvGrpSpPr>
                  <a:grpSpLocks/>
                </p:cNvGrpSpPr>
                <p:nvPr/>
              </p:nvGrpSpPr>
              <p:grpSpPr bwMode="auto">
                <a:xfrm>
                  <a:off x="2562" y="1979"/>
                  <a:ext cx="231" cy="122"/>
                  <a:chOff x="2513" y="1917"/>
                  <a:chExt cx="231" cy="122"/>
                </a:xfrm>
              </p:grpSpPr>
              <p:sp>
                <p:nvSpPr>
                  <p:cNvPr id="1435824" name="Oval 176"/>
                  <p:cNvSpPr>
                    <a:spLocks noChangeArrowheads="1"/>
                  </p:cNvSpPr>
                  <p:nvPr/>
                </p:nvSpPr>
                <p:spPr bwMode="auto">
                  <a:xfrm>
                    <a:off x="2518" y="1984"/>
                    <a:ext cx="226" cy="55"/>
                  </a:xfrm>
                  <a:prstGeom prst="ellipse">
                    <a:avLst/>
                  </a:prstGeom>
                  <a:solidFill>
                    <a:srgbClr val="103CF8"/>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25" name="AutoShape 177"/>
                  <p:cNvSpPr>
                    <a:spLocks noChangeArrowheads="1"/>
                  </p:cNvSpPr>
                  <p:nvPr/>
                </p:nvSpPr>
                <p:spPr bwMode="auto">
                  <a:xfrm flipH="1">
                    <a:off x="2668" y="1954"/>
                    <a:ext cx="61"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81" name="AutoShape 178"/>
                  <p:cNvSpPr>
                    <a:spLocks noChangeArrowheads="1"/>
                  </p:cNvSpPr>
                  <p:nvPr/>
                </p:nvSpPr>
                <p:spPr bwMode="auto">
                  <a:xfrm>
                    <a:off x="2558" y="1917"/>
                    <a:ext cx="140" cy="107"/>
                  </a:xfrm>
                  <a:prstGeom prst="can">
                    <a:avLst>
                      <a:gd name="adj" fmla="val 33824"/>
                    </a:avLst>
                  </a:prstGeom>
                  <a:gradFill rotWithShape="1">
                    <a:gsLst>
                      <a:gs pos="0">
                        <a:srgbClr val="0B28A5"/>
                      </a:gs>
                      <a:gs pos="50000">
                        <a:srgbClr val="103CF8"/>
                      </a:gs>
                      <a:gs pos="100000">
                        <a:srgbClr val="0B28A5"/>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27" name="AutoShape 179"/>
                  <p:cNvSpPr>
                    <a:spLocks noChangeArrowheads="1"/>
                  </p:cNvSpPr>
                  <p:nvPr/>
                </p:nvSpPr>
                <p:spPr bwMode="auto">
                  <a:xfrm flipH="1">
                    <a:off x="2513" y="1961"/>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78" name="Picture 180"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6" y="2074"/>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49" name="Group 181"/>
              <p:cNvGrpSpPr>
                <a:grpSpLocks/>
              </p:cNvGrpSpPr>
              <p:nvPr/>
            </p:nvGrpSpPr>
            <p:grpSpPr bwMode="auto">
              <a:xfrm>
                <a:off x="2322" y="3055"/>
                <a:ext cx="269" cy="208"/>
                <a:chOff x="2744" y="1979"/>
                <a:chExt cx="231" cy="176"/>
              </a:xfrm>
            </p:grpSpPr>
            <p:grpSp>
              <p:nvGrpSpPr>
                <p:cNvPr id="304271" name="Group 182"/>
                <p:cNvGrpSpPr>
                  <a:grpSpLocks/>
                </p:cNvGrpSpPr>
                <p:nvPr/>
              </p:nvGrpSpPr>
              <p:grpSpPr bwMode="auto">
                <a:xfrm>
                  <a:off x="2744" y="1979"/>
                  <a:ext cx="231" cy="122"/>
                  <a:chOff x="1701" y="1888"/>
                  <a:chExt cx="231" cy="122"/>
                </a:xfrm>
              </p:grpSpPr>
              <p:sp>
                <p:nvSpPr>
                  <p:cNvPr id="1435831" name="Oval 183"/>
                  <p:cNvSpPr>
                    <a:spLocks noChangeArrowheads="1"/>
                  </p:cNvSpPr>
                  <p:nvPr/>
                </p:nvSpPr>
                <p:spPr bwMode="auto">
                  <a:xfrm>
                    <a:off x="1706" y="1955"/>
                    <a:ext cx="226" cy="55"/>
                  </a:xfrm>
                  <a:prstGeom prst="ellipse">
                    <a:avLst/>
                  </a:prstGeom>
                  <a:solidFill>
                    <a:srgbClr val="9900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32" name="AutoShape 184"/>
                  <p:cNvSpPr>
                    <a:spLocks noChangeArrowheads="1"/>
                  </p:cNvSpPr>
                  <p:nvPr/>
                </p:nvSpPr>
                <p:spPr bwMode="auto">
                  <a:xfrm flipH="1">
                    <a:off x="1856" y="1925"/>
                    <a:ext cx="62"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75" name="AutoShape 185"/>
                  <p:cNvSpPr>
                    <a:spLocks noChangeArrowheads="1"/>
                  </p:cNvSpPr>
                  <p:nvPr/>
                </p:nvSpPr>
                <p:spPr bwMode="auto">
                  <a:xfrm>
                    <a:off x="1746" y="1888"/>
                    <a:ext cx="140" cy="107"/>
                  </a:xfrm>
                  <a:prstGeom prst="can">
                    <a:avLst>
                      <a:gd name="adj" fmla="val 33824"/>
                    </a:avLst>
                  </a:prstGeom>
                  <a:gradFill rotWithShape="1">
                    <a:gsLst>
                      <a:gs pos="0">
                        <a:srgbClr val="740000"/>
                      </a:gs>
                      <a:gs pos="50000">
                        <a:srgbClr val="990000"/>
                      </a:gs>
                      <a:gs pos="100000">
                        <a:srgbClr val="74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34" name="AutoShape 186"/>
                  <p:cNvSpPr>
                    <a:spLocks noChangeArrowheads="1"/>
                  </p:cNvSpPr>
                  <p:nvPr/>
                </p:nvSpPr>
                <p:spPr bwMode="auto">
                  <a:xfrm flipH="1">
                    <a:off x="1701" y="1932"/>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72" name="Picture 187"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62" y="2069"/>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50" name="Group 188"/>
              <p:cNvGrpSpPr>
                <a:grpSpLocks/>
              </p:cNvGrpSpPr>
              <p:nvPr/>
            </p:nvGrpSpPr>
            <p:grpSpPr bwMode="auto">
              <a:xfrm>
                <a:off x="2057" y="3162"/>
                <a:ext cx="270" cy="209"/>
                <a:chOff x="2789" y="2069"/>
                <a:chExt cx="231" cy="177"/>
              </a:xfrm>
            </p:grpSpPr>
            <p:grpSp>
              <p:nvGrpSpPr>
                <p:cNvPr id="304265" name="Group 189"/>
                <p:cNvGrpSpPr>
                  <a:grpSpLocks/>
                </p:cNvGrpSpPr>
                <p:nvPr/>
              </p:nvGrpSpPr>
              <p:grpSpPr bwMode="auto">
                <a:xfrm>
                  <a:off x="2789" y="2069"/>
                  <a:ext cx="231" cy="122"/>
                  <a:chOff x="1470" y="1979"/>
                  <a:chExt cx="231" cy="122"/>
                </a:xfrm>
              </p:grpSpPr>
              <p:sp>
                <p:nvSpPr>
                  <p:cNvPr id="1435838" name="Oval 190"/>
                  <p:cNvSpPr>
                    <a:spLocks noChangeArrowheads="1"/>
                  </p:cNvSpPr>
                  <p:nvPr/>
                </p:nvSpPr>
                <p:spPr bwMode="auto">
                  <a:xfrm>
                    <a:off x="1475" y="2046"/>
                    <a:ext cx="226" cy="55"/>
                  </a:xfrm>
                  <a:prstGeom prst="ellipse">
                    <a:avLst/>
                  </a:prstGeom>
                  <a:solidFill>
                    <a:srgbClr val="33CC33"/>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39" name="AutoShape 191"/>
                  <p:cNvSpPr>
                    <a:spLocks noChangeArrowheads="1"/>
                  </p:cNvSpPr>
                  <p:nvPr/>
                </p:nvSpPr>
                <p:spPr bwMode="auto">
                  <a:xfrm flipH="1">
                    <a:off x="1625" y="2016"/>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69" name="AutoShape 192"/>
                  <p:cNvSpPr>
                    <a:spLocks noChangeArrowheads="1"/>
                  </p:cNvSpPr>
                  <p:nvPr/>
                </p:nvSpPr>
                <p:spPr bwMode="auto">
                  <a:xfrm>
                    <a:off x="1515" y="1979"/>
                    <a:ext cx="140" cy="107"/>
                  </a:xfrm>
                  <a:prstGeom prst="can">
                    <a:avLst>
                      <a:gd name="adj" fmla="val 33824"/>
                    </a:avLst>
                  </a:prstGeom>
                  <a:gradFill rotWithShape="1">
                    <a:gsLst>
                      <a:gs pos="0">
                        <a:srgbClr val="279A27"/>
                      </a:gs>
                      <a:gs pos="50000">
                        <a:srgbClr val="33CC33"/>
                      </a:gs>
                      <a:gs pos="100000">
                        <a:srgbClr val="279A27"/>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41" name="AutoShape 193"/>
                  <p:cNvSpPr>
                    <a:spLocks noChangeArrowheads="1"/>
                  </p:cNvSpPr>
                  <p:nvPr/>
                </p:nvSpPr>
                <p:spPr bwMode="auto">
                  <a:xfrm flipH="1">
                    <a:off x="1470" y="2023"/>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66" name="Picture 194"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7" y="2160"/>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51" name="Group 195"/>
              <p:cNvGrpSpPr>
                <a:grpSpLocks/>
              </p:cNvGrpSpPr>
              <p:nvPr/>
            </p:nvGrpSpPr>
            <p:grpSpPr bwMode="auto">
              <a:xfrm>
                <a:off x="1898" y="3429"/>
                <a:ext cx="270" cy="209"/>
                <a:chOff x="2880" y="2024"/>
                <a:chExt cx="231" cy="177"/>
              </a:xfrm>
            </p:grpSpPr>
            <p:grpSp>
              <p:nvGrpSpPr>
                <p:cNvPr id="304259" name="Group 196"/>
                <p:cNvGrpSpPr>
                  <a:grpSpLocks/>
                </p:cNvGrpSpPr>
                <p:nvPr/>
              </p:nvGrpSpPr>
              <p:grpSpPr bwMode="auto">
                <a:xfrm>
                  <a:off x="2880" y="2024"/>
                  <a:ext cx="231" cy="122"/>
                  <a:chOff x="2744" y="2205"/>
                  <a:chExt cx="231" cy="122"/>
                </a:xfrm>
              </p:grpSpPr>
              <p:sp>
                <p:nvSpPr>
                  <p:cNvPr id="1435845" name="Oval 197"/>
                  <p:cNvSpPr>
                    <a:spLocks noChangeArrowheads="1"/>
                  </p:cNvSpPr>
                  <p:nvPr/>
                </p:nvSpPr>
                <p:spPr bwMode="auto">
                  <a:xfrm>
                    <a:off x="2749" y="2272"/>
                    <a:ext cx="226" cy="55"/>
                  </a:xfrm>
                  <a:prstGeom prst="ellipse">
                    <a:avLst/>
                  </a:prstGeom>
                  <a:solidFill>
                    <a:srgbClr val="FFFF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46" name="AutoShape 198"/>
                  <p:cNvSpPr>
                    <a:spLocks noChangeArrowheads="1"/>
                  </p:cNvSpPr>
                  <p:nvPr/>
                </p:nvSpPr>
                <p:spPr bwMode="auto">
                  <a:xfrm flipH="1">
                    <a:off x="2899" y="2242"/>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63" name="AutoShape 199"/>
                  <p:cNvSpPr>
                    <a:spLocks noChangeArrowheads="1"/>
                  </p:cNvSpPr>
                  <p:nvPr/>
                </p:nvSpPr>
                <p:spPr bwMode="auto">
                  <a:xfrm>
                    <a:off x="2789" y="2205"/>
                    <a:ext cx="140" cy="107"/>
                  </a:xfrm>
                  <a:prstGeom prst="can">
                    <a:avLst>
                      <a:gd name="adj" fmla="val 33824"/>
                    </a:avLst>
                  </a:prstGeom>
                  <a:gradFill rotWithShape="1">
                    <a:gsLst>
                      <a:gs pos="0">
                        <a:srgbClr val="AAAA00"/>
                      </a:gs>
                      <a:gs pos="50000">
                        <a:srgbClr val="FFFF00"/>
                      </a:gs>
                      <a:gs pos="100000">
                        <a:srgbClr val="AAAA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48" name="AutoShape 200"/>
                  <p:cNvSpPr>
                    <a:spLocks noChangeArrowheads="1"/>
                  </p:cNvSpPr>
                  <p:nvPr/>
                </p:nvSpPr>
                <p:spPr bwMode="auto">
                  <a:xfrm flipH="1">
                    <a:off x="2744" y="2249"/>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60" name="Picture 201"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1"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52" name="Group 202"/>
              <p:cNvGrpSpPr>
                <a:grpSpLocks/>
              </p:cNvGrpSpPr>
              <p:nvPr/>
            </p:nvGrpSpPr>
            <p:grpSpPr bwMode="auto">
              <a:xfrm>
                <a:off x="2268" y="3429"/>
                <a:ext cx="270" cy="209"/>
                <a:chOff x="2744" y="2024"/>
                <a:chExt cx="231" cy="177"/>
              </a:xfrm>
            </p:grpSpPr>
            <p:grpSp>
              <p:nvGrpSpPr>
                <p:cNvPr id="304253" name="Group 203"/>
                <p:cNvGrpSpPr>
                  <a:grpSpLocks/>
                </p:cNvGrpSpPr>
                <p:nvPr/>
              </p:nvGrpSpPr>
              <p:grpSpPr bwMode="auto">
                <a:xfrm>
                  <a:off x="2744" y="2024"/>
                  <a:ext cx="231" cy="122"/>
                  <a:chOff x="2377" y="1781"/>
                  <a:chExt cx="231" cy="122"/>
                </a:xfrm>
              </p:grpSpPr>
              <p:sp>
                <p:nvSpPr>
                  <p:cNvPr id="1435852" name="Oval 204"/>
                  <p:cNvSpPr>
                    <a:spLocks noChangeArrowheads="1"/>
                  </p:cNvSpPr>
                  <p:nvPr/>
                </p:nvSpPr>
                <p:spPr bwMode="auto">
                  <a:xfrm>
                    <a:off x="2382" y="1848"/>
                    <a:ext cx="226" cy="55"/>
                  </a:xfrm>
                  <a:prstGeom prst="ellipse">
                    <a:avLst/>
                  </a:prstGeom>
                  <a:gradFill rotWithShape="1">
                    <a:gsLst>
                      <a:gs pos="0">
                        <a:srgbClr val="008080">
                          <a:gamma/>
                          <a:shade val="72549"/>
                          <a:invGamma/>
                        </a:srgbClr>
                      </a:gs>
                      <a:gs pos="50000">
                        <a:srgbClr val="008080"/>
                      </a:gs>
                      <a:gs pos="100000">
                        <a:srgbClr val="008080">
                          <a:gamma/>
                          <a:shade val="72549"/>
                          <a:invGamma/>
                        </a:srgbClr>
                      </a:gs>
                    </a:gsLst>
                    <a:lin ang="0" scaled="1"/>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53" name="AutoShape 205"/>
                  <p:cNvSpPr>
                    <a:spLocks noChangeArrowheads="1"/>
                  </p:cNvSpPr>
                  <p:nvPr/>
                </p:nvSpPr>
                <p:spPr bwMode="auto">
                  <a:xfrm flipH="1">
                    <a:off x="2532" y="1818"/>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57" name="AutoShape 206"/>
                  <p:cNvSpPr>
                    <a:spLocks noChangeArrowheads="1"/>
                  </p:cNvSpPr>
                  <p:nvPr/>
                </p:nvSpPr>
                <p:spPr bwMode="auto">
                  <a:xfrm>
                    <a:off x="2422" y="1781"/>
                    <a:ext cx="140" cy="107"/>
                  </a:xfrm>
                  <a:prstGeom prst="can">
                    <a:avLst>
                      <a:gd name="adj" fmla="val 33824"/>
                    </a:avLst>
                  </a:prstGeom>
                  <a:gradFill rotWithShape="1">
                    <a:gsLst>
                      <a:gs pos="0">
                        <a:srgbClr val="005D5D"/>
                      </a:gs>
                      <a:gs pos="50000">
                        <a:srgbClr val="008080"/>
                      </a:gs>
                      <a:gs pos="100000">
                        <a:srgbClr val="005D5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55" name="AutoShape 207"/>
                  <p:cNvSpPr>
                    <a:spLocks noChangeArrowheads="1"/>
                  </p:cNvSpPr>
                  <p:nvPr/>
                </p:nvSpPr>
                <p:spPr bwMode="auto">
                  <a:xfrm flipH="1">
                    <a:off x="2377" y="1825"/>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54" name="Picture 208"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9"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4176" name="Group 209"/>
            <p:cNvGrpSpPr>
              <a:grpSpLocks/>
            </p:cNvGrpSpPr>
            <p:nvPr/>
          </p:nvGrpSpPr>
          <p:grpSpPr bwMode="auto">
            <a:xfrm>
              <a:off x="4847" y="2486"/>
              <a:ext cx="693" cy="744"/>
              <a:chOff x="4847" y="2486"/>
              <a:chExt cx="693" cy="744"/>
            </a:xfrm>
          </p:grpSpPr>
          <p:grpSp>
            <p:nvGrpSpPr>
              <p:cNvPr id="304213" name="Group 210"/>
              <p:cNvGrpSpPr>
                <a:grpSpLocks/>
              </p:cNvGrpSpPr>
              <p:nvPr/>
            </p:nvGrpSpPr>
            <p:grpSpPr bwMode="auto">
              <a:xfrm>
                <a:off x="4895" y="2486"/>
                <a:ext cx="270" cy="214"/>
                <a:chOff x="2562" y="1979"/>
                <a:chExt cx="231" cy="181"/>
              </a:xfrm>
            </p:grpSpPr>
            <p:grpSp>
              <p:nvGrpSpPr>
                <p:cNvPr id="304242" name="Group 211"/>
                <p:cNvGrpSpPr>
                  <a:grpSpLocks/>
                </p:cNvGrpSpPr>
                <p:nvPr/>
              </p:nvGrpSpPr>
              <p:grpSpPr bwMode="auto">
                <a:xfrm>
                  <a:off x="2562" y="1979"/>
                  <a:ext cx="231" cy="122"/>
                  <a:chOff x="2513" y="1917"/>
                  <a:chExt cx="231" cy="122"/>
                </a:xfrm>
              </p:grpSpPr>
              <p:sp>
                <p:nvSpPr>
                  <p:cNvPr id="1435860" name="Oval 212"/>
                  <p:cNvSpPr>
                    <a:spLocks noChangeArrowheads="1"/>
                  </p:cNvSpPr>
                  <p:nvPr/>
                </p:nvSpPr>
                <p:spPr bwMode="auto">
                  <a:xfrm>
                    <a:off x="2518" y="1984"/>
                    <a:ext cx="226" cy="55"/>
                  </a:xfrm>
                  <a:prstGeom prst="ellipse">
                    <a:avLst/>
                  </a:prstGeom>
                  <a:solidFill>
                    <a:srgbClr val="103CF8"/>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61" name="AutoShape 213"/>
                  <p:cNvSpPr>
                    <a:spLocks noChangeArrowheads="1"/>
                  </p:cNvSpPr>
                  <p:nvPr/>
                </p:nvSpPr>
                <p:spPr bwMode="auto">
                  <a:xfrm flipH="1">
                    <a:off x="2668" y="1954"/>
                    <a:ext cx="61"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46" name="AutoShape 214"/>
                  <p:cNvSpPr>
                    <a:spLocks noChangeArrowheads="1"/>
                  </p:cNvSpPr>
                  <p:nvPr/>
                </p:nvSpPr>
                <p:spPr bwMode="auto">
                  <a:xfrm>
                    <a:off x="2558" y="1917"/>
                    <a:ext cx="140" cy="107"/>
                  </a:xfrm>
                  <a:prstGeom prst="can">
                    <a:avLst>
                      <a:gd name="adj" fmla="val 33824"/>
                    </a:avLst>
                  </a:prstGeom>
                  <a:gradFill rotWithShape="1">
                    <a:gsLst>
                      <a:gs pos="0">
                        <a:srgbClr val="0B28A5"/>
                      </a:gs>
                      <a:gs pos="50000">
                        <a:srgbClr val="103CF8"/>
                      </a:gs>
                      <a:gs pos="100000">
                        <a:srgbClr val="0B28A5"/>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63" name="AutoShape 215"/>
                  <p:cNvSpPr>
                    <a:spLocks noChangeArrowheads="1"/>
                  </p:cNvSpPr>
                  <p:nvPr/>
                </p:nvSpPr>
                <p:spPr bwMode="auto">
                  <a:xfrm flipH="1">
                    <a:off x="2513" y="1961"/>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43" name="Picture 216"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6" y="2074"/>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14" name="Group 217"/>
              <p:cNvGrpSpPr>
                <a:grpSpLocks/>
              </p:cNvGrpSpPr>
              <p:nvPr/>
            </p:nvGrpSpPr>
            <p:grpSpPr bwMode="auto">
              <a:xfrm>
                <a:off x="5271" y="2647"/>
                <a:ext cx="269" cy="208"/>
                <a:chOff x="2744" y="1979"/>
                <a:chExt cx="231" cy="176"/>
              </a:xfrm>
            </p:grpSpPr>
            <p:grpSp>
              <p:nvGrpSpPr>
                <p:cNvPr id="304236" name="Group 218"/>
                <p:cNvGrpSpPr>
                  <a:grpSpLocks/>
                </p:cNvGrpSpPr>
                <p:nvPr/>
              </p:nvGrpSpPr>
              <p:grpSpPr bwMode="auto">
                <a:xfrm>
                  <a:off x="2744" y="1979"/>
                  <a:ext cx="231" cy="122"/>
                  <a:chOff x="1701" y="1888"/>
                  <a:chExt cx="231" cy="122"/>
                </a:xfrm>
              </p:grpSpPr>
              <p:sp>
                <p:nvSpPr>
                  <p:cNvPr id="1435867" name="Oval 219"/>
                  <p:cNvSpPr>
                    <a:spLocks noChangeArrowheads="1"/>
                  </p:cNvSpPr>
                  <p:nvPr/>
                </p:nvSpPr>
                <p:spPr bwMode="auto">
                  <a:xfrm>
                    <a:off x="1706" y="1955"/>
                    <a:ext cx="226" cy="55"/>
                  </a:xfrm>
                  <a:prstGeom prst="ellipse">
                    <a:avLst/>
                  </a:prstGeom>
                  <a:solidFill>
                    <a:srgbClr val="9900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68" name="AutoShape 220"/>
                  <p:cNvSpPr>
                    <a:spLocks noChangeArrowheads="1"/>
                  </p:cNvSpPr>
                  <p:nvPr/>
                </p:nvSpPr>
                <p:spPr bwMode="auto">
                  <a:xfrm flipH="1">
                    <a:off x="1856" y="1925"/>
                    <a:ext cx="62" cy="52"/>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40" name="AutoShape 221"/>
                  <p:cNvSpPr>
                    <a:spLocks noChangeArrowheads="1"/>
                  </p:cNvSpPr>
                  <p:nvPr/>
                </p:nvSpPr>
                <p:spPr bwMode="auto">
                  <a:xfrm>
                    <a:off x="1746" y="1888"/>
                    <a:ext cx="140" cy="107"/>
                  </a:xfrm>
                  <a:prstGeom prst="can">
                    <a:avLst>
                      <a:gd name="adj" fmla="val 33824"/>
                    </a:avLst>
                  </a:prstGeom>
                  <a:gradFill rotWithShape="1">
                    <a:gsLst>
                      <a:gs pos="0">
                        <a:srgbClr val="740000"/>
                      </a:gs>
                      <a:gs pos="50000">
                        <a:srgbClr val="990000"/>
                      </a:gs>
                      <a:gs pos="100000">
                        <a:srgbClr val="74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70" name="AutoShape 222"/>
                  <p:cNvSpPr>
                    <a:spLocks noChangeArrowheads="1"/>
                  </p:cNvSpPr>
                  <p:nvPr/>
                </p:nvSpPr>
                <p:spPr bwMode="auto">
                  <a:xfrm flipH="1">
                    <a:off x="1701" y="1932"/>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37" name="Picture 223"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62" y="2069"/>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15" name="Group 224"/>
              <p:cNvGrpSpPr>
                <a:grpSpLocks/>
              </p:cNvGrpSpPr>
              <p:nvPr/>
            </p:nvGrpSpPr>
            <p:grpSpPr bwMode="auto">
              <a:xfrm>
                <a:off x="5006" y="2754"/>
                <a:ext cx="270" cy="209"/>
                <a:chOff x="2789" y="2069"/>
                <a:chExt cx="231" cy="177"/>
              </a:xfrm>
            </p:grpSpPr>
            <p:grpSp>
              <p:nvGrpSpPr>
                <p:cNvPr id="304230" name="Group 225"/>
                <p:cNvGrpSpPr>
                  <a:grpSpLocks/>
                </p:cNvGrpSpPr>
                <p:nvPr/>
              </p:nvGrpSpPr>
              <p:grpSpPr bwMode="auto">
                <a:xfrm>
                  <a:off x="2789" y="2069"/>
                  <a:ext cx="231" cy="122"/>
                  <a:chOff x="1470" y="1979"/>
                  <a:chExt cx="231" cy="122"/>
                </a:xfrm>
              </p:grpSpPr>
              <p:sp>
                <p:nvSpPr>
                  <p:cNvPr id="1435874" name="Oval 226"/>
                  <p:cNvSpPr>
                    <a:spLocks noChangeArrowheads="1"/>
                  </p:cNvSpPr>
                  <p:nvPr/>
                </p:nvSpPr>
                <p:spPr bwMode="auto">
                  <a:xfrm>
                    <a:off x="1475" y="2046"/>
                    <a:ext cx="226" cy="55"/>
                  </a:xfrm>
                  <a:prstGeom prst="ellipse">
                    <a:avLst/>
                  </a:prstGeom>
                  <a:solidFill>
                    <a:srgbClr val="33CC33"/>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75" name="AutoShape 227"/>
                  <p:cNvSpPr>
                    <a:spLocks noChangeArrowheads="1"/>
                  </p:cNvSpPr>
                  <p:nvPr/>
                </p:nvSpPr>
                <p:spPr bwMode="auto">
                  <a:xfrm flipH="1">
                    <a:off x="1625" y="2016"/>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34" name="AutoShape 228"/>
                  <p:cNvSpPr>
                    <a:spLocks noChangeArrowheads="1"/>
                  </p:cNvSpPr>
                  <p:nvPr/>
                </p:nvSpPr>
                <p:spPr bwMode="auto">
                  <a:xfrm>
                    <a:off x="1515" y="1979"/>
                    <a:ext cx="140" cy="107"/>
                  </a:xfrm>
                  <a:prstGeom prst="can">
                    <a:avLst>
                      <a:gd name="adj" fmla="val 33824"/>
                    </a:avLst>
                  </a:prstGeom>
                  <a:gradFill rotWithShape="1">
                    <a:gsLst>
                      <a:gs pos="0">
                        <a:srgbClr val="279A27"/>
                      </a:gs>
                      <a:gs pos="50000">
                        <a:srgbClr val="33CC33"/>
                      </a:gs>
                      <a:gs pos="100000">
                        <a:srgbClr val="279A27"/>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77" name="AutoShape 229"/>
                  <p:cNvSpPr>
                    <a:spLocks noChangeArrowheads="1"/>
                  </p:cNvSpPr>
                  <p:nvPr/>
                </p:nvSpPr>
                <p:spPr bwMode="auto">
                  <a:xfrm flipH="1">
                    <a:off x="1470" y="2023"/>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31" name="Picture 230"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7" y="2160"/>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16" name="Group 231"/>
              <p:cNvGrpSpPr>
                <a:grpSpLocks/>
              </p:cNvGrpSpPr>
              <p:nvPr/>
            </p:nvGrpSpPr>
            <p:grpSpPr bwMode="auto">
              <a:xfrm>
                <a:off x="4847" y="3021"/>
                <a:ext cx="270" cy="209"/>
                <a:chOff x="2880" y="2024"/>
                <a:chExt cx="231" cy="177"/>
              </a:xfrm>
            </p:grpSpPr>
            <p:grpSp>
              <p:nvGrpSpPr>
                <p:cNvPr id="304224" name="Group 232"/>
                <p:cNvGrpSpPr>
                  <a:grpSpLocks/>
                </p:cNvGrpSpPr>
                <p:nvPr/>
              </p:nvGrpSpPr>
              <p:grpSpPr bwMode="auto">
                <a:xfrm>
                  <a:off x="2880" y="2024"/>
                  <a:ext cx="231" cy="122"/>
                  <a:chOff x="2744" y="2205"/>
                  <a:chExt cx="231" cy="122"/>
                </a:xfrm>
              </p:grpSpPr>
              <p:sp>
                <p:nvSpPr>
                  <p:cNvPr id="1435881" name="Oval 233"/>
                  <p:cNvSpPr>
                    <a:spLocks noChangeArrowheads="1"/>
                  </p:cNvSpPr>
                  <p:nvPr/>
                </p:nvSpPr>
                <p:spPr bwMode="auto">
                  <a:xfrm>
                    <a:off x="2749" y="2272"/>
                    <a:ext cx="226" cy="55"/>
                  </a:xfrm>
                  <a:prstGeom prst="ellipse">
                    <a:avLst/>
                  </a:prstGeom>
                  <a:solidFill>
                    <a:srgbClr val="FFFF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82" name="AutoShape 234"/>
                  <p:cNvSpPr>
                    <a:spLocks noChangeArrowheads="1"/>
                  </p:cNvSpPr>
                  <p:nvPr/>
                </p:nvSpPr>
                <p:spPr bwMode="auto">
                  <a:xfrm flipH="1">
                    <a:off x="2899" y="2242"/>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28" name="AutoShape 235"/>
                  <p:cNvSpPr>
                    <a:spLocks noChangeArrowheads="1"/>
                  </p:cNvSpPr>
                  <p:nvPr/>
                </p:nvSpPr>
                <p:spPr bwMode="auto">
                  <a:xfrm>
                    <a:off x="2789" y="2205"/>
                    <a:ext cx="140" cy="107"/>
                  </a:xfrm>
                  <a:prstGeom prst="can">
                    <a:avLst>
                      <a:gd name="adj" fmla="val 33824"/>
                    </a:avLst>
                  </a:prstGeom>
                  <a:gradFill rotWithShape="1">
                    <a:gsLst>
                      <a:gs pos="0">
                        <a:srgbClr val="AAAA00"/>
                      </a:gs>
                      <a:gs pos="50000">
                        <a:srgbClr val="FFFF00"/>
                      </a:gs>
                      <a:gs pos="100000">
                        <a:srgbClr val="AAAA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84" name="AutoShape 236"/>
                  <p:cNvSpPr>
                    <a:spLocks noChangeArrowheads="1"/>
                  </p:cNvSpPr>
                  <p:nvPr/>
                </p:nvSpPr>
                <p:spPr bwMode="auto">
                  <a:xfrm flipH="1">
                    <a:off x="2744" y="2249"/>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25" name="Picture 237"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1"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217" name="Group 238"/>
              <p:cNvGrpSpPr>
                <a:grpSpLocks/>
              </p:cNvGrpSpPr>
              <p:nvPr/>
            </p:nvGrpSpPr>
            <p:grpSpPr bwMode="auto">
              <a:xfrm>
                <a:off x="5217" y="3021"/>
                <a:ext cx="270" cy="209"/>
                <a:chOff x="2744" y="2024"/>
                <a:chExt cx="231" cy="177"/>
              </a:xfrm>
            </p:grpSpPr>
            <p:grpSp>
              <p:nvGrpSpPr>
                <p:cNvPr id="304218" name="Group 239"/>
                <p:cNvGrpSpPr>
                  <a:grpSpLocks/>
                </p:cNvGrpSpPr>
                <p:nvPr/>
              </p:nvGrpSpPr>
              <p:grpSpPr bwMode="auto">
                <a:xfrm>
                  <a:off x="2744" y="2024"/>
                  <a:ext cx="231" cy="122"/>
                  <a:chOff x="2377" y="1781"/>
                  <a:chExt cx="231" cy="122"/>
                </a:xfrm>
              </p:grpSpPr>
              <p:sp>
                <p:nvSpPr>
                  <p:cNvPr id="1435888" name="Oval 240"/>
                  <p:cNvSpPr>
                    <a:spLocks noChangeArrowheads="1"/>
                  </p:cNvSpPr>
                  <p:nvPr/>
                </p:nvSpPr>
                <p:spPr bwMode="auto">
                  <a:xfrm>
                    <a:off x="2382" y="1848"/>
                    <a:ext cx="226" cy="55"/>
                  </a:xfrm>
                  <a:prstGeom prst="ellipse">
                    <a:avLst/>
                  </a:prstGeom>
                  <a:gradFill rotWithShape="1">
                    <a:gsLst>
                      <a:gs pos="0">
                        <a:srgbClr val="008080">
                          <a:gamma/>
                          <a:shade val="72549"/>
                          <a:invGamma/>
                        </a:srgbClr>
                      </a:gs>
                      <a:gs pos="50000">
                        <a:srgbClr val="008080"/>
                      </a:gs>
                      <a:gs pos="100000">
                        <a:srgbClr val="008080">
                          <a:gamma/>
                          <a:shade val="72549"/>
                          <a:invGamma/>
                        </a:srgbClr>
                      </a:gs>
                    </a:gsLst>
                    <a:lin ang="0" scaled="1"/>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89" name="AutoShape 241"/>
                  <p:cNvSpPr>
                    <a:spLocks noChangeArrowheads="1"/>
                  </p:cNvSpPr>
                  <p:nvPr/>
                </p:nvSpPr>
                <p:spPr bwMode="auto">
                  <a:xfrm flipH="1">
                    <a:off x="2532" y="1818"/>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22" name="AutoShape 242"/>
                  <p:cNvSpPr>
                    <a:spLocks noChangeArrowheads="1"/>
                  </p:cNvSpPr>
                  <p:nvPr/>
                </p:nvSpPr>
                <p:spPr bwMode="auto">
                  <a:xfrm>
                    <a:off x="2422" y="1781"/>
                    <a:ext cx="140" cy="107"/>
                  </a:xfrm>
                  <a:prstGeom prst="can">
                    <a:avLst>
                      <a:gd name="adj" fmla="val 33824"/>
                    </a:avLst>
                  </a:prstGeom>
                  <a:gradFill rotWithShape="1">
                    <a:gsLst>
                      <a:gs pos="0">
                        <a:srgbClr val="005D5D"/>
                      </a:gs>
                      <a:gs pos="50000">
                        <a:srgbClr val="008080"/>
                      </a:gs>
                      <a:gs pos="100000">
                        <a:srgbClr val="005D5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91" name="AutoShape 243"/>
                  <p:cNvSpPr>
                    <a:spLocks noChangeArrowheads="1"/>
                  </p:cNvSpPr>
                  <p:nvPr/>
                </p:nvSpPr>
                <p:spPr bwMode="auto">
                  <a:xfrm flipH="1">
                    <a:off x="2377" y="1825"/>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19" name="Picture 244"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9"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4177" name="Group 245"/>
            <p:cNvGrpSpPr>
              <a:grpSpLocks/>
            </p:cNvGrpSpPr>
            <p:nvPr/>
          </p:nvGrpSpPr>
          <p:grpSpPr bwMode="auto">
            <a:xfrm>
              <a:off x="4288" y="1686"/>
              <a:ext cx="594" cy="630"/>
              <a:chOff x="4288" y="1686"/>
              <a:chExt cx="594" cy="630"/>
            </a:xfrm>
          </p:grpSpPr>
          <p:grpSp>
            <p:nvGrpSpPr>
              <p:cNvPr id="304178" name="Group 246"/>
              <p:cNvGrpSpPr>
                <a:grpSpLocks/>
              </p:cNvGrpSpPr>
              <p:nvPr/>
            </p:nvGrpSpPr>
            <p:grpSpPr bwMode="auto">
              <a:xfrm>
                <a:off x="4329" y="1686"/>
                <a:ext cx="231" cy="181"/>
                <a:chOff x="2562" y="1979"/>
                <a:chExt cx="231" cy="181"/>
              </a:xfrm>
            </p:grpSpPr>
            <p:grpSp>
              <p:nvGrpSpPr>
                <p:cNvPr id="304207" name="Group 247"/>
                <p:cNvGrpSpPr>
                  <a:grpSpLocks/>
                </p:cNvGrpSpPr>
                <p:nvPr/>
              </p:nvGrpSpPr>
              <p:grpSpPr bwMode="auto">
                <a:xfrm>
                  <a:off x="2562" y="1979"/>
                  <a:ext cx="231" cy="122"/>
                  <a:chOff x="2513" y="1917"/>
                  <a:chExt cx="231" cy="122"/>
                </a:xfrm>
              </p:grpSpPr>
              <p:sp>
                <p:nvSpPr>
                  <p:cNvPr id="1435896" name="Oval 248"/>
                  <p:cNvSpPr>
                    <a:spLocks noChangeArrowheads="1"/>
                  </p:cNvSpPr>
                  <p:nvPr/>
                </p:nvSpPr>
                <p:spPr bwMode="auto">
                  <a:xfrm>
                    <a:off x="2518" y="1984"/>
                    <a:ext cx="226" cy="55"/>
                  </a:xfrm>
                  <a:prstGeom prst="ellipse">
                    <a:avLst/>
                  </a:prstGeom>
                  <a:solidFill>
                    <a:srgbClr val="103CF8"/>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897" name="AutoShape 249"/>
                  <p:cNvSpPr>
                    <a:spLocks noChangeArrowheads="1"/>
                  </p:cNvSpPr>
                  <p:nvPr/>
                </p:nvSpPr>
                <p:spPr bwMode="auto">
                  <a:xfrm flipH="1">
                    <a:off x="2668" y="1954"/>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11" name="AutoShape 250"/>
                  <p:cNvSpPr>
                    <a:spLocks noChangeArrowheads="1"/>
                  </p:cNvSpPr>
                  <p:nvPr/>
                </p:nvSpPr>
                <p:spPr bwMode="auto">
                  <a:xfrm>
                    <a:off x="2558" y="1917"/>
                    <a:ext cx="140" cy="107"/>
                  </a:xfrm>
                  <a:prstGeom prst="can">
                    <a:avLst>
                      <a:gd name="adj" fmla="val 33824"/>
                    </a:avLst>
                  </a:prstGeom>
                  <a:gradFill rotWithShape="1">
                    <a:gsLst>
                      <a:gs pos="0">
                        <a:srgbClr val="0B28A5"/>
                      </a:gs>
                      <a:gs pos="50000">
                        <a:srgbClr val="103CF8"/>
                      </a:gs>
                      <a:gs pos="100000">
                        <a:srgbClr val="0B28A5"/>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899" name="AutoShape 251"/>
                  <p:cNvSpPr>
                    <a:spLocks noChangeArrowheads="1"/>
                  </p:cNvSpPr>
                  <p:nvPr/>
                </p:nvSpPr>
                <p:spPr bwMode="auto">
                  <a:xfrm flipH="1">
                    <a:off x="2513" y="1961"/>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08" name="Picture 252"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6" y="2074"/>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179" name="Group 253"/>
              <p:cNvGrpSpPr>
                <a:grpSpLocks/>
              </p:cNvGrpSpPr>
              <p:nvPr/>
            </p:nvGrpSpPr>
            <p:grpSpPr bwMode="auto">
              <a:xfrm>
                <a:off x="4651" y="1822"/>
                <a:ext cx="231" cy="176"/>
                <a:chOff x="2744" y="1979"/>
                <a:chExt cx="231" cy="176"/>
              </a:xfrm>
            </p:grpSpPr>
            <p:grpSp>
              <p:nvGrpSpPr>
                <p:cNvPr id="304201" name="Group 254"/>
                <p:cNvGrpSpPr>
                  <a:grpSpLocks/>
                </p:cNvGrpSpPr>
                <p:nvPr/>
              </p:nvGrpSpPr>
              <p:grpSpPr bwMode="auto">
                <a:xfrm>
                  <a:off x="2744" y="1979"/>
                  <a:ext cx="231" cy="122"/>
                  <a:chOff x="1701" y="1888"/>
                  <a:chExt cx="231" cy="122"/>
                </a:xfrm>
              </p:grpSpPr>
              <p:sp>
                <p:nvSpPr>
                  <p:cNvPr id="1435903" name="Oval 255"/>
                  <p:cNvSpPr>
                    <a:spLocks noChangeArrowheads="1"/>
                  </p:cNvSpPr>
                  <p:nvPr/>
                </p:nvSpPr>
                <p:spPr bwMode="auto">
                  <a:xfrm>
                    <a:off x="1706" y="1955"/>
                    <a:ext cx="226" cy="55"/>
                  </a:xfrm>
                  <a:prstGeom prst="ellipse">
                    <a:avLst/>
                  </a:prstGeom>
                  <a:solidFill>
                    <a:srgbClr val="9900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904" name="AutoShape 256"/>
                  <p:cNvSpPr>
                    <a:spLocks noChangeArrowheads="1"/>
                  </p:cNvSpPr>
                  <p:nvPr/>
                </p:nvSpPr>
                <p:spPr bwMode="auto">
                  <a:xfrm flipH="1">
                    <a:off x="1856" y="1925"/>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205" name="AutoShape 257"/>
                  <p:cNvSpPr>
                    <a:spLocks noChangeArrowheads="1"/>
                  </p:cNvSpPr>
                  <p:nvPr/>
                </p:nvSpPr>
                <p:spPr bwMode="auto">
                  <a:xfrm>
                    <a:off x="1746" y="1888"/>
                    <a:ext cx="140" cy="107"/>
                  </a:xfrm>
                  <a:prstGeom prst="can">
                    <a:avLst>
                      <a:gd name="adj" fmla="val 33824"/>
                    </a:avLst>
                  </a:prstGeom>
                  <a:gradFill rotWithShape="1">
                    <a:gsLst>
                      <a:gs pos="0">
                        <a:srgbClr val="740000"/>
                      </a:gs>
                      <a:gs pos="50000">
                        <a:srgbClr val="990000"/>
                      </a:gs>
                      <a:gs pos="100000">
                        <a:srgbClr val="74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906" name="AutoShape 258"/>
                  <p:cNvSpPr>
                    <a:spLocks noChangeArrowheads="1"/>
                  </p:cNvSpPr>
                  <p:nvPr/>
                </p:nvSpPr>
                <p:spPr bwMode="auto">
                  <a:xfrm flipH="1">
                    <a:off x="1701" y="1932"/>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202" name="Picture 25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2" y="2069"/>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180" name="Group 260"/>
              <p:cNvGrpSpPr>
                <a:grpSpLocks/>
              </p:cNvGrpSpPr>
              <p:nvPr/>
            </p:nvGrpSpPr>
            <p:grpSpPr bwMode="auto">
              <a:xfrm>
                <a:off x="4424" y="1913"/>
                <a:ext cx="231" cy="177"/>
                <a:chOff x="2789" y="2069"/>
                <a:chExt cx="231" cy="177"/>
              </a:xfrm>
            </p:grpSpPr>
            <p:grpSp>
              <p:nvGrpSpPr>
                <p:cNvPr id="304195" name="Group 261"/>
                <p:cNvGrpSpPr>
                  <a:grpSpLocks/>
                </p:cNvGrpSpPr>
                <p:nvPr/>
              </p:nvGrpSpPr>
              <p:grpSpPr bwMode="auto">
                <a:xfrm>
                  <a:off x="2789" y="2069"/>
                  <a:ext cx="231" cy="122"/>
                  <a:chOff x="1470" y="1979"/>
                  <a:chExt cx="231" cy="122"/>
                </a:xfrm>
              </p:grpSpPr>
              <p:sp>
                <p:nvSpPr>
                  <p:cNvPr id="1435910" name="Oval 262"/>
                  <p:cNvSpPr>
                    <a:spLocks noChangeArrowheads="1"/>
                  </p:cNvSpPr>
                  <p:nvPr/>
                </p:nvSpPr>
                <p:spPr bwMode="auto">
                  <a:xfrm>
                    <a:off x="1475" y="2046"/>
                    <a:ext cx="226" cy="55"/>
                  </a:xfrm>
                  <a:prstGeom prst="ellipse">
                    <a:avLst/>
                  </a:prstGeom>
                  <a:solidFill>
                    <a:srgbClr val="33CC33"/>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911" name="AutoShape 263"/>
                  <p:cNvSpPr>
                    <a:spLocks noChangeArrowheads="1"/>
                  </p:cNvSpPr>
                  <p:nvPr/>
                </p:nvSpPr>
                <p:spPr bwMode="auto">
                  <a:xfrm flipH="1">
                    <a:off x="1625" y="2016"/>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199" name="AutoShape 264"/>
                  <p:cNvSpPr>
                    <a:spLocks noChangeArrowheads="1"/>
                  </p:cNvSpPr>
                  <p:nvPr/>
                </p:nvSpPr>
                <p:spPr bwMode="auto">
                  <a:xfrm>
                    <a:off x="1515" y="1979"/>
                    <a:ext cx="140" cy="107"/>
                  </a:xfrm>
                  <a:prstGeom prst="can">
                    <a:avLst>
                      <a:gd name="adj" fmla="val 33824"/>
                    </a:avLst>
                  </a:prstGeom>
                  <a:gradFill rotWithShape="1">
                    <a:gsLst>
                      <a:gs pos="0">
                        <a:srgbClr val="279A27"/>
                      </a:gs>
                      <a:gs pos="50000">
                        <a:srgbClr val="33CC33"/>
                      </a:gs>
                      <a:gs pos="100000">
                        <a:srgbClr val="279A27"/>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913" name="AutoShape 265"/>
                  <p:cNvSpPr>
                    <a:spLocks noChangeArrowheads="1"/>
                  </p:cNvSpPr>
                  <p:nvPr/>
                </p:nvSpPr>
                <p:spPr bwMode="auto">
                  <a:xfrm flipH="1">
                    <a:off x="1470" y="2023"/>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196" name="Picture 266"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07" y="2160"/>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181" name="Group 267"/>
              <p:cNvGrpSpPr>
                <a:grpSpLocks/>
              </p:cNvGrpSpPr>
              <p:nvPr/>
            </p:nvGrpSpPr>
            <p:grpSpPr bwMode="auto">
              <a:xfrm>
                <a:off x="4288" y="2139"/>
                <a:ext cx="231" cy="177"/>
                <a:chOff x="2880" y="2024"/>
                <a:chExt cx="231" cy="177"/>
              </a:xfrm>
            </p:grpSpPr>
            <p:grpSp>
              <p:nvGrpSpPr>
                <p:cNvPr id="304189" name="Group 268"/>
                <p:cNvGrpSpPr>
                  <a:grpSpLocks/>
                </p:cNvGrpSpPr>
                <p:nvPr/>
              </p:nvGrpSpPr>
              <p:grpSpPr bwMode="auto">
                <a:xfrm>
                  <a:off x="2880" y="2024"/>
                  <a:ext cx="231" cy="122"/>
                  <a:chOff x="2744" y="2205"/>
                  <a:chExt cx="231" cy="122"/>
                </a:xfrm>
              </p:grpSpPr>
              <p:sp>
                <p:nvSpPr>
                  <p:cNvPr id="1435917" name="Oval 269"/>
                  <p:cNvSpPr>
                    <a:spLocks noChangeArrowheads="1"/>
                  </p:cNvSpPr>
                  <p:nvPr/>
                </p:nvSpPr>
                <p:spPr bwMode="auto">
                  <a:xfrm>
                    <a:off x="2749" y="2272"/>
                    <a:ext cx="226" cy="55"/>
                  </a:xfrm>
                  <a:prstGeom prst="ellipse">
                    <a:avLst/>
                  </a:prstGeom>
                  <a:solidFill>
                    <a:srgbClr val="FFFF00"/>
                  </a:soli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918" name="AutoShape 270"/>
                  <p:cNvSpPr>
                    <a:spLocks noChangeArrowheads="1"/>
                  </p:cNvSpPr>
                  <p:nvPr/>
                </p:nvSpPr>
                <p:spPr bwMode="auto">
                  <a:xfrm flipH="1">
                    <a:off x="2899" y="2242"/>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193" name="AutoShape 271"/>
                  <p:cNvSpPr>
                    <a:spLocks noChangeArrowheads="1"/>
                  </p:cNvSpPr>
                  <p:nvPr/>
                </p:nvSpPr>
                <p:spPr bwMode="auto">
                  <a:xfrm>
                    <a:off x="2789" y="2205"/>
                    <a:ext cx="140" cy="107"/>
                  </a:xfrm>
                  <a:prstGeom prst="can">
                    <a:avLst>
                      <a:gd name="adj" fmla="val 33824"/>
                    </a:avLst>
                  </a:prstGeom>
                  <a:gradFill rotWithShape="1">
                    <a:gsLst>
                      <a:gs pos="0">
                        <a:srgbClr val="AAAA00"/>
                      </a:gs>
                      <a:gs pos="50000">
                        <a:srgbClr val="FFFF00"/>
                      </a:gs>
                      <a:gs pos="100000">
                        <a:srgbClr val="AAAA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920" name="AutoShape 272"/>
                  <p:cNvSpPr>
                    <a:spLocks noChangeArrowheads="1"/>
                  </p:cNvSpPr>
                  <p:nvPr/>
                </p:nvSpPr>
                <p:spPr bwMode="auto">
                  <a:xfrm flipH="1">
                    <a:off x="2744" y="2249"/>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190" name="Picture 27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01"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4182" name="Group 274"/>
              <p:cNvGrpSpPr>
                <a:grpSpLocks/>
              </p:cNvGrpSpPr>
              <p:nvPr/>
            </p:nvGrpSpPr>
            <p:grpSpPr bwMode="auto">
              <a:xfrm>
                <a:off x="4605" y="2139"/>
                <a:ext cx="231" cy="177"/>
                <a:chOff x="2744" y="2024"/>
                <a:chExt cx="231" cy="177"/>
              </a:xfrm>
            </p:grpSpPr>
            <p:grpSp>
              <p:nvGrpSpPr>
                <p:cNvPr id="304183" name="Group 275"/>
                <p:cNvGrpSpPr>
                  <a:grpSpLocks/>
                </p:cNvGrpSpPr>
                <p:nvPr/>
              </p:nvGrpSpPr>
              <p:grpSpPr bwMode="auto">
                <a:xfrm>
                  <a:off x="2744" y="2024"/>
                  <a:ext cx="231" cy="122"/>
                  <a:chOff x="2377" y="1781"/>
                  <a:chExt cx="231" cy="122"/>
                </a:xfrm>
              </p:grpSpPr>
              <p:sp>
                <p:nvSpPr>
                  <p:cNvPr id="1435924" name="Oval 276"/>
                  <p:cNvSpPr>
                    <a:spLocks noChangeArrowheads="1"/>
                  </p:cNvSpPr>
                  <p:nvPr/>
                </p:nvSpPr>
                <p:spPr bwMode="auto">
                  <a:xfrm>
                    <a:off x="2382" y="1848"/>
                    <a:ext cx="226" cy="55"/>
                  </a:xfrm>
                  <a:prstGeom prst="ellipse">
                    <a:avLst/>
                  </a:prstGeom>
                  <a:gradFill rotWithShape="1">
                    <a:gsLst>
                      <a:gs pos="0">
                        <a:srgbClr val="008080">
                          <a:gamma/>
                          <a:shade val="72549"/>
                          <a:invGamma/>
                        </a:srgbClr>
                      </a:gs>
                      <a:gs pos="50000">
                        <a:srgbClr val="008080"/>
                      </a:gs>
                      <a:gs pos="100000">
                        <a:srgbClr val="008080">
                          <a:gamma/>
                          <a:shade val="72549"/>
                          <a:invGamma/>
                        </a:srgbClr>
                      </a:gs>
                    </a:gsLst>
                    <a:lin ang="0" scaled="1"/>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5925" name="AutoShape 277"/>
                  <p:cNvSpPr>
                    <a:spLocks noChangeArrowheads="1"/>
                  </p:cNvSpPr>
                  <p:nvPr/>
                </p:nvSpPr>
                <p:spPr bwMode="auto">
                  <a:xfrm flipH="1">
                    <a:off x="2532" y="1818"/>
                    <a:ext cx="61" cy="53"/>
                  </a:xfrm>
                  <a:prstGeom prst="rightArrow">
                    <a:avLst>
                      <a:gd name="adj1" fmla="val 64713"/>
                      <a:gd name="adj2" fmla="val 47396"/>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4187" name="AutoShape 278"/>
                  <p:cNvSpPr>
                    <a:spLocks noChangeArrowheads="1"/>
                  </p:cNvSpPr>
                  <p:nvPr/>
                </p:nvSpPr>
                <p:spPr bwMode="auto">
                  <a:xfrm>
                    <a:off x="2422" y="1781"/>
                    <a:ext cx="140" cy="107"/>
                  </a:xfrm>
                  <a:prstGeom prst="can">
                    <a:avLst>
                      <a:gd name="adj" fmla="val 33824"/>
                    </a:avLst>
                  </a:prstGeom>
                  <a:gradFill rotWithShape="1">
                    <a:gsLst>
                      <a:gs pos="0">
                        <a:srgbClr val="005D5D"/>
                      </a:gs>
                      <a:gs pos="50000">
                        <a:srgbClr val="008080"/>
                      </a:gs>
                      <a:gs pos="100000">
                        <a:srgbClr val="005D5D"/>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927" name="AutoShape 279"/>
                  <p:cNvSpPr>
                    <a:spLocks noChangeArrowheads="1"/>
                  </p:cNvSpPr>
                  <p:nvPr/>
                </p:nvSpPr>
                <p:spPr bwMode="auto">
                  <a:xfrm flipH="1">
                    <a:off x="2377" y="1825"/>
                    <a:ext cx="67" cy="49"/>
                  </a:xfrm>
                  <a:prstGeom prst="rightArrow">
                    <a:avLst>
                      <a:gd name="adj1" fmla="val 64713"/>
                      <a:gd name="adj2" fmla="val 56308"/>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grpSp>
            <p:pic>
              <p:nvPicPr>
                <p:cNvPr id="304184" name="Picture 28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9" y="2115"/>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435779" name="Group 281"/>
          <p:cNvGrpSpPr>
            <a:grpSpLocks/>
          </p:cNvGrpSpPr>
          <p:nvPr/>
        </p:nvGrpSpPr>
        <p:grpSpPr bwMode="auto">
          <a:xfrm>
            <a:off x="1116013" y="2565400"/>
            <a:ext cx="7704137" cy="3240088"/>
            <a:chOff x="703" y="1616"/>
            <a:chExt cx="4853" cy="2041"/>
          </a:xfrm>
        </p:grpSpPr>
        <p:grpSp>
          <p:nvGrpSpPr>
            <p:cNvPr id="304158" name="Group 282"/>
            <p:cNvGrpSpPr>
              <a:grpSpLocks/>
            </p:cNvGrpSpPr>
            <p:nvPr/>
          </p:nvGrpSpPr>
          <p:grpSpPr bwMode="auto">
            <a:xfrm>
              <a:off x="703" y="2251"/>
              <a:ext cx="725" cy="681"/>
              <a:chOff x="703" y="2251"/>
              <a:chExt cx="725" cy="681"/>
            </a:xfrm>
          </p:grpSpPr>
          <p:pic>
            <p:nvPicPr>
              <p:cNvPr id="304171" name="Picture 283"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32" name="Text Box 284"/>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4159" name="Group 285"/>
            <p:cNvGrpSpPr>
              <a:grpSpLocks/>
            </p:cNvGrpSpPr>
            <p:nvPr/>
          </p:nvGrpSpPr>
          <p:grpSpPr bwMode="auto">
            <a:xfrm>
              <a:off x="1883" y="2976"/>
              <a:ext cx="725" cy="681"/>
              <a:chOff x="703" y="2251"/>
              <a:chExt cx="725" cy="681"/>
            </a:xfrm>
          </p:grpSpPr>
          <p:pic>
            <p:nvPicPr>
              <p:cNvPr id="304169" name="Picture 286"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35" name="Text Box 287"/>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4160" name="Group 288"/>
            <p:cNvGrpSpPr>
              <a:grpSpLocks/>
            </p:cNvGrpSpPr>
            <p:nvPr/>
          </p:nvGrpSpPr>
          <p:grpSpPr bwMode="auto">
            <a:xfrm>
              <a:off x="4831" y="2568"/>
              <a:ext cx="725" cy="681"/>
              <a:chOff x="703" y="2251"/>
              <a:chExt cx="725" cy="681"/>
            </a:xfrm>
          </p:grpSpPr>
          <p:pic>
            <p:nvPicPr>
              <p:cNvPr id="304167" name="Picture 289"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38" name="Text Box 290"/>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4161" name="Group 291"/>
            <p:cNvGrpSpPr>
              <a:grpSpLocks/>
            </p:cNvGrpSpPr>
            <p:nvPr/>
          </p:nvGrpSpPr>
          <p:grpSpPr bwMode="auto">
            <a:xfrm>
              <a:off x="1610" y="1616"/>
              <a:ext cx="725" cy="581"/>
              <a:chOff x="1610" y="1616"/>
              <a:chExt cx="725" cy="581"/>
            </a:xfrm>
          </p:grpSpPr>
          <p:pic>
            <p:nvPicPr>
              <p:cNvPr id="304165" name="Picture 292"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1" y="1616"/>
                <a:ext cx="409"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41" name="Text Box 293"/>
              <p:cNvSpPr txBox="1">
                <a:spLocks noChangeArrowheads="1"/>
              </p:cNvSpPr>
              <p:nvPr/>
            </p:nvSpPr>
            <p:spPr bwMode="auto">
              <a:xfrm>
                <a:off x="1610" y="2024"/>
                <a:ext cx="725" cy="173"/>
              </a:xfrm>
              <a:prstGeom prst="rect">
                <a:avLst/>
              </a:prstGeom>
              <a:noFill/>
              <a:ln w="9525" algn="ctr">
                <a:noFill/>
                <a:miter lim="800000"/>
                <a:headEnd/>
                <a:tailEnd/>
              </a:ln>
              <a:effectLst/>
            </p:spPr>
            <p:txBody>
              <a:bodyPr>
                <a:spAutoFit/>
              </a:bodyPr>
              <a:lstStyle/>
              <a:p>
                <a:pPr>
                  <a:spcBef>
                    <a:spcPct val="50000"/>
                  </a:spcBef>
                  <a:defRPr/>
                </a:pPr>
                <a:r>
                  <a:rPr lang="en-US" sz="1200" b="1">
                    <a:solidFill>
                      <a:srgbClr val="990000"/>
                    </a:solidFill>
                    <a:effectLst>
                      <a:outerShdw blurRad="38100" dist="38100" dir="2700000" algn="tl">
                        <a:srgbClr val="C0C0C0"/>
                      </a:outerShdw>
                    </a:effectLst>
                  </a:rPr>
                  <a:t>WS Profile</a:t>
                </a:r>
              </a:p>
            </p:txBody>
          </p:sp>
        </p:grpSp>
        <p:grpSp>
          <p:nvGrpSpPr>
            <p:cNvPr id="304162" name="Group 294"/>
            <p:cNvGrpSpPr>
              <a:grpSpLocks/>
            </p:cNvGrpSpPr>
            <p:nvPr/>
          </p:nvGrpSpPr>
          <p:grpSpPr bwMode="auto">
            <a:xfrm>
              <a:off x="4205" y="1758"/>
              <a:ext cx="725" cy="581"/>
              <a:chOff x="1610" y="1616"/>
              <a:chExt cx="725" cy="581"/>
            </a:xfrm>
          </p:grpSpPr>
          <p:pic>
            <p:nvPicPr>
              <p:cNvPr id="304163" name="Picture 295"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1" y="1616"/>
                <a:ext cx="409"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44" name="Text Box 296"/>
              <p:cNvSpPr txBox="1">
                <a:spLocks noChangeArrowheads="1"/>
              </p:cNvSpPr>
              <p:nvPr/>
            </p:nvSpPr>
            <p:spPr bwMode="auto">
              <a:xfrm>
                <a:off x="1610" y="2024"/>
                <a:ext cx="725" cy="173"/>
              </a:xfrm>
              <a:prstGeom prst="rect">
                <a:avLst/>
              </a:prstGeom>
              <a:noFill/>
              <a:ln w="9525" algn="ctr">
                <a:noFill/>
                <a:miter lim="800000"/>
                <a:headEnd/>
                <a:tailEnd/>
              </a:ln>
              <a:effectLst/>
            </p:spPr>
            <p:txBody>
              <a:bodyPr>
                <a:spAutoFit/>
              </a:bodyPr>
              <a:lstStyle/>
              <a:p>
                <a:pPr>
                  <a:spcBef>
                    <a:spcPct val="50000"/>
                  </a:spcBef>
                  <a:defRPr/>
                </a:pPr>
                <a:r>
                  <a:rPr lang="en-US" sz="1200" b="1">
                    <a:solidFill>
                      <a:srgbClr val="990000"/>
                    </a:solidFill>
                    <a:effectLst>
                      <a:outerShdw blurRad="38100" dist="38100" dir="2700000" algn="tl">
                        <a:srgbClr val="C0C0C0"/>
                      </a:outerShdw>
                    </a:effectLst>
                  </a:rPr>
                  <a:t>WS Profile</a:t>
                </a:r>
              </a:p>
            </p:txBody>
          </p:sp>
        </p:grpSp>
      </p:grpSp>
      <p:grpSp>
        <p:nvGrpSpPr>
          <p:cNvPr id="1435800" name="Group 297"/>
          <p:cNvGrpSpPr>
            <a:grpSpLocks/>
          </p:cNvGrpSpPr>
          <p:nvPr/>
        </p:nvGrpSpPr>
        <p:grpSpPr bwMode="auto">
          <a:xfrm>
            <a:off x="3779838" y="3860800"/>
            <a:ext cx="3168650" cy="1512888"/>
            <a:chOff x="2381" y="2432"/>
            <a:chExt cx="1996" cy="953"/>
          </a:xfrm>
        </p:grpSpPr>
        <p:sp>
          <p:nvSpPr>
            <p:cNvPr id="1435946" name="Freeform 298"/>
            <p:cNvSpPr>
              <a:spLocks/>
            </p:cNvSpPr>
            <p:nvPr/>
          </p:nvSpPr>
          <p:spPr bwMode="auto">
            <a:xfrm>
              <a:off x="2472" y="2432"/>
              <a:ext cx="1769" cy="318"/>
            </a:xfrm>
            <a:custGeom>
              <a:avLst/>
              <a:gdLst/>
              <a:ahLst/>
              <a:cxnLst>
                <a:cxn ang="0">
                  <a:pos x="0" y="318"/>
                </a:cxn>
                <a:cxn ang="0">
                  <a:pos x="862" y="0"/>
                </a:cxn>
                <a:cxn ang="0">
                  <a:pos x="1769" y="318"/>
                </a:cxn>
                <a:cxn ang="0">
                  <a:pos x="0" y="318"/>
                </a:cxn>
              </a:cxnLst>
              <a:rect l="0" t="0" r="r" b="b"/>
              <a:pathLst>
                <a:path w="1769" h="318">
                  <a:moveTo>
                    <a:pt x="0" y="318"/>
                  </a:moveTo>
                  <a:lnTo>
                    <a:pt x="862" y="0"/>
                  </a:lnTo>
                  <a:lnTo>
                    <a:pt x="1769" y="318"/>
                  </a:lnTo>
                  <a:lnTo>
                    <a:pt x="0" y="318"/>
                  </a:lnTo>
                  <a:close/>
                </a:path>
              </a:pathLst>
            </a:custGeom>
            <a:gradFill rotWithShape="1">
              <a:gsLst>
                <a:gs pos="0">
                  <a:schemeClr val="bg1">
                    <a:alpha val="30000"/>
                  </a:schemeClr>
                </a:gs>
                <a:gs pos="100000">
                  <a:schemeClr val="bg1">
                    <a:gamma/>
                    <a:tint val="90980"/>
                    <a:invGamma/>
                  </a:schemeClr>
                </a:gs>
              </a:gsLst>
              <a:lin ang="5400000" scaled="1"/>
            </a:gradFill>
            <a:ln w="9525" cap="flat" cmpd="sng">
              <a:noFill/>
              <a:prstDash val="solid"/>
              <a:round/>
              <a:headEnd/>
              <a:tailEnd/>
            </a:ln>
            <a:effectLst/>
          </p:spPr>
          <p:txBody>
            <a:bodyPr>
              <a:spAutoFit/>
            </a:bodyPr>
            <a:lstStyle/>
            <a:p>
              <a:pPr>
                <a:defRPr/>
              </a:pPr>
              <a:endParaRPr lang="en-US"/>
            </a:p>
          </p:txBody>
        </p:sp>
        <p:grpSp>
          <p:nvGrpSpPr>
            <p:cNvPr id="304142" name="Group 299"/>
            <p:cNvGrpSpPr>
              <a:grpSpLocks/>
            </p:cNvGrpSpPr>
            <p:nvPr/>
          </p:nvGrpSpPr>
          <p:grpSpPr bwMode="auto">
            <a:xfrm>
              <a:off x="2381" y="2749"/>
              <a:ext cx="1996" cy="636"/>
              <a:chOff x="2381" y="2840"/>
              <a:chExt cx="1996" cy="636"/>
            </a:xfrm>
          </p:grpSpPr>
          <p:sp>
            <p:nvSpPr>
              <p:cNvPr id="304143" name="Rectangle 300"/>
              <p:cNvSpPr>
                <a:spLocks noChangeArrowheads="1"/>
              </p:cNvSpPr>
              <p:nvPr/>
            </p:nvSpPr>
            <p:spPr bwMode="auto">
              <a:xfrm>
                <a:off x="2472" y="2840"/>
                <a:ext cx="1769" cy="636"/>
              </a:xfrm>
              <a:prstGeom prst="rect">
                <a:avLst/>
              </a:prstGeom>
              <a:solidFill>
                <a:srgbClr val="FFFFCC">
                  <a:alpha val="89018"/>
                </a:srgbClr>
              </a:solidFill>
              <a:ln w="9525" algn="ctr">
                <a:solidFill>
                  <a:srgbClr val="003366"/>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4144" name="Group 301"/>
              <p:cNvGrpSpPr>
                <a:grpSpLocks/>
              </p:cNvGrpSpPr>
              <p:nvPr/>
            </p:nvGrpSpPr>
            <p:grpSpPr bwMode="auto">
              <a:xfrm>
                <a:off x="2381" y="2932"/>
                <a:ext cx="680" cy="498"/>
                <a:chOff x="2496" y="2976"/>
                <a:chExt cx="680" cy="498"/>
              </a:xfrm>
            </p:grpSpPr>
            <p:grpSp>
              <p:nvGrpSpPr>
                <p:cNvPr id="304152" name="Group 302"/>
                <p:cNvGrpSpPr>
                  <a:grpSpLocks/>
                </p:cNvGrpSpPr>
                <p:nvPr/>
              </p:nvGrpSpPr>
              <p:grpSpPr bwMode="auto">
                <a:xfrm>
                  <a:off x="2676" y="2976"/>
                  <a:ext cx="295" cy="407"/>
                  <a:chOff x="3197" y="1842"/>
                  <a:chExt cx="295" cy="407"/>
                </a:xfrm>
              </p:grpSpPr>
              <p:pic>
                <p:nvPicPr>
                  <p:cNvPr id="304154" name="Picture 303"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155" name="Picture 30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156" name="Picture 30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157" name="Picture 306"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5955" name="Text Box 307"/>
                <p:cNvSpPr txBox="1">
                  <a:spLocks noChangeArrowheads="1"/>
                </p:cNvSpPr>
                <p:nvPr/>
              </p:nvSpPr>
              <p:spPr bwMode="auto">
                <a:xfrm>
                  <a:off x="2496" y="3339"/>
                  <a:ext cx="680" cy="135"/>
                </a:xfrm>
                <a:prstGeom prst="rect">
                  <a:avLst/>
                </a:prstGeom>
                <a:noFill/>
                <a:ln w="9525" algn="ctr">
                  <a:noFill/>
                  <a:miter lim="800000"/>
                  <a:headEnd/>
                  <a:tailEnd/>
                </a:ln>
                <a:effectLst/>
              </p:spPr>
              <p:txBody>
                <a:bodyPr>
                  <a:spAutoFit/>
                </a:bodyPr>
                <a:lstStyle/>
                <a:p>
                  <a:pPr>
                    <a:spcBef>
                      <a:spcPct val="50000"/>
                    </a:spcBef>
                    <a:defRPr/>
                  </a:pPr>
                  <a:r>
                    <a:rPr lang="fi-FI" b="1">
                      <a:solidFill>
                        <a:srgbClr val="003366"/>
                      </a:solidFill>
                      <a:effectLst>
                        <a:outerShdw blurRad="38100" dist="38100" dir="2700000" algn="tl">
                          <a:srgbClr val="C0C0C0"/>
                        </a:outerShdw>
                      </a:effectLst>
                    </a:rPr>
                    <a:t>R</a:t>
                  </a:r>
                  <a:r>
                    <a:rPr lang="fi-FI" sz="700" b="1">
                      <a:solidFill>
                        <a:srgbClr val="003366"/>
                      </a:solidFill>
                      <a:effectLst>
                        <a:outerShdw blurRad="38100" dist="38100" dir="2700000" algn="tl">
                          <a:srgbClr val="C0C0C0"/>
                        </a:outerShdw>
                      </a:effectLst>
                    </a:rPr>
                    <a:t>GB</a:t>
                  </a:r>
                  <a:r>
                    <a:rPr lang="fi-FI" b="1">
                      <a:solidFill>
                        <a:srgbClr val="003366"/>
                      </a:solidFill>
                      <a:effectLst>
                        <a:outerShdw blurRad="38100" dist="38100" dir="2700000" algn="tl">
                          <a:srgbClr val="C0C0C0"/>
                        </a:outerShdw>
                      </a:effectLst>
                    </a:rPr>
                    <a:t>DF</a:t>
                  </a:r>
                  <a:endParaRPr lang="en-US" b="1">
                    <a:solidFill>
                      <a:srgbClr val="003366"/>
                    </a:solidFill>
                    <a:effectLst>
                      <a:outerShdw blurRad="38100" dist="38100" dir="2700000" algn="tl">
                        <a:srgbClr val="C0C0C0"/>
                      </a:outerShdw>
                    </a:effectLst>
                  </a:endParaRPr>
                </a:p>
              </p:txBody>
            </p:sp>
          </p:grpSp>
          <p:grpSp>
            <p:nvGrpSpPr>
              <p:cNvPr id="304145" name="Group 308"/>
              <p:cNvGrpSpPr>
                <a:grpSpLocks/>
              </p:cNvGrpSpPr>
              <p:nvPr/>
            </p:nvGrpSpPr>
            <p:grpSpPr bwMode="auto">
              <a:xfrm>
                <a:off x="3697" y="2932"/>
                <a:ext cx="680" cy="498"/>
                <a:chOff x="3515" y="2976"/>
                <a:chExt cx="680" cy="498"/>
              </a:xfrm>
            </p:grpSpPr>
            <p:pic>
              <p:nvPicPr>
                <p:cNvPr id="304150" name="Picture 309"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 y="2976"/>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958" name="Text Box 310"/>
                <p:cNvSpPr txBox="1">
                  <a:spLocks noChangeArrowheads="1"/>
                </p:cNvSpPr>
                <p:nvPr/>
              </p:nvSpPr>
              <p:spPr bwMode="auto">
                <a:xfrm>
                  <a:off x="3515" y="3339"/>
                  <a:ext cx="680" cy="135"/>
                </a:xfrm>
                <a:prstGeom prst="rect">
                  <a:avLst/>
                </a:prstGeom>
                <a:noFill/>
                <a:ln w="9525" algn="ctr">
                  <a:noFill/>
                  <a:miter lim="800000"/>
                  <a:headEnd/>
                  <a:tailEnd/>
                </a:ln>
                <a:effectLst/>
              </p:spPr>
              <p:txBody>
                <a:bodyPr>
                  <a:spAutoFit/>
                </a:bodyPr>
                <a:lstStyle/>
                <a:p>
                  <a:pPr>
                    <a:spcBef>
                      <a:spcPct val="50000"/>
                    </a:spcBef>
                    <a:defRPr/>
                  </a:pPr>
                  <a:r>
                    <a:rPr lang="fi-FI" b="1">
                      <a:solidFill>
                        <a:srgbClr val="990000"/>
                      </a:solidFill>
                      <a:effectLst>
                        <a:outerShdw blurRad="38100" dist="38100" dir="2700000" algn="tl">
                          <a:srgbClr val="C0C0C0"/>
                        </a:outerShdw>
                      </a:effectLst>
                    </a:rPr>
                    <a:t>BPEL</a:t>
                  </a:r>
                  <a:endParaRPr lang="en-US" b="1">
                    <a:solidFill>
                      <a:srgbClr val="990000"/>
                    </a:solidFill>
                    <a:effectLst>
                      <a:outerShdw blurRad="38100" dist="38100" dir="2700000" algn="tl">
                        <a:srgbClr val="C0C0C0"/>
                      </a:outerShdw>
                    </a:effectLst>
                  </a:endParaRPr>
                </a:p>
              </p:txBody>
            </p:sp>
          </p:grpSp>
          <p:sp>
            <p:nvSpPr>
              <p:cNvPr id="1435959" name="AutoShape 311"/>
              <p:cNvSpPr>
                <a:spLocks noChangeArrowheads="1"/>
              </p:cNvSpPr>
              <p:nvPr/>
            </p:nvSpPr>
            <p:spPr bwMode="auto">
              <a:xfrm>
                <a:off x="2898" y="2947"/>
                <a:ext cx="953" cy="408"/>
              </a:xfrm>
              <a:prstGeom prst="rightArrow">
                <a:avLst>
                  <a:gd name="adj1" fmla="val 73528"/>
                  <a:gd name="adj2" fmla="val 30387"/>
                </a:avLst>
              </a:prstGeom>
              <a:gradFill rotWithShape="1">
                <a:gsLst>
                  <a:gs pos="0">
                    <a:srgbClr val="9ECEE6">
                      <a:gamma/>
                      <a:shade val="75686"/>
                      <a:invGamma/>
                    </a:srgbClr>
                  </a:gs>
                  <a:gs pos="50000">
                    <a:srgbClr val="9ECEE6">
                      <a:alpha val="50000"/>
                    </a:srgbClr>
                  </a:gs>
                  <a:gs pos="100000">
                    <a:srgbClr val="9ECEE6">
                      <a:gamma/>
                      <a:shade val="75686"/>
                      <a:invGamma/>
                    </a:srgbClr>
                  </a:gs>
                </a:gsLst>
                <a:lin ang="5400000" scaled="1"/>
              </a:gradFill>
              <a:ln w="9525" algn="ctr">
                <a:noFill/>
                <a:miter lim="800000"/>
                <a:headEnd/>
                <a:tailEnd/>
              </a:ln>
              <a:effectLst/>
            </p:spPr>
            <p:txBody>
              <a:bodyPr anchor="ctr">
                <a:spAutoFit/>
              </a:bodyPr>
              <a:lstStyle/>
              <a:p>
                <a:pPr>
                  <a:defRPr/>
                </a:pPr>
                <a:endParaRPr lang="en-US"/>
              </a:p>
            </p:txBody>
          </p:sp>
          <p:sp>
            <p:nvSpPr>
              <p:cNvPr id="1435960" name="Text Box 312"/>
              <p:cNvSpPr txBox="1">
                <a:spLocks noChangeArrowheads="1"/>
              </p:cNvSpPr>
              <p:nvPr/>
            </p:nvSpPr>
            <p:spPr bwMode="auto">
              <a:xfrm>
                <a:off x="2756" y="3055"/>
                <a:ext cx="1179" cy="192"/>
              </a:xfrm>
              <a:prstGeom prst="rect">
                <a:avLst/>
              </a:prstGeom>
              <a:noFill/>
              <a:ln w="9525" algn="ctr">
                <a:noFill/>
                <a:miter lim="800000"/>
                <a:headEnd/>
                <a:tailEnd/>
              </a:ln>
              <a:effectLst/>
            </p:spPr>
            <p:txBody>
              <a:bodyPr>
                <a:spAutoFit/>
              </a:bodyPr>
              <a:lstStyle/>
              <a:p>
                <a:pPr>
                  <a:spcBef>
                    <a:spcPct val="50000"/>
                  </a:spcBef>
                  <a:defRPr/>
                </a:pPr>
                <a:r>
                  <a:rPr lang="en-US" sz="1400" b="1">
                    <a:solidFill>
                      <a:schemeClr val="bg2"/>
                    </a:solidFill>
                    <a:effectLst>
                      <a:outerShdw blurRad="38100" dist="38100" dir="2700000" algn="tl">
                        <a:srgbClr val="C0C0C0"/>
                      </a:outerShdw>
                    </a:effectLst>
                  </a:rPr>
                  <a:t>Transformation</a:t>
                </a:r>
              </a:p>
            </p:txBody>
          </p:sp>
        </p:grpSp>
      </p:grpSp>
      <p:sp>
        <p:nvSpPr>
          <p:cNvPr id="304139" name="Rectangle 313"/>
          <p:cNvSpPr>
            <a:spLocks noChangeArrowheads="1"/>
          </p:cNvSpPr>
          <p:nvPr/>
        </p:nvSpPr>
        <p:spPr bwMode="auto">
          <a:xfrm>
            <a:off x="684213" y="908050"/>
            <a:ext cx="8351837" cy="1225550"/>
          </a:xfrm>
          <a:prstGeom prst="rect">
            <a:avLst/>
          </a:prstGeom>
          <a:solidFill>
            <a:srgbClr val="663300">
              <a:alpha val="16078"/>
            </a:srgbClr>
          </a:solidFill>
          <a:ln w="19050"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962" name="Text Box 314"/>
          <p:cNvSpPr txBox="1">
            <a:spLocks noChangeArrowheads="1"/>
          </p:cNvSpPr>
          <p:nvPr/>
        </p:nvSpPr>
        <p:spPr bwMode="auto">
          <a:xfrm>
            <a:off x="684213" y="1047750"/>
            <a:ext cx="8783637" cy="854075"/>
          </a:xfrm>
          <a:prstGeom prst="rect">
            <a:avLst/>
          </a:prstGeom>
          <a:noFill/>
          <a:ln w="9525" algn="ctr">
            <a:noFill/>
            <a:miter lim="800000"/>
            <a:headEnd/>
            <a:tailEnd/>
          </a:ln>
          <a:effectLst/>
        </p:spPr>
        <p:txBody>
          <a:bodyPr>
            <a:spAutoFit/>
          </a:bodyPr>
          <a:lstStyle/>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 </a:t>
            </a:r>
            <a:r>
              <a:rPr lang="en-US" sz="1800" b="1">
                <a:solidFill>
                  <a:srgbClr val="996633"/>
                </a:solidFill>
                <a:effectLst>
                  <a:outerShdw blurRad="38100" dist="38100" dir="2700000" algn="tl">
                    <a:srgbClr val="C0C0C0"/>
                  </a:outerShdw>
                </a:effectLst>
              </a:rPr>
              <a:t>From</a:t>
            </a:r>
            <a:r>
              <a:rPr lang="en-US" sz="2000" b="1">
                <a:solidFill>
                  <a:srgbClr val="996633"/>
                </a:solidFill>
                <a:effectLst>
                  <a:outerShdw blurRad="38100" dist="38100" dir="2700000" algn="tl">
                    <a:srgbClr val="C0C0C0"/>
                  </a:outerShdw>
                </a:effectLst>
              </a:rPr>
              <a:t> </a:t>
            </a:r>
            <a:r>
              <a:rPr lang="en-US" sz="1800" b="1">
                <a:solidFill>
                  <a:srgbClr val="996633"/>
                </a:solidFill>
                <a:effectLst>
                  <a:outerShdw blurRad="38100" dist="38100" dir="2700000" algn="tl">
                    <a:srgbClr val="C0C0C0"/>
                  </a:outerShdw>
                </a:effectLst>
              </a:rPr>
              <a:t>individual WS binding to</a:t>
            </a:r>
            <a:r>
              <a:rPr lang="en-US" sz="2000" b="1">
                <a:solidFill>
                  <a:srgbClr val="996633"/>
                </a:solidFill>
                <a:effectLst>
                  <a:outerShdw blurRad="38100" dist="38100" dir="2700000" algn="tl">
                    <a:srgbClr val="C0C0C0"/>
                  </a:outerShdw>
                </a:effectLst>
              </a:rPr>
              <a:t> Semantic Scenarios Specification</a:t>
            </a:r>
          </a:p>
          <a:p>
            <a:pPr algn="l">
              <a:spcBef>
                <a:spcPct val="50000"/>
              </a:spcBef>
              <a:buFont typeface="Wingdings" pitchFamily="2" charset="2"/>
              <a:buNone/>
              <a:defRPr/>
            </a:pPr>
            <a:r>
              <a:rPr lang="en-US" sz="1600" b="1">
                <a:solidFill>
                  <a:srgbClr val="996633"/>
                </a:solidFill>
                <a:effectLst>
                  <a:outerShdw blurRad="38100" dist="38100" dir="2700000" algn="tl">
                    <a:srgbClr val="C0C0C0"/>
                  </a:outerShdw>
                </a:effectLst>
              </a:rPr>
              <a:t>     (possibility to use a huge amount of appropriate Web Services)</a:t>
            </a:r>
            <a:r>
              <a:rPr lang="en-US" sz="2000" b="1">
                <a:solidFill>
                  <a:srgbClr val="996633"/>
                </a:solidFill>
                <a:effectLst>
                  <a:outerShdw blurRad="38100" dist="38100" dir="2700000" algn="tl">
                    <a:srgbClr val="C0C0C0"/>
                  </a:outerShdw>
                </a:effectLst>
              </a:rPr>
              <a:t>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additive="base">
                                        <p:cTn id="16" dur="500" fill="hold"/>
                                        <p:tgtEl>
                                          <p:spTgt spid="21"/>
                                        </p:tgtEl>
                                        <p:attrNameLst>
                                          <p:attrName>ppt_x</p:attrName>
                                        </p:attrNameLst>
                                      </p:cBhvr>
                                      <p:tavLst>
                                        <p:tav tm="0">
                                          <p:val>
                                            <p:strVal val="#ppt_x"/>
                                          </p:val>
                                        </p:tav>
                                        <p:tav tm="100000">
                                          <p:val>
                                            <p:strVal val="#ppt_x"/>
                                          </p:val>
                                        </p:tav>
                                      </p:tavLst>
                                    </p:anim>
                                    <p:anim calcmode="lin" valueType="num">
                                      <p:cBhvr additive="base">
                                        <p:cTn id="17" dur="500" fill="hold"/>
                                        <p:tgtEl>
                                          <p:spTgt spid="21"/>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1435779"/>
                                        </p:tgtEl>
                                        <p:attrNameLst>
                                          <p:attrName>style.visibility</p:attrName>
                                        </p:attrNameLst>
                                      </p:cBhvr>
                                      <p:to>
                                        <p:strVal val="visible"/>
                                      </p:to>
                                    </p:set>
                                    <p:anim calcmode="lin" valueType="num">
                                      <p:cBhvr additive="base">
                                        <p:cTn id="20" dur="500" fill="hold"/>
                                        <p:tgtEl>
                                          <p:spTgt spid="1435779"/>
                                        </p:tgtEl>
                                        <p:attrNameLst>
                                          <p:attrName>ppt_x</p:attrName>
                                        </p:attrNameLst>
                                      </p:cBhvr>
                                      <p:tavLst>
                                        <p:tav tm="0">
                                          <p:val>
                                            <p:strVal val="#ppt_x"/>
                                          </p:val>
                                        </p:tav>
                                        <p:tav tm="100000">
                                          <p:val>
                                            <p:strVal val="#ppt_x"/>
                                          </p:val>
                                        </p:tav>
                                      </p:tavLst>
                                    </p:anim>
                                    <p:anim calcmode="lin" valueType="num">
                                      <p:cBhvr additive="base">
                                        <p:cTn id="21" dur="500" fill="hold"/>
                                        <p:tgtEl>
                                          <p:spTgt spid="1435779"/>
                                        </p:tgtEl>
                                        <p:attrNameLst>
                                          <p:attrName>ppt_y</p:attrName>
                                        </p:attrNameLst>
                                      </p:cBhvr>
                                      <p:tavLst>
                                        <p:tav tm="0">
                                          <p:val>
                                            <p:strVal val="1+#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nodeType="clickEffect">
                                  <p:stCondLst>
                                    <p:cond delay="0"/>
                                  </p:stCondLst>
                                  <p:childTnLst>
                                    <p:set>
                                      <p:cBhvr>
                                        <p:cTn id="25" dur="1" fill="hold">
                                          <p:stCondLst>
                                            <p:cond delay="0"/>
                                          </p:stCondLst>
                                        </p:cTn>
                                        <p:tgtEl>
                                          <p:spTgt spid="1435800"/>
                                        </p:tgtEl>
                                        <p:attrNameLst>
                                          <p:attrName>style.visibility</p:attrName>
                                        </p:attrNameLst>
                                      </p:cBhvr>
                                      <p:to>
                                        <p:strVal val="visible"/>
                                      </p:to>
                                    </p:set>
                                    <p:anim calcmode="lin" valueType="num">
                                      <p:cBhvr>
                                        <p:cTn id="26" dur="1000" fill="hold"/>
                                        <p:tgtEl>
                                          <p:spTgt spid="1435800"/>
                                        </p:tgtEl>
                                        <p:attrNameLst>
                                          <p:attrName>ppt_w</p:attrName>
                                        </p:attrNameLst>
                                      </p:cBhvr>
                                      <p:tavLst>
                                        <p:tav tm="0">
                                          <p:val>
                                            <p:strVal val="#ppt_w+.3"/>
                                          </p:val>
                                        </p:tav>
                                        <p:tav tm="100000">
                                          <p:val>
                                            <p:strVal val="#ppt_w"/>
                                          </p:val>
                                        </p:tav>
                                      </p:tavLst>
                                    </p:anim>
                                    <p:anim calcmode="lin" valueType="num">
                                      <p:cBhvr>
                                        <p:cTn id="27" dur="1000" fill="hold"/>
                                        <p:tgtEl>
                                          <p:spTgt spid="1435800"/>
                                        </p:tgtEl>
                                        <p:attrNameLst>
                                          <p:attrName>ppt_h</p:attrName>
                                        </p:attrNameLst>
                                      </p:cBhvr>
                                      <p:tavLst>
                                        <p:tav tm="0">
                                          <p:val>
                                            <p:strVal val="#ppt_h"/>
                                          </p:val>
                                        </p:tav>
                                        <p:tav tm="100000">
                                          <p:val>
                                            <p:strVal val="#ppt_h"/>
                                          </p:val>
                                        </p:tav>
                                      </p:tavLst>
                                    </p:anim>
                                    <p:animEffect transition="in" filter="fade">
                                      <p:cBhvr>
                                        <p:cTn id="28" dur="1000"/>
                                        <p:tgtEl>
                                          <p:spTgt spid="143580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nodeType="clickEffect">
                                  <p:stCondLst>
                                    <p:cond delay="0"/>
                                  </p:stCondLst>
                                  <p:childTnLst>
                                    <p:animEffect transition="out" filter="fade">
                                      <p:cBhvr>
                                        <p:cTn id="32" dur="2000"/>
                                        <p:tgtEl>
                                          <p:spTgt spid="1435800"/>
                                        </p:tgtEl>
                                      </p:cBhvr>
                                    </p:animEffect>
                                    <p:set>
                                      <p:cBhvr>
                                        <p:cTn id="33" dur="1" fill="hold">
                                          <p:stCondLst>
                                            <p:cond delay="1999"/>
                                          </p:stCondLst>
                                        </p:cTn>
                                        <p:tgtEl>
                                          <p:spTgt spid="1435800"/>
                                        </p:tgtEl>
                                        <p:attrNameLst>
                                          <p:attrName>style.visibility</p:attrName>
                                        </p:attrNameLst>
                                      </p:cBhvr>
                                      <p:to>
                                        <p:strVal val="hidden"/>
                                      </p:to>
                                    </p:set>
                                  </p:childTnLst>
                                </p:cTn>
                              </p:par>
                            </p:childTnLst>
                          </p:cTn>
                        </p:par>
                        <p:par>
                          <p:cTn id="34" fill="hold" nodeType="afterGroup">
                            <p:stCondLst>
                              <p:cond delay="2000"/>
                            </p:stCondLst>
                            <p:childTnLst>
                              <p:par>
                                <p:cTn id="35" presetID="50" presetClass="exit" presetSubtype="0" accel="100000" fill="hold" nodeType="afterEffect">
                                  <p:stCondLst>
                                    <p:cond delay="0"/>
                                  </p:stCondLst>
                                  <p:childTnLst>
                                    <p:anim calcmode="lin" valueType="num">
                                      <p:cBhvr>
                                        <p:cTn id="36" dur="1000"/>
                                        <p:tgtEl>
                                          <p:spTgt spid="17"/>
                                        </p:tgtEl>
                                        <p:attrNameLst>
                                          <p:attrName>ppt_w</p:attrName>
                                        </p:attrNameLst>
                                      </p:cBhvr>
                                      <p:tavLst>
                                        <p:tav tm="0">
                                          <p:val>
                                            <p:strVal val="ppt_w"/>
                                          </p:val>
                                        </p:tav>
                                        <p:tav tm="100000">
                                          <p:val>
                                            <p:strVal val="ppt_w+.3"/>
                                          </p:val>
                                        </p:tav>
                                      </p:tavLst>
                                    </p:anim>
                                    <p:anim calcmode="lin" valueType="num">
                                      <p:cBhvr>
                                        <p:cTn id="37" dur="1000"/>
                                        <p:tgtEl>
                                          <p:spTgt spid="17"/>
                                        </p:tgtEl>
                                        <p:attrNameLst>
                                          <p:attrName>ppt_h</p:attrName>
                                        </p:attrNameLst>
                                      </p:cBhvr>
                                      <p:tavLst>
                                        <p:tav tm="0">
                                          <p:val>
                                            <p:strVal val="ppt_h"/>
                                          </p:val>
                                        </p:tav>
                                        <p:tav tm="100000">
                                          <p:val>
                                            <p:strVal val="ppt_h"/>
                                          </p:val>
                                        </p:tav>
                                      </p:tavLst>
                                    </p:anim>
                                    <p:animEffect transition="out" filter="fade">
                                      <p:cBhvr>
                                        <p:cTn id="38" dur="1000"/>
                                        <p:tgtEl>
                                          <p:spTgt spid="17"/>
                                        </p:tgtEl>
                                      </p:cBhvr>
                                    </p:animEffect>
                                    <p:set>
                                      <p:cBhvr>
                                        <p:cTn id="39" dur="1" fill="hold">
                                          <p:stCondLst>
                                            <p:cond delay="999"/>
                                          </p:stCondLst>
                                        </p:cTn>
                                        <p:tgtEl>
                                          <p:spTgt spid="17"/>
                                        </p:tgtEl>
                                        <p:attrNameLst>
                                          <p:attrName>style.visibility</p:attrName>
                                        </p:attrNameLst>
                                      </p:cBhvr>
                                      <p:to>
                                        <p:strVal val="hidden"/>
                                      </p:to>
                                    </p:set>
                                  </p:childTnLst>
                                </p:cTn>
                              </p:par>
                              <p:par>
                                <p:cTn id="40" presetID="42" presetClass="exit" presetSubtype="0" fill="hold" nodeType="withEffect">
                                  <p:stCondLst>
                                    <p:cond delay="0"/>
                                  </p:stCondLst>
                                  <p:childTnLst>
                                    <p:animEffect transition="out" filter="fade">
                                      <p:cBhvr>
                                        <p:cTn id="41" dur="1000"/>
                                        <p:tgtEl>
                                          <p:spTgt spid="1435779"/>
                                        </p:tgtEl>
                                      </p:cBhvr>
                                    </p:animEffect>
                                    <p:anim calcmode="lin" valueType="num">
                                      <p:cBhvr>
                                        <p:cTn id="42" dur="1000"/>
                                        <p:tgtEl>
                                          <p:spTgt spid="1435779"/>
                                        </p:tgtEl>
                                        <p:attrNameLst>
                                          <p:attrName>ppt_x</p:attrName>
                                        </p:attrNameLst>
                                      </p:cBhvr>
                                      <p:tavLst>
                                        <p:tav tm="0">
                                          <p:val>
                                            <p:strVal val="ppt_x"/>
                                          </p:val>
                                        </p:tav>
                                        <p:tav tm="100000">
                                          <p:val>
                                            <p:strVal val="ppt_x"/>
                                          </p:val>
                                        </p:tav>
                                      </p:tavLst>
                                    </p:anim>
                                    <p:anim calcmode="lin" valueType="num">
                                      <p:cBhvr>
                                        <p:cTn id="43" dur="1000"/>
                                        <p:tgtEl>
                                          <p:spTgt spid="1435779"/>
                                        </p:tgtEl>
                                        <p:attrNameLst>
                                          <p:attrName>ppt_y</p:attrName>
                                        </p:attrNameLst>
                                      </p:cBhvr>
                                      <p:tavLst>
                                        <p:tav tm="0">
                                          <p:val>
                                            <p:strVal val="ppt_y"/>
                                          </p:val>
                                        </p:tav>
                                        <p:tav tm="100000">
                                          <p:val>
                                            <p:strVal val="ppt_y+.1"/>
                                          </p:val>
                                        </p:tav>
                                      </p:tavLst>
                                    </p:anim>
                                    <p:set>
                                      <p:cBhvr>
                                        <p:cTn id="44" dur="1" fill="hold">
                                          <p:stCondLst>
                                            <p:cond delay="999"/>
                                          </p:stCondLst>
                                        </p:cTn>
                                        <p:tgtEl>
                                          <p:spTgt spid="1435779"/>
                                        </p:tgtEl>
                                        <p:attrNameLst>
                                          <p:attrName>style.visibility</p:attrName>
                                        </p:attrNameLst>
                                      </p:cBhvr>
                                      <p:to>
                                        <p:strVal val="hidden"/>
                                      </p:to>
                                    </p:set>
                                  </p:childTnLst>
                                </p:cTn>
                              </p:par>
                              <p:par>
                                <p:cTn id="45" presetID="10" presetClass="exit" presetSubtype="0" fill="hold" nodeType="withEffect">
                                  <p:stCondLst>
                                    <p:cond delay="0"/>
                                  </p:stCondLst>
                                  <p:childTnLst>
                                    <p:animEffect transition="out" filter="fade">
                                      <p:cBhvr>
                                        <p:cTn id="46" dur="2000"/>
                                        <p:tgtEl>
                                          <p:spTgt spid="21"/>
                                        </p:tgtEl>
                                      </p:cBhvr>
                                    </p:animEffect>
                                    <p:set>
                                      <p:cBhvr>
                                        <p:cTn id="47" dur="1" fill="hold">
                                          <p:stCondLst>
                                            <p:cond delay="1999"/>
                                          </p:stCondLst>
                                        </p:cTn>
                                        <p:tgtEl>
                                          <p:spTgt spid="21"/>
                                        </p:tgtEl>
                                        <p:attrNameLst>
                                          <p:attrName>style.visibility</p:attrName>
                                        </p:attrNameLst>
                                      </p:cBhvr>
                                      <p:to>
                                        <p:strVal val="hidden"/>
                                      </p:to>
                                    </p:set>
                                  </p:childTnLst>
                                </p:cTn>
                              </p:par>
                            </p:childTnLst>
                          </p:cTn>
                        </p:par>
                        <p:par>
                          <p:cTn id="48" fill="hold" nodeType="afterGroup">
                            <p:stCondLst>
                              <p:cond delay="40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2000"/>
                                        <p:tgtEl>
                                          <p:spTgt spid="2"/>
                                        </p:tgtEl>
                                      </p:cBhvr>
                                    </p:animEffect>
                                  </p:childTnLst>
                                </p:cTn>
                              </p:par>
                              <p:par>
                                <p:cTn id="52" presetID="10" presetClass="entr" presetSubtype="0" fill="hold"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2000"/>
                                        <p:tgtEl>
                                          <p:spTgt spid="12"/>
                                        </p:tgtEl>
                                      </p:cBhvr>
                                    </p:animEffect>
                                  </p:childTnLst>
                                </p:cTn>
                              </p:par>
                            </p:childTnLst>
                          </p:cTn>
                        </p:par>
                        <p:par>
                          <p:cTn id="55" fill="hold" nodeType="afterGroup">
                            <p:stCondLst>
                              <p:cond delay="6000"/>
                            </p:stCondLst>
                            <p:childTnLst>
                              <p:par>
                                <p:cTn id="56" presetID="10" presetClass="entr" presetSubtype="0" fill="hold" nodeType="after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fade">
                                      <p:cBhvr>
                                        <p:cTn id="58" dur="2000"/>
                                        <p:tgtEl>
                                          <p:spTgt spid="21"/>
                                        </p:tgtEl>
                                      </p:cBhvr>
                                    </p:animEffect>
                                  </p:childTnLst>
                                </p:cTn>
                              </p:par>
                              <p:par>
                                <p:cTn id="59" presetID="10" presetClass="entr" presetSubtype="0" fill="hold" nodeType="with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0"/>
                                        <p:tgtEl>
                                          <p:spTgt spid="27"/>
                                        </p:tgtEl>
                                      </p:cBhvr>
                                    </p:animEffect>
                                  </p:childTnLst>
                                </p:cTn>
                              </p:par>
                            </p:childTnLst>
                          </p:cTn>
                        </p:par>
                        <p:par>
                          <p:cTn id="62" fill="hold" nodeType="afterGroup">
                            <p:stCondLst>
                              <p:cond delay="8000"/>
                            </p:stCondLst>
                            <p:childTnLst>
                              <p:par>
                                <p:cTn id="63" presetID="22" presetClass="entr" presetSubtype="4" fill="hold"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down)">
                                      <p:cBhvr>
                                        <p:cTn id="6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5154" name="Rectangle 2"/>
          <p:cNvSpPr>
            <a:spLocks noChangeArrowheads="1"/>
          </p:cNvSpPr>
          <p:nvPr/>
        </p:nvSpPr>
        <p:spPr bwMode="auto">
          <a:xfrm>
            <a:off x="684213" y="908050"/>
            <a:ext cx="8351837" cy="1008063"/>
          </a:xfrm>
          <a:prstGeom prst="rect">
            <a:avLst/>
          </a:prstGeom>
          <a:solidFill>
            <a:srgbClr val="663300">
              <a:alpha val="16078"/>
            </a:srgbClr>
          </a:solidFill>
          <a:ln w="19050"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 name="Group 3"/>
          <p:cNvGrpSpPr>
            <a:grpSpLocks/>
          </p:cNvGrpSpPr>
          <p:nvPr/>
        </p:nvGrpSpPr>
        <p:grpSpPr bwMode="auto">
          <a:xfrm>
            <a:off x="1692275" y="4114800"/>
            <a:ext cx="6408738" cy="2482850"/>
            <a:chOff x="1066" y="2592"/>
            <a:chExt cx="4037" cy="1564"/>
          </a:xfrm>
        </p:grpSpPr>
        <p:grpSp>
          <p:nvGrpSpPr>
            <p:cNvPr id="305295" name="Group 4"/>
            <p:cNvGrpSpPr>
              <a:grpSpLocks/>
            </p:cNvGrpSpPr>
            <p:nvPr/>
          </p:nvGrpSpPr>
          <p:grpSpPr bwMode="auto">
            <a:xfrm>
              <a:off x="1338" y="2660"/>
              <a:ext cx="3583" cy="1417"/>
              <a:chOff x="1338" y="2660"/>
              <a:chExt cx="3583" cy="1417"/>
            </a:xfrm>
          </p:grpSpPr>
          <p:grpSp>
            <p:nvGrpSpPr>
              <p:cNvPr id="305327" name="Group 5"/>
              <p:cNvGrpSpPr>
                <a:grpSpLocks/>
              </p:cNvGrpSpPr>
              <p:nvPr/>
            </p:nvGrpSpPr>
            <p:grpSpPr bwMode="auto">
              <a:xfrm>
                <a:off x="1338" y="3114"/>
                <a:ext cx="3583" cy="963"/>
                <a:chOff x="1338" y="3114"/>
                <a:chExt cx="3583" cy="963"/>
              </a:xfrm>
            </p:grpSpPr>
            <p:sp>
              <p:nvSpPr>
                <p:cNvPr id="305333" name="Rectangle 6"/>
                <p:cNvSpPr>
                  <a:spLocks noChangeArrowheads="1"/>
                </p:cNvSpPr>
                <p:nvPr/>
              </p:nvSpPr>
              <p:spPr bwMode="auto">
                <a:xfrm rot="-3707073">
                  <a:off x="2508" y="3570"/>
                  <a:ext cx="963" cy="52"/>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5334" name="Rectangle 7"/>
                <p:cNvSpPr>
                  <a:spLocks noChangeArrowheads="1"/>
                </p:cNvSpPr>
                <p:nvPr/>
              </p:nvSpPr>
              <p:spPr bwMode="auto">
                <a:xfrm rot="1281552">
                  <a:off x="1972" y="3249"/>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5335" name="Rectangle 8"/>
                <p:cNvSpPr>
                  <a:spLocks noChangeArrowheads="1"/>
                </p:cNvSpPr>
                <p:nvPr/>
              </p:nvSpPr>
              <p:spPr bwMode="auto">
                <a:xfrm rot="-725646">
                  <a:off x="1338" y="3248"/>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5328" name="Group 9"/>
              <p:cNvGrpSpPr>
                <a:grpSpLocks/>
              </p:cNvGrpSpPr>
              <p:nvPr/>
            </p:nvGrpSpPr>
            <p:grpSpPr bwMode="auto">
              <a:xfrm>
                <a:off x="2472" y="2660"/>
                <a:ext cx="1406" cy="770"/>
                <a:chOff x="2472" y="2660"/>
                <a:chExt cx="1406" cy="770"/>
              </a:xfrm>
            </p:grpSpPr>
            <p:sp>
              <p:nvSpPr>
                <p:cNvPr id="305329" name="Oval 10"/>
                <p:cNvSpPr>
                  <a:spLocks noChangeArrowheads="1"/>
                </p:cNvSpPr>
                <p:nvPr/>
              </p:nvSpPr>
              <p:spPr bwMode="auto">
                <a:xfrm rot="280784">
                  <a:off x="2518" y="2958"/>
                  <a:ext cx="1360" cy="472"/>
                </a:xfrm>
                <a:prstGeom prst="ellipse">
                  <a:avLst/>
                </a:prstGeom>
                <a:solidFill>
                  <a:srgbClr val="FBD6D5"/>
                </a:solidFill>
                <a:ln w="19050" algn="ctr">
                  <a:solidFill>
                    <a:srgbClr val="80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5330" name="Picture 11" descr="bpel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0" y="2958"/>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08" name="Text Box 12"/>
                <p:cNvSpPr txBox="1">
                  <a:spLocks noChangeArrowheads="1"/>
                </p:cNvSpPr>
                <p:nvPr/>
              </p:nvSpPr>
              <p:spPr bwMode="auto">
                <a:xfrm>
                  <a:off x="2472" y="2978"/>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800000"/>
                      </a:solidFill>
                      <a:effectLst>
                        <a:outerShdw blurRad="38100" dist="38100" dir="2700000" algn="tl">
                          <a:srgbClr val="C0C0C0"/>
                        </a:outerShdw>
                      </a:effectLst>
                      <a:latin typeface="Verdana" pitchFamily="34" charset="0"/>
                    </a:rPr>
                    <a:t>BPEL</a:t>
                  </a:r>
                  <a:endParaRPr lang="en-US" sz="2800" b="1">
                    <a:solidFill>
                      <a:srgbClr val="800000"/>
                    </a:solidFill>
                    <a:effectLst>
                      <a:outerShdw blurRad="38100" dist="38100" dir="2700000" algn="tl">
                        <a:srgbClr val="C0C0C0"/>
                      </a:outerShdw>
                    </a:effectLst>
                    <a:latin typeface="Verdana" pitchFamily="34" charset="0"/>
                  </a:endParaRPr>
                </a:p>
              </p:txBody>
            </p:sp>
            <p:pic>
              <p:nvPicPr>
                <p:cNvPr id="305332" name="Picture 13"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6" y="2660"/>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5296" name="Group 14"/>
            <p:cNvGrpSpPr>
              <a:grpSpLocks/>
            </p:cNvGrpSpPr>
            <p:nvPr/>
          </p:nvGrpSpPr>
          <p:grpSpPr bwMode="auto">
            <a:xfrm>
              <a:off x="1066" y="2592"/>
              <a:ext cx="4037" cy="1564"/>
              <a:chOff x="1066" y="2592"/>
              <a:chExt cx="4037" cy="1564"/>
            </a:xfrm>
          </p:grpSpPr>
          <p:grpSp>
            <p:nvGrpSpPr>
              <p:cNvPr id="305297" name="Group 15"/>
              <p:cNvGrpSpPr>
                <a:grpSpLocks/>
              </p:cNvGrpSpPr>
              <p:nvPr/>
            </p:nvGrpSpPr>
            <p:grpSpPr bwMode="auto">
              <a:xfrm>
                <a:off x="1903" y="2592"/>
                <a:ext cx="455" cy="221"/>
                <a:chOff x="1903" y="2592"/>
                <a:chExt cx="455" cy="221"/>
              </a:xfrm>
            </p:grpSpPr>
            <p:sp>
              <p:nvSpPr>
                <p:cNvPr id="1437712" name="Oval 16"/>
                <p:cNvSpPr>
                  <a:spLocks noChangeArrowheads="1"/>
                </p:cNvSpPr>
                <p:nvPr/>
              </p:nvSpPr>
              <p:spPr bwMode="auto">
                <a:xfrm>
                  <a:off x="1903" y="2689"/>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7713" name="AutoShape 17"/>
                <p:cNvSpPr>
                  <a:spLocks noChangeArrowheads="1"/>
                </p:cNvSpPr>
                <p:nvPr/>
              </p:nvSpPr>
              <p:spPr bwMode="auto">
                <a:xfrm flipH="1">
                  <a:off x="2269" y="2629"/>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24" name="AutoShape 18"/>
                <p:cNvSpPr>
                  <a:spLocks noChangeArrowheads="1"/>
                </p:cNvSpPr>
                <p:nvPr/>
              </p:nvSpPr>
              <p:spPr bwMode="auto">
                <a:xfrm>
                  <a:off x="1989" y="2592"/>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15" name="AutoShape 19"/>
                <p:cNvSpPr>
                  <a:spLocks noChangeArrowheads="1"/>
                </p:cNvSpPr>
                <p:nvPr/>
              </p:nvSpPr>
              <p:spPr bwMode="auto">
                <a:xfrm flipH="1">
                  <a:off x="1914" y="2642"/>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26" name="Text Box 20"/>
                <p:cNvSpPr txBox="1">
                  <a:spLocks noChangeArrowheads="1"/>
                </p:cNvSpPr>
                <p:nvPr/>
              </p:nvSpPr>
              <p:spPr bwMode="auto">
                <a:xfrm>
                  <a:off x="1993" y="2653"/>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1</a:t>
                  </a:r>
                  <a:endParaRPr lang="en-US" altLang="en-US" sz="900" b="1" i="1">
                    <a:solidFill>
                      <a:srgbClr val="F8BBBA"/>
                    </a:solidFill>
                  </a:endParaRPr>
                </a:p>
              </p:txBody>
            </p:sp>
          </p:grpSp>
          <p:grpSp>
            <p:nvGrpSpPr>
              <p:cNvPr id="305298" name="Group 21"/>
              <p:cNvGrpSpPr>
                <a:grpSpLocks/>
              </p:cNvGrpSpPr>
              <p:nvPr/>
            </p:nvGrpSpPr>
            <p:grpSpPr bwMode="auto">
              <a:xfrm>
                <a:off x="4512" y="3546"/>
                <a:ext cx="591" cy="330"/>
                <a:chOff x="4512" y="3546"/>
                <a:chExt cx="591" cy="330"/>
              </a:xfrm>
            </p:grpSpPr>
            <p:sp>
              <p:nvSpPr>
                <p:cNvPr id="1437718" name="Oval 22"/>
                <p:cNvSpPr>
                  <a:spLocks noChangeArrowheads="1"/>
                </p:cNvSpPr>
                <p:nvPr/>
              </p:nvSpPr>
              <p:spPr bwMode="auto">
                <a:xfrm>
                  <a:off x="4512" y="369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7719" name="AutoShape 23"/>
                <p:cNvSpPr>
                  <a:spLocks noChangeArrowheads="1"/>
                </p:cNvSpPr>
                <p:nvPr/>
              </p:nvSpPr>
              <p:spPr bwMode="auto">
                <a:xfrm flipH="1">
                  <a:off x="4965" y="360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19" name="AutoShape 24"/>
                <p:cNvSpPr>
                  <a:spLocks noChangeArrowheads="1"/>
                </p:cNvSpPr>
                <p:nvPr/>
              </p:nvSpPr>
              <p:spPr bwMode="auto">
                <a:xfrm>
                  <a:off x="4626" y="354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21" name="AutoShape 25"/>
                <p:cNvSpPr>
                  <a:spLocks noChangeArrowheads="1"/>
                </p:cNvSpPr>
                <p:nvPr/>
              </p:nvSpPr>
              <p:spPr bwMode="auto">
                <a:xfrm flipH="1">
                  <a:off x="4551" y="361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21" name="Text Box 26"/>
                <p:cNvSpPr txBox="1">
                  <a:spLocks noChangeArrowheads="1"/>
                </p:cNvSpPr>
                <p:nvPr/>
              </p:nvSpPr>
              <p:spPr bwMode="auto">
                <a:xfrm>
                  <a:off x="4630" y="363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4</a:t>
                  </a:r>
                  <a:endParaRPr lang="en-US" altLang="en-US" sz="1000" b="1" i="1">
                    <a:solidFill>
                      <a:srgbClr val="F8BBBA"/>
                    </a:solidFill>
                  </a:endParaRPr>
                </a:p>
              </p:txBody>
            </p:sp>
          </p:grpSp>
          <p:grpSp>
            <p:nvGrpSpPr>
              <p:cNvPr id="305299" name="Group 27"/>
              <p:cNvGrpSpPr>
                <a:grpSpLocks/>
              </p:cNvGrpSpPr>
              <p:nvPr/>
            </p:nvGrpSpPr>
            <p:grpSpPr bwMode="auto">
              <a:xfrm>
                <a:off x="1066" y="3372"/>
                <a:ext cx="591" cy="330"/>
                <a:chOff x="1066" y="3372"/>
                <a:chExt cx="591" cy="330"/>
              </a:xfrm>
            </p:grpSpPr>
            <p:sp>
              <p:nvSpPr>
                <p:cNvPr id="1437724" name="Oval 28"/>
                <p:cNvSpPr>
                  <a:spLocks noChangeArrowheads="1"/>
                </p:cNvSpPr>
                <p:nvPr/>
              </p:nvSpPr>
              <p:spPr bwMode="auto">
                <a:xfrm>
                  <a:off x="1066" y="3520"/>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7725" name="AutoShape 29"/>
                <p:cNvSpPr>
                  <a:spLocks noChangeArrowheads="1"/>
                </p:cNvSpPr>
                <p:nvPr/>
              </p:nvSpPr>
              <p:spPr bwMode="auto">
                <a:xfrm flipH="1">
                  <a:off x="1519" y="3427"/>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14" name="AutoShape 30"/>
                <p:cNvSpPr>
                  <a:spLocks noChangeArrowheads="1"/>
                </p:cNvSpPr>
                <p:nvPr/>
              </p:nvSpPr>
              <p:spPr bwMode="auto">
                <a:xfrm>
                  <a:off x="1180" y="3372"/>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27" name="AutoShape 31"/>
                <p:cNvSpPr>
                  <a:spLocks noChangeArrowheads="1"/>
                </p:cNvSpPr>
                <p:nvPr/>
              </p:nvSpPr>
              <p:spPr bwMode="auto">
                <a:xfrm flipH="1">
                  <a:off x="1105" y="3440"/>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16" name="Text Box 32"/>
                <p:cNvSpPr txBox="1">
                  <a:spLocks noChangeArrowheads="1"/>
                </p:cNvSpPr>
                <p:nvPr/>
              </p:nvSpPr>
              <p:spPr bwMode="auto">
                <a:xfrm>
                  <a:off x="1184" y="3463"/>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2</a:t>
                  </a:r>
                  <a:endParaRPr lang="en-US" altLang="en-US" sz="1000" b="1" i="1">
                    <a:solidFill>
                      <a:srgbClr val="F8BBBA"/>
                    </a:solidFill>
                  </a:endParaRPr>
                </a:p>
              </p:txBody>
            </p:sp>
          </p:grpSp>
          <p:grpSp>
            <p:nvGrpSpPr>
              <p:cNvPr id="305300" name="Group 33"/>
              <p:cNvGrpSpPr>
                <a:grpSpLocks/>
              </p:cNvGrpSpPr>
              <p:nvPr/>
            </p:nvGrpSpPr>
            <p:grpSpPr bwMode="auto">
              <a:xfrm>
                <a:off x="2472" y="3826"/>
                <a:ext cx="591" cy="330"/>
                <a:chOff x="2472" y="3826"/>
                <a:chExt cx="591" cy="330"/>
              </a:xfrm>
            </p:grpSpPr>
            <p:sp>
              <p:nvSpPr>
                <p:cNvPr id="1437730" name="Oval 34"/>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7731" name="AutoShape 35"/>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09" name="AutoShape 36"/>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33" name="AutoShape 37"/>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11" name="Text Box 38"/>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3</a:t>
                  </a:r>
                  <a:endParaRPr lang="en-US" altLang="en-US" sz="1000" b="1" i="1">
                    <a:solidFill>
                      <a:srgbClr val="F8BBBA"/>
                    </a:solidFill>
                  </a:endParaRPr>
                </a:p>
              </p:txBody>
            </p:sp>
          </p:grpSp>
          <p:grpSp>
            <p:nvGrpSpPr>
              <p:cNvPr id="305301" name="Group 39"/>
              <p:cNvGrpSpPr>
                <a:grpSpLocks/>
              </p:cNvGrpSpPr>
              <p:nvPr/>
            </p:nvGrpSpPr>
            <p:grpSpPr bwMode="auto">
              <a:xfrm>
                <a:off x="4059" y="2801"/>
                <a:ext cx="455" cy="221"/>
                <a:chOff x="4059" y="2801"/>
                <a:chExt cx="455" cy="221"/>
              </a:xfrm>
            </p:grpSpPr>
            <p:sp>
              <p:nvSpPr>
                <p:cNvPr id="1437736" name="Oval 40"/>
                <p:cNvSpPr>
                  <a:spLocks noChangeArrowheads="1"/>
                </p:cNvSpPr>
                <p:nvPr/>
              </p:nvSpPr>
              <p:spPr bwMode="auto">
                <a:xfrm>
                  <a:off x="4059" y="2898"/>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7737" name="AutoShape 41"/>
                <p:cNvSpPr>
                  <a:spLocks noChangeArrowheads="1"/>
                </p:cNvSpPr>
                <p:nvPr/>
              </p:nvSpPr>
              <p:spPr bwMode="auto">
                <a:xfrm flipH="1">
                  <a:off x="4425" y="2838"/>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04" name="AutoShape 42"/>
                <p:cNvSpPr>
                  <a:spLocks noChangeArrowheads="1"/>
                </p:cNvSpPr>
                <p:nvPr/>
              </p:nvSpPr>
              <p:spPr bwMode="auto">
                <a:xfrm>
                  <a:off x="4145" y="2801"/>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39" name="AutoShape 43"/>
                <p:cNvSpPr>
                  <a:spLocks noChangeArrowheads="1"/>
                </p:cNvSpPr>
                <p:nvPr/>
              </p:nvSpPr>
              <p:spPr bwMode="auto">
                <a:xfrm flipH="1">
                  <a:off x="4070" y="2851"/>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5306" name="Text Box 44"/>
                <p:cNvSpPr txBox="1">
                  <a:spLocks noChangeArrowheads="1"/>
                </p:cNvSpPr>
                <p:nvPr/>
              </p:nvSpPr>
              <p:spPr bwMode="auto">
                <a:xfrm>
                  <a:off x="4144" y="2856"/>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5</a:t>
                  </a:r>
                  <a:endParaRPr lang="en-US" altLang="en-US" sz="900" b="1" i="1">
                    <a:solidFill>
                      <a:srgbClr val="F8BBBA"/>
                    </a:solidFill>
                  </a:endParaRPr>
                </a:p>
              </p:txBody>
            </p:sp>
          </p:grpSp>
        </p:grpSp>
      </p:grpSp>
      <p:grpSp>
        <p:nvGrpSpPr>
          <p:cNvPr id="12" name="Group 45"/>
          <p:cNvGrpSpPr>
            <a:grpSpLocks/>
          </p:cNvGrpSpPr>
          <p:nvPr/>
        </p:nvGrpSpPr>
        <p:grpSpPr bwMode="auto">
          <a:xfrm>
            <a:off x="1258888" y="3068638"/>
            <a:ext cx="7200900" cy="3097212"/>
            <a:chOff x="793" y="1933"/>
            <a:chExt cx="4536" cy="1951"/>
          </a:xfrm>
        </p:grpSpPr>
        <p:sp>
          <p:nvSpPr>
            <p:cNvPr id="1437742" name="Freeform 46"/>
            <p:cNvSpPr>
              <a:spLocks/>
            </p:cNvSpPr>
            <p:nvPr/>
          </p:nvSpPr>
          <p:spPr bwMode="auto">
            <a:xfrm>
              <a:off x="1746" y="1933"/>
              <a:ext cx="680" cy="681"/>
            </a:xfrm>
            <a:custGeom>
              <a:avLst/>
              <a:gdLst/>
              <a:ahLst/>
              <a:cxnLst>
                <a:cxn ang="0">
                  <a:pos x="408" y="681"/>
                </a:cxn>
                <a:cxn ang="0">
                  <a:pos x="680" y="0"/>
                </a:cxn>
                <a:cxn ang="0">
                  <a:pos x="0" y="454"/>
                </a:cxn>
                <a:cxn ang="0">
                  <a:pos x="408" y="681"/>
                </a:cxn>
              </a:cxnLst>
              <a:rect l="0" t="0" r="r" b="b"/>
              <a:pathLst>
                <a:path w="680" h="681">
                  <a:moveTo>
                    <a:pt x="408" y="681"/>
                  </a:moveTo>
                  <a:lnTo>
                    <a:pt x="680" y="0"/>
                  </a:lnTo>
                  <a:lnTo>
                    <a:pt x="0" y="454"/>
                  </a:lnTo>
                  <a:lnTo>
                    <a:pt x="408" y="681"/>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7743" name="Freeform 47"/>
            <p:cNvSpPr>
              <a:spLocks/>
            </p:cNvSpPr>
            <p:nvPr/>
          </p:nvSpPr>
          <p:spPr bwMode="auto">
            <a:xfrm>
              <a:off x="793" y="2614"/>
              <a:ext cx="772" cy="816"/>
            </a:xfrm>
            <a:custGeom>
              <a:avLst/>
              <a:gdLst/>
              <a:ahLst/>
              <a:cxnLst>
                <a:cxn ang="0">
                  <a:pos x="590" y="816"/>
                </a:cxn>
                <a:cxn ang="0">
                  <a:pos x="772" y="0"/>
                </a:cxn>
                <a:cxn ang="0">
                  <a:pos x="0" y="544"/>
                </a:cxn>
                <a:cxn ang="0">
                  <a:pos x="590" y="816"/>
                </a:cxn>
              </a:cxnLst>
              <a:rect l="0" t="0" r="r" b="b"/>
              <a:pathLst>
                <a:path w="772" h="816">
                  <a:moveTo>
                    <a:pt x="590" y="816"/>
                  </a:moveTo>
                  <a:lnTo>
                    <a:pt x="772" y="0"/>
                  </a:lnTo>
                  <a:lnTo>
                    <a:pt x="0" y="544"/>
                  </a:lnTo>
                  <a:lnTo>
                    <a:pt x="590" y="816"/>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7744" name="Freeform 48"/>
            <p:cNvSpPr>
              <a:spLocks/>
            </p:cNvSpPr>
            <p:nvPr/>
          </p:nvSpPr>
          <p:spPr bwMode="auto">
            <a:xfrm>
              <a:off x="1973" y="3113"/>
              <a:ext cx="816" cy="771"/>
            </a:xfrm>
            <a:custGeom>
              <a:avLst/>
              <a:gdLst/>
              <a:ahLst/>
              <a:cxnLst>
                <a:cxn ang="0">
                  <a:pos x="816" y="771"/>
                </a:cxn>
                <a:cxn ang="0">
                  <a:pos x="726" y="0"/>
                </a:cxn>
                <a:cxn ang="0">
                  <a:pos x="0" y="771"/>
                </a:cxn>
                <a:cxn ang="0">
                  <a:pos x="816" y="771"/>
                </a:cxn>
              </a:cxnLst>
              <a:rect l="0" t="0" r="r" b="b"/>
              <a:pathLst>
                <a:path w="816" h="771">
                  <a:moveTo>
                    <a:pt x="816" y="771"/>
                  </a:moveTo>
                  <a:lnTo>
                    <a:pt x="726" y="0"/>
                  </a:lnTo>
                  <a:lnTo>
                    <a:pt x="0" y="771"/>
                  </a:lnTo>
                  <a:lnTo>
                    <a:pt x="816" y="771"/>
                  </a:lnTo>
                  <a:close/>
                </a:path>
              </a:pathLst>
            </a:custGeom>
            <a:gradFill rotWithShape="1">
              <a:gsLst>
                <a:gs pos="0">
                  <a:schemeClr val="bg1">
                    <a:gamma/>
                    <a:shade val="63529"/>
                    <a:invGamma/>
                  </a:schemeClr>
                </a:gs>
                <a:gs pos="100000">
                  <a:schemeClr val="bg1">
                    <a:alpha val="57001"/>
                  </a:schemeClr>
                </a:gs>
              </a:gsLst>
              <a:lin ang="27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7745" name="Freeform 49"/>
            <p:cNvSpPr>
              <a:spLocks/>
            </p:cNvSpPr>
            <p:nvPr/>
          </p:nvSpPr>
          <p:spPr bwMode="auto">
            <a:xfrm>
              <a:off x="4740" y="3067"/>
              <a:ext cx="589" cy="545"/>
            </a:xfrm>
            <a:custGeom>
              <a:avLst/>
              <a:gdLst/>
              <a:ahLst/>
              <a:cxnLst>
                <a:cxn ang="0">
                  <a:pos x="45" y="545"/>
                </a:cxn>
                <a:cxn ang="0">
                  <a:pos x="0" y="0"/>
                </a:cxn>
                <a:cxn ang="0">
                  <a:pos x="589" y="363"/>
                </a:cxn>
                <a:cxn ang="0">
                  <a:pos x="45" y="545"/>
                </a:cxn>
              </a:cxnLst>
              <a:rect l="0" t="0" r="r" b="b"/>
              <a:pathLst>
                <a:path w="589" h="545">
                  <a:moveTo>
                    <a:pt x="45" y="545"/>
                  </a:moveTo>
                  <a:lnTo>
                    <a:pt x="0" y="0"/>
                  </a:lnTo>
                  <a:lnTo>
                    <a:pt x="589" y="363"/>
                  </a:lnTo>
                  <a:lnTo>
                    <a:pt x="45" y="545"/>
                  </a:lnTo>
                  <a:close/>
                </a:path>
              </a:pathLst>
            </a:custGeom>
            <a:gradFill rotWithShape="1">
              <a:gsLst>
                <a:gs pos="0">
                  <a:schemeClr val="bg1">
                    <a:alpha val="57001"/>
                  </a:schemeClr>
                </a:gs>
                <a:gs pos="100000">
                  <a:schemeClr val="bg1">
                    <a:gamma/>
                    <a:shade val="63529"/>
                    <a:invGamma/>
                  </a:schemeClr>
                </a:gs>
              </a:gsLst>
              <a:lin ang="18900000" scaled="1"/>
            </a:gradFill>
            <a:ln w="9525" cap="flat" cmpd="sng">
              <a:noFill/>
              <a:prstDash val="solid"/>
              <a:round/>
              <a:headEnd type="none" w="med" len="med"/>
              <a:tailEnd type="none" w="med" len="med"/>
            </a:ln>
            <a:effectLst/>
          </p:spPr>
          <p:txBody>
            <a:bodyPr>
              <a:spAutoFit/>
            </a:bodyPr>
            <a:lstStyle/>
            <a:p>
              <a:pPr>
                <a:defRPr/>
              </a:pPr>
              <a:endParaRPr lang="en-US"/>
            </a:p>
          </p:txBody>
        </p:sp>
        <p:sp>
          <p:nvSpPr>
            <p:cNvPr id="1437746" name="Freeform 50"/>
            <p:cNvSpPr>
              <a:spLocks/>
            </p:cNvSpPr>
            <p:nvPr/>
          </p:nvSpPr>
          <p:spPr bwMode="auto">
            <a:xfrm>
              <a:off x="4195" y="2205"/>
              <a:ext cx="499" cy="635"/>
            </a:xfrm>
            <a:custGeom>
              <a:avLst/>
              <a:gdLst/>
              <a:ahLst/>
              <a:cxnLst>
                <a:cxn ang="0">
                  <a:pos x="91" y="635"/>
                </a:cxn>
                <a:cxn ang="0">
                  <a:pos x="0" y="0"/>
                </a:cxn>
                <a:cxn ang="0">
                  <a:pos x="499" y="273"/>
                </a:cxn>
                <a:cxn ang="0">
                  <a:pos x="91" y="635"/>
                </a:cxn>
              </a:cxnLst>
              <a:rect l="0" t="0" r="r" b="b"/>
              <a:pathLst>
                <a:path w="499" h="635">
                  <a:moveTo>
                    <a:pt x="91" y="635"/>
                  </a:moveTo>
                  <a:lnTo>
                    <a:pt x="0" y="0"/>
                  </a:lnTo>
                  <a:lnTo>
                    <a:pt x="499" y="273"/>
                  </a:lnTo>
                  <a:lnTo>
                    <a:pt x="91" y="635"/>
                  </a:lnTo>
                  <a:close/>
                </a:path>
              </a:pathLst>
            </a:custGeom>
            <a:gradFill rotWithShape="1">
              <a:gsLst>
                <a:gs pos="0">
                  <a:schemeClr val="bg1">
                    <a:alpha val="57001"/>
                  </a:schemeClr>
                </a:gs>
                <a:gs pos="100000">
                  <a:schemeClr val="bg1">
                    <a:gamma/>
                    <a:shade val="63529"/>
                    <a:invGamma/>
                  </a:schemeClr>
                </a:gs>
              </a:gsLst>
              <a:lin ang="18900000" scaled="1"/>
            </a:gradFill>
            <a:ln w="9525" cap="flat" cmpd="sng">
              <a:noFill/>
              <a:prstDash val="solid"/>
              <a:round/>
              <a:headEnd type="none" w="med" len="med"/>
              <a:tailEnd type="none" w="med" len="med"/>
            </a:ln>
            <a:effectLst/>
          </p:spPr>
          <p:txBody>
            <a:bodyPr>
              <a:spAutoFit/>
            </a:bodyPr>
            <a:lstStyle/>
            <a:p>
              <a:pPr>
                <a:defRPr/>
              </a:pPr>
              <a:endParaRPr lang="en-US"/>
            </a:p>
          </p:txBody>
        </p:sp>
      </p:grpSp>
      <p:sp>
        <p:nvSpPr>
          <p:cNvPr id="1437747" name="Text Box 51"/>
          <p:cNvSpPr txBox="1">
            <a:spLocks noChangeArrowheads="1"/>
          </p:cNvSpPr>
          <p:nvPr/>
        </p:nvSpPr>
        <p:spPr bwMode="auto">
          <a:xfrm>
            <a:off x="684213" y="1047750"/>
            <a:ext cx="8569325" cy="763588"/>
          </a:xfrm>
          <a:prstGeom prst="rect">
            <a:avLst/>
          </a:prstGeom>
          <a:noFill/>
          <a:ln w="9525" algn="ctr">
            <a:noFill/>
            <a:miter lim="800000"/>
            <a:headEnd/>
            <a:tailEnd/>
          </a:ln>
          <a:effectLst/>
        </p:spPr>
        <p:txBody>
          <a:bodyPr>
            <a:spAutoFit/>
          </a:bodyPr>
          <a:lstStyle/>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 Infrastructure Knowledge Management</a:t>
            </a:r>
          </a:p>
          <a:p>
            <a:pPr algn="l">
              <a:spcBef>
                <a:spcPct val="50000"/>
              </a:spcBef>
              <a:defRPr/>
            </a:pPr>
            <a:r>
              <a:rPr lang="en-US" sz="1600" b="1">
                <a:solidFill>
                  <a:srgbClr val="996633"/>
                </a:solidFill>
                <a:effectLst>
                  <a:outerShdw blurRad="38100" dist="38100" dir="2700000" algn="tl">
                    <a:srgbClr val="C0C0C0"/>
                  </a:outerShdw>
                </a:effectLst>
              </a:rPr>
              <a:t>     (sharing, formalization, reuse, elaboration, optimization, humans education) </a:t>
            </a:r>
          </a:p>
        </p:txBody>
      </p:sp>
      <p:sp>
        <p:nvSpPr>
          <p:cNvPr id="1437748" name="Rectangle 52"/>
          <p:cNvSpPr>
            <a:spLocks noChangeArrowheads="1"/>
          </p:cNvSpPr>
          <p:nvPr/>
        </p:nvSpPr>
        <p:spPr bwMode="auto">
          <a:xfrm>
            <a:off x="2057400" y="188913"/>
            <a:ext cx="6869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Option: </a:t>
            </a:r>
            <a:r>
              <a:rPr lang="en-US" sz="2800" b="1" i="1">
                <a:solidFill>
                  <a:srgbClr val="800000"/>
                </a:solidFill>
                <a:effectLst>
                  <a:outerShdw blurRad="38100" dist="38100" dir="2700000" algn="tl">
                    <a:srgbClr val="C0C0C0"/>
                  </a:outerShdw>
                </a:effectLst>
              </a:rPr>
              <a:t>Ontology of IT infrastructure</a:t>
            </a:r>
          </a:p>
        </p:txBody>
      </p:sp>
      <p:grpSp>
        <p:nvGrpSpPr>
          <p:cNvPr id="13" name="Group 53"/>
          <p:cNvGrpSpPr>
            <a:grpSpLocks/>
          </p:cNvGrpSpPr>
          <p:nvPr/>
        </p:nvGrpSpPr>
        <p:grpSpPr bwMode="auto">
          <a:xfrm>
            <a:off x="1993900" y="2924175"/>
            <a:ext cx="6088063" cy="2320925"/>
            <a:chOff x="1256" y="1842"/>
            <a:chExt cx="3835" cy="1462"/>
          </a:xfrm>
        </p:grpSpPr>
        <p:grpSp>
          <p:nvGrpSpPr>
            <p:cNvPr id="305277" name="Group 54"/>
            <p:cNvGrpSpPr>
              <a:grpSpLocks/>
            </p:cNvGrpSpPr>
            <p:nvPr/>
          </p:nvGrpSpPr>
          <p:grpSpPr bwMode="auto">
            <a:xfrm>
              <a:off x="1256" y="2250"/>
              <a:ext cx="3835" cy="1054"/>
              <a:chOff x="1256" y="2250"/>
              <a:chExt cx="3835" cy="1054"/>
            </a:xfrm>
          </p:grpSpPr>
          <p:sp>
            <p:nvSpPr>
              <p:cNvPr id="305287" name="Rectangle 55"/>
              <p:cNvSpPr>
                <a:spLocks noChangeArrowheads="1"/>
              </p:cNvSpPr>
              <p:nvPr/>
            </p:nvSpPr>
            <p:spPr bwMode="auto">
              <a:xfrm rot="18825450" flipH="1">
                <a:off x="2490" y="2755"/>
                <a:ext cx="1054" cy="44"/>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5288" name="Rectangle 56"/>
              <p:cNvSpPr>
                <a:spLocks noChangeArrowheads="1"/>
              </p:cNvSpPr>
              <p:nvPr/>
            </p:nvSpPr>
            <p:spPr bwMode="auto">
              <a:xfrm rot="1125398" flipV="1">
                <a:off x="2188" y="2452"/>
                <a:ext cx="2903" cy="45"/>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5289" name="Rectangle 57"/>
              <p:cNvSpPr>
                <a:spLocks noChangeArrowheads="1"/>
              </p:cNvSpPr>
              <p:nvPr/>
            </p:nvSpPr>
            <p:spPr bwMode="auto">
              <a:xfrm rot="21023727" flipV="1">
                <a:off x="1256" y="2444"/>
                <a:ext cx="3265" cy="44"/>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5278" name="Group 58"/>
            <p:cNvGrpSpPr>
              <a:grpSpLocks/>
            </p:cNvGrpSpPr>
            <p:nvPr/>
          </p:nvGrpSpPr>
          <p:grpSpPr bwMode="auto">
            <a:xfrm>
              <a:off x="2653" y="1842"/>
              <a:ext cx="1406" cy="770"/>
              <a:chOff x="2653" y="1842"/>
              <a:chExt cx="1406" cy="770"/>
            </a:xfrm>
          </p:grpSpPr>
          <p:sp>
            <p:nvSpPr>
              <p:cNvPr id="305279" name="Oval 59"/>
              <p:cNvSpPr>
                <a:spLocks noChangeArrowheads="1"/>
              </p:cNvSpPr>
              <p:nvPr/>
            </p:nvSpPr>
            <p:spPr bwMode="auto">
              <a:xfrm rot="280784">
                <a:off x="2699" y="2140"/>
                <a:ext cx="1360" cy="472"/>
              </a:xfrm>
              <a:prstGeom prst="ellipse">
                <a:avLst/>
              </a:prstGeom>
              <a:solidFill>
                <a:srgbClr val="9ECEE6"/>
              </a:solidFill>
              <a:ln w="19050" algn="ctr">
                <a:solidFill>
                  <a:srgbClr val="00336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5280" name="Picture 60" descr="bpel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1" y="2140"/>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57" name="Text Box 61"/>
              <p:cNvSpPr txBox="1">
                <a:spLocks noChangeArrowheads="1"/>
              </p:cNvSpPr>
              <p:nvPr/>
            </p:nvSpPr>
            <p:spPr bwMode="auto">
              <a:xfrm>
                <a:off x="2653" y="2160"/>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003366"/>
                    </a:solidFill>
                    <a:effectLst>
                      <a:outerShdw blurRad="38100" dist="38100" dir="2700000" algn="tl">
                        <a:srgbClr val="C0C0C0"/>
                      </a:outerShdw>
                    </a:effectLst>
                    <a:latin typeface="Verdana" pitchFamily="34" charset="0"/>
                  </a:rPr>
                  <a:t>R</a:t>
                </a:r>
                <a:r>
                  <a:rPr lang="fi-FI" sz="2000" b="1">
                    <a:solidFill>
                      <a:srgbClr val="003366"/>
                    </a:solidFill>
                    <a:effectLst>
                      <a:outerShdw blurRad="38100" dist="38100" dir="2700000" algn="tl">
                        <a:srgbClr val="C0C0C0"/>
                      </a:outerShdw>
                    </a:effectLst>
                    <a:latin typeface="Verdana" pitchFamily="34" charset="0"/>
                  </a:rPr>
                  <a:t>GB</a:t>
                </a:r>
                <a:r>
                  <a:rPr lang="fi-FI" sz="2800" b="1">
                    <a:solidFill>
                      <a:srgbClr val="003366"/>
                    </a:solidFill>
                    <a:effectLst>
                      <a:outerShdw blurRad="38100" dist="38100" dir="2700000" algn="tl">
                        <a:srgbClr val="C0C0C0"/>
                      </a:outerShdw>
                    </a:effectLst>
                    <a:latin typeface="Verdana" pitchFamily="34" charset="0"/>
                  </a:rPr>
                  <a:t>DF</a:t>
                </a:r>
                <a:endParaRPr lang="en-US" sz="2800" b="1">
                  <a:solidFill>
                    <a:srgbClr val="003366"/>
                  </a:solidFill>
                  <a:effectLst>
                    <a:outerShdw blurRad="38100" dist="38100" dir="2700000" algn="tl">
                      <a:srgbClr val="C0C0C0"/>
                    </a:outerShdw>
                  </a:effectLst>
                  <a:latin typeface="Verdana" pitchFamily="34" charset="0"/>
                </a:endParaRPr>
              </a:p>
            </p:txBody>
          </p:sp>
          <p:grpSp>
            <p:nvGrpSpPr>
              <p:cNvPr id="305282" name="Group 62"/>
              <p:cNvGrpSpPr>
                <a:grpSpLocks/>
              </p:cNvGrpSpPr>
              <p:nvPr/>
            </p:nvGrpSpPr>
            <p:grpSpPr bwMode="auto">
              <a:xfrm>
                <a:off x="3197" y="1842"/>
                <a:ext cx="295" cy="407"/>
                <a:chOff x="3197" y="1842"/>
                <a:chExt cx="295" cy="407"/>
              </a:xfrm>
            </p:grpSpPr>
            <p:pic>
              <p:nvPicPr>
                <p:cNvPr id="305283" name="Picture 63"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84" name="Picture 6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85" name="Picture 6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86" name="Picture 66"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7" name="Group 67"/>
          <p:cNvGrpSpPr>
            <a:grpSpLocks/>
          </p:cNvGrpSpPr>
          <p:nvPr/>
        </p:nvGrpSpPr>
        <p:grpSpPr bwMode="auto">
          <a:xfrm>
            <a:off x="963613" y="2224088"/>
            <a:ext cx="8062912" cy="3959225"/>
            <a:chOff x="613" y="1389"/>
            <a:chExt cx="5079" cy="2494"/>
          </a:xfrm>
        </p:grpSpPr>
        <p:grpSp>
          <p:nvGrpSpPr>
            <p:cNvPr id="305262" name="Group 68"/>
            <p:cNvGrpSpPr>
              <a:grpSpLocks/>
            </p:cNvGrpSpPr>
            <p:nvPr/>
          </p:nvGrpSpPr>
          <p:grpSpPr bwMode="auto">
            <a:xfrm>
              <a:off x="1610" y="1389"/>
              <a:ext cx="816" cy="998"/>
              <a:chOff x="1610" y="1389"/>
              <a:chExt cx="816" cy="998"/>
            </a:xfrm>
          </p:grpSpPr>
          <p:sp>
            <p:nvSpPr>
              <p:cNvPr id="305275" name="AutoShape 69"/>
              <p:cNvSpPr>
                <a:spLocks noChangeArrowheads="1"/>
              </p:cNvSpPr>
              <p:nvPr/>
            </p:nvSpPr>
            <p:spPr bwMode="auto">
              <a:xfrm>
                <a:off x="1610" y="1389"/>
                <a:ext cx="816" cy="998"/>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66" name="Text Box 70"/>
              <p:cNvSpPr txBox="1">
                <a:spLocks noChangeArrowheads="1"/>
              </p:cNvSpPr>
              <p:nvPr/>
            </p:nvSpPr>
            <p:spPr bwMode="auto">
              <a:xfrm>
                <a:off x="1974" y="1459"/>
                <a:ext cx="408"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1</a:t>
                </a:r>
                <a:endParaRPr lang="en-US" b="1">
                  <a:solidFill>
                    <a:srgbClr val="4D4D4D"/>
                  </a:solidFill>
                  <a:effectLst>
                    <a:outerShdw blurRad="38100" dist="38100" dir="2700000" algn="tl">
                      <a:srgbClr val="C0C0C0"/>
                    </a:outerShdw>
                  </a:effectLst>
                </a:endParaRPr>
              </a:p>
            </p:txBody>
          </p:sp>
        </p:grpSp>
        <p:grpSp>
          <p:nvGrpSpPr>
            <p:cNvPr id="305263" name="Group 71"/>
            <p:cNvGrpSpPr>
              <a:grpSpLocks/>
            </p:cNvGrpSpPr>
            <p:nvPr/>
          </p:nvGrpSpPr>
          <p:grpSpPr bwMode="auto">
            <a:xfrm>
              <a:off x="613" y="2024"/>
              <a:ext cx="952" cy="1179"/>
              <a:chOff x="613" y="2024"/>
              <a:chExt cx="952" cy="1179"/>
            </a:xfrm>
          </p:grpSpPr>
          <p:sp>
            <p:nvSpPr>
              <p:cNvPr id="305273" name="AutoShape 72"/>
              <p:cNvSpPr>
                <a:spLocks noChangeArrowheads="1"/>
              </p:cNvSpPr>
              <p:nvPr/>
            </p:nvSpPr>
            <p:spPr bwMode="auto">
              <a:xfrm>
                <a:off x="613" y="2024"/>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69" name="Text Box 73"/>
              <p:cNvSpPr txBox="1">
                <a:spLocks noChangeArrowheads="1"/>
              </p:cNvSpPr>
              <p:nvPr/>
            </p:nvSpPr>
            <p:spPr bwMode="auto">
              <a:xfrm>
                <a:off x="1038" y="2107"/>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2</a:t>
                </a:r>
                <a:endParaRPr lang="en-US" b="1">
                  <a:solidFill>
                    <a:srgbClr val="4D4D4D"/>
                  </a:solidFill>
                  <a:effectLst>
                    <a:outerShdw blurRad="38100" dist="38100" dir="2700000" algn="tl">
                      <a:srgbClr val="C0C0C0"/>
                    </a:outerShdw>
                  </a:effectLst>
                </a:endParaRPr>
              </a:p>
            </p:txBody>
          </p:sp>
        </p:grpSp>
        <p:grpSp>
          <p:nvGrpSpPr>
            <p:cNvPr id="305264" name="Group 74"/>
            <p:cNvGrpSpPr>
              <a:grpSpLocks/>
            </p:cNvGrpSpPr>
            <p:nvPr/>
          </p:nvGrpSpPr>
          <p:grpSpPr bwMode="auto">
            <a:xfrm>
              <a:off x="1791" y="2704"/>
              <a:ext cx="952" cy="1179"/>
              <a:chOff x="1791" y="2704"/>
              <a:chExt cx="952" cy="1179"/>
            </a:xfrm>
          </p:grpSpPr>
          <p:sp>
            <p:nvSpPr>
              <p:cNvPr id="305271" name="AutoShape 75"/>
              <p:cNvSpPr>
                <a:spLocks noChangeArrowheads="1"/>
              </p:cNvSpPr>
              <p:nvPr/>
            </p:nvSpPr>
            <p:spPr bwMode="auto">
              <a:xfrm>
                <a:off x="1791" y="2704"/>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72" name="Text Box 76"/>
              <p:cNvSpPr txBox="1">
                <a:spLocks noChangeArrowheads="1"/>
              </p:cNvSpPr>
              <p:nvPr/>
            </p:nvSpPr>
            <p:spPr bwMode="auto">
              <a:xfrm>
                <a:off x="2216" y="2787"/>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3</a:t>
                </a:r>
                <a:endParaRPr lang="en-US" b="1">
                  <a:solidFill>
                    <a:srgbClr val="4D4D4D"/>
                  </a:solidFill>
                  <a:effectLst>
                    <a:outerShdw blurRad="38100" dist="38100" dir="2700000" algn="tl">
                      <a:srgbClr val="C0C0C0"/>
                    </a:outerShdw>
                  </a:effectLst>
                </a:endParaRPr>
              </a:p>
            </p:txBody>
          </p:sp>
        </p:grpSp>
        <p:grpSp>
          <p:nvGrpSpPr>
            <p:cNvPr id="305265" name="Group 77"/>
            <p:cNvGrpSpPr>
              <a:grpSpLocks/>
            </p:cNvGrpSpPr>
            <p:nvPr/>
          </p:nvGrpSpPr>
          <p:grpSpPr bwMode="auto">
            <a:xfrm>
              <a:off x="4740" y="2296"/>
              <a:ext cx="952" cy="1179"/>
              <a:chOff x="4740" y="2296"/>
              <a:chExt cx="952" cy="1179"/>
            </a:xfrm>
          </p:grpSpPr>
          <p:sp>
            <p:nvSpPr>
              <p:cNvPr id="305269" name="AutoShape 78"/>
              <p:cNvSpPr>
                <a:spLocks noChangeArrowheads="1"/>
              </p:cNvSpPr>
              <p:nvPr/>
            </p:nvSpPr>
            <p:spPr bwMode="auto">
              <a:xfrm>
                <a:off x="4740" y="2296"/>
                <a:ext cx="952" cy="1179"/>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75" name="Text Box 79"/>
              <p:cNvSpPr txBox="1">
                <a:spLocks noChangeArrowheads="1"/>
              </p:cNvSpPr>
              <p:nvPr/>
            </p:nvSpPr>
            <p:spPr bwMode="auto">
              <a:xfrm>
                <a:off x="5165" y="2379"/>
                <a:ext cx="476"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4</a:t>
                </a:r>
                <a:endParaRPr lang="en-US" b="1">
                  <a:solidFill>
                    <a:srgbClr val="4D4D4D"/>
                  </a:solidFill>
                  <a:effectLst>
                    <a:outerShdw blurRad="38100" dist="38100" dir="2700000" algn="tl">
                      <a:srgbClr val="C0C0C0"/>
                    </a:outerShdw>
                  </a:effectLst>
                </a:endParaRPr>
              </a:p>
            </p:txBody>
          </p:sp>
        </p:grpSp>
        <p:grpSp>
          <p:nvGrpSpPr>
            <p:cNvPr id="305266" name="Group 80"/>
            <p:cNvGrpSpPr>
              <a:grpSpLocks/>
            </p:cNvGrpSpPr>
            <p:nvPr/>
          </p:nvGrpSpPr>
          <p:grpSpPr bwMode="auto">
            <a:xfrm>
              <a:off x="4196" y="1525"/>
              <a:ext cx="816" cy="998"/>
              <a:chOff x="4196" y="1525"/>
              <a:chExt cx="816" cy="998"/>
            </a:xfrm>
          </p:grpSpPr>
          <p:sp>
            <p:nvSpPr>
              <p:cNvPr id="305267" name="AutoShape 81"/>
              <p:cNvSpPr>
                <a:spLocks noChangeArrowheads="1"/>
              </p:cNvSpPr>
              <p:nvPr/>
            </p:nvSpPr>
            <p:spPr bwMode="auto">
              <a:xfrm>
                <a:off x="4196" y="1525"/>
                <a:ext cx="816" cy="998"/>
              </a:xfrm>
              <a:prstGeom prst="cloudCallout">
                <a:avLst>
                  <a:gd name="adj1" fmla="val -22426"/>
                  <a:gd name="adj2" fmla="val 37574"/>
                </a:avLst>
              </a:prstGeom>
              <a:solidFill>
                <a:schemeClr val="bg1"/>
              </a:solidFill>
              <a:ln w="9525">
                <a:solidFill>
                  <a:srgbClr val="8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7778" name="Text Box 82"/>
              <p:cNvSpPr txBox="1">
                <a:spLocks noChangeArrowheads="1"/>
              </p:cNvSpPr>
              <p:nvPr/>
            </p:nvSpPr>
            <p:spPr bwMode="auto">
              <a:xfrm>
                <a:off x="4560" y="1595"/>
                <a:ext cx="408" cy="136"/>
              </a:xfrm>
              <a:prstGeom prst="rect">
                <a:avLst/>
              </a:prstGeom>
              <a:noFill/>
              <a:ln w="9525" algn="ctr">
                <a:noFill/>
                <a:miter lim="800000"/>
                <a:headEnd/>
                <a:tailEnd/>
              </a:ln>
              <a:effectLst/>
            </p:spPr>
            <p:txBody>
              <a:bodyPr>
                <a:spAutoFit/>
              </a:bodyPr>
              <a:lstStyle/>
              <a:p>
                <a:pPr>
                  <a:spcBef>
                    <a:spcPct val="50000"/>
                  </a:spcBef>
                  <a:defRPr/>
                </a:pPr>
                <a:r>
                  <a:rPr lang="en-US" b="1">
                    <a:solidFill>
                      <a:srgbClr val="4D4D4D"/>
                    </a:solidFill>
                    <a:effectLst>
                      <a:outerShdw blurRad="38100" dist="38100" dir="2700000" algn="tl">
                        <a:srgbClr val="C0C0C0"/>
                      </a:outerShdw>
                    </a:effectLst>
                  </a:rPr>
                  <a:t>Type</a:t>
                </a:r>
                <a:r>
                  <a:rPr lang="fi-FI" b="1">
                    <a:solidFill>
                      <a:srgbClr val="4D4D4D"/>
                    </a:solidFill>
                    <a:effectLst>
                      <a:outerShdw blurRad="38100" dist="38100" dir="2700000" algn="tl">
                        <a:srgbClr val="C0C0C0"/>
                      </a:outerShdw>
                    </a:effectLst>
                  </a:rPr>
                  <a:t> 5</a:t>
                </a:r>
                <a:endParaRPr lang="en-US" b="1">
                  <a:solidFill>
                    <a:srgbClr val="4D4D4D"/>
                  </a:solidFill>
                  <a:effectLst>
                    <a:outerShdw blurRad="38100" dist="38100" dir="2700000" algn="tl">
                      <a:srgbClr val="C0C0C0"/>
                    </a:outerShdw>
                  </a:effectLst>
                </a:endParaRPr>
              </a:p>
            </p:txBody>
          </p:sp>
        </p:grpSp>
      </p:grpSp>
      <p:grpSp>
        <p:nvGrpSpPr>
          <p:cNvPr id="23" name="Group 83"/>
          <p:cNvGrpSpPr>
            <a:grpSpLocks/>
          </p:cNvGrpSpPr>
          <p:nvPr/>
        </p:nvGrpSpPr>
        <p:grpSpPr bwMode="auto">
          <a:xfrm>
            <a:off x="1116013" y="2565400"/>
            <a:ext cx="7704137" cy="3240088"/>
            <a:chOff x="703" y="1616"/>
            <a:chExt cx="4853" cy="2041"/>
          </a:xfrm>
        </p:grpSpPr>
        <p:grpSp>
          <p:nvGrpSpPr>
            <p:cNvPr id="305247" name="Group 84"/>
            <p:cNvGrpSpPr>
              <a:grpSpLocks/>
            </p:cNvGrpSpPr>
            <p:nvPr/>
          </p:nvGrpSpPr>
          <p:grpSpPr bwMode="auto">
            <a:xfrm>
              <a:off x="703" y="2251"/>
              <a:ext cx="725" cy="681"/>
              <a:chOff x="703" y="2251"/>
              <a:chExt cx="725" cy="681"/>
            </a:xfrm>
          </p:grpSpPr>
          <p:pic>
            <p:nvPicPr>
              <p:cNvPr id="305260" name="Picture 85"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82" name="Text Box 86"/>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5248" name="Group 87"/>
            <p:cNvGrpSpPr>
              <a:grpSpLocks/>
            </p:cNvGrpSpPr>
            <p:nvPr/>
          </p:nvGrpSpPr>
          <p:grpSpPr bwMode="auto">
            <a:xfrm>
              <a:off x="1883" y="2976"/>
              <a:ext cx="725" cy="681"/>
              <a:chOff x="703" y="2251"/>
              <a:chExt cx="725" cy="681"/>
            </a:xfrm>
          </p:grpSpPr>
          <p:pic>
            <p:nvPicPr>
              <p:cNvPr id="305258" name="Picture 88"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85" name="Text Box 89"/>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5249" name="Group 90"/>
            <p:cNvGrpSpPr>
              <a:grpSpLocks/>
            </p:cNvGrpSpPr>
            <p:nvPr/>
          </p:nvGrpSpPr>
          <p:grpSpPr bwMode="auto">
            <a:xfrm>
              <a:off x="4831" y="2568"/>
              <a:ext cx="725" cy="681"/>
              <a:chOff x="703" y="2251"/>
              <a:chExt cx="725" cy="681"/>
            </a:xfrm>
          </p:grpSpPr>
          <p:pic>
            <p:nvPicPr>
              <p:cNvPr id="305256" name="Picture 91"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2251"/>
                <a:ext cx="54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88" name="Text Box 92"/>
              <p:cNvSpPr txBox="1">
                <a:spLocks noChangeArrowheads="1"/>
              </p:cNvSpPr>
              <p:nvPr/>
            </p:nvSpPr>
            <p:spPr bwMode="auto">
              <a:xfrm>
                <a:off x="703" y="2740"/>
                <a:ext cx="725" cy="192"/>
              </a:xfrm>
              <a:prstGeom prst="rect">
                <a:avLst/>
              </a:prstGeom>
              <a:noFill/>
              <a:ln w="9525" algn="ctr">
                <a:noFill/>
                <a:miter lim="800000"/>
                <a:headEnd/>
                <a:tailEnd/>
              </a:ln>
              <a:effectLst/>
            </p:spPr>
            <p:txBody>
              <a:bodyPr>
                <a:spAutoFit/>
              </a:bodyPr>
              <a:lstStyle/>
              <a:p>
                <a:pPr>
                  <a:spcBef>
                    <a:spcPct val="50000"/>
                  </a:spcBef>
                  <a:defRPr/>
                </a:pPr>
                <a:r>
                  <a:rPr lang="en-US" sz="1400" b="1">
                    <a:solidFill>
                      <a:srgbClr val="990000"/>
                    </a:solidFill>
                    <a:effectLst>
                      <a:outerShdw blurRad="38100" dist="38100" dir="2700000" algn="tl">
                        <a:srgbClr val="C0C0C0"/>
                      </a:outerShdw>
                    </a:effectLst>
                  </a:rPr>
                  <a:t>WS Profile</a:t>
                </a:r>
              </a:p>
            </p:txBody>
          </p:sp>
        </p:grpSp>
        <p:grpSp>
          <p:nvGrpSpPr>
            <p:cNvPr id="305250" name="Group 93"/>
            <p:cNvGrpSpPr>
              <a:grpSpLocks/>
            </p:cNvGrpSpPr>
            <p:nvPr/>
          </p:nvGrpSpPr>
          <p:grpSpPr bwMode="auto">
            <a:xfrm>
              <a:off x="1610" y="1616"/>
              <a:ext cx="725" cy="581"/>
              <a:chOff x="1610" y="1616"/>
              <a:chExt cx="725" cy="581"/>
            </a:xfrm>
          </p:grpSpPr>
          <p:pic>
            <p:nvPicPr>
              <p:cNvPr id="305254" name="Picture 94"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1" y="1616"/>
                <a:ext cx="409"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91" name="Text Box 95"/>
              <p:cNvSpPr txBox="1">
                <a:spLocks noChangeArrowheads="1"/>
              </p:cNvSpPr>
              <p:nvPr/>
            </p:nvSpPr>
            <p:spPr bwMode="auto">
              <a:xfrm>
                <a:off x="1610" y="2024"/>
                <a:ext cx="725" cy="173"/>
              </a:xfrm>
              <a:prstGeom prst="rect">
                <a:avLst/>
              </a:prstGeom>
              <a:noFill/>
              <a:ln w="9525" algn="ctr">
                <a:noFill/>
                <a:miter lim="800000"/>
                <a:headEnd/>
                <a:tailEnd/>
              </a:ln>
              <a:effectLst/>
            </p:spPr>
            <p:txBody>
              <a:bodyPr>
                <a:spAutoFit/>
              </a:bodyPr>
              <a:lstStyle/>
              <a:p>
                <a:pPr>
                  <a:spcBef>
                    <a:spcPct val="50000"/>
                  </a:spcBef>
                  <a:defRPr/>
                </a:pPr>
                <a:r>
                  <a:rPr lang="en-US" sz="1200" b="1">
                    <a:solidFill>
                      <a:srgbClr val="990000"/>
                    </a:solidFill>
                    <a:effectLst>
                      <a:outerShdw blurRad="38100" dist="38100" dir="2700000" algn="tl">
                        <a:srgbClr val="C0C0C0"/>
                      </a:outerShdw>
                    </a:effectLst>
                  </a:rPr>
                  <a:t>WS Profile</a:t>
                </a:r>
              </a:p>
            </p:txBody>
          </p:sp>
        </p:grpSp>
        <p:grpSp>
          <p:nvGrpSpPr>
            <p:cNvPr id="305251" name="Group 96"/>
            <p:cNvGrpSpPr>
              <a:grpSpLocks/>
            </p:cNvGrpSpPr>
            <p:nvPr/>
          </p:nvGrpSpPr>
          <p:grpSpPr bwMode="auto">
            <a:xfrm>
              <a:off x="4205" y="1758"/>
              <a:ext cx="725" cy="581"/>
              <a:chOff x="1610" y="1616"/>
              <a:chExt cx="725" cy="581"/>
            </a:xfrm>
          </p:grpSpPr>
          <p:pic>
            <p:nvPicPr>
              <p:cNvPr id="305252" name="Picture 97" descr="Picture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1" y="1616"/>
                <a:ext cx="409"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794" name="Text Box 98"/>
              <p:cNvSpPr txBox="1">
                <a:spLocks noChangeArrowheads="1"/>
              </p:cNvSpPr>
              <p:nvPr/>
            </p:nvSpPr>
            <p:spPr bwMode="auto">
              <a:xfrm>
                <a:off x="1610" y="2024"/>
                <a:ext cx="725" cy="173"/>
              </a:xfrm>
              <a:prstGeom prst="rect">
                <a:avLst/>
              </a:prstGeom>
              <a:noFill/>
              <a:ln w="9525" algn="ctr">
                <a:noFill/>
                <a:miter lim="800000"/>
                <a:headEnd/>
                <a:tailEnd/>
              </a:ln>
              <a:effectLst/>
            </p:spPr>
            <p:txBody>
              <a:bodyPr>
                <a:spAutoFit/>
              </a:bodyPr>
              <a:lstStyle/>
              <a:p>
                <a:pPr>
                  <a:spcBef>
                    <a:spcPct val="50000"/>
                  </a:spcBef>
                  <a:defRPr/>
                </a:pPr>
                <a:r>
                  <a:rPr lang="en-US" sz="1200" b="1">
                    <a:solidFill>
                      <a:srgbClr val="990000"/>
                    </a:solidFill>
                    <a:effectLst>
                      <a:outerShdw blurRad="38100" dist="38100" dir="2700000" algn="tl">
                        <a:srgbClr val="C0C0C0"/>
                      </a:outerShdw>
                    </a:effectLst>
                  </a:rPr>
                  <a:t>WS Profile</a:t>
                </a:r>
              </a:p>
            </p:txBody>
          </p:sp>
        </p:grpSp>
      </p:grpSp>
      <p:grpSp>
        <p:nvGrpSpPr>
          <p:cNvPr id="29" name="Group 99"/>
          <p:cNvGrpSpPr>
            <a:grpSpLocks/>
          </p:cNvGrpSpPr>
          <p:nvPr/>
        </p:nvGrpSpPr>
        <p:grpSpPr bwMode="auto">
          <a:xfrm>
            <a:off x="3779838" y="2997200"/>
            <a:ext cx="3167062" cy="2016125"/>
            <a:chOff x="2381" y="1888"/>
            <a:chExt cx="1995" cy="1270"/>
          </a:xfrm>
        </p:grpSpPr>
        <p:sp>
          <p:nvSpPr>
            <p:cNvPr id="1437796" name="Freeform 100"/>
            <p:cNvSpPr>
              <a:spLocks/>
            </p:cNvSpPr>
            <p:nvPr/>
          </p:nvSpPr>
          <p:spPr bwMode="auto">
            <a:xfrm flipV="1">
              <a:off x="2472" y="2523"/>
              <a:ext cx="1769" cy="635"/>
            </a:xfrm>
            <a:custGeom>
              <a:avLst/>
              <a:gdLst/>
              <a:ahLst/>
              <a:cxnLst>
                <a:cxn ang="0">
                  <a:pos x="0" y="318"/>
                </a:cxn>
                <a:cxn ang="0">
                  <a:pos x="862" y="0"/>
                </a:cxn>
                <a:cxn ang="0">
                  <a:pos x="1769" y="318"/>
                </a:cxn>
                <a:cxn ang="0">
                  <a:pos x="0" y="318"/>
                </a:cxn>
              </a:cxnLst>
              <a:rect l="0" t="0" r="r" b="b"/>
              <a:pathLst>
                <a:path w="1769" h="318">
                  <a:moveTo>
                    <a:pt x="0" y="318"/>
                  </a:moveTo>
                  <a:lnTo>
                    <a:pt x="862" y="0"/>
                  </a:lnTo>
                  <a:lnTo>
                    <a:pt x="1769" y="318"/>
                  </a:lnTo>
                  <a:lnTo>
                    <a:pt x="0" y="318"/>
                  </a:lnTo>
                  <a:close/>
                </a:path>
              </a:pathLst>
            </a:custGeom>
            <a:gradFill rotWithShape="1">
              <a:gsLst>
                <a:gs pos="0">
                  <a:schemeClr val="bg1">
                    <a:alpha val="30000"/>
                  </a:schemeClr>
                </a:gs>
                <a:gs pos="100000">
                  <a:schemeClr val="bg1">
                    <a:gamma/>
                    <a:tint val="90980"/>
                    <a:invGamma/>
                  </a:schemeClr>
                </a:gs>
              </a:gsLst>
              <a:lin ang="5400000" scaled="1"/>
            </a:gradFill>
            <a:ln w="9525" cap="flat" cmpd="sng">
              <a:noFill/>
              <a:prstDash val="solid"/>
              <a:round/>
              <a:headEnd/>
              <a:tailEnd/>
            </a:ln>
            <a:effectLst/>
          </p:spPr>
          <p:txBody>
            <a:bodyPr>
              <a:spAutoFit/>
            </a:bodyPr>
            <a:lstStyle/>
            <a:p>
              <a:pPr>
                <a:defRPr/>
              </a:pPr>
              <a:endParaRPr lang="en-US"/>
            </a:p>
          </p:txBody>
        </p:sp>
        <p:sp>
          <p:nvSpPr>
            <p:cNvPr id="305232" name="Rectangle 101"/>
            <p:cNvSpPr>
              <a:spLocks noChangeArrowheads="1"/>
            </p:cNvSpPr>
            <p:nvPr/>
          </p:nvSpPr>
          <p:spPr bwMode="auto">
            <a:xfrm>
              <a:off x="2472" y="1888"/>
              <a:ext cx="1769" cy="636"/>
            </a:xfrm>
            <a:prstGeom prst="rect">
              <a:avLst/>
            </a:prstGeom>
            <a:solidFill>
              <a:srgbClr val="FFFFCC">
                <a:alpha val="89018"/>
              </a:srgbClr>
            </a:solidFill>
            <a:ln w="9525" algn="ctr">
              <a:solidFill>
                <a:srgbClr val="003366"/>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5233" name="Group 102"/>
            <p:cNvGrpSpPr>
              <a:grpSpLocks/>
            </p:cNvGrpSpPr>
            <p:nvPr/>
          </p:nvGrpSpPr>
          <p:grpSpPr bwMode="auto">
            <a:xfrm>
              <a:off x="3696" y="1979"/>
              <a:ext cx="680" cy="498"/>
              <a:chOff x="2496" y="2976"/>
              <a:chExt cx="680" cy="498"/>
            </a:xfrm>
          </p:grpSpPr>
          <p:grpSp>
            <p:nvGrpSpPr>
              <p:cNvPr id="305241" name="Group 103"/>
              <p:cNvGrpSpPr>
                <a:grpSpLocks/>
              </p:cNvGrpSpPr>
              <p:nvPr/>
            </p:nvGrpSpPr>
            <p:grpSpPr bwMode="auto">
              <a:xfrm>
                <a:off x="2676" y="2976"/>
                <a:ext cx="295" cy="407"/>
                <a:chOff x="3197" y="1842"/>
                <a:chExt cx="295" cy="407"/>
              </a:xfrm>
            </p:grpSpPr>
            <p:pic>
              <p:nvPicPr>
                <p:cNvPr id="305243" name="Picture 104"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44" name="Picture 10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45" name="Picture 106"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46" name="Picture 107"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7804" name="Text Box 108"/>
              <p:cNvSpPr txBox="1">
                <a:spLocks noChangeArrowheads="1"/>
              </p:cNvSpPr>
              <p:nvPr/>
            </p:nvSpPr>
            <p:spPr bwMode="auto">
              <a:xfrm>
                <a:off x="2496" y="3339"/>
                <a:ext cx="680" cy="135"/>
              </a:xfrm>
              <a:prstGeom prst="rect">
                <a:avLst/>
              </a:prstGeom>
              <a:noFill/>
              <a:ln w="9525" algn="ctr">
                <a:noFill/>
                <a:miter lim="800000"/>
                <a:headEnd/>
                <a:tailEnd/>
              </a:ln>
              <a:effectLst/>
            </p:spPr>
            <p:txBody>
              <a:bodyPr>
                <a:spAutoFit/>
              </a:bodyPr>
              <a:lstStyle/>
              <a:p>
                <a:pPr>
                  <a:spcBef>
                    <a:spcPct val="50000"/>
                  </a:spcBef>
                  <a:defRPr/>
                </a:pPr>
                <a:r>
                  <a:rPr lang="fi-FI" b="1">
                    <a:solidFill>
                      <a:srgbClr val="003366"/>
                    </a:solidFill>
                    <a:effectLst>
                      <a:outerShdw blurRad="38100" dist="38100" dir="2700000" algn="tl">
                        <a:srgbClr val="C0C0C0"/>
                      </a:outerShdw>
                    </a:effectLst>
                  </a:rPr>
                  <a:t>R</a:t>
                </a:r>
                <a:r>
                  <a:rPr lang="fi-FI" sz="700" b="1">
                    <a:solidFill>
                      <a:srgbClr val="003366"/>
                    </a:solidFill>
                    <a:effectLst>
                      <a:outerShdw blurRad="38100" dist="38100" dir="2700000" algn="tl">
                        <a:srgbClr val="C0C0C0"/>
                      </a:outerShdw>
                    </a:effectLst>
                  </a:rPr>
                  <a:t>GB</a:t>
                </a:r>
                <a:r>
                  <a:rPr lang="fi-FI" b="1">
                    <a:solidFill>
                      <a:srgbClr val="003366"/>
                    </a:solidFill>
                    <a:effectLst>
                      <a:outerShdw blurRad="38100" dist="38100" dir="2700000" algn="tl">
                        <a:srgbClr val="C0C0C0"/>
                      </a:outerShdw>
                    </a:effectLst>
                  </a:rPr>
                  <a:t>DF</a:t>
                </a:r>
                <a:endParaRPr lang="en-US" b="1">
                  <a:solidFill>
                    <a:srgbClr val="003366"/>
                  </a:solidFill>
                  <a:effectLst>
                    <a:outerShdw blurRad="38100" dist="38100" dir="2700000" algn="tl">
                      <a:srgbClr val="C0C0C0"/>
                    </a:outerShdw>
                  </a:effectLst>
                </a:endParaRPr>
              </a:p>
            </p:txBody>
          </p:sp>
        </p:grpSp>
        <p:grpSp>
          <p:nvGrpSpPr>
            <p:cNvPr id="305234" name="Group 109"/>
            <p:cNvGrpSpPr>
              <a:grpSpLocks/>
            </p:cNvGrpSpPr>
            <p:nvPr/>
          </p:nvGrpSpPr>
          <p:grpSpPr bwMode="auto">
            <a:xfrm>
              <a:off x="2381" y="1979"/>
              <a:ext cx="680" cy="498"/>
              <a:chOff x="3515" y="2976"/>
              <a:chExt cx="680" cy="498"/>
            </a:xfrm>
          </p:grpSpPr>
          <p:pic>
            <p:nvPicPr>
              <p:cNvPr id="305239" name="Picture 110"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 y="2976"/>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807" name="Text Box 111"/>
              <p:cNvSpPr txBox="1">
                <a:spLocks noChangeArrowheads="1"/>
              </p:cNvSpPr>
              <p:nvPr/>
            </p:nvSpPr>
            <p:spPr bwMode="auto">
              <a:xfrm>
                <a:off x="3515" y="3339"/>
                <a:ext cx="680" cy="135"/>
              </a:xfrm>
              <a:prstGeom prst="rect">
                <a:avLst/>
              </a:prstGeom>
              <a:noFill/>
              <a:ln w="9525" algn="ctr">
                <a:noFill/>
                <a:miter lim="800000"/>
                <a:headEnd/>
                <a:tailEnd/>
              </a:ln>
              <a:effectLst/>
            </p:spPr>
            <p:txBody>
              <a:bodyPr>
                <a:spAutoFit/>
              </a:bodyPr>
              <a:lstStyle/>
              <a:p>
                <a:pPr>
                  <a:spcBef>
                    <a:spcPct val="50000"/>
                  </a:spcBef>
                  <a:defRPr/>
                </a:pPr>
                <a:r>
                  <a:rPr lang="fi-FI" b="1">
                    <a:solidFill>
                      <a:srgbClr val="990000"/>
                    </a:solidFill>
                    <a:effectLst>
                      <a:outerShdw blurRad="38100" dist="38100" dir="2700000" algn="tl">
                        <a:srgbClr val="C0C0C0"/>
                      </a:outerShdw>
                    </a:effectLst>
                  </a:rPr>
                  <a:t>BPEL</a:t>
                </a:r>
                <a:endParaRPr lang="en-US" b="1">
                  <a:solidFill>
                    <a:srgbClr val="990000"/>
                  </a:solidFill>
                  <a:effectLst>
                    <a:outerShdw blurRad="38100" dist="38100" dir="2700000" algn="tl">
                      <a:srgbClr val="C0C0C0"/>
                    </a:outerShdw>
                  </a:effectLst>
                </a:endParaRPr>
              </a:p>
            </p:txBody>
          </p:sp>
        </p:grpSp>
        <p:sp>
          <p:nvSpPr>
            <p:cNvPr id="1437808" name="AutoShape 112"/>
            <p:cNvSpPr>
              <a:spLocks noChangeArrowheads="1"/>
            </p:cNvSpPr>
            <p:nvPr/>
          </p:nvSpPr>
          <p:spPr bwMode="auto">
            <a:xfrm>
              <a:off x="2898" y="1995"/>
              <a:ext cx="953" cy="408"/>
            </a:xfrm>
            <a:prstGeom prst="rightArrow">
              <a:avLst>
                <a:gd name="adj1" fmla="val 73528"/>
                <a:gd name="adj2" fmla="val 30387"/>
              </a:avLst>
            </a:prstGeom>
            <a:gradFill rotWithShape="1">
              <a:gsLst>
                <a:gs pos="0">
                  <a:srgbClr val="9ECEE6">
                    <a:gamma/>
                    <a:shade val="75686"/>
                    <a:invGamma/>
                  </a:srgbClr>
                </a:gs>
                <a:gs pos="50000">
                  <a:srgbClr val="9ECEE6">
                    <a:alpha val="50000"/>
                  </a:srgbClr>
                </a:gs>
                <a:gs pos="100000">
                  <a:srgbClr val="9ECEE6">
                    <a:gamma/>
                    <a:shade val="75686"/>
                    <a:invGamma/>
                  </a:srgbClr>
                </a:gs>
              </a:gsLst>
              <a:lin ang="5400000" scaled="1"/>
            </a:gradFill>
            <a:ln w="9525" algn="ctr">
              <a:noFill/>
              <a:miter lim="800000"/>
              <a:headEnd/>
              <a:tailEnd/>
            </a:ln>
            <a:effectLst/>
          </p:spPr>
          <p:txBody>
            <a:bodyPr anchor="ctr">
              <a:spAutoFit/>
            </a:bodyPr>
            <a:lstStyle/>
            <a:p>
              <a:pPr>
                <a:defRPr/>
              </a:pPr>
              <a:endParaRPr lang="en-US"/>
            </a:p>
          </p:txBody>
        </p:sp>
        <p:sp>
          <p:nvSpPr>
            <p:cNvPr id="1437809" name="Text Box 113"/>
            <p:cNvSpPr txBox="1">
              <a:spLocks noChangeArrowheads="1"/>
            </p:cNvSpPr>
            <p:nvPr/>
          </p:nvSpPr>
          <p:spPr bwMode="auto">
            <a:xfrm>
              <a:off x="2756" y="2103"/>
              <a:ext cx="1179" cy="192"/>
            </a:xfrm>
            <a:prstGeom prst="rect">
              <a:avLst/>
            </a:prstGeom>
            <a:noFill/>
            <a:ln w="9525" algn="ctr">
              <a:noFill/>
              <a:miter lim="800000"/>
              <a:headEnd/>
              <a:tailEnd/>
            </a:ln>
            <a:effectLst/>
          </p:spPr>
          <p:txBody>
            <a:bodyPr>
              <a:spAutoFit/>
            </a:bodyPr>
            <a:lstStyle/>
            <a:p>
              <a:pPr>
                <a:spcBef>
                  <a:spcPct val="50000"/>
                </a:spcBef>
                <a:defRPr/>
              </a:pPr>
              <a:r>
                <a:rPr lang="en-US" sz="1400" b="1">
                  <a:solidFill>
                    <a:schemeClr val="bg2"/>
                  </a:solidFill>
                  <a:effectLst>
                    <a:outerShdw blurRad="38100" dist="38100" dir="2700000" algn="tl">
                      <a:srgbClr val="C0C0C0"/>
                    </a:outerShdw>
                  </a:effectLst>
                </a:rPr>
                <a:t>Transformation</a:t>
              </a:r>
            </a:p>
          </p:txBody>
        </p:sp>
      </p:grpSp>
      <p:grpSp>
        <p:nvGrpSpPr>
          <p:cNvPr id="1437864" name="Group 114"/>
          <p:cNvGrpSpPr>
            <a:grpSpLocks/>
          </p:cNvGrpSpPr>
          <p:nvPr/>
        </p:nvGrpSpPr>
        <p:grpSpPr bwMode="auto">
          <a:xfrm>
            <a:off x="5364163" y="5084763"/>
            <a:ext cx="2087562" cy="1439862"/>
            <a:chOff x="3310" y="3203"/>
            <a:chExt cx="1315" cy="907"/>
          </a:xfrm>
        </p:grpSpPr>
        <p:sp>
          <p:nvSpPr>
            <p:cNvPr id="1437811" name="Oval 115"/>
            <p:cNvSpPr>
              <a:spLocks noChangeArrowheads="1"/>
            </p:cNvSpPr>
            <p:nvPr/>
          </p:nvSpPr>
          <p:spPr bwMode="auto">
            <a:xfrm>
              <a:off x="3310" y="3793"/>
              <a:ext cx="1315" cy="317"/>
            </a:xfrm>
            <a:prstGeom prst="ellipse">
              <a:avLst/>
            </a:prstGeom>
            <a:gradFill rotWithShape="1">
              <a:gsLst>
                <a:gs pos="0">
                  <a:srgbClr val="0066FF">
                    <a:alpha val="58000"/>
                  </a:srgbClr>
                </a:gs>
                <a:gs pos="50000">
                  <a:srgbClr val="66CCFF">
                    <a:alpha val="75999"/>
                  </a:srgbClr>
                </a:gs>
                <a:gs pos="100000">
                  <a:srgbClr val="0066FF">
                    <a:alpha val="58000"/>
                  </a:srgbClr>
                </a:gs>
              </a:gsLst>
              <a:lin ang="0" scaled="1"/>
            </a:gradFill>
            <a:ln w="9525" algn="ctr">
              <a:noFill/>
              <a:round/>
              <a:headEnd/>
              <a:tailEnd/>
            </a:ln>
            <a:effectLst>
              <a:outerShdw dist="52363" dir="4557825" algn="ctr" rotWithShape="0">
                <a:schemeClr val="bg2"/>
              </a:outerShdw>
            </a:effectLst>
          </p:spPr>
          <p:txBody>
            <a:bodyPr anchor="ctr">
              <a:spAutoFit/>
            </a:bodyPr>
            <a:lstStyle/>
            <a:p>
              <a:pPr>
                <a:defRPr/>
              </a:pPr>
              <a:endParaRPr lang="en-US"/>
            </a:p>
          </p:txBody>
        </p:sp>
        <p:grpSp>
          <p:nvGrpSpPr>
            <p:cNvPr id="305177" name="Group 116"/>
            <p:cNvGrpSpPr>
              <a:grpSpLocks/>
            </p:cNvGrpSpPr>
            <p:nvPr/>
          </p:nvGrpSpPr>
          <p:grpSpPr bwMode="auto">
            <a:xfrm>
              <a:off x="3900" y="3431"/>
              <a:ext cx="295" cy="407"/>
              <a:chOff x="3197" y="1842"/>
              <a:chExt cx="295" cy="407"/>
            </a:xfrm>
          </p:grpSpPr>
          <p:pic>
            <p:nvPicPr>
              <p:cNvPr id="305227" name="Picture 117"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8" name="Picture 11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9" name="Picture 11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30" name="Picture 12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78" name="Group 121"/>
            <p:cNvGrpSpPr>
              <a:grpSpLocks/>
            </p:cNvGrpSpPr>
            <p:nvPr/>
          </p:nvGrpSpPr>
          <p:grpSpPr bwMode="auto">
            <a:xfrm>
              <a:off x="3560" y="3385"/>
              <a:ext cx="295" cy="407"/>
              <a:chOff x="3197" y="1842"/>
              <a:chExt cx="295" cy="407"/>
            </a:xfrm>
          </p:grpSpPr>
          <p:pic>
            <p:nvPicPr>
              <p:cNvPr id="305223" name="Picture 12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4" name="Picture 12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5" name="Picture 12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6" name="Picture 12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79" name="Group 126"/>
            <p:cNvGrpSpPr>
              <a:grpSpLocks/>
            </p:cNvGrpSpPr>
            <p:nvPr/>
          </p:nvGrpSpPr>
          <p:grpSpPr bwMode="auto">
            <a:xfrm>
              <a:off x="3719" y="3430"/>
              <a:ext cx="295" cy="407"/>
              <a:chOff x="3197" y="1842"/>
              <a:chExt cx="295" cy="407"/>
            </a:xfrm>
          </p:grpSpPr>
          <p:pic>
            <p:nvPicPr>
              <p:cNvPr id="305219" name="Picture 127"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0" name="Picture 12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1" name="Picture 12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22" name="Picture 13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0" name="Group 131"/>
            <p:cNvGrpSpPr>
              <a:grpSpLocks/>
            </p:cNvGrpSpPr>
            <p:nvPr/>
          </p:nvGrpSpPr>
          <p:grpSpPr bwMode="auto">
            <a:xfrm>
              <a:off x="3810" y="3477"/>
              <a:ext cx="295" cy="407"/>
              <a:chOff x="3197" y="1842"/>
              <a:chExt cx="295" cy="407"/>
            </a:xfrm>
          </p:grpSpPr>
          <p:pic>
            <p:nvPicPr>
              <p:cNvPr id="305215" name="Picture 13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6" name="Picture 13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7" name="Picture 13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8" name="Picture 13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1" name="Group 136"/>
            <p:cNvGrpSpPr>
              <a:grpSpLocks/>
            </p:cNvGrpSpPr>
            <p:nvPr/>
          </p:nvGrpSpPr>
          <p:grpSpPr bwMode="auto">
            <a:xfrm>
              <a:off x="3946" y="3522"/>
              <a:ext cx="295" cy="407"/>
              <a:chOff x="3197" y="1842"/>
              <a:chExt cx="295" cy="407"/>
            </a:xfrm>
          </p:grpSpPr>
          <p:pic>
            <p:nvPicPr>
              <p:cNvPr id="305211" name="Picture 137"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2" name="Picture 13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3" name="Picture 13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4" name="Picture 14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2" name="Group 141"/>
            <p:cNvGrpSpPr>
              <a:grpSpLocks/>
            </p:cNvGrpSpPr>
            <p:nvPr/>
          </p:nvGrpSpPr>
          <p:grpSpPr bwMode="auto">
            <a:xfrm>
              <a:off x="4082" y="3430"/>
              <a:ext cx="295" cy="407"/>
              <a:chOff x="3197" y="1842"/>
              <a:chExt cx="295" cy="407"/>
            </a:xfrm>
          </p:grpSpPr>
          <p:pic>
            <p:nvPicPr>
              <p:cNvPr id="305207" name="Picture 14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8" name="Picture 14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9" name="Picture 14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10" name="Picture 14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3" name="Group 146"/>
            <p:cNvGrpSpPr>
              <a:grpSpLocks/>
            </p:cNvGrpSpPr>
            <p:nvPr/>
          </p:nvGrpSpPr>
          <p:grpSpPr bwMode="auto">
            <a:xfrm>
              <a:off x="3606" y="3522"/>
              <a:ext cx="295" cy="407"/>
              <a:chOff x="3197" y="1842"/>
              <a:chExt cx="295" cy="407"/>
            </a:xfrm>
          </p:grpSpPr>
          <p:pic>
            <p:nvPicPr>
              <p:cNvPr id="305203" name="Picture 147"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4" name="Picture 14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5" name="Picture 14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6" name="Picture 15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4" name="Group 151"/>
            <p:cNvGrpSpPr>
              <a:grpSpLocks/>
            </p:cNvGrpSpPr>
            <p:nvPr/>
          </p:nvGrpSpPr>
          <p:grpSpPr bwMode="auto">
            <a:xfrm>
              <a:off x="3742" y="3567"/>
              <a:ext cx="295" cy="407"/>
              <a:chOff x="3197" y="1842"/>
              <a:chExt cx="295" cy="407"/>
            </a:xfrm>
          </p:grpSpPr>
          <p:pic>
            <p:nvPicPr>
              <p:cNvPr id="305199" name="Picture 15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0" name="Picture 15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1" name="Picture 15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202" name="Picture 15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5" name="Group 156"/>
            <p:cNvGrpSpPr>
              <a:grpSpLocks/>
            </p:cNvGrpSpPr>
            <p:nvPr/>
          </p:nvGrpSpPr>
          <p:grpSpPr bwMode="auto">
            <a:xfrm>
              <a:off x="3928" y="3585"/>
              <a:ext cx="295" cy="407"/>
              <a:chOff x="3197" y="1842"/>
              <a:chExt cx="295" cy="407"/>
            </a:xfrm>
          </p:grpSpPr>
          <p:pic>
            <p:nvPicPr>
              <p:cNvPr id="305195" name="Picture 157"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6" name="Picture 15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7" name="Picture 15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8" name="Picture 16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5186" name="Group 161"/>
            <p:cNvGrpSpPr>
              <a:grpSpLocks/>
            </p:cNvGrpSpPr>
            <p:nvPr/>
          </p:nvGrpSpPr>
          <p:grpSpPr bwMode="auto">
            <a:xfrm>
              <a:off x="4059" y="3521"/>
              <a:ext cx="295" cy="407"/>
              <a:chOff x="3197" y="1842"/>
              <a:chExt cx="295" cy="407"/>
            </a:xfrm>
          </p:grpSpPr>
          <p:pic>
            <p:nvPicPr>
              <p:cNvPr id="305191" name="Picture 162"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2" name="Picture 163"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3" name="Picture 164"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94" name="Picture 165"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7862" name="AutoShape 166"/>
            <p:cNvSpPr>
              <a:spLocks noChangeArrowheads="1"/>
            </p:cNvSpPr>
            <p:nvPr/>
          </p:nvSpPr>
          <p:spPr bwMode="auto">
            <a:xfrm>
              <a:off x="3515" y="3203"/>
              <a:ext cx="907" cy="817"/>
            </a:xfrm>
            <a:prstGeom prst="can">
              <a:avLst>
                <a:gd name="adj" fmla="val 25000"/>
              </a:avLst>
            </a:prstGeom>
            <a:gradFill rotWithShape="1">
              <a:gsLst>
                <a:gs pos="0">
                  <a:srgbClr val="0066FF">
                    <a:alpha val="58000"/>
                  </a:srgbClr>
                </a:gs>
                <a:gs pos="50000">
                  <a:srgbClr val="66CCFF">
                    <a:alpha val="75999"/>
                  </a:srgbClr>
                </a:gs>
                <a:gs pos="100000">
                  <a:srgbClr val="0066FF">
                    <a:alpha val="58000"/>
                  </a:srgbClr>
                </a:gs>
              </a:gsLst>
              <a:lin ang="0" scaled="1"/>
            </a:gradFill>
            <a:ln w="9525">
              <a:noFill/>
              <a:round/>
              <a:headEnd/>
              <a:tailEnd/>
            </a:ln>
            <a:effectLst/>
          </p:spPr>
          <p:txBody>
            <a:bodyPr anchor="ctr">
              <a:spAutoFit/>
            </a:bodyPr>
            <a:lstStyle/>
            <a:p>
              <a:pPr>
                <a:defRPr/>
              </a:pPr>
              <a:endParaRPr lang="en-US"/>
            </a:p>
          </p:txBody>
        </p:sp>
        <p:sp>
          <p:nvSpPr>
            <p:cNvPr id="1437863" name="Text Box 167"/>
            <p:cNvSpPr txBox="1">
              <a:spLocks noChangeArrowheads="1"/>
            </p:cNvSpPr>
            <p:nvPr/>
          </p:nvSpPr>
          <p:spPr bwMode="auto">
            <a:xfrm>
              <a:off x="3606" y="3523"/>
              <a:ext cx="772" cy="326"/>
            </a:xfrm>
            <a:prstGeom prst="rect">
              <a:avLst/>
            </a:prstGeom>
            <a:noFill/>
            <a:ln w="9525" algn="ctr">
              <a:noFill/>
              <a:miter lim="800000"/>
              <a:headEnd/>
              <a:tailEnd/>
            </a:ln>
            <a:effectLst/>
          </p:spPr>
          <p:txBody>
            <a:bodyPr>
              <a:spAutoFit/>
            </a:bodyPr>
            <a:lstStyle/>
            <a:p>
              <a:pPr>
                <a:spcBef>
                  <a:spcPct val="50000"/>
                </a:spcBef>
                <a:defRPr/>
              </a:pPr>
              <a:r>
                <a:rPr lang="en-US" sz="1400" b="1">
                  <a:solidFill>
                    <a:schemeClr val="bg1"/>
                  </a:solidFill>
                  <a:effectLst>
                    <a:outerShdw blurRad="38100" dist="38100" dir="2700000" algn="tl">
                      <a:srgbClr val="C0C0C0"/>
                    </a:outerShdw>
                  </a:effectLst>
                </a:rPr>
                <a:t>Knowledge Hub</a:t>
              </a:r>
              <a:r>
                <a:rPr lang="en-US">
                  <a:solidFill>
                    <a:srgbClr val="3366CC"/>
                  </a:solidFill>
                </a:rPr>
                <a:t> </a:t>
              </a:r>
            </a:p>
          </p:txBody>
        </p:sp>
      </p:grpSp>
      <p:grpSp>
        <p:nvGrpSpPr>
          <p:cNvPr id="1437884" name="Group 168"/>
          <p:cNvGrpSpPr>
            <a:grpSpLocks/>
          </p:cNvGrpSpPr>
          <p:nvPr/>
        </p:nvGrpSpPr>
        <p:grpSpPr bwMode="auto">
          <a:xfrm>
            <a:off x="5076825" y="2924175"/>
            <a:ext cx="468313" cy="646113"/>
            <a:chOff x="3197" y="1842"/>
            <a:chExt cx="295" cy="407"/>
          </a:xfrm>
        </p:grpSpPr>
        <p:pic>
          <p:nvPicPr>
            <p:cNvPr id="305172" name="Picture 169"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73" name="Picture 170"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74" name="Picture 171"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75" name="Picture 172"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37885" name="Group 173"/>
          <p:cNvGrpSpPr>
            <a:grpSpLocks/>
          </p:cNvGrpSpPr>
          <p:nvPr/>
        </p:nvGrpSpPr>
        <p:grpSpPr bwMode="auto">
          <a:xfrm>
            <a:off x="5378450" y="3357563"/>
            <a:ext cx="1189038" cy="1944687"/>
            <a:chOff x="4649" y="527"/>
            <a:chExt cx="749" cy="1225"/>
          </a:xfrm>
        </p:grpSpPr>
        <p:sp>
          <p:nvSpPr>
            <p:cNvPr id="305166" name="Freeform 174"/>
            <p:cNvSpPr>
              <a:spLocks/>
            </p:cNvSpPr>
            <p:nvPr/>
          </p:nvSpPr>
          <p:spPr bwMode="auto">
            <a:xfrm rot="-218776">
              <a:off x="4649" y="527"/>
              <a:ext cx="604" cy="1225"/>
            </a:xfrm>
            <a:custGeom>
              <a:avLst/>
              <a:gdLst>
                <a:gd name="T0" fmla="*/ 0 w 604"/>
                <a:gd name="T1" fmla="*/ 0 h 1225"/>
                <a:gd name="T2" fmla="*/ 272 w 604"/>
                <a:gd name="T3" fmla="*/ 182 h 1225"/>
                <a:gd name="T4" fmla="*/ 499 w 604"/>
                <a:gd name="T5" fmla="*/ 499 h 1225"/>
                <a:gd name="T6" fmla="*/ 589 w 604"/>
                <a:gd name="T7" fmla="*/ 953 h 1225"/>
                <a:gd name="T8" fmla="*/ 589 w 604"/>
                <a:gd name="T9" fmla="*/ 1225 h 1225"/>
                <a:gd name="T10" fmla="*/ 0 60000 65536"/>
                <a:gd name="T11" fmla="*/ 0 60000 65536"/>
                <a:gd name="T12" fmla="*/ 0 60000 65536"/>
                <a:gd name="T13" fmla="*/ 0 60000 65536"/>
                <a:gd name="T14" fmla="*/ 0 60000 65536"/>
                <a:gd name="T15" fmla="*/ 0 w 604"/>
                <a:gd name="T16" fmla="*/ 0 h 1225"/>
                <a:gd name="T17" fmla="*/ 604 w 604"/>
                <a:gd name="T18" fmla="*/ 1225 h 1225"/>
              </a:gdLst>
              <a:ahLst/>
              <a:cxnLst>
                <a:cxn ang="T10">
                  <a:pos x="T0" y="T1"/>
                </a:cxn>
                <a:cxn ang="T11">
                  <a:pos x="T2" y="T3"/>
                </a:cxn>
                <a:cxn ang="T12">
                  <a:pos x="T4" y="T5"/>
                </a:cxn>
                <a:cxn ang="T13">
                  <a:pos x="T6" y="T7"/>
                </a:cxn>
                <a:cxn ang="T14">
                  <a:pos x="T8" y="T9"/>
                </a:cxn>
              </a:cxnLst>
              <a:rect l="T15" t="T16" r="T17" b="T18"/>
              <a:pathLst>
                <a:path w="604" h="1225">
                  <a:moveTo>
                    <a:pt x="0" y="0"/>
                  </a:moveTo>
                  <a:cubicBezTo>
                    <a:pt x="94" y="49"/>
                    <a:pt x="189" y="99"/>
                    <a:pt x="272" y="182"/>
                  </a:cubicBezTo>
                  <a:cubicBezTo>
                    <a:pt x="355" y="265"/>
                    <a:pt x="446" y="371"/>
                    <a:pt x="499" y="499"/>
                  </a:cubicBezTo>
                  <a:cubicBezTo>
                    <a:pt x="552" y="627"/>
                    <a:pt x="574" y="832"/>
                    <a:pt x="589" y="953"/>
                  </a:cubicBezTo>
                  <a:cubicBezTo>
                    <a:pt x="604" y="1074"/>
                    <a:pt x="596" y="1149"/>
                    <a:pt x="589" y="1225"/>
                  </a:cubicBezTo>
                </a:path>
              </a:pathLst>
            </a:custGeom>
            <a:noFill/>
            <a:ln w="19050" cap="flat" cmpd="sng">
              <a:solidFill>
                <a:srgbClr val="FF0000"/>
              </a:solidFill>
              <a:prstDash val="dash"/>
              <a:round/>
              <a:headEnd type="oval" w="med" len="med"/>
              <a:tailEnd type="triangle" w="med"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305167" name="Group 175"/>
            <p:cNvGrpSpPr>
              <a:grpSpLocks/>
            </p:cNvGrpSpPr>
            <p:nvPr/>
          </p:nvGrpSpPr>
          <p:grpSpPr bwMode="auto">
            <a:xfrm>
              <a:off x="5103" y="1162"/>
              <a:ext cx="295" cy="407"/>
              <a:chOff x="3197" y="1842"/>
              <a:chExt cx="295" cy="407"/>
            </a:xfrm>
          </p:grpSpPr>
          <p:pic>
            <p:nvPicPr>
              <p:cNvPr id="305168" name="Picture 176" descr="bpe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 y="1842"/>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9" name="Picture 177"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6" y="1951"/>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70" name="Picture 178"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71" name="Picture 179" descr="Picture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3" y="2113"/>
                <a:ext cx="91"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2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2000"/>
                                        <p:tgtEl>
                                          <p:spTgt spid="23"/>
                                        </p:tgtEl>
                                      </p:cBhvr>
                                    </p:animEffect>
                                  </p:childTnLst>
                                </p:cTn>
                              </p:par>
                            </p:childTnLst>
                          </p:cTn>
                        </p:par>
                        <p:par>
                          <p:cTn id="11" fill="hold" nodeType="afterGroup">
                            <p:stCondLst>
                              <p:cond delay="2000"/>
                            </p:stCondLst>
                            <p:childTnLst>
                              <p:par>
                                <p:cTn id="12" presetID="2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xit" presetSubtype="0" fill="hold" nodeType="clickEffect">
                                  <p:stCondLst>
                                    <p:cond delay="0"/>
                                  </p:stCondLst>
                                  <p:childTnLst>
                                    <p:animEffect transition="out" filter="fade">
                                      <p:cBhvr>
                                        <p:cTn id="23" dur="2000"/>
                                        <p:tgtEl>
                                          <p:spTgt spid="29"/>
                                        </p:tgtEl>
                                      </p:cBhvr>
                                    </p:animEffect>
                                    <p:set>
                                      <p:cBhvr>
                                        <p:cTn id="24" dur="1" fill="hold">
                                          <p:stCondLst>
                                            <p:cond delay="1999"/>
                                          </p:stCondLst>
                                        </p:cTn>
                                        <p:tgtEl>
                                          <p:spTgt spid="29"/>
                                        </p:tgtEl>
                                        <p:attrNameLst>
                                          <p:attrName>style.visibility</p:attrName>
                                        </p:attrNameLst>
                                      </p:cBhvr>
                                      <p:to>
                                        <p:strVal val="hidden"/>
                                      </p:to>
                                    </p:se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2000"/>
                                        <p:tgtEl>
                                          <p:spTgt spid="13"/>
                                        </p:tgtEl>
                                      </p:cBhvr>
                                    </p:animEffect>
                                  </p:childTnLst>
                                </p:cTn>
                              </p:par>
                              <p:par>
                                <p:cTn id="29" presetID="10" presetClass="exit" presetSubtype="0" fill="hold" nodeType="withEffect">
                                  <p:stCondLst>
                                    <p:cond delay="0"/>
                                  </p:stCondLst>
                                  <p:childTnLst>
                                    <p:animEffect transition="out" filter="fade">
                                      <p:cBhvr>
                                        <p:cTn id="30" dur="2000"/>
                                        <p:tgtEl>
                                          <p:spTgt spid="2"/>
                                        </p:tgtEl>
                                      </p:cBhvr>
                                    </p:animEffect>
                                    <p:set>
                                      <p:cBhvr>
                                        <p:cTn id="31" dur="1" fill="hold">
                                          <p:stCondLst>
                                            <p:cond delay="1999"/>
                                          </p:stCondLst>
                                        </p:cTn>
                                        <p:tgtEl>
                                          <p:spTgt spid="2"/>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2000"/>
                                        <p:tgtEl>
                                          <p:spTgt spid="12"/>
                                        </p:tgtEl>
                                      </p:cBhvr>
                                    </p:animEffect>
                                    <p:set>
                                      <p:cBhvr>
                                        <p:cTn id="34" dur="1" fill="hold">
                                          <p:stCondLst>
                                            <p:cond delay="1999"/>
                                          </p:stCondLst>
                                        </p:cTn>
                                        <p:tgtEl>
                                          <p:spTgt spid="12"/>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nodeType="clickEffect">
                                  <p:stCondLst>
                                    <p:cond delay="0"/>
                                  </p:stCondLst>
                                  <p:childTnLst>
                                    <p:set>
                                      <p:cBhvr>
                                        <p:cTn id="38" dur="1" fill="hold">
                                          <p:stCondLst>
                                            <p:cond delay="0"/>
                                          </p:stCondLst>
                                        </p:cTn>
                                        <p:tgtEl>
                                          <p:spTgt spid="1437864"/>
                                        </p:tgtEl>
                                        <p:attrNameLst>
                                          <p:attrName>style.visibility</p:attrName>
                                        </p:attrNameLst>
                                      </p:cBhvr>
                                      <p:to>
                                        <p:strVal val="visible"/>
                                      </p:to>
                                    </p:set>
                                    <p:animEffect transition="in" filter="fade">
                                      <p:cBhvr>
                                        <p:cTn id="39" dur="2000"/>
                                        <p:tgtEl>
                                          <p:spTgt spid="1437864"/>
                                        </p:tgtEl>
                                      </p:cBhvr>
                                    </p:animEffect>
                                  </p:childTnLst>
                                </p:cTn>
                              </p:par>
                            </p:childTnLst>
                          </p:cTn>
                        </p:par>
                        <p:par>
                          <p:cTn id="40" fill="hold" nodeType="afterGroup">
                            <p:stCondLst>
                              <p:cond delay="2000"/>
                            </p:stCondLst>
                            <p:childTnLst>
                              <p:par>
                                <p:cTn id="41" presetID="10" presetClass="entr" presetSubtype="0" fill="hold" nodeType="afterEffect">
                                  <p:stCondLst>
                                    <p:cond delay="0"/>
                                  </p:stCondLst>
                                  <p:childTnLst>
                                    <p:set>
                                      <p:cBhvr>
                                        <p:cTn id="42" dur="1" fill="hold">
                                          <p:stCondLst>
                                            <p:cond delay="0"/>
                                          </p:stCondLst>
                                        </p:cTn>
                                        <p:tgtEl>
                                          <p:spTgt spid="1437884"/>
                                        </p:tgtEl>
                                        <p:attrNameLst>
                                          <p:attrName>style.visibility</p:attrName>
                                        </p:attrNameLst>
                                      </p:cBhvr>
                                      <p:to>
                                        <p:strVal val="visible"/>
                                      </p:to>
                                    </p:set>
                                    <p:animEffect transition="in" filter="fade">
                                      <p:cBhvr>
                                        <p:cTn id="43" dur="2000"/>
                                        <p:tgtEl>
                                          <p:spTgt spid="1437884"/>
                                        </p:tgtEl>
                                      </p:cBhvr>
                                    </p:animEffect>
                                  </p:childTnLst>
                                </p:cTn>
                              </p:par>
                            </p:childTnLst>
                          </p:cTn>
                        </p:par>
                        <p:par>
                          <p:cTn id="44" fill="hold" nodeType="afterGroup">
                            <p:stCondLst>
                              <p:cond delay="4000"/>
                            </p:stCondLst>
                            <p:childTnLst>
                              <p:par>
                                <p:cTn id="45" presetID="0" presetClass="path" presetSubtype="0" accel="50000" decel="50000" fill="hold" nodeType="afterEffect">
                                  <p:stCondLst>
                                    <p:cond delay="0"/>
                                  </p:stCondLst>
                                  <p:childTnLst>
                                    <p:animMotion origin="layout" path="M 8.33333E-7 2.96296E-6 C 0.03003 0.03102 0.06024 0.06203 0.07812 0.11111 C 0.09601 0.16018 0.10156 0.22731 0.10729 0.29444 " pathEditMode="relative" ptsTypes="aaA">
                                      <p:cBhvr>
                                        <p:cTn id="46" dur="2000" fill="hold"/>
                                        <p:tgtEl>
                                          <p:spTgt spid="1437884"/>
                                        </p:tgtEl>
                                        <p:attrNameLst>
                                          <p:attrName>ppt_x</p:attrName>
                                          <p:attrName>ppt_y</p:attrName>
                                        </p:attrNameLst>
                                      </p:cBhvr>
                                    </p:animMotion>
                                  </p:childTnLst>
                                </p:cTn>
                              </p:par>
                            </p:childTnLst>
                          </p:cTn>
                        </p:par>
                        <p:par>
                          <p:cTn id="47" fill="hold" nodeType="afterGroup">
                            <p:stCondLst>
                              <p:cond delay="6000"/>
                            </p:stCondLst>
                            <p:childTnLst>
                              <p:par>
                                <p:cTn id="48" presetID="10" presetClass="exit" presetSubtype="0" fill="hold" nodeType="afterEffect">
                                  <p:stCondLst>
                                    <p:cond delay="0"/>
                                  </p:stCondLst>
                                  <p:childTnLst>
                                    <p:animEffect transition="out" filter="fade">
                                      <p:cBhvr>
                                        <p:cTn id="49" dur="2000"/>
                                        <p:tgtEl>
                                          <p:spTgt spid="1437884"/>
                                        </p:tgtEl>
                                      </p:cBhvr>
                                    </p:animEffect>
                                    <p:set>
                                      <p:cBhvr>
                                        <p:cTn id="50" dur="1" fill="hold">
                                          <p:stCondLst>
                                            <p:cond delay="1999"/>
                                          </p:stCondLst>
                                        </p:cTn>
                                        <p:tgtEl>
                                          <p:spTgt spid="1437884"/>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437885"/>
                                        </p:tgtEl>
                                        <p:attrNameLst>
                                          <p:attrName>style.visibility</p:attrName>
                                        </p:attrNameLst>
                                      </p:cBhvr>
                                      <p:to>
                                        <p:strVal val="visible"/>
                                      </p:to>
                                    </p:set>
                                    <p:animEffect transition="in" filter="fade">
                                      <p:cBhvr>
                                        <p:cTn id="53" dur="2000"/>
                                        <p:tgtEl>
                                          <p:spTgt spid="14378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39746" name="Picture 2" descr="netViz support dr.diagram book"/>
          <p:cNvPicPr>
            <a:picLocks noChangeAspect="1" noChangeArrowheads="1"/>
          </p:cNvPicPr>
          <p:nvPr/>
        </p:nvPicPr>
        <p:blipFill>
          <a:blip r:embed="rId3">
            <a:clrChange>
              <a:clrFrom>
                <a:srgbClr val="FFFFFF"/>
              </a:clrFrom>
              <a:clrTo>
                <a:srgbClr val="FFFFFF">
                  <a:alpha val="0"/>
                </a:srgbClr>
              </a:clrTo>
            </a:clrChange>
            <a:lum bright="36000" contrast="-30000"/>
          </a:blip>
          <a:srcRect/>
          <a:stretch>
            <a:fillRect/>
          </a:stretch>
        </p:blipFill>
        <p:spPr bwMode="auto">
          <a:xfrm>
            <a:off x="2916238" y="4149725"/>
            <a:ext cx="3455987" cy="1514475"/>
          </a:xfrm>
          <a:prstGeom prst="rect">
            <a:avLst/>
          </a:prstGeom>
          <a:noFill/>
          <a:effectLst>
            <a:outerShdw algn="ctr" rotWithShape="0">
              <a:srgbClr val="808080"/>
            </a:outerShdw>
          </a:effectLst>
        </p:spPr>
      </p:pic>
      <p:sp>
        <p:nvSpPr>
          <p:cNvPr id="1439747" name="Rectangle 3"/>
          <p:cNvSpPr>
            <a:spLocks noChangeArrowheads="1"/>
          </p:cNvSpPr>
          <p:nvPr/>
        </p:nvSpPr>
        <p:spPr bwMode="auto">
          <a:xfrm>
            <a:off x="1187450" y="404813"/>
            <a:ext cx="773906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Option: </a:t>
            </a:r>
            <a:r>
              <a:rPr lang="en-US" sz="2800" b="1" i="1">
                <a:solidFill>
                  <a:srgbClr val="800000"/>
                </a:solidFill>
                <a:effectLst>
                  <a:outerShdw blurRad="38100" dist="38100" dir="2700000" algn="tl">
                    <a:srgbClr val="C0C0C0"/>
                  </a:outerShdw>
                </a:effectLst>
              </a:rPr>
              <a:t>Agent-driven Ontology-based middleware solution</a:t>
            </a:r>
          </a:p>
        </p:txBody>
      </p:sp>
      <p:grpSp>
        <p:nvGrpSpPr>
          <p:cNvPr id="2" name="Group 4"/>
          <p:cNvGrpSpPr>
            <a:grpSpLocks/>
          </p:cNvGrpSpPr>
          <p:nvPr/>
        </p:nvGrpSpPr>
        <p:grpSpPr bwMode="auto">
          <a:xfrm>
            <a:off x="2124075" y="3646488"/>
            <a:ext cx="5688013" cy="2249487"/>
            <a:chOff x="1338" y="2660"/>
            <a:chExt cx="3583" cy="1417"/>
          </a:xfrm>
        </p:grpSpPr>
        <p:grpSp>
          <p:nvGrpSpPr>
            <p:cNvPr id="306261" name="Group 5"/>
            <p:cNvGrpSpPr>
              <a:grpSpLocks/>
            </p:cNvGrpSpPr>
            <p:nvPr/>
          </p:nvGrpSpPr>
          <p:grpSpPr bwMode="auto">
            <a:xfrm>
              <a:off x="1338" y="3114"/>
              <a:ext cx="3583" cy="963"/>
              <a:chOff x="1338" y="3114"/>
              <a:chExt cx="3583" cy="963"/>
            </a:xfrm>
          </p:grpSpPr>
          <p:sp>
            <p:nvSpPr>
              <p:cNvPr id="306267" name="Rectangle 6"/>
              <p:cNvSpPr>
                <a:spLocks noChangeArrowheads="1"/>
              </p:cNvSpPr>
              <p:nvPr/>
            </p:nvSpPr>
            <p:spPr bwMode="auto">
              <a:xfrm rot="-3707073">
                <a:off x="2508" y="3570"/>
                <a:ext cx="963" cy="52"/>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6268" name="Rectangle 7"/>
              <p:cNvSpPr>
                <a:spLocks noChangeArrowheads="1"/>
              </p:cNvSpPr>
              <p:nvPr/>
            </p:nvSpPr>
            <p:spPr bwMode="auto">
              <a:xfrm rot="1281552">
                <a:off x="1972" y="3249"/>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6269" name="Rectangle 8"/>
              <p:cNvSpPr>
                <a:spLocks noChangeArrowheads="1"/>
              </p:cNvSpPr>
              <p:nvPr/>
            </p:nvSpPr>
            <p:spPr bwMode="auto">
              <a:xfrm rot="-725646">
                <a:off x="1338" y="3248"/>
                <a:ext cx="2949" cy="46"/>
              </a:xfrm>
              <a:prstGeom prst="rect">
                <a:avLst/>
              </a:prstGeom>
              <a:gradFill rotWithShape="1">
                <a:gsLst>
                  <a:gs pos="0">
                    <a:srgbClr val="4488AA"/>
                  </a:gs>
                  <a:gs pos="50000">
                    <a:srgbClr val="66CCFF"/>
                  </a:gs>
                  <a:gs pos="100000">
                    <a:srgbClr val="4488AA"/>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6262" name="Group 9"/>
            <p:cNvGrpSpPr>
              <a:grpSpLocks/>
            </p:cNvGrpSpPr>
            <p:nvPr/>
          </p:nvGrpSpPr>
          <p:grpSpPr bwMode="auto">
            <a:xfrm>
              <a:off x="2472" y="2660"/>
              <a:ext cx="1406" cy="770"/>
              <a:chOff x="2472" y="2660"/>
              <a:chExt cx="1406" cy="770"/>
            </a:xfrm>
          </p:grpSpPr>
          <p:sp>
            <p:nvSpPr>
              <p:cNvPr id="306263" name="Oval 10"/>
              <p:cNvSpPr>
                <a:spLocks noChangeArrowheads="1"/>
              </p:cNvSpPr>
              <p:nvPr/>
            </p:nvSpPr>
            <p:spPr bwMode="auto">
              <a:xfrm rot="280784">
                <a:off x="2518" y="2958"/>
                <a:ext cx="1360" cy="472"/>
              </a:xfrm>
              <a:prstGeom prst="ellipse">
                <a:avLst/>
              </a:prstGeom>
              <a:solidFill>
                <a:srgbClr val="FBD6D5"/>
              </a:solidFill>
              <a:ln w="19050" algn="ctr">
                <a:solidFill>
                  <a:srgbClr val="8000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64" name="Picture 11" descr="bpe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0" y="2958"/>
                <a:ext cx="49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9756" name="Text Box 12"/>
              <p:cNvSpPr txBox="1">
                <a:spLocks noChangeArrowheads="1"/>
              </p:cNvSpPr>
              <p:nvPr/>
            </p:nvSpPr>
            <p:spPr bwMode="auto">
              <a:xfrm>
                <a:off x="2472" y="2978"/>
                <a:ext cx="1044" cy="327"/>
              </a:xfrm>
              <a:prstGeom prst="rect">
                <a:avLst/>
              </a:prstGeom>
              <a:noFill/>
              <a:ln w="9525" algn="ctr">
                <a:noFill/>
                <a:miter lim="800000"/>
                <a:headEnd/>
                <a:tailEnd/>
              </a:ln>
              <a:effectLst/>
            </p:spPr>
            <p:txBody>
              <a:bodyPr>
                <a:spAutoFit/>
              </a:bodyPr>
              <a:lstStyle/>
              <a:p>
                <a:pPr>
                  <a:spcBef>
                    <a:spcPct val="50000"/>
                  </a:spcBef>
                  <a:defRPr/>
                </a:pPr>
                <a:r>
                  <a:rPr lang="fi-FI" sz="2800" b="1">
                    <a:solidFill>
                      <a:srgbClr val="800000"/>
                    </a:solidFill>
                    <a:effectLst>
                      <a:outerShdw blurRad="38100" dist="38100" dir="2700000" algn="tl">
                        <a:srgbClr val="C0C0C0"/>
                      </a:outerShdw>
                    </a:effectLst>
                    <a:latin typeface="Verdana" pitchFamily="34" charset="0"/>
                  </a:rPr>
                  <a:t>BPEL</a:t>
                </a:r>
                <a:endParaRPr lang="en-US" sz="2800" b="1">
                  <a:solidFill>
                    <a:srgbClr val="800000"/>
                  </a:solidFill>
                  <a:effectLst>
                    <a:outerShdw blurRad="38100" dist="38100" dir="2700000" algn="tl">
                      <a:srgbClr val="C0C0C0"/>
                    </a:outerShdw>
                  </a:effectLst>
                  <a:latin typeface="Verdana" pitchFamily="34" charset="0"/>
                </a:endParaRPr>
              </a:p>
            </p:txBody>
          </p:sp>
          <p:pic>
            <p:nvPicPr>
              <p:cNvPr id="306266" name="Picture 13" descr="bpel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6" y="2660"/>
                <a:ext cx="29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6181" name="Group 14"/>
          <p:cNvGrpSpPr>
            <a:grpSpLocks/>
          </p:cNvGrpSpPr>
          <p:nvPr/>
        </p:nvGrpSpPr>
        <p:grpSpPr bwMode="auto">
          <a:xfrm>
            <a:off x="1692275" y="3538538"/>
            <a:ext cx="6408738" cy="2482850"/>
            <a:chOff x="1066" y="2592"/>
            <a:chExt cx="4037" cy="1564"/>
          </a:xfrm>
        </p:grpSpPr>
        <p:grpSp>
          <p:nvGrpSpPr>
            <p:cNvPr id="306231" name="Group 15"/>
            <p:cNvGrpSpPr>
              <a:grpSpLocks/>
            </p:cNvGrpSpPr>
            <p:nvPr/>
          </p:nvGrpSpPr>
          <p:grpSpPr bwMode="auto">
            <a:xfrm>
              <a:off x="1903" y="2592"/>
              <a:ext cx="455" cy="221"/>
              <a:chOff x="1903" y="2592"/>
              <a:chExt cx="455" cy="221"/>
            </a:xfrm>
          </p:grpSpPr>
          <p:sp>
            <p:nvSpPr>
              <p:cNvPr id="1439760" name="Oval 16"/>
              <p:cNvSpPr>
                <a:spLocks noChangeArrowheads="1"/>
              </p:cNvSpPr>
              <p:nvPr/>
            </p:nvSpPr>
            <p:spPr bwMode="auto">
              <a:xfrm>
                <a:off x="1903" y="2689"/>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9761" name="AutoShape 17"/>
              <p:cNvSpPr>
                <a:spLocks noChangeArrowheads="1"/>
              </p:cNvSpPr>
              <p:nvPr/>
            </p:nvSpPr>
            <p:spPr bwMode="auto">
              <a:xfrm flipH="1">
                <a:off x="2269" y="2629"/>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58" name="AutoShape 18"/>
              <p:cNvSpPr>
                <a:spLocks noChangeArrowheads="1"/>
              </p:cNvSpPr>
              <p:nvPr/>
            </p:nvSpPr>
            <p:spPr bwMode="auto">
              <a:xfrm>
                <a:off x="1989" y="2592"/>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763" name="AutoShape 19"/>
              <p:cNvSpPr>
                <a:spLocks noChangeArrowheads="1"/>
              </p:cNvSpPr>
              <p:nvPr/>
            </p:nvSpPr>
            <p:spPr bwMode="auto">
              <a:xfrm flipH="1">
                <a:off x="1914" y="2642"/>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60" name="Text Box 20"/>
              <p:cNvSpPr txBox="1">
                <a:spLocks noChangeArrowheads="1"/>
              </p:cNvSpPr>
              <p:nvPr/>
            </p:nvSpPr>
            <p:spPr bwMode="auto">
              <a:xfrm>
                <a:off x="1993" y="2653"/>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1</a:t>
                </a:r>
                <a:endParaRPr lang="en-US" altLang="en-US" sz="900" b="1" i="1">
                  <a:solidFill>
                    <a:srgbClr val="F8BBBA"/>
                  </a:solidFill>
                </a:endParaRPr>
              </a:p>
            </p:txBody>
          </p:sp>
        </p:grpSp>
        <p:grpSp>
          <p:nvGrpSpPr>
            <p:cNvPr id="306232" name="Group 21"/>
            <p:cNvGrpSpPr>
              <a:grpSpLocks/>
            </p:cNvGrpSpPr>
            <p:nvPr/>
          </p:nvGrpSpPr>
          <p:grpSpPr bwMode="auto">
            <a:xfrm>
              <a:off x="4512" y="3546"/>
              <a:ext cx="591" cy="330"/>
              <a:chOff x="4512" y="3546"/>
              <a:chExt cx="591" cy="330"/>
            </a:xfrm>
          </p:grpSpPr>
          <p:sp>
            <p:nvSpPr>
              <p:cNvPr id="1439766" name="Oval 22"/>
              <p:cNvSpPr>
                <a:spLocks noChangeArrowheads="1"/>
              </p:cNvSpPr>
              <p:nvPr/>
            </p:nvSpPr>
            <p:spPr bwMode="auto">
              <a:xfrm>
                <a:off x="4512" y="369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9767" name="AutoShape 23"/>
              <p:cNvSpPr>
                <a:spLocks noChangeArrowheads="1"/>
              </p:cNvSpPr>
              <p:nvPr/>
            </p:nvSpPr>
            <p:spPr bwMode="auto">
              <a:xfrm flipH="1">
                <a:off x="4965" y="360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53" name="AutoShape 24"/>
              <p:cNvSpPr>
                <a:spLocks noChangeArrowheads="1"/>
              </p:cNvSpPr>
              <p:nvPr/>
            </p:nvSpPr>
            <p:spPr bwMode="auto">
              <a:xfrm>
                <a:off x="4626" y="354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769" name="AutoShape 25"/>
              <p:cNvSpPr>
                <a:spLocks noChangeArrowheads="1"/>
              </p:cNvSpPr>
              <p:nvPr/>
            </p:nvSpPr>
            <p:spPr bwMode="auto">
              <a:xfrm flipH="1">
                <a:off x="4551" y="361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55" name="Text Box 26"/>
              <p:cNvSpPr txBox="1">
                <a:spLocks noChangeArrowheads="1"/>
              </p:cNvSpPr>
              <p:nvPr/>
            </p:nvSpPr>
            <p:spPr bwMode="auto">
              <a:xfrm>
                <a:off x="4630" y="363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4</a:t>
                </a:r>
                <a:endParaRPr lang="en-US" altLang="en-US" sz="1000" b="1" i="1">
                  <a:solidFill>
                    <a:srgbClr val="F8BBBA"/>
                  </a:solidFill>
                </a:endParaRPr>
              </a:p>
            </p:txBody>
          </p:sp>
        </p:grpSp>
        <p:grpSp>
          <p:nvGrpSpPr>
            <p:cNvPr id="306233" name="Group 27"/>
            <p:cNvGrpSpPr>
              <a:grpSpLocks/>
            </p:cNvGrpSpPr>
            <p:nvPr/>
          </p:nvGrpSpPr>
          <p:grpSpPr bwMode="auto">
            <a:xfrm>
              <a:off x="1066" y="3372"/>
              <a:ext cx="591" cy="330"/>
              <a:chOff x="1066" y="3372"/>
              <a:chExt cx="591" cy="330"/>
            </a:xfrm>
          </p:grpSpPr>
          <p:sp>
            <p:nvSpPr>
              <p:cNvPr id="1439772" name="Oval 28"/>
              <p:cNvSpPr>
                <a:spLocks noChangeArrowheads="1"/>
              </p:cNvSpPr>
              <p:nvPr/>
            </p:nvSpPr>
            <p:spPr bwMode="auto">
              <a:xfrm>
                <a:off x="1066" y="3520"/>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9773" name="AutoShape 29"/>
              <p:cNvSpPr>
                <a:spLocks noChangeArrowheads="1"/>
              </p:cNvSpPr>
              <p:nvPr/>
            </p:nvSpPr>
            <p:spPr bwMode="auto">
              <a:xfrm flipH="1">
                <a:off x="1519" y="3427"/>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48" name="AutoShape 30"/>
              <p:cNvSpPr>
                <a:spLocks noChangeArrowheads="1"/>
              </p:cNvSpPr>
              <p:nvPr/>
            </p:nvSpPr>
            <p:spPr bwMode="auto">
              <a:xfrm>
                <a:off x="1180" y="3372"/>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775" name="AutoShape 31"/>
              <p:cNvSpPr>
                <a:spLocks noChangeArrowheads="1"/>
              </p:cNvSpPr>
              <p:nvPr/>
            </p:nvSpPr>
            <p:spPr bwMode="auto">
              <a:xfrm flipH="1">
                <a:off x="1105" y="3440"/>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50" name="Text Box 32"/>
              <p:cNvSpPr txBox="1">
                <a:spLocks noChangeArrowheads="1"/>
              </p:cNvSpPr>
              <p:nvPr/>
            </p:nvSpPr>
            <p:spPr bwMode="auto">
              <a:xfrm>
                <a:off x="1184" y="3463"/>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2</a:t>
                </a:r>
                <a:endParaRPr lang="en-US" altLang="en-US" sz="1000" b="1" i="1">
                  <a:solidFill>
                    <a:srgbClr val="F8BBBA"/>
                  </a:solidFill>
                </a:endParaRPr>
              </a:p>
            </p:txBody>
          </p:sp>
        </p:grpSp>
        <p:grpSp>
          <p:nvGrpSpPr>
            <p:cNvPr id="306234" name="Group 33"/>
            <p:cNvGrpSpPr>
              <a:grpSpLocks/>
            </p:cNvGrpSpPr>
            <p:nvPr/>
          </p:nvGrpSpPr>
          <p:grpSpPr bwMode="auto">
            <a:xfrm>
              <a:off x="2472" y="3826"/>
              <a:ext cx="591" cy="330"/>
              <a:chOff x="2472" y="3826"/>
              <a:chExt cx="591" cy="330"/>
            </a:xfrm>
          </p:grpSpPr>
          <p:sp>
            <p:nvSpPr>
              <p:cNvPr id="1439778" name="Oval 34"/>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9779" name="AutoShape 35"/>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43" name="AutoShape 36"/>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781" name="AutoShape 37"/>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45" name="Text Box 38"/>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3</a:t>
                </a:r>
                <a:endParaRPr lang="en-US" altLang="en-US" sz="1000" b="1" i="1">
                  <a:solidFill>
                    <a:srgbClr val="F8BBBA"/>
                  </a:solidFill>
                </a:endParaRPr>
              </a:p>
            </p:txBody>
          </p:sp>
        </p:grpSp>
        <p:grpSp>
          <p:nvGrpSpPr>
            <p:cNvPr id="306235" name="Group 39"/>
            <p:cNvGrpSpPr>
              <a:grpSpLocks/>
            </p:cNvGrpSpPr>
            <p:nvPr/>
          </p:nvGrpSpPr>
          <p:grpSpPr bwMode="auto">
            <a:xfrm>
              <a:off x="4059" y="2801"/>
              <a:ext cx="455" cy="221"/>
              <a:chOff x="4059" y="2801"/>
              <a:chExt cx="455" cy="221"/>
            </a:xfrm>
          </p:grpSpPr>
          <p:sp>
            <p:nvSpPr>
              <p:cNvPr id="1439784" name="Oval 40"/>
              <p:cNvSpPr>
                <a:spLocks noChangeArrowheads="1"/>
              </p:cNvSpPr>
              <p:nvPr/>
            </p:nvSpPr>
            <p:spPr bwMode="auto">
              <a:xfrm>
                <a:off x="4059" y="2898"/>
                <a:ext cx="455" cy="124"/>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39785" name="AutoShape 41"/>
              <p:cNvSpPr>
                <a:spLocks noChangeArrowheads="1"/>
              </p:cNvSpPr>
              <p:nvPr/>
            </p:nvSpPr>
            <p:spPr bwMode="auto">
              <a:xfrm flipH="1">
                <a:off x="4425" y="2838"/>
                <a:ext cx="88" cy="120"/>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38" name="AutoShape 42"/>
              <p:cNvSpPr>
                <a:spLocks noChangeArrowheads="1"/>
              </p:cNvSpPr>
              <p:nvPr/>
            </p:nvSpPr>
            <p:spPr bwMode="auto">
              <a:xfrm>
                <a:off x="4145" y="2801"/>
                <a:ext cx="302" cy="185"/>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787" name="AutoShape 43"/>
              <p:cNvSpPr>
                <a:spLocks noChangeArrowheads="1"/>
              </p:cNvSpPr>
              <p:nvPr/>
            </p:nvSpPr>
            <p:spPr bwMode="auto">
              <a:xfrm flipH="1">
                <a:off x="4070" y="2851"/>
                <a:ext cx="96" cy="111"/>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6240" name="Text Box 44"/>
              <p:cNvSpPr txBox="1">
                <a:spLocks noChangeArrowheads="1"/>
              </p:cNvSpPr>
              <p:nvPr/>
            </p:nvSpPr>
            <p:spPr bwMode="auto">
              <a:xfrm>
                <a:off x="4144" y="2856"/>
                <a:ext cx="30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900" b="1" i="1">
                    <a:solidFill>
                      <a:srgbClr val="F8BBBA"/>
                    </a:solidFill>
                  </a:rPr>
                  <a:t>WS 5</a:t>
                </a:r>
                <a:endParaRPr lang="en-US" altLang="en-US" sz="900" b="1" i="1">
                  <a:solidFill>
                    <a:srgbClr val="F8BBBA"/>
                  </a:solidFill>
                </a:endParaRPr>
              </a:p>
            </p:txBody>
          </p:sp>
        </p:grpSp>
      </p:grpSp>
      <p:grpSp>
        <p:nvGrpSpPr>
          <p:cNvPr id="11" name="Group 45"/>
          <p:cNvGrpSpPr>
            <a:grpSpLocks/>
          </p:cNvGrpSpPr>
          <p:nvPr/>
        </p:nvGrpSpPr>
        <p:grpSpPr bwMode="auto">
          <a:xfrm>
            <a:off x="2844800" y="3933825"/>
            <a:ext cx="4068763" cy="1574800"/>
            <a:chOff x="1792" y="2840"/>
            <a:chExt cx="2563" cy="992"/>
          </a:xfrm>
        </p:grpSpPr>
        <p:sp>
          <p:nvSpPr>
            <p:cNvPr id="306211" name="AutoShape 46"/>
            <p:cNvSpPr>
              <a:spLocks noChangeArrowheads="1"/>
            </p:cNvSpPr>
            <p:nvPr/>
          </p:nvSpPr>
          <p:spPr bwMode="auto">
            <a:xfrm rot="-727880">
              <a:off x="1792" y="3406"/>
              <a:ext cx="544" cy="45"/>
            </a:xfrm>
            <a:prstGeom prst="leftRightArrow">
              <a:avLst>
                <a:gd name="adj1" fmla="val 50000"/>
                <a:gd name="adj2" fmla="val 241778"/>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6212" name="AutoShape 47"/>
            <p:cNvSpPr>
              <a:spLocks noChangeArrowheads="1"/>
            </p:cNvSpPr>
            <p:nvPr/>
          </p:nvSpPr>
          <p:spPr bwMode="auto">
            <a:xfrm rot="-3674795">
              <a:off x="2765" y="3605"/>
              <a:ext cx="408" cy="46"/>
            </a:xfrm>
            <a:prstGeom prst="leftRightArrow">
              <a:avLst>
                <a:gd name="adj1" fmla="val 50000"/>
                <a:gd name="adj2" fmla="val 177391"/>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6213" name="Group 48"/>
            <p:cNvGrpSpPr>
              <a:grpSpLocks/>
            </p:cNvGrpSpPr>
            <p:nvPr/>
          </p:nvGrpSpPr>
          <p:grpSpPr bwMode="auto">
            <a:xfrm>
              <a:off x="1922" y="3349"/>
              <a:ext cx="254" cy="178"/>
              <a:chOff x="1922" y="3349"/>
              <a:chExt cx="254" cy="178"/>
            </a:xfrm>
          </p:grpSpPr>
          <p:sp>
            <p:nvSpPr>
              <p:cNvPr id="306229" name="Rectangle 49"/>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30" name="Picture 50" descr="envelop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6214" name="Group 51"/>
            <p:cNvGrpSpPr>
              <a:grpSpLocks/>
            </p:cNvGrpSpPr>
            <p:nvPr/>
          </p:nvGrpSpPr>
          <p:grpSpPr bwMode="auto">
            <a:xfrm>
              <a:off x="2831" y="3540"/>
              <a:ext cx="254" cy="178"/>
              <a:chOff x="1922" y="3349"/>
              <a:chExt cx="254" cy="178"/>
            </a:xfrm>
          </p:grpSpPr>
          <p:sp>
            <p:nvSpPr>
              <p:cNvPr id="306227" name="Rectangle 52"/>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28" name="Picture 53" descr="envelop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6215" name="AutoShape 54"/>
            <p:cNvSpPr>
              <a:spLocks noChangeArrowheads="1"/>
            </p:cNvSpPr>
            <p:nvPr/>
          </p:nvSpPr>
          <p:spPr bwMode="auto">
            <a:xfrm rot="1279321" flipV="1">
              <a:off x="3811" y="3499"/>
              <a:ext cx="544" cy="44"/>
            </a:xfrm>
            <a:prstGeom prst="leftRightArrow">
              <a:avLst>
                <a:gd name="adj1" fmla="val 50000"/>
                <a:gd name="adj2" fmla="val 247273"/>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6216" name="Group 55"/>
            <p:cNvGrpSpPr>
              <a:grpSpLocks/>
            </p:cNvGrpSpPr>
            <p:nvPr/>
          </p:nvGrpSpPr>
          <p:grpSpPr bwMode="auto">
            <a:xfrm>
              <a:off x="3947" y="3436"/>
              <a:ext cx="254" cy="178"/>
              <a:chOff x="1922" y="3349"/>
              <a:chExt cx="254" cy="178"/>
            </a:xfrm>
          </p:grpSpPr>
          <p:sp>
            <p:nvSpPr>
              <p:cNvPr id="306225" name="Rectangle 56"/>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26" name="Picture 57" descr="envelop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6217" name="AutoShape 58"/>
            <p:cNvSpPr>
              <a:spLocks noChangeArrowheads="1"/>
            </p:cNvSpPr>
            <p:nvPr/>
          </p:nvSpPr>
          <p:spPr bwMode="auto">
            <a:xfrm rot="20849312" flipV="1">
              <a:off x="3742" y="3012"/>
              <a:ext cx="363" cy="45"/>
            </a:xfrm>
            <a:prstGeom prst="leftRightArrow">
              <a:avLst>
                <a:gd name="adj1" fmla="val 50000"/>
                <a:gd name="adj2" fmla="val 161333"/>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6218" name="Group 59"/>
            <p:cNvGrpSpPr>
              <a:grpSpLocks/>
            </p:cNvGrpSpPr>
            <p:nvPr/>
          </p:nvGrpSpPr>
          <p:grpSpPr bwMode="auto">
            <a:xfrm>
              <a:off x="3845" y="2976"/>
              <a:ext cx="158" cy="119"/>
              <a:chOff x="1922" y="3349"/>
              <a:chExt cx="254" cy="178"/>
            </a:xfrm>
          </p:grpSpPr>
          <p:sp>
            <p:nvSpPr>
              <p:cNvPr id="306223" name="Rectangle 60"/>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24" name="Picture 61" descr="envelop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6219" name="AutoShape 62"/>
            <p:cNvSpPr>
              <a:spLocks noChangeArrowheads="1"/>
            </p:cNvSpPr>
            <p:nvPr/>
          </p:nvSpPr>
          <p:spPr bwMode="auto">
            <a:xfrm rot="1279321" flipV="1">
              <a:off x="2281" y="2878"/>
              <a:ext cx="433" cy="44"/>
            </a:xfrm>
            <a:prstGeom prst="leftRightArrow">
              <a:avLst>
                <a:gd name="adj1" fmla="val 50000"/>
                <a:gd name="adj2" fmla="val 196818"/>
              </a:avLst>
            </a:prstGeom>
            <a:gradFill rotWithShape="1">
              <a:gsLst>
                <a:gs pos="0">
                  <a:srgbClr val="002F76"/>
                </a:gs>
                <a:gs pos="50000">
                  <a:srgbClr val="0066FF"/>
                </a:gs>
                <a:gs pos="100000">
                  <a:srgbClr val="002F76"/>
                </a:gs>
              </a:gsLst>
              <a:lin ang="5400000" scaled="1"/>
            </a:gra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6220" name="Group 63"/>
            <p:cNvGrpSpPr>
              <a:grpSpLocks/>
            </p:cNvGrpSpPr>
            <p:nvPr/>
          </p:nvGrpSpPr>
          <p:grpSpPr bwMode="auto">
            <a:xfrm>
              <a:off x="2402" y="2840"/>
              <a:ext cx="187" cy="127"/>
              <a:chOff x="1922" y="3349"/>
              <a:chExt cx="254" cy="178"/>
            </a:xfrm>
          </p:grpSpPr>
          <p:sp>
            <p:nvSpPr>
              <p:cNvPr id="306221" name="Rectangle 64"/>
              <p:cNvSpPr>
                <a:spLocks noChangeArrowheads="1"/>
              </p:cNvSpPr>
              <p:nvPr/>
            </p:nvSpPr>
            <p:spPr bwMode="auto">
              <a:xfrm rot="-519153">
                <a:off x="1972" y="3378"/>
                <a:ext cx="182" cy="91"/>
              </a:xfrm>
              <a:prstGeom prst="rect">
                <a:avLst/>
              </a:prstGeom>
              <a:solidFill>
                <a:schemeClr val="bg1"/>
              </a:solidFill>
              <a:ln w="9525" algn="ctr">
                <a:solidFill>
                  <a:schemeClr val="bg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22" name="Picture 65" descr="envelop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22" y="3349"/>
                <a:ext cx="2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7" name="Group 66"/>
          <p:cNvGrpSpPr>
            <a:grpSpLocks/>
          </p:cNvGrpSpPr>
          <p:nvPr/>
        </p:nvGrpSpPr>
        <p:grpSpPr bwMode="auto">
          <a:xfrm>
            <a:off x="2124075" y="3611563"/>
            <a:ext cx="5184775" cy="2906712"/>
            <a:chOff x="1338" y="2275"/>
            <a:chExt cx="3266" cy="1831"/>
          </a:xfrm>
        </p:grpSpPr>
        <p:grpSp>
          <p:nvGrpSpPr>
            <p:cNvPr id="306186" name="Group 67"/>
            <p:cNvGrpSpPr>
              <a:grpSpLocks/>
            </p:cNvGrpSpPr>
            <p:nvPr/>
          </p:nvGrpSpPr>
          <p:grpSpPr bwMode="auto">
            <a:xfrm>
              <a:off x="2091" y="2275"/>
              <a:ext cx="454" cy="313"/>
              <a:chOff x="2091" y="2275"/>
              <a:chExt cx="454" cy="313"/>
            </a:xfrm>
          </p:grpSpPr>
          <p:pic>
            <p:nvPicPr>
              <p:cNvPr id="306207" name="Picture 68" descr="jad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91" y="2411"/>
                <a:ext cx="454"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6208" name="Group 69"/>
              <p:cNvGrpSpPr>
                <a:grpSpLocks/>
              </p:cNvGrpSpPr>
              <p:nvPr/>
            </p:nvGrpSpPr>
            <p:grpSpPr bwMode="auto">
              <a:xfrm>
                <a:off x="2336" y="2275"/>
                <a:ext cx="199" cy="226"/>
                <a:chOff x="1803" y="1661"/>
                <a:chExt cx="363" cy="505"/>
              </a:xfrm>
            </p:grpSpPr>
            <p:sp>
              <p:nvSpPr>
                <p:cNvPr id="306209" name="Oval 7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10" name="Picture 71"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6187" name="Group 72"/>
            <p:cNvGrpSpPr>
              <a:grpSpLocks/>
            </p:cNvGrpSpPr>
            <p:nvPr/>
          </p:nvGrpSpPr>
          <p:grpSpPr bwMode="auto">
            <a:xfrm>
              <a:off x="3696" y="2476"/>
              <a:ext cx="454" cy="313"/>
              <a:chOff x="3696" y="2476"/>
              <a:chExt cx="454" cy="313"/>
            </a:xfrm>
          </p:grpSpPr>
          <p:pic>
            <p:nvPicPr>
              <p:cNvPr id="306203" name="Picture 73" descr="jad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96" y="2612"/>
                <a:ext cx="454"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6204" name="Group 74"/>
              <p:cNvGrpSpPr>
                <a:grpSpLocks/>
              </p:cNvGrpSpPr>
              <p:nvPr/>
            </p:nvGrpSpPr>
            <p:grpSpPr bwMode="auto">
              <a:xfrm flipH="1">
                <a:off x="3923" y="2476"/>
                <a:ext cx="182" cy="226"/>
                <a:chOff x="1803" y="1661"/>
                <a:chExt cx="363" cy="505"/>
              </a:xfrm>
            </p:grpSpPr>
            <p:sp>
              <p:nvSpPr>
                <p:cNvPr id="306205" name="Oval 7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06" name="Picture 76"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6188" name="Group 77"/>
            <p:cNvGrpSpPr>
              <a:grpSpLocks/>
            </p:cNvGrpSpPr>
            <p:nvPr/>
          </p:nvGrpSpPr>
          <p:grpSpPr bwMode="auto">
            <a:xfrm>
              <a:off x="1338" y="3203"/>
              <a:ext cx="635" cy="449"/>
              <a:chOff x="1338" y="3203"/>
              <a:chExt cx="635" cy="449"/>
            </a:xfrm>
          </p:grpSpPr>
          <p:pic>
            <p:nvPicPr>
              <p:cNvPr id="306199" name="Picture 78" descr="jad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38" y="3404"/>
                <a:ext cx="635"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6200" name="Group 79"/>
              <p:cNvGrpSpPr>
                <a:grpSpLocks/>
              </p:cNvGrpSpPr>
              <p:nvPr/>
            </p:nvGrpSpPr>
            <p:grpSpPr bwMode="auto">
              <a:xfrm>
                <a:off x="1640" y="3203"/>
                <a:ext cx="248" cy="317"/>
                <a:chOff x="1803" y="1661"/>
                <a:chExt cx="363" cy="505"/>
              </a:xfrm>
            </p:grpSpPr>
            <p:sp>
              <p:nvSpPr>
                <p:cNvPr id="306201" name="Oval 8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202" name="Picture 81"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6189" name="Group 82"/>
            <p:cNvGrpSpPr>
              <a:grpSpLocks/>
            </p:cNvGrpSpPr>
            <p:nvPr/>
          </p:nvGrpSpPr>
          <p:grpSpPr bwMode="auto">
            <a:xfrm>
              <a:off x="2744" y="3657"/>
              <a:ext cx="635" cy="449"/>
              <a:chOff x="2744" y="3657"/>
              <a:chExt cx="635" cy="449"/>
            </a:xfrm>
          </p:grpSpPr>
          <p:pic>
            <p:nvPicPr>
              <p:cNvPr id="306195" name="Picture 83" descr="jad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44" y="3858"/>
                <a:ext cx="635"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6196" name="Group 84"/>
              <p:cNvGrpSpPr>
                <a:grpSpLocks/>
              </p:cNvGrpSpPr>
              <p:nvPr/>
            </p:nvGrpSpPr>
            <p:grpSpPr bwMode="auto">
              <a:xfrm>
                <a:off x="3046" y="3657"/>
                <a:ext cx="248" cy="317"/>
                <a:chOff x="1803" y="1661"/>
                <a:chExt cx="363" cy="505"/>
              </a:xfrm>
            </p:grpSpPr>
            <p:sp>
              <p:nvSpPr>
                <p:cNvPr id="306197" name="Oval 8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198" name="Picture 8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06190" name="Group 87"/>
            <p:cNvGrpSpPr>
              <a:grpSpLocks/>
            </p:cNvGrpSpPr>
            <p:nvPr/>
          </p:nvGrpSpPr>
          <p:grpSpPr bwMode="auto">
            <a:xfrm>
              <a:off x="3969" y="3212"/>
              <a:ext cx="635" cy="445"/>
              <a:chOff x="3969" y="3212"/>
              <a:chExt cx="635" cy="445"/>
            </a:xfrm>
          </p:grpSpPr>
          <p:pic>
            <p:nvPicPr>
              <p:cNvPr id="306191" name="Picture 88" descr="jad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69" y="3409"/>
                <a:ext cx="635"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6192" name="Group 89"/>
              <p:cNvGrpSpPr>
                <a:grpSpLocks/>
              </p:cNvGrpSpPr>
              <p:nvPr/>
            </p:nvGrpSpPr>
            <p:grpSpPr bwMode="auto">
              <a:xfrm flipH="1">
                <a:off x="4242" y="3212"/>
                <a:ext cx="256" cy="317"/>
                <a:chOff x="1803" y="1661"/>
                <a:chExt cx="363" cy="505"/>
              </a:xfrm>
            </p:grpSpPr>
            <p:sp>
              <p:nvSpPr>
                <p:cNvPr id="306193" name="Oval 9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306194" name="Picture 91"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306184" name="Rectangle 92"/>
          <p:cNvSpPr>
            <a:spLocks noChangeArrowheads="1"/>
          </p:cNvSpPr>
          <p:nvPr/>
        </p:nvSpPr>
        <p:spPr bwMode="auto">
          <a:xfrm>
            <a:off x="684213" y="1268413"/>
            <a:ext cx="8351837" cy="720725"/>
          </a:xfrm>
          <a:prstGeom prst="rect">
            <a:avLst/>
          </a:prstGeom>
          <a:solidFill>
            <a:srgbClr val="663300">
              <a:alpha val="16078"/>
            </a:srgbClr>
          </a:solidFill>
          <a:ln w="19050"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9837" name="Text Box 93"/>
          <p:cNvSpPr txBox="1">
            <a:spLocks noChangeArrowheads="1"/>
          </p:cNvSpPr>
          <p:nvPr/>
        </p:nvSpPr>
        <p:spPr bwMode="auto">
          <a:xfrm>
            <a:off x="684213" y="1408113"/>
            <a:ext cx="8569325" cy="396875"/>
          </a:xfrm>
          <a:prstGeom prst="rect">
            <a:avLst/>
          </a:prstGeom>
          <a:noFill/>
          <a:ln w="9525" algn="ctr">
            <a:noFill/>
            <a:miter lim="800000"/>
            <a:headEnd/>
            <a:tailEnd/>
          </a:ln>
          <a:effectLst/>
        </p:spPr>
        <p:txBody>
          <a:bodyPr>
            <a:spAutoFit/>
          </a:bodyPr>
          <a:lstStyle/>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 workflow engine, BPEL, SOA vs. JADE multi-agent system  </a:t>
            </a:r>
            <a:endParaRPr lang="en-US" sz="1600" b="1">
              <a:solidFill>
                <a:srgbClr val="996633"/>
              </a:solidFill>
              <a:effectLst>
                <a:outerShdw blurRad="38100" dist="38100" dir="2700000" algn="tl">
                  <a:srgbClr val="C0C0C0"/>
                </a:outerShdw>
              </a:effectLst>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11"/>
                                        </p:tgtEl>
                                      </p:cBhvr>
                                    </p:animEffect>
                                    <p:set>
                                      <p:cBhvr>
                                        <p:cTn id="7" dur="1" fill="hold">
                                          <p:stCondLst>
                                            <p:cond delay="1999"/>
                                          </p:stCondLst>
                                        </p:cTn>
                                        <p:tgtEl>
                                          <p:spTgt spid="11"/>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2000"/>
                                        <p:tgtEl>
                                          <p:spTgt spid="2"/>
                                        </p:tgtEl>
                                      </p:cBhvr>
                                    </p:animEffect>
                                    <p:set>
                                      <p:cBhvr>
                                        <p:cTn id="10" dur="1" fill="hold">
                                          <p:stCondLst>
                                            <p:cond delay="1999"/>
                                          </p:stCondLst>
                                        </p:cTn>
                                        <p:tgtEl>
                                          <p:spTgt spid="2"/>
                                        </p:tgtEl>
                                        <p:attrNameLst>
                                          <p:attrName>style.visibility</p:attrName>
                                        </p:attrNameLst>
                                      </p:cBhvr>
                                      <p:to>
                                        <p:strVal val="hidden"/>
                                      </p:to>
                                    </p:set>
                                  </p:childTnLst>
                                </p:cTn>
                              </p:par>
                            </p:childTnLst>
                          </p:cTn>
                        </p:par>
                        <p:par>
                          <p:cTn id="11" fill="hold" nodeType="afterGroup">
                            <p:stCondLst>
                              <p:cond delay="2000"/>
                            </p:stCondLst>
                            <p:childTnLst>
                              <p:par>
                                <p:cTn id="12" presetID="10"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2000"/>
                                        <p:tgtEl>
                                          <p:spTgt spid="17"/>
                                        </p:tgtEl>
                                      </p:cBhvr>
                                    </p:animEffect>
                                  </p:childTnLst>
                                </p:cTn>
                              </p:par>
                              <p:par>
                                <p:cTn id="15" presetID="10" presetClass="entr" presetSubtype="0" fill="hold" nodeType="withEffect">
                                  <p:stCondLst>
                                    <p:cond delay="0"/>
                                  </p:stCondLst>
                                  <p:childTnLst>
                                    <p:set>
                                      <p:cBhvr>
                                        <p:cTn id="16" dur="1" fill="hold">
                                          <p:stCondLst>
                                            <p:cond delay="0"/>
                                          </p:stCondLst>
                                        </p:cTn>
                                        <p:tgtEl>
                                          <p:spTgt spid="1439746"/>
                                        </p:tgtEl>
                                        <p:attrNameLst>
                                          <p:attrName>style.visibility</p:attrName>
                                        </p:attrNameLst>
                                      </p:cBhvr>
                                      <p:to>
                                        <p:strVal val="visible"/>
                                      </p:to>
                                    </p:set>
                                    <p:animEffect transition="in" filter="fade">
                                      <p:cBhvr>
                                        <p:cTn id="17" dur="5000"/>
                                        <p:tgtEl>
                                          <p:spTgt spid="1439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02" name="AutoShape 2"/>
          <p:cNvSpPr>
            <a:spLocks noChangeArrowheads="1"/>
          </p:cNvSpPr>
          <p:nvPr/>
        </p:nvSpPr>
        <p:spPr bwMode="auto">
          <a:xfrm flipV="1">
            <a:off x="-900113" y="4460875"/>
            <a:ext cx="12025313" cy="1657350"/>
          </a:xfrm>
          <a:prstGeom prst="parallelogram">
            <a:avLst>
              <a:gd name="adj" fmla="val 223752"/>
            </a:avLst>
          </a:prstGeom>
          <a:solidFill>
            <a:srgbClr val="CCECFF">
              <a:alpha val="32156"/>
            </a:srgbClr>
          </a:soli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 name="Group 3"/>
          <p:cNvGrpSpPr>
            <a:grpSpLocks/>
          </p:cNvGrpSpPr>
          <p:nvPr/>
        </p:nvGrpSpPr>
        <p:grpSpPr bwMode="auto">
          <a:xfrm>
            <a:off x="1331913" y="3957638"/>
            <a:ext cx="5213350" cy="752475"/>
            <a:chOff x="839" y="2659"/>
            <a:chExt cx="3284" cy="474"/>
          </a:xfrm>
        </p:grpSpPr>
        <p:sp>
          <p:nvSpPr>
            <p:cNvPr id="307282" name="Rectangle 4"/>
            <p:cNvSpPr>
              <a:spLocks noChangeArrowheads="1"/>
            </p:cNvSpPr>
            <p:nvPr/>
          </p:nvSpPr>
          <p:spPr bwMode="auto">
            <a:xfrm>
              <a:off x="1020" y="3068"/>
              <a:ext cx="3085" cy="45"/>
            </a:xfrm>
            <a:prstGeom prst="rect">
              <a:avLst/>
            </a:prstGeom>
            <a:gradFill rotWithShape="1">
              <a:gsLst>
                <a:gs pos="0">
                  <a:srgbClr val="A1BAC9"/>
                </a:gs>
                <a:gs pos="50000">
                  <a:srgbClr val="CCECFF"/>
                </a:gs>
                <a:gs pos="100000">
                  <a:srgbClr val="A1BAC9"/>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83" name="Rectangle 5"/>
            <p:cNvSpPr>
              <a:spLocks noChangeArrowheads="1"/>
            </p:cNvSpPr>
            <p:nvPr/>
          </p:nvSpPr>
          <p:spPr bwMode="auto">
            <a:xfrm>
              <a:off x="4060" y="2659"/>
              <a:ext cx="45" cy="454"/>
            </a:xfrm>
            <a:prstGeom prst="rect">
              <a:avLst/>
            </a:prstGeom>
            <a:gradFill rotWithShape="1">
              <a:gsLst>
                <a:gs pos="0">
                  <a:srgbClr val="9AB3C1"/>
                </a:gs>
                <a:gs pos="50000">
                  <a:srgbClr val="CCECFF"/>
                </a:gs>
                <a:gs pos="100000">
                  <a:srgbClr val="9AB3C1"/>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84" name="Oval 6"/>
            <p:cNvSpPr>
              <a:spLocks noChangeArrowheads="1"/>
            </p:cNvSpPr>
            <p:nvPr/>
          </p:nvSpPr>
          <p:spPr bwMode="auto">
            <a:xfrm>
              <a:off x="4032" y="3038"/>
              <a:ext cx="91" cy="90"/>
            </a:xfrm>
            <a:prstGeom prst="ellipse">
              <a:avLst/>
            </a:prstGeom>
            <a:gradFill rotWithShape="1">
              <a:gsLst>
                <a:gs pos="0">
                  <a:srgbClr val="B3CFE0"/>
                </a:gs>
                <a:gs pos="100000">
                  <a:srgbClr val="CCECFF"/>
                </a:gs>
              </a:gsLst>
              <a:path path="shape">
                <a:fillToRect l="50000" t="50000" r="50000" b="50000"/>
              </a:path>
            </a:gradFill>
            <a:ln w="9525" algn="ctr">
              <a:solidFill>
                <a:schemeClr val="bg2"/>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85" name="AutoShape 7"/>
            <p:cNvSpPr>
              <a:spLocks noChangeArrowheads="1"/>
            </p:cNvSpPr>
            <p:nvPr/>
          </p:nvSpPr>
          <p:spPr bwMode="auto">
            <a:xfrm>
              <a:off x="839" y="3043"/>
              <a:ext cx="182" cy="90"/>
            </a:xfrm>
            <a:prstGeom prst="leftArrow">
              <a:avLst>
                <a:gd name="adj1" fmla="val 76796"/>
                <a:gd name="adj2" fmla="val 171046"/>
              </a:avLst>
            </a:prstGeom>
            <a:gradFill rotWithShape="1">
              <a:gsLst>
                <a:gs pos="0">
                  <a:srgbClr val="ADC8D8"/>
                </a:gs>
                <a:gs pos="50000">
                  <a:srgbClr val="CCECFF"/>
                </a:gs>
                <a:gs pos="100000">
                  <a:srgbClr val="ADC8D8"/>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 name="Group 8"/>
          <p:cNvGrpSpPr>
            <a:grpSpLocks/>
          </p:cNvGrpSpPr>
          <p:nvPr/>
        </p:nvGrpSpPr>
        <p:grpSpPr bwMode="auto">
          <a:xfrm>
            <a:off x="3924300" y="4346575"/>
            <a:ext cx="3844925" cy="1338263"/>
            <a:chOff x="2472" y="2904"/>
            <a:chExt cx="2422" cy="843"/>
          </a:xfrm>
        </p:grpSpPr>
        <p:sp>
          <p:nvSpPr>
            <p:cNvPr id="307278" name="Rectangle 9"/>
            <p:cNvSpPr>
              <a:spLocks noChangeArrowheads="1"/>
            </p:cNvSpPr>
            <p:nvPr/>
          </p:nvSpPr>
          <p:spPr bwMode="auto">
            <a:xfrm>
              <a:off x="2653" y="3676"/>
              <a:ext cx="2223" cy="45"/>
            </a:xfrm>
            <a:prstGeom prst="rect">
              <a:avLst/>
            </a:prstGeom>
            <a:gradFill rotWithShape="1">
              <a:gsLst>
                <a:gs pos="0">
                  <a:srgbClr val="A1BAC9"/>
                </a:gs>
                <a:gs pos="50000">
                  <a:srgbClr val="CCECFF"/>
                </a:gs>
                <a:gs pos="100000">
                  <a:srgbClr val="A1BAC9"/>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9" name="Rectangle 10"/>
            <p:cNvSpPr>
              <a:spLocks noChangeArrowheads="1"/>
            </p:cNvSpPr>
            <p:nvPr/>
          </p:nvSpPr>
          <p:spPr bwMode="auto">
            <a:xfrm>
              <a:off x="4831" y="2904"/>
              <a:ext cx="45" cy="817"/>
            </a:xfrm>
            <a:prstGeom prst="rect">
              <a:avLst/>
            </a:prstGeom>
            <a:gradFill rotWithShape="1">
              <a:gsLst>
                <a:gs pos="0">
                  <a:srgbClr val="9AB3C1"/>
                </a:gs>
                <a:gs pos="50000">
                  <a:srgbClr val="CCECFF"/>
                </a:gs>
                <a:gs pos="100000">
                  <a:srgbClr val="9AB3C1"/>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80" name="Oval 11"/>
            <p:cNvSpPr>
              <a:spLocks noChangeArrowheads="1"/>
            </p:cNvSpPr>
            <p:nvPr/>
          </p:nvSpPr>
          <p:spPr bwMode="auto">
            <a:xfrm>
              <a:off x="4803" y="3646"/>
              <a:ext cx="91" cy="90"/>
            </a:xfrm>
            <a:prstGeom prst="ellipse">
              <a:avLst/>
            </a:prstGeom>
            <a:gradFill rotWithShape="1">
              <a:gsLst>
                <a:gs pos="0">
                  <a:srgbClr val="B3CFE0"/>
                </a:gs>
                <a:gs pos="100000">
                  <a:srgbClr val="CCECFF"/>
                </a:gs>
              </a:gsLst>
              <a:path path="shape">
                <a:fillToRect l="50000" t="50000" r="50000" b="50000"/>
              </a:path>
            </a:gradFill>
            <a:ln w="9525" algn="ctr">
              <a:solidFill>
                <a:schemeClr val="bg2"/>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81" name="AutoShape 12"/>
            <p:cNvSpPr>
              <a:spLocks noChangeArrowheads="1"/>
            </p:cNvSpPr>
            <p:nvPr/>
          </p:nvSpPr>
          <p:spPr bwMode="auto">
            <a:xfrm>
              <a:off x="2472" y="3657"/>
              <a:ext cx="182" cy="90"/>
            </a:xfrm>
            <a:prstGeom prst="leftArrow">
              <a:avLst>
                <a:gd name="adj1" fmla="val 76796"/>
                <a:gd name="adj2" fmla="val 171046"/>
              </a:avLst>
            </a:prstGeom>
            <a:gradFill rotWithShape="1">
              <a:gsLst>
                <a:gs pos="0">
                  <a:srgbClr val="ADC8D8"/>
                </a:gs>
                <a:gs pos="50000">
                  <a:srgbClr val="CCECFF"/>
                </a:gs>
                <a:gs pos="100000">
                  <a:srgbClr val="ADC8D8"/>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441805" name="Rectangle 13"/>
          <p:cNvSpPr>
            <a:spLocks noChangeArrowheads="1"/>
          </p:cNvSpPr>
          <p:nvPr/>
        </p:nvSpPr>
        <p:spPr bwMode="auto">
          <a:xfrm>
            <a:off x="2057400" y="188913"/>
            <a:ext cx="6869113"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Option: </a:t>
            </a:r>
            <a:r>
              <a:rPr lang="en-US" sz="2800" b="1" i="1">
                <a:solidFill>
                  <a:srgbClr val="800000"/>
                </a:solidFill>
                <a:effectLst>
                  <a:outerShdw blurRad="38100" dist="38100" dir="2700000" algn="tl">
                    <a:srgbClr val="C0C0C0"/>
                  </a:outerShdw>
                </a:effectLst>
              </a:rPr>
              <a:t>Integrated Intelligence</a:t>
            </a:r>
          </a:p>
        </p:txBody>
      </p:sp>
      <p:sp>
        <p:nvSpPr>
          <p:cNvPr id="1441806" name="Text Box 14"/>
          <p:cNvSpPr txBox="1">
            <a:spLocks noChangeArrowheads="1"/>
          </p:cNvSpPr>
          <p:nvPr/>
        </p:nvSpPr>
        <p:spPr bwMode="auto">
          <a:xfrm>
            <a:off x="5940425" y="2805113"/>
            <a:ext cx="2424113" cy="396875"/>
          </a:xfrm>
          <a:prstGeom prst="rect">
            <a:avLst/>
          </a:prstGeom>
          <a:noFill/>
          <a:ln w="9525" algn="ctr">
            <a:noFill/>
            <a:miter lim="800000"/>
            <a:headEnd/>
            <a:tailEnd/>
          </a:ln>
          <a:effectLst/>
        </p:spPr>
        <p:txBody>
          <a:bodyPr>
            <a:spAutoFit/>
          </a:bodyPr>
          <a:lstStyle/>
          <a:p>
            <a:pPr>
              <a:spcBef>
                <a:spcPct val="50000"/>
              </a:spcBef>
              <a:defRPr/>
            </a:pPr>
            <a:r>
              <a:rPr lang="en-US" sz="2000" b="1" i="1">
                <a:solidFill>
                  <a:srgbClr val="996633"/>
                </a:solidFill>
                <a:effectLst>
                  <a:outerShdw blurRad="38100" dist="38100" dir="2700000" algn="tl">
                    <a:srgbClr val="C0C0C0"/>
                  </a:outerShdw>
                </a:effectLst>
              </a:rPr>
              <a:t>LOCAL HUB</a:t>
            </a:r>
            <a:r>
              <a:rPr lang="en-US" sz="1400" b="1" i="1">
                <a:solidFill>
                  <a:srgbClr val="996633"/>
                </a:solidFill>
                <a:effectLst>
                  <a:outerShdw blurRad="38100" dist="38100" dir="2700000" algn="tl">
                    <a:srgbClr val="C0C0C0"/>
                  </a:outerShdw>
                </a:effectLst>
              </a:rPr>
              <a:t> </a:t>
            </a:r>
          </a:p>
        </p:txBody>
      </p:sp>
      <p:sp>
        <p:nvSpPr>
          <p:cNvPr id="1441807" name="Text Box 15"/>
          <p:cNvSpPr txBox="1">
            <a:spLocks noChangeArrowheads="1"/>
          </p:cNvSpPr>
          <p:nvPr/>
        </p:nvSpPr>
        <p:spPr bwMode="auto">
          <a:xfrm>
            <a:off x="6229350" y="3103563"/>
            <a:ext cx="1871663" cy="244475"/>
          </a:xfrm>
          <a:prstGeom prst="rect">
            <a:avLst/>
          </a:prstGeom>
          <a:noFill/>
          <a:ln w="9525" algn="ctr">
            <a:noFill/>
            <a:miter lim="800000"/>
            <a:headEnd/>
            <a:tailEnd/>
          </a:ln>
          <a:effectLst/>
        </p:spPr>
        <p:txBody>
          <a:bodyPr>
            <a:spAutoFit/>
          </a:bodyPr>
          <a:lstStyle/>
          <a:p>
            <a:pPr>
              <a:spcBef>
                <a:spcPct val="50000"/>
              </a:spcBef>
              <a:defRPr/>
            </a:pPr>
            <a:r>
              <a:rPr lang="en-US" sz="1000" b="1">
                <a:solidFill>
                  <a:srgbClr val="996633"/>
                </a:solidFill>
                <a:effectLst>
                  <a:outerShdw blurRad="38100" dist="38100" dir="2700000" algn="tl">
                    <a:srgbClr val="C0C0C0"/>
                  </a:outerShdw>
                </a:effectLst>
              </a:rPr>
              <a:t>with data source WS</a:t>
            </a:r>
          </a:p>
        </p:txBody>
      </p:sp>
      <p:sp>
        <p:nvSpPr>
          <p:cNvPr id="1441808" name="Text Box 16"/>
          <p:cNvSpPr txBox="1">
            <a:spLocks noChangeArrowheads="1"/>
          </p:cNvSpPr>
          <p:nvPr/>
        </p:nvSpPr>
        <p:spPr bwMode="auto">
          <a:xfrm>
            <a:off x="4067175" y="5829300"/>
            <a:ext cx="3743325" cy="336550"/>
          </a:xfrm>
          <a:prstGeom prst="rect">
            <a:avLst/>
          </a:prstGeom>
          <a:noFill/>
          <a:ln w="9525" algn="ctr">
            <a:noFill/>
            <a:miter lim="800000"/>
            <a:headEnd/>
            <a:tailEnd/>
          </a:ln>
          <a:effectLst/>
        </p:spPr>
        <p:txBody>
          <a:bodyPr>
            <a:spAutoFit/>
          </a:bodyPr>
          <a:lstStyle/>
          <a:p>
            <a:pPr>
              <a:spcBef>
                <a:spcPct val="50000"/>
              </a:spcBef>
              <a:defRPr/>
            </a:pPr>
            <a:r>
              <a:rPr lang="en-US" sz="1600" b="1" i="1">
                <a:solidFill>
                  <a:srgbClr val="3366FF"/>
                </a:solidFill>
                <a:effectLst>
                  <a:outerShdw blurRad="38100" dist="38100" dir="2700000" algn="tl">
                    <a:srgbClr val="C0C0C0"/>
                  </a:outerShdw>
                </a:effectLst>
              </a:rPr>
              <a:t>REMOTE HUB</a:t>
            </a:r>
            <a:r>
              <a:rPr lang="en-US" sz="1000" b="1">
                <a:solidFill>
                  <a:srgbClr val="3366FF"/>
                </a:solidFill>
                <a:effectLst>
                  <a:outerShdw blurRad="38100" dist="38100" dir="2700000" algn="tl">
                    <a:srgbClr val="C0C0C0"/>
                  </a:outerShdw>
                </a:effectLst>
              </a:rPr>
              <a:t> with diagnostic WS</a:t>
            </a:r>
          </a:p>
        </p:txBody>
      </p:sp>
      <p:grpSp>
        <p:nvGrpSpPr>
          <p:cNvPr id="4" name="Group 17"/>
          <p:cNvGrpSpPr>
            <a:grpSpLocks/>
          </p:cNvGrpSpPr>
          <p:nvPr/>
        </p:nvGrpSpPr>
        <p:grpSpPr bwMode="auto">
          <a:xfrm>
            <a:off x="5976938" y="3957638"/>
            <a:ext cx="1795462" cy="1711325"/>
            <a:chOff x="3765" y="2659"/>
            <a:chExt cx="1131" cy="1078"/>
          </a:xfrm>
        </p:grpSpPr>
        <p:grpSp>
          <p:nvGrpSpPr>
            <p:cNvPr id="307268" name="Group 18"/>
            <p:cNvGrpSpPr>
              <a:grpSpLocks/>
            </p:cNvGrpSpPr>
            <p:nvPr/>
          </p:nvGrpSpPr>
          <p:grpSpPr bwMode="auto">
            <a:xfrm>
              <a:off x="3787" y="2886"/>
              <a:ext cx="1109" cy="851"/>
              <a:chOff x="3785" y="2886"/>
              <a:chExt cx="1109" cy="851"/>
            </a:xfrm>
          </p:grpSpPr>
          <p:sp>
            <p:nvSpPr>
              <p:cNvPr id="307274" name="Rectangle 19"/>
              <p:cNvSpPr>
                <a:spLocks noChangeArrowheads="1"/>
              </p:cNvSpPr>
              <p:nvPr/>
            </p:nvSpPr>
            <p:spPr bwMode="auto">
              <a:xfrm rot="1204804" flipV="1">
                <a:off x="3860" y="3490"/>
                <a:ext cx="1017" cy="47"/>
              </a:xfrm>
              <a:prstGeom prst="rect">
                <a:avLst/>
              </a:prstGeom>
              <a:gradFill rotWithShape="1">
                <a:gsLst>
                  <a:gs pos="0">
                    <a:srgbClr val="A1BAC9"/>
                  </a:gs>
                  <a:gs pos="50000">
                    <a:srgbClr val="CCECFF"/>
                  </a:gs>
                  <a:gs pos="100000">
                    <a:srgbClr val="A1BAC9"/>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5" name="Rectangle 20"/>
              <p:cNvSpPr>
                <a:spLocks noChangeArrowheads="1"/>
              </p:cNvSpPr>
              <p:nvPr/>
            </p:nvSpPr>
            <p:spPr bwMode="auto">
              <a:xfrm>
                <a:off x="4835" y="2886"/>
                <a:ext cx="42" cy="836"/>
              </a:xfrm>
              <a:prstGeom prst="rect">
                <a:avLst/>
              </a:prstGeom>
              <a:gradFill rotWithShape="1">
                <a:gsLst>
                  <a:gs pos="0">
                    <a:srgbClr val="9AB3C1"/>
                  </a:gs>
                  <a:gs pos="50000">
                    <a:srgbClr val="CCECFF"/>
                  </a:gs>
                  <a:gs pos="100000">
                    <a:srgbClr val="9AB3C1"/>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6" name="Oval 21"/>
              <p:cNvSpPr>
                <a:spLocks noChangeArrowheads="1"/>
              </p:cNvSpPr>
              <p:nvPr/>
            </p:nvSpPr>
            <p:spPr bwMode="auto">
              <a:xfrm>
                <a:off x="4809" y="3645"/>
                <a:ext cx="85" cy="92"/>
              </a:xfrm>
              <a:prstGeom prst="ellipse">
                <a:avLst/>
              </a:prstGeom>
              <a:gradFill rotWithShape="1">
                <a:gsLst>
                  <a:gs pos="0">
                    <a:srgbClr val="B3CFE0"/>
                  </a:gs>
                  <a:gs pos="100000">
                    <a:srgbClr val="CCECFF"/>
                  </a:gs>
                </a:gsLst>
                <a:path path="shape">
                  <a:fillToRect l="50000" t="50000" r="50000" b="50000"/>
                </a:path>
              </a:gradFill>
              <a:ln w="9525" algn="ctr">
                <a:solidFill>
                  <a:schemeClr val="bg2"/>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7" name="AutoShape 22"/>
              <p:cNvSpPr>
                <a:spLocks noChangeArrowheads="1"/>
              </p:cNvSpPr>
              <p:nvPr/>
            </p:nvSpPr>
            <p:spPr bwMode="auto">
              <a:xfrm rot="1096441">
                <a:off x="3785" y="3293"/>
                <a:ext cx="170" cy="82"/>
              </a:xfrm>
              <a:prstGeom prst="leftArrow">
                <a:avLst>
                  <a:gd name="adj1" fmla="val 76796"/>
                  <a:gd name="adj2" fmla="val 175356"/>
                </a:avLst>
              </a:prstGeom>
              <a:gradFill rotWithShape="1">
                <a:gsLst>
                  <a:gs pos="0">
                    <a:srgbClr val="ADC8D8"/>
                  </a:gs>
                  <a:gs pos="50000">
                    <a:srgbClr val="CCECFF"/>
                  </a:gs>
                  <a:gs pos="100000">
                    <a:srgbClr val="ADC8D8"/>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7269" name="Group 23"/>
            <p:cNvGrpSpPr>
              <a:grpSpLocks/>
            </p:cNvGrpSpPr>
            <p:nvPr/>
          </p:nvGrpSpPr>
          <p:grpSpPr bwMode="auto">
            <a:xfrm>
              <a:off x="3765" y="2659"/>
              <a:ext cx="361" cy="598"/>
              <a:chOff x="3765" y="2659"/>
              <a:chExt cx="361" cy="598"/>
            </a:xfrm>
          </p:grpSpPr>
          <p:sp>
            <p:nvSpPr>
              <p:cNvPr id="307270" name="Rectangle 24"/>
              <p:cNvSpPr>
                <a:spLocks noChangeArrowheads="1"/>
              </p:cNvSpPr>
              <p:nvPr/>
            </p:nvSpPr>
            <p:spPr bwMode="auto">
              <a:xfrm rot="19762692" flipH="1">
                <a:off x="3878" y="3120"/>
                <a:ext cx="214" cy="44"/>
              </a:xfrm>
              <a:prstGeom prst="rect">
                <a:avLst/>
              </a:prstGeom>
              <a:gradFill rotWithShape="1">
                <a:gsLst>
                  <a:gs pos="0">
                    <a:srgbClr val="A1BAC9"/>
                  </a:gs>
                  <a:gs pos="50000">
                    <a:srgbClr val="CCECFF"/>
                  </a:gs>
                  <a:gs pos="100000">
                    <a:srgbClr val="A1BAC9"/>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1" name="Rectangle 25"/>
              <p:cNvSpPr>
                <a:spLocks noChangeArrowheads="1"/>
              </p:cNvSpPr>
              <p:nvPr/>
            </p:nvSpPr>
            <p:spPr bwMode="auto">
              <a:xfrm>
                <a:off x="4063" y="2659"/>
                <a:ext cx="45" cy="454"/>
              </a:xfrm>
              <a:prstGeom prst="rect">
                <a:avLst/>
              </a:prstGeom>
              <a:gradFill rotWithShape="1">
                <a:gsLst>
                  <a:gs pos="0">
                    <a:srgbClr val="9AB3C1"/>
                  </a:gs>
                  <a:gs pos="50000">
                    <a:srgbClr val="CCECFF"/>
                  </a:gs>
                  <a:gs pos="100000">
                    <a:srgbClr val="9AB3C1"/>
                  </a:gs>
                </a:gsLst>
                <a:lin ang="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2" name="Oval 26"/>
              <p:cNvSpPr>
                <a:spLocks noChangeArrowheads="1"/>
              </p:cNvSpPr>
              <p:nvPr/>
            </p:nvSpPr>
            <p:spPr bwMode="auto">
              <a:xfrm>
                <a:off x="4035" y="3038"/>
                <a:ext cx="91" cy="90"/>
              </a:xfrm>
              <a:prstGeom prst="ellipse">
                <a:avLst/>
              </a:prstGeom>
              <a:gradFill rotWithShape="1">
                <a:gsLst>
                  <a:gs pos="0">
                    <a:srgbClr val="B3CFE0"/>
                  </a:gs>
                  <a:gs pos="100000">
                    <a:srgbClr val="CCECFF"/>
                  </a:gs>
                </a:gsLst>
                <a:path path="shape">
                  <a:fillToRect l="50000" t="50000" r="50000" b="50000"/>
                </a:path>
              </a:gradFill>
              <a:ln w="9525" algn="ctr">
                <a:solidFill>
                  <a:schemeClr val="bg2"/>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73" name="AutoShape 27"/>
              <p:cNvSpPr>
                <a:spLocks noChangeArrowheads="1"/>
              </p:cNvSpPr>
              <p:nvPr/>
            </p:nvSpPr>
            <p:spPr bwMode="auto">
              <a:xfrm rot="-1929399">
                <a:off x="3765" y="3195"/>
                <a:ext cx="182" cy="62"/>
              </a:xfrm>
              <a:prstGeom prst="leftArrow">
                <a:avLst>
                  <a:gd name="adj1" fmla="val 76796"/>
                  <a:gd name="adj2" fmla="val 248293"/>
                </a:avLst>
              </a:prstGeom>
              <a:gradFill rotWithShape="1">
                <a:gsLst>
                  <a:gs pos="0">
                    <a:srgbClr val="ADC8D8"/>
                  </a:gs>
                  <a:gs pos="50000">
                    <a:srgbClr val="CCECFF"/>
                  </a:gs>
                  <a:gs pos="100000">
                    <a:srgbClr val="ADC8D8"/>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7" name="Group 28"/>
          <p:cNvGrpSpPr>
            <a:grpSpLocks/>
          </p:cNvGrpSpPr>
          <p:nvPr/>
        </p:nvGrpSpPr>
        <p:grpSpPr bwMode="auto">
          <a:xfrm>
            <a:off x="1263650" y="4586288"/>
            <a:ext cx="4206875" cy="963612"/>
            <a:chOff x="796" y="3055"/>
            <a:chExt cx="2650" cy="607"/>
          </a:xfrm>
        </p:grpSpPr>
        <p:sp>
          <p:nvSpPr>
            <p:cNvPr id="307262" name="Rectangle 29"/>
            <p:cNvSpPr>
              <a:spLocks noChangeArrowheads="1"/>
            </p:cNvSpPr>
            <p:nvPr/>
          </p:nvSpPr>
          <p:spPr bwMode="auto">
            <a:xfrm rot="-1205768">
              <a:off x="2423" y="3424"/>
              <a:ext cx="998" cy="44"/>
            </a:xfrm>
            <a:prstGeom prst="rect">
              <a:avLst/>
            </a:prstGeom>
            <a:gradFill rotWithShape="1">
              <a:gsLst>
                <a:gs pos="0">
                  <a:srgbClr val="56D882"/>
                </a:gs>
                <a:gs pos="50000">
                  <a:srgbClr val="66FF99"/>
                </a:gs>
                <a:gs pos="100000">
                  <a:srgbClr val="56D882"/>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63" name="Rectangle 30"/>
            <p:cNvSpPr>
              <a:spLocks noChangeArrowheads="1"/>
            </p:cNvSpPr>
            <p:nvPr/>
          </p:nvSpPr>
          <p:spPr bwMode="auto">
            <a:xfrm rot="250514">
              <a:off x="861" y="3168"/>
              <a:ext cx="2585" cy="46"/>
            </a:xfrm>
            <a:prstGeom prst="rect">
              <a:avLst/>
            </a:prstGeom>
            <a:gradFill rotWithShape="1">
              <a:gsLst>
                <a:gs pos="0">
                  <a:srgbClr val="56D882"/>
                </a:gs>
                <a:gs pos="50000">
                  <a:srgbClr val="66FF99"/>
                </a:gs>
                <a:gs pos="100000">
                  <a:srgbClr val="56D882"/>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64" name="Rectangle 31"/>
            <p:cNvSpPr>
              <a:spLocks noChangeArrowheads="1"/>
            </p:cNvSpPr>
            <p:nvPr/>
          </p:nvSpPr>
          <p:spPr bwMode="auto">
            <a:xfrm rot="21359610" flipV="1">
              <a:off x="1680" y="3322"/>
              <a:ext cx="1633" cy="45"/>
            </a:xfrm>
            <a:prstGeom prst="rect">
              <a:avLst/>
            </a:prstGeom>
            <a:gradFill rotWithShape="1">
              <a:gsLst>
                <a:gs pos="0">
                  <a:srgbClr val="56D882"/>
                </a:gs>
                <a:gs pos="50000">
                  <a:srgbClr val="66FF99"/>
                </a:gs>
                <a:gs pos="100000">
                  <a:srgbClr val="56D882"/>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65" name="AutoShape 32"/>
            <p:cNvSpPr>
              <a:spLocks noChangeArrowheads="1"/>
            </p:cNvSpPr>
            <p:nvPr/>
          </p:nvSpPr>
          <p:spPr bwMode="auto">
            <a:xfrm rot="-1224593">
              <a:off x="2375" y="3572"/>
              <a:ext cx="182" cy="90"/>
            </a:xfrm>
            <a:prstGeom prst="leftArrow">
              <a:avLst>
                <a:gd name="adj1" fmla="val 76796"/>
                <a:gd name="adj2" fmla="val 171046"/>
              </a:avLst>
            </a:prstGeom>
            <a:gradFill rotWithShape="1">
              <a:gsLst>
                <a:gs pos="0">
                  <a:srgbClr val="56D882"/>
                </a:gs>
                <a:gs pos="50000">
                  <a:srgbClr val="66FF99"/>
                </a:gs>
                <a:gs pos="100000">
                  <a:srgbClr val="56D882"/>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66" name="AutoShape 33"/>
            <p:cNvSpPr>
              <a:spLocks noChangeArrowheads="1"/>
            </p:cNvSpPr>
            <p:nvPr/>
          </p:nvSpPr>
          <p:spPr bwMode="auto">
            <a:xfrm rot="-309286">
              <a:off x="1607" y="3357"/>
              <a:ext cx="182" cy="90"/>
            </a:xfrm>
            <a:prstGeom prst="leftArrow">
              <a:avLst>
                <a:gd name="adj1" fmla="val 76796"/>
                <a:gd name="adj2" fmla="val 171046"/>
              </a:avLst>
            </a:prstGeom>
            <a:gradFill rotWithShape="1">
              <a:gsLst>
                <a:gs pos="0">
                  <a:srgbClr val="56D882"/>
                </a:gs>
                <a:gs pos="50000">
                  <a:srgbClr val="66FF99"/>
                </a:gs>
                <a:gs pos="100000">
                  <a:srgbClr val="56D882"/>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307267" name="AutoShape 34"/>
            <p:cNvSpPr>
              <a:spLocks noChangeArrowheads="1"/>
            </p:cNvSpPr>
            <p:nvPr/>
          </p:nvSpPr>
          <p:spPr bwMode="auto">
            <a:xfrm rot="222636">
              <a:off x="796" y="3055"/>
              <a:ext cx="182" cy="90"/>
            </a:xfrm>
            <a:prstGeom prst="leftArrow">
              <a:avLst>
                <a:gd name="adj1" fmla="val 76796"/>
                <a:gd name="adj2" fmla="val 171046"/>
              </a:avLst>
            </a:prstGeom>
            <a:gradFill rotWithShape="1">
              <a:gsLst>
                <a:gs pos="0">
                  <a:srgbClr val="56D882"/>
                </a:gs>
                <a:gs pos="50000">
                  <a:srgbClr val="66FF99"/>
                </a:gs>
                <a:gs pos="100000">
                  <a:srgbClr val="56D882"/>
                </a:gs>
              </a:gsLst>
              <a:lin ang="5400000" scaled="1"/>
            </a:gradFill>
            <a:ln w="9525" algn="ctr">
              <a:solidFill>
                <a:schemeClr val="bg2"/>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307211" name="Group 35"/>
          <p:cNvGrpSpPr>
            <a:grpSpLocks/>
          </p:cNvGrpSpPr>
          <p:nvPr/>
        </p:nvGrpSpPr>
        <p:grpSpPr bwMode="auto">
          <a:xfrm>
            <a:off x="-36513" y="3813175"/>
            <a:ext cx="1727201" cy="1235075"/>
            <a:chOff x="601" y="2976"/>
            <a:chExt cx="1088" cy="778"/>
          </a:xfrm>
        </p:grpSpPr>
        <p:sp>
          <p:nvSpPr>
            <p:cNvPr id="1441828" name="Oval 36"/>
            <p:cNvSpPr>
              <a:spLocks noChangeArrowheads="1"/>
            </p:cNvSpPr>
            <p:nvPr/>
          </p:nvSpPr>
          <p:spPr bwMode="auto">
            <a:xfrm>
              <a:off x="872" y="3396"/>
              <a:ext cx="545" cy="136"/>
            </a:xfrm>
            <a:prstGeom prst="ellipse">
              <a:avLst/>
            </a:prstGeom>
            <a:gradFill rotWithShape="1">
              <a:gsLst>
                <a:gs pos="0">
                  <a:srgbClr val="99CCFF"/>
                </a:gs>
                <a:gs pos="100000">
                  <a:srgbClr val="99CCFF">
                    <a:gamma/>
                    <a:shade val="78824"/>
                    <a:invGamma/>
                  </a:srgbClr>
                </a:gs>
              </a:gsLst>
              <a:path path="shape">
                <a:fillToRect l="50000" t="50000" r="50000" b="50000"/>
              </a:path>
            </a:gradFill>
            <a:ln w="9525" algn="ctr">
              <a:noFill/>
              <a:round/>
              <a:headEnd/>
              <a:tailEnd/>
            </a:ln>
            <a:effectLst>
              <a:outerShdw dist="40161" dir="4293903" algn="ctr" rotWithShape="0">
                <a:schemeClr val="bg2"/>
              </a:outerShdw>
            </a:effectLst>
          </p:spPr>
          <p:txBody>
            <a:bodyPr wrap="none" anchor="ctr">
              <a:spAutoFit/>
            </a:bodyPr>
            <a:lstStyle/>
            <a:p>
              <a:pPr>
                <a:defRPr/>
              </a:pPr>
              <a:endParaRPr lang="en-US"/>
            </a:p>
          </p:txBody>
        </p:sp>
        <p:sp>
          <p:nvSpPr>
            <p:cNvPr id="1441829" name="AutoShape 37"/>
            <p:cNvSpPr>
              <a:spLocks noChangeArrowheads="1"/>
            </p:cNvSpPr>
            <p:nvPr/>
          </p:nvSpPr>
          <p:spPr bwMode="auto">
            <a:xfrm>
              <a:off x="975" y="3157"/>
              <a:ext cx="317" cy="318"/>
            </a:xfrm>
            <a:prstGeom prst="flowChartExtract">
              <a:avLst/>
            </a:prstGeom>
            <a:gradFill rotWithShape="1">
              <a:gsLst>
                <a:gs pos="0">
                  <a:srgbClr val="99CCFF">
                    <a:gamma/>
                    <a:shade val="46275"/>
                    <a:invGamma/>
                  </a:srgbClr>
                </a:gs>
                <a:gs pos="50000">
                  <a:srgbClr val="99CCFF"/>
                </a:gs>
                <a:gs pos="100000">
                  <a:srgbClr val="99CCFF">
                    <a:gamma/>
                    <a:shade val="46275"/>
                    <a:invGamma/>
                  </a:srgbClr>
                </a:gs>
              </a:gsLst>
              <a:lin ang="0" scaled="1"/>
            </a:gradFill>
            <a:ln w="9525" algn="ctr">
              <a:noFill/>
              <a:miter lim="800000"/>
              <a:headEnd/>
              <a:tailEnd/>
            </a:ln>
            <a:effectLst>
              <a:outerShdw dist="28398" dir="20006097" algn="ctr" rotWithShape="0">
                <a:schemeClr val="bg2"/>
              </a:outerShdw>
            </a:effectLst>
          </p:spPr>
          <p:txBody>
            <a:bodyPr wrap="none" anchor="ctr">
              <a:spAutoFit/>
            </a:bodyPr>
            <a:lstStyle/>
            <a:p>
              <a:pPr>
                <a:defRPr/>
              </a:pPr>
              <a:endParaRPr lang="en-US"/>
            </a:p>
          </p:txBody>
        </p:sp>
        <p:pic>
          <p:nvPicPr>
            <p:cNvPr id="307258" name="Picture 38" descr="CAU70HA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012" y="2976"/>
              <a:ext cx="280"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259" name="Group 39"/>
            <p:cNvGrpSpPr>
              <a:grpSpLocks/>
            </p:cNvGrpSpPr>
            <p:nvPr/>
          </p:nvGrpSpPr>
          <p:grpSpPr bwMode="auto">
            <a:xfrm>
              <a:off x="601" y="3544"/>
              <a:ext cx="1088" cy="210"/>
              <a:chOff x="612" y="3612"/>
              <a:chExt cx="1088" cy="210"/>
            </a:xfrm>
          </p:grpSpPr>
          <p:sp>
            <p:nvSpPr>
              <p:cNvPr id="1441832" name="Text Box 40"/>
              <p:cNvSpPr txBox="1">
                <a:spLocks noChangeArrowheads="1"/>
              </p:cNvSpPr>
              <p:nvPr/>
            </p:nvSpPr>
            <p:spPr bwMode="auto">
              <a:xfrm>
                <a:off x="612" y="3612"/>
                <a:ext cx="1088"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Diagnostic</a:t>
                </a:r>
              </a:p>
            </p:txBody>
          </p:sp>
          <p:sp>
            <p:nvSpPr>
              <p:cNvPr id="1441833" name="Text Box 41"/>
              <p:cNvSpPr txBox="1">
                <a:spLocks noChangeArrowheads="1"/>
              </p:cNvSpPr>
              <p:nvPr/>
            </p:nvSpPr>
            <p:spPr bwMode="auto">
              <a:xfrm>
                <a:off x="867" y="3687"/>
                <a:ext cx="589"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Service</a:t>
                </a:r>
              </a:p>
            </p:txBody>
          </p:sp>
        </p:grpSp>
      </p:grpSp>
      <p:grpSp>
        <p:nvGrpSpPr>
          <p:cNvPr id="307212" name="Group 42"/>
          <p:cNvGrpSpPr>
            <a:grpSpLocks/>
          </p:cNvGrpSpPr>
          <p:nvPr/>
        </p:nvGrpSpPr>
        <p:grpSpPr bwMode="auto">
          <a:xfrm>
            <a:off x="1204913" y="4370388"/>
            <a:ext cx="1727200" cy="1227137"/>
            <a:chOff x="1383" y="3327"/>
            <a:chExt cx="1088" cy="773"/>
          </a:xfrm>
        </p:grpSpPr>
        <p:sp>
          <p:nvSpPr>
            <p:cNvPr id="1441835" name="Oval 43"/>
            <p:cNvSpPr>
              <a:spLocks noChangeArrowheads="1"/>
            </p:cNvSpPr>
            <p:nvPr/>
          </p:nvSpPr>
          <p:spPr bwMode="auto">
            <a:xfrm>
              <a:off x="1655" y="3747"/>
              <a:ext cx="545" cy="136"/>
            </a:xfrm>
            <a:prstGeom prst="ellipse">
              <a:avLst/>
            </a:prstGeom>
            <a:gradFill rotWithShape="1">
              <a:gsLst>
                <a:gs pos="0">
                  <a:srgbClr val="99CCFF"/>
                </a:gs>
                <a:gs pos="100000">
                  <a:srgbClr val="99CCFF">
                    <a:gamma/>
                    <a:shade val="78824"/>
                    <a:invGamma/>
                  </a:srgbClr>
                </a:gs>
              </a:gsLst>
              <a:path path="shape">
                <a:fillToRect l="50000" t="50000" r="50000" b="50000"/>
              </a:path>
            </a:gradFill>
            <a:ln w="9525" algn="ctr">
              <a:noFill/>
              <a:round/>
              <a:headEnd/>
              <a:tailEnd/>
            </a:ln>
            <a:effectLst>
              <a:outerShdw dist="40161" dir="4293903" algn="ctr" rotWithShape="0">
                <a:schemeClr val="bg2"/>
              </a:outerShdw>
            </a:effectLst>
          </p:spPr>
          <p:txBody>
            <a:bodyPr wrap="none" anchor="ctr">
              <a:spAutoFit/>
            </a:bodyPr>
            <a:lstStyle/>
            <a:p>
              <a:pPr>
                <a:defRPr/>
              </a:pPr>
              <a:endParaRPr lang="en-US"/>
            </a:p>
          </p:txBody>
        </p:sp>
        <p:sp>
          <p:nvSpPr>
            <p:cNvPr id="1441836" name="AutoShape 44"/>
            <p:cNvSpPr>
              <a:spLocks noChangeArrowheads="1"/>
            </p:cNvSpPr>
            <p:nvPr/>
          </p:nvSpPr>
          <p:spPr bwMode="auto">
            <a:xfrm>
              <a:off x="1758" y="3508"/>
              <a:ext cx="317" cy="318"/>
            </a:xfrm>
            <a:prstGeom prst="flowChartExtract">
              <a:avLst/>
            </a:prstGeom>
            <a:gradFill rotWithShape="1">
              <a:gsLst>
                <a:gs pos="0">
                  <a:srgbClr val="99CCFF">
                    <a:gamma/>
                    <a:shade val="46275"/>
                    <a:invGamma/>
                  </a:srgbClr>
                </a:gs>
                <a:gs pos="50000">
                  <a:srgbClr val="99CCFF"/>
                </a:gs>
                <a:gs pos="100000">
                  <a:srgbClr val="99CCFF">
                    <a:gamma/>
                    <a:shade val="46275"/>
                    <a:invGamma/>
                  </a:srgbClr>
                </a:gs>
              </a:gsLst>
              <a:lin ang="0" scaled="1"/>
            </a:gradFill>
            <a:ln w="9525" algn="ctr">
              <a:noFill/>
              <a:miter lim="800000"/>
              <a:headEnd/>
              <a:tailEnd/>
            </a:ln>
            <a:effectLst>
              <a:outerShdw dist="28398" dir="20006097" algn="ctr" rotWithShape="0">
                <a:schemeClr val="bg2"/>
              </a:outerShdw>
            </a:effectLst>
          </p:spPr>
          <p:txBody>
            <a:bodyPr wrap="none" anchor="ctr">
              <a:spAutoFit/>
            </a:bodyPr>
            <a:lstStyle/>
            <a:p>
              <a:pPr>
                <a:defRPr/>
              </a:pPr>
              <a:endParaRPr lang="en-US"/>
            </a:p>
          </p:txBody>
        </p:sp>
        <p:pic>
          <p:nvPicPr>
            <p:cNvPr id="307252" name="Picture 45" descr="CAU70HA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795" y="3327"/>
              <a:ext cx="280"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253" name="Group 46"/>
            <p:cNvGrpSpPr>
              <a:grpSpLocks/>
            </p:cNvGrpSpPr>
            <p:nvPr/>
          </p:nvGrpSpPr>
          <p:grpSpPr bwMode="auto">
            <a:xfrm>
              <a:off x="1383" y="3890"/>
              <a:ext cx="1088" cy="210"/>
              <a:chOff x="612" y="3612"/>
              <a:chExt cx="1088" cy="210"/>
            </a:xfrm>
          </p:grpSpPr>
          <p:sp>
            <p:nvSpPr>
              <p:cNvPr id="1441839" name="Text Box 47"/>
              <p:cNvSpPr txBox="1">
                <a:spLocks noChangeArrowheads="1"/>
              </p:cNvSpPr>
              <p:nvPr/>
            </p:nvSpPr>
            <p:spPr bwMode="auto">
              <a:xfrm>
                <a:off x="612" y="3612"/>
                <a:ext cx="1088"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Diagnostic</a:t>
                </a:r>
              </a:p>
            </p:txBody>
          </p:sp>
          <p:sp>
            <p:nvSpPr>
              <p:cNvPr id="1441840" name="Text Box 48"/>
              <p:cNvSpPr txBox="1">
                <a:spLocks noChangeArrowheads="1"/>
              </p:cNvSpPr>
              <p:nvPr/>
            </p:nvSpPr>
            <p:spPr bwMode="auto">
              <a:xfrm>
                <a:off x="867" y="3687"/>
                <a:ext cx="589"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Service</a:t>
                </a:r>
              </a:p>
            </p:txBody>
          </p:sp>
        </p:grpSp>
      </p:grpSp>
      <p:grpSp>
        <p:nvGrpSpPr>
          <p:cNvPr id="307213" name="Group 49"/>
          <p:cNvGrpSpPr>
            <a:grpSpLocks/>
          </p:cNvGrpSpPr>
          <p:nvPr/>
        </p:nvGrpSpPr>
        <p:grpSpPr bwMode="auto">
          <a:xfrm>
            <a:off x="2574925" y="4822825"/>
            <a:ext cx="1727200" cy="1223963"/>
            <a:chOff x="2438" y="3521"/>
            <a:chExt cx="1088" cy="771"/>
          </a:xfrm>
        </p:grpSpPr>
        <p:sp>
          <p:nvSpPr>
            <p:cNvPr id="1441842" name="Oval 50"/>
            <p:cNvSpPr>
              <a:spLocks noChangeArrowheads="1"/>
            </p:cNvSpPr>
            <p:nvPr/>
          </p:nvSpPr>
          <p:spPr bwMode="auto">
            <a:xfrm>
              <a:off x="2699" y="3941"/>
              <a:ext cx="545" cy="136"/>
            </a:xfrm>
            <a:prstGeom prst="ellipse">
              <a:avLst/>
            </a:prstGeom>
            <a:gradFill rotWithShape="1">
              <a:gsLst>
                <a:gs pos="0">
                  <a:srgbClr val="99CCFF"/>
                </a:gs>
                <a:gs pos="100000">
                  <a:srgbClr val="99CCFF">
                    <a:gamma/>
                    <a:shade val="78824"/>
                    <a:invGamma/>
                  </a:srgbClr>
                </a:gs>
              </a:gsLst>
              <a:path path="shape">
                <a:fillToRect l="50000" t="50000" r="50000" b="50000"/>
              </a:path>
            </a:gradFill>
            <a:ln w="9525" algn="ctr">
              <a:noFill/>
              <a:round/>
              <a:headEnd/>
              <a:tailEnd/>
            </a:ln>
            <a:effectLst>
              <a:outerShdw dist="40161" dir="4293903" algn="ctr" rotWithShape="0">
                <a:schemeClr val="bg2"/>
              </a:outerShdw>
            </a:effectLst>
          </p:spPr>
          <p:txBody>
            <a:bodyPr wrap="none" anchor="ctr">
              <a:spAutoFit/>
            </a:bodyPr>
            <a:lstStyle/>
            <a:p>
              <a:pPr>
                <a:defRPr/>
              </a:pPr>
              <a:endParaRPr lang="en-US"/>
            </a:p>
          </p:txBody>
        </p:sp>
        <p:sp>
          <p:nvSpPr>
            <p:cNvPr id="1441843" name="AutoShape 51"/>
            <p:cNvSpPr>
              <a:spLocks noChangeArrowheads="1"/>
            </p:cNvSpPr>
            <p:nvPr/>
          </p:nvSpPr>
          <p:spPr bwMode="auto">
            <a:xfrm>
              <a:off x="2802" y="3702"/>
              <a:ext cx="317" cy="318"/>
            </a:xfrm>
            <a:prstGeom prst="flowChartExtract">
              <a:avLst/>
            </a:prstGeom>
            <a:gradFill rotWithShape="1">
              <a:gsLst>
                <a:gs pos="0">
                  <a:srgbClr val="99CCFF">
                    <a:gamma/>
                    <a:shade val="46275"/>
                    <a:invGamma/>
                  </a:srgbClr>
                </a:gs>
                <a:gs pos="50000">
                  <a:srgbClr val="99CCFF"/>
                </a:gs>
                <a:gs pos="100000">
                  <a:srgbClr val="99CCFF">
                    <a:gamma/>
                    <a:shade val="46275"/>
                    <a:invGamma/>
                  </a:srgbClr>
                </a:gs>
              </a:gsLst>
              <a:lin ang="0" scaled="1"/>
            </a:gradFill>
            <a:ln w="9525" algn="ctr">
              <a:noFill/>
              <a:miter lim="800000"/>
              <a:headEnd/>
              <a:tailEnd/>
            </a:ln>
            <a:effectLst>
              <a:outerShdw dist="28398" dir="20006097" algn="ctr" rotWithShape="0">
                <a:schemeClr val="bg2"/>
              </a:outerShdw>
            </a:effectLst>
          </p:spPr>
          <p:txBody>
            <a:bodyPr wrap="none" anchor="ctr">
              <a:spAutoFit/>
            </a:bodyPr>
            <a:lstStyle/>
            <a:p>
              <a:pPr>
                <a:defRPr/>
              </a:pPr>
              <a:endParaRPr lang="en-US"/>
            </a:p>
          </p:txBody>
        </p:sp>
        <p:pic>
          <p:nvPicPr>
            <p:cNvPr id="307246" name="Picture 52" descr="CAU70HA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2839" y="3521"/>
              <a:ext cx="280"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247" name="Group 53"/>
            <p:cNvGrpSpPr>
              <a:grpSpLocks/>
            </p:cNvGrpSpPr>
            <p:nvPr/>
          </p:nvGrpSpPr>
          <p:grpSpPr bwMode="auto">
            <a:xfrm>
              <a:off x="2438" y="4082"/>
              <a:ext cx="1088" cy="210"/>
              <a:chOff x="612" y="3612"/>
              <a:chExt cx="1088" cy="210"/>
            </a:xfrm>
          </p:grpSpPr>
          <p:sp>
            <p:nvSpPr>
              <p:cNvPr id="1441846" name="Text Box 54"/>
              <p:cNvSpPr txBox="1">
                <a:spLocks noChangeArrowheads="1"/>
              </p:cNvSpPr>
              <p:nvPr/>
            </p:nvSpPr>
            <p:spPr bwMode="auto">
              <a:xfrm>
                <a:off x="612" y="3612"/>
                <a:ext cx="1088"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Diagnostic</a:t>
                </a:r>
              </a:p>
            </p:txBody>
          </p:sp>
          <p:sp>
            <p:nvSpPr>
              <p:cNvPr id="1441847" name="Text Box 55"/>
              <p:cNvSpPr txBox="1">
                <a:spLocks noChangeArrowheads="1"/>
              </p:cNvSpPr>
              <p:nvPr/>
            </p:nvSpPr>
            <p:spPr bwMode="auto">
              <a:xfrm>
                <a:off x="867" y="3687"/>
                <a:ext cx="589"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800000"/>
                    </a:solidFill>
                    <a:effectLst>
                      <a:outerShdw blurRad="38100" dist="38100" dir="2700000" algn="tl">
                        <a:srgbClr val="C0C0C0"/>
                      </a:outerShdw>
                    </a:effectLst>
                  </a:rPr>
                  <a:t>Service</a:t>
                </a:r>
              </a:p>
            </p:txBody>
          </p:sp>
        </p:grpSp>
      </p:grpSp>
      <p:sp>
        <p:nvSpPr>
          <p:cNvPr id="307214" name="Oval 56"/>
          <p:cNvSpPr>
            <a:spLocks noChangeArrowheads="1"/>
          </p:cNvSpPr>
          <p:nvPr/>
        </p:nvSpPr>
        <p:spPr bwMode="auto">
          <a:xfrm rot="1026163">
            <a:off x="5759450" y="3525838"/>
            <a:ext cx="3276600" cy="1079500"/>
          </a:xfrm>
          <a:prstGeom prst="ellipse">
            <a:avLst/>
          </a:prstGeom>
          <a:solidFill>
            <a:srgbClr val="FFCC99">
              <a:alpha val="65097"/>
            </a:srgbClr>
          </a:solidFill>
          <a:ln w="9525" algn="ctr">
            <a:solidFill>
              <a:srgbClr val="996633"/>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307215" name="Group 57"/>
          <p:cNvGrpSpPr>
            <a:grpSpLocks/>
          </p:cNvGrpSpPr>
          <p:nvPr/>
        </p:nvGrpSpPr>
        <p:grpSpPr bwMode="auto">
          <a:xfrm>
            <a:off x="7102475" y="3814763"/>
            <a:ext cx="2232025" cy="871537"/>
            <a:chOff x="4474" y="2569"/>
            <a:chExt cx="1406" cy="549"/>
          </a:xfrm>
        </p:grpSpPr>
        <p:grpSp>
          <p:nvGrpSpPr>
            <p:cNvPr id="307235" name="Group 58"/>
            <p:cNvGrpSpPr>
              <a:grpSpLocks/>
            </p:cNvGrpSpPr>
            <p:nvPr/>
          </p:nvGrpSpPr>
          <p:grpSpPr bwMode="auto">
            <a:xfrm>
              <a:off x="4693" y="2569"/>
              <a:ext cx="591" cy="330"/>
              <a:chOff x="2472" y="3826"/>
              <a:chExt cx="591" cy="330"/>
            </a:xfrm>
          </p:grpSpPr>
          <p:sp>
            <p:nvSpPr>
              <p:cNvPr id="1441851" name="Oval 59"/>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41852" name="AutoShape 60"/>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7241" name="AutoShape 61"/>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1854" name="AutoShape 62"/>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7243" name="Text Box 63"/>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a:t>
                </a:r>
                <a:endParaRPr lang="en-US" altLang="en-US" sz="1000" b="1" i="1">
                  <a:solidFill>
                    <a:srgbClr val="F8BBBA"/>
                  </a:solidFill>
                </a:endParaRPr>
              </a:p>
            </p:txBody>
          </p:sp>
        </p:grpSp>
        <p:grpSp>
          <p:nvGrpSpPr>
            <p:cNvPr id="307236" name="Group 64"/>
            <p:cNvGrpSpPr>
              <a:grpSpLocks/>
            </p:cNvGrpSpPr>
            <p:nvPr/>
          </p:nvGrpSpPr>
          <p:grpSpPr bwMode="auto">
            <a:xfrm>
              <a:off x="4474" y="2904"/>
              <a:ext cx="1406" cy="214"/>
              <a:chOff x="2472" y="2069"/>
              <a:chExt cx="1406" cy="214"/>
            </a:xfrm>
          </p:grpSpPr>
          <p:sp>
            <p:nvSpPr>
              <p:cNvPr id="1441857" name="Text Box 65"/>
              <p:cNvSpPr txBox="1">
                <a:spLocks noChangeArrowheads="1"/>
              </p:cNvSpPr>
              <p:nvPr/>
            </p:nvSpPr>
            <p:spPr bwMode="auto">
              <a:xfrm>
                <a:off x="2472" y="2069"/>
                <a:ext cx="1406"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003366"/>
                    </a:solidFill>
                    <a:effectLst>
                      <a:outerShdw blurRad="38100" dist="38100" dir="2700000" algn="tl">
                        <a:srgbClr val="C0C0C0"/>
                      </a:outerShdw>
                    </a:effectLst>
                  </a:rPr>
                  <a:t>Data Source</a:t>
                </a:r>
              </a:p>
            </p:txBody>
          </p:sp>
          <p:sp>
            <p:nvSpPr>
              <p:cNvPr id="1441858" name="Text Box 66"/>
              <p:cNvSpPr txBox="1">
                <a:spLocks noChangeArrowheads="1"/>
              </p:cNvSpPr>
              <p:nvPr/>
            </p:nvSpPr>
            <p:spPr bwMode="auto">
              <a:xfrm>
                <a:off x="2704" y="2148"/>
                <a:ext cx="953"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003366"/>
                    </a:solidFill>
                    <a:effectLst>
                      <a:outerShdw blurRad="38100" dist="38100" dir="2700000" algn="tl">
                        <a:srgbClr val="C0C0C0"/>
                      </a:outerShdw>
                    </a:effectLst>
                  </a:rPr>
                  <a:t>Service</a:t>
                </a:r>
              </a:p>
            </p:txBody>
          </p:sp>
        </p:grpSp>
      </p:grpSp>
      <p:grpSp>
        <p:nvGrpSpPr>
          <p:cNvPr id="307216" name="Group 67"/>
          <p:cNvGrpSpPr>
            <a:grpSpLocks/>
          </p:cNvGrpSpPr>
          <p:nvPr/>
        </p:nvGrpSpPr>
        <p:grpSpPr bwMode="auto">
          <a:xfrm>
            <a:off x="5940425" y="3452813"/>
            <a:ext cx="2232025" cy="871537"/>
            <a:chOff x="4474" y="2569"/>
            <a:chExt cx="1406" cy="549"/>
          </a:xfrm>
        </p:grpSpPr>
        <p:grpSp>
          <p:nvGrpSpPr>
            <p:cNvPr id="307226" name="Group 68"/>
            <p:cNvGrpSpPr>
              <a:grpSpLocks/>
            </p:cNvGrpSpPr>
            <p:nvPr/>
          </p:nvGrpSpPr>
          <p:grpSpPr bwMode="auto">
            <a:xfrm>
              <a:off x="4693" y="2569"/>
              <a:ext cx="591" cy="330"/>
              <a:chOff x="2472" y="3826"/>
              <a:chExt cx="591" cy="330"/>
            </a:xfrm>
          </p:grpSpPr>
          <p:sp>
            <p:nvSpPr>
              <p:cNvPr id="1441861" name="Oval 69"/>
              <p:cNvSpPr>
                <a:spLocks noChangeArrowheads="1"/>
              </p:cNvSpPr>
              <p:nvPr/>
            </p:nvSpPr>
            <p:spPr bwMode="auto">
              <a:xfrm>
                <a:off x="2472" y="3974"/>
                <a:ext cx="591" cy="182"/>
              </a:xfrm>
              <a:prstGeom prst="ellipse">
                <a:avLst/>
              </a:prstGeom>
              <a:gradFill rotWithShape="1">
                <a:gsLst>
                  <a:gs pos="0">
                    <a:srgbClr val="FF0000"/>
                  </a:gs>
                  <a:gs pos="100000">
                    <a:srgbClr val="FF0000">
                      <a:gamma/>
                      <a:shade val="75686"/>
                      <a:invGamma/>
                    </a:srgbClr>
                  </a:gs>
                </a:gsLst>
                <a:path path="shape">
                  <a:fillToRect l="50000" t="50000" r="50000" b="50000"/>
                </a:path>
              </a:gradFill>
              <a:ln w="9525" algn="ctr">
                <a:noFill/>
                <a:round/>
                <a:headEnd/>
                <a:tailEnd/>
              </a:ln>
              <a:effectLst>
                <a:outerShdw dist="40161" dir="4293903" algn="ctr" rotWithShape="0">
                  <a:srgbClr val="292929">
                    <a:alpha val="50000"/>
                  </a:srgbClr>
                </a:outerShdw>
              </a:effectLst>
            </p:spPr>
            <p:txBody>
              <a:bodyPr anchor="ctr">
                <a:spAutoFit/>
              </a:bodyPr>
              <a:lstStyle/>
              <a:p>
                <a:pPr>
                  <a:defRPr/>
                </a:pPr>
                <a:endParaRPr lang="en-US"/>
              </a:p>
            </p:txBody>
          </p:sp>
          <p:sp>
            <p:nvSpPr>
              <p:cNvPr id="1441862" name="AutoShape 70"/>
              <p:cNvSpPr>
                <a:spLocks noChangeArrowheads="1"/>
              </p:cNvSpPr>
              <p:nvPr/>
            </p:nvSpPr>
            <p:spPr bwMode="auto">
              <a:xfrm flipH="1">
                <a:off x="2925" y="3881"/>
                <a:ext cx="104" cy="176"/>
              </a:xfrm>
              <a:prstGeom prst="rightArrow">
                <a:avLst>
                  <a:gd name="adj1" fmla="val 64713"/>
                  <a:gd name="adj2" fmla="val 41181"/>
                </a:avLst>
              </a:prstGeom>
              <a:gradFill rotWithShape="1">
                <a:gsLst>
                  <a:gs pos="0">
                    <a:srgbClr val="54F248">
                      <a:gamma/>
                      <a:shade val="66667"/>
                      <a:invGamma/>
                    </a:srgbClr>
                  </a:gs>
                  <a:gs pos="50000">
                    <a:srgbClr val="54F248"/>
                  </a:gs>
                  <a:gs pos="100000">
                    <a:srgbClr val="54F248">
                      <a:gamma/>
                      <a:shade val="66667"/>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7232" name="AutoShape 71"/>
              <p:cNvSpPr>
                <a:spLocks noChangeArrowheads="1"/>
              </p:cNvSpPr>
              <p:nvPr/>
            </p:nvSpPr>
            <p:spPr bwMode="auto">
              <a:xfrm>
                <a:off x="2586" y="3826"/>
                <a:ext cx="357" cy="272"/>
              </a:xfrm>
              <a:prstGeom prst="can">
                <a:avLst>
                  <a:gd name="adj" fmla="val 33824"/>
                </a:avLst>
              </a:prstGeom>
              <a:gradFill rotWithShape="1">
                <a:gsLst>
                  <a:gs pos="0">
                    <a:srgbClr val="D10000"/>
                  </a:gs>
                  <a:gs pos="50000">
                    <a:srgbClr val="FF0000"/>
                  </a:gs>
                  <a:gs pos="100000">
                    <a:srgbClr val="D1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1864" name="AutoShape 72"/>
              <p:cNvSpPr>
                <a:spLocks noChangeArrowheads="1"/>
              </p:cNvSpPr>
              <p:nvPr/>
            </p:nvSpPr>
            <p:spPr bwMode="auto">
              <a:xfrm flipH="1">
                <a:off x="2511" y="3894"/>
                <a:ext cx="113" cy="163"/>
              </a:xfrm>
              <a:prstGeom prst="rightArrow">
                <a:avLst>
                  <a:gd name="adj1" fmla="val 64713"/>
                  <a:gd name="adj2" fmla="val 41181"/>
                </a:avLst>
              </a:prstGeom>
              <a:gradFill rotWithShape="1">
                <a:gsLst>
                  <a:gs pos="0">
                    <a:srgbClr val="103CF8">
                      <a:gamma/>
                      <a:shade val="75686"/>
                      <a:invGamma/>
                    </a:srgbClr>
                  </a:gs>
                  <a:gs pos="50000">
                    <a:srgbClr val="103CF8"/>
                  </a:gs>
                  <a:gs pos="100000">
                    <a:srgbClr val="103CF8">
                      <a:gamma/>
                      <a:shade val="75686"/>
                      <a:invGamma/>
                    </a:srgbClr>
                  </a:gs>
                </a:gsLst>
                <a:lin ang="5400000" scaled="1"/>
              </a:gradFill>
              <a:ln w="9525" algn="ctr">
                <a:solidFill>
                  <a:schemeClr val="bg1"/>
                </a:solidFill>
                <a:miter lim="800000"/>
                <a:headEnd/>
                <a:tailEnd/>
              </a:ln>
              <a:effectLst>
                <a:outerShdw dist="35921" dir="2700000" algn="ctr" rotWithShape="0">
                  <a:srgbClr val="F8BBBA"/>
                </a:outerShdw>
              </a:effectLst>
            </p:spPr>
            <p:txBody>
              <a:bodyPr anchor="ctr">
                <a:spAutoFit/>
              </a:bodyPr>
              <a:lstStyle/>
              <a:p>
                <a:pPr>
                  <a:defRPr/>
                </a:pPr>
                <a:endParaRPr lang="en-US"/>
              </a:p>
            </p:txBody>
          </p:sp>
          <p:sp>
            <p:nvSpPr>
              <p:cNvPr id="307234" name="Text Box 73"/>
              <p:cNvSpPr txBox="1">
                <a:spLocks noChangeArrowheads="1"/>
              </p:cNvSpPr>
              <p:nvPr/>
            </p:nvSpPr>
            <p:spPr bwMode="auto">
              <a:xfrm>
                <a:off x="2590" y="3917"/>
                <a:ext cx="36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F8BBBA"/>
                    </a:solidFill>
                  </a:rPr>
                  <a:t>WS </a:t>
                </a:r>
                <a:endParaRPr lang="en-US" altLang="en-US" sz="1000" b="1" i="1">
                  <a:solidFill>
                    <a:srgbClr val="F8BBBA"/>
                  </a:solidFill>
                </a:endParaRPr>
              </a:p>
            </p:txBody>
          </p:sp>
        </p:grpSp>
        <p:grpSp>
          <p:nvGrpSpPr>
            <p:cNvPr id="307227" name="Group 74"/>
            <p:cNvGrpSpPr>
              <a:grpSpLocks/>
            </p:cNvGrpSpPr>
            <p:nvPr/>
          </p:nvGrpSpPr>
          <p:grpSpPr bwMode="auto">
            <a:xfrm>
              <a:off x="4474" y="2904"/>
              <a:ext cx="1406" cy="214"/>
              <a:chOff x="2472" y="2069"/>
              <a:chExt cx="1406" cy="214"/>
            </a:xfrm>
          </p:grpSpPr>
          <p:sp>
            <p:nvSpPr>
              <p:cNvPr id="1441867" name="Text Box 75"/>
              <p:cNvSpPr txBox="1">
                <a:spLocks noChangeArrowheads="1"/>
              </p:cNvSpPr>
              <p:nvPr/>
            </p:nvSpPr>
            <p:spPr bwMode="auto">
              <a:xfrm>
                <a:off x="2472" y="2069"/>
                <a:ext cx="1406"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003366"/>
                    </a:solidFill>
                    <a:effectLst>
                      <a:outerShdw blurRad="38100" dist="38100" dir="2700000" algn="tl">
                        <a:srgbClr val="C0C0C0"/>
                      </a:outerShdw>
                    </a:effectLst>
                  </a:rPr>
                  <a:t>Data Source</a:t>
                </a:r>
              </a:p>
            </p:txBody>
          </p:sp>
          <p:sp>
            <p:nvSpPr>
              <p:cNvPr id="1441868" name="Text Box 76"/>
              <p:cNvSpPr txBox="1">
                <a:spLocks noChangeArrowheads="1"/>
              </p:cNvSpPr>
              <p:nvPr/>
            </p:nvSpPr>
            <p:spPr bwMode="auto">
              <a:xfrm>
                <a:off x="2704" y="2148"/>
                <a:ext cx="953" cy="135"/>
              </a:xfrm>
              <a:prstGeom prst="rect">
                <a:avLst/>
              </a:prstGeom>
              <a:noFill/>
              <a:ln w="9525" algn="ctr">
                <a:noFill/>
                <a:miter lim="800000"/>
                <a:headEnd/>
                <a:tailEnd/>
              </a:ln>
              <a:effectLst/>
            </p:spPr>
            <p:txBody>
              <a:bodyPr>
                <a:spAutoFit/>
              </a:bodyPr>
              <a:lstStyle/>
              <a:p>
                <a:pPr>
                  <a:spcBef>
                    <a:spcPct val="50000"/>
                  </a:spcBef>
                  <a:defRPr/>
                </a:pPr>
                <a:r>
                  <a:rPr lang="en-US" b="1">
                    <a:solidFill>
                      <a:srgbClr val="003366"/>
                    </a:solidFill>
                    <a:effectLst>
                      <a:outerShdw blurRad="38100" dist="38100" dir="2700000" algn="tl">
                        <a:srgbClr val="C0C0C0"/>
                      </a:outerShdw>
                    </a:effectLst>
                  </a:rPr>
                  <a:t>Service</a:t>
                </a:r>
              </a:p>
            </p:txBody>
          </p:sp>
        </p:grpSp>
      </p:grpSp>
      <p:grpSp>
        <p:nvGrpSpPr>
          <p:cNvPr id="20" name="Group 77"/>
          <p:cNvGrpSpPr>
            <a:grpSpLocks/>
          </p:cNvGrpSpPr>
          <p:nvPr/>
        </p:nvGrpSpPr>
        <p:grpSpPr bwMode="auto">
          <a:xfrm>
            <a:off x="4859338" y="4102100"/>
            <a:ext cx="1765300" cy="1352550"/>
            <a:chOff x="3038" y="2734"/>
            <a:chExt cx="1112" cy="852"/>
          </a:xfrm>
        </p:grpSpPr>
        <p:sp>
          <p:nvSpPr>
            <p:cNvPr id="1441870" name="Oval 78"/>
            <p:cNvSpPr>
              <a:spLocks noChangeArrowheads="1"/>
            </p:cNvSpPr>
            <p:nvPr/>
          </p:nvSpPr>
          <p:spPr bwMode="auto">
            <a:xfrm>
              <a:off x="3038" y="3203"/>
              <a:ext cx="716" cy="148"/>
            </a:xfrm>
            <a:prstGeom prst="ellipse">
              <a:avLst/>
            </a:prstGeom>
            <a:gradFill rotWithShape="1">
              <a:gsLst>
                <a:gs pos="0">
                  <a:srgbClr val="66FF99"/>
                </a:gs>
                <a:gs pos="100000">
                  <a:srgbClr val="66FF99">
                    <a:gamma/>
                    <a:shade val="87843"/>
                    <a:invGamma/>
                  </a:srgbClr>
                </a:gs>
              </a:gsLst>
              <a:path path="shape">
                <a:fillToRect l="50000" t="50000" r="50000" b="50000"/>
              </a:path>
            </a:gradFill>
            <a:ln w="9525" algn="ctr">
              <a:noFill/>
              <a:round/>
              <a:headEnd/>
              <a:tailEnd/>
            </a:ln>
            <a:effectLst>
              <a:outerShdw dist="40161" dir="4293903" algn="ctr" rotWithShape="0">
                <a:schemeClr val="bg2"/>
              </a:outerShdw>
            </a:effectLst>
          </p:spPr>
          <p:txBody>
            <a:bodyPr anchor="ctr">
              <a:spAutoFit/>
            </a:bodyPr>
            <a:lstStyle/>
            <a:p>
              <a:pPr>
                <a:defRPr/>
              </a:pPr>
              <a:endParaRPr lang="en-US"/>
            </a:p>
          </p:txBody>
        </p:sp>
        <p:sp>
          <p:nvSpPr>
            <p:cNvPr id="1441871" name="Text Box 79"/>
            <p:cNvSpPr txBox="1">
              <a:spLocks noChangeArrowheads="1"/>
            </p:cNvSpPr>
            <p:nvPr/>
          </p:nvSpPr>
          <p:spPr bwMode="auto">
            <a:xfrm>
              <a:off x="3062" y="3339"/>
              <a:ext cx="1088" cy="154"/>
            </a:xfrm>
            <a:prstGeom prst="rect">
              <a:avLst/>
            </a:prstGeom>
            <a:noFill/>
            <a:ln w="9525" algn="ctr">
              <a:noFill/>
              <a:miter lim="800000"/>
              <a:headEnd/>
              <a:tailEnd/>
            </a:ln>
            <a:effectLst/>
          </p:spPr>
          <p:txBody>
            <a:bodyPr>
              <a:spAutoFit/>
            </a:bodyPr>
            <a:lstStyle/>
            <a:p>
              <a:pPr>
                <a:spcBef>
                  <a:spcPct val="50000"/>
                </a:spcBef>
                <a:defRPr/>
              </a:pPr>
              <a:r>
                <a:rPr lang="en-US" sz="1000" b="1">
                  <a:solidFill>
                    <a:srgbClr val="660033"/>
                  </a:solidFill>
                  <a:effectLst>
                    <a:outerShdw blurRad="38100" dist="38100" dir="2700000" algn="tl">
                      <a:srgbClr val="C0C0C0"/>
                    </a:outerShdw>
                  </a:effectLst>
                </a:rPr>
                <a:t>Knowledge Integration</a:t>
              </a:r>
            </a:p>
          </p:txBody>
        </p:sp>
        <p:sp>
          <p:nvSpPr>
            <p:cNvPr id="1441872" name="Text Box 80"/>
            <p:cNvSpPr txBox="1">
              <a:spLocks noChangeArrowheads="1"/>
            </p:cNvSpPr>
            <p:nvPr/>
          </p:nvSpPr>
          <p:spPr bwMode="auto">
            <a:xfrm>
              <a:off x="3315" y="3432"/>
              <a:ext cx="589" cy="154"/>
            </a:xfrm>
            <a:prstGeom prst="rect">
              <a:avLst/>
            </a:prstGeom>
            <a:noFill/>
            <a:ln w="9525" algn="ctr">
              <a:noFill/>
              <a:miter lim="800000"/>
              <a:headEnd/>
              <a:tailEnd/>
            </a:ln>
            <a:effectLst/>
          </p:spPr>
          <p:txBody>
            <a:bodyPr>
              <a:spAutoFit/>
            </a:bodyPr>
            <a:lstStyle/>
            <a:p>
              <a:pPr>
                <a:spcBef>
                  <a:spcPct val="50000"/>
                </a:spcBef>
                <a:defRPr/>
              </a:pPr>
              <a:r>
                <a:rPr lang="en-US" sz="1000" b="1">
                  <a:solidFill>
                    <a:srgbClr val="660033"/>
                  </a:solidFill>
                  <a:effectLst>
                    <a:outerShdw blurRad="38100" dist="38100" dir="2700000" algn="tl">
                      <a:srgbClr val="C0C0C0"/>
                    </a:outerShdw>
                  </a:effectLst>
                </a:rPr>
                <a:t>Service</a:t>
              </a:r>
            </a:p>
          </p:txBody>
        </p:sp>
        <p:sp>
          <p:nvSpPr>
            <p:cNvPr id="1441873" name="AutoShape 81"/>
            <p:cNvSpPr>
              <a:spLocks noChangeArrowheads="1"/>
            </p:cNvSpPr>
            <p:nvPr/>
          </p:nvSpPr>
          <p:spPr bwMode="auto">
            <a:xfrm>
              <a:off x="3180" y="3022"/>
              <a:ext cx="408" cy="272"/>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rgbClr val="66FF99">
                    <a:gamma/>
                    <a:shade val="72549"/>
                    <a:invGamma/>
                  </a:srgbClr>
                </a:gs>
                <a:gs pos="50000">
                  <a:srgbClr val="66FF99"/>
                </a:gs>
                <a:gs pos="100000">
                  <a:srgbClr val="66FF99">
                    <a:gamma/>
                    <a:shade val="72549"/>
                    <a:invGamma/>
                  </a:srgbClr>
                </a:gs>
              </a:gsLst>
              <a:lin ang="0" scaled="1"/>
            </a:gradFill>
            <a:ln w="9525" algn="ctr">
              <a:noFill/>
              <a:miter lim="800000"/>
              <a:headEnd/>
              <a:tailEnd/>
            </a:ln>
            <a:effectLst>
              <a:outerShdw dist="40161" dir="20493903" algn="ctr" rotWithShape="0">
                <a:schemeClr val="bg2"/>
              </a:outerShdw>
            </a:effectLst>
          </p:spPr>
          <p:txBody>
            <a:bodyPr anchor="ctr">
              <a:spAutoFit/>
            </a:bodyPr>
            <a:lstStyle/>
            <a:p>
              <a:pPr>
                <a:defRPr/>
              </a:pPr>
              <a:endParaRPr lang="en-US"/>
            </a:p>
          </p:txBody>
        </p:sp>
        <p:pic>
          <p:nvPicPr>
            <p:cNvPr id="307224" name="Picture 82" descr="CAU70HA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6" y="2822"/>
              <a:ext cx="318"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25" name="Picture 83" descr="CAU70HA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3367" y="2734"/>
              <a:ext cx="317"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218" name="Rectangle 84"/>
          <p:cNvSpPr>
            <a:spLocks noChangeArrowheads="1"/>
          </p:cNvSpPr>
          <p:nvPr/>
        </p:nvSpPr>
        <p:spPr bwMode="auto">
          <a:xfrm>
            <a:off x="684213" y="1125538"/>
            <a:ext cx="8351837" cy="1154112"/>
          </a:xfrm>
          <a:prstGeom prst="rect">
            <a:avLst/>
          </a:prstGeom>
          <a:solidFill>
            <a:srgbClr val="663300">
              <a:alpha val="16078"/>
            </a:srgbClr>
          </a:solidFill>
          <a:ln w="19050"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41877" name="Text Box 85"/>
          <p:cNvSpPr txBox="1">
            <a:spLocks noChangeArrowheads="1"/>
          </p:cNvSpPr>
          <p:nvPr/>
        </p:nvSpPr>
        <p:spPr bwMode="auto">
          <a:xfrm>
            <a:off x="684213" y="1265238"/>
            <a:ext cx="8569325" cy="854075"/>
          </a:xfrm>
          <a:prstGeom prst="rect">
            <a:avLst/>
          </a:prstGeom>
          <a:noFill/>
          <a:ln w="9525" algn="ctr">
            <a:noFill/>
            <a:miter lim="800000"/>
            <a:headEnd/>
            <a:tailEnd/>
          </a:ln>
          <a:effectLst/>
        </p:spPr>
        <p:txBody>
          <a:bodyPr>
            <a:spAutoFit/>
          </a:bodyPr>
          <a:lstStyle/>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 Knowledge Integration Service </a:t>
            </a:r>
          </a:p>
          <a:p>
            <a:pPr algn="l">
              <a:spcBef>
                <a:spcPct val="50000"/>
              </a:spcBef>
              <a:buFont typeface="Wingdings" pitchFamily="2" charset="2"/>
              <a:buChar char="Ø"/>
              <a:defRPr/>
            </a:pPr>
            <a:r>
              <a:rPr lang="en-US" sz="2000" b="1">
                <a:solidFill>
                  <a:srgbClr val="996633"/>
                </a:solidFill>
                <a:effectLst>
                  <a:outerShdw blurRad="38100" dist="38100" dir="2700000" algn="tl">
                    <a:srgbClr val="C0C0C0"/>
                  </a:outerShdw>
                </a:effectLst>
              </a:rPr>
              <a:t>Remote diagnostic WS (machine learning algorithms)   </a:t>
            </a:r>
            <a:endParaRPr lang="en-US" sz="1600" b="1">
              <a:solidFill>
                <a:srgbClr val="996633"/>
              </a:solidFill>
              <a:effectLst>
                <a:outerShdw blurRad="38100" dist="38100" dir="2700000" algn="tl">
                  <a:srgbClr val="C0C0C0"/>
                </a:outerShdw>
              </a:effectLst>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3"/>
                                        </p:tgtEl>
                                      </p:cBhvr>
                                    </p:animEffect>
                                    <p:set>
                                      <p:cBhvr>
                                        <p:cTn id="7" dur="1" fill="hold">
                                          <p:stCondLst>
                                            <p:cond delay="19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2000"/>
                                        <p:tgtEl>
                                          <p:spTgt spid="2"/>
                                        </p:tgtEl>
                                      </p:cBhvr>
                                    </p:animEffect>
                                    <p:set>
                                      <p:cBhvr>
                                        <p:cTn id="10" dur="1" fill="hold">
                                          <p:stCondLst>
                                            <p:cond delay="1999"/>
                                          </p:stCondLst>
                                        </p:cTn>
                                        <p:tgtEl>
                                          <p:spTgt spid="2"/>
                                        </p:tgtEl>
                                        <p:attrNameLst>
                                          <p:attrName>style.visibility</p:attrName>
                                        </p:attrNameLst>
                                      </p:cBhvr>
                                      <p:to>
                                        <p:strVal val="hidden"/>
                                      </p:to>
                                    </p:set>
                                  </p:childTnLst>
                                </p:cTn>
                              </p:par>
                            </p:childTnLst>
                          </p:cTn>
                        </p:par>
                        <p:par>
                          <p:cTn id="11" fill="hold" nodeType="afterGroup">
                            <p:stCondLst>
                              <p:cond delay="2000"/>
                            </p:stCondLst>
                            <p:childTnLst>
                              <p:par>
                                <p:cTn id="12" presetID="10" presetClass="entr" presetSubtype="0" fill="hold"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2000"/>
                                        <p:tgtEl>
                                          <p:spTgt spid="20"/>
                                        </p:tgtEl>
                                      </p:cBhvr>
                                    </p:animEffect>
                                  </p:childTnLst>
                                </p:cTn>
                              </p:par>
                              <p:par>
                                <p:cTn id="15" presetID="22" presetClass="entr" presetSubtype="2"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right)">
                                      <p:cBhvr>
                                        <p:cTn id="17" dur="1000"/>
                                        <p:tgtEl>
                                          <p:spTgt spid="4"/>
                                        </p:tgtEl>
                                      </p:cBhvr>
                                    </p:animEffect>
                                  </p:childTnLst>
                                </p:cTn>
                              </p:par>
                            </p:childTnLst>
                          </p:cTn>
                        </p:par>
                        <p:par>
                          <p:cTn id="18" fill="hold" nodeType="afterGroup">
                            <p:stCondLst>
                              <p:cond delay="4000"/>
                            </p:stCondLst>
                            <p:childTnLst>
                              <p:par>
                                <p:cTn id="19" presetID="22" presetClass="entr" presetSubtype="2"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right)">
                                      <p:cBhvr>
                                        <p:cTn id="2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817563"/>
            <a:ext cx="7489825" cy="554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0165" name="Rectangle 5"/>
          <p:cNvSpPr>
            <a:spLocks noGrp="1" noChangeArrowheads="1"/>
          </p:cNvSpPr>
          <p:nvPr>
            <p:ph type="title"/>
          </p:nvPr>
        </p:nvSpPr>
        <p:spPr/>
        <p:txBody>
          <a:bodyPr/>
          <a:lstStyle/>
          <a:p>
            <a:pPr eaLnBrk="1" hangingPunct="1">
              <a:defRPr/>
            </a:pPr>
            <a:r>
              <a:rPr lang="en-US" sz="3200"/>
              <a:t>Good Bye !</a:t>
            </a:r>
          </a:p>
        </p:txBody>
      </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6" name="Cloud"/>
          <p:cNvSpPr>
            <a:spLocks noChangeAspect="1" noEditPoints="1" noChangeArrowheads="1"/>
          </p:cNvSpPr>
          <p:nvPr/>
        </p:nvSpPr>
        <p:spPr bwMode="auto">
          <a:xfrm>
            <a:off x="1370013" y="3667125"/>
            <a:ext cx="6480175" cy="2592388"/>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r>
              <a:rPr lang="en-US" sz="2800" b="1"/>
              <a:t>Global Understanding Environment (GUN)</a:t>
            </a:r>
          </a:p>
        </p:txBody>
      </p:sp>
      <p:sp>
        <p:nvSpPr>
          <p:cNvPr id="1119237" name="Rectangle 5"/>
          <p:cNvSpPr>
            <a:spLocks noChangeArrowheads="1"/>
          </p:cNvSpPr>
          <p:nvPr/>
        </p:nvSpPr>
        <p:spPr bwMode="auto">
          <a:xfrm>
            <a:off x="354013" y="180975"/>
            <a:ext cx="7739062" cy="503238"/>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Proactive GUN Resources (1)</a:t>
            </a:r>
          </a:p>
        </p:txBody>
      </p:sp>
      <p:sp>
        <p:nvSpPr>
          <p:cNvPr id="6149" name="Rectangle 6"/>
          <p:cNvSpPr>
            <a:spLocks noChangeArrowheads="1"/>
          </p:cNvSpPr>
          <p:nvPr/>
        </p:nvSpPr>
        <p:spPr bwMode="auto">
          <a:xfrm>
            <a:off x="611188" y="1484313"/>
            <a:ext cx="8137525"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Also to each entity (resource) of the Global Understanding Environment (GUN), except GUN agents, GUN provides a Resource Agent, which is assumed to “take care” of the resource and to implement proactivity of the resource behavior.</a:t>
            </a:r>
          </a:p>
        </p:txBody>
      </p:sp>
      <p:sp>
        <p:nvSpPr>
          <p:cNvPr id="6150" name="AutoShape 7"/>
          <p:cNvSpPr>
            <a:spLocks noChangeArrowheads="1"/>
          </p:cNvSpPr>
          <p:nvPr/>
        </p:nvSpPr>
        <p:spPr bwMode="auto">
          <a:xfrm>
            <a:off x="3386138" y="3667125"/>
            <a:ext cx="2590800" cy="288925"/>
          </a:xfrm>
          <a:prstGeom prst="leftRightArrow">
            <a:avLst>
              <a:gd name="adj1" fmla="val 49778"/>
              <a:gd name="adj2" fmla="val 109348"/>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151" name="WordArt 8"/>
          <p:cNvSpPr>
            <a:spLocks noChangeArrowheads="1" noChangeShapeType="1" noTextEdit="1"/>
          </p:cNvSpPr>
          <p:nvPr/>
        </p:nvSpPr>
        <p:spPr bwMode="auto">
          <a:xfrm>
            <a:off x="1846263" y="2986088"/>
            <a:ext cx="2016125"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a:t>
            </a:r>
          </a:p>
        </p:txBody>
      </p:sp>
      <p:sp>
        <p:nvSpPr>
          <p:cNvPr id="6152" name="WordArt 9"/>
          <p:cNvSpPr>
            <a:spLocks noChangeArrowheads="1" noChangeShapeType="1" noTextEdit="1"/>
          </p:cNvSpPr>
          <p:nvPr/>
        </p:nvSpPr>
        <p:spPr bwMode="auto">
          <a:xfrm>
            <a:off x="5600700" y="2809875"/>
            <a:ext cx="1944688" cy="28733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6153" name="AutoShape 10"/>
          <p:cNvSpPr>
            <a:spLocks noChangeArrowheads="1"/>
          </p:cNvSpPr>
          <p:nvPr/>
        </p:nvSpPr>
        <p:spPr bwMode="auto">
          <a:xfrm>
            <a:off x="3995738" y="4243388"/>
            <a:ext cx="1695450" cy="649287"/>
          </a:xfrm>
          <a:prstGeom prst="wedgeRoundRectCallout">
            <a:avLst>
              <a:gd name="adj1" fmla="val -15370"/>
              <a:gd name="adj2" fmla="val -116014"/>
              <a:gd name="adj3" fmla="val 16667"/>
            </a:avLst>
          </a:prstGeom>
          <a:solidFill>
            <a:schemeClr val="accent1"/>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800"/>
              <a:t>Semantic API connection</a:t>
            </a:r>
          </a:p>
        </p:txBody>
      </p:sp>
      <p:graphicFrame>
        <p:nvGraphicFramePr>
          <p:cNvPr id="6146" name="Object 11"/>
          <p:cNvGraphicFramePr>
            <a:graphicFrameLocks noChangeAspect="1"/>
          </p:cNvGraphicFramePr>
          <p:nvPr/>
        </p:nvGraphicFramePr>
        <p:xfrm>
          <a:off x="5978525" y="3086100"/>
          <a:ext cx="1493838" cy="1677988"/>
        </p:xfrm>
        <a:graphic>
          <a:graphicData uri="http://schemas.openxmlformats.org/presentationml/2006/ole">
            <mc:AlternateContent xmlns:mc="http://schemas.openxmlformats.org/markup-compatibility/2006">
              <mc:Choice xmlns:v="urn:schemas-microsoft-com:vml" Requires="v">
                <p:oleObj r:id="rId2" imgW="3088440" imgH="3468960" progId="">
                  <p:embed/>
                </p:oleObj>
              </mc:Choice>
              <mc:Fallback>
                <p:oleObj r:id="rId2" imgW="3088440" imgH="3468960" progId="">
                  <p:embed/>
                  <p:pic>
                    <p:nvPicPr>
                      <p:cNvPr id="0" name="Object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78525" y="3086100"/>
                        <a:ext cx="1493838" cy="1677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154" name="Picture 12" descr="335203"/>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428875" y="3429000"/>
            <a:ext cx="792163"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5620" name="Rectangle 4"/>
          <p:cNvSpPr>
            <a:spLocks noChangeArrowheads="1"/>
          </p:cNvSpPr>
          <p:nvPr/>
        </p:nvSpPr>
        <p:spPr bwMode="auto">
          <a:xfrm>
            <a:off x="685800" y="2130425"/>
            <a:ext cx="7772400" cy="1470025"/>
          </a:xfrm>
          <a:prstGeom prst="rect">
            <a:avLst/>
          </a:prstGeom>
          <a:noFill/>
          <a:ln w="9525">
            <a:noFill/>
            <a:miter lim="800000"/>
            <a:headEnd/>
            <a:tailEnd/>
          </a:ln>
          <a:effectLst/>
        </p:spPr>
        <p:txBody>
          <a:bodyPr anchor="ctr"/>
          <a:lstStyle/>
          <a:p>
            <a:pPr>
              <a:defRPr/>
            </a:pPr>
            <a:r>
              <a:rPr lang="en-US" sz="4800" b="1" i="1">
                <a:solidFill>
                  <a:srgbClr val="FFA829"/>
                </a:solidFill>
                <a:effectLst>
                  <a:outerShdw blurRad="38100" dist="38100" dir="2700000" algn="tl">
                    <a:srgbClr val="C0C0C0"/>
                  </a:outerShdw>
                </a:effectLst>
              </a:rPr>
              <a:t>Introduction</a:t>
            </a:r>
          </a:p>
        </p:txBody>
      </p:sp>
      <p:sp>
        <p:nvSpPr>
          <p:cNvPr id="1135621" name="Rectangle 5"/>
          <p:cNvSpPr>
            <a:spLocks noChangeArrowheads="1"/>
          </p:cNvSpPr>
          <p:nvPr/>
        </p:nvSpPr>
        <p:spPr bwMode="auto">
          <a:xfrm>
            <a:off x="1258888" y="3429000"/>
            <a:ext cx="6400800" cy="1752600"/>
          </a:xfrm>
          <a:prstGeom prst="rect">
            <a:avLst/>
          </a:prstGeom>
          <a:noFill/>
          <a:ln w="9525">
            <a:noFill/>
            <a:miter lim="800000"/>
            <a:headEnd/>
            <a:tailEnd/>
          </a:ln>
          <a:effectLst/>
        </p:spPr>
        <p:txBody>
          <a:bodyPr/>
          <a:lstStyle/>
          <a:p>
            <a:pPr marL="342900" indent="-342900">
              <a:spcBef>
                <a:spcPct val="20000"/>
              </a:spcBef>
              <a:defRPr/>
            </a:pPr>
            <a:r>
              <a:rPr lang="en-US" sz="2800" b="1" i="1">
                <a:solidFill>
                  <a:srgbClr val="336699"/>
                </a:solidFill>
                <a:effectLst>
                  <a:outerShdw blurRad="38100" dist="38100" dir="2700000" algn="tl">
                    <a:srgbClr val="C0C0C0"/>
                  </a:outerShdw>
                </a:effectLst>
                <a:latin typeface="Verdana" pitchFamily="34" charset="0"/>
              </a:rPr>
              <a:t>Future Web Challenges</a:t>
            </a:r>
          </a:p>
        </p:txBody>
      </p:sp>
    </p:spTree>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284" name="Cloud"/>
          <p:cNvSpPr>
            <a:spLocks noChangeAspect="1" noEditPoints="1" noChangeArrowheads="1"/>
          </p:cNvSpPr>
          <p:nvPr/>
        </p:nvSpPr>
        <p:spPr bwMode="auto">
          <a:xfrm>
            <a:off x="539750" y="2043113"/>
            <a:ext cx="8280400" cy="4524375"/>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r">
              <a:defRPr/>
            </a:pPr>
            <a:r>
              <a:rPr lang="en-US" sz="2800" b="1"/>
              <a:t>GUN</a:t>
            </a:r>
          </a:p>
        </p:txBody>
      </p:sp>
      <p:sp>
        <p:nvSpPr>
          <p:cNvPr id="1121285" name="Rectangle 5"/>
          <p:cNvSpPr>
            <a:spLocks noChangeArrowheads="1"/>
          </p:cNvSpPr>
          <p:nvPr/>
        </p:nvSpPr>
        <p:spPr bwMode="auto">
          <a:xfrm>
            <a:off x="971550" y="188913"/>
            <a:ext cx="68627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Proactive GUN Resources (2)</a:t>
            </a:r>
          </a:p>
        </p:txBody>
      </p:sp>
      <p:sp>
        <p:nvSpPr>
          <p:cNvPr id="7176" name="Rectangle 6"/>
          <p:cNvSpPr>
            <a:spLocks noChangeArrowheads="1"/>
          </p:cNvSpPr>
          <p:nvPr/>
        </p:nvSpPr>
        <p:spPr bwMode="auto">
          <a:xfrm>
            <a:off x="611188" y="873125"/>
            <a:ext cx="835342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buFontTx/>
              <a:buChar char="•"/>
            </a:pPr>
            <a:r>
              <a:rPr lang="en-US" altLang="en-US" sz="2000">
                <a:solidFill>
                  <a:srgbClr val="003366"/>
                </a:solidFill>
              </a:rPr>
              <a:t>Analogously, heterogeneous GUN resources, due to being represented by agents, become homogeneous in GUN environment and naturally interoperable with IW resources.</a:t>
            </a:r>
          </a:p>
        </p:txBody>
      </p:sp>
      <p:graphicFrame>
        <p:nvGraphicFramePr>
          <p:cNvPr id="7170" name="Object 7"/>
          <p:cNvGraphicFramePr>
            <a:graphicFrameLocks noChangeAspect="1"/>
          </p:cNvGraphicFramePr>
          <p:nvPr/>
        </p:nvGraphicFramePr>
        <p:xfrm>
          <a:off x="6445250" y="1811338"/>
          <a:ext cx="1027113" cy="1152525"/>
        </p:xfrm>
        <a:graphic>
          <a:graphicData uri="http://schemas.openxmlformats.org/presentationml/2006/ole">
            <mc:AlternateContent xmlns:mc="http://schemas.openxmlformats.org/markup-compatibility/2006">
              <mc:Choice xmlns:v="urn:schemas-microsoft-com:vml" Requires="v">
                <p:oleObj r:id="rId2" imgW="3088440" imgH="3468960" progId="">
                  <p:embed/>
                </p:oleObj>
              </mc:Choice>
              <mc:Fallback>
                <p:oleObj r:id="rId2" imgW="3088440" imgH="3468960" progId="">
                  <p:embed/>
                  <p:pic>
                    <p:nvPicPr>
                      <p:cNvPr id="0" name="Object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5250" y="1811338"/>
                        <a:ext cx="1027113" cy="1152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77" name="AutoShape 8"/>
          <p:cNvSpPr>
            <a:spLocks noChangeArrowheads="1"/>
          </p:cNvSpPr>
          <p:nvPr/>
        </p:nvSpPr>
        <p:spPr bwMode="auto">
          <a:xfrm>
            <a:off x="4067175" y="2403475"/>
            <a:ext cx="2376488" cy="144463"/>
          </a:xfrm>
          <a:prstGeom prst="leftRightArrow">
            <a:avLst>
              <a:gd name="adj1" fmla="val 50000"/>
              <a:gd name="adj2" fmla="val 235029"/>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178" name="WordArt 9"/>
          <p:cNvSpPr>
            <a:spLocks noChangeArrowheads="1" noChangeShapeType="1" noTextEdit="1"/>
          </p:cNvSpPr>
          <p:nvPr/>
        </p:nvSpPr>
        <p:spPr bwMode="auto">
          <a:xfrm>
            <a:off x="3309938" y="3195638"/>
            <a:ext cx="1223962" cy="2873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Adapter</a:t>
            </a:r>
          </a:p>
        </p:txBody>
      </p:sp>
      <p:sp>
        <p:nvSpPr>
          <p:cNvPr id="7179" name="WordArt 10"/>
          <p:cNvSpPr>
            <a:spLocks noChangeArrowheads="1" noChangeShapeType="1" noTextEdit="1"/>
          </p:cNvSpPr>
          <p:nvPr/>
        </p:nvSpPr>
        <p:spPr bwMode="auto">
          <a:xfrm>
            <a:off x="971550" y="5848350"/>
            <a:ext cx="1225550" cy="35877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History</a:t>
            </a:r>
          </a:p>
        </p:txBody>
      </p:sp>
      <p:sp>
        <p:nvSpPr>
          <p:cNvPr id="7180" name="AutoShape 11"/>
          <p:cNvSpPr>
            <a:spLocks noChangeArrowheads="1"/>
          </p:cNvSpPr>
          <p:nvPr/>
        </p:nvSpPr>
        <p:spPr bwMode="auto">
          <a:xfrm>
            <a:off x="2887663" y="4314825"/>
            <a:ext cx="3346450" cy="153988"/>
          </a:xfrm>
          <a:prstGeom prst="leftRightArrow">
            <a:avLst>
              <a:gd name="adj1" fmla="val 50000"/>
              <a:gd name="adj2" fmla="val 310484"/>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181" name="AutoShape 12"/>
          <p:cNvSpPr>
            <a:spLocks noChangeArrowheads="1"/>
          </p:cNvSpPr>
          <p:nvPr/>
        </p:nvSpPr>
        <p:spPr bwMode="auto">
          <a:xfrm>
            <a:off x="3779838" y="5648325"/>
            <a:ext cx="1368425" cy="144463"/>
          </a:xfrm>
          <a:prstGeom prst="leftRightArrow">
            <a:avLst>
              <a:gd name="adj1" fmla="val 50000"/>
              <a:gd name="adj2" fmla="val 135334"/>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182" name="WordArt 13"/>
          <p:cNvSpPr>
            <a:spLocks noChangeArrowheads="1" noChangeShapeType="1" noTextEdit="1"/>
          </p:cNvSpPr>
          <p:nvPr/>
        </p:nvSpPr>
        <p:spPr bwMode="auto">
          <a:xfrm>
            <a:off x="1258888" y="3360738"/>
            <a:ext cx="1657350" cy="35877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Ontology</a:t>
            </a:r>
          </a:p>
        </p:txBody>
      </p:sp>
      <p:sp>
        <p:nvSpPr>
          <p:cNvPr id="7183" name="AutoShape 14"/>
          <p:cNvSpPr>
            <a:spLocks noChangeArrowheads="1"/>
          </p:cNvSpPr>
          <p:nvPr/>
        </p:nvSpPr>
        <p:spPr bwMode="auto">
          <a:xfrm>
            <a:off x="5219700" y="3556000"/>
            <a:ext cx="1944688" cy="144463"/>
          </a:xfrm>
          <a:prstGeom prst="leftRightArrow">
            <a:avLst>
              <a:gd name="adj1" fmla="val 50000"/>
              <a:gd name="adj2" fmla="val 19232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7184" name="Picture 15" descr="bloc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59113" y="2259013"/>
            <a:ext cx="928687"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5" name="WordArt 16"/>
          <p:cNvSpPr>
            <a:spLocks noChangeArrowheads="1" noChangeShapeType="1" noTextEdit="1"/>
          </p:cNvSpPr>
          <p:nvPr/>
        </p:nvSpPr>
        <p:spPr bwMode="auto">
          <a:xfrm>
            <a:off x="611188" y="2187575"/>
            <a:ext cx="2268537" cy="6477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Executable </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software component</a:t>
            </a:r>
          </a:p>
        </p:txBody>
      </p:sp>
      <p:pic>
        <p:nvPicPr>
          <p:cNvPr id="7186" name="Picture 17" descr="335203"/>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356100" y="3267075"/>
            <a:ext cx="700088"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87" name="Group 18"/>
          <p:cNvGrpSpPr>
            <a:grpSpLocks/>
          </p:cNvGrpSpPr>
          <p:nvPr/>
        </p:nvGrpSpPr>
        <p:grpSpPr bwMode="auto">
          <a:xfrm>
            <a:off x="1042988" y="3792538"/>
            <a:ext cx="1751012" cy="1296987"/>
            <a:chOff x="4150" y="1593"/>
            <a:chExt cx="1319" cy="858"/>
          </a:xfrm>
        </p:grpSpPr>
        <p:pic>
          <p:nvPicPr>
            <p:cNvPr id="7218" name="Picture 19" descr="protege-screenshot-reduced"/>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385" y="1593"/>
              <a:ext cx="1084" cy="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19" name="Picture 20" descr="molecula">
              <a:hlinkClick r:id="rId7"/>
            </p:cNvPr>
            <p:cNvPicPr>
              <a:picLocks noChangeAspect="1" noChangeArrowheads="1"/>
            </p:cNvPicPr>
            <p:nvPr/>
          </p:nvPicPr>
          <p:blipFill>
            <a:blip r:embed="rId8">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150" y="1929"/>
              <a:ext cx="680"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188" name="Group 21"/>
          <p:cNvGrpSpPr>
            <a:grpSpLocks/>
          </p:cNvGrpSpPr>
          <p:nvPr/>
        </p:nvGrpSpPr>
        <p:grpSpPr bwMode="auto">
          <a:xfrm>
            <a:off x="2268538" y="5327650"/>
            <a:ext cx="1466850" cy="1008063"/>
            <a:chOff x="4161" y="1706"/>
            <a:chExt cx="924" cy="946"/>
          </a:xfrm>
        </p:grpSpPr>
        <p:sp>
          <p:nvSpPr>
            <p:cNvPr id="7189" name="AutoShape 22"/>
            <p:cNvSpPr>
              <a:spLocks noChangeArrowheads="1"/>
            </p:cNvSpPr>
            <p:nvPr/>
          </p:nvSpPr>
          <p:spPr bwMode="auto">
            <a:xfrm>
              <a:off x="4175" y="1706"/>
              <a:ext cx="907" cy="946"/>
            </a:xfrm>
            <a:prstGeom prst="can">
              <a:avLst>
                <a:gd name="adj" fmla="val 26075"/>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190" name="Text Box 23"/>
            <p:cNvSpPr txBox="1">
              <a:spLocks noChangeArrowheads="1"/>
            </p:cNvSpPr>
            <p:nvPr/>
          </p:nvSpPr>
          <p:spPr bwMode="auto">
            <a:xfrm>
              <a:off x="4459" y="1955"/>
              <a:ext cx="626"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i="1">
                  <a:solidFill>
                    <a:srgbClr val="993300"/>
                  </a:solidFill>
                </a:rPr>
                <a:t>Resource history</a:t>
              </a:r>
            </a:p>
          </p:txBody>
        </p:sp>
        <p:grpSp>
          <p:nvGrpSpPr>
            <p:cNvPr id="7191" name="Group 24"/>
            <p:cNvGrpSpPr>
              <a:grpSpLocks/>
            </p:cNvGrpSpPr>
            <p:nvPr/>
          </p:nvGrpSpPr>
          <p:grpSpPr bwMode="auto">
            <a:xfrm>
              <a:off x="4325" y="2427"/>
              <a:ext cx="396" cy="133"/>
              <a:chOff x="3840" y="3408"/>
              <a:chExt cx="1440" cy="576"/>
            </a:xfrm>
          </p:grpSpPr>
          <p:grpSp>
            <p:nvGrpSpPr>
              <p:cNvPr id="7197" name="Group 25"/>
              <p:cNvGrpSpPr>
                <a:grpSpLocks/>
              </p:cNvGrpSpPr>
              <p:nvPr/>
            </p:nvGrpSpPr>
            <p:grpSpPr bwMode="auto">
              <a:xfrm>
                <a:off x="4032" y="3408"/>
                <a:ext cx="1056" cy="504"/>
                <a:chOff x="4032" y="3408"/>
                <a:chExt cx="1056" cy="504"/>
              </a:xfrm>
            </p:grpSpPr>
            <p:sp>
              <p:nvSpPr>
                <p:cNvPr id="7209" name="Line 26"/>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0" name="Line 27"/>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1" name="Line 28"/>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 name="Line 29"/>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 name="Line 30"/>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 name="Line 31"/>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 name="Line 32"/>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 name="Line 33"/>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 name="Line 34"/>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98" name="Group 35"/>
              <p:cNvGrpSpPr>
                <a:grpSpLocks/>
              </p:cNvGrpSpPr>
              <p:nvPr/>
            </p:nvGrpSpPr>
            <p:grpSpPr bwMode="auto">
              <a:xfrm>
                <a:off x="3840" y="3408"/>
                <a:ext cx="1440" cy="576"/>
                <a:chOff x="3840" y="3408"/>
                <a:chExt cx="1440" cy="576"/>
              </a:xfrm>
            </p:grpSpPr>
            <p:sp>
              <p:nvSpPr>
                <p:cNvPr id="7199" name="Oval 36"/>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0" name="Oval 37"/>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1" name="Oval 38"/>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2" name="Oval 39"/>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3" name="Oval 40"/>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4" name="Oval 41"/>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5" name="Oval 42"/>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6" name="Oval 43"/>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7" name="Oval 44"/>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7208" name="Oval 45"/>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7192" name="Group 46"/>
            <p:cNvGrpSpPr>
              <a:grpSpLocks/>
            </p:cNvGrpSpPr>
            <p:nvPr/>
          </p:nvGrpSpPr>
          <p:grpSpPr bwMode="auto">
            <a:xfrm>
              <a:off x="4161" y="2011"/>
              <a:ext cx="582" cy="513"/>
              <a:chOff x="860" y="1117"/>
              <a:chExt cx="466" cy="350"/>
            </a:xfrm>
          </p:grpSpPr>
          <p:pic>
            <p:nvPicPr>
              <p:cNvPr id="7194" name="Picture 47" descr="dig_library"/>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5" name="Picture 48" descr="dig_library"/>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6" name="Picture 49" descr="dig_library"/>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193" name="Picture 50" descr="rscdf-power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411" y="1719"/>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171" name="Object 51"/>
          <p:cNvGraphicFramePr>
            <a:graphicFrameLocks noChangeAspect="1"/>
          </p:cNvGraphicFramePr>
          <p:nvPr/>
        </p:nvGraphicFramePr>
        <p:xfrm>
          <a:off x="6137275" y="3843338"/>
          <a:ext cx="1154113" cy="1296987"/>
        </p:xfrm>
        <a:graphic>
          <a:graphicData uri="http://schemas.openxmlformats.org/presentationml/2006/ole">
            <mc:AlternateContent xmlns:mc="http://schemas.openxmlformats.org/markup-compatibility/2006">
              <mc:Choice xmlns:v="urn:schemas-microsoft-com:vml" Requires="v">
                <p:oleObj r:id="rId11" imgW="3088440" imgH="3468960" progId="">
                  <p:embed/>
                </p:oleObj>
              </mc:Choice>
              <mc:Fallback>
                <p:oleObj r:id="rId11" imgW="3088440" imgH="3468960" progId="">
                  <p:embed/>
                  <p:pic>
                    <p:nvPicPr>
                      <p:cNvPr id="0" name="Object 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7275" y="3843338"/>
                        <a:ext cx="1154113" cy="12969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72" name="Object 52"/>
          <p:cNvGraphicFramePr>
            <a:graphicFrameLocks noChangeAspect="1"/>
          </p:cNvGraphicFramePr>
          <p:nvPr/>
        </p:nvGraphicFramePr>
        <p:xfrm>
          <a:off x="5114925" y="5140325"/>
          <a:ext cx="1017588" cy="1143000"/>
        </p:xfrm>
        <a:graphic>
          <a:graphicData uri="http://schemas.openxmlformats.org/presentationml/2006/ole">
            <mc:AlternateContent xmlns:mc="http://schemas.openxmlformats.org/markup-compatibility/2006">
              <mc:Choice xmlns:v="urn:schemas-microsoft-com:vml" Requires="v">
                <p:oleObj r:id="rId12" imgW="3088440" imgH="3468960" progId="">
                  <p:embed/>
                </p:oleObj>
              </mc:Choice>
              <mc:Fallback>
                <p:oleObj r:id="rId12" imgW="3088440" imgH="3468960" progId="">
                  <p:embed/>
                  <p:pic>
                    <p:nvPicPr>
                      <p:cNvPr id="0" name="Object 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4925" y="5140325"/>
                        <a:ext cx="1017588"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73" name="Object 53"/>
          <p:cNvGraphicFramePr>
            <a:graphicFrameLocks noChangeAspect="1"/>
          </p:cNvGraphicFramePr>
          <p:nvPr/>
        </p:nvGraphicFramePr>
        <p:xfrm>
          <a:off x="7215188" y="3035300"/>
          <a:ext cx="1039812" cy="1168400"/>
        </p:xfrm>
        <a:graphic>
          <a:graphicData uri="http://schemas.openxmlformats.org/presentationml/2006/ole">
            <mc:AlternateContent xmlns:mc="http://schemas.openxmlformats.org/markup-compatibility/2006">
              <mc:Choice xmlns:v="urn:schemas-microsoft-com:vml" Requires="v">
                <p:oleObj r:id="rId13" imgW="3088440" imgH="3468960" progId="">
                  <p:embed/>
                </p:oleObj>
              </mc:Choice>
              <mc:Fallback>
                <p:oleObj r:id="rId13" imgW="3088440" imgH="3468960" progId="">
                  <p:embed/>
                  <p:pic>
                    <p:nvPicPr>
                      <p:cNvPr id="0" name="Object 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15188" y="3035300"/>
                        <a:ext cx="1039812" cy="1168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95" name="Oval 4"/>
          <p:cNvSpPr>
            <a:spLocks noChangeArrowheads="1"/>
          </p:cNvSpPr>
          <p:nvPr/>
        </p:nvSpPr>
        <p:spPr bwMode="auto">
          <a:xfrm>
            <a:off x="1625600" y="3176588"/>
            <a:ext cx="6121400" cy="881062"/>
          </a:xfrm>
          <a:prstGeom prst="ellipse">
            <a:avLst/>
          </a:prstGeom>
          <a:solidFill>
            <a:srgbClr val="996633"/>
          </a:solidFill>
          <a:ln w="635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8196" name="Group 5"/>
          <p:cNvGrpSpPr>
            <a:grpSpLocks/>
          </p:cNvGrpSpPr>
          <p:nvPr/>
        </p:nvGrpSpPr>
        <p:grpSpPr bwMode="auto">
          <a:xfrm>
            <a:off x="2411413" y="3654425"/>
            <a:ext cx="4465637" cy="2160588"/>
            <a:chOff x="1531" y="1525"/>
            <a:chExt cx="2674" cy="1088"/>
          </a:xfrm>
        </p:grpSpPr>
        <p:pic>
          <p:nvPicPr>
            <p:cNvPr id="8207" name="Picture 6"/>
            <p:cNvPicPr>
              <a:picLocks noChangeAspect="1" noChangeArrowheads="1"/>
            </p:cNvPicPr>
            <p:nvPr/>
          </p:nvPicPr>
          <p:blipFill>
            <a:blip r:embed="rId2">
              <a:clrChange>
                <a:clrFrom>
                  <a:srgbClr val="DAECF6"/>
                </a:clrFrom>
                <a:clrTo>
                  <a:srgbClr val="DAECF6">
                    <a:alpha val="0"/>
                  </a:srgbClr>
                </a:clrTo>
              </a:clrChange>
              <a:extLst>
                <a:ext uri="{28A0092B-C50C-407E-A947-70E740481C1C}">
                  <a14:useLocalDpi xmlns:a14="http://schemas.microsoft.com/office/drawing/2010/main" val="0"/>
                </a:ext>
              </a:extLst>
            </a:blip>
            <a:srcRect/>
            <a:stretch>
              <a:fillRect/>
            </a:stretch>
          </p:blipFill>
          <p:spPr bwMode="auto">
            <a:xfrm>
              <a:off x="1531" y="1525"/>
              <a:ext cx="896" cy="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8"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09" y="1525"/>
              <a:ext cx="896" cy="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9"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20" y="1525"/>
              <a:ext cx="896" cy="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197" name="Oval 9"/>
          <p:cNvSpPr>
            <a:spLocks noChangeArrowheads="1"/>
          </p:cNvSpPr>
          <p:nvPr/>
        </p:nvSpPr>
        <p:spPr bwMode="auto">
          <a:xfrm>
            <a:off x="1619250" y="3065463"/>
            <a:ext cx="6121400" cy="881062"/>
          </a:xfrm>
          <a:prstGeom prst="ellipse">
            <a:avLst/>
          </a:prstGeom>
          <a:solidFill>
            <a:srgbClr val="996633"/>
          </a:solidFill>
          <a:ln w="63500" algn="ctr">
            <a:solidFill>
              <a:srgbClr val="969696"/>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0266" name="Rectangle 10"/>
          <p:cNvSpPr>
            <a:spLocks noChangeArrowheads="1"/>
          </p:cNvSpPr>
          <p:nvPr/>
        </p:nvSpPr>
        <p:spPr bwMode="auto">
          <a:xfrm>
            <a:off x="1187450" y="125413"/>
            <a:ext cx="77390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3 “Whales”  of a Modern EAI Platform</a:t>
            </a:r>
          </a:p>
        </p:txBody>
      </p:sp>
      <p:sp>
        <p:nvSpPr>
          <p:cNvPr id="8199" name="WordArt 11"/>
          <p:cNvSpPr>
            <a:spLocks noChangeArrowheads="1" noChangeShapeType="1" noTextEdit="1"/>
          </p:cNvSpPr>
          <p:nvPr/>
        </p:nvSpPr>
        <p:spPr bwMode="auto">
          <a:xfrm>
            <a:off x="2268538" y="5527675"/>
            <a:ext cx="1439862" cy="776288"/>
          </a:xfrm>
          <a:prstGeom prst="rect">
            <a:avLst/>
          </a:prstGeom>
        </p:spPr>
        <p:txBody>
          <a:bodyPr wrap="none" fromWordArt="1">
            <a:prstTxWarp prst="textCanDown">
              <a:avLst>
                <a:gd name="adj" fmla="val 33333"/>
              </a:avLst>
            </a:prstTxWarp>
          </a:bodyPr>
          <a:lstStyle/>
          <a:p>
            <a:r>
              <a:rPr lang="en-US" sz="2000" kern="10">
                <a:ln w="9525">
                  <a:solidFill>
                    <a:srgbClr val="000000"/>
                  </a:solidFill>
                  <a:round/>
                  <a:headEnd/>
                  <a:tailEnd/>
                </a:ln>
                <a:solidFill>
                  <a:srgbClr val="FF0000"/>
                </a:solidFill>
                <a:latin typeface="Times New Roman"/>
                <a:cs typeface="Times New Roman"/>
              </a:rPr>
              <a:t>Interoperability</a:t>
            </a:r>
          </a:p>
        </p:txBody>
      </p:sp>
      <p:sp>
        <p:nvSpPr>
          <p:cNvPr id="8200" name="WordArt 12"/>
          <p:cNvSpPr>
            <a:spLocks noChangeArrowheads="1" noChangeShapeType="1" noTextEdit="1"/>
          </p:cNvSpPr>
          <p:nvPr/>
        </p:nvSpPr>
        <p:spPr bwMode="auto">
          <a:xfrm>
            <a:off x="3933825" y="5637213"/>
            <a:ext cx="1336675" cy="538162"/>
          </a:xfrm>
          <a:prstGeom prst="rect">
            <a:avLst/>
          </a:prstGeom>
        </p:spPr>
        <p:txBody>
          <a:bodyPr wrap="none" fromWordArt="1">
            <a:prstTxWarp prst="textCanDown">
              <a:avLst>
                <a:gd name="adj" fmla="val 33333"/>
              </a:avLst>
            </a:prstTxWarp>
          </a:bodyPr>
          <a:lstStyle/>
          <a:p>
            <a:r>
              <a:rPr lang="en-US" sz="2400" kern="10">
                <a:ln w="9525">
                  <a:solidFill>
                    <a:srgbClr val="000000"/>
                  </a:solidFill>
                  <a:round/>
                  <a:headEnd/>
                  <a:tailEnd/>
                </a:ln>
                <a:solidFill>
                  <a:srgbClr val="0000FF"/>
                </a:solidFill>
                <a:latin typeface="Times New Roman"/>
                <a:cs typeface="Times New Roman"/>
              </a:rPr>
              <a:t>Automation</a:t>
            </a:r>
          </a:p>
        </p:txBody>
      </p:sp>
      <p:sp>
        <p:nvSpPr>
          <p:cNvPr id="8201" name="WordArt 13"/>
          <p:cNvSpPr>
            <a:spLocks noChangeArrowheads="1" noChangeShapeType="1" noTextEdit="1"/>
          </p:cNvSpPr>
          <p:nvPr/>
        </p:nvSpPr>
        <p:spPr bwMode="auto">
          <a:xfrm>
            <a:off x="5435600" y="5526088"/>
            <a:ext cx="1439863" cy="776287"/>
          </a:xfrm>
          <a:prstGeom prst="rect">
            <a:avLst/>
          </a:prstGeom>
        </p:spPr>
        <p:txBody>
          <a:bodyPr wrap="none" fromWordArt="1">
            <a:prstTxWarp prst="textCanDown">
              <a:avLst>
                <a:gd name="adj" fmla="val 33333"/>
              </a:avLst>
            </a:prstTxWarp>
          </a:bodyPr>
          <a:lstStyle/>
          <a:p>
            <a:r>
              <a:rPr lang="en-US" sz="2000" kern="10">
                <a:ln w="9525">
                  <a:solidFill>
                    <a:srgbClr val="000000"/>
                  </a:solidFill>
                  <a:round/>
                  <a:headEnd/>
                  <a:tailEnd/>
                </a:ln>
                <a:solidFill>
                  <a:srgbClr val="FF00FF"/>
                </a:solidFill>
                <a:latin typeface="Times New Roman"/>
                <a:cs typeface="Times New Roman"/>
              </a:rPr>
              <a:t>Integration</a:t>
            </a:r>
          </a:p>
        </p:txBody>
      </p:sp>
      <p:pic>
        <p:nvPicPr>
          <p:cNvPr id="8202" name="Picture 14" descr="kuva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16238" y="1268413"/>
            <a:ext cx="3455987" cy="2192337"/>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8203" name="Picture 15" descr="TC 3 kuvia 005"/>
          <p:cNvPicPr>
            <a:picLocks noChangeAspect="1" noChangeArrowheads="1"/>
          </p:cNvPicPr>
          <p:nvPr/>
        </p:nvPicPr>
        <p:blipFill>
          <a:blip r:embed="rId4">
            <a:extLst>
              <a:ext uri="{28A0092B-C50C-407E-A947-70E740481C1C}">
                <a14:useLocalDpi xmlns:a14="http://schemas.microsoft.com/office/drawing/2010/main" val="0"/>
              </a:ext>
            </a:extLst>
          </a:blip>
          <a:srcRect l="16495" t="6772"/>
          <a:stretch>
            <a:fillRect/>
          </a:stretch>
        </p:blipFill>
        <p:spPr bwMode="auto">
          <a:xfrm>
            <a:off x="2339975" y="2652713"/>
            <a:ext cx="13684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4" name="Picture 16" descr="SymBelt_Persp1_Cut1"/>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7474" t="21129" r="4391" b="6149"/>
          <a:stretch>
            <a:fillRect/>
          </a:stretch>
        </p:blipFill>
        <p:spPr bwMode="auto">
          <a:xfrm>
            <a:off x="5594350" y="3246438"/>
            <a:ext cx="993775"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194" name="Object 17"/>
          <p:cNvGraphicFramePr>
            <a:graphicFrameLocks noChangeAspect="1"/>
          </p:cNvGraphicFramePr>
          <p:nvPr/>
        </p:nvGraphicFramePr>
        <p:xfrm>
          <a:off x="3822700" y="3213100"/>
          <a:ext cx="952500" cy="658813"/>
        </p:xfrm>
        <a:graphic>
          <a:graphicData uri="http://schemas.openxmlformats.org/presentationml/2006/ole">
            <mc:AlternateContent xmlns:mc="http://schemas.openxmlformats.org/markup-compatibility/2006">
              <mc:Choice xmlns:v="urn:schemas-microsoft-com:vml" Requires="v">
                <p:oleObj name="Photo Editor Photo" r:id="rId6" imgW="7276190" imgH="5315692" progId="MSPhotoEd.3">
                  <p:embed/>
                </p:oleObj>
              </mc:Choice>
              <mc:Fallback>
                <p:oleObj name="Photo Editor Photo" r:id="rId6" imgW="7276190" imgH="5315692" progId="MSPhotoEd.3">
                  <p:embed/>
                  <p:pic>
                    <p:nvPicPr>
                      <p:cNvPr id="0" name="Object 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22700" y="3213100"/>
                        <a:ext cx="952500" cy="658813"/>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8205" name="Picture 18" descr="fine3"/>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03800" y="3151188"/>
            <a:ext cx="696913"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6" name="Picture 19"/>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372225" y="2143125"/>
            <a:ext cx="89058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0340"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Interoperability</a:t>
            </a:r>
          </a:p>
        </p:txBody>
      </p:sp>
      <p:sp>
        <p:nvSpPr>
          <p:cNvPr id="80899" name="Rectangle 5"/>
          <p:cNvSpPr>
            <a:spLocks noChangeArrowheads="1"/>
          </p:cNvSpPr>
          <p:nvPr/>
        </p:nvSpPr>
        <p:spPr bwMode="auto">
          <a:xfrm>
            <a:off x="684213" y="981075"/>
            <a:ext cx="8075612"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Interoperability in GUN:</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Semantic Web Standards, RDF-based metadata and Ontologies;</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Semantic Adapters for the resources.</a:t>
            </a:r>
          </a:p>
        </p:txBody>
      </p:sp>
      <p:pic>
        <p:nvPicPr>
          <p:cNvPr id="80900" name="Picture 7" descr="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3262313"/>
            <a:ext cx="4824413"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64"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Automation</a:t>
            </a:r>
          </a:p>
        </p:txBody>
      </p:sp>
      <p:sp>
        <p:nvSpPr>
          <p:cNvPr id="81923" name="Rectangle 5"/>
          <p:cNvSpPr>
            <a:spLocks noChangeArrowheads="1"/>
          </p:cNvSpPr>
          <p:nvPr/>
        </p:nvSpPr>
        <p:spPr bwMode="auto">
          <a:xfrm>
            <a:off x="687388" y="887413"/>
            <a:ext cx="8075612"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Automation in GUN:</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Proactivity of resources;</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Use of agent technologies;</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On-the-fly software and services creation.</a:t>
            </a:r>
          </a:p>
        </p:txBody>
      </p:sp>
      <p:pic>
        <p:nvPicPr>
          <p:cNvPr id="81924" name="Picture 7" descr="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3262313"/>
            <a:ext cx="4824413"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2388"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Integration</a:t>
            </a:r>
          </a:p>
        </p:txBody>
      </p:sp>
      <p:sp>
        <p:nvSpPr>
          <p:cNvPr id="82947" name="Rectangle 5"/>
          <p:cNvSpPr>
            <a:spLocks noChangeArrowheads="1"/>
          </p:cNvSpPr>
          <p:nvPr/>
        </p:nvSpPr>
        <p:spPr bwMode="auto">
          <a:xfrm>
            <a:off x="611188" y="728663"/>
            <a:ext cx="8075612" cy="46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buFontTx/>
              <a:buChar char="•"/>
            </a:pPr>
            <a:r>
              <a:rPr lang="en-US" altLang="en-US" sz="3200">
                <a:solidFill>
                  <a:srgbClr val="003366"/>
                </a:solidFill>
              </a:rPr>
              <a:t>Integration in GUN:</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Ontology-based business process modeling and integration;</a:t>
            </a:r>
          </a:p>
          <a:p>
            <a:pPr lvl="1" algn="l" eaLnBrk="1" hangingPunct="1">
              <a:spcBef>
                <a:spcPct val="20000"/>
              </a:spcBef>
              <a:buClr>
                <a:srgbClr val="003366"/>
              </a:buClr>
              <a:buSzPct val="80000"/>
              <a:buFont typeface="Wingdings" pitchFamily="2" charset="2"/>
              <a:buChar char="q"/>
            </a:pPr>
            <a:r>
              <a:rPr lang="en-US" altLang="en-US" sz="2800">
                <a:solidFill>
                  <a:srgbClr val="003366"/>
                </a:solidFill>
              </a:rPr>
              <a:t>Multi-agent technologies for coordination of business processes over resources.</a:t>
            </a:r>
          </a:p>
        </p:txBody>
      </p:sp>
      <p:pic>
        <p:nvPicPr>
          <p:cNvPr id="82948" name="Picture 7" descr="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3262313"/>
            <a:ext cx="4824413"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51" name="Rectangle 11"/>
          <p:cNvSpPr>
            <a:spLocks noChangeArrowheads="1"/>
          </p:cNvSpPr>
          <p:nvPr/>
        </p:nvSpPr>
        <p:spPr bwMode="auto">
          <a:xfrm>
            <a:off x="1331913" y="125413"/>
            <a:ext cx="7594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SmartResource project</a:t>
            </a:r>
          </a:p>
        </p:txBody>
      </p:sp>
      <p:sp>
        <p:nvSpPr>
          <p:cNvPr id="83971" name="Rectangle 12"/>
          <p:cNvSpPr>
            <a:spLocks noChangeArrowheads="1"/>
          </p:cNvSpPr>
          <p:nvPr/>
        </p:nvSpPr>
        <p:spPr bwMode="auto">
          <a:xfrm>
            <a:off x="639763" y="1971675"/>
            <a:ext cx="8075612" cy="442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buFontTx/>
              <a:buChar char="•"/>
            </a:pPr>
            <a:r>
              <a:rPr lang="en-US" altLang="zh-CN" sz="2400" dirty="0" err="1">
                <a:solidFill>
                  <a:srgbClr val="003366"/>
                </a:solidFill>
                <a:ea typeface="SimSun" pitchFamily="2" charset="-122"/>
              </a:rPr>
              <a:t>SmartResource</a:t>
            </a:r>
            <a:r>
              <a:rPr lang="en-US" altLang="zh-CN" sz="2400" dirty="0">
                <a:solidFill>
                  <a:srgbClr val="003366"/>
                </a:solidFill>
                <a:ea typeface="SimSun" pitchFamily="2" charset="-122"/>
              </a:rPr>
              <a:t>: “</a:t>
            </a:r>
            <a:r>
              <a:rPr lang="en-US" altLang="zh-CN" sz="2400" dirty="0">
                <a:solidFill>
                  <a:srgbClr val="FF0000"/>
                </a:solidFill>
                <a:ea typeface="SimSun" pitchFamily="2" charset="-122"/>
              </a:rPr>
              <a:t>Proactive Self-Maintained Resources in Semantic Web</a:t>
            </a:r>
            <a:r>
              <a:rPr lang="en-US" altLang="zh-CN" sz="2400" dirty="0">
                <a:solidFill>
                  <a:srgbClr val="003366"/>
                </a:solidFill>
                <a:ea typeface="SimSun" pitchFamily="2" charset="-122"/>
              </a:rPr>
              <a:t>” Tekes project (2004-2006): </a:t>
            </a:r>
            <a:r>
              <a:rPr lang="en-US" altLang="zh-CN" sz="2400" dirty="0">
                <a:solidFill>
                  <a:srgbClr val="003366"/>
                </a:solidFill>
                <a:ea typeface="SimSun" pitchFamily="2" charset="-122"/>
                <a:hlinkClick r:id="rId2"/>
              </a:rPr>
              <a:t>https://ai.it.jyu.fi/OntoGroup/SmartResource.htm</a:t>
            </a:r>
            <a:r>
              <a:rPr lang="en-US" altLang="zh-CN" sz="2400" dirty="0">
                <a:solidFill>
                  <a:srgbClr val="003366"/>
                </a:solidFill>
                <a:ea typeface="SimSun" pitchFamily="2" charset="-122"/>
              </a:rPr>
              <a:t> </a:t>
            </a:r>
            <a:r>
              <a:rPr lang="en-US" altLang="zh-CN" sz="2800" dirty="0">
                <a:solidFill>
                  <a:srgbClr val="003366"/>
                </a:solidFill>
                <a:ea typeface="SimSun" pitchFamily="2" charset="-122"/>
              </a:rPr>
              <a:t> </a:t>
            </a:r>
            <a:r>
              <a:rPr lang="en-US" altLang="zh-CN" sz="2400" dirty="0">
                <a:solidFill>
                  <a:srgbClr val="003366"/>
                </a:solidFill>
                <a:ea typeface="SimSun" pitchFamily="2" charset="-122"/>
              </a:rPr>
              <a:t> .</a:t>
            </a:r>
          </a:p>
          <a:p>
            <a:pPr algn="l" eaLnBrk="1" hangingPunct="1">
              <a:lnSpc>
                <a:spcPct val="90000"/>
              </a:lnSpc>
              <a:spcBef>
                <a:spcPct val="20000"/>
              </a:spcBef>
              <a:buFontTx/>
              <a:buChar char="•"/>
            </a:pPr>
            <a:r>
              <a:rPr lang="en-US" altLang="zh-CN" sz="2400" dirty="0">
                <a:solidFill>
                  <a:srgbClr val="003366"/>
                </a:solidFill>
                <a:ea typeface="SimSun" pitchFamily="2" charset="-122"/>
              </a:rPr>
              <a:t>One of the most essential results of the </a:t>
            </a:r>
            <a:r>
              <a:rPr lang="en-US" altLang="zh-CN" sz="2400" dirty="0" err="1">
                <a:solidFill>
                  <a:srgbClr val="003366"/>
                </a:solidFill>
                <a:ea typeface="SimSun" pitchFamily="2" charset="-122"/>
              </a:rPr>
              <a:t>SmartResource</a:t>
            </a:r>
            <a:r>
              <a:rPr lang="en-US" altLang="zh-CN" sz="2400" dirty="0">
                <a:solidFill>
                  <a:srgbClr val="003366"/>
                </a:solidFill>
                <a:ea typeface="SimSun" pitchFamily="2" charset="-122"/>
              </a:rPr>
              <a:t> project was creation of the “</a:t>
            </a:r>
            <a:r>
              <a:rPr lang="en-US" altLang="zh-CN" sz="2400" dirty="0">
                <a:solidFill>
                  <a:srgbClr val="993300"/>
                </a:solidFill>
                <a:ea typeface="SimSun" pitchFamily="2" charset="-122"/>
              </a:rPr>
              <a:t>Smart Resource Technology</a:t>
            </a:r>
            <a:r>
              <a:rPr lang="en-US" altLang="zh-CN" sz="2400" dirty="0">
                <a:solidFill>
                  <a:srgbClr val="003366"/>
                </a:solidFill>
                <a:ea typeface="SimSun" pitchFamily="2" charset="-122"/>
              </a:rPr>
              <a:t>” for designing complex software systems. The technology allows considering each traditional system component as a “smart resource”, i.e. proactive, agent-driven, self-managing. Such approach has shown certain advantages comparably to other software technologies, e.g. OOSE, SOA, Component-Based SE, Agent-Driven SE, Semantic SE, etc.</a:t>
            </a:r>
            <a:endParaRPr lang="en-US" altLang="en-US" sz="2400" dirty="0">
              <a:solidFill>
                <a:srgbClr val="003366"/>
              </a:solidFill>
              <a:ea typeface="SimSun" pitchFamily="2" charset="-122"/>
            </a:endParaRPr>
          </a:p>
        </p:txBody>
      </p:sp>
      <p:sp>
        <p:nvSpPr>
          <p:cNvPr id="83972" name="WordArt 13"/>
          <p:cNvSpPr>
            <a:spLocks noChangeArrowheads="1" noChangeShapeType="1" noTextEdit="1"/>
          </p:cNvSpPr>
          <p:nvPr/>
        </p:nvSpPr>
        <p:spPr bwMode="auto">
          <a:xfrm>
            <a:off x="266700" y="822325"/>
            <a:ext cx="4449763" cy="877888"/>
          </a:xfrm>
          <a:prstGeom prst="rect">
            <a:avLst/>
          </a:prstGeom>
        </p:spPr>
        <p:txBody>
          <a:bodyPr wrap="none" fromWordArt="1">
            <a:prstTxWarp prst="textDoubleWave1">
              <a:avLst>
                <a:gd name="adj1" fmla="val 6500"/>
                <a:gd name="adj2" fmla="val 0"/>
              </a:avLst>
            </a:prstTxWarp>
          </a:bodyPr>
          <a:lstStyle/>
          <a:p>
            <a:r>
              <a:rPr lang="pt-BR" sz="3600" kern="10" spc="-360">
                <a:ln w="12700">
                  <a:solidFill>
                    <a:srgbClr val="000099"/>
                  </a:solidFill>
                  <a:round/>
                  <a:headEnd/>
                  <a:tailEnd/>
                </a:ln>
                <a:gradFill rotWithShape="1">
                  <a:gsLst>
                    <a:gs pos="0">
                      <a:srgbClr val="33CCFF"/>
                    </a:gs>
                    <a:gs pos="100000">
                      <a:srgbClr val="289EC6"/>
                    </a:gs>
                  </a:gsLst>
                  <a:path path="rect">
                    <a:fillToRect l="50000" t="50000" r="50000" b="50000"/>
                  </a:path>
                </a:gradFill>
                <a:effectLst>
                  <a:outerShdw dist="68392" dir="17508085" algn="ctr" rotWithShape="0">
                    <a:srgbClr val="000099"/>
                  </a:outerShdw>
                </a:effectLst>
                <a:latin typeface="Impact"/>
              </a:rPr>
              <a:t>S m a r t R e s o u r c e</a:t>
            </a:r>
            <a:endParaRPr lang="en-US" sz="3600" kern="10" spc="-360">
              <a:ln w="12700">
                <a:solidFill>
                  <a:srgbClr val="000099"/>
                </a:solidFill>
                <a:round/>
                <a:headEnd/>
                <a:tailEnd/>
              </a:ln>
              <a:gradFill rotWithShape="1">
                <a:gsLst>
                  <a:gs pos="0">
                    <a:srgbClr val="33CCFF"/>
                  </a:gs>
                  <a:gs pos="100000">
                    <a:srgbClr val="289EC6"/>
                  </a:gs>
                </a:gsLst>
                <a:path path="rect">
                  <a:fillToRect l="50000" t="50000" r="50000" b="50000"/>
                </a:path>
              </a:gradFill>
              <a:effectLst>
                <a:outerShdw dist="68392" dir="17508085" algn="ctr" rotWithShape="0">
                  <a:srgbClr val="000099"/>
                </a:outerShdw>
              </a:effectLst>
              <a:latin typeface="Impact"/>
            </a:endParaRPr>
          </a:p>
        </p:txBody>
      </p:sp>
      <p:sp>
        <p:nvSpPr>
          <p:cNvPr id="83973" name="WordArt 14"/>
          <p:cNvSpPr>
            <a:spLocks noChangeArrowheads="1" noChangeShapeType="1" noTextEdit="1"/>
          </p:cNvSpPr>
          <p:nvPr/>
        </p:nvSpPr>
        <p:spPr bwMode="auto">
          <a:xfrm>
            <a:off x="5133975" y="1096963"/>
            <a:ext cx="3887788" cy="43180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Tekes Project (2004-2006)</a:t>
            </a:r>
          </a:p>
        </p:txBody>
      </p:sp>
    </p:spTree>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9" name="Picture 4" descr="hubs-p2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56210">
            <a:off x="1419225" y="1557338"/>
            <a:ext cx="6675438"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0" name="Group 5"/>
          <p:cNvGrpSpPr>
            <a:grpSpLocks/>
          </p:cNvGrpSpPr>
          <p:nvPr/>
        </p:nvGrpSpPr>
        <p:grpSpPr bwMode="auto">
          <a:xfrm rot="214807">
            <a:off x="3786188" y="2492375"/>
            <a:ext cx="3600450" cy="3168650"/>
            <a:chOff x="1882" y="1661"/>
            <a:chExt cx="2304" cy="1887"/>
          </a:xfrm>
        </p:grpSpPr>
        <p:pic>
          <p:nvPicPr>
            <p:cNvPr id="9283" name="Picture 6" descr="ea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602574">
              <a:off x="1882" y="1661"/>
              <a:ext cx="2304" cy="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7271" name="Text Box 7"/>
            <p:cNvSpPr txBox="1">
              <a:spLocks noChangeArrowheads="1"/>
            </p:cNvSpPr>
            <p:nvPr/>
          </p:nvSpPr>
          <p:spPr bwMode="auto">
            <a:xfrm rot="-1246062">
              <a:off x="2150" y="1858"/>
              <a:ext cx="1724" cy="272"/>
            </a:xfrm>
            <a:prstGeom prst="rect">
              <a:avLst/>
            </a:prstGeom>
            <a:noFill/>
            <a:ln w="9525">
              <a:noFill/>
              <a:miter lim="800000"/>
              <a:headEnd/>
              <a:tailEnd/>
            </a:ln>
            <a:effectLst/>
          </p:spPr>
          <p:txBody>
            <a:bodyPr>
              <a:spAutoFit/>
            </a:bodyPr>
            <a:lstStyle/>
            <a:p>
              <a:pPr algn="l">
                <a:spcBef>
                  <a:spcPct val="50000"/>
                </a:spcBef>
                <a:defRPr/>
              </a:pPr>
              <a:r>
                <a:rPr lang="en-GB" sz="2400" b="1" i="1">
                  <a:solidFill>
                    <a:srgbClr val="CC3300"/>
                  </a:solidFill>
                  <a:effectLst>
                    <a:outerShdw blurRad="38100" dist="38100" dir="2700000" algn="tl">
                      <a:srgbClr val="C0C0C0"/>
                    </a:outerShdw>
                  </a:effectLst>
                </a:rPr>
                <a:t>On-line learning</a:t>
              </a:r>
            </a:p>
          </p:txBody>
        </p:sp>
      </p:grpSp>
      <p:sp>
        <p:nvSpPr>
          <p:cNvPr id="907272" name="Rectangle 8"/>
          <p:cNvSpPr>
            <a:spLocks noChangeArrowheads="1"/>
          </p:cNvSpPr>
          <p:nvPr/>
        </p:nvSpPr>
        <p:spPr bwMode="auto">
          <a:xfrm>
            <a:off x="1666875" y="222250"/>
            <a:ext cx="7307263" cy="503238"/>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600" b="1">
                <a:solidFill>
                  <a:srgbClr val="EC8C00"/>
                </a:solidFill>
                <a:effectLst>
                  <a:outerShdw blurRad="38100" dist="38100" dir="2700000" algn="tl">
                    <a:srgbClr val="C0C0C0"/>
                  </a:outerShdw>
                </a:effectLst>
              </a:rPr>
              <a:t>Smart Maintenance Environment</a:t>
            </a:r>
          </a:p>
        </p:txBody>
      </p:sp>
      <p:sp>
        <p:nvSpPr>
          <p:cNvPr id="9222" name="AutoShape 9"/>
          <p:cNvSpPr>
            <a:spLocks noChangeArrowheads="1"/>
          </p:cNvSpPr>
          <p:nvPr/>
        </p:nvSpPr>
        <p:spPr bwMode="auto">
          <a:xfrm rot="903636">
            <a:off x="179388" y="2854325"/>
            <a:ext cx="3240087" cy="1295400"/>
          </a:xfrm>
          <a:prstGeom prst="cloudCallout">
            <a:avLst>
              <a:gd name="adj1" fmla="val -1463"/>
              <a:gd name="adj2" fmla="val -574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9223" name="Group 10"/>
          <p:cNvGrpSpPr>
            <a:grpSpLocks/>
          </p:cNvGrpSpPr>
          <p:nvPr/>
        </p:nvGrpSpPr>
        <p:grpSpPr bwMode="auto">
          <a:xfrm>
            <a:off x="361950" y="2781300"/>
            <a:ext cx="708025" cy="698500"/>
            <a:chOff x="2629" y="660"/>
            <a:chExt cx="611" cy="584"/>
          </a:xfrm>
        </p:grpSpPr>
        <p:sp>
          <p:nvSpPr>
            <p:cNvPr id="9281" name="AutoShape 11"/>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82" name="Picture 12"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24" name="Picture 13"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9388" y="3132138"/>
            <a:ext cx="431800" cy="38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oup 14"/>
          <p:cNvGrpSpPr>
            <a:grpSpLocks/>
          </p:cNvGrpSpPr>
          <p:nvPr/>
        </p:nvGrpSpPr>
        <p:grpSpPr bwMode="auto">
          <a:xfrm>
            <a:off x="1154113" y="2636838"/>
            <a:ext cx="503237" cy="504825"/>
            <a:chOff x="3152" y="1933"/>
            <a:chExt cx="491" cy="480"/>
          </a:xfrm>
        </p:grpSpPr>
        <p:sp>
          <p:nvSpPr>
            <p:cNvPr id="9278" name="AutoShape 15"/>
            <p:cNvSpPr>
              <a:spLocks noChangeArrowheads="1"/>
            </p:cNvSpPr>
            <p:nvPr/>
          </p:nvSpPr>
          <p:spPr bwMode="auto">
            <a:xfrm>
              <a:off x="3152" y="1933"/>
              <a:ext cx="491"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79"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8" y="1979"/>
              <a:ext cx="39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80" name="Picture 17" descr="device"/>
            <p:cNvPicPr>
              <a:picLocks noChangeAspect="1" noChangeArrowheads="1"/>
            </p:cNvPicPr>
            <p:nvPr/>
          </p:nvPicPr>
          <p:blipFill>
            <a:blip r:embed="rId7" cstate="print">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3243" y="2024"/>
              <a:ext cx="285"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26" name="Group 18"/>
          <p:cNvGrpSpPr>
            <a:grpSpLocks/>
          </p:cNvGrpSpPr>
          <p:nvPr/>
        </p:nvGrpSpPr>
        <p:grpSpPr bwMode="auto">
          <a:xfrm>
            <a:off x="1895475" y="2708275"/>
            <a:ext cx="647700" cy="647700"/>
            <a:chOff x="3152" y="1933"/>
            <a:chExt cx="491" cy="480"/>
          </a:xfrm>
        </p:grpSpPr>
        <p:sp>
          <p:nvSpPr>
            <p:cNvPr id="9275" name="AutoShape 19"/>
            <p:cNvSpPr>
              <a:spLocks noChangeArrowheads="1"/>
            </p:cNvSpPr>
            <p:nvPr/>
          </p:nvSpPr>
          <p:spPr bwMode="auto">
            <a:xfrm>
              <a:off x="3152" y="1933"/>
              <a:ext cx="491"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76" name="Picture 2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8" y="1979"/>
              <a:ext cx="39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77" name="Picture 21" descr="device"/>
            <p:cNvPicPr>
              <a:picLocks noChangeAspect="1" noChangeArrowheads="1"/>
            </p:cNvPicPr>
            <p:nvPr/>
          </p:nvPicPr>
          <p:blipFill>
            <a:blip r:embed="rId7">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3243" y="2024"/>
              <a:ext cx="285"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27" name="Picture 22"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74900" y="3106738"/>
            <a:ext cx="4318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8" name="Picture 23" descr="dig_library"/>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92410">
            <a:off x="985838" y="2924175"/>
            <a:ext cx="2873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9" name="AutoShape 24"/>
          <p:cNvSpPr>
            <a:spLocks noChangeArrowheads="1"/>
          </p:cNvSpPr>
          <p:nvPr/>
        </p:nvSpPr>
        <p:spPr bwMode="auto">
          <a:xfrm rot="743746">
            <a:off x="5508625" y="1530350"/>
            <a:ext cx="3073400" cy="838200"/>
          </a:xfrm>
          <a:prstGeom prst="cloudCallout">
            <a:avLst>
              <a:gd name="adj1" fmla="val -139"/>
              <a:gd name="adj2" fmla="val 2368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9230" name="Group 25"/>
          <p:cNvGrpSpPr>
            <a:grpSpLocks/>
          </p:cNvGrpSpPr>
          <p:nvPr/>
        </p:nvGrpSpPr>
        <p:grpSpPr bwMode="auto">
          <a:xfrm>
            <a:off x="1323975" y="3068638"/>
            <a:ext cx="838200" cy="838200"/>
            <a:chOff x="2629" y="660"/>
            <a:chExt cx="611" cy="584"/>
          </a:xfrm>
        </p:grpSpPr>
        <p:sp>
          <p:nvSpPr>
            <p:cNvPr id="9273" name="AutoShape 26"/>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74" name="Picture 27"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31" name="Picture 28"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8213" y="3446463"/>
            <a:ext cx="56991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32" name="Group 29"/>
          <p:cNvGrpSpPr>
            <a:grpSpLocks/>
          </p:cNvGrpSpPr>
          <p:nvPr/>
        </p:nvGrpSpPr>
        <p:grpSpPr bwMode="auto">
          <a:xfrm>
            <a:off x="7550150" y="1268413"/>
            <a:ext cx="773113" cy="719137"/>
            <a:chOff x="624" y="2160"/>
            <a:chExt cx="816" cy="768"/>
          </a:xfrm>
        </p:grpSpPr>
        <p:sp>
          <p:nvSpPr>
            <p:cNvPr id="9271" name="AutoShape 30"/>
            <p:cNvSpPr>
              <a:spLocks noChangeArrowheads="1"/>
            </p:cNvSpPr>
            <p:nvPr/>
          </p:nvSpPr>
          <p:spPr bwMode="auto">
            <a:xfrm>
              <a:off x="624" y="2160"/>
              <a:ext cx="816" cy="76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72" name="Picture 31" descr="images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8" y="2244"/>
              <a:ext cx="648"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33" name="Group 32"/>
          <p:cNvGrpSpPr>
            <a:grpSpLocks/>
          </p:cNvGrpSpPr>
          <p:nvPr/>
        </p:nvGrpSpPr>
        <p:grpSpPr bwMode="auto">
          <a:xfrm>
            <a:off x="5730875" y="1052513"/>
            <a:ext cx="776288" cy="714375"/>
            <a:chOff x="912" y="1632"/>
            <a:chExt cx="720" cy="672"/>
          </a:xfrm>
        </p:grpSpPr>
        <p:sp>
          <p:nvSpPr>
            <p:cNvPr id="9270" name="AutoShape 33"/>
            <p:cNvSpPr>
              <a:spLocks noChangeArrowheads="1"/>
            </p:cNvSpPr>
            <p:nvPr/>
          </p:nvSpPr>
          <p:spPr bwMode="auto">
            <a:xfrm>
              <a:off x="912" y="1632"/>
              <a:ext cx="720" cy="6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9218" name="Object 34"/>
            <p:cNvGraphicFramePr>
              <a:graphicFrameLocks noChangeAspect="1"/>
            </p:cNvGraphicFramePr>
            <p:nvPr/>
          </p:nvGraphicFramePr>
          <p:xfrm>
            <a:off x="984" y="1704"/>
            <a:ext cx="576" cy="535"/>
          </p:xfrm>
          <a:graphic>
            <a:graphicData uri="http://schemas.openxmlformats.org/presentationml/2006/ole">
              <mc:AlternateContent xmlns:mc="http://schemas.openxmlformats.org/markup-compatibility/2006">
                <mc:Choice xmlns:v="urn:schemas-microsoft-com:vml" Requires="v">
                  <p:oleObj name="Bitmap Image" r:id="rId9" imgW="1162212" imgH="1238423" progId="Paint.Picture">
                    <p:embed/>
                  </p:oleObj>
                </mc:Choice>
                <mc:Fallback>
                  <p:oleObj name="Bitmap Image" r:id="rId9" imgW="1162212" imgH="1238423" progId="Paint.Picture">
                    <p:embed/>
                    <p:pic>
                      <p:nvPicPr>
                        <p:cNvPr id="0" name="Object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84" y="1704"/>
                          <a:ext cx="576" cy="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9234" name="Group 35"/>
          <p:cNvGrpSpPr>
            <a:grpSpLocks/>
          </p:cNvGrpSpPr>
          <p:nvPr/>
        </p:nvGrpSpPr>
        <p:grpSpPr bwMode="auto">
          <a:xfrm>
            <a:off x="6521450" y="1339850"/>
            <a:ext cx="938213" cy="892175"/>
            <a:chOff x="4512" y="1008"/>
            <a:chExt cx="480" cy="480"/>
          </a:xfrm>
        </p:grpSpPr>
        <p:sp>
          <p:nvSpPr>
            <p:cNvPr id="9268" name="AutoShape 36"/>
            <p:cNvSpPr>
              <a:spLocks noChangeArrowheads="1"/>
            </p:cNvSpPr>
            <p:nvPr/>
          </p:nvSpPr>
          <p:spPr bwMode="auto">
            <a:xfrm>
              <a:off x="4512" y="1008"/>
              <a:ext cx="480"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69" name="Picture 37" descr="CA8C68LO"/>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72" y="1061"/>
              <a:ext cx="363"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235" name="Freeform 38"/>
          <p:cNvSpPr>
            <a:spLocks/>
          </p:cNvSpPr>
          <p:nvPr/>
        </p:nvSpPr>
        <p:spPr bwMode="auto">
          <a:xfrm rot="-260359">
            <a:off x="2562225" y="1917700"/>
            <a:ext cx="3813175" cy="1444625"/>
          </a:xfrm>
          <a:custGeom>
            <a:avLst/>
            <a:gdLst>
              <a:gd name="T0" fmla="*/ 1392 w 2344"/>
              <a:gd name="T1" fmla="*/ 188 h 740"/>
              <a:gd name="T2" fmla="*/ 1709 w 2344"/>
              <a:gd name="T3" fmla="*/ 143 h 740"/>
              <a:gd name="T4" fmla="*/ 1936 w 2344"/>
              <a:gd name="T5" fmla="*/ 98 h 740"/>
              <a:gd name="T6" fmla="*/ 1845 w 2344"/>
              <a:gd name="T7" fmla="*/ 7 h 740"/>
              <a:gd name="T8" fmla="*/ 2299 w 2344"/>
              <a:gd name="T9" fmla="*/ 143 h 740"/>
              <a:gd name="T10" fmla="*/ 2118 w 2344"/>
              <a:gd name="T11" fmla="*/ 279 h 740"/>
              <a:gd name="T12" fmla="*/ 2072 w 2344"/>
              <a:gd name="T13" fmla="*/ 188 h 740"/>
              <a:gd name="T14" fmla="*/ 1755 w 2344"/>
              <a:gd name="T15" fmla="*/ 279 h 740"/>
              <a:gd name="T16" fmla="*/ 1210 w 2344"/>
              <a:gd name="T17" fmla="*/ 370 h 740"/>
              <a:gd name="T18" fmla="*/ 621 w 2344"/>
              <a:gd name="T19" fmla="*/ 596 h 740"/>
              <a:gd name="T20" fmla="*/ 666 w 2344"/>
              <a:gd name="T21" fmla="*/ 733 h 740"/>
              <a:gd name="T22" fmla="*/ 76 w 2344"/>
              <a:gd name="T23" fmla="*/ 551 h 740"/>
              <a:gd name="T24" fmla="*/ 212 w 2344"/>
              <a:gd name="T25" fmla="*/ 324 h 740"/>
              <a:gd name="T26" fmla="*/ 258 w 2344"/>
              <a:gd name="T27" fmla="*/ 415 h 740"/>
              <a:gd name="T28" fmla="*/ 666 w 2344"/>
              <a:gd name="T29" fmla="*/ 324 h 740"/>
              <a:gd name="T30" fmla="*/ 1074 w 2344"/>
              <a:gd name="T31" fmla="*/ 234 h 740"/>
              <a:gd name="T32" fmla="*/ 1392 w 2344"/>
              <a:gd name="T33" fmla="*/ 188 h 7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44"/>
              <a:gd name="T52" fmla="*/ 0 h 740"/>
              <a:gd name="T53" fmla="*/ 2344 w 2344"/>
              <a:gd name="T54" fmla="*/ 740 h 7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44" h="740">
                <a:moveTo>
                  <a:pt x="1392" y="188"/>
                </a:moveTo>
                <a:cubicBezTo>
                  <a:pt x="1498" y="173"/>
                  <a:pt x="1618" y="158"/>
                  <a:pt x="1709" y="143"/>
                </a:cubicBezTo>
                <a:cubicBezTo>
                  <a:pt x="1800" y="128"/>
                  <a:pt x="1913" y="121"/>
                  <a:pt x="1936" y="98"/>
                </a:cubicBezTo>
                <a:cubicBezTo>
                  <a:pt x="1959" y="75"/>
                  <a:pt x="1785" y="0"/>
                  <a:pt x="1845" y="7"/>
                </a:cubicBezTo>
                <a:cubicBezTo>
                  <a:pt x="1905" y="14"/>
                  <a:pt x="2254" y="98"/>
                  <a:pt x="2299" y="143"/>
                </a:cubicBezTo>
                <a:cubicBezTo>
                  <a:pt x="2344" y="188"/>
                  <a:pt x="2156" y="272"/>
                  <a:pt x="2118" y="279"/>
                </a:cubicBezTo>
                <a:cubicBezTo>
                  <a:pt x="2080" y="286"/>
                  <a:pt x="2132" y="188"/>
                  <a:pt x="2072" y="188"/>
                </a:cubicBezTo>
                <a:cubicBezTo>
                  <a:pt x="2012" y="188"/>
                  <a:pt x="1899" y="249"/>
                  <a:pt x="1755" y="279"/>
                </a:cubicBezTo>
                <a:cubicBezTo>
                  <a:pt x="1611" y="309"/>
                  <a:pt x="1399" y="317"/>
                  <a:pt x="1210" y="370"/>
                </a:cubicBezTo>
                <a:cubicBezTo>
                  <a:pt x="1021" y="423"/>
                  <a:pt x="712" y="536"/>
                  <a:pt x="621" y="596"/>
                </a:cubicBezTo>
                <a:cubicBezTo>
                  <a:pt x="530" y="656"/>
                  <a:pt x="757" y="740"/>
                  <a:pt x="666" y="733"/>
                </a:cubicBezTo>
                <a:cubicBezTo>
                  <a:pt x="575" y="726"/>
                  <a:pt x="152" y="619"/>
                  <a:pt x="76" y="551"/>
                </a:cubicBezTo>
                <a:cubicBezTo>
                  <a:pt x="0" y="483"/>
                  <a:pt x="182" y="347"/>
                  <a:pt x="212" y="324"/>
                </a:cubicBezTo>
                <a:cubicBezTo>
                  <a:pt x="242" y="301"/>
                  <a:pt x="182" y="415"/>
                  <a:pt x="258" y="415"/>
                </a:cubicBezTo>
                <a:cubicBezTo>
                  <a:pt x="334" y="415"/>
                  <a:pt x="530" y="354"/>
                  <a:pt x="666" y="324"/>
                </a:cubicBezTo>
                <a:cubicBezTo>
                  <a:pt x="802" y="294"/>
                  <a:pt x="946" y="257"/>
                  <a:pt x="1074" y="234"/>
                </a:cubicBezTo>
                <a:cubicBezTo>
                  <a:pt x="1202" y="211"/>
                  <a:pt x="1286" y="203"/>
                  <a:pt x="1392" y="188"/>
                </a:cubicBezTo>
                <a:close/>
              </a:path>
            </a:pathLst>
          </a:custGeom>
          <a:solidFill>
            <a:srgbClr val="006699"/>
          </a:solidFill>
          <a:ln w="9525" cap="rnd">
            <a:solidFill>
              <a:schemeClr val="bg2"/>
            </a:solidFill>
            <a:prstDash val="sysDot"/>
            <a:round/>
            <a:headEnd/>
            <a:tailEnd/>
          </a:ln>
        </p:spPr>
        <p:txBody>
          <a:bodyPr/>
          <a:lstStyle/>
          <a:p>
            <a:endParaRPr lang="en-US"/>
          </a:p>
        </p:txBody>
      </p:sp>
      <p:grpSp>
        <p:nvGrpSpPr>
          <p:cNvPr id="9236" name="Group 39"/>
          <p:cNvGrpSpPr>
            <a:grpSpLocks/>
          </p:cNvGrpSpPr>
          <p:nvPr/>
        </p:nvGrpSpPr>
        <p:grpSpPr bwMode="auto">
          <a:xfrm>
            <a:off x="2401888" y="3035300"/>
            <a:ext cx="758825" cy="749300"/>
            <a:chOff x="2629" y="660"/>
            <a:chExt cx="611" cy="584"/>
          </a:xfrm>
        </p:grpSpPr>
        <p:sp>
          <p:nvSpPr>
            <p:cNvPr id="9266" name="AutoShape 40"/>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67" name="Picture 41"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37" name="Picture 42"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86075" y="3408363"/>
            <a:ext cx="504825"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7307" name="Text Box 43"/>
          <p:cNvSpPr txBox="1">
            <a:spLocks noChangeArrowheads="1"/>
          </p:cNvSpPr>
          <p:nvPr/>
        </p:nvSpPr>
        <p:spPr bwMode="auto">
          <a:xfrm>
            <a:off x="250825" y="1779588"/>
            <a:ext cx="1728788" cy="641350"/>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993300"/>
                </a:solidFill>
                <a:effectLst>
                  <a:outerShdw blurRad="38100" dist="38100" dir="2700000" algn="tl">
                    <a:srgbClr val="C0C0C0"/>
                  </a:outerShdw>
                </a:effectLst>
              </a:rPr>
              <a:t>“Devices with on-line data”</a:t>
            </a:r>
          </a:p>
        </p:txBody>
      </p:sp>
      <p:sp>
        <p:nvSpPr>
          <p:cNvPr id="907308" name="Text Box 44"/>
          <p:cNvSpPr txBox="1">
            <a:spLocks noChangeArrowheads="1"/>
          </p:cNvSpPr>
          <p:nvPr/>
        </p:nvSpPr>
        <p:spPr bwMode="auto">
          <a:xfrm>
            <a:off x="7235825" y="765175"/>
            <a:ext cx="1295400" cy="336550"/>
          </a:xfrm>
          <a:prstGeom prst="rect">
            <a:avLst/>
          </a:prstGeom>
          <a:noFill/>
          <a:ln w="9525">
            <a:noFill/>
            <a:miter lim="800000"/>
            <a:headEnd/>
            <a:tailEnd/>
          </a:ln>
          <a:effectLst/>
        </p:spPr>
        <p:txBody>
          <a:bodyPr>
            <a:spAutoFit/>
          </a:bodyPr>
          <a:lstStyle/>
          <a:p>
            <a:pPr algn="l">
              <a:spcBef>
                <a:spcPct val="50000"/>
              </a:spcBef>
              <a:defRPr/>
            </a:pPr>
            <a:r>
              <a:rPr lang="en-GB" sz="1600" b="1" i="1">
                <a:solidFill>
                  <a:srgbClr val="993300"/>
                </a:solidFill>
                <a:effectLst>
                  <a:outerShdw blurRad="38100" dist="38100" dir="2700000" algn="tl">
                    <a:srgbClr val="C0C0C0"/>
                  </a:outerShdw>
                </a:effectLst>
              </a:rPr>
              <a:t>“Experts”</a:t>
            </a:r>
          </a:p>
        </p:txBody>
      </p:sp>
      <p:sp>
        <p:nvSpPr>
          <p:cNvPr id="907309" name="Text Box 45"/>
          <p:cNvSpPr txBox="1">
            <a:spLocks noChangeArrowheads="1"/>
          </p:cNvSpPr>
          <p:nvPr/>
        </p:nvSpPr>
        <p:spPr bwMode="auto">
          <a:xfrm rot="-1576197">
            <a:off x="3035300" y="2609850"/>
            <a:ext cx="1446213"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Maintenance</a:t>
            </a:r>
          </a:p>
        </p:txBody>
      </p:sp>
      <p:grpSp>
        <p:nvGrpSpPr>
          <p:cNvPr id="11" name="Group 46"/>
          <p:cNvGrpSpPr>
            <a:grpSpLocks/>
          </p:cNvGrpSpPr>
          <p:nvPr/>
        </p:nvGrpSpPr>
        <p:grpSpPr bwMode="auto">
          <a:xfrm>
            <a:off x="4572000" y="3860800"/>
            <a:ext cx="4464050" cy="2579688"/>
            <a:chOff x="2880" y="2432"/>
            <a:chExt cx="2812" cy="1625"/>
          </a:xfrm>
        </p:grpSpPr>
        <p:sp>
          <p:nvSpPr>
            <p:cNvPr id="9249" name="AutoShape 47" descr="50%"/>
            <p:cNvSpPr>
              <a:spLocks noChangeArrowheads="1"/>
            </p:cNvSpPr>
            <p:nvPr/>
          </p:nvSpPr>
          <p:spPr bwMode="auto">
            <a:xfrm rot="-830898">
              <a:off x="2880" y="3017"/>
              <a:ext cx="2745" cy="1040"/>
            </a:xfrm>
            <a:prstGeom prst="cloudCallout">
              <a:avLst>
                <a:gd name="adj1" fmla="val -819"/>
                <a:gd name="adj2" fmla="val -14023"/>
              </a:avLst>
            </a:prstGeom>
            <a:pattFill prst="pct50">
              <a:fgClr>
                <a:srgbClr val="FFCC99"/>
              </a:fgClr>
              <a:bgClr>
                <a:srgbClr val="FFFFFF"/>
              </a:bgClr>
            </a:pattFill>
            <a:ln w="9525">
              <a:solidFill>
                <a:srgbClr val="333333"/>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9250" name="Group 48"/>
            <p:cNvGrpSpPr>
              <a:grpSpLocks/>
            </p:cNvGrpSpPr>
            <p:nvPr/>
          </p:nvGrpSpPr>
          <p:grpSpPr bwMode="auto">
            <a:xfrm>
              <a:off x="3152" y="3033"/>
              <a:ext cx="702" cy="635"/>
              <a:chOff x="432" y="1296"/>
              <a:chExt cx="611" cy="584"/>
            </a:xfrm>
          </p:grpSpPr>
          <p:sp>
            <p:nvSpPr>
              <p:cNvPr id="9264" name="AutoShape 49"/>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65" name="Picture 50" descr="CA8XIZST"/>
              <p:cNvPicPr>
                <a:picLocks noChangeAspect="1" noChangeArrowheads="1"/>
              </p:cNvPicPr>
              <p:nvPr/>
            </p:nvPicPr>
            <p:blipFill>
              <a:blip r:embed="rId12">
                <a:lum bright="30000" contrast="-30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51" name="Picture 51" descr="untitled"/>
            <p:cNvPicPr>
              <a:picLocks noChangeAspect="1" noChangeArrowheads="1"/>
            </p:cNvPicPr>
            <p:nvPr/>
          </p:nvPicPr>
          <p:blipFill>
            <a:blip r:embed="rId13"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2971" y="3487"/>
              <a:ext cx="317"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52" name="Group 52"/>
            <p:cNvGrpSpPr>
              <a:grpSpLocks/>
            </p:cNvGrpSpPr>
            <p:nvPr/>
          </p:nvGrpSpPr>
          <p:grpSpPr bwMode="auto">
            <a:xfrm>
              <a:off x="4513" y="2730"/>
              <a:ext cx="608" cy="586"/>
              <a:chOff x="720" y="1206"/>
              <a:chExt cx="624" cy="576"/>
            </a:xfrm>
          </p:grpSpPr>
          <p:sp>
            <p:nvSpPr>
              <p:cNvPr id="9262" name="AutoShape 53"/>
              <p:cNvSpPr>
                <a:spLocks noChangeArrowheads="1"/>
              </p:cNvSpPr>
              <p:nvPr/>
            </p:nvSpPr>
            <p:spPr bwMode="auto">
              <a:xfrm>
                <a:off x="720" y="1206"/>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63" name="Picture 54" descr="img44">
                <a:hlinkClick r:id="rId14"/>
              </p:cNvPr>
              <p:cNvPicPr>
                <a:picLocks noChangeAspect="1" noChangeArrowheads="1"/>
              </p:cNvPicPr>
              <p:nvPr/>
            </p:nvPicPr>
            <p:blipFill>
              <a:blip r:embed="rId15">
                <a:lum bright="30000" contrast="-30000"/>
                <a:extLst>
                  <a:ext uri="{28A0092B-C50C-407E-A947-70E740481C1C}">
                    <a14:useLocalDpi xmlns:a14="http://schemas.microsoft.com/office/drawing/2010/main" val="0"/>
                  </a:ext>
                </a:extLst>
              </a:blip>
              <a:srcRect/>
              <a:stretch>
                <a:fillRect/>
              </a:stretch>
            </p:blipFill>
            <p:spPr bwMode="auto">
              <a:xfrm>
                <a:off x="798" y="1272"/>
                <a:ext cx="4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53" name="Group 55"/>
            <p:cNvGrpSpPr>
              <a:grpSpLocks/>
            </p:cNvGrpSpPr>
            <p:nvPr/>
          </p:nvGrpSpPr>
          <p:grpSpPr bwMode="auto">
            <a:xfrm>
              <a:off x="3923" y="3170"/>
              <a:ext cx="771" cy="725"/>
              <a:chOff x="1837" y="1014"/>
              <a:chExt cx="611" cy="584"/>
            </a:xfrm>
          </p:grpSpPr>
          <p:sp>
            <p:nvSpPr>
              <p:cNvPr id="9260" name="AutoShape 56"/>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61" name="Picture 57" descr="hyperprimergraph">
                <a:hlinkClick r:id="rId16"/>
              </p:cNvPr>
              <p:cNvPicPr>
                <a:picLocks noChangeAspect="1" noChangeArrowheads="1"/>
              </p:cNvPicPr>
              <p:nvPr/>
            </p:nvPicPr>
            <p:blipFill>
              <a:blip r:embed="rId17">
                <a:lum bright="30000" contrast="-30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pic>
          <p:nvPicPr>
            <p:cNvPr id="9254" name="Picture 58" descr="cluster"/>
            <p:cNvPicPr>
              <a:picLocks noChangeAspect="1" noChangeArrowheads="1"/>
            </p:cNvPicPr>
            <p:nvPr/>
          </p:nvPicPr>
          <p:blipFill>
            <a:blip r:embed="rId18">
              <a:clrChange>
                <a:clrFrom>
                  <a:srgbClr val="CBCBCB"/>
                </a:clrFrom>
                <a:clrTo>
                  <a:srgbClr val="CBCBCB">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922" y="3088"/>
              <a:ext cx="317"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5" name="Picture 59" descr="untitled"/>
            <p:cNvPicPr>
              <a:picLocks noChangeAspect="1" noChangeArrowheads="1"/>
            </p:cNvPicPr>
            <p:nvPr/>
          </p:nvPicPr>
          <p:blipFill>
            <a:blip r:embed="rId13"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833" y="3715"/>
              <a:ext cx="36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6" name="Picture 60" descr="CACHUN49"/>
            <p:cNvPicPr>
              <a:picLocks noChangeAspect="1" noChangeArrowheads="1"/>
            </p:cNvPicPr>
            <p:nvPr/>
          </p:nvPicPr>
          <p:blipFill>
            <a:blip r:embed="rId19">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379" y="2931"/>
              <a:ext cx="27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7" name="Picture 61" descr="CACHUN49"/>
            <p:cNvPicPr>
              <a:picLocks noChangeAspect="1" noChangeArrowheads="1"/>
            </p:cNvPicPr>
            <p:nvPr/>
          </p:nvPicPr>
          <p:blipFill>
            <a:blip r:embed="rId19">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150" y="3068"/>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8" name="Picture 62" descr="CACHUN49"/>
            <p:cNvPicPr>
              <a:picLocks noChangeAspect="1" noChangeArrowheads="1"/>
            </p:cNvPicPr>
            <p:nvPr/>
          </p:nvPicPr>
          <p:blipFill>
            <a:blip r:embed="rId19" cstate="print">
              <a:clrChange>
                <a:clrFrom>
                  <a:srgbClr val="FFFFFF"/>
                </a:clrFrom>
                <a:clrTo>
                  <a:srgbClr val="FFFFFF">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4695" y="2643"/>
              <a:ext cx="227"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7327" name="Text Box 63"/>
            <p:cNvSpPr txBox="1">
              <a:spLocks noChangeArrowheads="1"/>
            </p:cNvSpPr>
            <p:nvPr/>
          </p:nvSpPr>
          <p:spPr bwMode="auto">
            <a:xfrm>
              <a:off x="4785" y="2432"/>
              <a:ext cx="907" cy="231"/>
            </a:xfrm>
            <a:prstGeom prst="rect">
              <a:avLst/>
            </a:prstGeom>
            <a:noFill/>
            <a:ln w="9525">
              <a:noFill/>
              <a:miter lim="800000"/>
              <a:headEnd/>
              <a:tailEnd/>
            </a:ln>
            <a:effectLst/>
          </p:spPr>
          <p:txBody>
            <a:bodyPr>
              <a:spAutoFit/>
            </a:bodyPr>
            <a:lstStyle/>
            <a:p>
              <a:pPr algn="l">
                <a:spcBef>
                  <a:spcPct val="50000"/>
                </a:spcBef>
                <a:defRPr/>
              </a:pPr>
              <a:r>
                <a:rPr lang="en-GB" sz="1800" b="1" i="1">
                  <a:solidFill>
                    <a:srgbClr val="993300"/>
                  </a:solidFill>
                  <a:effectLst>
                    <a:outerShdw blurRad="38100" dist="38100" dir="2700000" algn="tl">
                      <a:srgbClr val="C0C0C0"/>
                    </a:outerShdw>
                  </a:effectLst>
                </a:rPr>
                <a:t>“Services”</a:t>
              </a:r>
            </a:p>
          </p:txBody>
        </p:sp>
      </p:grpSp>
      <p:sp>
        <p:nvSpPr>
          <p:cNvPr id="907328" name="Text Box 64"/>
          <p:cNvSpPr txBox="1">
            <a:spLocks noChangeArrowheads="1"/>
          </p:cNvSpPr>
          <p:nvPr/>
        </p:nvSpPr>
        <p:spPr bwMode="auto">
          <a:xfrm rot="-896310">
            <a:off x="4716463" y="2082800"/>
            <a:ext cx="1079500"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exchange</a:t>
            </a:r>
          </a:p>
        </p:txBody>
      </p:sp>
      <p:sp>
        <p:nvSpPr>
          <p:cNvPr id="907329" name="Text Box 65"/>
          <p:cNvSpPr txBox="1">
            <a:spLocks noChangeArrowheads="1"/>
          </p:cNvSpPr>
          <p:nvPr/>
        </p:nvSpPr>
        <p:spPr bwMode="auto">
          <a:xfrm rot="-993795">
            <a:off x="4249738" y="2289175"/>
            <a:ext cx="647700" cy="336550"/>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DDEEFF"/>
                </a:solidFill>
                <a:effectLst>
                  <a:outerShdw blurRad="38100" dist="38100" dir="2700000" algn="tl">
                    <a:srgbClr val="C0C0C0"/>
                  </a:outerShdw>
                </a:effectLst>
              </a:rPr>
              <a:t>data</a:t>
            </a:r>
          </a:p>
        </p:txBody>
      </p:sp>
      <p:grpSp>
        <p:nvGrpSpPr>
          <p:cNvPr id="15" name="Group 66"/>
          <p:cNvGrpSpPr>
            <a:grpSpLocks/>
          </p:cNvGrpSpPr>
          <p:nvPr/>
        </p:nvGrpSpPr>
        <p:grpSpPr bwMode="auto">
          <a:xfrm>
            <a:off x="1835150" y="4003675"/>
            <a:ext cx="3144838" cy="2411413"/>
            <a:chOff x="1300" y="2508"/>
            <a:chExt cx="1981" cy="1519"/>
          </a:xfrm>
        </p:grpSpPr>
        <p:sp>
          <p:nvSpPr>
            <p:cNvPr id="9245" name="Freeform 67"/>
            <p:cNvSpPr>
              <a:spLocks/>
            </p:cNvSpPr>
            <p:nvPr/>
          </p:nvSpPr>
          <p:spPr bwMode="auto">
            <a:xfrm>
              <a:off x="1300" y="2508"/>
              <a:ext cx="1981" cy="1519"/>
            </a:xfrm>
            <a:custGeom>
              <a:avLst/>
              <a:gdLst>
                <a:gd name="T0" fmla="*/ 401 w 1981"/>
                <a:gd name="T1" fmla="*/ 196 h 1519"/>
                <a:gd name="T2" fmla="*/ 537 w 1981"/>
                <a:gd name="T3" fmla="*/ 468 h 1519"/>
                <a:gd name="T4" fmla="*/ 764 w 1981"/>
                <a:gd name="T5" fmla="*/ 831 h 1519"/>
                <a:gd name="T6" fmla="*/ 1262 w 1981"/>
                <a:gd name="T7" fmla="*/ 1149 h 1519"/>
                <a:gd name="T8" fmla="*/ 1535 w 1981"/>
                <a:gd name="T9" fmla="*/ 1194 h 1519"/>
                <a:gd name="T10" fmla="*/ 1444 w 1981"/>
                <a:gd name="T11" fmla="*/ 1104 h 1519"/>
                <a:gd name="T12" fmla="*/ 1943 w 1981"/>
                <a:gd name="T13" fmla="*/ 1376 h 1519"/>
                <a:gd name="T14" fmla="*/ 1217 w 1981"/>
                <a:gd name="T15" fmla="*/ 1512 h 1519"/>
                <a:gd name="T16" fmla="*/ 1217 w 1981"/>
                <a:gd name="T17" fmla="*/ 1421 h 1519"/>
                <a:gd name="T18" fmla="*/ 764 w 1981"/>
                <a:gd name="T19" fmla="*/ 1149 h 1519"/>
                <a:gd name="T20" fmla="*/ 355 w 1981"/>
                <a:gd name="T21" fmla="*/ 559 h 1519"/>
                <a:gd name="T22" fmla="*/ 174 w 1981"/>
                <a:gd name="T23" fmla="*/ 196 h 1519"/>
                <a:gd name="T24" fmla="*/ 83 w 1981"/>
                <a:gd name="T25" fmla="*/ 242 h 1519"/>
                <a:gd name="T26" fmla="*/ 83 w 1981"/>
                <a:gd name="T27" fmla="*/ 15 h 1519"/>
                <a:gd name="T28" fmla="*/ 582 w 1981"/>
                <a:gd name="T29" fmla="*/ 151 h 1519"/>
                <a:gd name="T30" fmla="*/ 401 w 1981"/>
                <a:gd name="T31" fmla="*/ 196 h 15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81"/>
                <a:gd name="T49" fmla="*/ 0 h 1519"/>
                <a:gd name="T50" fmla="*/ 1981 w 1981"/>
                <a:gd name="T51" fmla="*/ 1519 h 15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81" h="1519">
                  <a:moveTo>
                    <a:pt x="401" y="196"/>
                  </a:moveTo>
                  <a:cubicBezTo>
                    <a:pt x="394" y="249"/>
                    <a:pt x="476" y="362"/>
                    <a:pt x="537" y="468"/>
                  </a:cubicBezTo>
                  <a:cubicBezTo>
                    <a:pt x="598" y="574"/>
                    <a:pt x="643" y="718"/>
                    <a:pt x="764" y="831"/>
                  </a:cubicBezTo>
                  <a:cubicBezTo>
                    <a:pt x="885" y="944"/>
                    <a:pt x="1134" y="1089"/>
                    <a:pt x="1262" y="1149"/>
                  </a:cubicBezTo>
                  <a:cubicBezTo>
                    <a:pt x="1390" y="1209"/>
                    <a:pt x="1505" y="1201"/>
                    <a:pt x="1535" y="1194"/>
                  </a:cubicBezTo>
                  <a:cubicBezTo>
                    <a:pt x="1565" y="1187"/>
                    <a:pt x="1376" y="1074"/>
                    <a:pt x="1444" y="1104"/>
                  </a:cubicBezTo>
                  <a:cubicBezTo>
                    <a:pt x="1512" y="1134"/>
                    <a:pt x="1981" y="1308"/>
                    <a:pt x="1943" y="1376"/>
                  </a:cubicBezTo>
                  <a:cubicBezTo>
                    <a:pt x="1905" y="1444"/>
                    <a:pt x="1338" y="1505"/>
                    <a:pt x="1217" y="1512"/>
                  </a:cubicBezTo>
                  <a:cubicBezTo>
                    <a:pt x="1096" y="1519"/>
                    <a:pt x="1292" y="1481"/>
                    <a:pt x="1217" y="1421"/>
                  </a:cubicBezTo>
                  <a:cubicBezTo>
                    <a:pt x="1142" y="1361"/>
                    <a:pt x="908" y="1293"/>
                    <a:pt x="764" y="1149"/>
                  </a:cubicBezTo>
                  <a:cubicBezTo>
                    <a:pt x="620" y="1005"/>
                    <a:pt x="453" y="718"/>
                    <a:pt x="355" y="559"/>
                  </a:cubicBezTo>
                  <a:cubicBezTo>
                    <a:pt x="257" y="400"/>
                    <a:pt x="219" y="249"/>
                    <a:pt x="174" y="196"/>
                  </a:cubicBezTo>
                  <a:cubicBezTo>
                    <a:pt x="129" y="143"/>
                    <a:pt x="98" y="272"/>
                    <a:pt x="83" y="242"/>
                  </a:cubicBezTo>
                  <a:cubicBezTo>
                    <a:pt x="68" y="212"/>
                    <a:pt x="0" y="30"/>
                    <a:pt x="83" y="15"/>
                  </a:cubicBezTo>
                  <a:cubicBezTo>
                    <a:pt x="166" y="0"/>
                    <a:pt x="529" y="121"/>
                    <a:pt x="582" y="151"/>
                  </a:cubicBezTo>
                  <a:cubicBezTo>
                    <a:pt x="635" y="181"/>
                    <a:pt x="408" y="143"/>
                    <a:pt x="401" y="196"/>
                  </a:cubicBezTo>
                  <a:close/>
                </a:path>
              </a:pathLst>
            </a:custGeom>
            <a:solidFill>
              <a:srgbClr val="FFCC99"/>
            </a:solidFill>
            <a:ln w="9525">
              <a:solidFill>
                <a:schemeClr val="tx1"/>
              </a:solidFill>
              <a:round/>
              <a:headEnd/>
              <a:tailEnd/>
            </a:ln>
          </p:spPr>
          <p:txBody>
            <a:bodyPr/>
            <a:lstStyle/>
            <a:p>
              <a:endParaRPr lang="en-US"/>
            </a:p>
          </p:txBody>
        </p:sp>
        <p:sp>
          <p:nvSpPr>
            <p:cNvPr id="907332" name="Text Box 68"/>
            <p:cNvSpPr txBox="1">
              <a:spLocks noChangeArrowheads="1"/>
            </p:cNvSpPr>
            <p:nvPr/>
          </p:nvSpPr>
          <p:spPr bwMode="auto">
            <a:xfrm rot="3523872">
              <a:off x="1293" y="2993"/>
              <a:ext cx="1013"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Maintenance </a:t>
              </a:r>
            </a:p>
          </p:txBody>
        </p:sp>
        <p:sp>
          <p:nvSpPr>
            <p:cNvPr id="907333" name="Text Box 69"/>
            <p:cNvSpPr txBox="1">
              <a:spLocks noChangeArrowheads="1"/>
            </p:cNvSpPr>
            <p:nvPr/>
          </p:nvSpPr>
          <p:spPr bwMode="auto">
            <a:xfrm rot="2420129">
              <a:off x="1928" y="3439"/>
              <a:ext cx="422"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data</a:t>
              </a:r>
            </a:p>
          </p:txBody>
        </p:sp>
        <p:sp>
          <p:nvSpPr>
            <p:cNvPr id="907334" name="Text Box 70"/>
            <p:cNvSpPr txBox="1">
              <a:spLocks noChangeArrowheads="1"/>
            </p:cNvSpPr>
            <p:nvPr/>
          </p:nvSpPr>
          <p:spPr bwMode="auto">
            <a:xfrm rot="1284490">
              <a:off x="2189" y="3654"/>
              <a:ext cx="709" cy="212"/>
            </a:xfrm>
            <a:prstGeom prst="rect">
              <a:avLst/>
            </a:prstGeom>
            <a:noFill/>
            <a:ln w="9525">
              <a:noFill/>
              <a:miter lim="800000"/>
              <a:headEnd/>
              <a:tailEnd/>
            </a:ln>
            <a:effectLst/>
          </p:spPr>
          <p:txBody>
            <a:bodyPr>
              <a:spAutoFit/>
            </a:bodyPr>
            <a:lstStyle/>
            <a:p>
              <a:pPr algn="l">
                <a:spcBef>
                  <a:spcPct val="50000"/>
                </a:spcBef>
                <a:defRPr/>
              </a:pPr>
              <a:r>
                <a:rPr lang="en-GB" sz="1600" i="1">
                  <a:solidFill>
                    <a:srgbClr val="465AF2"/>
                  </a:solidFill>
                  <a:effectLst>
                    <a:outerShdw blurRad="38100" dist="38100" dir="2700000" algn="tl">
                      <a:srgbClr val="C0C0C0"/>
                    </a:outerShdw>
                  </a:effectLst>
                </a:rPr>
                <a:t>exchange</a:t>
              </a: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3414" name="Rectangle 6"/>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SmartResource</a:t>
            </a:r>
          </a:p>
        </p:txBody>
      </p:sp>
      <p:sp>
        <p:nvSpPr>
          <p:cNvPr id="913415" name="Rectangle 7"/>
          <p:cNvSpPr>
            <a:spLocks noChangeArrowheads="1"/>
          </p:cNvSpPr>
          <p:nvPr/>
        </p:nvSpPr>
        <p:spPr bwMode="auto">
          <a:xfrm>
            <a:off x="9525" y="755650"/>
            <a:ext cx="9036050" cy="5616575"/>
          </a:xfrm>
          <a:prstGeom prst="rect">
            <a:avLst/>
          </a:prstGeom>
          <a:noFill/>
          <a:ln w="9525">
            <a:noFill/>
            <a:miter lim="800000"/>
            <a:headEnd/>
            <a:tailEnd/>
          </a:ln>
          <a:effectLst/>
        </p:spPr>
        <p:txBody>
          <a:bodyPr/>
          <a:lstStyle/>
          <a:p>
            <a:pPr marL="342900" indent="-342900" algn="l">
              <a:spcBef>
                <a:spcPct val="20000"/>
              </a:spcBef>
              <a:buFontTx/>
              <a:buChar char="•"/>
              <a:defRPr/>
            </a:pPr>
            <a:r>
              <a:rPr lang="en-US" sz="2400" b="1">
                <a:solidFill>
                  <a:srgbClr val="993300"/>
                </a:solidFill>
                <a:effectLst>
                  <a:outerShdw blurRad="38100" dist="38100" dir="2700000" algn="tl">
                    <a:srgbClr val="C0C0C0"/>
                  </a:outerShdw>
                </a:effectLst>
              </a:rPr>
              <a:t>SmartResource</a:t>
            </a:r>
            <a:r>
              <a:rPr lang="en-US" sz="2400">
                <a:solidFill>
                  <a:srgbClr val="003366"/>
                </a:solidFill>
              </a:rPr>
              <a:t> = </a:t>
            </a:r>
            <a:r>
              <a:rPr lang="en-US" sz="2400" b="1">
                <a:solidFill>
                  <a:srgbClr val="993300"/>
                </a:solidFill>
              </a:rPr>
              <a:t>GUN</a:t>
            </a:r>
            <a:r>
              <a:rPr lang="en-US" sz="2400">
                <a:solidFill>
                  <a:srgbClr val="003366"/>
                </a:solidFill>
              </a:rPr>
              <a:t> restricted by </a:t>
            </a:r>
            <a:r>
              <a:rPr lang="en-US" sz="2400" i="1">
                <a:solidFill>
                  <a:srgbClr val="993300"/>
                </a:solidFill>
              </a:rPr>
              <a:t>Maintenance Domain</a:t>
            </a:r>
            <a:r>
              <a:rPr lang="en-US" sz="2400">
                <a:solidFill>
                  <a:srgbClr val="003366"/>
                </a:solidFill>
              </a:rPr>
              <a:t>;</a:t>
            </a:r>
          </a:p>
          <a:p>
            <a:pPr marL="342900" indent="-342900" algn="l">
              <a:spcBef>
                <a:spcPct val="20000"/>
              </a:spcBef>
              <a:buFontTx/>
              <a:buChar char="•"/>
              <a:defRPr/>
            </a:pPr>
            <a:r>
              <a:rPr lang="en-US" sz="2400">
                <a:solidFill>
                  <a:srgbClr val="FF0000"/>
                </a:solidFill>
              </a:rPr>
              <a:t>Interoperability</a:t>
            </a:r>
            <a:r>
              <a:rPr lang="en-US" sz="2400">
                <a:solidFill>
                  <a:srgbClr val="003366"/>
                </a:solidFill>
              </a:rPr>
              <a:t> (1</a:t>
            </a:r>
            <a:r>
              <a:rPr lang="en-US" sz="2400" baseline="30000">
                <a:solidFill>
                  <a:srgbClr val="003366"/>
                </a:solidFill>
              </a:rPr>
              <a:t>st</a:t>
            </a:r>
            <a:r>
              <a:rPr lang="en-US" sz="2400">
                <a:solidFill>
                  <a:srgbClr val="003366"/>
                </a:solidFill>
              </a:rPr>
              <a:t> year): </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Maintenance ontology;</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Language (R</a:t>
            </a:r>
            <a:r>
              <a:rPr lang="en-US" sz="1400">
                <a:solidFill>
                  <a:srgbClr val="003366"/>
                </a:solidFill>
              </a:rPr>
              <a:t>SC</a:t>
            </a:r>
            <a:r>
              <a:rPr lang="en-US" sz="2000">
                <a:solidFill>
                  <a:srgbClr val="003366"/>
                </a:solidFill>
              </a:rPr>
              <a:t>DF) for dynamic context-sensitive resource annotation;</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Semantic Adapters for heterogeneous resources;</a:t>
            </a:r>
          </a:p>
          <a:p>
            <a:pPr marL="342900" indent="-342900" algn="l">
              <a:spcBef>
                <a:spcPct val="20000"/>
              </a:spcBef>
              <a:buFontTx/>
              <a:buChar char="•"/>
              <a:defRPr/>
            </a:pPr>
            <a:r>
              <a:rPr lang="en-US" sz="2400">
                <a:solidFill>
                  <a:srgbClr val="FF0000"/>
                </a:solidFill>
              </a:rPr>
              <a:t>Automation</a:t>
            </a:r>
            <a:r>
              <a:rPr lang="en-US" sz="2400">
                <a:solidFill>
                  <a:srgbClr val="003366"/>
                </a:solidFill>
              </a:rPr>
              <a:t> (2</a:t>
            </a:r>
            <a:r>
              <a:rPr lang="en-US" sz="2400" baseline="30000">
                <a:solidFill>
                  <a:srgbClr val="003366"/>
                </a:solidFill>
              </a:rPr>
              <a:t>nd</a:t>
            </a:r>
            <a:r>
              <a:rPr lang="en-US" sz="2400">
                <a:solidFill>
                  <a:srgbClr val="003366"/>
                </a:solidFill>
              </a:rPr>
              <a:t> year):</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Agent platform for a resource;</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Language (R</a:t>
            </a:r>
            <a:r>
              <a:rPr lang="en-US" sz="1400">
                <a:solidFill>
                  <a:srgbClr val="003366"/>
                </a:solidFill>
              </a:rPr>
              <a:t>GB</a:t>
            </a:r>
            <a:r>
              <a:rPr lang="en-US" sz="2000">
                <a:solidFill>
                  <a:srgbClr val="003366"/>
                </a:solidFill>
              </a:rPr>
              <a:t>DF) for ontological modeling of a resource proactive behavior in a business process;</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R</a:t>
            </a:r>
            <a:r>
              <a:rPr lang="en-US" sz="1400">
                <a:solidFill>
                  <a:srgbClr val="003366"/>
                </a:solidFill>
              </a:rPr>
              <a:t>GB</a:t>
            </a:r>
            <a:r>
              <a:rPr lang="en-US" sz="2000">
                <a:solidFill>
                  <a:srgbClr val="003366"/>
                </a:solidFill>
              </a:rPr>
              <a:t>DF engine for an agent to run simple (individual) business process;</a:t>
            </a:r>
          </a:p>
          <a:p>
            <a:pPr marL="342900" indent="-342900" algn="l">
              <a:spcBef>
                <a:spcPct val="20000"/>
              </a:spcBef>
              <a:buFontTx/>
              <a:buChar char="•"/>
              <a:defRPr/>
            </a:pPr>
            <a:r>
              <a:rPr lang="en-US" sz="2400">
                <a:solidFill>
                  <a:srgbClr val="FF0000"/>
                </a:solidFill>
              </a:rPr>
              <a:t>Integration</a:t>
            </a:r>
            <a:r>
              <a:rPr lang="en-US" sz="2400">
                <a:solidFill>
                  <a:srgbClr val="003366"/>
                </a:solidFill>
              </a:rPr>
              <a:t> (3</a:t>
            </a:r>
            <a:r>
              <a:rPr lang="en-US" sz="2400" baseline="30000">
                <a:solidFill>
                  <a:srgbClr val="003366"/>
                </a:solidFill>
              </a:rPr>
              <a:t>rd</a:t>
            </a:r>
            <a:r>
              <a:rPr lang="en-US" sz="2400">
                <a:solidFill>
                  <a:srgbClr val="003366"/>
                </a:solidFill>
              </a:rPr>
              <a:t> year):</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Multiagent platform for business process integration;</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Language (R</a:t>
            </a:r>
            <a:r>
              <a:rPr lang="en-US" sz="1600">
                <a:solidFill>
                  <a:srgbClr val="003366"/>
                </a:solidFill>
              </a:rPr>
              <a:t>PI</a:t>
            </a:r>
            <a:r>
              <a:rPr lang="en-US" sz="2000">
                <a:solidFill>
                  <a:srgbClr val="003366"/>
                </a:solidFill>
              </a:rPr>
              <a:t>DF) for ontological modeling of complex business processes;</a:t>
            </a:r>
          </a:p>
          <a:p>
            <a:pPr marL="742950" lvl="1" indent="-285750" algn="l">
              <a:spcBef>
                <a:spcPct val="20000"/>
              </a:spcBef>
              <a:buClr>
                <a:srgbClr val="003366"/>
              </a:buClr>
              <a:buSzPct val="80000"/>
              <a:buFont typeface="Wingdings" pitchFamily="2" charset="2"/>
              <a:buChar char="q"/>
              <a:defRPr/>
            </a:pPr>
            <a:r>
              <a:rPr lang="en-US" sz="2000">
                <a:solidFill>
                  <a:srgbClr val="003366"/>
                </a:solidFill>
              </a:rPr>
              <a:t>R</a:t>
            </a:r>
            <a:r>
              <a:rPr lang="en-US" sz="1400">
                <a:solidFill>
                  <a:srgbClr val="003366"/>
                </a:solidFill>
              </a:rPr>
              <a:t>PI</a:t>
            </a:r>
            <a:r>
              <a:rPr lang="en-US" sz="2000">
                <a:solidFill>
                  <a:srgbClr val="003366"/>
                </a:solidFill>
              </a:rPr>
              <a:t>DF Engine for business process integration.</a:t>
            </a:r>
          </a:p>
        </p:txBody>
      </p:sp>
    </p:spTree>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3" name="Rectangle 4"/>
          <p:cNvSpPr>
            <a:spLocks noChangeArrowheads="1"/>
          </p:cNvSpPr>
          <p:nvPr/>
        </p:nvSpPr>
        <p:spPr bwMode="auto">
          <a:xfrm>
            <a:off x="395288" y="2420938"/>
            <a:ext cx="8362950" cy="3887787"/>
          </a:xfrm>
          <a:prstGeom prst="rect">
            <a:avLst/>
          </a:prstGeom>
          <a:noFill/>
          <a:ln w="9525">
            <a:solidFill>
              <a:srgbClr val="FFCC66"/>
            </a:solidFill>
            <a:miter lim="800000"/>
            <a:headEnd/>
            <a:tailEnd/>
          </a:ln>
          <a:extLst>
            <a:ext uri="{909E8E84-426E-40DD-AFC4-6F175D3DCCD1}">
              <a14:hiddenFill xmlns:a14="http://schemas.microsoft.com/office/drawing/2010/main">
                <a:solidFill>
                  <a:srgbClr val="FFFFFF"/>
                </a:solidFill>
              </a14:hiddenFill>
            </a:ext>
          </a:extLst>
        </p:spPr>
        <p:txBody>
          <a:bodyPr lIns="198000"/>
          <a:lstStyle>
            <a:lvl1pPr marL="609600" indent="-6096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lnSpc>
                <a:spcPct val="80000"/>
              </a:lnSpc>
              <a:spcBef>
                <a:spcPct val="20000"/>
              </a:spcBef>
            </a:pPr>
            <a:endParaRPr lang="en-US" altLang="en-US" sz="1200" u="sng">
              <a:solidFill>
                <a:srgbClr val="003366"/>
              </a:solidFill>
              <a:cs typeface="Times New Roman" pitchFamily="18" charset="0"/>
            </a:endParaRPr>
          </a:p>
          <a:p>
            <a:pPr algn="just" eaLnBrk="1" hangingPunct="1">
              <a:spcBef>
                <a:spcPct val="20000"/>
              </a:spcBef>
            </a:pPr>
            <a:r>
              <a:rPr lang="en-GB" altLang="en-US" sz="1800">
                <a:cs typeface="Times New Roman" pitchFamily="18" charset="0"/>
              </a:rPr>
              <a:t>Research and Development:</a:t>
            </a:r>
          </a:p>
          <a:p>
            <a:pPr algn="just" eaLnBrk="1" hangingPunct="1">
              <a:spcBef>
                <a:spcPct val="20000"/>
              </a:spcBef>
              <a:buFontTx/>
              <a:buChar char="•"/>
            </a:pPr>
            <a:r>
              <a:rPr lang="en-GB" altLang="en-US" sz="1800">
                <a:solidFill>
                  <a:srgbClr val="FF3300"/>
                </a:solidFill>
                <a:cs typeface="Times New Roman" pitchFamily="18" charset="0"/>
              </a:rPr>
              <a:t>Resource State/Condition Description Framework (RSCDF) </a:t>
            </a:r>
            <a:r>
              <a:rPr lang="en-GB" altLang="en-US" sz="1800">
                <a:cs typeface="Times New Roman" pitchFamily="18" charset="0"/>
              </a:rPr>
              <a:t>based on Semantic Web and extension of RDF (Resource Description Framework)</a:t>
            </a:r>
          </a:p>
          <a:p>
            <a:pPr algn="just" eaLnBrk="1" hangingPunct="1">
              <a:spcBef>
                <a:spcPct val="20000"/>
              </a:spcBef>
            </a:pPr>
            <a:r>
              <a:rPr lang="en-GB" altLang="en-US" sz="1800">
                <a:solidFill>
                  <a:srgbClr val="003366"/>
                </a:solidFill>
                <a:cs typeface="Times New Roman" pitchFamily="18" charset="0"/>
              </a:rPr>
              <a:t>	</a:t>
            </a:r>
          </a:p>
          <a:p>
            <a:pPr algn="just" eaLnBrk="1" hangingPunct="1">
              <a:spcBef>
                <a:spcPct val="20000"/>
              </a:spcBef>
            </a:pPr>
            <a:endParaRPr lang="en-US" altLang="en-US" sz="1800">
              <a:solidFill>
                <a:srgbClr val="003366"/>
              </a:solidFill>
            </a:endParaRPr>
          </a:p>
          <a:p>
            <a:pPr algn="just" eaLnBrk="1" hangingPunct="1">
              <a:spcBef>
                <a:spcPct val="20000"/>
              </a:spcBef>
            </a:pPr>
            <a:endParaRPr lang="en-US" altLang="en-US" sz="1800">
              <a:solidFill>
                <a:srgbClr val="003366"/>
              </a:solidFill>
            </a:endParaRPr>
          </a:p>
          <a:p>
            <a:pPr algn="just" eaLnBrk="1" hangingPunct="1">
              <a:spcBef>
                <a:spcPct val="20000"/>
              </a:spcBef>
              <a:buFontTx/>
              <a:buChar char="•"/>
            </a:pPr>
            <a:r>
              <a:rPr lang="en-US" altLang="en-US" sz="1800">
                <a:solidFill>
                  <a:srgbClr val="FF3300"/>
                </a:solidFill>
              </a:rPr>
              <a:t>RSCDF adapters (wrappers)</a:t>
            </a:r>
            <a:r>
              <a:rPr lang="en-US" altLang="en-US" sz="1800">
                <a:solidFill>
                  <a:srgbClr val="003366"/>
                </a:solidFill>
              </a:rPr>
              <a:t> </a:t>
            </a:r>
          </a:p>
          <a:p>
            <a:pPr algn="just" eaLnBrk="1" hangingPunct="1">
              <a:spcBef>
                <a:spcPct val="20000"/>
              </a:spcBef>
            </a:pPr>
            <a:r>
              <a:rPr lang="en-US" altLang="en-US" sz="1800">
                <a:solidFill>
                  <a:srgbClr val="003366"/>
                </a:solidFill>
              </a:rPr>
              <a:t>	</a:t>
            </a:r>
            <a:r>
              <a:rPr lang="en-US" altLang="en-US" sz="1800"/>
              <a:t>for devices, services and experts:</a:t>
            </a:r>
          </a:p>
          <a:p>
            <a:pPr algn="just" eaLnBrk="1" hangingPunct="1">
              <a:spcBef>
                <a:spcPct val="20000"/>
              </a:spcBef>
            </a:pPr>
            <a:r>
              <a:rPr lang="en-US" altLang="en-US" sz="1800">
                <a:solidFill>
                  <a:srgbClr val="003366"/>
                </a:solidFill>
              </a:rPr>
              <a:t>	</a:t>
            </a:r>
            <a:r>
              <a:rPr lang="en-US" altLang="en-US" sz="1800"/>
              <a:t>-</a:t>
            </a:r>
            <a:r>
              <a:rPr lang="en-US" altLang="en-US" sz="1800">
                <a:solidFill>
                  <a:srgbClr val="003366"/>
                </a:solidFill>
              </a:rPr>
              <a:t> browsable devices</a:t>
            </a:r>
          </a:p>
          <a:p>
            <a:pPr algn="just" eaLnBrk="1" hangingPunct="1">
              <a:spcBef>
                <a:spcPct val="20000"/>
              </a:spcBef>
            </a:pPr>
            <a:r>
              <a:rPr lang="fi-FI" altLang="en-US" sz="1800">
                <a:solidFill>
                  <a:srgbClr val="003366"/>
                </a:solidFill>
              </a:rPr>
              <a:t>	</a:t>
            </a:r>
            <a:r>
              <a:rPr lang="fi-FI" altLang="en-US" sz="1800"/>
              <a:t>- </a:t>
            </a:r>
            <a:r>
              <a:rPr lang="fi-FI" altLang="en-US" sz="1800">
                <a:solidFill>
                  <a:srgbClr val="003366"/>
                </a:solidFill>
              </a:rPr>
              <a:t>application-expert interface</a:t>
            </a:r>
          </a:p>
          <a:p>
            <a:pPr algn="just" eaLnBrk="1" hangingPunct="1">
              <a:spcBef>
                <a:spcPct val="20000"/>
              </a:spcBef>
            </a:pPr>
            <a:r>
              <a:rPr lang="fi-FI" altLang="en-US" sz="1800">
                <a:solidFill>
                  <a:srgbClr val="003366"/>
                </a:solidFill>
              </a:rPr>
              <a:t>	</a:t>
            </a:r>
            <a:r>
              <a:rPr lang="fi-FI" altLang="en-US" sz="1800"/>
              <a:t>-</a:t>
            </a:r>
            <a:r>
              <a:rPr lang="fi-FI" altLang="en-US" sz="1800">
                <a:solidFill>
                  <a:srgbClr val="003366"/>
                </a:solidFill>
              </a:rPr>
              <a:t> </a:t>
            </a:r>
            <a:r>
              <a:rPr lang="fi-FI" altLang="en-US" sz="1600" i="1">
                <a:solidFill>
                  <a:srgbClr val="AE6800"/>
                </a:solidFill>
              </a:rPr>
              <a:t>RSCDF</a:t>
            </a:r>
            <a:r>
              <a:rPr lang="fi-FI" altLang="en-US" sz="1800">
                <a:solidFill>
                  <a:srgbClr val="003366"/>
                </a:solidFill>
              </a:rPr>
              <a:t>-enabled services</a:t>
            </a:r>
            <a:endParaRPr lang="en-US" altLang="en-US" sz="1800">
              <a:solidFill>
                <a:srgbClr val="003366"/>
              </a:solidFill>
            </a:endParaRPr>
          </a:p>
        </p:txBody>
      </p:sp>
      <p:sp>
        <p:nvSpPr>
          <p:cNvPr id="914437" name="Rectangle 5"/>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GB" sz="3200" b="1">
                <a:solidFill>
                  <a:srgbClr val="EC8C00"/>
                </a:solidFill>
                <a:effectLst>
                  <a:outerShdw blurRad="38100" dist="38100" dir="2700000" algn="tl">
                    <a:srgbClr val="C0C0C0"/>
                  </a:outerShdw>
                </a:effectLst>
              </a:rPr>
              <a:t>1. Adaptation Stage</a:t>
            </a:r>
          </a:p>
        </p:txBody>
      </p:sp>
      <p:pic>
        <p:nvPicPr>
          <p:cNvPr id="10245" name="Picture 6"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3938" y="3789363"/>
            <a:ext cx="1428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Rectangle 7"/>
          <p:cNvSpPr>
            <a:spLocks noChangeArrowheads="1"/>
          </p:cNvSpPr>
          <p:nvPr/>
        </p:nvSpPr>
        <p:spPr bwMode="auto">
          <a:xfrm>
            <a:off x="971550" y="981075"/>
            <a:ext cx="7993063"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lstStyle>
            <a:lvl1pPr marL="609600" indent="-6096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pPr>
            <a:r>
              <a:rPr lang="en-US" altLang="en-US" sz="2400" u="sng">
                <a:solidFill>
                  <a:srgbClr val="003366"/>
                </a:solidFill>
                <a:cs typeface="Times New Roman" pitchFamily="18" charset="0"/>
              </a:rPr>
              <a:t>Define Semantic Web-based General Adaptation</a:t>
            </a:r>
          </a:p>
          <a:p>
            <a:pPr algn="l" eaLnBrk="1" hangingPunct="1">
              <a:spcBef>
                <a:spcPct val="20000"/>
              </a:spcBef>
            </a:pPr>
            <a:r>
              <a:rPr lang="en-US" altLang="en-US" sz="2400" u="sng">
                <a:solidFill>
                  <a:srgbClr val="003366"/>
                </a:solidFill>
                <a:cs typeface="Times New Roman" pitchFamily="18" charset="0"/>
              </a:rPr>
              <a:t>Framework (GAF) for unification of maintenance</a:t>
            </a:r>
          </a:p>
          <a:p>
            <a:pPr algn="l" eaLnBrk="1" hangingPunct="1">
              <a:spcBef>
                <a:spcPct val="20000"/>
              </a:spcBef>
            </a:pPr>
            <a:r>
              <a:rPr lang="en-US" altLang="en-US" sz="2400" u="sng">
                <a:solidFill>
                  <a:srgbClr val="003366"/>
                </a:solidFill>
                <a:cs typeface="Times New Roman" pitchFamily="18" charset="0"/>
              </a:rPr>
              <a:t>data and interoperability in maintenance system</a:t>
            </a:r>
          </a:p>
        </p:txBody>
      </p:sp>
      <p:pic>
        <p:nvPicPr>
          <p:cNvPr id="10247" name="Picture 8" descr="r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0475" y="3789363"/>
            <a:ext cx="1085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4441" name="AutoShape 9"/>
          <p:cNvSpPr>
            <a:spLocks noChangeArrowheads="1"/>
          </p:cNvSpPr>
          <p:nvPr/>
        </p:nvSpPr>
        <p:spPr bwMode="auto">
          <a:xfrm>
            <a:off x="2627313" y="3860800"/>
            <a:ext cx="792162" cy="288925"/>
          </a:xfrm>
          <a:prstGeom prst="rightArrow">
            <a:avLst>
              <a:gd name="adj1" fmla="val 50000"/>
              <a:gd name="adj2" fmla="val 68544"/>
            </a:avLst>
          </a:prstGeom>
          <a:gradFill rotWithShape="1">
            <a:gsLst>
              <a:gs pos="0">
                <a:schemeClr val="accent1"/>
              </a:gs>
              <a:gs pos="100000">
                <a:schemeClr val="accent1">
                  <a:gamma/>
                  <a:shade val="46275"/>
                  <a:invGamma/>
                </a:schemeClr>
              </a:gs>
            </a:gsLst>
            <a:lin ang="0" scaled="1"/>
          </a:gradFill>
          <a:ln w="9525">
            <a:solidFill>
              <a:schemeClr val="tx1"/>
            </a:solidFill>
            <a:miter lim="800000"/>
            <a:headEnd/>
            <a:tailEnd/>
          </a:ln>
          <a:effectLst/>
        </p:spPr>
        <p:txBody>
          <a:bodyPr wrap="none" anchor="ctr"/>
          <a:lstStyle/>
          <a:p>
            <a:pPr>
              <a:defRPr/>
            </a:pPr>
            <a:endParaRPr lang="en-US"/>
          </a:p>
        </p:txBody>
      </p:sp>
      <p:grpSp>
        <p:nvGrpSpPr>
          <p:cNvPr id="10249" name="Group 10"/>
          <p:cNvGrpSpPr>
            <a:grpSpLocks/>
          </p:cNvGrpSpPr>
          <p:nvPr/>
        </p:nvGrpSpPr>
        <p:grpSpPr bwMode="auto">
          <a:xfrm>
            <a:off x="5364163" y="4292600"/>
            <a:ext cx="2952750" cy="1819275"/>
            <a:chOff x="2302" y="2096"/>
            <a:chExt cx="1860" cy="1146"/>
          </a:xfrm>
        </p:grpSpPr>
        <p:graphicFrame>
          <p:nvGraphicFramePr>
            <p:cNvPr id="10242" name="Object 11"/>
            <p:cNvGraphicFramePr>
              <a:graphicFrameLocks noChangeAspect="1"/>
            </p:cNvGraphicFramePr>
            <p:nvPr/>
          </p:nvGraphicFramePr>
          <p:xfrm>
            <a:off x="2472" y="2205"/>
            <a:ext cx="1320" cy="909"/>
          </p:xfrm>
          <a:graphic>
            <a:graphicData uri="http://schemas.openxmlformats.org/presentationml/2006/ole">
              <mc:AlternateContent xmlns:mc="http://schemas.openxmlformats.org/markup-compatibility/2006">
                <mc:Choice xmlns:v="urn:schemas-microsoft-com:vml" Requires="v">
                  <p:oleObj name="Bitmap Image" r:id="rId4" imgW="2695951" imgH="1857143" progId="Paint.Picture">
                    <p:embed/>
                  </p:oleObj>
                </mc:Choice>
                <mc:Fallback>
                  <p:oleObj name="Bitmap Image" r:id="rId4" imgW="2695951" imgH="1857143" progId="Paint.Picture">
                    <p:embed/>
                    <p:pic>
                      <p:nvPicPr>
                        <p:cNvPr id="0" name="Object 11"/>
                        <p:cNvPicPr>
                          <a:picLocks noChangeAspect="1" noChangeArrowheads="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472" y="2205"/>
                          <a:ext cx="1320" cy="9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0250" name="Group 12"/>
            <p:cNvGrpSpPr>
              <a:grpSpLocks/>
            </p:cNvGrpSpPr>
            <p:nvPr/>
          </p:nvGrpSpPr>
          <p:grpSpPr bwMode="auto">
            <a:xfrm>
              <a:off x="2302" y="2397"/>
              <a:ext cx="409" cy="446"/>
              <a:chOff x="685" y="884"/>
              <a:chExt cx="545" cy="582"/>
            </a:xfrm>
          </p:grpSpPr>
          <p:grpSp>
            <p:nvGrpSpPr>
              <p:cNvPr id="10268" name="Group 13"/>
              <p:cNvGrpSpPr>
                <a:grpSpLocks/>
              </p:cNvGrpSpPr>
              <p:nvPr/>
            </p:nvGrpSpPr>
            <p:grpSpPr bwMode="auto">
              <a:xfrm>
                <a:off x="704" y="994"/>
                <a:ext cx="478" cy="472"/>
                <a:chOff x="2629" y="660"/>
                <a:chExt cx="611" cy="584"/>
              </a:xfrm>
            </p:grpSpPr>
            <p:sp>
              <p:nvSpPr>
                <p:cNvPr id="10270" name="AutoShape 14"/>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271" name="Picture 15" descr="bd05172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4448" name="Text Box 16"/>
              <p:cNvSpPr txBox="1">
                <a:spLocks noChangeArrowheads="1"/>
              </p:cNvSpPr>
              <p:nvPr/>
            </p:nvSpPr>
            <p:spPr bwMode="auto">
              <a:xfrm>
                <a:off x="685" y="884"/>
                <a:ext cx="545" cy="176"/>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“Device”</a:t>
                </a:r>
              </a:p>
            </p:txBody>
          </p:sp>
        </p:grpSp>
        <p:grpSp>
          <p:nvGrpSpPr>
            <p:cNvPr id="10251" name="Group 17"/>
            <p:cNvGrpSpPr>
              <a:grpSpLocks/>
            </p:cNvGrpSpPr>
            <p:nvPr/>
          </p:nvGrpSpPr>
          <p:grpSpPr bwMode="auto">
            <a:xfrm>
              <a:off x="3527" y="2096"/>
              <a:ext cx="635" cy="586"/>
              <a:chOff x="4628" y="542"/>
              <a:chExt cx="793" cy="743"/>
            </a:xfrm>
          </p:grpSpPr>
          <p:grpSp>
            <p:nvGrpSpPr>
              <p:cNvPr id="10262" name="Group 18"/>
              <p:cNvGrpSpPr>
                <a:grpSpLocks/>
              </p:cNvGrpSpPr>
              <p:nvPr/>
            </p:nvGrpSpPr>
            <p:grpSpPr bwMode="auto">
              <a:xfrm>
                <a:off x="4649" y="663"/>
                <a:ext cx="499" cy="499"/>
                <a:chOff x="3379" y="1150"/>
                <a:chExt cx="955" cy="929"/>
              </a:xfrm>
            </p:grpSpPr>
            <p:sp>
              <p:nvSpPr>
                <p:cNvPr id="10265" name="AutoShape 19"/>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266" name="Picture 20" descr="CA8C68LO"/>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7" name="Picture 21" descr="009pic00-full"/>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914454" name="Text Box 22"/>
              <p:cNvSpPr txBox="1">
                <a:spLocks noChangeArrowheads="1"/>
              </p:cNvSpPr>
              <p:nvPr/>
            </p:nvSpPr>
            <p:spPr bwMode="auto">
              <a:xfrm>
                <a:off x="4628" y="542"/>
                <a:ext cx="532" cy="171"/>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sp>
            <p:nvSpPr>
              <p:cNvPr id="10264" name="Text Box 23"/>
              <p:cNvSpPr txBox="1">
                <a:spLocks noChangeArrowheads="1"/>
              </p:cNvSpPr>
              <p:nvPr/>
            </p:nvSpPr>
            <p:spPr bwMode="auto">
              <a:xfrm>
                <a:off x="4966" y="1042"/>
                <a:ext cx="45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endParaRPr lang="en-US" altLang="en-US" sz="1400" i="1"/>
              </a:p>
            </p:txBody>
          </p:sp>
        </p:grpSp>
        <p:grpSp>
          <p:nvGrpSpPr>
            <p:cNvPr id="10252" name="Group 24"/>
            <p:cNvGrpSpPr>
              <a:grpSpLocks/>
            </p:cNvGrpSpPr>
            <p:nvPr/>
          </p:nvGrpSpPr>
          <p:grpSpPr bwMode="auto">
            <a:xfrm>
              <a:off x="3243" y="2750"/>
              <a:ext cx="707" cy="492"/>
              <a:chOff x="4718" y="2661"/>
              <a:chExt cx="959" cy="693"/>
            </a:xfrm>
          </p:grpSpPr>
          <p:grpSp>
            <p:nvGrpSpPr>
              <p:cNvPr id="10256" name="Group 25"/>
              <p:cNvGrpSpPr>
                <a:grpSpLocks/>
              </p:cNvGrpSpPr>
              <p:nvPr/>
            </p:nvGrpSpPr>
            <p:grpSpPr bwMode="auto">
              <a:xfrm>
                <a:off x="4736" y="2786"/>
                <a:ext cx="544" cy="499"/>
                <a:chOff x="432" y="1296"/>
                <a:chExt cx="611" cy="584"/>
              </a:xfrm>
            </p:grpSpPr>
            <p:sp>
              <p:nvSpPr>
                <p:cNvPr id="10260" name="AutoShape 26"/>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261" name="Picture 27" descr="CA8XIZS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257" name="Picture 28" descr="untitled"/>
              <p:cNvPicPr>
                <a:picLocks noChangeAspect="1" noChangeArrowheads="1"/>
              </p:cNvPicPr>
              <p:nvPr/>
            </p:nvPicPr>
            <p:blipFill>
              <a:blip r:embed="rId10"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081" y="3113"/>
                <a:ext cx="272"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4461" name="Text Box 29"/>
              <p:cNvSpPr txBox="1">
                <a:spLocks noChangeArrowheads="1"/>
              </p:cNvSpPr>
              <p:nvPr/>
            </p:nvSpPr>
            <p:spPr bwMode="auto">
              <a:xfrm>
                <a:off x="4718" y="2661"/>
                <a:ext cx="590" cy="190"/>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“Service”</a:t>
                </a:r>
              </a:p>
            </p:txBody>
          </p:sp>
          <p:sp>
            <p:nvSpPr>
              <p:cNvPr id="10259" name="Text Box 30"/>
              <p:cNvSpPr txBox="1">
                <a:spLocks noChangeArrowheads="1"/>
              </p:cNvSpPr>
              <p:nvPr/>
            </p:nvSpPr>
            <p:spPr bwMode="auto">
              <a:xfrm>
                <a:off x="5224" y="3083"/>
                <a:ext cx="45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endParaRPr lang="en-US" altLang="en-US" sz="1400" i="1"/>
              </a:p>
            </p:txBody>
          </p:sp>
        </p:grpSp>
        <p:grpSp>
          <p:nvGrpSpPr>
            <p:cNvPr id="10253" name="Group 31"/>
            <p:cNvGrpSpPr>
              <a:grpSpLocks/>
            </p:cNvGrpSpPr>
            <p:nvPr/>
          </p:nvGrpSpPr>
          <p:grpSpPr bwMode="auto">
            <a:xfrm>
              <a:off x="2886" y="2453"/>
              <a:ext cx="454" cy="173"/>
              <a:chOff x="2632" y="1574"/>
              <a:chExt cx="454" cy="173"/>
            </a:xfrm>
          </p:grpSpPr>
          <p:sp>
            <p:nvSpPr>
              <p:cNvPr id="10254" name="Oval 32"/>
              <p:cNvSpPr>
                <a:spLocks noChangeArrowheads="1"/>
              </p:cNvSpPr>
              <p:nvPr/>
            </p:nvSpPr>
            <p:spPr bwMode="auto">
              <a:xfrm>
                <a:off x="2632" y="1588"/>
                <a:ext cx="454" cy="136"/>
              </a:xfrm>
              <a:prstGeom prst="ellipse">
                <a:avLst/>
              </a:prstGeom>
              <a:solidFill>
                <a:srgbClr val="CDE6FF"/>
              </a:solidFill>
              <a:ln w="9525">
                <a:solidFill>
                  <a:srgbClr val="003366"/>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4465" name="Rectangle 33"/>
              <p:cNvSpPr>
                <a:spLocks noChangeArrowheads="1"/>
              </p:cNvSpPr>
              <p:nvPr/>
            </p:nvSpPr>
            <p:spPr bwMode="auto">
              <a:xfrm>
                <a:off x="2634" y="1574"/>
                <a:ext cx="446" cy="173"/>
              </a:xfrm>
              <a:prstGeom prst="rect">
                <a:avLst/>
              </a:prstGeom>
              <a:noFill/>
              <a:ln w="9525">
                <a:noFill/>
                <a:miter lim="800000"/>
                <a:headEnd/>
                <a:tailEnd/>
              </a:ln>
              <a:effectLst/>
            </p:spPr>
            <p:txBody>
              <a:bodyPr wrap="none">
                <a:spAutoFit/>
              </a:bodyPr>
              <a:lstStyle/>
              <a:p>
                <a:pPr algn="l">
                  <a:defRPr/>
                </a:pPr>
                <a:r>
                  <a:rPr lang="en-GB" sz="1200" b="1" i="1">
                    <a:solidFill>
                      <a:srgbClr val="993300"/>
                    </a:solidFill>
                    <a:effectLst>
                      <a:outerShdw blurRad="38100" dist="38100" dir="2700000" algn="tl">
                        <a:srgbClr val="C0C0C0"/>
                      </a:outerShdw>
                    </a:effectLst>
                  </a:rPr>
                  <a:t>RSCDF</a:t>
                </a:r>
                <a:endParaRPr lang="en-US" sz="1000" b="1" i="1">
                  <a:solidFill>
                    <a:srgbClr val="993300"/>
                  </a:solidFill>
                  <a:effectLst>
                    <a:outerShdw blurRad="38100" dist="38100" dir="2700000" algn="tl">
                      <a:srgbClr val="C0C0C0"/>
                    </a:outerShdw>
                  </a:effectLst>
                </a:endParaRPr>
              </a:p>
            </p:txBody>
          </p:sp>
        </p:grpSp>
      </p:gr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4"/>
          <p:cNvSpPr>
            <a:spLocks noChangeArrowheads="1"/>
          </p:cNvSpPr>
          <p:nvPr/>
        </p:nvSpPr>
        <p:spPr bwMode="auto">
          <a:xfrm>
            <a:off x="3695700" y="1557338"/>
            <a:ext cx="1008063" cy="4895850"/>
          </a:xfrm>
          <a:prstGeom prst="roundRect">
            <a:avLst>
              <a:gd name="adj" fmla="val 16667"/>
            </a:avLst>
          </a:prstGeom>
          <a:solidFill>
            <a:srgbClr val="FFCC99"/>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6019" name="Picture 5"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6020" name="Group 6"/>
          <p:cNvGrpSpPr>
            <a:grpSpLocks/>
          </p:cNvGrpSpPr>
          <p:nvPr/>
        </p:nvGrpSpPr>
        <p:grpSpPr bwMode="auto">
          <a:xfrm>
            <a:off x="3000375" y="1976438"/>
            <a:ext cx="2305050" cy="719137"/>
            <a:chOff x="2550" y="3748"/>
            <a:chExt cx="729" cy="227"/>
          </a:xfrm>
        </p:grpSpPr>
        <p:sp>
          <p:nvSpPr>
            <p:cNvPr id="86051" name="Line 7"/>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6052" name="Line 8"/>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86053" name="Picture 9"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021" name="Group 10"/>
          <p:cNvGrpSpPr>
            <a:grpSpLocks/>
          </p:cNvGrpSpPr>
          <p:nvPr/>
        </p:nvGrpSpPr>
        <p:grpSpPr bwMode="auto">
          <a:xfrm>
            <a:off x="611188" y="3086100"/>
            <a:ext cx="1711325" cy="1350963"/>
            <a:chOff x="2053" y="995"/>
            <a:chExt cx="2110" cy="1573"/>
          </a:xfrm>
        </p:grpSpPr>
        <p:pic>
          <p:nvPicPr>
            <p:cNvPr id="86046" name="Picture 11" descr="P51400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3" y="995"/>
              <a:ext cx="2110" cy="14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86047" name="Group 32"/>
            <p:cNvGrpSpPr>
              <a:grpSpLocks/>
            </p:cNvGrpSpPr>
            <p:nvPr/>
          </p:nvGrpSpPr>
          <p:grpSpPr bwMode="auto">
            <a:xfrm>
              <a:off x="2802" y="1992"/>
              <a:ext cx="884" cy="576"/>
              <a:chOff x="873" y="708"/>
              <a:chExt cx="816" cy="576"/>
            </a:xfrm>
          </p:grpSpPr>
          <p:pic>
            <p:nvPicPr>
              <p:cNvPr id="86048" name="Picture 13"/>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3" y="1188"/>
                <a:ext cx="816"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6049" name="Picture 14"/>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32" y="708"/>
                <a:ext cx="510" cy="50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6050" name="Picture 15"/>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94" y="742"/>
                <a:ext cx="354" cy="25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pic>
        <p:nvPicPr>
          <p:cNvPr id="86022" name="Picture 16" descr="suadie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3413" y="4611688"/>
            <a:ext cx="1801812" cy="220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23" name="Picture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1513" y="836613"/>
            <a:ext cx="1731962" cy="2016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6024" name="Picture 18"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58975" y="1717675"/>
            <a:ext cx="976313" cy="1206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6025" name="AutoShape 19"/>
          <p:cNvSpPr>
            <a:spLocks noChangeArrowheads="1"/>
          </p:cNvSpPr>
          <p:nvPr/>
        </p:nvSpPr>
        <p:spPr bwMode="auto">
          <a:xfrm rot="5400000">
            <a:off x="1487488" y="3905250"/>
            <a:ext cx="719137" cy="360363"/>
          </a:xfrm>
          <a:custGeom>
            <a:avLst/>
            <a:gdLst>
              <a:gd name="T0" fmla="*/ 593721 w 21600"/>
              <a:gd name="T1" fmla="*/ 180182 h 21600"/>
              <a:gd name="T2" fmla="*/ 359569 w 21600"/>
              <a:gd name="T3" fmla="*/ 360363 h 21600"/>
              <a:gd name="T4" fmla="*/ 125416 w 21600"/>
              <a:gd name="T5" fmla="*/ 180182 h 21600"/>
              <a:gd name="T6" fmla="*/ 359569 w 21600"/>
              <a:gd name="T7" fmla="*/ 0 h 21600"/>
              <a:gd name="T8" fmla="*/ 0 60000 65536"/>
              <a:gd name="T9" fmla="*/ 0 60000 65536"/>
              <a:gd name="T10" fmla="*/ 0 60000 65536"/>
              <a:gd name="T11" fmla="*/ 0 60000 65536"/>
              <a:gd name="T12" fmla="*/ 5567 w 21600"/>
              <a:gd name="T13" fmla="*/ 5567 h 21600"/>
              <a:gd name="T14" fmla="*/ 16033 w 21600"/>
              <a:gd name="T15" fmla="*/ 16033 h 21600"/>
            </a:gdLst>
            <a:ahLst/>
            <a:cxnLst>
              <a:cxn ang="T8">
                <a:pos x="T0" y="T1"/>
              </a:cxn>
              <a:cxn ang="T9">
                <a:pos x="T2" y="T3"/>
              </a:cxn>
              <a:cxn ang="T10">
                <a:pos x="T4" y="T5"/>
              </a:cxn>
              <a:cxn ang="T11">
                <a:pos x="T6" y="T7"/>
              </a:cxn>
            </a:cxnLst>
            <a:rect l="T12" t="T13" r="T14" b="T15"/>
            <a:pathLst>
              <a:path w="21600" h="21600">
                <a:moveTo>
                  <a:pt x="0" y="0"/>
                </a:moveTo>
                <a:lnTo>
                  <a:pt x="7533" y="21600"/>
                </a:lnTo>
                <a:lnTo>
                  <a:pt x="14067" y="21600"/>
                </a:lnTo>
                <a:lnTo>
                  <a:pt x="21600" y="0"/>
                </a:lnTo>
                <a:close/>
              </a:path>
            </a:pathLst>
          </a:custGeom>
          <a:solidFill>
            <a:srgbClr val="FF99CC"/>
          </a:solidFill>
          <a:ln w="9525" algn="ctr">
            <a:solidFill>
              <a:schemeClr val="tx1"/>
            </a:solidFill>
            <a:miter lim="800000"/>
            <a:headEnd/>
            <a:tailEnd/>
          </a:ln>
        </p:spPr>
        <p:txBody>
          <a:bodyPr anchor="ctr">
            <a:spAutoFit/>
          </a:bodyPr>
          <a:lstStyle/>
          <a:p>
            <a:endParaRPr lang="en-US"/>
          </a:p>
        </p:txBody>
      </p:sp>
      <p:grpSp>
        <p:nvGrpSpPr>
          <p:cNvPr id="86026" name="Group 20"/>
          <p:cNvGrpSpPr>
            <a:grpSpLocks/>
          </p:cNvGrpSpPr>
          <p:nvPr/>
        </p:nvGrpSpPr>
        <p:grpSpPr bwMode="auto">
          <a:xfrm>
            <a:off x="3059113" y="3662363"/>
            <a:ext cx="2305050" cy="719137"/>
            <a:chOff x="2550" y="3748"/>
            <a:chExt cx="729" cy="227"/>
          </a:xfrm>
        </p:grpSpPr>
        <p:sp>
          <p:nvSpPr>
            <p:cNvPr id="86043" name="Line 21"/>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6044" name="Line 22"/>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86045" name="Picture 23"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027" name="Group 24"/>
          <p:cNvGrpSpPr>
            <a:grpSpLocks/>
          </p:cNvGrpSpPr>
          <p:nvPr/>
        </p:nvGrpSpPr>
        <p:grpSpPr bwMode="auto">
          <a:xfrm>
            <a:off x="3033713" y="5310188"/>
            <a:ext cx="2305050" cy="719137"/>
            <a:chOff x="2550" y="3748"/>
            <a:chExt cx="729" cy="227"/>
          </a:xfrm>
        </p:grpSpPr>
        <p:sp>
          <p:nvSpPr>
            <p:cNvPr id="86040" name="Line 25"/>
            <p:cNvSpPr>
              <a:spLocks noChangeShapeType="1"/>
            </p:cNvSpPr>
            <p:nvPr/>
          </p:nvSpPr>
          <p:spPr bwMode="auto">
            <a:xfrm>
              <a:off x="2550"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6041" name="Line 26"/>
            <p:cNvSpPr>
              <a:spLocks noChangeShapeType="1"/>
            </p:cNvSpPr>
            <p:nvPr/>
          </p:nvSpPr>
          <p:spPr bwMode="auto">
            <a:xfrm>
              <a:off x="3052" y="3860"/>
              <a:ext cx="227"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pic>
          <p:nvPicPr>
            <p:cNvPr id="86042" name="Picture 27"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791" y="3748"/>
              <a:ext cx="22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028" name="Group 28"/>
          <p:cNvGrpSpPr>
            <a:grpSpLocks/>
          </p:cNvGrpSpPr>
          <p:nvPr/>
        </p:nvGrpSpPr>
        <p:grpSpPr bwMode="auto">
          <a:xfrm>
            <a:off x="2122488" y="4941888"/>
            <a:ext cx="936625" cy="1673225"/>
            <a:chOff x="295" y="1117"/>
            <a:chExt cx="1056" cy="1620"/>
          </a:xfrm>
        </p:grpSpPr>
        <p:pic>
          <p:nvPicPr>
            <p:cNvPr id="86038" name="Picture 29" descr="SIM Free Nokia 3120"/>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5" y="1117"/>
              <a:ext cx="1056"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9" name="Picture 30" descr="captool"/>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13" y="1472"/>
              <a:ext cx="477"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6029" name="Picture 31"/>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000250" y="3681413"/>
            <a:ext cx="10334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0" name="Picture 32" descr="logoRDF"/>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775325" y="3433763"/>
            <a:ext cx="3311525"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1" name="Text Box 33"/>
          <p:cNvSpPr txBox="1">
            <a:spLocks noChangeArrowheads="1"/>
          </p:cNvSpPr>
          <p:nvPr/>
        </p:nvSpPr>
        <p:spPr bwMode="auto">
          <a:xfrm>
            <a:off x="6175375" y="3636963"/>
            <a:ext cx="194786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SC</a:t>
            </a:r>
            <a:endParaRPr lang="en-US" altLang="en-US" sz="3600">
              <a:solidFill>
                <a:srgbClr val="FF9900"/>
              </a:solidFill>
              <a:latin typeface="Cooper Black" pitchFamily="18" charset="0"/>
            </a:endParaRPr>
          </a:p>
        </p:txBody>
      </p:sp>
      <p:sp>
        <p:nvSpPr>
          <p:cNvPr id="86032" name="AutoShape 34"/>
          <p:cNvSpPr>
            <a:spLocks/>
          </p:cNvSpPr>
          <p:nvPr/>
        </p:nvSpPr>
        <p:spPr bwMode="auto">
          <a:xfrm>
            <a:off x="5292725" y="1989138"/>
            <a:ext cx="431800" cy="4103687"/>
          </a:xfrm>
          <a:prstGeom prst="rightBrace">
            <a:avLst>
              <a:gd name="adj1" fmla="val 79197"/>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45891" name="Rectangle 35"/>
          <p:cNvSpPr>
            <a:spLocks noChangeArrowheads="1"/>
          </p:cNvSpPr>
          <p:nvPr/>
        </p:nvSpPr>
        <p:spPr bwMode="auto">
          <a:xfrm>
            <a:off x="827088"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Challenge 1: General Adaptation Framework</a:t>
            </a:r>
          </a:p>
        </p:txBody>
      </p:sp>
      <p:pic>
        <p:nvPicPr>
          <p:cNvPr id="86034" name="Picture 36" descr="The World Wide Web Consortium (W3C)"/>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5" name="Picture 37" descr="The Semantic Web Home Page">
            <a:hlinkClick r:id="rId16"/>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6" name="Picture 38" descr="rdf icons">
            <a:hlinkClick r:id="rId18"/>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7" name="AutoShape 39"/>
          <p:cNvSpPr>
            <a:spLocks noChangeArrowheads="1"/>
          </p:cNvSpPr>
          <p:nvPr/>
        </p:nvSpPr>
        <p:spPr bwMode="auto">
          <a:xfrm>
            <a:off x="5651500" y="5589588"/>
            <a:ext cx="3313113" cy="1079500"/>
          </a:xfrm>
          <a:prstGeom prst="wedgeRoundRectCallout">
            <a:avLst>
              <a:gd name="adj1" fmla="val -90153"/>
              <a:gd name="adj2" fmla="val -163384"/>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adapters</a:t>
            </a: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9394" name="Group 2"/>
          <p:cNvGrpSpPr>
            <a:grpSpLocks/>
          </p:cNvGrpSpPr>
          <p:nvPr/>
        </p:nvGrpSpPr>
        <p:grpSpPr bwMode="auto">
          <a:xfrm>
            <a:off x="3843338" y="5394325"/>
            <a:ext cx="1851025" cy="1412875"/>
            <a:chOff x="158" y="973"/>
            <a:chExt cx="1134" cy="939"/>
          </a:xfrm>
        </p:grpSpPr>
        <p:pic>
          <p:nvPicPr>
            <p:cNvPr id="59424" name="Picture 3"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25" name="AutoShape 4"/>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9426" name="Picture 5" descr="MCj0311408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27" name="Picture 6" descr="MPj03057460000[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7639" name="Documents"/>
            <p:cNvSpPr>
              <a:spLocks noEditPoints="1" noChangeArrowheads="1"/>
            </p:cNvSpPr>
            <p:nvPr/>
          </p:nvSpPr>
          <p:spPr bwMode="auto">
            <a:xfrm>
              <a:off x="204" y="1116"/>
              <a:ext cx="155"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59429" name="Picture 8" descr="internet-explorer-vulnerable">
              <a:hlinkClick r:id="rId5"/>
            </p:cNvPr>
            <p:cNvPicPr>
              <a:picLocks noChangeAspect="1" noChangeArrowheads="1"/>
            </p:cNvPicPr>
            <p:nvPr/>
          </p:nvPicPr>
          <p:blipFill>
            <a:blip r:embed="rId6">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30" name="Picture 9" descr="Google Serves Most Search Result and Ads - Nielsen Ratings Reports Yahoo and MSN Show Gains As We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395" name="WordArt 10"/>
          <p:cNvSpPr>
            <a:spLocks noChangeArrowheads="1" noChangeShapeType="1" noTextEdit="1"/>
          </p:cNvSpPr>
          <p:nvPr/>
        </p:nvSpPr>
        <p:spPr bwMode="auto">
          <a:xfrm>
            <a:off x="4198938" y="6164263"/>
            <a:ext cx="1143000" cy="63023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a:t>
            </a:r>
          </a:p>
        </p:txBody>
      </p:sp>
      <p:sp>
        <p:nvSpPr>
          <p:cNvPr id="59396" name="AutoShape 11"/>
          <p:cNvSpPr>
            <a:spLocks noChangeArrowheads="1"/>
          </p:cNvSpPr>
          <p:nvPr/>
        </p:nvSpPr>
        <p:spPr bwMode="auto">
          <a:xfrm rot="-5400000">
            <a:off x="1692275" y="4221163"/>
            <a:ext cx="863600" cy="3168650"/>
          </a:xfrm>
          <a:custGeom>
            <a:avLst/>
            <a:gdLst>
              <a:gd name="T0" fmla="*/ 496850 w 21600"/>
              <a:gd name="T1" fmla="*/ 0 h 21600"/>
              <a:gd name="T2" fmla="*/ 496850 w 21600"/>
              <a:gd name="T3" fmla="*/ 1783539 h 21600"/>
              <a:gd name="T4" fmla="*/ 100074 w 21600"/>
              <a:gd name="T5" fmla="*/ 3168650 h 21600"/>
              <a:gd name="T6" fmla="*/ 863600 w 21600"/>
              <a:gd name="T7" fmla="*/ 891770 h 21600"/>
              <a:gd name="T8" fmla="*/ 17694720 60000 65536"/>
              <a:gd name="T9" fmla="*/ 5898240 60000 65536"/>
              <a:gd name="T10" fmla="*/ 5898240 60000 65536"/>
              <a:gd name="T11" fmla="*/ 0 60000 65536"/>
              <a:gd name="T12" fmla="*/ 12427 w 21600"/>
              <a:gd name="T13" fmla="*/ 3630 h 21600"/>
              <a:gd name="T14" fmla="*/ 17905 w 21600"/>
              <a:gd name="T15" fmla="*/ 8528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630"/>
                </a:lnTo>
                <a:cubicBezTo>
                  <a:pt x="5564" y="3630"/>
                  <a:pt x="0" y="7448"/>
                  <a:pt x="0" y="12158"/>
                </a:cubicBezTo>
                <a:lnTo>
                  <a:pt x="0" y="21600"/>
                </a:lnTo>
                <a:lnTo>
                  <a:pt x="5006" y="21600"/>
                </a:lnTo>
                <a:lnTo>
                  <a:pt x="5006" y="12158"/>
                </a:lnTo>
                <a:cubicBezTo>
                  <a:pt x="5006" y="10153"/>
                  <a:pt x="8328" y="8528"/>
                  <a:pt x="12427" y="8528"/>
                </a:cubicBezTo>
                <a:lnTo>
                  <a:pt x="12427" y="12158"/>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59397" name="Line 12"/>
          <p:cNvSpPr>
            <a:spLocks noChangeShapeType="1"/>
          </p:cNvSpPr>
          <p:nvPr/>
        </p:nvSpPr>
        <p:spPr bwMode="auto">
          <a:xfrm flipH="1">
            <a:off x="1619250" y="2565400"/>
            <a:ext cx="649288" cy="647700"/>
          </a:xfrm>
          <a:prstGeom prst="line">
            <a:avLst/>
          </a:prstGeom>
          <a:noFill/>
          <a:ln w="76200">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59398" name="Text Box 13"/>
          <p:cNvSpPr txBox="1">
            <a:spLocks noChangeArrowheads="1"/>
          </p:cNvSpPr>
          <p:nvPr/>
        </p:nvSpPr>
        <p:spPr bwMode="auto">
          <a:xfrm>
            <a:off x="765175" y="993775"/>
            <a:ext cx="16557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Human Communities</a:t>
            </a:r>
          </a:p>
        </p:txBody>
      </p:sp>
      <p:grpSp>
        <p:nvGrpSpPr>
          <p:cNvPr id="59399" name="Group 14"/>
          <p:cNvGrpSpPr>
            <a:grpSpLocks/>
          </p:cNvGrpSpPr>
          <p:nvPr/>
        </p:nvGrpSpPr>
        <p:grpSpPr bwMode="auto">
          <a:xfrm>
            <a:off x="217488" y="3205163"/>
            <a:ext cx="2051050" cy="2087562"/>
            <a:chOff x="137" y="2019"/>
            <a:chExt cx="1292" cy="1315"/>
          </a:xfrm>
        </p:grpSpPr>
        <p:sp>
          <p:nvSpPr>
            <p:cNvPr id="59418" name="AutoShape 15"/>
            <p:cNvSpPr>
              <a:spLocks noChangeArrowheads="1"/>
            </p:cNvSpPr>
            <p:nvPr/>
          </p:nvSpPr>
          <p:spPr bwMode="auto">
            <a:xfrm>
              <a:off x="137" y="2019"/>
              <a:ext cx="1292" cy="1315"/>
            </a:xfrm>
            <a:prstGeom prst="cube">
              <a:avLst>
                <a:gd name="adj" fmla="val 11157"/>
              </a:avLst>
            </a:prstGeom>
            <a:solidFill>
              <a:srgbClr val="FFFF00"/>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59419" name="WordArt 16"/>
            <p:cNvSpPr>
              <a:spLocks noChangeArrowheads="1" noChangeShapeType="1" noTextEdit="1"/>
            </p:cNvSpPr>
            <p:nvPr/>
          </p:nvSpPr>
          <p:spPr bwMode="auto">
            <a:xfrm>
              <a:off x="172" y="2296"/>
              <a:ext cx="395"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Wikis</a:t>
              </a:r>
            </a:p>
          </p:txBody>
        </p:sp>
        <p:sp>
          <p:nvSpPr>
            <p:cNvPr id="59420" name="WordArt 17"/>
            <p:cNvSpPr>
              <a:spLocks noChangeArrowheads="1" noChangeShapeType="1" noTextEdit="1"/>
            </p:cNvSpPr>
            <p:nvPr/>
          </p:nvSpPr>
          <p:spPr bwMode="auto">
            <a:xfrm>
              <a:off x="180" y="2568"/>
              <a:ext cx="387"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Blogs</a:t>
              </a:r>
            </a:p>
          </p:txBody>
        </p:sp>
        <p:sp>
          <p:nvSpPr>
            <p:cNvPr id="59421" name="WordArt 18"/>
            <p:cNvSpPr>
              <a:spLocks noChangeArrowheads="1" noChangeShapeType="1" noTextEdit="1"/>
            </p:cNvSpPr>
            <p:nvPr/>
          </p:nvSpPr>
          <p:spPr bwMode="auto">
            <a:xfrm>
              <a:off x="174" y="2840"/>
              <a:ext cx="574" cy="208"/>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Mashups</a:t>
              </a:r>
            </a:p>
          </p:txBody>
        </p:sp>
        <p:sp>
          <p:nvSpPr>
            <p:cNvPr id="59422" name="WordArt 19"/>
            <p:cNvSpPr>
              <a:spLocks noChangeArrowheads="1" noChangeShapeType="1" noTextEdit="1"/>
            </p:cNvSpPr>
            <p:nvPr/>
          </p:nvSpPr>
          <p:spPr bwMode="auto">
            <a:xfrm>
              <a:off x="603" y="2019"/>
              <a:ext cx="720" cy="39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 2.0</a:t>
              </a:r>
            </a:p>
          </p:txBody>
        </p:sp>
        <p:sp>
          <p:nvSpPr>
            <p:cNvPr id="59423" name="WordArt 20"/>
            <p:cNvSpPr>
              <a:spLocks noChangeArrowheads="1" noChangeShapeType="1" noTextEdit="1"/>
            </p:cNvSpPr>
            <p:nvPr/>
          </p:nvSpPr>
          <p:spPr bwMode="auto">
            <a:xfrm>
              <a:off x="158" y="3107"/>
              <a:ext cx="1089"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Social Networks</a:t>
              </a:r>
            </a:p>
          </p:txBody>
        </p:sp>
      </p:grpSp>
      <p:grpSp>
        <p:nvGrpSpPr>
          <p:cNvPr id="59400" name="Group 21"/>
          <p:cNvGrpSpPr>
            <a:grpSpLocks/>
          </p:cNvGrpSpPr>
          <p:nvPr/>
        </p:nvGrpSpPr>
        <p:grpSpPr bwMode="auto">
          <a:xfrm>
            <a:off x="5795963" y="908050"/>
            <a:ext cx="3097212" cy="1223963"/>
            <a:chOff x="3696" y="1162"/>
            <a:chExt cx="1951" cy="771"/>
          </a:xfrm>
        </p:grpSpPr>
        <p:sp>
          <p:nvSpPr>
            <p:cNvPr id="59414" name="Rectangle 22"/>
            <p:cNvSpPr>
              <a:spLocks noChangeArrowheads="1"/>
            </p:cNvSpPr>
            <p:nvPr/>
          </p:nvSpPr>
          <p:spPr bwMode="auto">
            <a:xfrm>
              <a:off x="3696" y="1162"/>
              <a:ext cx="1951" cy="771"/>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59415" name="Picture 23" descr="j030125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67" y="1298"/>
              <a:ext cx="654" cy="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16" name="Picture 24" descr="j02920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36" y="1229"/>
              <a:ext cx="635" cy="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17" name="AutoShape 25"/>
            <p:cNvSpPr>
              <a:spLocks noChangeArrowheads="1"/>
            </p:cNvSpPr>
            <p:nvPr/>
          </p:nvSpPr>
          <p:spPr bwMode="auto">
            <a:xfrm>
              <a:off x="4422" y="1480"/>
              <a:ext cx="499" cy="181"/>
            </a:xfrm>
            <a:prstGeom prst="leftRightArrow">
              <a:avLst>
                <a:gd name="adj1" fmla="val 50000"/>
                <a:gd name="adj2" fmla="val 55138"/>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59401" name="Group 26"/>
          <p:cNvGrpSpPr>
            <a:grpSpLocks/>
          </p:cNvGrpSpPr>
          <p:nvPr/>
        </p:nvGrpSpPr>
        <p:grpSpPr bwMode="auto">
          <a:xfrm>
            <a:off x="2098675" y="796925"/>
            <a:ext cx="2808288" cy="2735263"/>
            <a:chOff x="476" y="709"/>
            <a:chExt cx="1769" cy="1723"/>
          </a:xfrm>
        </p:grpSpPr>
        <p:grpSp>
          <p:nvGrpSpPr>
            <p:cNvPr id="59404" name="Group 27"/>
            <p:cNvGrpSpPr>
              <a:grpSpLocks/>
            </p:cNvGrpSpPr>
            <p:nvPr/>
          </p:nvGrpSpPr>
          <p:grpSpPr bwMode="auto">
            <a:xfrm>
              <a:off x="476" y="709"/>
              <a:ext cx="1769" cy="1723"/>
              <a:chOff x="1610" y="1207"/>
              <a:chExt cx="2767" cy="2631"/>
            </a:xfrm>
          </p:grpSpPr>
          <p:pic>
            <p:nvPicPr>
              <p:cNvPr id="59406" name="Picture 28"/>
              <p:cNvPicPr>
                <a:picLocks noChangeAspect="1" noChangeArrowheads="1"/>
              </p:cNvPicPr>
              <p:nvPr/>
            </p:nvPicPr>
            <p:blipFill>
              <a:blip r:embed="rId10">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610" y="1207"/>
                <a:ext cx="2767" cy="2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7" name="Picture 29"/>
              <p:cNvPicPr>
                <a:picLocks noChangeAspect="1" noChangeArrowheads="1"/>
              </p:cNvPicPr>
              <p:nvPr/>
            </p:nvPicPr>
            <p:blipFill>
              <a:blip r:embed="rId11"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986" y="2296"/>
                <a:ext cx="388"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8" name="Picture 30"/>
              <p:cNvPicPr>
                <a:picLocks noChangeAspect="1" noChangeArrowheads="1"/>
              </p:cNvPicPr>
              <p:nvPr/>
            </p:nvPicPr>
            <p:blipFill>
              <a:blip r:embed="rId12"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150" y="1386"/>
                <a:ext cx="412" cy="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9" name="Picture 31"/>
              <p:cNvPicPr>
                <a:picLocks noChangeAspect="1" noChangeArrowheads="1"/>
              </p:cNvPicPr>
              <p:nvPr/>
            </p:nvPicPr>
            <p:blipFill>
              <a:blip r:embed="rId13">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2618" y="2977"/>
                <a:ext cx="409" cy="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10" name="Picture 32"/>
              <p:cNvPicPr>
                <a:picLocks noChangeAspect="1" noChangeArrowheads="1"/>
              </p:cNvPicPr>
              <p:nvPr/>
            </p:nvPicPr>
            <p:blipFill>
              <a:blip r:embed="rId14">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2232" y="1400"/>
                <a:ext cx="401"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11" name="Picture 33"/>
              <p:cNvPicPr>
                <a:picLocks noChangeAspect="1" noChangeArrowheads="1"/>
              </p:cNvPicPr>
              <p:nvPr/>
            </p:nvPicPr>
            <p:blipFill>
              <a:blip r:embed="rId15">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2399" y="1915"/>
                <a:ext cx="1039" cy="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12" name="Picture 34"/>
              <p:cNvPicPr>
                <a:picLocks noChangeAspect="1" noChangeArrowheads="1"/>
              </p:cNvPicPr>
              <p:nvPr/>
            </p:nvPicPr>
            <p:blipFill>
              <a:blip r:embed="rId16"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272" y="2790"/>
                <a:ext cx="408"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13" name="Picture 35"/>
              <p:cNvPicPr>
                <a:picLocks noChangeAspect="1" noChangeArrowheads="1"/>
              </p:cNvPicPr>
              <p:nvPr/>
            </p:nvPicPr>
            <p:blipFill>
              <a:blip r:embed="rId17">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491" y="2053"/>
                <a:ext cx="435" cy="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405" name="WordArt 36"/>
            <p:cNvSpPr>
              <a:spLocks noChangeArrowheads="1" noChangeShapeType="1" noTextEdit="1"/>
            </p:cNvSpPr>
            <p:nvPr/>
          </p:nvSpPr>
          <p:spPr bwMode="auto">
            <a:xfrm rot="-1642870">
              <a:off x="1365" y="1434"/>
              <a:ext cx="264" cy="240"/>
            </a:xfrm>
            <a:prstGeom prst="rect">
              <a:avLst/>
            </a:prstGeom>
          </p:spPr>
          <p:txBody>
            <a:bodyPr wrap="none" fromWordArt="1">
              <a:prstTxWarp prst="textPlain">
                <a:avLst>
                  <a:gd name="adj" fmla="val 5000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a:t>
              </a:r>
            </a:p>
          </p:txBody>
        </p:sp>
      </p:grpSp>
      <p:sp>
        <p:nvSpPr>
          <p:cNvPr id="1477669" name="Rectangle 37"/>
          <p:cNvSpPr>
            <a:spLocks noChangeArrowheads="1"/>
          </p:cNvSpPr>
          <p:nvPr/>
        </p:nvSpPr>
        <p:spPr bwMode="auto">
          <a:xfrm>
            <a:off x="1331913" y="125413"/>
            <a:ext cx="7594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Web of Humans (Social Web, Web 2.0)</a:t>
            </a:r>
          </a:p>
        </p:txBody>
      </p:sp>
      <p:sp>
        <p:nvSpPr>
          <p:cNvPr id="59403" name="AutoShape 38"/>
          <p:cNvSpPr>
            <a:spLocks noChangeArrowheads="1"/>
          </p:cNvSpPr>
          <p:nvPr/>
        </p:nvSpPr>
        <p:spPr bwMode="auto">
          <a:xfrm>
            <a:off x="3635375" y="3573463"/>
            <a:ext cx="1190625" cy="1008062"/>
          </a:xfrm>
          <a:prstGeom prst="wedgeRoundRectCallout">
            <a:avLst>
              <a:gd name="adj1" fmla="val -171731"/>
              <a:gd name="adj2" fmla="val -47167"/>
              <a:gd name="adj3" fmla="val 16667"/>
            </a:avLst>
          </a:prstGeom>
          <a:solidFill>
            <a:srgbClr val="99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Facilitates Human-to-Human interaction</a:t>
            </a:r>
          </a:p>
        </p:txBody>
      </p:sp>
    </p:spTree>
  </p:cSld>
  <p:clrMapOvr>
    <a:masterClrMapping/>
  </p:clrMapOvr>
  <p:transition spd="med"/>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64" name="Rectangle 4"/>
          <p:cNvSpPr>
            <a:spLocks noChangeArrowheads="1"/>
          </p:cNvSpPr>
          <p:nvPr/>
        </p:nvSpPr>
        <p:spPr bwMode="auto">
          <a:xfrm>
            <a:off x="2224088" y="150813"/>
            <a:ext cx="6802437"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Resource Maintenance Lifecycle</a:t>
            </a:r>
          </a:p>
        </p:txBody>
      </p:sp>
      <p:pic>
        <p:nvPicPr>
          <p:cNvPr id="87043" name="Picture 5"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36663" y="10953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4" name="Text Box 6"/>
          <p:cNvSpPr txBox="1">
            <a:spLocks noChangeArrowheads="1"/>
          </p:cNvSpPr>
          <p:nvPr/>
        </p:nvSpPr>
        <p:spPr bwMode="auto">
          <a:xfrm>
            <a:off x="2195513" y="1125538"/>
            <a:ext cx="1008062" cy="454025"/>
          </a:xfrm>
          <a:prstGeom prst="rect">
            <a:avLst/>
          </a:prstGeom>
          <a:solidFill>
            <a:srgbClr val="00FFFF"/>
          </a:solidFill>
          <a:ln w="57150" cmpd="thinThick"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a:t>States</a:t>
            </a:r>
          </a:p>
        </p:txBody>
      </p:sp>
      <p:sp>
        <p:nvSpPr>
          <p:cNvPr id="87045" name="Text Box 7"/>
          <p:cNvSpPr txBox="1">
            <a:spLocks noChangeArrowheads="1"/>
          </p:cNvSpPr>
          <p:nvPr/>
        </p:nvSpPr>
        <p:spPr bwMode="auto">
          <a:xfrm>
            <a:off x="6804025" y="1125538"/>
            <a:ext cx="1960563" cy="454025"/>
          </a:xfrm>
          <a:prstGeom prst="rect">
            <a:avLst/>
          </a:prstGeom>
          <a:solidFill>
            <a:srgbClr val="00FFFF"/>
          </a:solidFill>
          <a:ln w="57150" cmpd="thinThick"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a:t>Symptoms</a:t>
            </a:r>
          </a:p>
        </p:txBody>
      </p:sp>
      <p:sp>
        <p:nvSpPr>
          <p:cNvPr id="87046" name="Text Box 8"/>
          <p:cNvSpPr txBox="1">
            <a:spLocks noChangeArrowheads="1"/>
          </p:cNvSpPr>
          <p:nvPr/>
        </p:nvSpPr>
        <p:spPr bwMode="auto">
          <a:xfrm>
            <a:off x="6659563" y="6021388"/>
            <a:ext cx="2160587" cy="454025"/>
          </a:xfrm>
          <a:prstGeom prst="rect">
            <a:avLst/>
          </a:prstGeom>
          <a:solidFill>
            <a:srgbClr val="00FFFF"/>
          </a:solidFill>
          <a:ln w="57150" cmpd="thinThick"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a:t>Diagnoses</a:t>
            </a:r>
          </a:p>
        </p:txBody>
      </p:sp>
      <p:sp>
        <p:nvSpPr>
          <p:cNvPr id="87047" name="Text Box 9"/>
          <p:cNvSpPr txBox="1">
            <a:spLocks noChangeArrowheads="1"/>
          </p:cNvSpPr>
          <p:nvPr/>
        </p:nvSpPr>
        <p:spPr bwMode="auto">
          <a:xfrm>
            <a:off x="755650" y="6021388"/>
            <a:ext cx="2447925" cy="454025"/>
          </a:xfrm>
          <a:prstGeom prst="rect">
            <a:avLst/>
          </a:prstGeom>
          <a:solidFill>
            <a:srgbClr val="00FFFF"/>
          </a:solidFill>
          <a:ln w="57150" cmpd="thinThick"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000"/>
              <a:t>Maintenance Plan</a:t>
            </a:r>
          </a:p>
        </p:txBody>
      </p:sp>
      <p:sp>
        <p:nvSpPr>
          <p:cNvPr id="87048" name="Line 10"/>
          <p:cNvSpPr>
            <a:spLocks noChangeShapeType="1"/>
          </p:cNvSpPr>
          <p:nvPr/>
        </p:nvSpPr>
        <p:spPr bwMode="auto">
          <a:xfrm flipV="1">
            <a:off x="1116013" y="1628775"/>
            <a:ext cx="1368425" cy="1008063"/>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49" name="Text Box 11"/>
          <p:cNvSpPr txBox="1">
            <a:spLocks noChangeArrowheads="1"/>
          </p:cNvSpPr>
          <p:nvPr/>
        </p:nvSpPr>
        <p:spPr bwMode="auto">
          <a:xfrm>
            <a:off x="252413" y="1700213"/>
            <a:ext cx="1655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FF0000"/>
                </a:solidFill>
              </a:rPr>
              <a:t>Measurement</a:t>
            </a:r>
          </a:p>
        </p:txBody>
      </p:sp>
      <p:sp>
        <p:nvSpPr>
          <p:cNvPr id="87050" name="Line 12"/>
          <p:cNvSpPr>
            <a:spLocks noChangeShapeType="1"/>
          </p:cNvSpPr>
          <p:nvPr/>
        </p:nvSpPr>
        <p:spPr bwMode="auto">
          <a:xfrm flipH="1">
            <a:off x="3348038" y="6237288"/>
            <a:ext cx="3168650" cy="0"/>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51" name="Line 13"/>
          <p:cNvSpPr>
            <a:spLocks noChangeShapeType="1"/>
          </p:cNvSpPr>
          <p:nvPr/>
        </p:nvSpPr>
        <p:spPr bwMode="auto">
          <a:xfrm>
            <a:off x="2700338" y="1700213"/>
            <a:ext cx="1079500" cy="1441450"/>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52" name="Text Box 14"/>
          <p:cNvSpPr txBox="1">
            <a:spLocks noChangeArrowheads="1"/>
          </p:cNvSpPr>
          <p:nvPr/>
        </p:nvSpPr>
        <p:spPr bwMode="auto">
          <a:xfrm>
            <a:off x="2200275" y="2381250"/>
            <a:ext cx="13684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Data Warehousing</a:t>
            </a:r>
          </a:p>
        </p:txBody>
      </p:sp>
      <p:sp>
        <p:nvSpPr>
          <p:cNvPr id="87053" name="Text Box 15"/>
          <p:cNvSpPr txBox="1">
            <a:spLocks noChangeArrowheads="1"/>
          </p:cNvSpPr>
          <p:nvPr/>
        </p:nvSpPr>
        <p:spPr bwMode="auto">
          <a:xfrm>
            <a:off x="3451225" y="1738313"/>
            <a:ext cx="1270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Predictive Measurement</a:t>
            </a:r>
          </a:p>
        </p:txBody>
      </p:sp>
      <p:sp>
        <p:nvSpPr>
          <p:cNvPr id="87054" name="Line 16"/>
          <p:cNvSpPr>
            <a:spLocks noChangeShapeType="1"/>
          </p:cNvSpPr>
          <p:nvPr/>
        </p:nvSpPr>
        <p:spPr bwMode="auto">
          <a:xfrm flipV="1">
            <a:off x="3276600" y="1341438"/>
            <a:ext cx="3455988" cy="15875"/>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55" name="Line 17"/>
          <p:cNvSpPr>
            <a:spLocks noChangeShapeType="1"/>
          </p:cNvSpPr>
          <p:nvPr/>
        </p:nvSpPr>
        <p:spPr bwMode="auto">
          <a:xfrm flipH="1">
            <a:off x="7524750" y="1700213"/>
            <a:ext cx="0" cy="4249737"/>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56" name="Text Box 18"/>
          <p:cNvSpPr txBox="1">
            <a:spLocks noChangeArrowheads="1"/>
          </p:cNvSpPr>
          <p:nvPr/>
        </p:nvSpPr>
        <p:spPr bwMode="auto">
          <a:xfrm>
            <a:off x="3624263" y="985838"/>
            <a:ext cx="2476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FF0000"/>
                </a:solidFill>
              </a:rPr>
              <a:t>Condition Monitoring</a:t>
            </a:r>
          </a:p>
        </p:txBody>
      </p:sp>
      <p:sp>
        <p:nvSpPr>
          <p:cNvPr id="87057" name="Line 19"/>
          <p:cNvSpPr>
            <a:spLocks noChangeShapeType="1"/>
          </p:cNvSpPr>
          <p:nvPr/>
        </p:nvSpPr>
        <p:spPr bwMode="auto">
          <a:xfrm flipH="1" flipV="1">
            <a:off x="3065463" y="1655763"/>
            <a:ext cx="1074737" cy="1341437"/>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58" name="Text Box 20"/>
          <p:cNvSpPr txBox="1">
            <a:spLocks noChangeArrowheads="1"/>
          </p:cNvSpPr>
          <p:nvPr/>
        </p:nvSpPr>
        <p:spPr bwMode="auto">
          <a:xfrm>
            <a:off x="107950" y="4581525"/>
            <a:ext cx="1655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FF0000"/>
                </a:solidFill>
              </a:rPr>
              <a:t>Maintenance</a:t>
            </a:r>
          </a:p>
        </p:txBody>
      </p:sp>
      <p:sp>
        <p:nvSpPr>
          <p:cNvPr id="87059" name="Text Box 21"/>
          <p:cNvSpPr txBox="1">
            <a:spLocks noChangeArrowheads="1"/>
          </p:cNvSpPr>
          <p:nvPr/>
        </p:nvSpPr>
        <p:spPr bwMode="auto">
          <a:xfrm>
            <a:off x="7566025" y="3716338"/>
            <a:ext cx="1476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FF0000"/>
                </a:solidFill>
              </a:rPr>
              <a:t>Diagnostics</a:t>
            </a:r>
          </a:p>
        </p:txBody>
      </p:sp>
      <p:sp>
        <p:nvSpPr>
          <p:cNvPr id="87060" name="Text Box 22"/>
          <p:cNvSpPr txBox="1">
            <a:spLocks noChangeArrowheads="1"/>
          </p:cNvSpPr>
          <p:nvPr/>
        </p:nvSpPr>
        <p:spPr bwMode="auto">
          <a:xfrm>
            <a:off x="3795713" y="5872163"/>
            <a:ext cx="2447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FF0000"/>
                </a:solidFill>
              </a:rPr>
              <a:t>Maintenance Planning</a:t>
            </a:r>
          </a:p>
        </p:txBody>
      </p:sp>
      <p:sp>
        <p:nvSpPr>
          <p:cNvPr id="87061" name="Line 23"/>
          <p:cNvSpPr>
            <a:spLocks noChangeShapeType="1"/>
          </p:cNvSpPr>
          <p:nvPr/>
        </p:nvSpPr>
        <p:spPr bwMode="auto">
          <a:xfrm flipV="1">
            <a:off x="5435600" y="1700213"/>
            <a:ext cx="1512888" cy="1296987"/>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62" name="Line 24"/>
          <p:cNvSpPr>
            <a:spLocks noChangeShapeType="1"/>
          </p:cNvSpPr>
          <p:nvPr/>
        </p:nvSpPr>
        <p:spPr bwMode="auto">
          <a:xfrm flipH="1">
            <a:off x="5795963" y="1700213"/>
            <a:ext cx="1512887" cy="1512887"/>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63" name="Text Box 25"/>
          <p:cNvSpPr txBox="1">
            <a:spLocks noChangeArrowheads="1"/>
          </p:cNvSpPr>
          <p:nvPr/>
        </p:nvSpPr>
        <p:spPr bwMode="auto">
          <a:xfrm>
            <a:off x="5226050" y="1862138"/>
            <a:ext cx="10795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Predictive Monitoring</a:t>
            </a:r>
          </a:p>
        </p:txBody>
      </p:sp>
      <p:sp>
        <p:nvSpPr>
          <p:cNvPr id="87064" name="Text Box 26"/>
          <p:cNvSpPr txBox="1">
            <a:spLocks noChangeArrowheads="1"/>
          </p:cNvSpPr>
          <p:nvPr/>
        </p:nvSpPr>
        <p:spPr bwMode="auto">
          <a:xfrm>
            <a:off x="6094413" y="2692400"/>
            <a:ext cx="12969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Conditions Warehousing</a:t>
            </a:r>
          </a:p>
        </p:txBody>
      </p:sp>
      <p:sp>
        <p:nvSpPr>
          <p:cNvPr id="87065" name="Line 27"/>
          <p:cNvSpPr>
            <a:spLocks noChangeShapeType="1"/>
          </p:cNvSpPr>
          <p:nvPr/>
        </p:nvSpPr>
        <p:spPr bwMode="auto">
          <a:xfrm flipV="1">
            <a:off x="2700338" y="3933825"/>
            <a:ext cx="1717675" cy="2000250"/>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66" name="Line 28"/>
          <p:cNvSpPr>
            <a:spLocks noChangeShapeType="1"/>
          </p:cNvSpPr>
          <p:nvPr/>
        </p:nvSpPr>
        <p:spPr bwMode="auto">
          <a:xfrm flipH="1">
            <a:off x="2268538" y="3933825"/>
            <a:ext cx="1644650" cy="2000250"/>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67" name="Text Box 29"/>
          <p:cNvSpPr txBox="1">
            <a:spLocks noChangeArrowheads="1"/>
          </p:cNvSpPr>
          <p:nvPr/>
        </p:nvSpPr>
        <p:spPr bwMode="auto">
          <a:xfrm>
            <a:off x="1951038" y="4467225"/>
            <a:ext cx="1219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Predictive Maintenance</a:t>
            </a:r>
          </a:p>
        </p:txBody>
      </p:sp>
      <p:sp>
        <p:nvSpPr>
          <p:cNvPr id="87068" name="Text Box 30"/>
          <p:cNvSpPr txBox="1">
            <a:spLocks noChangeArrowheads="1"/>
          </p:cNvSpPr>
          <p:nvPr/>
        </p:nvSpPr>
        <p:spPr bwMode="auto">
          <a:xfrm>
            <a:off x="3497263" y="4919663"/>
            <a:ext cx="12969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Plan Warehousing</a:t>
            </a:r>
          </a:p>
        </p:txBody>
      </p:sp>
      <p:sp>
        <p:nvSpPr>
          <p:cNvPr id="87069" name="Line 31"/>
          <p:cNvSpPr>
            <a:spLocks noChangeShapeType="1"/>
          </p:cNvSpPr>
          <p:nvPr/>
        </p:nvSpPr>
        <p:spPr bwMode="auto">
          <a:xfrm>
            <a:off x="5132388" y="3860800"/>
            <a:ext cx="1727200" cy="2016125"/>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70" name="Line 32"/>
          <p:cNvSpPr>
            <a:spLocks noChangeShapeType="1"/>
          </p:cNvSpPr>
          <p:nvPr/>
        </p:nvSpPr>
        <p:spPr bwMode="auto">
          <a:xfrm flipH="1" flipV="1">
            <a:off x="5580063" y="3860800"/>
            <a:ext cx="1728787" cy="2016125"/>
          </a:xfrm>
          <a:prstGeom prst="line">
            <a:avLst/>
          </a:prstGeom>
          <a:noFill/>
          <a:ln w="57150">
            <a:solidFill>
              <a:srgbClr val="FF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71" name="Text Box 33"/>
          <p:cNvSpPr txBox="1">
            <a:spLocks noChangeArrowheads="1"/>
          </p:cNvSpPr>
          <p:nvPr/>
        </p:nvSpPr>
        <p:spPr bwMode="auto">
          <a:xfrm>
            <a:off x="4603750" y="4333875"/>
            <a:ext cx="12303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Predictive Diagnostics</a:t>
            </a:r>
          </a:p>
        </p:txBody>
      </p:sp>
      <p:sp>
        <p:nvSpPr>
          <p:cNvPr id="87072" name="Text Box 34"/>
          <p:cNvSpPr txBox="1">
            <a:spLocks noChangeArrowheads="1"/>
          </p:cNvSpPr>
          <p:nvPr/>
        </p:nvSpPr>
        <p:spPr bwMode="auto">
          <a:xfrm>
            <a:off x="6005513" y="4021138"/>
            <a:ext cx="12969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400">
                <a:solidFill>
                  <a:srgbClr val="993300"/>
                </a:solidFill>
              </a:rPr>
              <a:t>Diagnoses Warehousing</a:t>
            </a:r>
          </a:p>
        </p:txBody>
      </p:sp>
      <p:sp>
        <p:nvSpPr>
          <p:cNvPr id="87073" name="Text Box 35"/>
          <p:cNvSpPr txBox="1">
            <a:spLocks noChangeArrowheads="1"/>
          </p:cNvSpPr>
          <p:nvPr/>
        </p:nvSpPr>
        <p:spPr bwMode="auto">
          <a:xfrm>
            <a:off x="1042988" y="3284538"/>
            <a:ext cx="2265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a:solidFill>
                  <a:schemeClr val="accent2"/>
                </a:solidFill>
              </a:rPr>
              <a:t> Industrial Resource</a:t>
            </a:r>
            <a:endParaRPr lang="en-US" altLang="en-US" sz="1200">
              <a:solidFill>
                <a:schemeClr val="accent2"/>
              </a:solidFill>
            </a:endParaRPr>
          </a:p>
        </p:txBody>
      </p:sp>
      <p:grpSp>
        <p:nvGrpSpPr>
          <p:cNvPr id="87074" name="Group 36"/>
          <p:cNvGrpSpPr>
            <a:grpSpLocks/>
          </p:cNvGrpSpPr>
          <p:nvPr/>
        </p:nvGrpSpPr>
        <p:grpSpPr bwMode="auto">
          <a:xfrm>
            <a:off x="3779838" y="2852738"/>
            <a:ext cx="1944687" cy="1077912"/>
            <a:chOff x="2381" y="1797"/>
            <a:chExt cx="1225" cy="679"/>
          </a:xfrm>
        </p:grpSpPr>
        <p:sp>
          <p:nvSpPr>
            <p:cNvPr id="87081" name="AutoShape 37"/>
            <p:cNvSpPr>
              <a:spLocks noChangeArrowheads="1"/>
            </p:cNvSpPr>
            <p:nvPr/>
          </p:nvSpPr>
          <p:spPr bwMode="auto">
            <a:xfrm>
              <a:off x="2381" y="1806"/>
              <a:ext cx="1225" cy="670"/>
            </a:xfrm>
            <a:prstGeom prst="can">
              <a:avLst>
                <a:gd name="adj" fmla="val 40931"/>
              </a:avLst>
            </a:prstGeom>
            <a:solidFill>
              <a:schemeClr val="folHlink"/>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2400"/>
            </a:p>
          </p:txBody>
        </p:sp>
        <p:pic>
          <p:nvPicPr>
            <p:cNvPr id="87082" name="Picture 38"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62" y="2115"/>
              <a:ext cx="8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399" name="Text Box 39"/>
            <p:cNvSpPr txBox="1">
              <a:spLocks noChangeArrowheads="1"/>
            </p:cNvSpPr>
            <p:nvPr/>
          </p:nvSpPr>
          <p:spPr bwMode="auto">
            <a:xfrm>
              <a:off x="2608" y="1797"/>
              <a:ext cx="778" cy="288"/>
            </a:xfrm>
            <a:prstGeom prst="rect">
              <a:avLst/>
            </a:prstGeom>
            <a:noFill/>
            <a:ln w="9525" algn="ctr">
              <a:noFill/>
              <a:miter lim="800000"/>
              <a:headEnd/>
              <a:tailEnd/>
            </a:ln>
            <a:effectLst/>
          </p:spPr>
          <p:txBody>
            <a:bodyPr wrap="none">
              <a:spAutoFit/>
            </a:bodyPr>
            <a:lstStyle/>
            <a:p>
              <a:pPr>
                <a:defRPr/>
              </a:pPr>
              <a:r>
                <a:rPr lang="en-US" sz="2400" b="1" i="1">
                  <a:effectLst>
                    <a:outerShdw blurRad="38100" dist="38100" dir="2700000" algn="tl">
                      <a:srgbClr val="C0C0C0"/>
                    </a:outerShdw>
                  </a:effectLst>
                </a:rPr>
                <a:t>History</a:t>
              </a:r>
              <a:endParaRPr lang="en-US" b="1" i="1">
                <a:effectLst>
                  <a:outerShdw blurRad="38100" dist="38100" dir="2700000" algn="tl">
                    <a:srgbClr val="C0C0C0"/>
                  </a:outerShdw>
                </a:effectLst>
              </a:endParaRPr>
            </a:p>
          </p:txBody>
        </p:sp>
      </p:grpSp>
      <p:pic>
        <p:nvPicPr>
          <p:cNvPr id="87075" name="Picture 4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913" y="2514600"/>
            <a:ext cx="904875" cy="16573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7076" name="Line 41"/>
          <p:cNvSpPr>
            <a:spLocks noChangeShapeType="1"/>
          </p:cNvSpPr>
          <p:nvPr/>
        </p:nvSpPr>
        <p:spPr bwMode="auto">
          <a:xfrm flipH="1" flipV="1">
            <a:off x="1042988" y="4005263"/>
            <a:ext cx="936625" cy="1944687"/>
          </a:xfrm>
          <a:prstGeom prst="line">
            <a:avLst/>
          </a:prstGeom>
          <a:noFill/>
          <a:ln w="571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87077" name="Oval 42"/>
          <p:cNvSpPr>
            <a:spLocks noChangeArrowheads="1"/>
          </p:cNvSpPr>
          <p:nvPr/>
        </p:nvSpPr>
        <p:spPr bwMode="auto">
          <a:xfrm>
            <a:off x="7785100" y="1501775"/>
            <a:ext cx="1330325" cy="876300"/>
          </a:xfrm>
          <a:prstGeom prst="ellipse">
            <a:avLst/>
          </a:prstGeom>
          <a:solidFill>
            <a:srgbClr val="FF99CC"/>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i="1">
                <a:latin typeface="Times New Roman" pitchFamily="18" charset="0"/>
              </a:rPr>
              <a:t>Fault detection,</a:t>
            </a:r>
          </a:p>
          <a:p>
            <a:pPr eaLnBrk="1" hangingPunct="1"/>
            <a:r>
              <a:rPr lang="en-US" altLang="en-US" sz="1200" i="1">
                <a:latin typeface="Times New Roman" pitchFamily="18" charset="0"/>
              </a:rPr>
              <a:t>alarms</a:t>
            </a:r>
          </a:p>
        </p:txBody>
      </p:sp>
      <p:sp>
        <p:nvSpPr>
          <p:cNvPr id="87078" name="Oval 43"/>
          <p:cNvSpPr>
            <a:spLocks noChangeArrowheads="1"/>
          </p:cNvSpPr>
          <p:nvPr/>
        </p:nvSpPr>
        <p:spPr bwMode="auto">
          <a:xfrm>
            <a:off x="7645400" y="5270500"/>
            <a:ext cx="1463675" cy="876300"/>
          </a:xfrm>
          <a:prstGeom prst="ellipse">
            <a:avLst/>
          </a:prstGeom>
          <a:solidFill>
            <a:srgbClr val="FF99CC"/>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i="1">
                <a:latin typeface="Times New Roman" pitchFamily="18" charset="0"/>
              </a:rPr>
              <a:t>Fault</a:t>
            </a:r>
          </a:p>
          <a:p>
            <a:pPr eaLnBrk="1" hangingPunct="1"/>
            <a:r>
              <a:rPr lang="en-US" altLang="en-US" sz="1200" i="1">
                <a:latin typeface="Times New Roman" pitchFamily="18" charset="0"/>
              </a:rPr>
              <a:t>identification,</a:t>
            </a:r>
          </a:p>
          <a:p>
            <a:pPr eaLnBrk="1" hangingPunct="1"/>
            <a:r>
              <a:rPr lang="en-US" altLang="en-US" sz="1200" i="1">
                <a:latin typeface="Times New Roman" pitchFamily="18" charset="0"/>
              </a:rPr>
              <a:t>localization</a:t>
            </a:r>
          </a:p>
        </p:txBody>
      </p:sp>
      <p:sp>
        <p:nvSpPr>
          <p:cNvPr id="87079" name="Oval 44"/>
          <p:cNvSpPr>
            <a:spLocks noChangeArrowheads="1"/>
          </p:cNvSpPr>
          <p:nvPr/>
        </p:nvSpPr>
        <p:spPr bwMode="auto">
          <a:xfrm>
            <a:off x="198438" y="5491163"/>
            <a:ext cx="1463675" cy="617537"/>
          </a:xfrm>
          <a:prstGeom prst="ellipse">
            <a:avLst/>
          </a:prstGeom>
          <a:solidFill>
            <a:srgbClr val="FF99CC"/>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i="1">
                <a:latin typeface="Times New Roman" pitchFamily="18" charset="0"/>
              </a:rPr>
              <a:t>Fault</a:t>
            </a:r>
          </a:p>
          <a:p>
            <a:pPr eaLnBrk="1" hangingPunct="1"/>
            <a:r>
              <a:rPr lang="en-US" altLang="en-US" sz="1200" i="1">
                <a:latin typeface="Times New Roman" pitchFamily="18" charset="0"/>
              </a:rPr>
              <a:t>isolation</a:t>
            </a:r>
          </a:p>
        </p:txBody>
      </p:sp>
      <p:sp>
        <p:nvSpPr>
          <p:cNvPr id="87080" name="Oval 45"/>
          <p:cNvSpPr>
            <a:spLocks noChangeArrowheads="1"/>
          </p:cNvSpPr>
          <p:nvPr/>
        </p:nvSpPr>
        <p:spPr bwMode="auto">
          <a:xfrm>
            <a:off x="827088" y="852488"/>
            <a:ext cx="1463675" cy="876300"/>
          </a:xfrm>
          <a:prstGeom prst="ellipse">
            <a:avLst/>
          </a:prstGeom>
          <a:solidFill>
            <a:srgbClr val="FF99CC"/>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i="1">
                <a:latin typeface="Times New Roman" pitchFamily="18" charset="0"/>
              </a:rPr>
              <a:t>Resource history</a:t>
            </a:r>
          </a:p>
          <a:p>
            <a:pPr eaLnBrk="1" hangingPunct="1"/>
            <a:r>
              <a:rPr lang="en-US" altLang="en-US" sz="1200" i="1">
                <a:latin typeface="Times New Roman" pitchFamily="18" charset="0"/>
              </a:rPr>
              <a:t>collection</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2740"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Semantic Adapters</a:t>
            </a:r>
          </a:p>
        </p:txBody>
      </p:sp>
      <p:sp>
        <p:nvSpPr>
          <p:cNvPr id="88067" name="Rectangle 5"/>
          <p:cNvSpPr>
            <a:spLocks noChangeArrowheads="1"/>
          </p:cNvSpPr>
          <p:nvPr/>
        </p:nvSpPr>
        <p:spPr bwMode="auto">
          <a:xfrm>
            <a:off x="1047750" y="860425"/>
            <a:ext cx="7632700" cy="220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Resource Adapters based on General Adaptation Framework</a:t>
            </a:r>
          </a:p>
          <a:p>
            <a:pPr lvl="1" algn="l" eaLnBrk="1" hangingPunct="1">
              <a:lnSpc>
                <a:spcPct val="80000"/>
              </a:lnSpc>
              <a:spcBef>
                <a:spcPct val="20000"/>
              </a:spcBef>
              <a:buClr>
                <a:srgbClr val="003366"/>
              </a:buClr>
              <a:buSzPct val="80000"/>
              <a:buFont typeface="Wingdings" pitchFamily="2" charset="2"/>
              <a:buChar char="q"/>
            </a:pPr>
            <a:r>
              <a:rPr lang="en-US" altLang="en-US" sz="1600">
                <a:solidFill>
                  <a:srgbClr val="003366"/>
                </a:solidFill>
              </a:rPr>
              <a:t>enable to connect industrial resources to GUN Environment;</a:t>
            </a:r>
          </a:p>
          <a:p>
            <a:pPr lvl="1" algn="l" eaLnBrk="1" hangingPunct="1">
              <a:lnSpc>
                <a:spcPct val="80000"/>
              </a:lnSpc>
              <a:spcBef>
                <a:spcPct val="20000"/>
              </a:spcBef>
              <a:buClr>
                <a:srgbClr val="003366"/>
              </a:buClr>
              <a:buSzPct val="80000"/>
              <a:buFont typeface="Wingdings" pitchFamily="2" charset="2"/>
              <a:buChar char="q"/>
            </a:pPr>
            <a:r>
              <a:rPr lang="en-US" altLang="en-US" sz="1600">
                <a:solidFill>
                  <a:srgbClr val="003366"/>
                </a:solidFill>
              </a:rPr>
              <a:t>adds semantics to the resource data;</a:t>
            </a:r>
          </a:p>
          <a:p>
            <a:pPr lvl="1" algn="l" eaLnBrk="1" hangingPunct="1">
              <a:lnSpc>
                <a:spcPct val="80000"/>
              </a:lnSpc>
              <a:spcBef>
                <a:spcPct val="20000"/>
              </a:spcBef>
              <a:buClr>
                <a:srgbClr val="003366"/>
              </a:buClr>
              <a:buSzPct val="80000"/>
              <a:buFont typeface="Wingdings" pitchFamily="2" charset="2"/>
              <a:buChar char="q"/>
            </a:pPr>
            <a:r>
              <a:rPr lang="en-US" altLang="en-US" sz="1600">
                <a:solidFill>
                  <a:srgbClr val="003366"/>
                </a:solidFill>
              </a:rPr>
              <a:t>encodes data into R</a:t>
            </a:r>
            <a:r>
              <a:rPr lang="en-US" altLang="en-US" sz="1200">
                <a:solidFill>
                  <a:srgbClr val="003366"/>
                </a:solidFill>
              </a:rPr>
              <a:t>SC</a:t>
            </a:r>
            <a:r>
              <a:rPr lang="en-US" altLang="en-US" sz="1600">
                <a:solidFill>
                  <a:srgbClr val="003366"/>
                </a:solidFill>
              </a:rPr>
              <a:t>DF, which enables semantic description of dynamic and context-sensitive resources;  </a:t>
            </a:r>
          </a:p>
          <a:p>
            <a:pPr lvl="1" algn="l" eaLnBrk="1" hangingPunct="1">
              <a:lnSpc>
                <a:spcPct val="80000"/>
              </a:lnSpc>
              <a:spcBef>
                <a:spcPct val="20000"/>
              </a:spcBef>
              <a:buClr>
                <a:srgbClr val="003366"/>
              </a:buClr>
              <a:buSzPct val="80000"/>
              <a:buFont typeface="Wingdings" pitchFamily="2" charset="2"/>
              <a:buChar char="q"/>
            </a:pPr>
            <a:r>
              <a:rPr lang="en-US" altLang="en-US" sz="1600">
                <a:solidFill>
                  <a:srgbClr val="003366"/>
                </a:solidFill>
              </a:rPr>
              <a:t>can be build from hardware, software and even “human” components;</a:t>
            </a:r>
          </a:p>
          <a:p>
            <a:pPr lvl="1" algn="l" eaLnBrk="1" hangingPunct="1">
              <a:lnSpc>
                <a:spcPct val="80000"/>
              </a:lnSpc>
              <a:spcBef>
                <a:spcPct val="20000"/>
              </a:spcBef>
              <a:buClr>
                <a:srgbClr val="003366"/>
              </a:buClr>
              <a:buSzPct val="80000"/>
              <a:buFont typeface="Wingdings" pitchFamily="2" charset="2"/>
              <a:buChar char="q"/>
            </a:pPr>
            <a:r>
              <a:rPr lang="en-US" altLang="en-US" sz="1600">
                <a:solidFill>
                  <a:srgbClr val="003366"/>
                </a:solidFill>
              </a:rPr>
              <a:t>General Adaptation Framework (GAF) – provides tools and technology for semi-automated adapters creation from reusable components and templates based on Semantic Technology.</a:t>
            </a:r>
          </a:p>
        </p:txBody>
      </p:sp>
      <p:pic>
        <p:nvPicPr>
          <p:cNvPr id="88068" name="Picture 6" descr="j025221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5113" y="3625850"/>
            <a:ext cx="1008062" cy="95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069" name="Group 7"/>
          <p:cNvGrpSpPr>
            <a:grpSpLocks/>
          </p:cNvGrpSpPr>
          <p:nvPr/>
        </p:nvGrpSpPr>
        <p:grpSpPr bwMode="auto">
          <a:xfrm>
            <a:off x="7131050" y="3462338"/>
            <a:ext cx="1955800" cy="1439862"/>
            <a:chOff x="3061" y="3367"/>
            <a:chExt cx="1179" cy="789"/>
          </a:xfrm>
        </p:grpSpPr>
        <p:sp>
          <p:nvSpPr>
            <p:cNvPr id="1012744" name="Text Box 8"/>
            <p:cNvSpPr txBox="1">
              <a:spLocks noChangeArrowheads="1"/>
            </p:cNvSpPr>
            <p:nvPr/>
          </p:nvSpPr>
          <p:spPr bwMode="auto">
            <a:xfrm>
              <a:off x="3288" y="3367"/>
              <a:ext cx="952" cy="150"/>
            </a:xfrm>
            <a:prstGeom prst="rect">
              <a:avLst/>
            </a:prstGeom>
            <a:noFill/>
            <a:ln w="9525">
              <a:noFill/>
              <a:miter lim="800000"/>
              <a:headEnd/>
              <a:tailEnd/>
            </a:ln>
            <a:effectLst/>
          </p:spPr>
          <p:txBody>
            <a:bodyPr>
              <a:spAutoFit/>
            </a:bodyPr>
            <a:lstStyle/>
            <a:p>
              <a:pPr algn="l">
                <a:spcBef>
                  <a:spcPct val="50000"/>
                </a:spcBef>
                <a:defRPr/>
              </a:pPr>
              <a:r>
                <a:rPr lang="en-GB" sz="1200" b="1" i="1">
                  <a:solidFill>
                    <a:srgbClr val="993300"/>
                  </a:solidFill>
                  <a:effectLst>
                    <a:outerShdw blurRad="38100" dist="38100" dir="2700000" algn="tl">
                      <a:srgbClr val="C0C0C0"/>
                    </a:outerShdw>
                  </a:effectLst>
                </a:rPr>
                <a:t>GUN Environment</a:t>
              </a:r>
            </a:p>
          </p:txBody>
        </p:sp>
        <p:sp>
          <p:nvSpPr>
            <p:cNvPr id="88184" name="AutoShape 9"/>
            <p:cNvSpPr>
              <a:spLocks noChangeArrowheads="1"/>
            </p:cNvSpPr>
            <p:nvPr/>
          </p:nvSpPr>
          <p:spPr bwMode="auto">
            <a:xfrm>
              <a:off x="3061" y="3521"/>
              <a:ext cx="1134" cy="635"/>
            </a:xfrm>
            <a:prstGeom prst="cloudCallout">
              <a:avLst>
                <a:gd name="adj1" fmla="val -24162"/>
                <a:gd name="adj2" fmla="val 11259"/>
              </a:avLst>
            </a:prstGeom>
            <a:solidFill>
              <a:srgbClr val="D3E9FD"/>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400"/>
            </a:p>
          </p:txBody>
        </p:sp>
        <p:pic>
          <p:nvPicPr>
            <p:cNvPr id="1012746" name="Picture 10" descr="netViz support dr.diagram book"/>
            <p:cNvPicPr>
              <a:picLocks noChangeAspect="1" noChangeArrowheads="1"/>
            </p:cNvPicPr>
            <p:nvPr/>
          </p:nvPicPr>
          <p:blipFill>
            <a:blip r:embed="rId3">
              <a:clrChange>
                <a:clrFrom>
                  <a:srgbClr val="FFFFFF"/>
                </a:clrFrom>
                <a:clrTo>
                  <a:srgbClr val="FFFFFF">
                    <a:alpha val="0"/>
                  </a:srgbClr>
                </a:clrTo>
              </a:clrChange>
              <a:lum bright="66000" contrast="-18000"/>
            </a:blip>
            <a:srcRect/>
            <a:stretch>
              <a:fillRect/>
            </a:stretch>
          </p:blipFill>
          <p:spPr bwMode="auto">
            <a:xfrm rot="-983643">
              <a:off x="3260" y="3603"/>
              <a:ext cx="680" cy="478"/>
            </a:xfrm>
            <a:prstGeom prst="rect">
              <a:avLst/>
            </a:prstGeom>
            <a:noFill/>
            <a:effectLst>
              <a:outerShdw algn="ctr" rotWithShape="0">
                <a:srgbClr val="808080"/>
              </a:outerShdw>
            </a:effectLst>
          </p:spPr>
        </p:pic>
        <p:grpSp>
          <p:nvGrpSpPr>
            <p:cNvPr id="88186" name="Group 11"/>
            <p:cNvGrpSpPr>
              <a:grpSpLocks/>
            </p:cNvGrpSpPr>
            <p:nvPr/>
          </p:nvGrpSpPr>
          <p:grpSpPr bwMode="auto">
            <a:xfrm>
              <a:off x="3406" y="3521"/>
              <a:ext cx="381" cy="323"/>
              <a:chOff x="3406" y="3521"/>
              <a:chExt cx="381" cy="323"/>
            </a:xfrm>
          </p:grpSpPr>
          <p:grpSp>
            <p:nvGrpSpPr>
              <p:cNvPr id="88203" name="Group 12"/>
              <p:cNvGrpSpPr>
                <a:grpSpLocks/>
              </p:cNvGrpSpPr>
              <p:nvPr/>
            </p:nvGrpSpPr>
            <p:grpSpPr bwMode="auto">
              <a:xfrm>
                <a:off x="3424" y="3521"/>
                <a:ext cx="329" cy="290"/>
                <a:chOff x="720" y="1206"/>
                <a:chExt cx="624" cy="576"/>
              </a:xfrm>
            </p:grpSpPr>
            <p:sp>
              <p:nvSpPr>
                <p:cNvPr id="88208" name="AutoShape 13"/>
                <p:cNvSpPr>
                  <a:spLocks noChangeArrowheads="1"/>
                </p:cNvSpPr>
                <p:nvPr/>
              </p:nvSpPr>
              <p:spPr bwMode="auto">
                <a:xfrm>
                  <a:off x="720" y="1206"/>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209" name="Picture 14" descr="img44">
                  <a:hlinkClick r:id="rId4"/>
                </p:cNvPr>
                <p:cNvPicPr>
                  <a:picLocks noChangeAspect="1" noChangeArrowheads="1"/>
                </p:cNvPicPr>
                <p:nvPr/>
              </p:nvPicPr>
              <p:blipFill>
                <a:blip r:embed="rId5">
                  <a:lum bright="30000" contrast="-30000"/>
                  <a:extLst>
                    <a:ext uri="{28A0092B-C50C-407E-A947-70E740481C1C}">
                      <a14:useLocalDpi xmlns:a14="http://schemas.microsoft.com/office/drawing/2010/main" val="0"/>
                    </a:ext>
                  </a:extLst>
                </a:blip>
                <a:srcRect/>
                <a:stretch>
                  <a:fillRect/>
                </a:stretch>
              </p:blipFill>
              <p:spPr bwMode="auto">
                <a:xfrm>
                  <a:off x="798" y="1272"/>
                  <a:ext cx="4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8204" name="Picture 15" descr="untitled"/>
              <p:cNvPicPr>
                <a:picLocks noChangeAspect="1" noChangeArrowheads="1"/>
              </p:cNvPicPr>
              <p:nvPr/>
            </p:nvPicPr>
            <p:blipFill>
              <a:blip r:embed="rId6"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651" y="3725"/>
                <a:ext cx="136"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205" name="Group 16"/>
              <p:cNvGrpSpPr>
                <a:grpSpLocks/>
              </p:cNvGrpSpPr>
              <p:nvPr/>
            </p:nvGrpSpPr>
            <p:grpSpPr bwMode="auto">
              <a:xfrm>
                <a:off x="3406" y="3618"/>
                <a:ext cx="181" cy="226"/>
                <a:chOff x="1803" y="1661"/>
                <a:chExt cx="363" cy="505"/>
              </a:xfrm>
            </p:grpSpPr>
            <p:sp>
              <p:nvSpPr>
                <p:cNvPr id="88206"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207" name="Picture 18" descr="CA0NW12D"/>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8187" name="Group 19"/>
            <p:cNvGrpSpPr>
              <a:grpSpLocks/>
            </p:cNvGrpSpPr>
            <p:nvPr/>
          </p:nvGrpSpPr>
          <p:grpSpPr bwMode="auto">
            <a:xfrm>
              <a:off x="3152" y="3703"/>
              <a:ext cx="415" cy="374"/>
              <a:chOff x="3152" y="3703"/>
              <a:chExt cx="415" cy="374"/>
            </a:xfrm>
          </p:grpSpPr>
          <p:grpSp>
            <p:nvGrpSpPr>
              <p:cNvPr id="88196" name="Group 20"/>
              <p:cNvGrpSpPr>
                <a:grpSpLocks/>
              </p:cNvGrpSpPr>
              <p:nvPr/>
            </p:nvGrpSpPr>
            <p:grpSpPr bwMode="auto">
              <a:xfrm>
                <a:off x="3197" y="3703"/>
                <a:ext cx="318" cy="317"/>
                <a:chOff x="432" y="1296"/>
                <a:chExt cx="611" cy="584"/>
              </a:xfrm>
            </p:grpSpPr>
            <p:sp>
              <p:nvSpPr>
                <p:cNvPr id="88201" name="AutoShape 21"/>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202" name="Picture 22" descr="CA8XIZST"/>
                <p:cNvPicPr>
                  <a:picLocks noChangeAspect="1" noChangeArrowheads="1"/>
                </p:cNvPicPr>
                <p:nvPr/>
              </p:nvPicPr>
              <p:blipFill>
                <a:blip r:embed="rId8" cstate="print">
                  <a:lum bright="30000" contrast="-30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8197" name="Picture 23" descr="untitled"/>
              <p:cNvPicPr>
                <a:picLocks noChangeAspect="1" noChangeArrowheads="1"/>
              </p:cNvPicPr>
              <p:nvPr/>
            </p:nvPicPr>
            <p:blipFill>
              <a:blip r:embed="rId6"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385" y="3924"/>
                <a:ext cx="18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98" name="Group 24"/>
              <p:cNvGrpSpPr>
                <a:grpSpLocks/>
              </p:cNvGrpSpPr>
              <p:nvPr/>
            </p:nvGrpSpPr>
            <p:grpSpPr bwMode="auto">
              <a:xfrm>
                <a:off x="3152" y="3832"/>
                <a:ext cx="181" cy="226"/>
                <a:chOff x="1803" y="1661"/>
                <a:chExt cx="363" cy="505"/>
              </a:xfrm>
            </p:grpSpPr>
            <p:sp>
              <p:nvSpPr>
                <p:cNvPr id="88199" name="Oval 2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200" name="Picture 26" descr="CA0NW12D"/>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8188" name="Group 27"/>
            <p:cNvGrpSpPr>
              <a:grpSpLocks/>
            </p:cNvGrpSpPr>
            <p:nvPr/>
          </p:nvGrpSpPr>
          <p:grpSpPr bwMode="auto">
            <a:xfrm>
              <a:off x="3751" y="3612"/>
              <a:ext cx="399" cy="359"/>
              <a:chOff x="3751" y="3612"/>
              <a:chExt cx="399" cy="359"/>
            </a:xfrm>
          </p:grpSpPr>
          <p:grpSp>
            <p:nvGrpSpPr>
              <p:cNvPr id="88189" name="Group 28"/>
              <p:cNvGrpSpPr>
                <a:grpSpLocks/>
              </p:cNvGrpSpPr>
              <p:nvPr/>
            </p:nvGrpSpPr>
            <p:grpSpPr bwMode="auto">
              <a:xfrm>
                <a:off x="3787" y="3612"/>
                <a:ext cx="329" cy="314"/>
                <a:chOff x="1837" y="1014"/>
                <a:chExt cx="611" cy="584"/>
              </a:xfrm>
            </p:grpSpPr>
            <p:sp>
              <p:nvSpPr>
                <p:cNvPr id="88194" name="AutoShape 29"/>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195" name="Picture 30" descr="hyperprimergraph">
                  <a:hlinkClick r:id="rId9"/>
                </p:cNvPr>
                <p:cNvPicPr>
                  <a:picLocks noChangeAspect="1" noChangeArrowheads="1"/>
                </p:cNvPicPr>
                <p:nvPr/>
              </p:nvPicPr>
              <p:blipFill>
                <a:blip r:embed="rId10">
                  <a:lum bright="54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pic>
            <p:nvPicPr>
              <p:cNvPr id="88190" name="Picture 31" descr="cluster"/>
              <p:cNvPicPr>
                <a:picLocks noChangeAspect="1" noChangeArrowheads="1"/>
              </p:cNvPicPr>
              <p:nvPr/>
            </p:nvPicPr>
            <p:blipFill>
              <a:blip r:embed="rId11" cstate="print">
                <a:clrChange>
                  <a:clrFrom>
                    <a:srgbClr val="CBCBCB"/>
                  </a:clrFrom>
                  <a:clrTo>
                    <a:srgbClr val="CBCBCB">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969" y="3794"/>
                <a:ext cx="18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91" name="Group 32"/>
              <p:cNvGrpSpPr>
                <a:grpSpLocks/>
              </p:cNvGrpSpPr>
              <p:nvPr/>
            </p:nvGrpSpPr>
            <p:grpSpPr bwMode="auto">
              <a:xfrm>
                <a:off x="3751" y="3745"/>
                <a:ext cx="181" cy="226"/>
                <a:chOff x="1803" y="1661"/>
                <a:chExt cx="363" cy="505"/>
              </a:xfrm>
            </p:grpSpPr>
            <p:sp>
              <p:nvSpPr>
                <p:cNvPr id="88192" name="Oval 3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193" name="Picture 34" descr="CA0NW12D"/>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88070" name="Group 35"/>
          <p:cNvGrpSpPr>
            <a:grpSpLocks/>
          </p:cNvGrpSpPr>
          <p:nvPr/>
        </p:nvGrpSpPr>
        <p:grpSpPr bwMode="auto">
          <a:xfrm>
            <a:off x="2085975" y="3117850"/>
            <a:ext cx="4330700" cy="2016125"/>
            <a:chOff x="1077" y="1616"/>
            <a:chExt cx="2994" cy="1406"/>
          </a:xfrm>
        </p:grpSpPr>
        <p:grpSp>
          <p:nvGrpSpPr>
            <p:cNvPr id="88080" name="Group 36"/>
            <p:cNvGrpSpPr>
              <a:grpSpLocks/>
            </p:cNvGrpSpPr>
            <p:nvPr/>
          </p:nvGrpSpPr>
          <p:grpSpPr bwMode="auto">
            <a:xfrm>
              <a:off x="1077" y="1616"/>
              <a:ext cx="2994" cy="1406"/>
              <a:chOff x="1077" y="1616"/>
              <a:chExt cx="2994" cy="1406"/>
            </a:xfrm>
          </p:grpSpPr>
          <p:sp>
            <p:nvSpPr>
              <p:cNvPr id="88082" name="AutoShape 37"/>
              <p:cNvSpPr>
                <a:spLocks noChangeArrowheads="1"/>
              </p:cNvSpPr>
              <p:nvPr/>
            </p:nvSpPr>
            <p:spPr bwMode="auto">
              <a:xfrm>
                <a:off x="1077" y="1616"/>
                <a:ext cx="2994" cy="1406"/>
              </a:xfrm>
              <a:prstGeom prst="roundRect">
                <a:avLst>
                  <a:gd name="adj" fmla="val 16667"/>
                </a:avLst>
              </a:prstGeom>
              <a:solidFill>
                <a:srgbClr val="C0C0C0"/>
              </a:solidFill>
              <a:ln w="19050" algn="ctr">
                <a:solidFill>
                  <a:schemeClr val="tx1"/>
                </a:solidFill>
                <a:prstDash val="dash"/>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88083" name="Group 38"/>
              <p:cNvGrpSpPr>
                <a:grpSpLocks/>
              </p:cNvGrpSpPr>
              <p:nvPr/>
            </p:nvGrpSpPr>
            <p:grpSpPr bwMode="auto">
              <a:xfrm>
                <a:off x="1213" y="1752"/>
                <a:ext cx="2721" cy="1179"/>
                <a:chOff x="1429" y="1480"/>
                <a:chExt cx="3516" cy="1408"/>
              </a:xfrm>
            </p:grpSpPr>
            <p:grpSp>
              <p:nvGrpSpPr>
                <p:cNvPr id="88084" name="Group 39"/>
                <p:cNvGrpSpPr>
                  <a:grpSpLocks/>
                </p:cNvGrpSpPr>
                <p:nvPr/>
              </p:nvGrpSpPr>
              <p:grpSpPr bwMode="auto">
                <a:xfrm>
                  <a:off x="3448" y="1482"/>
                  <a:ext cx="1497" cy="1406"/>
                  <a:chOff x="1921" y="1570"/>
                  <a:chExt cx="2048" cy="1769"/>
                </a:xfrm>
              </p:grpSpPr>
              <p:sp>
                <p:nvSpPr>
                  <p:cNvPr id="88112" name="AutoShape 40" descr="White marble"/>
                  <p:cNvSpPr>
                    <a:spLocks noChangeArrowheads="1"/>
                  </p:cNvSpPr>
                  <p:nvPr/>
                </p:nvSpPr>
                <p:spPr bwMode="auto">
                  <a:xfrm rot="10800000">
                    <a:off x="2608" y="1570"/>
                    <a:ext cx="1361" cy="1769"/>
                  </a:xfrm>
                  <a:prstGeom prst="roundRect">
                    <a:avLst>
                      <a:gd name="adj" fmla="val 16667"/>
                    </a:avLst>
                  </a:prstGeom>
                  <a:blipFill dpi="0" rotWithShape="1">
                    <a:blip r:embed="rId12"/>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13" name="AutoShape 41"/>
                  <p:cNvSpPr>
                    <a:spLocks noChangeArrowheads="1"/>
                  </p:cNvSpPr>
                  <p:nvPr/>
                </p:nvSpPr>
                <p:spPr bwMode="auto">
                  <a:xfrm rot="-5400000">
                    <a:off x="2493" y="2356"/>
                    <a:ext cx="231" cy="201"/>
                  </a:xfrm>
                  <a:prstGeom prst="can">
                    <a:avLst>
                      <a:gd name="adj" fmla="val 50000"/>
                    </a:avLst>
                  </a:prstGeom>
                  <a:solidFill>
                    <a:srgbClr val="969696"/>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14" name="Oval 42"/>
                  <p:cNvSpPr>
                    <a:spLocks noChangeArrowheads="1"/>
                  </p:cNvSpPr>
                  <p:nvPr/>
                </p:nvSpPr>
                <p:spPr bwMode="auto">
                  <a:xfrm rot="10800000">
                    <a:off x="2536" y="2396"/>
                    <a:ext cx="40" cy="127"/>
                  </a:xfrm>
                  <a:prstGeom prst="ellipse">
                    <a:avLst/>
                  </a:prstGeom>
                  <a:solidFill>
                    <a:srgbClr val="969696"/>
                  </a:solidFill>
                  <a:ln w="254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15" name="Line 43"/>
                  <p:cNvSpPr>
                    <a:spLocks noChangeShapeType="1"/>
                  </p:cNvSpPr>
                  <p:nvPr/>
                </p:nvSpPr>
                <p:spPr bwMode="auto">
                  <a:xfrm rot="8100000">
                    <a:off x="2795" y="1815"/>
                    <a:ext cx="60" cy="56"/>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16" name="Line 44"/>
                  <p:cNvSpPr>
                    <a:spLocks noChangeShapeType="1"/>
                  </p:cNvSpPr>
                  <p:nvPr/>
                </p:nvSpPr>
                <p:spPr bwMode="auto">
                  <a:xfrm rot="10800000">
                    <a:off x="2789" y="1842"/>
                    <a:ext cx="0" cy="11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88117" name="Picture 45" descr="335203"/>
                  <p:cNvPicPr>
                    <a:picLocks noChangeAspect="1" noChangeArrowheads="1"/>
                  </p:cNvPicPr>
                  <p:nvPr/>
                </p:nvPicPr>
                <p:blipFill>
                  <a:blip r:embed="rId1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921" y="2190"/>
                    <a:ext cx="645"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118" name="Picture 46" descr="molecula">
                    <a:hlinkClick r:id="rId14"/>
                  </p:cNvPr>
                  <p:cNvPicPr>
                    <a:picLocks noChangeAspect="1" noChangeArrowheads="1"/>
                  </p:cNvPicPr>
                  <p:nvPr/>
                </p:nvPicPr>
                <p:blipFill>
                  <a:blip r:embed="rId1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880" y="1609"/>
                    <a:ext cx="81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19" name="Group 47"/>
                  <p:cNvGrpSpPr>
                    <a:grpSpLocks/>
                  </p:cNvGrpSpPr>
                  <p:nvPr/>
                </p:nvGrpSpPr>
                <p:grpSpPr bwMode="auto">
                  <a:xfrm>
                    <a:off x="2865" y="2794"/>
                    <a:ext cx="1043" cy="363"/>
                    <a:chOff x="454" y="3203"/>
                    <a:chExt cx="2231" cy="726"/>
                  </a:xfrm>
                </p:grpSpPr>
                <p:pic>
                  <p:nvPicPr>
                    <p:cNvPr id="88181" name="Picture 48" descr="images"/>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54" y="3203"/>
                      <a:ext cx="1437" cy="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182" name="Picture 49" descr="j2eelogo"/>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882" y="3203"/>
                      <a:ext cx="803" cy="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8120" name="Group 50"/>
                  <p:cNvGrpSpPr>
                    <a:grpSpLocks/>
                  </p:cNvGrpSpPr>
                  <p:nvPr/>
                </p:nvGrpSpPr>
                <p:grpSpPr bwMode="auto">
                  <a:xfrm>
                    <a:off x="2767" y="2196"/>
                    <a:ext cx="1159" cy="684"/>
                    <a:chOff x="-265" y="1298"/>
                    <a:chExt cx="5943" cy="3901"/>
                  </a:xfrm>
                </p:grpSpPr>
                <p:grpSp>
                  <p:nvGrpSpPr>
                    <p:cNvPr id="88124" name="Group 51"/>
                    <p:cNvGrpSpPr>
                      <a:grpSpLocks/>
                    </p:cNvGrpSpPr>
                    <p:nvPr/>
                  </p:nvGrpSpPr>
                  <p:grpSpPr bwMode="auto">
                    <a:xfrm>
                      <a:off x="2781" y="1535"/>
                      <a:ext cx="2897" cy="3664"/>
                      <a:chOff x="2795" y="1525"/>
                      <a:chExt cx="2897" cy="3664"/>
                    </a:xfrm>
                  </p:grpSpPr>
                  <p:pic>
                    <p:nvPicPr>
                      <p:cNvPr id="88168" name="Picture 52" descr="Untitled-6"/>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061" y="1525"/>
                        <a:ext cx="2631" cy="2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69" name="Group 53"/>
                      <p:cNvGrpSpPr>
                        <a:grpSpLocks/>
                      </p:cNvGrpSpPr>
                      <p:nvPr/>
                    </p:nvGrpSpPr>
                    <p:grpSpPr bwMode="auto">
                      <a:xfrm>
                        <a:off x="2795" y="2530"/>
                        <a:ext cx="1159" cy="2008"/>
                        <a:chOff x="1807" y="845"/>
                        <a:chExt cx="1159" cy="2008"/>
                      </a:xfrm>
                    </p:grpSpPr>
                    <p:sp>
                      <p:nvSpPr>
                        <p:cNvPr id="88179" name="Oval 54"/>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791" name="Text Box 55"/>
                        <p:cNvSpPr txBox="1">
                          <a:spLocks noChangeArrowheads="1"/>
                        </p:cNvSpPr>
                        <p:nvPr/>
                      </p:nvSpPr>
                      <p:spPr bwMode="auto">
                        <a:xfrm>
                          <a:off x="1809" y="849"/>
                          <a:ext cx="1154" cy="2002"/>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1</a:t>
                          </a:r>
                          <a:endParaRPr lang="en-US" b="1" i="1">
                            <a:solidFill>
                              <a:srgbClr val="06CC0F"/>
                            </a:solidFill>
                            <a:effectLst>
                              <a:outerShdw blurRad="38100" dist="38100" dir="2700000" algn="tl">
                                <a:srgbClr val="C0C0C0"/>
                              </a:outerShdw>
                            </a:effectLst>
                          </a:endParaRPr>
                        </a:p>
                      </p:txBody>
                    </p:sp>
                  </p:grpSp>
                  <p:grpSp>
                    <p:nvGrpSpPr>
                      <p:cNvPr id="88170" name="Group 56"/>
                      <p:cNvGrpSpPr>
                        <a:grpSpLocks/>
                      </p:cNvGrpSpPr>
                      <p:nvPr/>
                    </p:nvGrpSpPr>
                    <p:grpSpPr bwMode="auto">
                      <a:xfrm>
                        <a:off x="2835" y="2750"/>
                        <a:ext cx="1156" cy="2017"/>
                        <a:chOff x="1820" y="845"/>
                        <a:chExt cx="1156" cy="2017"/>
                      </a:xfrm>
                    </p:grpSpPr>
                    <p:sp>
                      <p:nvSpPr>
                        <p:cNvPr id="88177" name="Oval 57"/>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794" name="Text Box 58"/>
                        <p:cNvSpPr txBox="1">
                          <a:spLocks noChangeArrowheads="1"/>
                        </p:cNvSpPr>
                        <p:nvPr/>
                      </p:nvSpPr>
                      <p:spPr bwMode="auto">
                        <a:xfrm>
                          <a:off x="1822" y="847"/>
                          <a:ext cx="1154" cy="2021"/>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2</a:t>
                          </a:r>
                          <a:endParaRPr lang="en-US" b="1" i="1">
                            <a:solidFill>
                              <a:srgbClr val="06CC0F"/>
                            </a:solidFill>
                            <a:effectLst>
                              <a:outerShdw blurRad="38100" dist="38100" dir="2700000" algn="tl">
                                <a:srgbClr val="C0C0C0"/>
                              </a:outerShdw>
                            </a:effectLst>
                          </a:endParaRPr>
                        </a:p>
                      </p:txBody>
                    </p:sp>
                  </p:grpSp>
                  <p:grpSp>
                    <p:nvGrpSpPr>
                      <p:cNvPr id="88171" name="Group 59"/>
                      <p:cNvGrpSpPr>
                        <a:grpSpLocks/>
                      </p:cNvGrpSpPr>
                      <p:nvPr/>
                    </p:nvGrpSpPr>
                    <p:grpSpPr bwMode="auto">
                      <a:xfrm>
                        <a:off x="2805" y="2969"/>
                        <a:ext cx="1154" cy="2016"/>
                        <a:chOff x="1814" y="845"/>
                        <a:chExt cx="1154" cy="2016"/>
                      </a:xfrm>
                    </p:grpSpPr>
                    <p:sp>
                      <p:nvSpPr>
                        <p:cNvPr id="88175" name="Oval 60"/>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797" name="Text Box 61"/>
                        <p:cNvSpPr txBox="1">
                          <a:spLocks noChangeArrowheads="1"/>
                        </p:cNvSpPr>
                        <p:nvPr/>
                      </p:nvSpPr>
                      <p:spPr bwMode="auto">
                        <a:xfrm>
                          <a:off x="1816" y="846"/>
                          <a:ext cx="1154" cy="2021"/>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3</a:t>
                          </a:r>
                          <a:endParaRPr lang="en-US" b="1" i="1">
                            <a:solidFill>
                              <a:srgbClr val="06CC0F"/>
                            </a:solidFill>
                            <a:effectLst>
                              <a:outerShdw blurRad="38100" dist="38100" dir="2700000" algn="tl">
                                <a:srgbClr val="C0C0C0"/>
                              </a:outerShdw>
                            </a:effectLst>
                          </a:endParaRPr>
                        </a:p>
                      </p:txBody>
                    </p:sp>
                  </p:grpSp>
                  <p:grpSp>
                    <p:nvGrpSpPr>
                      <p:cNvPr id="88172" name="Group 62"/>
                      <p:cNvGrpSpPr>
                        <a:grpSpLocks/>
                      </p:cNvGrpSpPr>
                      <p:nvPr/>
                    </p:nvGrpSpPr>
                    <p:grpSpPr bwMode="auto">
                      <a:xfrm>
                        <a:off x="2809" y="3179"/>
                        <a:ext cx="1154" cy="2010"/>
                        <a:chOff x="1803" y="845"/>
                        <a:chExt cx="1154" cy="2010"/>
                      </a:xfrm>
                    </p:grpSpPr>
                    <p:sp>
                      <p:nvSpPr>
                        <p:cNvPr id="88173" name="Oval 63"/>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800" name="Text Box 64"/>
                        <p:cNvSpPr txBox="1">
                          <a:spLocks noChangeArrowheads="1"/>
                        </p:cNvSpPr>
                        <p:nvPr/>
                      </p:nvSpPr>
                      <p:spPr bwMode="auto">
                        <a:xfrm>
                          <a:off x="1801" y="845"/>
                          <a:ext cx="1154" cy="2011"/>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4</a:t>
                          </a:r>
                          <a:endParaRPr lang="en-US" b="1" i="1">
                            <a:solidFill>
                              <a:srgbClr val="06CC0F"/>
                            </a:solidFill>
                            <a:effectLst>
                              <a:outerShdw blurRad="38100" dist="38100" dir="2700000" algn="tl">
                                <a:srgbClr val="C0C0C0"/>
                              </a:outerShdw>
                            </a:effectLst>
                          </a:endParaRPr>
                        </a:p>
                      </p:txBody>
                    </p:sp>
                  </p:grpSp>
                </p:grpSp>
                <p:pic>
                  <p:nvPicPr>
                    <p:cNvPr id="88125" name="Picture 65" descr="xmlAlarm"/>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35" y="1535"/>
                      <a:ext cx="2426" cy="2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26" name="Group 66"/>
                    <p:cNvGrpSpPr>
                      <a:grpSpLocks/>
                    </p:cNvGrpSpPr>
                    <p:nvPr/>
                  </p:nvGrpSpPr>
                  <p:grpSpPr bwMode="auto">
                    <a:xfrm>
                      <a:off x="1049" y="2215"/>
                      <a:ext cx="1155" cy="1148"/>
                      <a:chOff x="1150" y="1026"/>
                      <a:chExt cx="1155" cy="1148"/>
                    </a:xfrm>
                  </p:grpSpPr>
                  <p:sp>
                    <p:nvSpPr>
                      <p:cNvPr id="1012803" name="Document"/>
                      <p:cNvSpPr>
                        <a:spLocks noEditPoints="1" noChangeArrowheads="1"/>
                      </p:cNvSpPr>
                      <p:nvPr/>
                    </p:nvSpPr>
                    <p:spPr bwMode="auto">
                      <a:xfrm>
                        <a:off x="1521" y="1032"/>
                        <a:ext cx="408" cy="550"/>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1012804" name="Text Box 68"/>
                      <p:cNvSpPr txBox="1">
                        <a:spLocks noChangeArrowheads="1"/>
                      </p:cNvSpPr>
                      <p:nvPr/>
                    </p:nvSpPr>
                    <p:spPr bwMode="auto">
                      <a:xfrm>
                        <a:off x="1153" y="1175"/>
                        <a:ext cx="1154" cy="1006"/>
                      </a:xfrm>
                      <a:prstGeom prst="rect">
                        <a:avLst/>
                      </a:prstGeom>
                      <a:noFill/>
                      <a:ln w="9525" algn="ctr">
                        <a:noFill/>
                        <a:miter lim="800000"/>
                        <a:headEnd/>
                        <a:tailEnd/>
                      </a:ln>
                      <a:effectLst/>
                    </p:spPr>
                    <p:txBody>
                      <a:bodyPr>
                        <a:spAutoFit/>
                      </a:bodyPr>
                      <a:lstStyle/>
                      <a:p>
                        <a:pPr>
                          <a:spcBef>
                            <a:spcPct val="50000"/>
                          </a:spcBef>
                          <a:defRPr/>
                        </a:pPr>
                        <a:endParaRPr lang="en-US" b="1" i="1" baseline="-25000">
                          <a:effectLst>
                            <a:outerShdw blurRad="38100" dist="38100" dir="2700000" algn="tl">
                              <a:srgbClr val="C0C0C0"/>
                            </a:outerShdw>
                          </a:effectLst>
                        </a:endParaRPr>
                      </a:p>
                    </p:txBody>
                  </p:sp>
                </p:grpSp>
                <p:grpSp>
                  <p:nvGrpSpPr>
                    <p:cNvPr id="88127" name="Group 69"/>
                    <p:cNvGrpSpPr>
                      <a:grpSpLocks/>
                    </p:cNvGrpSpPr>
                    <p:nvPr/>
                  </p:nvGrpSpPr>
                  <p:grpSpPr bwMode="auto">
                    <a:xfrm>
                      <a:off x="3851" y="2306"/>
                      <a:ext cx="603" cy="454"/>
                      <a:chOff x="4059" y="2296"/>
                      <a:chExt cx="603" cy="454"/>
                    </a:xfrm>
                  </p:grpSpPr>
                  <p:sp>
                    <p:nvSpPr>
                      <p:cNvPr id="1012806" name="Document"/>
                      <p:cNvSpPr>
                        <a:spLocks noEditPoints="1" noChangeArrowheads="1"/>
                      </p:cNvSpPr>
                      <p:nvPr/>
                    </p:nvSpPr>
                    <p:spPr bwMode="auto">
                      <a:xfrm>
                        <a:off x="4055" y="2297"/>
                        <a:ext cx="597" cy="45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88165" name="Picture 71" descr="rscdf-powered"/>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4073" y="2411"/>
                        <a:ext cx="589"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8128" name="Group 72"/>
                    <p:cNvGrpSpPr>
                      <a:grpSpLocks/>
                    </p:cNvGrpSpPr>
                    <p:nvPr/>
                  </p:nvGrpSpPr>
                  <p:grpSpPr bwMode="auto">
                    <a:xfrm>
                      <a:off x="3434" y="1898"/>
                      <a:ext cx="1919" cy="1818"/>
                      <a:chOff x="3448" y="1888"/>
                      <a:chExt cx="1919" cy="1818"/>
                    </a:xfrm>
                  </p:grpSpPr>
                  <p:sp>
                    <p:nvSpPr>
                      <p:cNvPr id="88161" name="Freeform 73"/>
                      <p:cNvSpPr>
                        <a:spLocks/>
                      </p:cNvSpPr>
                      <p:nvPr/>
                    </p:nvSpPr>
                    <p:spPr bwMode="auto">
                      <a:xfrm>
                        <a:off x="4830" y="1888"/>
                        <a:ext cx="537" cy="952"/>
                      </a:xfrm>
                      <a:custGeom>
                        <a:avLst/>
                        <a:gdLst>
                          <a:gd name="T0" fmla="*/ 409 w 537"/>
                          <a:gd name="T1" fmla="*/ 0 h 952"/>
                          <a:gd name="T2" fmla="*/ 499 w 537"/>
                          <a:gd name="T3" fmla="*/ 227 h 952"/>
                          <a:gd name="T4" fmla="*/ 499 w 537"/>
                          <a:gd name="T5" fmla="*/ 590 h 952"/>
                          <a:gd name="T6" fmla="*/ 273 w 537"/>
                          <a:gd name="T7" fmla="*/ 907 h 952"/>
                          <a:gd name="T8" fmla="*/ 0 w 537"/>
                          <a:gd name="T9" fmla="*/ 862 h 952"/>
                          <a:gd name="T10" fmla="*/ 0 60000 65536"/>
                          <a:gd name="T11" fmla="*/ 0 60000 65536"/>
                          <a:gd name="T12" fmla="*/ 0 60000 65536"/>
                          <a:gd name="T13" fmla="*/ 0 60000 65536"/>
                          <a:gd name="T14" fmla="*/ 0 60000 65536"/>
                          <a:gd name="T15" fmla="*/ 0 w 537"/>
                          <a:gd name="T16" fmla="*/ 0 h 952"/>
                          <a:gd name="T17" fmla="*/ 537 w 537"/>
                          <a:gd name="T18" fmla="*/ 952 h 952"/>
                        </a:gdLst>
                        <a:ahLst/>
                        <a:cxnLst>
                          <a:cxn ang="T10">
                            <a:pos x="T0" y="T1"/>
                          </a:cxn>
                          <a:cxn ang="T11">
                            <a:pos x="T2" y="T3"/>
                          </a:cxn>
                          <a:cxn ang="T12">
                            <a:pos x="T4" y="T5"/>
                          </a:cxn>
                          <a:cxn ang="T13">
                            <a:pos x="T6" y="T7"/>
                          </a:cxn>
                          <a:cxn ang="T14">
                            <a:pos x="T8" y="T9"/>
                          </a:cxn>
                        </a:cxnLst>
                        <a:rect l="T15" t="T16" r="T17" b="T18"/>
                        <a:pathLst>
                          <a:path w="537" h="952">
                            <a:moveTo>
                              <a:pt x="409" y="0"/>
                            </a:moveTo>
                            <a:cubicBezTo>
                              <a:pt x="446" y="64"/>
                              <a:pt x="484" y="129"/>
                              <a:pt x="499" y="227"/>
                            </a:cubicBezTo>
                            <a:cubicBezTo>
                              <a:pt x="514" y="325"/>
                              <a:pt x="537" y="477"/>
                              <a:pt x="499" y="590"/>
                            </a:cubicBezTo>
                            <a:cubicBezTo>
                              <a:pt x="461" y="703"/>
                              <a:pt x="356" y="862"/>
                              <a:pt x="273" y="907"/>
                            </a:cubicBezTo>
                            <a:cubicBezTo>
                              <a:pt x="190" y="952"/>
                              <a:pt x="95" y="907"/>
                              <a:pt x="0" y="862"/>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8162" name="Freeform 74"/>
                      <p:cNvSpPr>
                        <a:spLocks/>
                      </p:cNvSpPr>
                      <p:nvPr/>
                    </p:nvSpPr>
                    <p:spPr bwMode="auto">
                      <a:xfrm rot="1242001">
                        <a:off x="3448" y="2114"/>
                        <a:ext cx="430" cy="1592"/>
                      </a:xfrm>
                      <a:custGeom>
                        <a:avLst/>
                        <a:gdLst>
                          <a:gd name="T0" fmla="*/ 431 w 431"/>
                          <a:gd name="T1" fmla="*/ 0 h 1633"/>
                          <a:gd name="T2" fmla="*/ 204 w 431"/>
                          <a:gd name="T3" fmla="*/ 272 h 1633"/>
                          <a:gd name="T4" fmla="*/ 23 w 431"/>
                          <a:gd name="T5" fmla="*/ 998 h 1633"/>
                          <a:gd name="T6" fmla="*/ 340 w 431"/>
                          <a:gd name="T7" fmla="*/ 1633 h 1633"/>
                          <a:gd name="T8" fmla="*/ 0 60000 65536"/>
                          <a:gd name="T9" fmla="*/ 0 60000 65536"/>
                          <a:gd name="T10" fmla="*/ 0 60000 65536"/>
                          <a:gd name="T11" fmla="*/ 0 60000 65536"/>
                          <a:gd name="T12" fmla="*/ 0 w 431"/>
                          <a:gd name="T13" fmla="*/ 0 h 1633"/>
                          <a:gd name="T14" fmla="*/ 431 w 431"/>
                          <a:gd name="T15" fmla="*/ 1633 h 1633"/>
                        </a:gdLst>
                        <a:ahLst/>
                        <a:cxnLst>
                          <a:cxn ang="T8">
                            <a:pos x="T0" y="T1"/>
                          </a:cxn>
                          <a:cxn ang="T9">
                            <a:pos x="T2" y="T3"/>
                          </a:cxn>
                          <a:cxn ang="T10">
                            <a:pos x="T4" y="T5"/>
                          </a:cxn>
                          <a:cxn ang="T11">
                            <a:pos x="T6" y="T7"/>
                          </a:cxn>
                        </a:cxnLst>
                        <a:rect l="T12" t="T13" r="T14" b="T15"/>
                        <a:pathLst>
                          <a:path w="431" h="1633">
                            <a:moveTo>
                              <a:pt x="431" y="0"/>
                            </a:moveTo>
                            <a:cubicBezTo>
                              <a:pt x="351" y="53"/>
                              <a:pt x="272" y="106"/>
                              <a:pt x="204" y="272"/>
                            </a:cubicBezTo>
                            <a:cubicBezTo>
                              <a:pt x="136" y="438"/>
                              <a:pt x="0" y="771"/>
                              <a:pt x="23" y="998"/>
                            </a:cubicBezTo>
                            <a:cubicBezTo>
                              <a:pt x="46" y="1225"/>
                              <a:pt x="193" y="1429"/>
                              <a:pt x="340" y="1633"/>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8163" name="Freeform 75"/>
                      <p:cNvSpPr>
                        <a:spLocks/>
                      </p:cNvSpPr>
                      <p:nvPr/>
                    </p:nvSpPr>
                    <p:spPr bwMode="auto">
                      <a:xfrm rot="-1813574">
                        <a:off x="3787" y="2115"/>
                        <a:ext cx="597" cy="794"/>
                      </a:xfrm>
                      <a:custGeom>
                        <a:avLst/>
                        <a:gdLst>
                          <a:gd name="T0" fmla="*/ 544 w 597"/>
                          <a:gd name="T1" fmla="*/ 0 h 794"/>
                          <a:gd name="T2" fmla="*/ 589 w 597"/>
                          <a:gd name="T3" fmla="*/ 227 h 794"/>
                          <a:gd name="T4" fmla="*/ 544 w 597"/>
                          <a:gd name="T5" fmla="*/ 544 h 794"/>
                          <a:gd name="T6" fmla="*/ 272 w 597"/>
                          <a:gd name="T7" fmla="*/ 771 h 794"/>
                          <a:gd name="T8" fmla="*/ 0 w 597"/>
                          <a:gd name="T9" fmla="*/ 680 h 794"/>
                          <a:gd name="T10" fmla="*/ 0 60000 65536"/>
                          <a:gd name="T11" fmla="*/ 0 60000 65536"/>
                          <a:gd name="T12" fmla="*/ 0 60000 65536"/>
                          <a:gd name="T13" fmla="*/ 0 60000 65536"/>
                          <a:gd name="T14" fmla="*/ 0 60000 65536"/>
                          <a:gd name="T15" fmla="*/ 0 w 597"/>
                          <a:gd name="T16" fmla="*/ 0 h 794"/>
                          <a:gd name="T17" fmla="*/ 597 w 597"/>
                          <a:gd name="T18" fmla="*/ 794 h 794"/>
                        </a:gdLst>
                        <a:ahLst/>
                        <a:cxnLst>
                          <a:cxn ang="T10">
                            <a:pos x="T0" y="T1"/>
                          </a:cxn>
                          <a:cxn ang="T11">
                            <a:pos x="T2" y="T3"/>
                          </a:cxn>
                          <a:cxn ang="T12">
                            <a:pos x="T4" y="T5"/>
                          </a:cxn>
                          <a:cxn ang="T13">
                            <a:pos x="T6" y="T7"/>
                          </a:cxn>
                          <a:cxn ang="T14">
                            <a:pos x="T8" y="T9"/>
                          </a:cxn>
                        </a:cxnLst>
                        <a:rect l="T15" t="T16" r="T17" b="T18"/>
                        <a:pathLst>
                          <a:path w="597" h="794">
                            <a:moveTo>
                              <a:pt x="544" y="0"/>
                            </a:moveTo>
                            <a:cubicBezTo>
                              <a:pt x="566" y="68"/>
                              <a:pt x="589" y="136"/>
                              <a:pt x="589" y="227"/>
                            </a:cubicBezTo>
                            <a:cubicBezTo>
                              <a:pt x="589" y="318"/>
                              <a:pt x="597" y="453"/>
                              <a:pt x="544" y="544"/>
                            </a:cubicBezTo>
                            <a:cubicBezTo>
                              <a:pt x="491" y="635"/>
                              <a:pt x="363" y="748"/>
                              <a:pt x="272" y="771"/>
                            </a:cubicBezTo>
                            <a:cubicBezTo>
                              <a:pt x="181" y="794"/>
                              <a:pt x="90" y="737"/>
                              <a:pt x="0" y="680"/>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grpSp>
                  <p:nvGrpSpPr>
                    <p:cNvPr id="88129" name="Group 76"/>
                    <p:cNvGrpSpPr>
                      <a:grpSpLocks/>
                    </p:cNvGrpSpPr>
                    <p:nvPr/>
                  </p:nvGrpSpPr>
                  <p:grpSpPr bwMode="auto">
                    <a:xfrm>
                      <a:off x="2562" y="1298"/>
                      <a:ext cx="590" cy="907"/>
                      <a:chOff x="1803" y="1661"/>
                      <a:chExt cx="363" cy="505"/>
                    </a:xfrm>
                  </p:grpSpPr>
                  <p:sp>
                    <p:nvSpPr>
                      <p:cNvPr id="88159" name="Oval 7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160" name="Picture 78" descr="CA0NW12D"/>
                      <p:cNvPicPr>
                        <a:picLocks noChangeAspect="1" noChangeArrowheads="1"/>
                      </p:cNvPicPr>
                      <p:nvPr/>
                    </p:nvPicPr>
                    <p:blipFill>
                      <a:blip r:embed="rId2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8130" name="Group 79"/>
                    <p:cNvGrpSpPr>
                      <a:grpSpLocks/>
                    </p:cNvGrpSpPr>
                    <p:nvPr/>
                  </p:nvGrpSpPr>
                  <p:grpSpPr bwMode="auto">
                    <a:xfrm>
                      <a:off x="-87" y="1653"/>
                      <a:ext cx="3407" cy="1692"/>
                      <a:chOff x="-73" y="1643"/>
                      <a:chExt cx="3407" cy="1692"/>
                    </a:xfrm>
                  </p:grpSpPr>
                  <p:sp>
                    <p:nvSpPr>
                      <p:cNvPr id="88157" name="Oval 80"/>
                      <p:cNvSpPr>
                        <a:spLocks noChangeArrowheads="1"/>
                      </p:cNvSpPr>
                      <p:nvPr/>
                    </p:nvSpPr>
                    <p:spPr bwMode="auto">
                      <a:xfrm>
                        <a:off x="-73" y="1643"/>
                        <a:ext cx="1275" cy="1692"/>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58" name="Line 81"/>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88131" name="Group 82"/>
                    <p:cNvGrpSpPr>
                      <a:grpSpLocks/>
                    </p:cNvGrpSpPr>
                    <p:nvPr/>
                  </p:nvGrpSpPr>
                  <p:grpSpPr bwMode="auto">
                    <a:xfrm rot="-230761">
                      <a:off x="-192" y="1869"/>
                      <a:ext cx="3531" cy="1699"/>
                      <a:chOff x="-197" y="1546"/>
                      <a:chExt cx="3531" cy="1699"/>
                    </a:xfrm>
                  </p:grpSpPr>
                  <p:sp>
                    <p:nvSpPr>
                      <p:cNvPr id="88155" name="Oval 83"/>
                      <p:cNvSpPr>
                        <a:spLocks noChangeArrowheads="1"/>
                      </p:cNvSpPr>
                      <p:nvPr/>
                    </p:nvSpPr>
                    <p:spPr bwMode="auto">
                      <a:xfrm>
                        <a:off x="-197" y="1546"/>
                        <a:ext cx="1273" cy="1699"/>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56" name="Line 84"/>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88132" name="Group 85"/>
                    <p:cNvGrpSpPr>
                      <a:grpSpLocks/>
                    </p:cNvGrpSpPr>
                    <p:nvPr/>
                  </p:nvGrpSpPr>
                  <p:grpSpPr bwMode="auto">
                    <a:xfrm rot="-607484">
                      <a:off x="-265" y="2277"/>
                      <a:ext cx="3555" cy="1703"/>
                      <a:chOff x="-221" y="1517"/>
                      <a:chExt cx="3555" cy="1703"/>
                    </a:xfrm>
                  </p:grpSpPr>
                  <p:sp>
                    <p:nvSpPr>
                      <p:cNvPr id="88153" name="Oval 86"/>
                      <p:cNvSpPr>
                        <a:spLocks noChangeArrowheads="1"/>
                      </p:cNvSpPr>
                      <p:nvPr/>
                    </p:nvSpPr>
                    <p:spPr bwMode="auto">
                      <a:xfrm>
                        <a:off x="-221" y="1517"/>
                        <a:ext cx="1271" cy="1703"/>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54" name="Line 87"/>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88133" name="Group 88"/>
                    <p:cNvGrpSpPr>
                      <a:grpSpLocks/>
                    </p:cNvGrpSpPr>
                    <p:nvPr/>
                  </p:nvGrpSpPr>
                  <p:grpSpPr bwMode="auto">
                    <a:xfrm rot="-780669">
                      <a:off x="-217" y="2620"/>
                      <a:ext cx="3559" cy="1693"/>
                      <a:chOff x="-168" y="1544"/>
                      <a:chExt cx="3502" cy="1693"/>
                    </a:xfrm>
                  </p:grpSpPr>
                  <p:sp>
                    <p:nvSpPr>
                      <p:cNvPr id="88151" name="Oval 89"/>
                      <p:cNvSpPr>
                        <a:spLocks noChangeArrowheads="1"/>
                      </p:cNvSpPr>
                      <p:nvPr/>
                    </p:nvSpPr>
                    <p:spPr bwMode="auto">
                      <a:xfrm>
                        <a:off x="-168" y="1544"/>
                        <a:ext cx="1252" cy="1693"/>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52" name="Line 90"/>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88134" name="Group 91"/>
                    <p:cNvGrpSpPr>
                      <a:grpSpLocks/>
                    </p:cNvGrpSpPr>
                    <p:nvPr/>
                  </p:nvGrpSpPr>
                  <p:grpSpPr bwMode="auto">
                    <a:xfrm>
                      <a:off x="2340" y="1888"/>
                      <a:ext cx="1168" cy="1461"/>
                      <a:chOff x="2340" y="1117"/>
                      <a:chExt cx="1168" cy="1461"/>
                    </a:xfrm>
                  </p:grpSpPr>
                  <p:grpSp>
                    <p:nvGrpSpPr>
                      <p:cNvPr id="88135" name="Group 92"/>
                      <p:cNvGrpSpPr>
                        <a:grpSpLocks/>
                      </p:cNvGrpSpPr>
                      <p:nvPr/>
                    </p:nvGrpSpPr>
                    <p:grpSpPr bwMode="auto">
                      <a:xfrm>
                        <a:off x="2340" y="1117"/>
                        <a:ext cx="1168" cy="1461"/>
                        <a:chOff x="-2764" y="346"/>
                        <a:chExt cx="7580" cy="12400"/>
                      </a:xfrm>
                    </p:grpSpPr>
                    <p:pic>
                      <p:nvPicPr>
                        <p:cNvPr id="88138" name="Picture 93" descr="Untitled-6"/>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839" y="346"/>
                          <a:ext cx="2631" cy="2641"/>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grpSp>
                      <p:nvGrpSpPr>
                        <p:cNvPr id="88139" name="Group 94"/>
                        <p:cNvGrpSpPr>
                          <a:grpSpLocks/>
                        </p:cNvGrpSpPr>
                        <p:nvPr/>
                      </p:nvGrpSpPr>
                      <p:grpSpPr bwMode="auto">
                        <a:xfrm>
                          <a:off x="-2764" y="1228"/>
                          <a:ext cx="7490" cy="10886"/>
                          <a:chOff x="-1530" y="722"/>
                          <a:chExt cx="7490" cy="10886"/>
                        </a:xfrm>
                      </p:grpSpPr>
                      <p:sp>
                        <p:nvSpPr>
                          <p:cNvPr id="88149" name="Oval 95"/>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832" name="Text Box 96"/>
                          <p:cNvSpPr txBox="1">
                            <a:spLocks noChangeArrowheads="1"/>
                          </p:cNvSpPr>
                          <p:nvPr/>
                        </p:nvSpPr>
                        <p:spPr bwMode="auto">
                          <a:xfrm>
                            <a:off x="-1497" y="736"/>
                            <a:ext cx="7489" cy="10870"/>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88140" name="Group 97"/>
                        <p:cNvGrpSpPr>
                          <a:grpSpLocks/>
                        </p:cNvGrpSpPr>
                        <p:nvPr/>
                      </p:nvGrpSpPr>
                      <p:grpSpPr bwMode="auto">
                        <a:xfrm>
                          <a:off x="-2707" y="1448"/>
                          <a:ext cx="7523" cy="10855"/>
                          <a:chOff x="-1500" y="722"/>
                          <a:chExt cx="7523" cy="10855"/>
                        </a:xfrm>
                      </p:grpSpPr>
                      <p:sp>
                        <p:nvSpPr>
                          <p:cNvPr id="88147" name="Oval 98"/>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835" name="Text Box 99"/>
                          <p:cNvSpPr txBox="1">
                            <a:spLocks noChangeArrowheads="1"/>
                          </p:cNvSpPr>
                          <p:nvPr/>
                        </p:nvSpPr>
                        <p:spPr bwMode="auto">
                          <a:xfrm>
                            <a:off x="-1459" y="758"/>
                            <a:ext cx="7489" cy="10790"/>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88141" name="Group 100"/>
                        <p:cNvGrpSpPr>
                          <a:grpSpLocks/>
                        </p:cNvGrpSpPr>
                        <p:nvPr/>
                      </p:nvGrpSpPr>
                      <p:grpSpPr bwMode="auto">
                        <a:xfrm>
                          <a:off x="-2758" y="1667"/>
                          <a:ext cx="7544" cy="10865"/>
                          <a:chOff x="-1527" y="722"/>
                          <a:chExt cx="7544" cy="10865"/>
                        </a:xfrm>
                      </p:grpSpPr>
                      <p:sp>
                        <p:nvSpPr>
                          <p:cNvPr id="88145" name="Oval 101"/>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838" name="Text Box 102"/>
                          <p:cNvSpPr txBox="1">
                            <a:spLocks noChangeArrowheads="1"/>
                          </p:cNvSpPr>
                          <p:nvPr/>
                        </p:nvSpPr>
                        <p:spPr bwMode="auto">
                          <a:xfrm>
                            <a:off x="-1500" y="700"/>
                            <a:ext cx="7554" cy="10870"/>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88142" name="Group 103"/>
                        <p:cNvGrpSpPr>
                          <a:grpSpLocks/>
                        </p:cNvGrpSpPr>
                        <p:nvPr/>
                      </p:nvGrpSpPr>
                      <p:grpSpPr bwMode="auto">
                        <a:xfrm>
                          <a:off x="-2749" y="1877"/>
                          <a:ext cx="7507" cy="10869"/>
                          <a:chOff x="-1533" y="722"/>
                          <a:chExt cx="7507" cy="10869"/>
                        </a:xfrm>
                      </p:grpSpPr>
                      <p:sp>
                        <p:nvSpPr>
                          <p:cNvPr id="88143" name="Oval 104"/>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2841" name="Text Box 105"/>
                          <p:cNvSpPr txBox="1">
                            <a:spLocks noChangeArrowheads="1"/>
                          </p:cNvSpPr>
                          <p:nvPr/>
                        </p:nvSpPr>
                        <p:spPr bwMode="auto">
                          <a:xfrm>
                            <a:off x="-1515" y="731"/>
                            <a:ext cx="7489" cy="10870"/>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pic>
                    <p:nvPicPr>
                      <p:cNvPr id="88136" name="Picture 106" descr="xmlAlarm"/>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426" y="1344"/>
                        <a:ext cx="408" cy="301"/>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88137" name="AutoShape 107"/>
                      <p:cNvSpPr>
                        <a:spLocks noChangeArrowheads="1"/>
                      </p:cNvSpPr>
                      <p:nvPr/>
                    </p:nvSpPr>
                    <p:spPr bwMode="auto">
                      <a:xfrm rot="-1153840">
                        <a:off x="2698" y="1298"/>
                        <a:ext cx="318" cy="136"/>
                      </a:xfrm>
                      <a:prstGeom prst="leftRightArrow">
                        <a:avLst>
                          <a:gd name="adj1" fmla="val 50000"/>
                          <a:gd name="adj2" fmla="val 46765"/>
                        </a:avLst>
                      </a:prstGeom>
                      <a:solidFill>
                        <a:srgbClr val="FF0000"/>
                      </a:solidFill>
                      <a:ln w="9525" algn="ctr">
                        <a:solidFill>
                          <a:srgbClr val="FF9933"/>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88121" name="Line 108"/>
                  <p:cNvSpPr>
                    <a:spLocks noChangeShapeType="1"/>
                  </p:cNvSpPr>
                  <p:nvPr/>
                </p:nvSpPr>
                <p:spPr bwMode="auto">
                  <a:xfrm rot="8100000">
                    <a:off x="2711" y="2432"/>
                    <a:ext cx="60" cy="56"/>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22" name="Line 109"/>
                  <p:cNvSpPr>
                    <a:spLocks noChangeShapeType="1"/>
                  </p:cNvSpPr>
                  <p:nvPr/>
                </p:nvSpPr>
                <p:spPr bwMode="auto">
                  <a:xfrm rot="8100000">
                    <a:off x="2795" y="2432"/>
                    <a:ext cx="60" cy="56"/>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23" name="Line 110"/>
                  <p:cNvSpPr>
                    <a:spLocks noChangeShapeType="1"/>
                  </p:cNvSpPr>
                  <p:nvPr/>
                </p:nvSpPr>
                <p:spPr bwMode="auto">
                  <a:xfrm rot="8100000">
                    <a:off x="2789" y="2937"/>
                    <a:ext cx="60" cy="56"/>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88085" name="Group 111"/>
                <p:cNvGrpSpPr>
                  <a:grpSpLocks/>
                </p:cNvGrpSpPr>
                <p:nvPr/>
              </p:nvGrpSpPr>
              <p:grpSpPr bwMode="auto">
                <a:xfrm>
                  <a:off x="1429" y="1480"/>
                  <a:ext cx="1043" cy="1406"/>
                  <a:chOff x="1429" y="1480"/>
                  <a:chExt cx="998" cy="1360"/>
                </a:xfrm>
              </p:grpSpPr>
              <p:grpSp>
                <p:nvGrpSpPr>
                  <p:cNvPr id="88093" name="Group 112"/>
                  <p:cNvGrpSpPr>
                    <a:grpSpLocks/>
                  </p:cNvGrpSpPr>
                  <p:nvPr/>
                </p:nvGrpSpPr>
                <p:grpSpPr bwMode="auto">
                  <a:xfrm>
                    <a:off x="1429" y="1480"/>
                    <a:ext cx="998" cy="1360"/>
                    <a:chOff x="1202" y="2205"/>
                    <a:chExt cx="1736" cy="1905"/>
                  </a:xfrm>
                </p:grpSpPr>
                <p:sp>
                  <p:nvSpPr>
                    <p:cNvPr id="88098" name="AutoShape 113" descr="White marble"/>
                    <p:cNvSpPr>
                      <a:spLocks noChangeArrowheads="1"/>
                    </p:cNvSpPr>
                    <p:nvPr/>
                  </p:nvSpPr>
                  <p:spPr bwMode="auto">
                    <a:xfrm>
                      <a:off x="1202" y="2205"/>
                      <a:ext cx="1134" cy="1905"/>
                    </a:xfrm>
                    <a:prstGeom prst="roundRect">
                      <a:avLst>
                        <a:gd name="adj" fmla="val 16667"/>
                      </a:avLst>
                    </a:prstGeom>
                    <a:blipFill dpi="0" rotWithShape="1">
                      <a:blip r:embed="rId12"/>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88099" name="Picture 114" descr="0"/>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1302" y="3218"/>
                      <a:ext cx="589" cy="395"/>
                    </a:xfrm>
                    <a:prstGeom prst="rect">
                      <a:avLst/>
                    </a:prstGeom>
                    <a:solidFill>
                      <a:srgbClr val="C0C0C0"/>
                    </a:solidFill>
                    <a:ln w="28575">
                      <a:solidFill>
                        <a:schemeClr val="tx1"/>
                      </a:solidFill>
                      <a:miter lim="800000"/>
                      <a:headEnd/>
                      <a:tailEnd/>
                    </a:ln>
                  </p:spPr>
                </p:pic>
                <p:pic>
                  <p:nvPicPr>
                    <p:cNvPr id="88100" name="Picture 115" descr="0"/>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302" y="3617"/>
                      <a:ext cx="589" cy="377"/>
                    </a:xfrm>
                    <a:prstGeom prst="rect">
                      <a:avLst/>
                    </a:prstGeom>
                    <a:solidFill>
                      <a:srgbClr val="C0C0C0"/>
                    </a:solidFill>
                    <a:ln w="28575">
                      <a:solidFill>
                        <a:schemeClr val="tx1"/>
                      </a:solidFill>
                      <a:miter lim="800000"/>
                      <a:headEnd/>
                      <a:tailEnd/>
                    </a:ln>
                  </p:spPr>
                </p:pic>
                <p:pic>
                  <p:nvPicPr>
                    <p:cNvPr id="88101" name="Picture 116" descr="0"/>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1302" y="2798"/>
                      <a:ext cx="589" cy="395"/>
                    </a:xfrm>
                    <a:prstGeom prst="rect">
                      <a:avLst/>
                    </a:prstGeom>
                    <a:solidFill>
                      <a:srgbClr val="C0C0C0"/>
                    </a:solidFill>
                    <a:ln w="28575">
                      <a:solidFill>
                        <a:schemeClr val="tx1"/>
                      </a:solidFill>
                      <a:miter lim="800000"/>
                      <a:headEnd/>
                      <a:tailEnd/>
                    </a:ln>
                  </p:spPr>
                </p:pic>
                <p:pic>
                  <p:nvPicPr>
                    <p:cNvPr id="88102" name="Picture 117" descr="0"/>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302" y="2337"/>
                      <a:ext cx="589" cy="441"/>
                    </a:xfrm>
                    <a:prstGeom prst="rect">
                      <a:avLst/>
                    </a:prstGeom>
                    <a:solidFill>
                      <a:srgbClr val="C0C0C0"/>
                    </a:solidFill>
                    <a:ln w="28575">
                      <a:solidFill>
                        <a:schemeClr val="tx1"/>
                      </a:solidFill>
                      <a:miter lim="800000"/>
                      <a:headEnd/>
                      <a:tailEnd/>
                    </a:ln>
                  </p:spPr>
                </p:pic>
                <p:sp>
                  <p:nvSpPr>
                    <p:cNvPr id="88103" name="AutoShape 118"/>
                    <p:cNvSpPr>
                      <a:spLocks noChangeArrowheads="1"/>
                    </p:cNvSpPr>
                    <p:nvPr/>
                  </p:nvSpPr>
                  <p:spPr bwMode="auto">
                    <a:xfrm rot="5400000">
                      <a:off x="2053" y="3063"/>
                      <a:ext cx="249" cy="227"/>
                    </a:xfrm>
                    <a:prstGeom prst="can">
                      <a:avLst>
                        <a:gd name="adj" fmla="val 50000"/>
                      </a:avLst>
                    </a:prstGeom>
                    <a:solidFill>
                      <a:srgbClr val="969696"/>
                    </a:solidFill>
                    <a:ln w="25400">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04" name="Oval 119"/>
                    <p:cNvSpPr>
                      <a:spLocks noChangeArrowheads="1"/>
                    </p:cNvSpPr>
                    <p:nvPr/>
                  </p:nvSpPr>
                  <p:spPr bwMode="auto">
                    <a:xfrm>
                      <a:off x="2214" y="3111"/>
                      <a:ext cx="45" cy="136"/>
                    </a:xfrm>
                    <a:prstGeom prst="ellipse">
                      <a:avLst/>
                    </a:prstGeom>
                    <a:solidFill>
                      <a:srgbClr val="969696"/>
                    </a:solidFill>
                    <a:ln w="254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105" name="Line 120"/>
                    <p:cNvSpPr>
                      <a:spLocks noChangeShapeType="1"/>
                    </p:cNvSpPr>
                    <p:nvPr/>
                  </p:nvSpPr>
                  <p:spPr bwMode="auto">
                    <a:xfrm>
                      <a:off x="1894" y="2568"/>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06" name="Line 121"/>
                    <p:cNvSpPr>
                      <a:spLocks noChangeShapeType="1"/>
                    </p:cNvSpPr>
                    <p:nvPr/>
                  </p:nvSpPr>
                  <p:spPr bwMode="auto">
                    <a:xfrm>
                      <a:off x="1894" y="29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07" name="Line 122"/>
                    <p:cNvSpPr>
                      <a:spLocks noChangeShapeType="1"/>
                    </p:cNvSpPr>
                    <p:nvPr/>
                  </p:nvSpPr>
                  <p:spPr bwMode="auto">
                    <a:xfrm>
                      <a:off x="1903" y="3385"/>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08" name="Line 123"/>
                    <p:cNvSpPr>
                      <a:spLocks noChangeShapeType="1"/>
                    </p:cNvSpPr>
                    <p:nvPr/>
                  </p:nvSpPr>
                  <p:spPr bwMode="auto">
                    <a:xfrm>
                      <a:off x="1903" y="3793"/>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09" name="Line 124"/>
                    <p:cNvSpPr>
                      <a:spLocks noChangeShapeType="1"/>
                    </p:cNvSpPr>
                    <p:nvPr/>
                  </p:nvSpPr>
                  <p:spPr bwMode="auto">
                    <a:xfrm>
                      <a:off x="1973" y="3176"/>
                      <a:ext cx="91"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88110" name="Line 125"/>
                    <p:cNvSpPr>
                      <a:spLocks noChangeShapeType="1"/>
                    </p:cNvSpPr>
                    <p:nvPr/>
                  </p:nvSpPr>
                  <p:spPr bwMode="auto">
                    <a:xfrm>
                      <a:off x="1985" y="2568"/>
                      <a:ext cx="0" cy="12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88111" name="Picture 126" descr="335203"/>
                    <p:cNvPicPr>
                      <a:picLocks noChangeAspect="1" noChangeArrowheads="1"/>
                    </p:cNvPicPr>
                    <p:nvPr/>
                  </p:nvPicPr>
                  <p:blipFill>
                    <a:blip r:embed="rId2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212" y="2910"/>
                      <a:ext cx="726" cy="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8094" name="Picture 127" descr="bs00871a"/>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921" y="1600"/>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95" name="Picture 128" descr="bs00871a"/>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921" y="1893"/>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96" name="Picture 129" descr="bs00871a"/>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915" y="2332"/>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97" name="Picture 130" descr="bs00871a"/>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915" y="2625"/>
                    <a:ext cx="13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8086" name="Group 131"/>
                <p:cNvGrpSpPr>
                  <a:grpSpLocks/>
                </p:cNvGrpSpPr>
                <p:nvPr/>
              </p:nvGrpSpPr>
              <p:grpSpPr bwMode="auto">
                <a:xfrm>
                  <a:off x="2478" y="1888"/>
                  <a:ext cx="999" cy="600"/>
                  <a:chOff x="1383" y="3203"/>
                  <a:chExt cx="999" cy="600"/>
                </a:xfrm>
              </p:grpSpPr>
              <p:pic>
                <p:nvPicPr>
                  <p:cNvPr id="88087" name="Picture 132" descr="interfac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383" y="3203"/>
                    <a:ext cx="999"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8" name="WordArt 133"/>
                  <p:cNvSpPr>
                    <a:spLocks noChangeArrowheads="1" noChangeShapeType="1" noTextEdit="1"/>
                  </p:cNvSpPr>
                  <p:nvPr/>
                </p:nvSpPr>
                <p:spPr bwMode="auto">
                  <a:xfrm>
                    <a:off x="1517" y="3267"/>
                    <a:ext cx="226"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API</a:t>
                    </a:r>
                  </a:p>
                </p:txBody>
              </p:sp>
              <p:sp>
                <p:nvSpPr>
                  <p:cNvPr id="88089" name="Oval 134"/>
                  <p:cNvSpPr>
                    <a:spLocks noChangeArrowheads="1"/>
                  </p:cNvSpPr>
                  <p:nvPr/>
                </p:nvSpPr>
                <p:spPr bwMode="auto">
                  <a:xfrm rot="10800000">
                    <a:off x="1428" y="3561"/>
                    <a:ext cx="33" cy="114"/>
                  </a:xfrm>
                  <a:prstGeom prst="ellipse">
                    <a:avLst/>
                  </a:prstGeom>
                  <a:solidFill>
                    <a:srgbClr val="808080"/>
                  </a:solidFill>
                  <a:ln w="127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090" name="Oval 135"/>
                  <p:cNvSpPr>
                    <a:spLocks noChangeArrowheads="1"/>
                  </p:cNvSpPr>
                  <p:nvPr/>
                </p:nvSpPr>
                <p:spPr bwMode="auto">
                  <a:xfrm rot="10800000">
                    <a:off x="1430" y="3355"/>
                    <a:ext cx="33" cy="114"/>
                  </a:xfrm>
                  <a:prstGeom prst="ellipse">
                    <a:avLst/>
                  </a:prstGeom>
                  <a:solidFill>
                    <a:srgbClr val="808080"/>
                  </a:solidFill>
                  <a:ln w="127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091" name="Oval 136"/>
                  <p:cNvSpPr>
                    <a:spLocks noChangeArrowheads="1"/>
                  </p:cNvSpPr>
                  <p:nvPr/>
                </p:nvSpPr>
                <p:spPr bwMode="auto">
                  <a:xfrm rot="10800000">
                    <a:off x="2288" y="3545"/>
                    <a:ext cx="33" cy="114"/>
                  </a:xfrm>
                  <a:prstGeom prst="ellipse">
                    <a:avLst/>
                  </a:prstGeom>
                  <a:solidFill>
                    <a:srgbClr val="808080"/>
                  </a:solidFill>
                  <a:ln w="127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092" name="Oval 137"/>
                  <p:cNvSpPr>
                    <a:spLocks noChangeArrowheads="1"/>
                  </p:cNvSpPr>
                  <p:nvPr/>
                </p:nvSpPr>
                <p:spPr bwMode="auto">
                  <a:xfrm rot="10800000">
                    <a:off x="2290" y="3339"/>
                    <a:ext cx="33" cy="114"/>
                  </a:xfrm>
                  <a:prstGeom prst="ellipse">
                    <a:avLst/>
                  </a:prstGeom>
                  <a:solidFill>
                    <a:srgbClr val="808080"/>
                  </a:solidFill>
                  <a:ln w="12700" algn="ctr">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sp>
          <p:nvSpPr>
            <p:cNvPr id="88081" name="WordArt 138"/>
            <p:cNvSpPr>
              <a:spLocks noChangeArrowheads="1" noChangeShapeType="1" noTextEdit="1"/>
            </p:cNvSpPr>
            <p:nvPr/>
          </p:nvSpPr>
          <p:spPr bwMode="auto">
            <a:xfrm>
              <a:off x="1821" y="1668"/>
              <a:ext cx="1270" cy="181"/>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grpSp>
      <p:sp>
        <p:nvSpPr>
          <p:cNvPr id="1012875" name="Rectangle 139"/>
          <p:cNvSpPr>
            <a:spLocks noChangeArrowheads="1"/>
          </p:cNvSpPr>
          <p:nvPr/>
        </p:nvSpPr>
        <p:spPr bwMode="auto">
          <a:xfrm>
            <a:off x="246063" y="4587875"/>
            <a:ext cx="1003300" cy="517525"/>
          </a:xfrm>
          <a:prstGeom prst="rect">
            <a:avLst/>
          </a:prstGeom>
          <a:noFill/>
          <a:ln w="9525" algn="ctr">
            <a:noFill/>
            <a:miter lim="800000"/>
            <a:headEnd/>
            <a:tailEnd/>
          </a:ln>
          <a:effectLst/>
        </p:spPr>
        <p:txBody>
          <a:bodyPr>
            <a:spAutoFit/>
          </a:bodyPr>
          <a:lstStyle/>
          <a:p>
            <a:pPr>
              <a:defRPr/>
            </a:pPr>
            <a:r>
              <a:rPr lang="en-GB" sz="1400" i="1">
                <a:solidFill>
                  <a:srgbClr val="993300"/>
                </a:solidFill>
                <a:effectLst>
                  <a:outerShdw blurRad="38100" dist="38100" dir="2700000" algn="tl">
                    <a:srgbClr val="C0C0C0"/>
                  </a:outerShdw>
                </a:effectLst>
              </a:rPr>
              <a:t>Industrial Resource</a:t>
            </a:r>
            <a:endParaRPr lang="en-US" sz="1400" i="1">
              <a:solidFill>
                <a:srgbClr val="993300"/>
              </a:solidFill>
              <a:effectLst>
                <a:outerShdw blurRad="38100" dist="38100" dir="2700000" algn="tl">
                  <a:srgbClr val="C0C0C0"/>
                </a:outerShdw>
              </a:effectLst>
            </a:endParaRPr>
          </a:p>
        </p:txBody>
      </p:sp>
      <p:sp>
        <p:nvSpPr>
          <p:cNvPr id="88072" name="AutoShape 140"/>
          <p:cNvSpPr>
            <a:spLocks noChangeArrowheads="1"/>
          </p:cNvSpPr>
          <p:nvPr/>
        </p:nvSpPr>
        <p:spPr bwMode="auto">
          <a:xfrm>
            <a:off x="1325563" y="3938588"/>
            <a:ext cx="649287" cy="360362"/>
          </a:xfrm>
          <a:prstGeom prst="rightArrow">
            <a:avLst>
              <a:gd name="adj1" fmla="val 54407"/>
              <a:gd name="adj2" fmla="val 54770"/>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8073" name="AutoShape 141"/>
          <p:cNvSpPr>
            <a:spLocks noChangeArrowheads="1"/>
          </p:cNvSpPr>
          <p:nvPr/>
        </p:nvSpPr>
        <p:spPr bwMode="auto">
          <a:xfrm>
            <a:off x="1187450" y="5522913"/>
            <a:ext cx="2087563" cy="647700"/>
          </a:xfrm>
          <a:prstGeom prst="wedgeRoundRectCallout">
            <a:avLst>
              <a:gd name="adj1" fmla="val 9773"/>
              <a:gd name="adj2" fmla="val -127940"/>
              <a:gd name="adj3" fmla="val 16667"/>
            </a:avLst>
          </a:prstGeom>
          <a:solidFill>
            <a:schemeClr val="accent1"/>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“Hardware” adapter component, responsible for “sensing” the resource  </a:t>
            </a:r>
          </a:p>
        </p:txBody>
      </p:sp>
      <p:sp>
        <p:nvSpPr>
          <p:cNvPr id="88074" name="AutoShape 142"/>
          <p:cNvSpPr>
            <a:spLocks noChangeArrowheads="1"/>
          </p:cNvSpPr>
          <p:nvPr/>
        </p:nvSpPr>
        <p:spPr bwMode="auto">
          <a:xfrm>
            <a:off x="5076825" y="5522913"/>
            <a:ext cx="2303463" cy="865187"/>
          </a:xfrm>
          <a:prstGeom prst="wedgeRoundRectCallout">
            <a:avLst>
              <a:gd name="adj1" fmla="val -24227"/>
              <a:gd name="adj2" fmla="val -107250"/>
              <a:gd name="adj3" fmla="val 16667"/>
            </a:avLst>
          </a:prstGeom>
          <a:solidFill>
            <a:schemeClr val="accent1"/>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“Software” adapter component, responsible for “semantic annotation” of the resource states in time  </a:t>
            </a:r>
          </a:p>
        </p:txBody>
      </p:sp>
      <p:grpSp>
        <p:nvGrpSpPr>
          <p:cNvPr id="88075" name="Group 143"/>
          <p:cNvGrpSpPr>
            <a:grpSpLocks/>
          </p:cNvGrpSpPr>
          <p:nvPr/>
        </p:nvGrpSpPr>
        <p:grpSpPr bwMode="auto">
          <a:xfrm>
            <a:off x="1409700" y="3141663"/>
            <a:ext cx="431800" cy="730250"/>
            <a:chOff x="2381" y="3378"/>
            <a:chExt cx="408" cy="653"/>
          </a:xfrm>
        </p:grpSpPr>
        <p:pic>
          <p:nvPicPr>
            <p:cNvPr id="88078" name="Picture 144" descr="MCj02901290000[1]"/>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2381" y="3378"/>
              <a:ext cx="408" cy="28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8079" name="Picture 145" descr="MCj02984730000[1]"/>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2381" y="3657"/>
              <a:ext cx="408" cy="37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pic>
        <p:nvPicPr>
          <p:cNvPr id="88076" name="Picture 146" descr="rscdf-powered"/>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516688" y="3492500"/>
            <a:ext cx="92392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7" name="AutoShape 147"/>
          <p:cNvSpPr>
            <a:spLocks noChangeArrowheads="1"/>
          </p:cNvSpPr>
          <p:nvPr/>
        </p:nvSpPr>
        <p:spPr bwMode="auto">
          <a:xfrm>
            <a:off x="6516688" y="3895725"/>
            <a:ext cx="676275" cy="360363"/>
          </a:xfrm>
          <a:prstGeom prst="rightArrow">
            <a:avLst>
              <a:gd name="adj1" fmla="val 54407"/>
              <a:gd name="adj2" fmla="val 57047"/>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8" name="Cloud"/>
          <p:cNvSpPr>
            <a:spLocks noChangeAspect="1" noEditPoints="1" noChangeArrowheads="1"/>
          </p:cNvSpPr>
          <p:nvPr/>
        </p:nvSpPr>
        <p:spPr bwMode="auto">
          <a:xfrm>
            <a:off x="4240213" y="2901950"/>
            <a:ext cx="4824412" cy="3240088"/>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r>
              <a:rPr lang="en-US" sz="2800" b="1"/>
              <a:t>GUN</a:t>
            </a:r>
          </a:p>
        </p:txBody>
      </p:sp>
      <p:sp>
        <p:nvSpPr>
          <p:cNvPr id="1122309" name="Cloud"/>
          <p:cNvSpPr>
            <a:spLocks noChangeAspect="1" noEditPoints="1" noChangeArrowheads="1"/>
          </p:cNvSpPr>
          <p:nvPr/>
        </p:nvSpPr>
        <p:spPr bwMode="auto">
          <a:xfrm>
            <a:off x="250825" y="3525838"/>
            <a:ext cx="3744913" cy="2509837"/>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endParaRPr lang="en-US" sz="2800" b="1"/>
          </a:p>
          <a:p>
            <a:pPr algn="l">
              <a:defRPr/>
            </a:pPr>
            <a:r>
              <a:rPr lang="en-US" sz="2800" b="1"/>
              <a:t>IW</a:t>
            </a:r>
          </a:p>
        </p:txBody>
      </p:sp>
      <p:sp>
        <p:nvSpPr>
          <p:cNvPr id="1122310" name="Rectangle 6"/>
          <p:cNvSpPr>
            <a:spLocks noChangeArrowheads="1"/>
          </p:cNvSpPr>
          <p:nvPr/>
        </p:nvSpPr>
        <p:spPr bwMode="auto">
          <a:xfrm>
            <a:off x="1258888" y="442913"/>
            <a:ext cx="7885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Connection between an industrial resource and its GUN agent</a:t>
            </a:r>
          </a:p>
        </p:txBody>
      </p:sp>
      <p:sp>
        <p:nvSpPr>
          <p:cNvPr id="11271" name="Rectangle 7"/>
          <p:cNvSpPr>
            <a:spLocks noChangeArrowheads="1"/>
          </p:cNvSpPr>
          <p:nvPr/>
        </p:nvSpPr>
        <p:spPr bwMode="auto">
          <a:xfrm>
            <a:off x="301625" y="1277938"/>
            <a:ext cx="8713788"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Actual contact between an industrial resource and its GUN agent is performed via special category of GUN agents (adapters), which are connected to the resource through sensors (to get information) and through effectors (to send control command). Adapters needed to manage the heterogeneity of resources </a:t>
            </a:r>
          </a:p>
        </p:txBody>
      </p:sp>
      <p:pic>
        <p:nvPicPr>
          <p:cNvPr id="11272" name="Picture 8" descr="form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788" y="3068638"/>
            <a:ext cx="1976437"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9" descr="fy301-new"/>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87675" y="4652963"/>
            <a:ext cx="695325" cy="792162"/>
          </a:xfrm>
          <a:prstGeom prst="rect">
            <a:avLst/>
          </a:prstGeom>
          <a:solidFill>
            <a:srgbClr val="FFFFFF"/>
          </a:solidFill>
          <a:ln w="28575">
            <a:solidFill>
              <a:schemeClr val="tx1"/>
            </a:solidFill>
            <a:miter lim="800000"/>
            <a:headEnd/>
            <a:tailEnd/>
          </a:ln>
        </p:spPr>
      </p:pic>
      <p:pic>
        <p:nvPicPr>
          <p:cNvPr id="11274" name="Picture 10" descr="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51175" y="3340100"/>
            <a:ext cx="800100" cy="704850"/>
          </a:xfrm>
          <a:prstGeom prst="rect">
            <a:avLst/>
          </a:prstGeom>
          <a:solidFill>
            <a:srgbClr val="C0C0C0"/>
          </a:solidFill>
          <a:ln w="28575">
            <a:solidFill>
              <a:schemeClr val="tx1"/>
            </a:solidFill>
            <a:miter lim="800000"/>
            <a:headEnd/>
            <a:tailEnd/>
          </a:ln>
        </p:spPr>
      </p:pic>
      <p:sp>
        <p:nvSpPr>
          <p:cNvPr id="11275" name="WordArt 11"/>
          <p:cNvSpPr>
            <a:spLocks noChangeArrowheads="1" noChangeShapeType="1" noTextEdit="1"/>
          </p:cNvSpPr>
          <p:nvPr/>
        </p:nvSpPr>
        <p:spPr bwMode="auto">
          <a:xfrm>
            <a:off x="4251325" y="2955925"/>
            <a:ext cx="1481138"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Sensor Adapter</a:t>
            </a:r>
          </a:p>
        </p:txBody>
      </p:sp>
      <p:sp>
        <p:nvSpPr>
          <p:cNvPr id="11276" name="WordArt 12"/>
          <p:cNvSpPr>
            <a:spLocks noChangeArrowheads="1" noChangeShapeType="1" noTextEdit="1"/>
          </p:cNvSpPr>
          <p:nvPr/>
        </p:nvSpPr>
        <p:spPr bwMode="auto">
          <a:xfrm>
            <a:off x="2819400" y="2997200"/>
            <a:ext cx="1008063" cy="215900"/>
          </a:xfrm>
          <a:prstGeom prst="rect">
            <a:avLst/>
          </a:prstGeom>
        </p:spPr>
        <p:txBody>
          <a:bodyPr wrap="none" fromWordArt="1">
            <a:prstTxWarp prst="textPlain">
              <a:avLst>
                <a:gd name="adj" fmla="val 50000"/>
              </a:avLst>
            </a:prstTxWarp>
          </a:bodyPr>
          <a:lstStyle/>
          <a:p>
            <a:r>
              <a:rPr lang="en-US" sz="20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Sensor</a:t>
            </a:r>
          </a:p>
        </p:txBody>
      </p:sp>
      <p:sp>
        <p:nvSpPr>
          <p:cNvPr id="11277" name="WordArt 13"/>
          <p:cNvSpPr>
            <a:spLocks noChangeArrowheads="1" noChangeShapeType="1" noTextEdit="1"/>
          </p:cNvSpPr>
          <p:nvPr/>
        </p:nvSpPr>
        <p:spPr bwMode="auto">
          <a:xfrm>
            <a:off x="2665413" y="5522913"/>
            <a:ext cx="1314450" cy="4460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Effector /</a:t>
            </a:r>
          </a:p>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Actuator</a:t>
            </a:r>
          </a:p>
        </p:txBody>
      </p:sp>
      <p:sp>
        <p:nvSpPr>
          <p:cNvPr id="11278" name="WordArt 14"/>
          <p:cNvSpPr>
            <a:spLocks noChangeArrowheads="1" noChangeShapeType="1" noTextEdit="1"/>
          </p:cNvSpPr>
          <p:nvPr/>
        </p:nvSpPr>
        <p:spPr bwMode="auto">
          <a:xfrm>
            <a:off x="395288" y="2708275"/>
            <a:ext cx="2016125"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1279" name="AutoShape 15"/>
          <p:cNvSpPr>
            <a:spLocks noChangeArrowheads="1"/>
          </p:cNvSpPr>
          <p:nvPr/>
        </p:nvSpPr>
        <p:spPr bwMode="auto">
          <a:xfrm>
            <a:off x="3924300" y="3500438"/>
            <a:ext cx="576263" cy="227012"/>
          </a:xfrm>
          <a:prstGeom prst="rightArrow">
            <a:avLst>
              <a:gd name="adj1" fmla="val 50361"/>
              <a:gd name="adj2" fmla="val 54894"/>
            </a:avLst>
          </a:prstGeom>
          <a:solidFill>
            <a:srgbClr val="9933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0" name="AutoShape 16"/>
          <p:cNvSpPr>
            <a:spLocks noChangeArrowheads="1"/>
          </p:cNvSpPr>
          <p:nvPr/>
        </p:nvSpPr>
        <p:spPr bwMode="auto">
          <a:xfrm>
            <a:off x="2390775" y="3560763"/>
            <a:ext cx="576263" cy="215900"/>
          </a:xfrm>
          <a:prstGeom prst="rightArrow">
            <a:avLst>
              <a:gd name="adj1" fmla="val 50000"/>
              <a:gd name="adj2" fmla="val 6672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1" name="AutoShape 17"/>
          <p:cNvSpPr>
            <a:spLocks noChangeArrowheads="1"/>
          </p:cNvSpPr>
          <p:nvPr/>
        </p:nvSpPr>
        <p:spPr bwMode="auto">
          <a:xfrm>
            <a:off x="2339975" y="4868863"/>
            <a:ext cx="576263" cy="215900"/>
          </a:xfrm>
          <a:prstGeom prst="leftArrow">
            <a:avLst>
              <a:gd name="adj1" fmla="val 50000"/>
              <a:gd name="adj2" fmla="val 6672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2" name="AutoShape 18"/>
          <p:cNvSpPr>
            <a:spLocks noChangeArrowheads="1"/>
          </p:cNvSpPr>
          <p:nvPr/>
        </p:nvSpPr>
        <p:spPr bwMode="auto">
          <a:xfrm>
            <a:off x="3779838" y="4868863"/>
            <a:ext cx="647700" cy="215900"/>
          </a:xfrm>
          <a:prstGeom prst="leftArrow">
            <a:avLst>
              <a:gd name="adj1" fmla="val 50000"/>
              <a:gd name="adj2" fmla="val 75000"/>
            </a:avLst>
          </a:prstGeom>
          <a:solidFill>
            <a:srgbClr val="9933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3" name="WordArt 19"/>
          <p:cNvSpPr>
            <a:spLocks noChangeArrowheads="1" noChangeShapeType="1" noTextEdit="1"/>
          </p:cNvSpPr>
          <p:nvPr/>
        </p:nvSpPr>
        <p:spPr bwMode="auto">
          <a:xfrm>
            <a:off x="4116388" y="5422900"/>
            <a:ext cx="147637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Effector Adapter</a:t>
            </a:r>
          </a:p>
        </p:txBody>
      </p:sp>
      <p:grpSp>
        <p:nvGrpSpPr>
          <p:cNvPr id="11284" name="Group 20"/>
          <p:cNvGrpSpPr>
            <a:grpSpLocks/>
          </p:cNvGrpSpPr>
          <p:nvPr/>
        </p:nvGrpSpPr>
        <p:grpSpPr bwMode="auto">
          <a:xfrm flipH="1">
            <a:off x="7451725" y="2852738"/>
            <a:ext cx="1368425" cy="2360612"/>
            <a:chOff x="1803" y="1661"/>
            <a:chExt cx="363" cy="505"/>
          </a:xfrm>
        </p:grpSpPr>
        <p:sp>
          <p:nvSpPr>
            <p:cNvPr id="11301" name="Oval 2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02" name="Picture 22" descr="CA0NW12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85" name="WordArt 23"/>
          <p:cNvSpPr>
            <a:spLocks noChangeArrowheads="1" noChangeShapeType="1" noTextEdit="1"/>
          </p:cNvSpPr>
          <p:nvPr/>
        </p:nvSpPr>
        <p:spPr bwMode="auto">
          <a:xfrm>
            <a:off x="7275513" y="2597150"/>
            <a:ext cx="1728787"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aphicFrame>
        <p:nvGraphicFramePr>
          <p:cNvPr id="11266" name="Object 24"/>
          <p:cNvGraphicFramePr>
            <a:graphicFrameLocks noChangeAspect="1"/>
          </p:cNvGraphicFramePr>
          <p:nvPr/>
        </p:nvGraphicFramePr>
        <p:xfrm>
          <a:off x="6072188" y="3124200"/>
          <a:ext cx="887412" cy="993775"/>
        </p:xfrm>
        <a:graphic>
          <a:graphicData uri="http://schemas.openxmlformats.org/presentationml/2006/ole">
            <mc:AlternateContent xmlns:mc="http://schemas.openxmlformats.org/markup-compatibility/2006">
              <mc:Choice xmlns:v="urn:schemas-microsoft-com:vml" Requires="v">
                <p:oleObj r:id="rId6" imgW="3088440" imgH="3468960" progId="">
                  <p:embed/>
                </p:oleObj>
              </mc:Choice>
              <mc:Fallback>
                <p:oleObj r:id="rId6" imgW="3088440" imgH="3468960" progId="">
                  <p:embed/>
                  <p:pic>
                    <p:nvPicPr>
                      <p:cNvPr id="0" name="Object 2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2188" y="3124200"/>
                        <a:ext cx="887412" cy="993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1286" name="Group 25"/>
          <p:cNvGrpSpPr>
            <a:grpSpLocks/>
          </p:cNvGrpSpPr>
          <p:nvPr/>
        </p:nvGrpSpPr>
        <p:grpSpPr bwMode="auto">
          <a:xfrm>
            <a:off x="4565650" y="3306763"/>
            <a:ext cx="792163" cy="719137"/>
            <a:chOff x="3414" y="2205"/>
            <a:chExt cx="317" cy="317"/>
          </a:xfrm>
        </p:grpSpPr>
        <p:sp>
          <p:nvSpPr>
            <p:cNvPr id="11299" name="AutoShape 26" descr="White marble"/>
            <p:cNvSpPr>
              <a:spLocks noChangeArrowheads="1"/>
            </p:cNvSpPr>
            <p:nvPr/>
          </p:nvSpPr>
          <p:spPr bwMode="auto">
            <a:xfrm>
              <a:off x="3414" y="2205"/>
              <a:ext cx="317" cy="317"/>
            </a:xfrm>
            <a:prstGeom prst="roundRect">
              <a:avLst>
                <a:gd name="adj" fmla="val 16667"/>
              </a:avLst>
            </a:prstGeom>
            <a:blipFill dpi="0" rotWithShape="1">
              <a:blip r:embed="rId8"/>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00" name="Picture 27"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3478" y="2242"/>
              <a:ext cx="201"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267" name="Object 28"/>
          <p:cNvGraphicFramePr>
            <a:graphicFrameLocks noChangeAspect="1"/>
          </p:cNvGraphicFramePr>
          <p:nvPr/>
        </p:nvGraphicFramePr>
        <p:xfrm>
          <a:off x="6018213" y="4508500"/>
          <a:ext cx="974725" cy="1149350"/>
        </p:xfrm>
        <a:graphic>
          <a:graphicData uri="http://schemas.openxmlformats.org/presentationml/2006/ole">
            <mc:AlternateContent xmlns:mc="http://schemas.openxmlformats.org/markup-compatibility/2006">
              <mc:Choice xmlns:v="urn:schemas-microsoft-com:vml" Requires="v">
                <p:oleObj r:id="rId10" imgW="3088440" imgH="3468960" progId="">
                  <p:embed/>
                </p:oleObj>
              </mc:Choice>
              <mc:Fallback>
                <p:oleObj r:id="rId10" imgW="3088440" imgH="3468960" progId="">
                  <p:embed/>
                  <p:pic>
                    <p:nvPicPr>
                      <p:cNvPr id="0" name="Object 2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18213" y="4508500"/>
                        <a:ext cx="974725" cy="1149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1287" name="Group 29"/>
          <p:cNvGrpSpPr>
            <a:grpSpLocks/>
          </p:cNvGrpSpPr>
          <p:nvPr/>
        </p:nvGrpSpPr>
        <p:grpSpPr bwMode="auto">
          <a:xfrm>
            <a:off x="4483100" y="4648200"/>
            <a:ext cx="835025" cy="703263"/>
            <a:chOff x="3288" y="2976"/>
            <a:chExt cx="317" cy="362"/>
          </a:xfrm>
        </p:grpSpPr>
        <p:sp>
          <p:nvSpPr>
            <p:cNvPr id="11297" name="AutoShape 30" descr="White marble"/>
            <p:cNvSpPr>
              <a:spLocks noChangeArrowheads="1"/>
            </p:cNvSpPr>
            <p:nvPr/>
          </p:nvSpPr>
          <p:spPr bwMode="auto">
            <a:xfrm>
              <a:off x="3288" y="2976"/>
              <a:ext cx="317" cy="362"/>
            </a:xfrm>
            <a:prstGeom prst="roundRect">
              <a:avLst>
                <a:gd name="adj" fmla="val 16667"/>
              </a:avLst>
            </a:prstGeom>
            <a:blipFill dpi="0" rotWithShape="1">
              <a:blip r:embed="rId8"/>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298" name="Picture 31" descr="335203"/>
            <p:cNvPicPr>
              <a:picLocks noChangeAspect="1" noChangeArrowheads="1"/>
            </p:cNvPicPr>
            <p:nvPr/>
          </p:nvPicPr>
          <p:blipFill>
            <a:blip r:embed="rId11">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3328" y="3033"/>
              <a:ext cx="196"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88" name="AutoShape 32"/>
          <p:cNvSpPr>
            <a:spLocks noChangeArrowheads="1"/>
          </p:cNvSpPr>
          <p:nvPr/>
        </p:nvSpPr>
        <p:spPr bwMode="auto">
          <a:xfrm>
            <a:off x="5424488" y="3444875"/>
            <a:ext cx="598487" cy="288925"/>
          </a:xfrm>
          <a:prstGeom prst="leftRightArrow">
            <a:avLst>
              <a:gd name="adj1" fmla="val 49454"/>
              <a:gd name="adj2" fmla="val 57933"/>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9" name="AutoShape 33"/>
          <p:cNvSpPr>
            <a:spLocks noChangeArrowheads="1"/>
          </p:cNvSpPr>
          <p:nvPr/>
        </p:nvSpPr>
        <p:spPr bwMode="auto">
          <a:xfrm>
            <a:off x="5386388" y="4868863"/>
            <a:ext cx="625475" cy="288925"/>
          </a:xfrm>
          <a:prstGeom prst="leftRightArrow">
            <a:avLst>
              <a:gd name="adj1" fmla="val 49454"/>
              <a:gd name="adj2" fmla="val 60545"/>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90" name="WordArt 34"/>
          <p:cNvSpPr>
            <a:spLocks noChangeArrowheads="1" noChangeShapeType="1" noTextEdit="1"/>
          </p:cNvSpPr>
          <p:nvPr/>
        </p:nvSpPr>
        <p:spPr bwMode="auto">
          <a:xfrm>
            <a:off x="5724525" y="2708275"/>
            <a:ext cx="1481138"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Sensor Adapter</a:t>
            </a:r>
          </a:p>
        </p:txBody>
      </p:sp>
      <p:sp>
        <p:nvSpPr>
          <p:cNvPr id="11291" name="WordArt 35"/>
          <p:cNvSpPr>
            <a:spLocks noChangeArrowheads="1" noChangeShapeType="1" noTextEdit="1"/>
          </p:cNvSpPr>
          <p:nvPr/>
        </p:nvSpPr>
        <p:spPr bwMode="auto">
          <a:xfrm>
            <a:off x="6084888" y="2930525"/>
            <a:ext cx="6477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a:t>
            </a:r>
          </a:p>
        </p:txBody>
      </p:sp>
      <p:grpSp>
        <p:nvGrpSpPr>
          <p:cNvPr id="11292" name="Group 36"/>
          <p:cNvGrpSpPr>
            <a:grpSpLocks/>
          </p:cNvGrpSpPr>
          <p:nvPr/>
        </p:nvGrpSpPr>
        <p:grpSpPr bwMode="auto">
          <a:xfrm>
            <a:off x="5751513" y="5510213"/>
            <a:ext cx="1476375" cy="393700"/>
            <a:chOff x="1565" y="3817"/>
            <a:chExt cx="930" cy="248"/>
          </a:xfrm>
        </p:grpSpPr>
        <p:sp>
          <p:nvSpPr>
            <p:cNvPr id="11295" name="WordArt 37"/>
            <p:cNvSpPr>
              <a:spLocks noChangeArrowheads="1" noChangeShapeType="1" noTextEdit="1"/>
            </p:cNvSpPr>
            <p:nvPr/>
          </p:nvSpPr>
          <p:spPr bwMode="auto">
            <a:xfrm>
              <a:off x="1791" y="3929"/>
              <a:ext cx="408"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a:t>
              </a:r>
            </a:p>
          </p:txBody>
        </p:sp>
        <p:sp>
          <p:nvSpPr>
            <p:cNvPr id="11296" name="WordArt 38"/>
            <p:cNvSpPr>
              <a:spLocks noChangeArrowheads="1" noChangeShapeType="1" noTextEdit="1"/>
            </p:cNvSpPr>
            <p:nvPr/>
          </p:nvSpPr>
          <p:spPr bwMode="auto">
            <a:xfrm>
              <a:off x="1565" y="3817"/>
              <a:ext cx="930"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Effector Adapter</a:t>
              </a:r>
            </a:p>
          </p:txBody>
        </p:sp>
      </p:grpSp>
      <p:sp>
        <p:nvSpPr>
          <p:cNvPr id="11293" name="AutoShape 39"/>
          <p:cNvSpPr>
            <a:spLocks noChangeArrowheads="1"/>
          </p:cNvSpPr>
          <p:nvPr/>
        </p:nvSpPr>
        <p:spPr bwMode="auto">
          <a:xfrm rot="-1731070">
            <a:off x="6665913" y="4333875"/>
            <a:ext cx="1220787" cy="215900"/>
          </a:xfrm>
          <a:prstGeom prst="leftRightArrow">
            <a:avLst>
              <a:gd name="adj1" fmla="val 50000"/>
              <a:gd name="adj2" fmla="val 113088"/>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94" name="AutoShape 40"/>
          <p:cNvSpPr>
            <a:spLocks noChangeArrowheads="1"/>
          </p:cNvSpPr>
          <p:nvPr/>
        </p:nvSpPr>
        <p:spPr bwMode="auto">
          <a:xfrm rot="756852">
            <a:off x="6832600" y="3594100"/>
            <a:ext cx="1008063" cy="215900"/>
          </a:xfrm>
          <a:prstGeom prst="leftRightArrow">
            <a:avLst>
              <a:gd name="adj1" fmla="val 50000"/>
              <a:gd name="adj2" fmla="val 93382"/>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3332" name="Cloud"/>
          <p:cNvSpPr>
            <a:spLocks noChangeAspect="1" noEditPoints="1" noChangeArrowheads="1"/>
          </p:cNvSpPr>
          <p:nvPr/>
        </p:nvSpPr>
        <p:spPr bwMode="auto">
          <a:xfrm>
            <a:off x="3257550" y="2420938"/>
            <a:ext cx="5707063" cy="424815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l">
              <a:defRPr/>
            </a:pPr>
            <a:endParaRPr lang="en-US" sz="2800" b="1"/>
          </a:p>
          <a:p>
            <a:pPr algn="l">
              <a:defRPr/>
            </a:pPr>
            <a:r>
              <a:rPr lang="en-US" sz="2800" b="1"/>
              <a:t>GUN</a:t>
            </a:r>
          </a:p>
        </p:txBody>
      </p:sp>
      <p:sp>
        <p:nvSpPr>
          <p:cNvPr id="1123333" name="Cloud"/>
          <p:cNvSpPr>
            <a:spLocks noChangeAspect="1" noEditPoints="1" noChangeArrowheads="1"/>
          </p:cNvSpPr>
          <p:nvPr/>
        </p:nvSpPr>
        <p:spPr bwMode="auto">
          <a:xfrm>
            <a:off x="539750" y="2779713"/>
            <a:ext cx="2665413" cy="20193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r>
              <a:rPr lang="en-US" sz="2800" b="1"/>
              <a:t>IW</a:t>
            </a:r>
          </a:p>
        </p:txBody>
      </p:sp>
      <p:sp>
        <p:nvSpPr>
          <p:cNvPr id="1123334" name="Rectangle 6"/>
          <p:cNvSpPr>
            <a:spLocks noChangeArrowheads="1"/>
          </p:cNvSpPr>
          <p:nvPr/>
        </p:nvSpPr>
        <p:spPr bwMode="auto">
          <a:xfrm>
            <a:off x="942975" y="80963"/>
            <a:ext cx="817245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RscDF (Meta)data Resource History</a:t>
            </a:r>
          </a:p>
        </p:txBody>
      </p:sp>
      <p:sp>
        <p:nvSpPr>
          <p:cNvPr id="12295" name="Rectangle 7"/>
          <p:cNvSpPr>
            <a:spLocks noChangeArrowheads="1"/>
          </p:cNvSpPr>
          <p:nvPr/>
        </p:nvSpPr>
        <p:spPr bwMode="auto">
          <a:xfrm>
            <a:off x="611188" y="1017588"/>
            <a:ext cx="7775575"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Each resource agent keeps record of the resource states and own mental states in semantically rich RscDF format with link to industrial domain ontology  </a:t>
            </a:r>
          </a:p>
        </p:txBody>
      </p:sp>
      <p:sp>
        <p:nvSpPr>
          <p:cNvPr id="12296" name="WordArt 8"/>
          <p:cNvSpPr>
            <a:spLocks noChangeArrowheads="1" noChangeShapeType="1" noTextEdit="1"/>
          </p:cNvSpPr>
          <p:nvPr/>
        </p:nvSpPr>
        <p:spPr bwMode="auto">
          <a:xfrm>
            <a:off x="3851275" y="2228850"/>
            <a:ext cx="1223963"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12297" name="Group 9"/>
          <p:cNvGrpSpPr>
            <a:grpSpLocks/>
          </p:cNvGrpSpPr>
          <p:nvPr/>
        </p:nvGrpSpPr>
        <p:grpSpPr bwMode="auto">
          <a:xfrm>
            <a:off x="6472238" y="2708275"/>
            <a:ext cx="1771650" cy="1501775"/>
            <a:chOff x="4077" y="1706"/>
            <a:chExt cx="1116" cy="946"/>
          </a:xfrm>
        </p:grpSpPr>
        <p:sp>
          <p:nvSpPr>
            <p:cNvPr id="12312" name="AutoShape 10"/>
            <p:cNvSpPr>
              <a:spLocks noChangeArrowheads="1"/>
            </p:cNvSpPr>
            <p:nvPr/>
          </p:nvSpPr>
          <p:spPr bwMode="auto">
            <a:xfrm>
              <a:off x="4139" y="1706"/>
              <a:ext cx="1054" cy="946"/>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13" name="Text Box 11"/>
            <p:cNvSpPr txBox="1">
              <a:spLocks noChangeArrowheads="1"/>
            </p:cNvSpPr>
            <p:nvPr/>
          </p:nvSpPr>
          <p:spPr bwMode="auto">
            <a:xfrm>
              <a:off x="4489" y="1918"/>
              <a:ext cx="626"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400" i="1">
                  <a:solidFill>
                    <a:srgbClr val="993300"/>
                  </a:solidFill>
                </a:rPr>
                <a:t>Resource history metadata</a:t>
              </a:r>
            </a:p>
          </p:txBody>
        </p:sp>
        <p:grpSp>
          <p:nvGrpSpPr>
            <p:cNvPr id="12314" name="Group 12"/>
            <p:cNvGrpSpPr>
              <a:grpSpLocks/>
            </p:cNvGrpSpPr>
            <p:nvPr/>
          </p:nvGrpSpPr>
          <p:grpSpPr bwMode="auto">
            <a:xfrm>
              <a:off x="4271" y="2427"/>
              <a:ext cx="396" cy="133"/>
              <a:chOff x="3840" y="3408"/>
              <a:chExt cx="1440" cy="576"/>
            </a:xfrm>
          </p:grpSpPr>
          <p:grpSp>
            <p:nvGrpSpPr>
              <p:cNvPr id="12320" name="Group 13"/>
              <p:cNvGrpSpPr>
                <a:grpSpLocks/>
              </p:cNvGrpSpPr>
              <p:nvPr/>
            </p:nvGrpSpPr>
            <p:grpSpPr bwMode="auto">
              <a:xfrm>
                <a:off x="4032" y="3408"/>
                <a:ext cx="1056" cy="504"/>
                <a:chOff x="4032" y="3408"/>
                <a:chExt cx="1056" cy="504"/>
              </a:xfrm>
            </p:grpSpPr>
            <p:sp>
              <p:nvSpPr>
                <p:cNvPr id="12332" name="Line 14"/>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3" name="Line 15"/>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4" name="Line 16"/>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5" name="Line 17"/>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6" name="Line 18"/>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7" name="Line 19"/>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8" name="Line 20"/>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39" name="Line 21"/>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40" name="Line 22"/>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2321" name="Group 23"/>
              <p:cNvGrpSpPr>
                <a:grpSpLocks/>
              </p:cNvGrpSpPr>
              <p:nvPr/>
            </p:nvGrpSpPr>
            <p:grpSpPr bwMode="auto">
              <a:xfrm>
                <a:off x="3840" y="3408"/>
                <a:ext cx="1440" cy="576"/>
                <a:chOff x="3840" y="3408"/>
                <a:chExt cx="1440" cy="576"/>
              </a:xfrm>
            </p:grpSpPr>
            <p:sp>
              <p:nvSpPr>
                <p:cNvPr id="12322" name="Oval 24"/>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3" name="Oval 25"/>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4" name="Oval 26"/>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5" name="Oval 27"/>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6" name="Oval 28"/>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7" name="Oval 29"/>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8" name="Oval 30"/>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29" name="Oval 31"/>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30" name="Oval 32"/>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31" name="Oval 33"/>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2315" name="Group 34"/>
            <p:cNvGrpSpPr>
              <a:grpSpLocks/>
            </p:cNvGrpSpPr>
            <p:nvPr/>
          </p:nvGrpSpPr>
          <p:grpSpPr bwMode="auto">
            <a:xfrm>
              <a:off x="4077" y="2011"/>
              <a:ext cx="582" cy="513"/>
              <a:chOff x="860" y="1117"/>
              <a:chExt cx="466" cy="350"/>
            </a:xfrm>
          </p:grpSpPr>
          <p:pic>
            <p:nvPicPr>
              <p:cNvPr id="12317" name="Picture 35" descr="dig_library"/>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18" name="Picture 36" descr="dig_library"/>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19" name="Picture 37" descr="dig_library"/>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316" name="Picture 38" descr="rsc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7" y="1719"/>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298" name="Group 39"/>
          <p:cNvGrpSpPr>
            <a:grpSpLocks/>
          </p:cNvGrpSpPr>
          <p:nvPr/>
        </p:nvGrpSpPr>
        <p:grpSpPr bwMode="auto">
          <a:xfrm flipH="1">
            <a:off x="3475038" y="2420938"/>
            <a:ext cx="1079500" cy="1944687"/>
            <a:chOff x="1803" y="1661"/>
            <a:chExt cx="363" cy="505"/>
          </a:xfrm>
        </p:grpSpPr>
        <p:sp>
          <p:nvSpPr>
            <p:cNvPr id="12310" name="Oval 4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311" name="Picture 41" descr="CA0NW12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299" name="Picture 42" descr="forme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95375" y="2420938"/>
            <a:ext cx="1363663"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00" name="WordArt 43"/>
          <p:cNvSpPr>
            <a:spLocks noChangeArrowheads="1" noChangeShapeType="1" noTextEdit="1"/>
          </p:cNvSpPr>
          <p:nvPr/>
        </p:nvSpPr>
        <p:spPr bwMode="auto">
          <a:xfrm>
            <a:off x="684213" y="2138363"/>
            <a:ext cx="13684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pic>
        <p:nvPicPr>
          <p:cNvPr id="12301" name="Picture 44"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6659563" y="4724400"/>
            <a:ext cx="14414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02" name="WordArt 45"/>
          <p:cNvSpPr>
            <a:spLocks noChangeArrowheads="1" noChangeShapeType="1" noTextEdit="1"/>
          </p:cNvSpPr>
          <p:nvPr/>
        </p:nvSpPr>
        <p:spPr bwMode="auto">
          <a:xfrm>
            <a:off x="7667625" y="4508500"/>
            <a:ext cx="1152525"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Ontology</a:t>
            </a:r>
          </a:p>
        </p:txBody>
      </p:sp>
      <p:sp>
        <p:nvSpPr>
          <p:cNvPr id="12303" name="AutoShape 46"/>
          <p:cNvSpPr>
            <a:spLocks noChangeArrowheads="1"/>
          </p:cNvSpPr>
          <p:nvPr/>
        </p:nvSpPr>
        <p:spPr bwMode="auto">
          <a:xfrm>
            <a:off x="2484438" y="3429000"/>
            <a:ext cx="1223962" cy="144463"/>
          </a:xfrm>
          <a:prstGeom prst="leftRightArrow">
            <a:avLst>
              <a:gd name="adj1" fmla="val 50000"/>
              <a:gd name="adj2" fmla="val 121047"/>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2290" name="Object 47"/>
          <p:cNvGraphicFramePr>
            <a:graphicFrameLocks noChangeAspect="1"/>
          </p:cNvGraphicFramePr>
          <p:nvPr/>
        </p:nvGraphicFramePr>
        <p:xfrm>
          <a:off x="5278438" y="2924175"/>
          <a:ext cx="898525" cy="1008063"/>
        </p:xfrm>
        <a:graphic>
          <a:graphicData uri="http://schemas.openxmlformats.org/presentationml/2006/ole">
            <mc:AlternateContent xmlns:mc="http://schemas.openxmlformats.org/markup-compatibility/2006">
              <mc:Choice xmlns:v="urn:schemas-microsoft-com:vml" Requires="v">
                <p:oleObj r:id="rId8" imgW="3088440" imgH="3468960" progId="">
                  <p:embed/>
                </p:oleObj>
              </mc:Choice>
              <mc:Fallback>
                <p:oleObj r:id="rId8" imgW="3088440" imgH="3468960" progId="">
                  <p:embed/>
                  <p:pic>
                    <p:nvPicPr>
                      <p:cNvPr id="0" name="Object 4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78438" y="2924175"/>
                        <a:ext cx="898525" cy="10080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304" name="AutoShape 48"/>
          <p:cNvSpPr>
            <a:spLocks noChangeArrowheads="1"/>
          </p:cNvSpPr>
          <p:nvPr/>
        </p:nvSpPr>
        <p:spPr bwMode="auto">
          <a:xfrm>
            <a:off x="5940425" y="3284538"/>
            <a:ext cx="576263" cy="215900"/>
          </a:xfrm>
          <a:prstGeom prst="leftRightArrow">
            <a:avLst>
              <a:gd name="adj1" fmla="val 49454"/>
              <a:gd name="adj2" fmla="val 74649"/>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5" name="WordArt 49"/>
          <p:cNvSpPr>
            <a:spLocks noChangeArrowheads="1" noChangeShapeType="1" noTextEdit="1"/>
          </p:cNvSpPr>
          <p:nvPr/>
        </p:nvSpPr>
        <p:spPr bwMode="auto">
          <a:xfrm>
            <a:off x="5022850" y="2703513"/>
            <a:ext cx="1223963"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 Agent</a:t>
            </a:r>
          </a:p>
        </p:txBody>
      </p:sp>
      <p:sp>
        <p:nvSpPr>
          <p:cNvPr id="12306" name="AutoShape 50"/>
          <p:cNvSpPr>
            <a:spLocks noChangeArrowheads="1"/>
          </p:cNvSpPr>
          <p:nvPr/>
        </p:nvSpPr>
        <p:spPr bwMode="auto">
          <a:xfrm>
            <a:off x="4427538" y="3284538"/>
            <a:ext cx="865187" cy="215900"/>
          </a:xfrm>
          <a:prstGeom prst="leftRightArrow">
            <a:avLst>
              <a:gd name="adj1" fmla="val 50000"/>
              <a:gd name="adj2" fmla="val 80147"/>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2291" name="Object 51"/>
          <p:cNvGraphicFramePr>
            <a:graphicFrameLocks noChangeAspect="1"/>
          </p:cNvGraphicFramePr>
          <p:nvPr/>
        </p:nvGraphicFramePr>
        <p:xfrm>
          <a:off x="5311775" y="4619625"/>
          <a:ext cx="898525" cy="1008063"/>
        </p:xfrm>
        <a:graphic>
          <a:graphicData uri="http://schemas.openxmlformats.org/presentationml/2006/ole">
            <mc:AlternateContent xmlns:mc="http://schemas.openxmlformats.org/markup-compatibility/2006">
              <mc:Choice xmlns:v="urn:schemas-microsoft-com:vml" Requires="v">
                <p:oleObj r:id="rId10" imgW="3088440" imgH="3468960" progId="">
                  <p:embed/>
                </p:oleObj>
              </mc:Choice>
              <mc:Fallback>
                <p:oleObj r:id="rId10" imgW="3088440" imgH="3468960" progId="">
                  <p:embed/>
                  <p:pic>
                    <p:nvPicPr>
                      <p:cNvPr id="0" name="Object 5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11775" y="4619625"/>
                        <a:ext cx="898525" cy="10080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307" name="AutoShape 52"/>
          <p:cNvSpPr>
            <a:spLocks noChangeArrowheads="1"/>
          </p:cNvSpPr>
          <p:nvPr/>
        </p:nvSpPr>
        <p:spPr bwMode="auto">
          <a:xfrm>
            <a:off x="6084888" y="4941888"/>
            <a:ext cx="576262" cy="215900"/>
          </a:xfrm>
          <a:prstGeom prst="leftRightArrow">
            <a:avLst>
              <a:gd name="adj1" fmla="val 49454"/>
              <a:gd name="adj2" fmla="val 74649"/>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8" name="AutoShape 53"/>
          <p:cNvSpPr>
            <a:spLocks noChangeArrowheads="1"/>
          </p:cNvSpPr>
          <p:nvPr/>
        </p:nvSpPr>
        <p:spPr bwMode="auto">
          <a:xfrm rot="-5400000">
            <a:off x="5290344" y="4117182"/>
            <a:ext cx="719137" cy="215900"/>
          </a:xfrm>
          <a:prstGeom prst="leftRightArrow">
            <a:avLst>
              <a:gd name="adj1" fmla="val 50000"/>
              <a:gd name="adj2" fmla="val 66618"/>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09" name="WordArt 54"/>
          <p:cNvSpPr>
            <a:spLocks noChangeArrowheads="1" noChangeShapeType="1" noTextEdit="1"/>
          </p:cNvSpPr>
          <p:nvPr/>
        </p:nvSpPr>
        <p:spPr bwMode="auto">
          <a:xfrm>
            <a:off x="5148263" y="5516563"/>
            <a:ext cx="1223962"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 Agent</a:t>
            </a: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9090" name="Rectangle 4"/>
          <p:cNvSpPr>
            <a:spLocks noChangeArrowheads="1"/>
          </p:cNvSpPr>
          <p:nvPr/>
        </p:nvSpPr>
        <p:spPr bwMode="auto">
          <a:xfrm>
            <a:off x="1066800" y="4165600"/>
            <a:ext cx="7886700" cy="838200"/>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9091" name="Rectangle 5"/>
          <p:cNvSpPr>
            <a:spLocks noChangeArrowheads="1"/>
          </p:cNvSpPr>
          <p:nvPr/>
        </p:nvSpPr>
        <p:spPr bwMode="auto">
          <a:xfrm>
            <a:off x="1371600" y="685800"/>
            <a:ext cx="7010400" cy="2844800"/>
          </a:xfrm>
          <a:prstGeom prst="rect">
            <a:avLst/>
          </a:prstGeom>
          <a:gradFill rotWithShape="0">
            <a:gsLst>
              <a:gs pos="0">
                <a:srgbClr val="CCFFFF"/>
              </a:gs>
              <a:gs pos="100000">
                <a:srgbClr val="5E7676"/>
              </a:gs>
            </a:gsLst>
            <a:path path="rect">
              <a:fillToRect r="100000" b="100000"/>
            </a:path>
          </a:gra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7862" name="Rectangle 6"/>
          <p:cNvSpPr>
            <a:spLocks noChangeArrowheads="1"/>
          </p:cNvSpPr>
          <p:nvPr/>
        </p:nvSpPr>
        <p:spPr bwMode="auto">
          <a:xfrm>
            <a:off x="863600" y="0"/>
            <a:ext cx="8255000" cy="609600"/>
          </a:xfrm>
          <a:prstGeom prst="rect">
            <a:avLst/>
          </a:prstGeom>
          <a:noFill/>
          <a:ln w="9525">
            <a:noFill/>
            <a:miter lim="800000"/>
            <a:headEnd/>
            <a:tailEnd/>
          </a:ln>
        </p:spPr>
        <p:txBody>
          <a:bodyPr anchor="b"/>
          <a:lstStyle/>
          <a:p>
            <a:pPr>
              <a:defRPr/>
            </a:pPr>
            <a:r>
              <a:rPr lang="en-US" sz="3200">
                <a:solidFill>
                  <a:srgbClr val="EC8C00"/>
                </a:solidFill>
                <a:effectLst>
                  <a:outerShdw blurRad="38100" dist="38100" dir="2700000" algn="tl">
                    <a:srgbClr val="C0C0C0"/>
                  </a:outerShdw>
                </a:effectLst>
              </a:rPr>
              <a:t>Contextual and Predictive Attributes</a:t>
            </a:r>
            <a:endParaRPr lang="en-GB" sz="3200">
              <a:solidFill>
                <a:srgbClr val="EC8C00"/>
              </a:solidFill>
              <a:effectLst>
                <a:outerShdw blurRad="38100" dist="38100" dir="2700000" algn="tl">
                  <a:srgbClr val="C0C0C0"/>
                </a:outerShdw>
              </a:effectLst>
            </a:endParaRPr>
          </a:p>
        </p:txBody>
      </p:sp>
      <p:pic>
        <p:nvPicPr>
          <p:cNvPr id="89093" name="Picture 7" descr="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13300" y="4279900"/>
            <a:ext cx="914400" cy="612775"/>
          </a:xfrm>
          <a:prstGeom prst="rect">
            <a:avLst/>
          </a:prstGeom>
          <a:solidFill>
            <a:srgbClr val="C0C0C0"/>
          </a:solidFill>
          <a:ln w="28575">
            <a:solidFill>
              <a:schemeClr val="tx1"/>
            </a:solidFill>
            <a:miter lim="800000"/>
            <a:headEnd/>
            <a:tailEnd/>
          </a:ln>
        </p:spPr>
      </p:pic>
      <p:pic>
        <p:nvPicPr>
          <p:cNvPr id="89094" name="Picture 8" descr="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4900" y="4241800"/>
            <a:ext cx="965200" cy="646113"/>
          </a:xfrm>
          <a:prstGeom prst="rect">
            <a:avLst/>
          </a:prstGeom>
          <a:solidFill>
            <a:srgbClr val="C0C0C0"/>
          </a:solidFill>
          <a:ln w="28575">
            <a:solidFill>
              <a:schemeClr val="tx1"/>
            </a:solidFill>
            <a:miter lim="800000"/>
            <a:headEnd/>
            <a:tailEnd/>
          </a:ln>
        </p:spPr>
      </p:pic>
      <p:pic>
        <p:nvPicPr>
          <p:cNvPr id="89095" name="Picture 9" descr="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1400" y="4276725"/>
            <a:ext cx="990600" cy="633413"/>
          </a:xfrm>
          <a:prstGeom prst="rect">
            <a:avLst/>
          </a:prstGeom>
          <a:solidFill>
            <a:srgbClr val="C0C0C0"/>
          </a:solidFill>
          <a:ln w="28575">
            <a:solidFill>
              <a:schemeClr val="tx1"/>
            </a:solidFill>
            <a:miter lim="800000"/>
            <a:headEnd/>
            <a:tailEnd/>
          </a:ln>
        </p:spPr>
      </p:pic>
      <p:pic>
        <p:nvPicPr>
          <p:cNvPr id="89096" name="Picture 10" descr="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9200" y="4251325"/>
            <a:ext cx="914400" cy="612775"/>
          </a:xfrm>
          <a:prstGeom prst="rect">
            <a:avLst/>
          </a:prstGeom>
          <a:solidFill>
            <a:srgbClr val="C0C0C0"/>
          </a:solidFill>
          <a:ln w="28575">
            <a:solidFill>
              <a:schemeClr val="tx1"/>
            </a:solidFill>
            <a:miter lim="800000"/>
            <a:headEnd/>
            <a:tailEnd/>
          </a:ln>
        </p:spPr>
      </p:pic>
      <p:pic>
        <p:nvPicPr>
          <p:cNvPr id="89097" name="Picture 11" descr="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0700" y="4251325"/>
            <a:ext cx="901700" cy="674688"/>
          </a:xfrm>
          <a:prstGeom prst="rect">
            <a:avLst/>
          </a:prstGeom>
          <a:solidFill>
            <a:srgbClr val="C0C0C0"/>
          </a:solidFill>
          <a:ln w="28575">
            <a:solidFill>
              <a:schemeClr val="tx1"/>
            </a:solidFill>
            <a:miter lim="800000"/>
            <a:headEnd/>
            <a:tailEnd/>
          </a:ln>
        </p:spPr>
      </p:pic>
      <p:pic>
        <p:nvPicPr>
          <p:cNvPr id="89098" name="Picture 12" descr="pulpx_measuremen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43600" y="4251325"/>
            <a:ext cx="762000" cy="663575"/>
          </a:xfrm>
          <a:prstGeom prst="rect">
            <a:avLst/>
          </a:prstGeom>
          <a:solidFill>
            <a:srgbClr val="C0C0C0"/>
          </a:solidFill>
          <a:ln w="28575">
            <a:solidFill>
              <a:schemeClr val="tx1"/>
            </a:solidFill>
            <a:miter lim="800000"/>
            <a:headEnd/>
            <a:tailEnd/>
          </a:ln>
        </p:spPr>
      </p:pic>
      <p:pic>
        <p:nvPicPr>
          <p:cNvPr id="89099" name="Picture 13" descr="POLAROXi"/>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24800" y="4251325"/>
            <a:ext cx="914400" cy="676275"/>
          </a:xfrm>
          <a:prstGeom prst="rect">
            <a:avLst/>
          </a:prstGeom>
          <a:solidFill>
            <a:srgbClr val="C0C0C0"/>
          </a:solidFill>
          <a:ln w="28575">
            <a:solidFill>
              <a:schemeClr val="tx1"/>
            </a:solidFill>
            <a:miter lim="800000"/>
            <a:headEnd/>
            <a:tailEnd/>
          </a:ln>
        </p:spPr>
      </p:pic>
      <p:pic>
        <p:nvPicPr>
          <p:cNvPr id="89100" name="Picture 14" descr="Paper lines"/>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74800" y="965200"/>
            <a:ext cx="533400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1" name="Text Box 15"/>
          <p:cNvSpPr txBox="1">
            <a:spLocks noChangeArrowheads="1"/>
          </p:cNvSpPr>
          <p:nvPr/>
        </p:nvSpPr>
        <p:spPr bwMode="auto">
          <a:xfrm>
            <a:off x="1600200" y="2273300"/>
            <a:ext cx="1651000" cy="495300"/>
          </a:xfrm>
          <a:prstGeom prst="rect">
            <a:avLst/>
          </a:prstGeom>
          <a:solidFill>
            <a:srgbClr val="C0C0C0"/>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Machine</a:t>
            </a:r>
            <a:endParaRPr lang="en-GB" altLang="en-US" sz="2400" b="1"/>
          </a:p>
        </p:txBody>
      </p:sp>
      <p:sp>
        <p:nvSpPr>
          <p:cNvPr id="89102" name="Text Box 16"/>
          <p:cNvSpPr txBox="1">
            <a:spLocks noChangeArrowheads="1"/>
          </p:cNvSpPr>
          <p:nvPr/>
        </p:nvSpPr>
        <p:spPr bwMode="auto">
          <a:xfrm>
            <a:off x="6223000" y="3035300"/>
            <a:ext cx="2133600" cy="495300"/>
          </a:xfrm>
          <a:prstGeom prst="rect">
            <a:avLst/>
          </a:prstGeom>
          <a:solidFill>
            <a:srgbClr val="CCFFFF"/>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Environment</a:t>
            </a:r>
            <a:endParaRPr lang="en-GB" altLang="en-US" sz="2400" b="1"/>
          </a:p>
        </p:txBody>
      </p:sp>
      <p:sp>
        <p:nvSpPr>
          <p:cNvPr id="89103" name="Text Box 17"/>
          <p:cNvSpPr txBox="1">
            <a:spLocks noChangeArrowheads="1"/>
          </p:cNvSpPr>
          <p:nvPr/>
        </p:nvSpPr>
        <p:spPr bwMode="auto">
          <a:xfrm>
            <a:off x="50800" y="3708400"/>
            <a:ext cx="1676400" cy="495300"/>
          </a:xfrm>
          <a:prstGeom prst="rect">
            <a:avLst/>
          </a:prstGeom>
          <a:solidFill>
            <a:srgbClr val="FFFF99"/>
          </a:solidFill>
          <a:ln w="38100" cmpd="dbl">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b="1"/>
              <a:t>Sensors</a:t>
            </a:r>
            <a:endParaRPr lang="en-GB" altLang="en-US" sz="2400" b="1"/>
          </a:p>
        </p:txBody>
      </p:sp>
      <p:sp>
        <p:nvSpPr>
          <p:cNvPr id="89104" name="Line 18"/>
          <p:cNvSpPr>
            <a:spLocks noChangeShapeType="1"/>
          </p:cNvSpPr>
          <p:nvPr/>
        </p:nvSpPr>
        <p:spPr bwMode="auto">
          <a:xfrm flipH="1">
            <a:off x="1828800" y="2743200"/>
            <a:ext cx="2286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05" name="Line 19"/>
          <p:cNvSpPr>
            <a:spLocks noChangeShapeType="1"/>
          </p:cNvSpPr>
          <p:nvPr/>
        </p:nvSpPr>
        <p:spPr bwMode="auto">
          <a:xfrm>
            <a:off x="2438400" y="2743200"/>
            <a:ext cx="3810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06" name="Line 20"/>
          <p:cNvSpPr>
            <a:spLocks noChangeShapeType="1"/>
          </p:cNvSpPr>
          <p:nvPr/>
        </p:nvSpPr>
        <p:spPr bwMode="auto">
          <a:xfrm>
            <a:off x="2743200" y="2743200"/>
            <a:ext cx="12192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07" name="Line 21"/>
          <p:cNvSpPr>
            <a:spLocks noChangeShapeType="1"/>
          </p:cNvSpPr>
          <p:nvPr/>
        </p:nvSpPr>
        <p:spPr bwMode="auto">
          <a:xfrm>
            <a:off x="3124200" y="2743200"/>
            <a:ext cx="1981200" cy="14859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08" name="Line 22"/>
          <p:cNvSpPr>
            <a:spLocks noChangeShapeType="1"/>
          </p:cNvSpPr>
          <p:nvPr/>
        </p:nvSpPr>
        <p:spPr bwMode="auto">
          <a:xfrm flipH="1">
            <a:off x="6400800" y="3467100"/>
            <a:ext cx="53340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09" name="Line 23"/>
          <p:cNvSpPr>
            <a:spLocks noChangeShapeType="1"/>
          </p:cNvSpPr>
          <p:nvPr/>
        </p:nvSpPr>
        <p:spPr bwMode="auto">
          <a:xfrm flipH="1">
            <a:off x="7239000" y="3467100"/>
            <a:ext cx="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10" name="Line 24"/>
          <p:cNvSpPr>
            <a:spLocks noChangeShapeType="1"/>
          </p:cNvSpPr>
          <p:nvPr/>
        </p:nvSpPr>
        <p:spPr bwMode="auto">
          <a:xfrm>
            <a:off x="7772400" y="3467100"/>
            <a:ext cx="609600" cy="7620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11" name="Rectangle 25"/>
          <p:cNvSpPr>
            <a:spLocks noChangeArrowheads="1"/>
          </p:cNvSpPr>
          <p:nvPr/>
        </p:nvSpPr>
        <p:spPr bwMode="auto">
          <a:xfrm>
            <a:off x="1066800" y="5448300"/>
            <a:ext cx="4800600" cy="609600"/>
          </a:xfrm>
          <a:prstGeom prst="rect">
            <a:avLst/>
          </a:prstGeom>
          <a:gradFill rotWithShape="0">
            <a:gsLst>
              <a:gs pos="0">
                <a:srgbClr val="CC6600"/>
              </a:gs>
              <a:gs pos="100000">
                <a:srgbClr val="5E2F00"/>
              </a:gs>
            </a:gsLst>
            <a:path path="rect">
              <a:fillToRect r="100000" b="100000"/>
            </a:path>
          </a:gradFill>
          <a:ln w="381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7882" name="Text Box 26"/>
          <p:cNvSpPr txBox="1">
            <a:spLocks noChangeArrowheads="1"/>
          </p:cNvSpPr>
          <p:nvPr/>
        </p:nvSpPr>
        <p:spPr bwMode="auto">
          <a:xfrm>
            <a:off x="152400" y="5372100"/>
            <a:ext cx="533400" cy="701675"/>
          </a:xfrm>
          <a:prstGeom prst="rect">
            <a:avLst/>
          </a:prstGeom>
          <a:noFill/>
          <a:ln w="9525">
            <a:noFill/>
            <a:miter lim="800000"/>
            <a:headEnd/>
            <a:tailEnd/>
          </a:ln>
          <a:effectLst/>
        </p:spPr>
        <p:txBody>
          <a:bodyPr>
            <a:spAutoFit/>
          </a:bodyPr>
          <a:lstStyle/>
          <a:p>
            <a:pPr eaLnBrk="0" hangingPunct="0">
              <a:spcBef>
                <a:spcPct val="50000"/>
              </a:spcBef>
              <a:defRPr/>
            </a:pPr>
            <a:r>
              <a:rPr lang="en-US" sz="4000" b="1">
                <a:effectLst>
                  <a:outerShdw blurRad="38100" dist="38100" dir="2700000" algn="tl">
                    <a:srgbClr val="C0C0C0"/>
                  </a:outerShdw>
                </a:effectLst>
              </a:rPr>
              <a:t>X</a:t>
            </a:r>
            <a:endParaRPr lang="en-GB" sz="4000" b="1">
              <a:effectLst>
                <a:outerShdw blurRad="38100" dist="38100" dir="2700000" algn="tl">
                  <a:srgbClr val="C0C0C0"/>
                </a:outerShdw>
              </a:effectLst>
            </a:endParaRPr>
          </a:p>
        </p:txBody>
      </p:sp>
      <p:sp>
        <p:nvSpPr>
          <p:cNvPr id="89113" name="Line 27"/>
          <p:cNvSpPr>
            <a:spLocks noChangeShapeType="1"/>
          </p:cNvSpPr>
          <p:nvPr/>
        </p:nvSpPr>
        <p:spPr bwMode="auto">
          <a:xfrm>
            <a:off x="228600" y="5448300"/>
            <a:ext cx="457200" cy="0"/>
          </a:xfrm>
          <a:prstGeom prst="line">
            <a:avLst/>
          </a:prstGeom>
          <a:noFill/>
          <a:ln w="12700">
            <a:solidFill>
              <a:srgbClr val="0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14" name="Rectangle 28"/>
          <p:cNvSpPr>
            <a:spLocks noChangeArrowheads="1"/>
          </p:cNvSpPr>
          <p:nvPr/>
        </p:nvSpPr>
        <p:spPr bwMode="auto">
          <a:xfrm>
            <a:off x="5867400" y="5448300"/>
            <a:ext cx="3048000" cy="609600"/>
          </a:xfrm>
          <a:prstGeom prst="rect">
            <a:avLst/>
          </a:prstGeom>
          <a:gradFill rotWithShape="0">
            <a:gsLst>
              <a:gs pos="0">
                <a:srgbClr val="FF99CC"/>
              </a:gs>
              <a:gs pos="100000">
                <a:srgbClr val="76475E"/>
              </a:gs>
            </a:gsLst>
            <a:path path="rect">
              <a:fillToRect r="100000" b="100000"/>
            </a:path>
          </a:gradFill>
          <a:ln w="38100">
            <a:solidFill>
              <a:srgbClr val="00000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9115" name="Line 29"/>
          <p:cNvSpPr>
            <a:spLocks noChangeShapeType="1"/>
          </p:cNvSpPr>
          <p:nvPr/>
        </p:nvSpPr>
        <p:spPr bwMode="auto">
          <a:xfrm>
            <a:off x="22860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6" name="Line 30"/>
          <p:cNvSpPr>
            <a:spLocks noChangeShapeType="1"/>
          </p:cNvSpPr>
          <p:nvPr/>
        </p:nvSpPr>
        <p:spPr bwMode="auto">
          <a:xfrm>
            <a:off x="35052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7" name="Line 31"/>
          <p:cNvSpPr>
            <a:spLocks noChangeShapeType="1"/>
          </p:cNvSpPr>
          <p:nvPr/>
        </p:nvSpPr>
        <p:spPr bwMode="auto">
          <a:xfrm>
            <a:off x="47244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8" name="Line 32"/>
          <p:cNvSpPr>
            <a:spLocks noChangeShapeType="1"/>
          </p:cNvSpPr>
          <p:nvPr/>
        </p:nvSpPr>
        <p:spPr bwMode="auto">
          <a:xfrm>
            <a:off x="68580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9" name="Line 33"/>
          <p:cNvSpPr>
            <a:spLocks noChangeShapeType="1"/>
          </p:cNvSpPr>
          <p:nvPr/>
        </p:nvSpPr>
        <p:spPr bwMode="auto">
          <a:xfrm>
            <a:off x="7848600" y="5448300"/>
            <a:ext cx="0" cy="609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Text Box 34"/>
          <p:cNvSpPr txBox="1">
            <a:spLocks noChangeArrowheads="1"/>
          </p:cNvSpPr>
          <p:nvPr/>
        </p:nvSpPr>
        <p:spPr bwMode="auto">
          <a:xfrm>
            <a:off x="1358900" y="55245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1</a:t>
            </a:r>
            <a:endParaRPr lang="en-GB" altLang="en-US" sz="2800" baseline="-25000"/>
          </a:p>
        </p:txBody>
      </p:sp>
      <p:sp>
        <p:nvSpPr>
          <p:cNvPr id="89121" name="Text Box 35"/>
          <p:cNvSpPr txBox="1">
            <a:spLocks noChangeArrowheads="1"/>
          </p:cNvSpPr>
          <p:nvPr/>
        </p:nvSpPr>
        <p:spPr bwMode="auto">
          <a:xfrm>
            <a:off x="25146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2</a:t>
            </a:r>
            <a:endParaRPr lang="en-GB" altLang="en-US" sz="2800" baseline="-25000"/>
          </a:p>
        </p:txBody>
      </p:sp>
      <p:sp>
        <p:nvSpPr>
          <p:cNvPr id="89122" name="Text Box 36"/>
          <p:cNvSpPr txBox="1">
            <a:spLocks noChangeArrowheads="1"/>
          </p:cNvSpPr>
          <p:nvPr/>
        </p:nvSpPr>
        <p:spPr bwMode="auto">
          <a:xfrm>
            <a:off x="37719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3</a:t>
            </a:r>
            <a:endParaRPr lang="en-GB" altLang="en-US" sz="2800" baseline="-25000"/>
          </a:p>
        </p:txBody>
      </p:sp>
      <p:sp>
        <p:nvSpPr>
          <p:cNvPr id="89123" name="Text Box 37"/>
          <p:cNvSpPr txBox="1">
            <a:spLocks noChangeArrowheads="1"/>
          </p:cNvSpPr>
          <p:nvPr/>
        </p:nvSpPr>
        <p:spPr bwMode="auto">
          <a:xfrm>
            <a:off x="4953000" y="5511800"/>
            <a:ext cx="685800" cy="519113"/>
          </a:xfrm>
          <a:prstGeom prst="rect">
            <a:avLst/>
          </a:prstGeom>
          <a:solidFill>
            <a:srgbClr val="CC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4</a:t>
            </a:r>
            <a:endParaRPr lang="en-GB" altLang="en-US" sz="2800" baseline="-25000"/>
          </a:p>
        </p:txBody>
      </p:sp>
      <p:sp>
        <p:nvSpPr>
          <p:cNvPr id="89124" name="Text Box 38"/>
          <p:cNvSpPr txBox="1">
            <a:spLocks noChangeArrowheads="1"/>
          </p:cNvSpPr>
          <p:nvPr/>
        </p:nvSpPr>
        <p:spPr bwMode="auto">
          <a:xfrm>
            <a:off x="60960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5</a:t>
            </a:r>
            <a:endParaRPr lang="en-GB" altLang="en-US" sz="2800" baseline="-25000"/>
          </a:p>
        </p:txBody>
      </p:sp>
      <p:sp>
        <p:nvSpPr>
          <p:cNvPr id="89125" name="Text Box 39"/>
          <p:cNvSpPr txBox="1">
            <a:spLocks noChangeArrowheads="1"/>
          </p:cNvSpPr>
          <p:nvPr/>
        </p:nvSpPr>
        <p:spPr bwMode="auto">
          <a:xfrm>
            <a:off x="70739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6</a:t>
            </a:r>
            <a:endParaRPr lang="en-GB" altLang="en-US" sz="2800" baseline="-25000"/>
          </a:p>
        </p:txBody>
      </p:sp>
      <p:sp>
        <p:nvSpPr>
          <p:cNvPr id="89126" name="Text Box 40"/>
          <p:cNvSpPr txBox="1">
            <a:spLocks noChangeArrowheads="1"/>
          </p:cNvSpPr>
          <p:nvPr/>
        </p:nvSpPr>
        <p:spPr bwMode="auto">
          <a:xfrm>
            <a:off x="8102600" y="5499100"/>
            <a:ext cx="533400" cy="519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800"/>
              <a:t>x</a:t>
            </a:r>
            <a:r>
              <a:rPr lang="en-US" altLang="en-US" sz="2800" baseline="-25000"/>
              <a:t>7</a:t>
            </a:r>
            <a:endParaRPr lang="en-GB" altLang="en-US" sz="2800" baseline="-25000"/>
          </a:p>
        </p:txBody>
      </p:sp>
      <p:sp>
        <p:nvSpPr>
          <p:cNvPr id="89127" name="Line 41"/>
          <p:cNvSpPr>
            <a:spLocks noChangeShapeType="1"/>
          </p:cNvSpPr>
          <p:nvPr/>
        </p:nvSpPr>
        <p:spPr bwMode="auto">
          <a:xfrm flipH="1">
            <a:off x="16764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28" name="Line 42"/>
          <p:cNvSpPr>
            <a:spLocks noChangeShapeType="1"/>
          </p:cNvSpPr>
          <p:nvPr/>
        </p:nvSpPr>
        <p:spPr bwMode="auto">
          <a:xfrm flipH="1">
            <a:off x="28194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29" name="Line 43"/>
          <p:cNvSpPr>
            <a:spLocks noChangeShapeType="1"/>
          </p:cNvSpPr>
          <p:nvPr/>
        </p:nvSpPr>
        <p:spPr bwMode="auto">
          <a:xfrm flipH="1">
            <a:off x="4114800" y="49530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30" name="Line 44"/>
          <p:cNvSpPr>
            <a:spLocks noChangeShapeType="1"/>
          </p:cNvSpPr>
          <p:nvPr/>
        </p:nvSpPr>
        <p:spPr bwMode="auto">
          <a:xfrm flipH="1">
            <a:off x="5295900" y="4902200"/>
            <a:ext cx="0" cy="533400"/>
          </a:xfrm>
          <a:prstGeom prst="line">
            <a:avLst/>
          </a:prstGeom>
          <a:noFill/>
          <a:ln w="50800">
            <a:solidFill>
              <a:srgbClr val="8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31" name="Line 45"/>
          <p:cNvSpPr>
            <a:spLocks noChangeShapeType="1"/>
          </p:cNvSpPr>
          <p:nvPr/>
        </p:nvSpPr>
        <p:spPr bwMode="auto">
          <a:xfrm flipH="1">
            <a:off x="62484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32" name="Line 46"/>
          <p:cNvSpPr>
            <a:spLocks noChangeShapeType="1"/>
          </p:cNvSpPr>
          <p:nvPr/>
        </p:nvSpPr>
        <p:spPr bwMode="auto">
          <a:xfrm flipH="1">
            <a:off x="73914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33" name="Line 47"/>
          <p:cNvSpPr>
            <a:spLocks noChangeShapeType="1"/>
          </p:cNvSpPr>
          <p:nvPr/>
        </p:nvSpPr>
        <p:spPr bwMode="auto">
          <a:xfrm flipH="1">
            <a:off x="8382000" y="4953000"/>
            <a:ext cx="0" cy="533400"/>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89134" name="AutoShape 48"/>
          <p:cNvSpPr>
            <a:spLocks/>
          </p:cNvSpPr>
          <p:nvPr/>
        </p:nvSpPr>
        <p:spPr bwMode="auto">
          <a:xfrm rot="-5409485">
            <a:off x="3300413" y="3911600"/>
            <a:ext cx="330200" cy="4800600"/>
          </a:xfrm>
          <a:prstGeom prst="leftBrace">
            <a:avLst>
              <a:gd name="adj1" fmla="val 121154"/>
              <a:gd name="adj2" fmla="val 50000"/>
            </a:avLst>
          </a:prstGeom>
          <a:noFill/>
          <a:ln w="25400">
            <a:solidFill>
              <a:srgbClr val="99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9135" name="Text Box 49"/>
          <p:cNvSpPr txBox="1">
            <a:spLocks noChangeArrowheads="1"/>
          </p:cNvSpPr>
          <p:nvPr/>
        </p:nvSpPr>
        <p:spPr bwMode="auto">
          <a:xfrm>
            <a:off x="1943100" y="63246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i="1">
                <a:solidFill>
                  <a:srgbClr val="800000"/>
                </a:solidFill>
                <a:latin typeface="Times New Roman" pitchFamily="18" charset="0"/>
              </a:rPr>
              <a:t>predictive attributes</a:t>
            </a:r>
            <a:endParaRPr lang="en-GB" altLang="en-US" sz="2400" i="1">
              <a:solidFill>
                <a:srgbClr val="800000"/>
              </a:solidFill>
              <a:latin typeface="Times New Roman" pitchFamily="18" charset="0"/>
            </a:endParaRPr>
          </a:p>
        </p:txBody>
      </p:sp>
      <p:sp>
        <p:nvSpPr>
          <p:cNvPr id="89136" name="AutoShape 50"/>
          <p:cNvSpPr>
            <a:spLocks/>
          </p:cNvSpPr>
          <p:nvPr/>
        </p:nvSpPr>
        <p:spPr bwMode="auto">
          <a:xfrm rot="-5409485">
            <a:off x="7285831" y="4785519"/>
            <a:ext cx="257175" cy="2973388"/>
          </a:xfrm>
          <a:prstGeom prst="leftBrace">
            <a:avLst>
              <a:gd name="adj1" fmla="val 96348"/>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89137" name="Text Box 51"/>
          <p:cNvSpPr txBox="1">
            <a:spLocks noChangeArrowheads="1"/>
          </p:cNvSpPr>
          <p:nvPr/>
        </p:nvSpPr>
        <p:spPr bwMode="auto">
          <a:xfrm>
            <a:off x="5842000" y="62865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2400" i="1">
                <a:solidFill>
                  <a:srgbClr val="FF0000"/>
                </a:solidFill>
                <a:latin typeface="Times New Roman" pitchFamily="18" charset="0"/>
              </a:rPr>
              <a:t>contextual attributes</a:t>
            </a:r>
            <a:endParaRPr lang="en-GB" altLang="en-US" sz="2400" i="1">
              <a:solidFill>
                <a:srgbClr val="FF0000"/>
              </a:solidFill>
              <a:latin typeface="Times New Roman" pitchFamily="18" charset="0"/>
            </a:endParaRPr>
          </a:p>
        </p:txBody>
      </p:sp>
      <p:sp>
        <p:nvSpPr>
          <p:cNvPr id="89138" name="Text Box 52"/>
          <p:cNvSpPr txBox="1">
            <a:spLocks noChangeArrowheads="1"/>
          </p:cNvSpPr>
          <p:nvPr/>
        </p:nvSpPr>
        <p:spPr bwMode="auto">
          <a:xfrm>
            <a:off x="7277100" y="901700"/>
            <a:ext cx="10668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air pressure</a:t>
            </a:r>
            <a:endParaRPr lang="en-GB" altLang="en-US" sz="1400" i="1">
              <a:latin typeface="Times New Roman" pitchFamily="18" charset="0"/>
            </a:endParaRPr>
          </a:p>
        </p:txBody>
      </p:sp>
      <p:sp>
        <p:nvSpPr>
          <p:cNvPr id="89139" name="Text Box 53"/>
          <p:cNvSpPr txBox="1">
            <a:spLocks noChangeArrowheads="1"/>
          </p:cNvSpPr>
          <p:nvPr/>
        </p:nvSpPr>
        <p:spPr bwMode="auto">
          <a:xfrm>
            <a:off x="7277100" y="1295400"/>
            <a:ext cx="5334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dust</a:t>
            </a:r>
            <a:endParaRPr lang="en-GB" altLang="en-US" sz="1400" i="1">
              <a:latin typeface="Times New Roman" pitchFamily="18" charset="0"/>
            </a:endParaRPr>
          </a:p>
        </p:txBody>
      </p:sp>
      <p:sp>
        <p:nvSpPr>
          <p:cNvPr id="89140" name="Text Box 54"/>
          <p:cNvSpPr txBox="1">
            <a:spLocks noChangeArrowheads="1"/>
          </p:cNvSpPr>
          <p:nvPr/>
        </p:nvSpPr>
        <p:spPr bwMode="auto">
          <a:xfrm>
            <a:off x="7277100" y="1676400"/>
            <a:ext cx="9144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humidity</a:t>
            </a:r>
            <a:endParaRPr lang="en-GB" altLang="en-US" sz="1400" i="1">
              <a:latin typeface="Times New Roman" pitchFamily="18" charset="0"/>
            </a:endParaRPr>
          </a:p>
        </p:txBody>
      </p:sp>
      <p:sp>
        <p:nvSpPr>
          <p:cNvPr id="89141" name="Text Box 55"/>
          <p:cNvSpPr txBox="1">
            <a:spLocks noChangeArrowheads="1"/>
          </p:cNvSpPr>
          <p:nvPr/>
        </p:nvSpPr>
        <p:spPr bwMode="auto">
          <a:xfrm>
            <a:off x="7264400" y="2057400"/>
            <a:ext cx="10795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temperature</a:t>
            </a:r>
            <a:endParaRPr lang="en-GB" altLang="en-US" sz="1400" i="1">
              <a:latin typeface="Times New Roman" pitchFamily="18" charset="0"/>
            </a:endParaRPr>
          </a:p>
        </p:txBody>
      </p:sp>
      <p:sp>
        <p:nvSpPr>
          <p:cNvPr id="89142" name="Text Box 56"/>
          <p:cNvSpPr txBox="1">
            <a:spLocks noChangeArrowheads="1"/>
          </p:cNvSpPr>
          <p:nvPr/>
        </p:nvSpPr>
        <p:spPr bwMode="auto">
          <a:xfrm>
            <a:off x="7277100" y="2438400"/>
            <a:ext cx="838200" cy="30480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spcBef>
                <a:spcPct val="50000"/>
              </a:spcBef>
            </a:pPr>
            <a:r>
              <a:rPr lang="en-US" altLang="en-US" sz="1400" i="1">
                <a:latin typeface="Times New Roman" pitchFamily="18" charset="0"/>
              </a:rPr>
              <a:t>emission</a:t>
            </a:r>
            <a:endParaRPr lang="en-GB" altLang="en-US" sz="1400" i="1">
              <a:latin typeface="Times New Roman" pitchFamily="18" charset="0"/>
            </a:endParaRPr>
          </a:p>
        </p:txBody>
      </p:sp>
    </p:spTree>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9556" name="Rectangle 4"/>
          <p:cNvSpPr>
            <a:spLocks noChangeArrowheads="1"/>
          </p:cNvSpPr>
          <p:nvPr/>
        </p:nvSpPr>
        <p:spPr bwMode="auto">
          <a:xfrm>
            <a:off x="1187450" y="363538"/>
            <a:ext cx="77390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Resource State/Condition Description Framework (R</a:t>
            </a:r>
            <a:r>
              <a:rPr lang="en-US" sz="2400" b="1">
                <a:solidFill>
                  <a:srgbClr val="EC8C00"/>
                </a:solidFill>
                <a:effectLst>
                  <a:outerShdw blurRad="38100" dist="38100" dir="2700000" algn="tl">
                    <a:srgbClr val="C0C0C0"/>
                  </a:outerShdw>
                </a:effectLst>
              </a:rPr>
              <a:t>SC</a:t>
            </a:r>
            <a:r>
              <a:rPr lang="en-US" sz="3200" b="1">
                <a:solidFill>
                  <a:srgbClr val="EC8C00"/>
                </a:solidFill>
                <a:effectLst>
                  <a:outerShdw blurRad="38100" dist="38100" dir="2700000" algn="tl">
                    <a:srgbClr val="C0C0C0"/>
                  </a:outerShdw>
                </a:effectLst>
              </a:rPr>
              <a:t>DF) Basic Data Model</a:t>
            </a:r>
          </a:p>
        </p:txBody>
      </p:sp>
      <p:pic>
        <p:nvPicPr>
          <p:cNvPr id="90115" name="Picture 5" descr="Fig1"/>
          <p:cNvPicPr>
            <a:picLocks noChangeAspect="1" noChangeArrowheads="1"/>
          </p:cNvPicPr>
          <p:nvPr/>
        </p:nvPicPr>
        <p:blipFill>
          <a:blip r:embed="rId2">
            <a:clrChange>
              <a:clrFrom>
                <a:srgbClr val="DEDEDE"/>
              </a:clrFrom>
              <a:clrTo>
                <a:srgbClr val="DEDEDE">
                  <a:alpha val="0"/>
                </a:srgbClr>
              </a:clrTo>
            </a:clrChange>
            <a:extLst>
              <a:ext uri="{28A0092B-C50C-407E-A947-70E740481C1C}">
                <a14:useLocalDpi xmlns:a14="http://schemas.microsoft.com/office/drawing/2010/main" val="0"/>
              </a:ext>
            </a:extLst>
          </a:blip>
          <a:srcRect/>
          <a:stretch>
            <a:fillRect/>
          </a:stretch>
        </p:blipFill>
        <p:spPr bwMode="auto">
          <a:xfrm>
            <a:off x="66675" y="1668463"/>
            <a:ext cx="89646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4788" name="Rectangle 4"/>
          <p:cNvSpPr>
            <a:spLocks noChangeArrowheads="1"/>
          </p:cNvSpPr>
          <p:nvPr/>
        </p:nvSpPr>
        <p:spPr bwMode="auto">
          <a:xfrm>
            <a:off x="1763713" y="217488"/>
            <a:ext cx="71628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
        <p:nvSpPr>
          <p:cNvPr id="1014789" name="Text Box 5"/>
          <p:cNvSpPr txBox="1">
            <a:spLocks noChangeArrowheads="1"/>
          </p:cNvSpPr>
          <p:nvPr/>
        </p:nvSpPr>
        <p:spPr bwMode="auto">
          <a:xfrm>
            <a:off x="4284663" y="620713"/>
            <a:ext cx="4752975" cy="396875"/>
          </a:xfrm>
          <a:prstGeom prst="rect">
            <a:avLst/>
          </a:prstGeom>
          <a:noFill/>
          <a:ln w="9525" algn="ctr">
            <a:noFill/>
            <a:miter lim="800000"/>
            <a:headEnd/>
            <a:tailEnd/>
          </a:ln>
          <a:effectLst>
            <a:outerShdw dist="35921" dir="2700000" algn="ctr" rotWithShape="0">
              <a:schemeClr val="bg2"/>
            </a:outerShdw>
          </a:effectLst>
        </p:spPr>
        <p:txBody>
          <a:bodyPr>
            <a:spAutoFit/>
          </a:bodyPr>
          <a:lstStyle/>
          <a:p>
            <a:pPr algn="r">
              <a:spcBef>
                <a:spcPct val="50000"/>
              </a:spcBef>
              <a:defRPr/>
            </a:pPr>
            <a:r>
              <a:rPr lang="en-US" sz="2000" b="1" i="1">
                <a:solidFill>
                  <a:srgbClr val="993300"/>
                </a:solidFill>
                <a:effectLst>
                  <a:outerShdw blurRad="38100" dist="38100" dir="2700000" algn="tl">
                    <a:srgbClr val="C0C0C0"/>
                  </a:outerShdw>
                </a:effectLst>
              </a:rPr>
              <a:t>- Template Ontology </a:t>
            </a:r>
            <a:r>
              <a:rPr lang="en-US" sz="1600" b="1" i="1">
                <a:solidFill>
                  <a:srgbClr val="993300"/>
                </a:solidFill>
                <a:effectLst>
                  <a:outerShdw blurRad="38100" dist="38100" dir="2700000" algn="tl">
                    <a:srgbClr val="C0C0C0"/>
                  </a:outerShdw>
                </a:effectLst>
              </a:rPr>
              <a:t>adaptation</a:t>
            </a:r>
            <a:r>
              <a:rPr lang="en-US" sz="2000" b="1" i="1">
                <a:solidFill>
                  <a:srgbClr val="993300"/>
                </a:solidFill>
                <a:effectLst>
                  <a:outerShdw blurRad="38100" dist="38100" dir="2700000" algn="tl">
                    <a:srgbClr val="C0C0C0"/>
                  </a:outerShdw>
                </a:effectLst>
              </a:rPr>
              <a:t>  </a:t>
            </a:r>
          </a:p>
        </p:txBody>
      </p:sp>
      <p:grpSp>
        <p:nvGrpSpPr>
          <p:cNvPr id="2" name="Group 6"/>
          <p:cNvGrpSpPr>
            <a:grpSpLocks/>
          </p:cNvGrpSpPr>
          <p:nvPr/>
        </p:nvGrpSpPr>
        <p:grpSpPr bwMode="auto">
          <a:xfrm>
            <a:off x="1763713" y="3657600"/>
            <a:ext cx="7345362" cy="3059113"/>
            <a:chOff x="1111" y="2304"/>
            <a:chExt cx="4627" cy="1927"/>
          </a:xfrm>
        </p:grpSpPr>
        <p:sp>
          <p:nvSpPr>
            <p:cNvPr id="91222" name="Freeform 7"/>
            <p:cNvSpPr>
              <a:spLocks/>
            </p:cNvSpPr>
            <p:nvPr/>
          </p:nvSpPr>
          <p:spPr bwMode="auto">
            <a:xfrm>
              <a:off x="1111" y="2304"/>
              <a:ext cx="2283" cy="1927"/>
            </a:xfrm>
            <a:custGeom>
              <a:avLst/>
              <a:gdLst>
                <a:gd name="T0" fmla="*/ 113 w 1852"/>
                <a:gd name="T1" fmla="*/ 83 h 1927"/>
                <a:gd name="T2" fmla="*/ 204 w 1852"/>
                <a:gd name="T3" fmla="*/ 536 h 1927"/>
                <a:gd name="T4" fmla="*/ 476 w 1852"/>
                <a:gd name="T5" fmla="*/ 990 h 1927"/>
                <a:gd name="T6" fmla="*/ 1157 w 1852"/>
                <a:gd name="T7" fmla="*/ 1308 h 1927"/>
                <a:gd name="T8" fmla="*/ 1519 w 1852"/>
                <a:gd name="T9" fmla="*/ 1398 h 1927"/>
                <a:gd name="T10" fmla="*/ 1565 w 1852"/>
                <a:gd name="T11" fmla="*/ 1262 h 1927"/>
                <a:gd name="T12" fmla="*/ 1746 w 1852"/>
                <a:gd name="T13" fmla="*/ 1625 h 1927"/>
                <a:gd name="T14" fmla="*/ 930 w 1852"/>
                <a:gd name="T15" fmla="*/ 1897 h 1927"/>
                <a:gd name="T16" fmla="*/ 1066 w 1852"/>
                <a:gd name="T17" fmla="*/ 1806 h 1927"/>
                <a:gd name="T18" fmla="*/ 1020 w 1852"/>
                <a:gd name="T19" fmla="*/ 1670 h 1927"/>
                <a:gd name="T20" fmla="*/ 748 w 1852"/>
                <a:gd name="T21" fmla="*/ 1534 h 1927"/>
                <a:gd name="T22" fmla="*/ 431 w 1852"/>
                <a:gd name="T23" fmla="*/ 1308 h 1927"/>
                <a:gd name="T24" fmla="*/ 159 w 1852"/>
                <a:gd name="T25" fmla="*/ 854 h 1927"/>
                <a:gd name="T26" fmla="*/ 23 w 1852"/>
                <a:gd name="T27" fmla="*/ 264 h 1927"/>
                <a:gd name="T28" fmla="*/ 23 w 1852"/>
                <a:gd name="T29" fmla="*/ 37 h 1927"/>
                <a:gd name="T30" fmla="*/ 113 w 1852"/>
                <a:gd name="T31" fmla="*/ 83 h 19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52"/>
                <a:gd name="T49" fmla="*/ 0 h 1927"/>
                <a:gd name="T50" fmla="*/ 1852 w 1852"/>
                <a:gd name="T51" fmla="*/ 1927 h 19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52" h="1927">
                  <a:moveTo>
                    <a:pt x="113" y="83"/>
                  </a:moveTo>
                  <a:cubicBezTo>
                    <a:pt x="143" y="166"/>
                    <a:pt x="144" y="385"/>
                    <a:pt x="204" y="536"/>
                  </a:cubicBezTo>
                  <a:cubicBezTo>
                    <a:pt x="264" y="687"/>
                    <a:pt x="317" y="861"/>
                    <a:pt x="476" y="990"/>
                  </a:cubicBezTo>
                  <a:cubicBezTo>
                    <a:pt x="635" y="1119"/>
                    <a:pt x="983" y="1240"/>
                    <a:pt x="1157" y="1308"/>
                  </a:cubicBezTo>
                  <a:cubicBezTo>
                    <a:pt x="1331" y="1376"/>
                    <a:pt x="1451" y="1406"/>
                    <a:pt x="1519" y="1398"/>
                  </a:cubicBezTo>
                  <a:cubicBezTo>
                    <a:pt x="1587" y="1390"/>
                    <a:pt x="1527" y="1224"/>
                    <a:pt x="1565" y="1262"/>
                  </a:cubicBezTo>
                  <a:cubicBezTo>
                    <a:pt x="1603" y="1300"/>
                    <a:pt x="1852" y="1519"/>
                    <a:pt x="1746" y="1625"/>
                  </a:cubicBezTo>
                  <a:cubicBezTo>
                    <a:pt x="1640" y="1731"/>
                    <a:pt x="1043" y="1867"/>
                    <a:pt x="930" y="1897"/>
                  </a:cubicBezTo>
                  <a:cubicBezTo>
                    <a:pt x="817" y="1927"/>
                    <a:pt x="1051" y="1844"/>
                    <a:pt x="1066" y="1806"/>
                  </a:cubicBezTo>
                  <a:cubicBezTo>
                    <a:pt x="1081" y="1768"/>
                    <a:pt x="1073" y="1715"/>
                    <a:pt x="1020" y="1670"/>
                  </a:cubicBezTo>
                  <a:cubicBezTo>
                    <a:pt x="967" y="1625"/>
                    <a:pt x="846" y="1594"/>
                    <a:pt x="748" y="1534"/>
                  </a:cubicBezTo>
                  <a:cubicBezTo>
                    <a:pt x="650" y="1474"/>
                    <a:pt x="529" y="1421"/>
                    <a:pt x="431" y="1308"/>
                  </a:cubicBezTo>
                  <a:cubicBezTo>
                    <a:pt x="333" y="1195"/>
                    <a:pt x="227" y="1028"/>
                    <a:pt x="159" y="854"/>
                  </a:cubicBezTo>
                  <a:cubicBezTo>
                    <a:pt x="91" y="680"/>
                    <a:pt x="46" y="400"/>
                    <a:pt x="23" y="264"/>
                  </a:cubicBezTo>
                  <a:cubicBezTo>
                    <a:pt x="0" y="128"/>
                    <a:pt x="8" y="67"/>
                    <a:pt x="23" y="37"/>
                  </a:cubicBezTo>
                  <a:cubicBezTo>
                    <a:pt x="38" y="7"/>
                    <a:pt x="83" y="0"/>
                    <a:pt x="113" y="83"/>
                  </a:cubicBezTo>
                  <a:close/>
                </a:path>
              </a:pathLst>
            </a:custGeom>
            <a:solidFill>
              <a:schemeClr val="bg2">
                <a:alpha val="7059"/>
              </a:schemeClr>
            </a:solidFill>
            <a:ln w="9525" cap="flat" cmpd="sng">
              <a:solidFill>
                <a:srgbClr val="C0C0C0"/>
              </a:solidFill>
              <a:prstDash val="solid"/>
              <a:round/>
              <a:headEnd/>
              <a:tailEnd/>
            </a:ln>
          </p:spPr>
          <p:txBody>
            <a:bodyPr>
              <a:spAutoFit/>
            </a:bodyPr>
            <a:lstStyle/>
            <a:p>
              <a:endParaRPr lang="en-US"/>
            </a:p>
          </p:txBody>
        </p:sp>
        <p:sp>
          <p:nvSpPr>
            <p:cNvPr id="91223" name="Oval 8"/>
            <p:cNvSpPr>
              <a:spLocks noChangeArrowheads="1"/>
            </p:cNvSpPr>
            <p:nvPr/>
          </p:nvSpPr>
          <p:spPr bwMode="auto">
            <a:xfrm>
              <a:off x="3311" y="3678"/>
              <a:ext cx="2427" cy="453"/>
            </a:xfrm>
            <a:prstGeom prst="ellipse">
              <a:avLst/>
            </a:prstGeom>
            <a:solidFill>
              <a:srgbClr val="969696"/>
            </a:solidFill>
            <a:ln w="9525" algn="ctr">
              <a:solidFill>
                <a:schemeClr val="bg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1224" name="Group 9"/>
            <p:cNvGrpSpPr>
              <a:grpSpLocks/>
            </p:cNvGrpSpPr>
            <p:nvPr/>
          </p:nvGrpSpPr>
          <p:grpSpPr bwMode="auto">
            <a:xfrm>
              <a:off x="4649" y="3748"/>
              <a:ext cx="978" cy="269"/>
              <a:chOff x="2245" y="1752"/>
              <a:chExt cx="1219" cy="653"/>
            </a:xfrm>
          </p:grpSpPr>
          <p:sp>
            <p:nvSpPr>
              <p:cNvPr id="91247" name="Line 10"/>
              <p:cNvSpPr>
                <a:spLocks noChangeShapeType="1"/>
              </p:cNvSpPr>
              <p:nvPr/>
            </p:nvSpPr>
            <p:spPr bwMode="auto">
              <a:xfrm flipV="1">
                <a:off x="2562" y="1980"/>
                <a:ext cx="261" cy="56"/>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8" name="Line 11"/>
              <p:cNvSpPr>
                <a:spLocks noChangeShapeType="1"/>
              </p:cNvSpPr>
              <p:nvPr/>
            </p:nvSpPr>
            <p:spPr bwMode="auto">
              <a:xfrm flipV="1">
                <a:off x="2835" y="1888"/>
                <a:ext cx="181" cy="91"/>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9" name="Line 12"/>
              <p:cNvSpPr>
                <a:spLocks noChangeShapeType="1"/>
              </p:cNvSpPr>
              <p:nvPr/>
            </p:nvSpPr>
            <p:spPr bwMode="auto">
              <a:xfrm flipV="1">
                <a:off x="2880" y="2160"/>
                <a:ext cx="408" cy="181"/>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0" name="Line 13"/>
              <p:cNvSpPr>
                <a:spLocks noChangeShapeType="1"/>
              </p:cNvSpPr>
              <p:nvPr/>
            </p:nvSpPr>
            <p:spPr bwMode="auto">
              <a:xfrm>
                <a:off x="2426" y="2251"/>
                <a:ext cx="465" cy="9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1" name="Line 14"/>
              <p:cNvSpPr>
                <a:spLocks noChangeShapeType="1"/>
              </p:cNvSpPr>
              <p:nvPr/>
            </p:nvSpPr>
            <p:spPr bwMode="auto">
              <a:xfrm flipH="1" flipV="1">
                <a:off x="2837" y="1989"/>
                <a:ext cx="54" cy="297"/>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2" name="Line 15"/>
              <p:cNvSpPr>
                <a:spLocks noChangeShapeType="1"/>
              </p:cNvSpPr>
              <p:nvPr/>
            </p:nvSpPr>
            <p:spPr bwMode="auto">
              <a:xfrm>
                <a:off x="2621" y="1752"/>
                <a:ext cx="216" cy="237"/>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3" name="Line 16"/>
              <p:cNvSpPr>
                <a:spLocks noChangeShapeType="1"/>
              </p:cNvSpPr>
              <p:nvPr/>
            </p:nvSpPr>
            <p:spPr bwMode="auto">
              <a:xfrm>
                <a:off x="2891" y="1989"/>
                <a:ext cx="261" cy="35"/>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4" name="Line 17"/>
              <p:cNvSpPr>
                <a:spLocks noChangeShapeType="1"/>
              </p:cNvSpPr>
              <p:nvPr/>
            </p:nvSpPr>
            <p:spPr bwMode="auto">
              <a:xfrm flipH="1">
                <a:off x="3186" y="1967"/>
                <a:ext cx="181" cy="57"/>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5" name="Line 18"/>
              <p:cNvSpPr>
                <a:spLocks noChangeShapeType="1"/>
              </p:cNvSpPr>
              <p:nvPr/>
            </p:nvSpPr>
            <p:spPr bwMode="auto">
              <a:xfrm flipH="1">
                <a:off x="3198" y="1888"/>
                <a:ext cx="45" cy="91"/>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6" name="Oval 19"/>
              <p:cNvSpPr>
                <a:spLocks noChangeArrowheads="1"/>
              </p:cNvSpPr>
              <p:nvPr/>
            </p:nvSpPr>
            <p:spPr bwMode="auto">
              <a:xfrm>
                <a:off x="3168" y="1854"/>
                <a:ext cx="161"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57" name="Oval 20"/>
              <p:cNvSpPr>
                <a:spLocks noChangeArrowheads="1"/>
              </p:cNvSpPr>
              <p:nvPr/>
            </p:nvSpPr>
            <p:spPr bwMode="auto">
              <a:xfrm>
                <a:off x="3061" y="1979"/>
                <a:ext cx="243" cy="103"/>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58" name="Oval 21"/>
              <p:cNvSpPr>
                <a:spLocks noChangeArrowheads="1"/>
              </p:cNvSpPr>
              <p:nvPr/>
            </p:nvSpPr>
            <p:spPr bwMode="auto">
              <a:xfrm>
                <a:off x="3334" y="1933"/>
                <a:ext cx="108" cy="5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59" name="Oval 22"/>
              <p:cNvSpPr>
                <a:spLocks noChangeArrowheads="1"/>
              </p:cNvSpPr>
              <p:nvPr/>
            </p:nvSpPr>
            <p:spPr bwMode="auto">
              <a:xfrm>
                <a:off x="2381" y="1979"/>
                <a:ext cx="260" cy="104"/>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0" name="Oval 23"/>
              <p:cNvSpPr>
                <a:spLocks noChangeArrowheads="1"/>
              </p:cNvSpPr>
              <p:nvPr/>
            </p:nvSpPr>
            <p:spPr bwMode="auto">
              <a:xfrm>
                <a:off x="2514" y="175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1" name="Oval 24"/>
              <p:cNvSpPr>
                <a:spLocks noChangeArrowheads="1"/>
              </p:cNvSpPr>
              <p:nvPr/>
            </p:nvSpPr>
            <p:spPr bwMode="auto">
              <a:xfrm>
                <a:off x="2675" y="2227"/>
                <a:ext cx="431"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2" name="Oval 25"/>
              <p:cNvSpPr>
                <a:spLocks noChangeArrowheads="1"/>
              </p:cNvSpPr>
              <p:nvPr/>
            </p:nvSpPr>
            <p:spPr bwMode="auto">
              <a:xfrm>
                <a:off x="2245" y="2160"/>
                <a:ext cx="323"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3" name="Oval 26"/>
              <p:cNvSpPr>
                <a:spLocks noChangeArrowheads="1"/>
              </p:cNvSpPr>
              <p:nvPr/>
            </p:nvSpPr>
            <p:spPr bwMode="auto">
              <a:xfrm>
                <a:off x="2675" y="1930"/>
                <a:ext cx="323" cy="11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4" name="Oval 27"/>
              <p:cNvSpPr>
                <a:spLocks noChangeArrowheads="1"/>
              </p:cNvSpPr>
              <p:nvPr/>
            </p:nvSpPr>
            <p:spPr bwMode="auto">
              <a:xfrm>
                <a:off x="2925" y="184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65" name="Oval 28"/>
              <p:cNvSpPr>
                <a:spLocks noChangeArrowheads="1"/>
              </p:cNvSpPr>
              <p:nvPr/>
            </p:nvSpPr>
            <p:spPr bwMode="auto">
              <a:xfrm>
                <a:off x="3101" y="2097"/>
                <a:ext cx="363" cy="136"/>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91225" name="Group 29"/>
            <p:cNvGrpSpPr>
              <a:grpSpLocks/>
            </p:cNvGrpSpPr>
            <p:nvPr/>
          </p:nvGrpSpPr>
          <p:grpSpPr bwMode="auto">
            <a:xfrm rot="-313035">
              <a:off x="3515" y="3747"/>
              <a:ext cx="1042" cy="318"/>
              <a:chOff x="3840" y="3408"/>
              <a:chExt cx="1440" cy="576"/>
            </a:xfrm>
          </p:grpSpPr>
          <p:grpSp>
            <p:nvGrpSpPr>
              <p:cNvPr id="91226" name="Group 30"/>
              <p:cNvGrpSpPr>
                <a:grpSpLocks/>
              </p:cNvGrpSpPr>
              <p:nvPr/>
            </p:nvGrpSpPr>
            <p:grpSpPr bwMode="auto">
              <a:xfrm>
                <a:off x="4032" y="3408"/>
                <a:ext cx="1056" cy="504"/>
                <a:chOff x="4032" y="3408"/>
                <a:chExt cx="1056" cy="504"/>
              </a:xfrm>
            </p:grpSpPr>
            <p:sp>
              <p:nvSpPr>
                <p:cNvPr id="91238" name="Line 31"/>
                <p:cNvSpPr>
                  <a:spLocks noChangeShapeType="1"/>
                </p:cNvSpPr>
                <p:nvPr/>
              </p:nvSpPr>
              <p:spPr bwMode="auto">
                <a:xfrm>
                  <a:off x="4506" y="3864"/>
                  <a:ext cx="480" cy="48"/>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9" name="Line 32"/>
                <p:cNvSpPr>
                  <a:spLocks noChangeShapeType="1"/>
                </p:cNvSpPr>
                <p:nvPr/>
              </p:nvSpPr>
              <p:spPr bwMode="auto">
                <a:xfrm>
                  <a:off x="4032" y="3744"/>
                  <a:ext cx="384" cy="14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0" name="Line 33"/>
                <p:cNvSpPr>
                  <a:spLocks noChangeShapeType="1"/>
                </p:cNvSpPr>
                <p:nvPr/>
              </p:nvSpPr>
              <p:spPr bwMode="auto">
                <a:xfrm flipH="1" flipV="1">
                  <a:off x="4368" y="3600"/>
                  <a:ext cx="48" cy="240"/>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1" name="Line 34"/>
                <p:cNvSpPr>
                  <a:spLocks noChangeShapeType="1"/>
                </p:cNvSpPr>
                <p:nvPr/>
              </p:nvSpPr>
              <p:spPr bwMode="auto">
                <a:xfrm>
                  <a:off x="4176" y="3408"/>
                  <a:ext cx="192" cy="192"/>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2" name="Line 35"/>
                <p:cNvSpPr>
                  <a:spLocks noChangeShapeType="1"/>
                </p:cNvSpPr>
                <p:nvPr/>
              </p:nvSpPr>
              <p:spPr bwMode="auto">
                <a:xfrm flipV="1">
                  <a:off x="4416" y="3552"/>
                  <a:ext cx="384" cy="48"/>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3" name="Line 36"/>
                <p:cNvSpPr>
                  <a:spLocks noChangeShapeType="1"/>
                </p:cNvSpPr>
                <p:nvPr/>
              </p:nvSpPr>
              <p:spPr bwMode="auto">
                <a:xfrm>
                  <a:off x="4848" y="3552"/>
                  <a:ext cx="96"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4" name="Line 37"/>
                <p:cNvSpPr>
                  <a:spLocks noChangeShapeType="1"/>
                </p:cNvSpPr>
                <p:nvPr/>
              </p:nvSpPr>
              <p:spPr bwMode="auto">
                <a:xfrm flipH="1" flipV="1">
                  <a:off x="4848" y="3540"/>
                  <a:ext cx="240" cy="48"/>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5" name="Line 38"/>
                <p:cNvSpPr>
                  <a:spLocks noChangeShapeType="1"/>
                </p:cNvSpPr>
                <p:nvPr/>
              </p:nvSpPr>
              <p:spPr bwMode="auto">
                <a:xfrm flipH="1">
                  <a:off x="4848" y="3468"/>
                  <a:ext cx="144"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6" name="Line 39"/>
                <p:cNvSpPr>
                  <a:spLocks noChangeShapeType="1"/>
                </p:cNvSpPr>
                <p:nvPr/>
              </p:nvSpPr>
              <p:spPr bwMode="auto">
                <a:xfrm>
                  <a:off x="4704" y="3408"/>
                  <a:ext cx="96" cy="144"/>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227" name="Group 40"/>
              <p:cNvGrpSpPr>
                <a:grpSpLocks/>
              </p:cNvGrpSpPr>
              <p:nvPr/>
            </p:nvGrpSpPr>
            <p:grpSpPr bwMode="auto">
              <a:xfrm>
                <a:off x="3840" y="3408"/>
                <a:ext cx="1440" cy="576"/>
                <a:chOff x="3840" y="3408"/>
                <a:chExt cx="1440" cy="576"/>
              </a:xfrm>
            </p:grpSpPr>
            <p:sp>
              <p:nvSpPr>
                <p:cNvPr id="91228" name="Oval 41"/>
                <p:cNvSpPr>
                  <a:spLocks noChangeArrowheads="1"/>
                </p:cNvSpPr>
                <p:nvPr/>
              </p:nvSpPr>
              <p:spPr bwMode="auto">
                <a:xfrm>
                  <a:off x="4608" y="3408"/>
                  <a:ext cx="144"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29" name="Oval 42"/>
                <p:cNvSpPr>
                  <a:spLocks noChangeArrowheads="1"/>
                </p:cNvSpPr>
                <p:nvPr/>
              </p:nvSpPr>
              <p:spPr bwMode="auto">
                <a:xfrm>
                  <a:off x="4704" y="3516"/>
                  <a:ext cx="216" cy="8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0" name="Oval 43"/>
                <p:cNvSpPr>
                  <a:spLocks noChangeArrowheads="1"/>
                </p:cNvSpPr>
                <p:nvPr/>
              </p:nvSpPr>
              <p:spPr bwMode="auto">
                <a:xfrm>
                  <a:off x="4944" y="3457"/>
                  <a:ext cx="96" cy="47"/>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1" name="Oval 44"/>
                <p:cNvSpPr>
                  <a:spLocks noChangeArrowheads="1"/>
                </p:cNvSpPr>
                <p:nvPr/>
              </p:nvSpPr>
              <p:spPr bwMode="auto">
                <a:xfrm>
                  <a:off x="4992" y="3552"/>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2" name="Oval 45"/>
                <p:cNvSpPr>
                  <a:spLocks noChangeArrowheads="1"/>
                </p:cNvSpPr>
                <p:nvPr/>
              </p:nvSpPr>
              <p:spPr bwMode="auto">
                <a:xfrm>
                  <a:off x="4080" y="340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3" name="Oval 46"/>
                <p:cNvSpPr>
                  <a:spLocks noChangeArrowheads="1"/>
                </p:cNvSpPr>
                <p:nvPr/>
              </p:nvSpPr>
              <p:spPr bwMode="auto">
                <a:xfrm>
                  <a:off x="4224" y="3792"/>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4" name="Oval 47"/>
                <p:cNvSpPr>
                  <a:spLocks noChangeArrowheads="1"/>
                </p:cNvSpPr>
                <p:nvPr/>
              </p:nvSpPr>
              <p:spPr bwMode="auto">
                <a:xfrm>
                  <a:off x="3840" y="3648"/>
                  <a:ext cx="288"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5" name="Oval 48"/>
                <p:cNvSpPr>
                  <a:spLocks noChangeArrowheads="1"/>
                </p:cNvSpPr>
                <p:nvPr/>
              </p:nvSpPr>
              <p:spPr bwMode="auto">
                <a:xfrm>
                  <a:off x="4224" y="3552"/>
                  <a:ext cx="288" cy="96"/>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6" name="Oval 49"/>
                <p:cNvSpPr>
                  <a:spLocks noChangeArrowheads="1"/>
                </p:cNvSpPr>
                <p:nvPr/>
              </p:nvSpPr>
              <p:spPr bwMode="auto">
                <a:xfrm>
                  <a:off x="4848" y="364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37" name="Oval 50"/>
                <p:cNvSpPr>
                  <a:spLocks noChangeArrowheads="1"/>
                </p:cNvSpPr>
                <p:nvPr/>
              </p:nvSpPr>
              <p:spPr bwMode="auto">
                <a:xfrm>
                  <a:off x="4896" y="3840"/>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grpSp>
        <p:nvGrpSpPr>
          <p:cNvPr id="7" name="Group 51"/>
          <p:cNvGrpSpPr>
            <a:grpSpLocks/>
          </p:cNvGrpSpPr>
          <p:nvPr/>
        </p:nvGrpSpPr>
        <p:grpSpPr bwMode="auto">
          <a:xfrm>
            <a:off x="5292725" y="4005263"/>
            <a:ext cx="3887788" cy="2347912"/>
            <a:chOff x="3334" y="2523"/>
            <a:chExt cx="2449" cy="1479"/>
          </a:xfrm>
        </p:grpSpPr>
        <p:grpSp>
          <p:nvGrpSpPr>
            <p:cNvPr id="91191" name="Group 52"/>
            <p:cNvGrpSpPr>
              <a:grpSpLocks/>
            </p:cNvGrpSpPr>
            <p:nvPr/>
          </p:nvGrpSpPr>
          <p:grpSpPr bwMode="auto">
            <a:xfrm>
              <a:off x="4838" y="2523"/>
              <a:ext cx="673" cy="1330"/>
              <a:chOff x="2096" y="2486"/>
              <a:chExt cx="490" cy="1181"/>
            </a:xfrm>
          </p:grpSpPr>
          <p:sp>
            <p:nvSpPr>
              <p:cNvPr id="91220" name="Freeform 53"/>
              <p:cNvSpPr>
                <a:spLocks/>
              </p:cNvSpPr>
              <p:nvPr/>
            </p:nvSpPr>
            <p:spPr bwMode="auto">
              <a:xfrm rot="20886584" flipH="1">
                <a:off x="2192" y="2516"/>
                <a:ext cx="394" cy="1151"/>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CDF1FF">
                  <a:alpha val="14117"/>
                </a:srgbClr>
              </a:solidFill>
              <a:ln w="9525" cap="flat" cmpd="sng">
                <a:solidFill>
                  <a:schemeClr val="bg1"/>
                </a:solidFill>
                <a:prstDash val="solid"/>
                <a:round/>
                <a:headEnd/>
                <a:tailEnd/>
              </a:ln>
            </p:spPr>
            <p:txBody>
              <a:bodyPr>
                <a:spAutoFit/>
              </a:bodyPr>
              <a:lstStyle/>
              <a:p>
                <a:endParaRPr lang="en-US"/>
              </a:p>
            </p:txBody>
          </p:sp>
          <p:sp>
            <p:nvSpPr>
              <p:cNvPr id="91221" name="AutoShape 54"/>
              <p:cNvSpPr>
                <a:spLocks noChangeArrowheads="1"/>
              </p:cNvSpPr>
              <p:nvPr/>
            </p:nvSpPr>
            <p:spPr bwMode="auto">
              <a:xfrm flipH="1">
                <a:off x="2096" y="2486"/>
                <a:ext cx="403" cy="143"/>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en-US">
                    <a:solidFill>
                      <a:schemeClr val="bg1"/>
                    </a:solidFill>
                  </a:rPr>
                  <a:t>…</a:t>
                </a:r>
                <a:endParaRPr lang="en-US" altLang="en-US">
                  <a:solidFill>
                    <a:schemeClr val="bg1"/>
                  </a:solidFill>
                </a:endParaRPr>
              </a:p>
            </p:txBody>
          </p:sp>
        </p:grpSp>
        <p:grpSp>
          <p:nvGrpSpPr>
            <p:cNvPr id="91192" name="Group 55"/>
            <p:cNvGrpSpPr>
              <a:grpSpLocks/>
            </p:cNvGrpSpPr>
            <p:nvPr/>
          </p:nvGrpSpPr>
          <p:grpSpPr bwMode="auto">
            <a:xfrm>
              <a:off x="4558" y="2614"/>
              <a:ext cx="953" cy="1248"/>
              <a:chOff x="2018" y="2196"/>
              <a:chExt cx="953" cy="1248"/>
            </a:xfrm>
          </p:grpSpPr>
          <p:sp>
            <p:nvSpPr>
              <p:cNvPr id="91217" name="AutoShape 56"/>
              <p:cNvSpPr>
                <a:spLocks noChangeArrowheads="1"/>
              </p:cNvSpPr>
              <p:nvPr/>
            </p:nvSpPr>
            <p:spPr bwMode="auto">
              <a:xfrm>
                <a:off x="2065" y="2205"/>
                <a:ext cx="813" cy="499"/>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18" name="Text Box 57"/>
              <p:cNvSpPr txBox="1">
                <a:spLocks noChangeArrowheads="1"/>
              </p:cNvSpPr>
              <p:nvPr/>
            </p:nvSpPr>
            <p:spPr bwMode="auto">
              <a:xfrm>
                <a:off x="2018" y="2196"/>
                <a:ext cx="95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rdf:resource=”yYy”&gt;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sp>
            <p:nvSpPr>
              <p:cNvPr id="91219" name="Freeform 58"/>
              <p:cNvSpPr>
                <a:spLocks/>
              </p:cNvSpPr>
              <p:nvPr/>
            </p:nvSpPr>
            <p:spPr bwMode="auto">
              <a:xfrm rot="204166">
                <a:off x="2050" y="2584"/>
                <a:ext cx="812" cy="860"/>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CDF1FF">
                  <a:alpha val="14117"/>
                </a:srgbClr>
              </a:solidFill>
              <a:ln w="9525" cap="flat" cmpd="sng">
                <a:solidFill>
                  <a:schemeClr val="bg1"/>
                </a:solidFill>
                <a:prstDash val="solid"/>
                <a:round/>
                <a:headEnd/>
                <a:tailEnd/>
              </a:ln>
            </p:spPr>
            <p:txBody>
              <a:bodyPr>
                <a:spAutoFit/>
              </a:bodyPr>
              <a:lstStyle/>
              <a:p>
                <a:endParaRPr lang="en-US"/>
              </a:p>
            </p:txBody>
          </p:sp>
        </p:grpSp>
        <p:grpSp>
          <p:nvGrpSpPr>
            <p:cNvPr id="91193" name="Group 59"/>
            <p:cNvGrpSpPr>
              <a:grpSpLocks/>
            </p:cNvGrpSpPr>
            <p:nvPr/>
          </p:nvGrpSpPr>
          <p:grpSpPr bwMode="auto">
            <a:xfrm>
              <a:off x="3651" y="2614"/>
              <a:ext cx="544" cy="1203"/>
              <a:chOff x="3867" y="1489"/>
              <a:chExt cx="503" cy="1158"/>
            </a:xfrm>
          </p:grpSpPr>
          <p:sp>
            <p:nvSpPr>
              <p:cNvPr id="91213" name="Freeform 60"/>
              <p:cNvSpPr>
                <a:spLocks/>
              </p:cNvSpPr>
              <p:nvPr/>
            </p:nvSpPr>
            <p:spPr bwMode="auto">
              <a:xfrm rot="555745">
                <a:off x="3867" y="1649"/>
                <a:ext cx="417" cy="998"/>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FFD69F">
                  <a:alpha val="14117"/>
                </a:srgbClr>
              </a:solidFill>
              <a:ln w="9525" cap="flat" cmpd="sng">
                <a:solidFill>
                  <a:schemeClr val="bg1"/>
                </a:solidFill>
                <a:prstDash val="solid"/>
                <a:round/>
                <a:headEnd/>
                <a:tailEnd/>
              </a:ln>
            </p:spPr>
            <p:txBody>
              <a:bodyPr>
                <a:spAutoFit/>
              </a:bodyPr>
              <a:lstStyle/>
              <a:p>
                <a:endParaRPr lang="en-US"/>
              </a:p>
            </p:txBody>
          </p:sp>
          <p:grpSp>
            <p:nvGrpSpPr>
              <p:cNvPr id="91214" name="Group 61"/>
              <p:cNvGrpSpPr>
                <a:grpSpLocks/>
              </p:cNvGrpSpPr>
              <p:nvPr/>
            </p:nvGrpSpPr>
            <p:grpSpPr bwMode="auto">
              <a:xfrm>
                <a:off x="3917" y="1489"/>
                <a:ext cx="453" cy="243"/>
                <a:chOff x="3198" y="3022"/>
                <a:chExt cx="816" cy="173"/>
              </a:xfrm>
            </p:grpSpPr>
            <p:sp>
              <p:nvSpPr>
                <p:cNvPr id="91215" name="AutoShape 62"/>
                <p:cNvSpPr>
                  <a:spLocks noChangeArrowheads="1"/>
                </p:cNvSpPr>
                <p:nvPr/>
              </p:nvSpPr>
              <p:spPr bwMode="auto">
                <a:xfrm>
                  <a:off x="3230" y="3085"/>
                  <a:ext cx="726" cy="110"/>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en-US">
                      <a:solidFill>
                        <a:schemeClr val="bg1"/>
                      </a:solidFill>
                    </a:rPr>
                    <a:t>…</a:t>
                  </a:r>
                  <a:endParaRPr lang="en-US" altLang="en-US">
                    <a:solidFill>
                      <a:schemeClr val="bg1"/>
                    </a:solidFill>
                  </a:endParaRPr>
                </a:p>
              </p:txBody>
            </p:sp>
            <p:sp>
              <p:nvSpPr>
                <p:cNvPr id="91216" name="Text Box 63"/>
                <p:cNvSpPr txBox="1">
                  <a:spLocks noChangeArrowheads="1"/>
                </p:cNvSpPr>
                <p:nvPr/>
              </p:nvSpPr>
              <p:spPr bwMode="auto">
                <a:xfrm>
                  <a:off x="3198" y="3022"/>
                  <a:ext cx="816"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500">
                    <a:solidFill>
                      <a:srgbClr val="333333"/>
                    </a:solidFill>
                  </a:endParaRPr>
                </a:p>
              </p:txBody>
            </p:sp>
          </p:grpSp>
        </p:grpSp>
        <p:grpSp>
          <p:nvGrpSpPr>
            <p:cNvPr id="91194" name="Group 64"/>
            <p:cNvGrpSpPr>
              <a:grpSpLocks/>
            </p:cNvGrpSpPr>
            <p:nvPr/>
          </p:nvGrpSpPr>
          <p:grpSpPr bwMode="auto">
            <a:xfrm>
              <a:off x="3334" y="3022"/>
              <a:ext cx="816" cy="938"/>
              <a:chOff x="1837" y="2614"/>
              <a:chExt cx="816" cy="938"/>
            </a:xfrm>
          </p:grpSpPr>
          <p:grpSp>
            <p:nvGrpSpPr>
              <p:cNvPr id="91209" name="Group 65"/>
              <p:cNvGrpSpPr>
                <a:grpSpLocks/>
              </p:cNvGrpSpPr>
              <p:nvPr/>
            </p:nvGrpSpPr>
            <p:grpSpPr bwMode="auto">
              <a:xfrm>
                <a:off x="1837" y="2614"/>
                <a:ext cx="816" cy="270"/>
                <a:chOff x="3198" y="3022"/>
                <a:chExt cx="816" cy="270"/>
              </a:xfrm>
            </p:grpSpPr>
            <p:sp>
              <p:nvSpPr>
                <p:cNvPr id="91211" name="AutoShape 66"/>
                <p:cNvSpPr>
                  <a:spLocks noChangeArrowheads="1"/>
                </p:cNvSpPr>
                <p:nvPr/>
              </p:nvSpPr>
              <p:spPr bwMode="auto">
                <a:xfrm>
                  <a:off x="3231" y="3022"/>
                  <a:ext cx="726" cy="270"/>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12" name="Text Box 67"/>
                <p:cNvSpPr txBox="1">
                  <a:spLocks noChangeArrowheads="1"/>
                </p:cNvSpPr>
                <p:nvPr/>
              </p:nvSpPr>
              <p:spPr bwMode="auto">
                <a:xfrm>
                  <a:off x="3198" y="3022"/>
                  <a:ext cx="8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&lt;rscdfs:SR_Container rdf:about=”...”&gt;</a:t>
                  </a:r>
                </a:p>
                <a:p>
                  <a:pPr algn="l" eaLnBrk="1" hangingPunct="1">
                    <a:spcBef>
                      <a:spcPct val="50000"/>
                    </a:spcBef>
                  </a:pPr>
                  <a:r>
                    <a:rPr lang="fi-FI" altLang="en-US" sz="500">
                      <a:solidFill>
                        <a:schemeClr val="bg1"/>
                      </a:solidFill>
                    </a:rPr>
                    <a:t>   &lt;rscdfs:member rdf:resource=”xXx”&gt;</a:t>
                  </a:r>
                </a:p>
                <a:p>
                  <a:pPr algn="l" eaLnBrk="1" hangingPunct="1">
                    <a:spcBef>
                      <a:spcPct val="50000"/>
                    </a:spcBef>
                  </a:pPr>
                  <a:r>
                    <a:rPr lang="fi-FI" altLang="en-US" sz="500">
                      <a:solidFill>
                        <a:schemeClr val="bg1"/>
                      </a:solidFill>
                    </a:rPr>
                    <a:t>&lt;/rscdfs:SR_Container</a:t>
                  </a:r>
                  <a:r>
                    <a:rPr lang="fi-FI" altLang="en-US" sz="500">
                      <a:solidFill>
                        <a:srgbClr val="333333"/>
                      </a:solidFill>
                    </a:rPr>
                    <a:t>&gt;</a:t>
                  </a:r>
                  <a:endParaRPr lang="en-US" altLang="en-US" sz="500">
                    <a:solidFill>
                      <a:srgbClr val="333333"/>
                    </a:solidFill>
                  </a:endParaRPr>
                </a:p>
              </p:txBody>
            </p:sp>
          </p:grpSp>
          <p:sp>
            <p:nvSpPr>
              <p:cNvPr id="91210" name="Freeform 68"/>
              <p:cNvSpPr>
                <a:spLocks/>
              </p:cNvSpPr>
              <p:nvPr/>
            </p:nvSpPr>
            <p:spPr bwMode="auto">
              <a:xfrm rot="204166">
                <a:off x="1876" y="2812"/>
                <a:ext cx="680" cy="740"/>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FFD69F">
                  <a:alpha val="14117"/>
                </a:srgbClr>
              </a:solidFill>
              <a:ln w="9525" cap="flat" cmpd="sng">
                <a:solidFill>
                  <a:schemeClr val="bg1"/>
                </a:solidFill>
                <a:prstDash val="solid"/>
                <a:round/>
                <a:headEnd/>
                <a:tailEnd/>
              </a:ln>
            </p:spPr>
            <p:txBody>
              <a:bodyPr>
                <a:spAutoFit/>
              </a:bodyPr>
              <a:lstStyle/>
              <a:p>
                <a:endParaRPr lang="en-US"/>
              </a:p>
            </p:txBody>
          </p:sp>
        </p:grpSp>
        <p:grpSp>
          <p:nvGrpSpPr>
            <p:cNvPr id="91195" name="Group 69"/>
            <p:cNvGrpSpPr>
              <a:grpSpLocks/>
            </p:cNvGrpSpPr>
            <p:nvPr/>
          </p:nvGrpSpPr>
          <p:grpSpPr bwMode="auto">
            <a:xfrm>
              <a:off x="4059" y="2750"/>
              <a:ext cx="907" cy="1241"/>
              <a:chOff x="3923" y="1162"/>
              <a:chExt cx="907" cy="1241"/>
            </a:xfrm>
          </p:grpSpPr>
          <p:grpSp>
            <p:nvGrpSpPr>
              <p:cNvPr id="91205" name="Group 70"/>
              <p:cNvGrpSpPr>
                <a:grpSpLocks/>
              </p:cNvGrpSpPr>
              <p:nvPr/>
            </p:nvGrpSpPr>
            <p:grpSpPr bwMode="auto">
              <a:xfrm>
                <a:off x="3923" y="1162"/>
                <a:ext cx="907" cy="499"/>
                <a:chOff x="3742" y="2886"/>
                <a:chExt cx="907" cy="499"/>
              </a:xfrm>
            </p:grpSpPr>
            <p:sp>
              <p:nvSpPr>
                <p:cNvPr id="91207" name="AutoShape 71"/>
                <p:cNvSpPr>
                  <a:spLocks noChangeArrowheads="1"/>
                </p:cNvSpPr>
                <p:nvPr/>
              </p:nvSpPr>
              <p:spPr bwMode="auto">
                <a:xfrm>
                  <a:off x="3789" y="2886"/>
                  <a:ext cx="813" cy="499"/>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08" name="Text Box 72"/>
                <p:cNvSpPr txBox="1">
                  <a:spLocks noChangeArrowheads="1"/>
                </p:cNvSpPr>
                <p:nvPr/>
              </p:nvSpPr>
              <p:spPr bwMode="auto">
                <a:xfrm>
                  <a:off x="3742" y="2886"/>
                  <a:ext cx="907"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rdf:resource=”xXx”&gt;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rdf:resource=”xXx”&gt;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grpSp>
          <p:sp>
            <p:nvSpPr>
              <p:cNvPr id="91206" name="Freeform 73"/>
              <p:cNvSpPr>
                <a:spLocks/>
              </p:cNvSpPr>
              <p:nvPr/>
            </p:nvSpPr>
            <p:spPr bwMode="auto">
              <a:xfrm rot="204166">
                <a:off x="3956" y="1543"/>
                <a:ext cx="812" cy="860"/>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FFD69F">
                  <a:alpha val="14117"/>
                </a:srgbClr>
              </a:solidFill>
              <a:ln w="9525" cap="flat" cmpd="sng">
                <a:solidFill>
                  <a:schemeClr val="bg1"/>
                </a:solidFill>
                <a:prstDash val="solid"/>
                <a:round/>
                <a:headEnd/>
                <a:tailEnd/>
              </a:ln>
            </p:spPr>
            <p:txBody>
              <a:bodyPr>
                <a:spAutoFit/>
              </a:bodyPr>
              <a:lstStyle/>
              <a:p>
                <a:endParaRPr lang="en-US"/>
              </a:p>
            </p:txBody>
          </p:sp>
        </p:grpSp>
        <p:grpSp>
          <p:nvGrpSpPr>
            <p:cNvPr id="91196" name="Group 74"/>
            <p:cNvGrpSpPr>
              <a:grpSpLocks/>
            </p:cNvGrpSpPr>
            <p:nvPr/>
          </p:nvGrpSpPr>
          <p:grpSpPr bwMode="auto">
            <a:xfrm>
              <a:off x="3651" y="2976"/>
              <a:ext cx="816" cy="1026"/>
              <a:chOff x="2018" y="2976"/>
              <a:chExt cx="816" cy="1026"/>
            </a:xfrm>
          </p:grpSpPr>
          <p:grpSp>
            <p:nvGrpSpPr>
              <p:cNvPr id="91201" name="Group 75"/>
              <p:cNvGrpSpPr>
                <a:grpSpLocks/>
              </p:cNvGrpSpPr>
              <p:nvPr/>
            </p:nvGrpSpPr>
            <p:grpSpPr bwMode="auto">
              <a:xfrm>
                <a:off x="2018" y="2976"/>
                <a:ext cx="816" cy="368"/>
                <a:chOff x="3516" y="3153"/>
                <a:chExt cx="816" cy="368"/>
              </a:xfrm>
            </p:grpSpPr>
            <p:sp>
              <p:nvSpPr>
                <p:cNvPr id="91203" name="AutoShape 76"/>
                <p:cNvSpPr>
                  <a:spLocks noChangeArrowheads="1"/>
                </p:cNvSpPr>
                <p:nvPr/>
              </p:nvSpPr>
              <p:spPr bwMode="auto">
                <a:xfrm>
                  <a:off x="3545" y="3155"/>
                  <a:ext cx="726" cy="366"/>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204" name="Text Box 77"/>
                <p:cNvSpPr txBox="1">
                  <a:spLocks noChangeArrowheads="1"/>
                </p:cNvSpPr>
                <p:nvPr/>
              </p:nvSpPr>
              <p:spPr bwMode="auto">
                <a:xfrm>
                  <a:off x="3516" y="3153"/>
                  <a:ext cx="81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&lt;rscdfs:SmartResource rdf:about=”...”&gt;</a:t>
                  </a:r>
                </a:p>
                <a:p>
                  <a:pPr algn="l" eaLnBrk="1" hangingPunct="1">
                    <a:spcBef>
                      <a:spcPct val="50000"/>
                    </a:spcBef>
                  </a:pPr>
                  <a:r>
                    <a:rPr lang="fi-FI" altLang="en-US" sz="500">
                      <a:solidFill>
                        <a:schemeClr val="bg1"/>
                      </a:solidFill>
                    </a:rPr>
                    <a:t>   &lt;rdf:name&gt;xXx&lt;/rdf:name&gt;</a:t>
                  </a:r>
                </a:p>
                <a:p>
                  <a:pPr algn="l" eaLnBrk="1" hangingPunct="1">
                    <a:spcBef>
                      <a:spcPct val="50000"/>
                    </a:spcBef>
                  </a:pPr>
                  <a:r>
                    <a:rPr lang="fi-FI" altLang="en-US" sz="500">
                      <a:solidFill>
                        <a:schemeClr val="bg1"/>
                      </a:solidFill>
                    </a:rPr>
                    <a:t>   &lt;do:ID&gt;xXx&lt;/do:ID&gt;</a:t>
                  </a:r>
                </a:p>
                <a:p>
                  <a:pPr algn="l" eaLnBrk="1" hangingPunct="1">
                    <a:spcBef>
                      <a:spcPct val="50000"/>
                    </a:spcBef>
                  </a:pPr>
                  <a:r>
                    <a:rPr lang="fi-FI" altLang="en-US" sz="500">
                      <a:solidFill>
                        <a:schemeClr val="bg1"/>
                      </a:solidFill>
                    </a:rPr>
                    <a:t>&lt;/rscdfs:SmartResource&gt;</a:t>
                  </a:r>
                  <a:endParaRPr lang="en-US" altLang="en-US" sz="500">
                    <a:solidFill>
                      <a:schemeClr val="bg1"/>
                    </a:solidFill>
                  </a:endParaRPr>
                </a:p>
              </p:txBody>
            </p:sp>
          </p:grpSp>
          <p:sp>
            <p:nvSpPr>
              <p:cNvPr id="91202" name="Freeform 78"/>
              <p:cNvSpPr>
                <a:spLocks/>
              </p:cNvSpPr>
              <p:nvPr/>
            </p:nvSpPr>
            <p:spPr bwMode="auto">
              <a:xfrm rot="204166">
                <a:off x="2049" y="3262"/>
                <a:ext cx="680" cy="740"/>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FFD69F">
                  <a:alpha val="14117"/>
                </a:srgbClr>
              </a:solidFill>
              <a:ln w="9525" cap="flat" cmpd="sng">
                <a:solidFill>
                  <a:schemeClr val="bg1"/>
                </a:solidFill>
                <a:prstDash val="solid"/>
                <a:round/>
                <a:headEnd/>
                <a:tailEnd/>
              </a:ln>
            </p:spPr>
            <p:txBody>
              <a:bodyPr>
                <a:spAutoFit/>
              </a:bodyPr>
              <a:lstStyle/>
              <a:p>
                <a:endParaRPr lang="en-US"/>
              </a:p>
            </p:txBody>
          </p:sp>
        </p:grpSp>
        <p:grpSp>
          <p:nvGrpSpPr>
            <p:cNvPr id="91197" name="Group 79"/>
            <p:cNvGrpSpPr>
              <a:grpSpLocks/>
            </p:cNvGrpSpPr>
            <p:nvPr/>
          </p:nvGrpSpPr>
          <p:grpSpPr bwMode="auto">
            <a:xfrm>
              <a:off x="4830" y="2750"/>
              <a:ext cx="953" cy="1248"/>
              <a:chOff x="2018" y="2196"/>
              <a:chExt cx="953" cy="1248"/>
            </a:xfrm>
          </p:grpSpPr>
          <p:sp>
            <p:nvSpPr>
              <p:cNvPr id="91198" name="AutoShape 80"/>
              <p:cNvSpPr>
                <a:spLocks noChangeArrowheads="1"/>
              </p:cNvSpPr>
              <p:nvPr/>
            </p:nvSpPr>
            <p:spPr bwMode="auto">
              <a:xfrm>
                <a:off x="2065" y="2205"/>
                <a:ext cx="813" cy="499"/>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99" name="Text Box 81"/>
              <p:cNvSpPr txBox="1">
                <a:spLocks noChangeArrowheads="1"/>
              </p:cNvSpPr>
              <p:nvPr/>
            </p:nvSpPr>
            <p:spPr bwMode="auto">
              <a:xfrm>
                <a:off x="2018" y="2196"/>
                <a:ext cx="95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rdf:resource=”yYy”&gt;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sp>
            <p:nvSpPr>
              <p:cNvPr id="91200" name="Freeform 82"/>
              <p:cNvSpPr>
                <a:spLocks/>
              </p:cNvSpPr>
              <p:nvPr/>
            </p:nvSpPr>
            <p:spPr bwMode="auto">
              <a:xfrm rot="204166">
                <a:off x="2050" y="2584"/>
                <a:ext cx="812" cy="860"/>
              </a:xfrm>
              <a:custGeom>
                <a:avLst/>
                <a:gdLst>
                  <a:gd name="T0" fmla="*/ 0 w 680"/>
                  <a:gd name="T1" fmla="*/ 90 h 740"/>
                  <a:gd name="T2" fmla="*/ 136 w 680"/>
                  <a:gd name="T3" fmla="*/ 226 h 740"/>
                  <a:gd name="T4" fmla="*/ 226 w 680"/>
                  <a:gd name="T5" fmla="*/ 408 h 740"/>
                  <a:gd name="T6" fmla="*/ 272 w 680"/>
                  <a:gd name="T7" fmla="*/ 725 h 740"/>
                  <a:gd name="T8" fmla="*/ 317 w 680"/>
                  <a:gd name="T9" fmla="*/ 499 h 740"/>
                  <a:gd name="T10" fmla="*/ 408 w 680"/>
                  <a:gd name="T11" fmla="*/ 226 h 740"/>
                  <a:gd name="T12" fmla="*/ 589 w 680"/>
                  <a:gd name="T13" fmla="*/ 45 h 740"/>
                  <a:gd name="T14" fmla="*/ 680 w 680"/>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680"/>
                  <a:gd name="T25" fmla="*/ 0 h 740"/>
                  <a:gd name="T26" fmla="*/ 680 w 680"/>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0" h="740">
                    <a:moveTo>
                      <a:pt x="0" y="90"/>
                    </a:moveTo>
                    <a:cubicBezTo>
                      <a:pt x="49" y="131"/>
                      <a:pt x="98" y="173"/>
                      <a:pt x="136" y="226"/>
                    </a:cubicBezTo>
                    <a:cubicBezTo>
                      <a:pt x="174" y="279"/>
                      <a:pt x="203" y="325"/>
                      <a:pt x="226" y="408"/>
                    </a:cubicBezTo>
                    <a:cubicBezTo>
                      <a:pt x="249" y="491"/>
                      <a:pt x="257" y="710"/>
                      <a:pt x="272" y="725"/>
                    </a:cubicBezTo>
                    <a:cubicBezTo>
                      <a:pt x="287" y="740"/>
                      <a:pt x="294" y="582"/>
                      <a:pt x="317" y="499"/>
                    </a:cubicBezTo>
                    <a:cubicBezTo>
                      <a:pt x="340" y="416"/>
                      <a:pt x="363" y="302"/>
                      <a:pt x="408" y="226"/>
                    </a:cubicBezTo>
                    <a:cubicBezTo>
                      <a:pt x="453" y="150"/>
                      <a:pt x="544" y="83"/>
                      <a:pt x="589" y="45"/>
                    </a:cubicBezTo>
                    <a:cubicBezTo>
                      <a:pt x="634" y="7"/>
                      <a:pt x="657" y="3"/>
                      <a:pt x="680" y="0"/>
                    </a:cubicBezTo>
                  </a:path>
                </a:pathLst>
              </a:custGeom>
              <a:solidFill>
                <a:srgbClr val="CDF1FF">
                  <a:alpha val="14117"/>
                </a:srgbClr>
              </a:solidFill>
              <a:ln w="9525" cap="flat" cmpd="sng">
                <a:solidFill>
                  <a:schemeClr val="bg1"/>
                </a:solidFill>
                <a:prstDash val="solid"/>
                <a:round/>
                <a:headEnd/>
                <a:tailEnd/>
              </a:ln>
            </p:spPr>
            <p:txBody>
              <a:bodyPr>
                <a:spAutoFit/>
              </a:bodyPr>
              <a:lstStyle/>
              <a:p>
                <a:endParaRPr lang="en-US"/>
              </a:p>
            </p:txBody>
          </p:sp>
        </p:grpSp>
      </p:grpSp>
      <p:grpSp>
        <p:nvGrpSpPr>
          <p:cNvPr id="91142" name="Group 83"/>
          <p:cNvGrpSpPr>
            <a:grpSpLocks/>
          </p:cNvGrpSpPr>
          <p:nvPr/>
        </p:nvGrpSpPr>
        <p:grpSpPr bwMode="auto">
          <a:xfrm>
            <a:off x="468313" y="1268413"/>
            <a:ext cx="3602037" cy="2990850"/>
            <a:chOff x="295" y="799"/>
            <a:chExt cx="2269" cy="1884"/>
          </a:xfrm>
        </p:grpSpPr>
        <p:sp>
          <p:nvSpPr>
            <p:cNvPr id="91144" name="AutoShape 84"/>
            <p:cNvSpPr>
              <a:spLocks noChangeArrowheads="1"/>
            </p:cNvSpPr>
            <p:nvPr/>
          </p:nvSpPr>
          <p:spPr bwMode="auto">
            <a:xfrm rot="-482151">
              <a:off x="329" y="1764"/>
              <a:ext cx="1644" cy="759"/>
            </a:xfrm>
            <a:prstGeom prst="cloudCallout">
              <a:avLst>
                <a:gd name="adj1" fmla="val -39759"/>
                <a:gd name="adj2" fmla="val 34903"/>
              </a:avLst>
            </a:prstGeom>
            <a:solidFill>
              <a:srgbClr val="0066FF"/>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1145" name="Group 85"/>
            <p:cNvGrpSpPr>
              <a:grpSpLocks/>
            </p:cNvGrpSpPr>
            <p:nvPr/>
          </p:nvGrpSpPr>
          <p:grpSpPr bwMode="auto">
            <a:xfrm>
              <a:off x="431" y="1884"/>
              <a:ext cx="1209" cy="571"/>
              <a:chOff x="2245" y="1752"/>
              <a:chExt cx="1219" cy="653"/>
            </a:xfrm>
          </p:grpSpPr>
          <p:sp>
            <p:nvSpPr>
              <p:cNvPr id="91172" name="Line 86"/>
              <p:cNvSpPr>
                <a:spLocks noChangeShapeType="1"/>
              </p:cNvSpPr>
              <p:nvPr/>
            </p:nvSpPr>
            <p:spPr bwMode="auto">
              <a:xfrm flipV="1">
                <a:off x="2562" y="1980"/>
                <a:ext cx="261" cy="56"/>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Line 87"/>
              <p:cNvSpPr>
                <a:spLocks noChangeShapeType="1"/>
              </p:cNvSpPr>
              <p:nvPr/>
            </p:nvSpPr>
            <p:spPr bwMode="auto">
              <a:xfrm flipV="1">
                <a:off x="2835" y="1888"/>
                <a:ext cx="181" cy="91"/>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4" name="Line 88"/>
              <p:cNvSpPr>
                <a:spLocks noChangeShapeType="1"/>
              </p:cNvSpPr>
              <p:nvPr/>
            </p:nvSpPr>
            <p:spPr bwMode="auto">
              <a:xfrm flipV="1">
                <a:off x="2880" y="2160"/>
                <a:ext cx="408" cy="181"/>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5" name="Line 89"/>
              <p:cNvSpPr>
                <a:spLocks noChangeShapeType="1"/>
              </p:cNvSpPr>
              <p:nvPr/>
            </p:nvSpPr>
            <p:spPr bwMode="auto">
              <a:xfrm>
                <a:off x="2426" y="2251"/>
                <a:ext cx="465" cy="9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6" name="Line 90"/>
              <p:cNvSpPr>
                <a:spLocks noChangeShapeType="1"/>
              </p:cNvSpPr>
              <p:nvPr/>
            </p:nvSpPr>
            <p:spPr bwMode="auto">
              <a:xfrm flipH="1" flipV="1">
                <a:off x="2837" y="1989"/>
                <a:ext cx="54" cy="297"/>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7" name="Line 91"/>
              <p:cNvSpPr>
                <a:spLocks noChangeShapeType="1"/>
              </p:cNvSpPr>
              <p:nvPr/>
            </p:nvSpPr>
            <p:spPr bwMode="auto">
              <a:xfrm>
                <a:off x="2621" y="1752"/>
                <a:ext cx="216" cy="237"/>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8" name="Line 92"/>
              <p:cNvSpPr>
                <a:spLocks noChangeShapeType="1"/>
              </p:cNvSpPr>
              <p:nvPr/>
            </p:nvSpPr>
            <p:spPr bwMode="auto">
              <a:xfrm>
                <a:off x="2891" y="1989"/>
                <a:ext cx="261" cy="35"/>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9" name="Line 93"/>
              <p:cNvSpPr>
                <a:spLocks noChangeShapeType="1"/>
              </p:cNvSpPr>
              <p:nvPr/>
            </p:nvSpPr>
            <p:spPr bwMode="auto">
              <a:xfrm flipH="1">
                <a:off x="3186" y="1967"/>
                <a:ext cx="181" cy="57"/>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0" name="Line 94"/>
              <p:cNvSpPr>
                <a:spLocks noChangeShapeType="1"/>
              </p:cNvSpPr>
              <p:nvPr/>
            </p:nvSpPr>
            <p:spPr bwMode="auto">
              <a:xfrm flipH="1">
                <a:off x="3198" y="1888"/>
                <a:ext cx="45" cy="91"/>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1" name="Oval 95"/>
              <p:cNvSpPr>
                <a:spLocks noChangeArrowheads="1"/>
              </p:cNvSpPr>
              <p:nvPr/>
            </p:nvSpPr>
            <p:spPr bwMode="auto">
              <a:xfrm>
                <a:off x="3168" y="1854"/>
                <a:ext cx="161"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2" name="Oval 96"/>
              <p:cNvSpPr>
                <a:spLocks noChangeArrowheads="1"/>
              </p:cNvSpPr>
              <p:nvPr/>
            </p:nvSpPr>
            <p:spPr bwMode="auto">
              <a:xfrm>
                <a:off x="3061" y="1979"/>
                <a:ext cx="243" cy="103"/>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3" name="Oval 97"/>
              <p:cNvSpPr>
                <a:spLocks noChangeArrowheads="1"/>
              </p:cNvSpPr>
              <p:nvPr/>
            </p:nvSpPr>
            <p:spPr bwMode="auto">
              <a:xfrm>
                <a:off x="3334" y="1933"/>
                <a:ext cx="108" cy="5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4" name="Oval 98"/>
              <p:cNvSpPr>
                <a:spLocks noChangeArrowheads="1"/>
              </p:cNvSpPr>
              <p:nvPr/>
            </p:nvSpPr>
            <p:spPr bwMode="auto">
              <a:xfrm>
                <a:off x="2381" y="1979"/>
                <a:ext cx="260" cy="104"/>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5" name="Oval 99"/>
              <p:cNvSpPr>
                <a:spLocks noChangeArrowheads="1"/>
              </p:cNvSpPr>
              <p:nvPr/>
            </p:nvSpPr>
            <p:spPr bwMode="auto">
              <a:xfrm>
                <a:off x="2514" y="175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6" name="Oval 100"/>
              <p:cNvSpPr>
                <a:spLocks noChangeArrowheads="1"/>
              </p:cNvSpPr>
              <p:nvPr/>
            </p:nvSpPr>
            <p:spPr bwMode="auto">
              <a:xfrm>
                <a:off x="2675" y="2227"/>
                <a:ext cx="431"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7" name="Oval 101"/>
              <p:cNvSpPr>
                <a:spLocks noChangeArrowheads="1"/>
              </p:cNvSpPr>
              <p:nvPr/>
            </p:nvSpPr>
            <p:spPr bwMode="auto">
              <a:xfrm>
                <a:off x="2245" y="2160"/>
                <a:ext cx="323"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8" name="Oval 102"/>
              <p:cNvSpPr>
                <a:spLocks noChangeArrowheads="1"/>
              </p:cNvSpPr>
              <p:nvPr/>
            </p:nvSpPr>
            <p:spPr bwMode="auto">
              <a:xfrm>
                <a:off x="2675" y="1930"/>
                <a:ext cx="323" cy="11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89" name="Oval 103"/>
              <p:cNvSpPr>
                <a:spLocks noChangeArrowheads="1"/>
              </p:cNvSpPr>
              <p:nvPr/>
            </p:nvSpPr>
            <p:spPr bwMode="auto">
              <a:xfrm>
                <a:off x="2925" y="184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90" name="Oval 104"/>
              <p:cNvSpPr>
                <a:spLocks noChangeArrowheads="1"/>
              </p:cNvSpPr>
              <p:nvPr/>
            </p:nvSpPr>
            <p:spPr bwMode="auto">
              <a:xfrm>
                <a:off x="3101" y="2097"/>
                <a:ext cx="363" cy="136"/>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91146" name="AutoShape 105"/>
            <p:cNvSpPr>
              <a:spLocks noChangeArrowheads="1"/>
            </p:cNvSpPr>
            <p:nvPr/>
          </p:nvSpPr>
          <p:spPr bwMode="auto">
            <a:xfrm rot="-482151">
              <a:off x="432" y="841"/>
              <a:ext cx="2132" cy="1088"/>
            </a:xfrm>
            <a:prstGeom prst="cloudCallout">
              <a:avLst>
                <a:gd name="adj1" fmla="val -40741"/>
                <a:gd name="adj2" fmla="val -11417"/>
              </a:avLst>
            </a:prstGeom>
            <a:solidFill>
              <a:srgbClr val="FF9933"/>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1147" name="Group 106"/>
            <p:cNvGrpSpPr>
              <a:grpSpLocks/>
            </p:cNvGrpSpPr>
            <p:nvPr/>
          </p:nvGrpSpPr>
          <p:grpSpPr bwMode="auto">
            <a:xfrm rot="-313035">
              <a:off x="567" y="1026"/>
              <a:ext cx="1614" cy="712"/>
              <a:chOff x="3840" y="3408"/>
              <a:chExt cx="1440" cy="576"/>
            </a:xfrm>
          </p:grpSpPr>
          <p:grpSp>
            <p:nvGrpSpPr>
              <p:cNvPr id="91151" name="Group 107"/>
              <p:cNvGrpSpPr>
                <a:grpSpLocks/>
              </p:cNvGrpSpPr>
              <p:nvPr/>
            </p:nvGrpSpPr>
            <p:grpSpPr bwMode="auto">
              <a:xfrm>
                <a:off x="4032" y="3408"/>
                <a:ext cx="1056" cy="504"/>
                <a:chOff x="4032" y="3408"/>
                <a:chExt cx="1056" cy="504"/>
              </a:xfrm>
            </p:grpSpPr>
            <p:sp>
              <p:nvSpPr>
                <p:cNvPr id="91163" name="Line 108"/>
                <p:cNvSpPr>
                  <a:spLocks noChangeShapeType="1"/>
                </p:cNvSpPr>
                <p:nvPr/>
              </p:nvSpPr>
              <p:spPr bwMode="auto">
                <a:xfrm>
                  <a:off x="4506" y="3864"/>
                  <a:ext cx="480" cy="48"/>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4" name="Line 109"/>
                <p:cNvSpPr>
                  <a:spLocks noChangeShapeType="1"/>
                </p:cNvSpPr>
                <p:nvPr/>
              </p:nvSpPr>
              <p:spPr bwMode="auto">
                <a:xfrm>
                  <a:off x="4032" y="3744"/>
                  <a:ext cx="384" cy="14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5" name="Line 110"/>
                <p:cNvSpPr>
                  <a:spLocks noChangeShapeType="1"/>
                </p:cNvSpPr>
                <p:nvPr/>
              </p:nvSpPr>
              <p:spPr bwMode="auto">
                <a:xfrm flipH="1" flipV="1">
                  <a:off x="4368" y="3600"/>
                  <a:ext cx="48" cy="240"/>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6" name="Line 111"/>
                <p:cNvSpPr>
                  <a:spLocks noChangeShapeType="1"/>
                </p:cNvSpPr>
                <p:nvPr/>
              </p:nvSpPr>
              <p:spPr bwMode="auto">
                <a:xfrm>
                  <a:off x="4176" y="3408"/>
                  <a:ext cx="192" cy="192"/>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112"/>
                <p:cNvSpPr>
                  <a:spLocks noChangeShapeType="1"/>
                </p:cNvSpPr>
                <p:nvPr/>
              </p:nvSpPr>
              <p:spPr bwMode="auto">
                <a:xfrm flipV="1">
                  <a:off x="4416" y="3552"/>
                  <a:ext cx="384" cy="48"/>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Line 113"/>
                <p:cNvSpPr>
                  <a:spLocks noChangeShapeType="1"/>
                </p:cNvSpPr>
                <p:nvPr/>
              </p:nvSpPr>
              <p:spPr bwMode="auto">
                <a:xfrm>
                  <a:off x="4848" y="3552"/>
                  <a:ext cx="96"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9" name="Line 114"/>
                <p:cNvSpPr>
                  <a:spLocks noChangeShapeType="1"/>
                </p:cNvSpPr>
                <p:nvPr/>
              </p:nvSpPr>
              <p:spPr bwMode="auto">
                <a:xfrm flipH="1" flipV="1">
                  <a:off x="4848" y="3540"/>
                  <a:ext cx="240" cy="48"/>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Line 115"/>
                <p:cNvSpPr>
                  <a:spLocks noChangeShapeType="1"/>
                </p:cNvSpPr>
                <p:nvPr/>
              </p:nvSpPr>
              <p:spPr bwMode="auto">
                <a:xfrm flipH="1">
                  <a:off x="4848" y="3468"/>
                  <a:ext cx="144"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Line 116"/>
                <p:cNvSpPr>
                  <a:spLocks noChangeShapeType="1"/>
                </p:cNvSpPr>
                <p:nvPr/>
              </p:nvSpPr>
              <p:spPr bwMode="auto">
                <a:xfrm>
                  <a:off x="4704" y="3408"/>
                  <a:ext cx="96" cy="144"/>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52" name="Group 117"/>
              <p:cNvGrpSpPr>
                <a:grpSpLocks/>
              </p:cNvGrpSpPr>
              <p:nvPr/>
            </p:nvGrpSpPr>
            <p:grpSpPr bwMode="auto">
              <a:xfrm>
                <a:off x="3840" y="3408"/>
                <a:ext cx="1440" cy="576"/>
                <a:chOff x="3840" y="3408"/>
                <a:chExt cx="1440" cy="576"/>
              </a:xfrm>
            </p:grpSpPr>
            <p:sp>
              <p:nvSpPr>
                <p:cNvPr id="91153" name="Oval 118"/>
                <p:cNvSpPr>
                  <a:spLocks noChangeArrowheads="1"/>
                </p:cNvSpPr>
                <p:nvPr/>
              </p:nvSpPr>
              <p:spPr bwMode="auto">
                <a:xfrm>
                  <a:off x="4608" y="3408"/>
                  <a:ext cx="144"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4" name="Oval 119"/>
                <p:cNvSpPr>
                  <a:spLocks noChangeArrowheads="1"/>
                </p:cNvSpPr>
                <p:nvPr/>
              </p:nvSpPr>
              <p:spPr bwMode="auto">
                <a:xfrm>
                  <a:off x="4704" y="3516"/>
                  <a:ext cx="216" cy="8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5" name="Oval 120"/>
                <p:cNvSpPr>
                  <a:spLocks noChangeArrowheads="1"/>
                </p:cNvSpPr>
                <p:nvPr/>
              </p:nvSpPr>
              <p:spPr bwMode="auto">
                <a:xfrm>
                  <a:off x="4944" y="3457"/>
                  <a:ext cx="96" cy="47"/>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6" name="Oval 121"/>
                <p:cNvSpPr>
                  <a:spLocks noChangeArrowheads="1"/>
                </p:cNvSpPr>
                <p:nvPr/>
              </p:nvSpPr>
              <p:spPr bwMode="auto">
                <a:xfrm>
                  <a:off x="4992" y="3552"/>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7" name="Oval 122"/>
                <p:cNvSpPr>
                  <a:spLocks noChangeArrowheads="1"/>
                </p:cNvSpPr>
                <p:nvPr/>
              </p:nvSpPr>
              <p:spPr bwMode="auto">
                <a:xfrm>
                  <a:off x="4080" y="340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8" name="Oval 123"/>
                <p:cNvSpPr>
                  <a:spLocks noChangeArrowheads="1"/>
                </p:cNvSpPr>
                <p:nvPr/>
              </p:nvSpPr>
              <p:spPr bwMode="auto">
                <a:xfrm>
                  <a:off x="4224" y="3792"/>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59" name="Oval 124"/>
                <p:cNvSpPr>
                  <a:spLocks noChangeArrowheads="1"/>
                </p:cNvSpPr>
                <p:nvPr/>
              </p:nvSpPr>
              <p:spPr bwMode="auto">
                <a:xfrm>
                  <a:off x="3840" y="3648"/>
                  <a:ext cx="288"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60" name="Oval 125"/>
                <p:cNvSpPr>
                  <a:spLocks noChangeArrowheads="1"/>
                </p:cNvSpPr>
                <p:nvPr/>
              </p:nvSpPr>
              <p:spPr bwMode="auto">
                <a:xfrm>
                  <a:off x="4224" y="3552"/>
                  <a:ext cx="288" cy="96"/>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61" name="Oval 126"/>
                <p:cNvSpPr>
                  <a:spLocks noChangeArrowheads="1"/>
                </p:cNvSpPr>
                <p:nvPr/>
              </p:nvSpPr>
              <p:spPr bwMode="auto">
                <a:xfrm>
                  <a:off x="4848" y="364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162" name="Oval 127"/>
                <p:cNvSpPr>
                  <a:spLocks noChangeArrowheads="1"/>
                </p:cNvSpPr>
                <p:nvPr/>
              </p:nvSpPr>
              <p:spPr bwMode="auto">
                <a:xfrm>
                  <a:off x="4896" y="3840"/>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1014912" name="Text Box 128"/>
            <p:cNvSpPr txBox="1">
              <a:spLocks noChangeArrowheads="1"/>
            </p:cNvSpPr>
            <p:nvPr/>
          </p:nvSpPr>
          <p:spPr bwMode="auto">
            <a:xfrm>
              <a:off x="1383" y="799"/>
              <a:ext cx="1089" cy="154"/>
            </a:xfrm>
            <a:prstGeom prst="rect">
              <a:avLst/>
            </a:prstGeom>
            <a:noFill/>
            <a:ln w="9525" algn="ctr">
              <a:noFill/>
              <a:miter lim="800000"/>
              <a:headEnd/>
              <a:tailEnd/>
            </a:ln>
            <a:effectLst>
              <a:outerShdw dist="17961" dir="2700000" algn="ctr" rotWithShape="0">
                <a:schemeClr val="bg2"/>
              </a:outerShdw>
            </a:effectLst>
          </p:spPr>
          <p:txBody>
            <a:bodyPr>
              <a:spAutoFit/>
            </a:bodyPr>
            <a:lstStyle/>
            <a:p>
              <a:pPr>
                <a:spcBef>
                  <a:spcPct val="50000"/>
                </a:spcBef>
                <a:defRPr/>
              </a:pPr>
              <a:r>
                <a:rPr lang="en-US" sz="1000" b="1" i="1">
                  <a:effectLst>
                    <a:outerShdw blurRad="38100" dist="38100" dir="2700000" algn="tl">
                      <a:srgbClr val="C0C0C0"/>
                    </a:outerShdw>
                  </a:effectLst>
                </a:rPr>
                <a:t>Hierarchy of the classes</a:t>
              </a:r>
            </a:p>
          </p:txBody>
        </p:sp>
        <p:sp>
          <p:nvSpPr>
            <p:cNvPr id="1014913" name="Text Box 129"/>
            <p:cNvSpPr txBox="1">
              <a:spLocks noChangeArrowheads="1"/>
            </p:cNvSpPr>
            <p:nvPr/>
          </p:nvSpPr>
          <p:spPr bwMode="auto">
            <a:xfrm>
              <a:off x="295" y="2433"/>
              <a:ext cx="1089" cy="250"/>
            </a:xfrm>
            <a:prstGeom prst="rect">
              <a:avLst/>
            </a:prstGeom>
            <a:noFill/>
            <a:ln w="9525" algn="ctr">
              <a:noFill/>
              <a:miter lim="800000"/>
              <a:headEnd/>
              <a:tailEnd/>
            </a:ln>
            <a:effectLst>
              <a:outerShdw dist="17961" dir="2700000" algn="ctr" rotWithShape="0">
                <a:schemeClr val="bg2"/>
              </a:outerShdw>
            </a:effectLst>
          </p:spPr>
          <p:txBody>
            <a:bodyPr>
              <a:spAutoFit/>
            </a:bodyPr>
            <a:lstStyle/>
            <a:p>
              <a:pPr>
                <a:spcBef>
                  <a:spcPct val="50000"/>
                </a:spcBef>
                <a:defRPr/>
              </a:pPr>
              <a:r>
                <a:rPr lang="en-US" sz="1000" b="1" i="1">
                  <a:effectLst>
                    <a:outerShdw blurRad="38100" dist="38100" dir="2700000" algn="tl">
                      <a:srgbClr val="C0C0C0"/>
                    </a:outerShdw>
                  </a:effectLst>
                </a:rPr>
                <a:t>Hierarchy of the properties</a:t>
              </a:r>
            </a:p>
          </p:txBody>
        </p:sp>
        <p:sp>
          <p:nvSpPr>
            <p:cNvPr id="91150" name="Text Box 130"/>
            <p:cNvSpPr txBox="1">
              <a:spLocks noChangeArrowheads="1"/>
            </p:cNvSpPr>
            <p:nvPr/>
          </p:nvSpPr>
          <p:spPr bwMode="auto">
            <a:xfrm flipH="1">
              <a:off x="2064" y="2432"/>
              <a:ext cx="45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500">
                <a:solidFill>
                  <a:srgbClr val="333333"/>
                </a:solidFill>
              </a:endParaRPr>
            </a:p>
          </p:txBody>
        </p:sp>
      </p:grpSp>
      <p:sp>
        <p:nvSpPr>
          <p:cNvPr id="1014915" name="Rectangle 131"/>
          <p:cNvSpPr>
            <a:spLocks noChangeArrowheads="1"/>
          </p:cNvSpPr>
          <p:nvPr/>
        </p:nvSpPr>
        <p:spPr bwMode="auto">
          <a:xfrm>
            <a:off x="4356100" y="2276475"/>
            <a:ext cx="4703763" cy="1081088"/>
          </a:xfrm>
          <a:prstGeom prst="rect">
            <a:avLst/>
          </a:prstGeom>
          <a:solidFill>
            <a:srgbClr val="FBE095">
              <a:alpha val="34000"/>
            </a:srgbClr>
          </a:solidFill>
          <a:ln w="9525" algn="ctr">
            <a:solidFill>
              <a:srgbClr val="FF9933"/>
            </a:solidFill>
            <a:miter lim="800000"/>
            <a:headEnd/>
            <a:tailEnd/>
          </a:ln>
          <a:effectLst/>
        </p:spPr>
        <p:txBody>
          <a:bodyPr anchor="ctr"/>
          <a:lstStyle/>
          <a:p>
            <a:pPr algn="just">
              <a:defRPr/>
            </a:pPr>
            <a:r>
              <a:rPr lang="en-US" sz="1400" b="1">
                <a:effectLst>
                  <a:outerShdw blurRad="38100" dist="38100" dir="2700000" algn="tl">
                    <a:srgbClr val="FFFFFF"/>
                  </a:outerShdw>
                </a:effectLst>
              </a:rPr>
              <a:t>Creation and using the </a:t>
            </a:r>
            <a:r>
              <a:rPr lang="en-US" sz="1400" b="1" i="1">
                <a:solidFill>
                  <a:srgbClr val="CC3300"/>
                </a:solidFill>
                <a:effectLst>
                  <a:outerShdw blurRad="38100" dist="38100" dir="2700000" algn="tl">
                    <a:srgbClr val="000000"/>
                  </a:outerShdw>
                </a:effectLst>
              </a:rPr>
              <a:t>Template Ontology</a:t>
            </a:r>
            <a:r>
              <a:rPr lang="en-US" sz="1400" b="1">
                <a:effectLst>
                  <a:outerShdw blurRad="38100" dist="38100" dir="2700000" algn="tl">
                    <a:srgbClr val="FFFFFF"/>
                  </a:outerShdw>
                </a:effectLst>
              </a:rPr>
              <a:t> for atomic elements (classes and properties) allows us generating whole template in </a:t>
            </a:r>
            <a:r>
              <a:rPr lang="en-US" sz="1400" b="1" i="1">
                <a:effectLst>
                  <a:outerShdw blurRad="38100" dist="38100" dir="2700000" algn="tl">
                    <a:srgbClr val="FFFFFF"/>
                  </a:outerShdw>
                </a:effectLst>
              </a:rPr>
              <a:t>rscdf</a:t>
            </a:r>
            <a:r>
              <a:rPr lang="en-US" sz="1400" b="1">
                <a:effectLst>
                  <a:outerShdw blurRad="38100" dist="38100" dir="2700000" algn="tl">
                    <a:srgbClr val="FFFFFF"/>
                  </a:outerShdw>
                </a:effectLst>
              </a:rPr>
              <a:t> </a:t>
            </a:r>
            <a:r>
              <a:rPr lang="en-US" sz="1400" b="1" i="1">
                <a:effectLst>
                  <a:outerShdw blurRad="38100" dist="38100" dir="2700000" algn="tl">
                    <a:srgbClr val="FFFFFF"/>
                  </a:outerShdw>
                </a:effectLst>
              </a:rPr>
              <a:t>format </a:t>
            </a:r>
            <a:r>
              <a:rPr lang="en-US" sz="1400" b="1">
                <a:effectLst>
                  <a:outerShdw blurRad="38100" dist="38100" dir="2700000" algn="tl">
                    <a:srgbClr val="FFFFFF"/>
                  </a:outerShdw>
                </a:effectLst>
              </a:rPr>
              <a:t>of an incoming source</a:t>
            </a:r>
            <a:r>
              <a:rPr lang="en-US" sz="1400" b="1" i="1">
                <a:effectLst>
                  <a:outerShdw blurRad="38100" dist="38100" dir="2700000" algn="tl">
                    <a:srgbClr val="FFFFFF"/>
                  </a:outerShdw>
                </a:effectLst>
              </a:rPr>
              <a:t>.</a:t>
            </a:r>
            <a:r>
              <a:rPr lang="en-US" sz="1400" b="1">
                <a:effectLst>
                  <a:outerShdw blurRad="38100" dist="38100" dir="2700000" algn="tl">
                    <a:srgbClr val="FFFFFF"/>
                  </a:outerShdw>
                </a:effectLst>
              </a:rPr>
              <a:t>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nodeType="afterGroup">
                            <p:stCondLst>
                              <p:cond delay="1000"/>
                            </p:stCondLst>
                            <p:childTnLst>
                              <p:par>
                                <p:cTn id="9" presetID="2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4"/>
          <p:cNvGrpSpPr>
            <a:grpSpLocks/>
          </p:cNvGrpSpPr>
          <p:nvPr/>
        </p:nvGrpSpPr>
        <p:grpSpPr bwMode="auto">
          <a:xfrm>
            <a:off x="4779963" y="2436813"/>
            <a:ext cx="4176712" cy="4192587"/>
            <a:chOff x="3061" y="1525"/>
            <a:chExt cx="2631" cy="2641"/>
          </a:xfrm>
        </p:grpSpPr>
        <p:pic>
          <p:nvPicPr>
            <p:cNvPr id="92279" name="Picture 5" descr="Untitled-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1" y="1525"/>
              <a:ext cx="2631" cy="2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80" name="Group 6"/>
            <p:cNvGrpSpPr>
              <a:grpSpLocks/>
            </p:cNvGrpSpPr>
            <p:nvPr/>
          </p:nvGrpSpPr>
          <p:grpSpPr bwMode="auto">
            <a:xfrm>
              <a:off x="3288" y="2530"/>
              <a:ext cx="217" cy="136"/>
              <a:chOff x="2300" y="845"/>
              <a:chExt cx="217" cy="136"/>
            </a:xfrm>
          </p:grpSpPr>
          <p:sp>
            <p:nvSpPr>
              <p:cNvPr id="92290" name="Oval 7"/>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816" name="Text Box 8"/>
              <p:cNvSpPr txBox="1">
                <a:spLocks noChangeArrowheads="1"/>
              </p:cNvSpPr>
              <p:nvPr/>
            </p:nvSpPr>
            <p:spPr bwMode="auto">
              <a:xfrm>
                <a:off x="2300" y="845"/>
                <a:ext cx="217" cy="135"/>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1</a:t>
                </a:r>
                <a:endParaRPr lang="en-US" b="1" i="1">
                  <a:solidFill>
                    <a:srgbClr val="06CC0F"/>
                  </a:solidFill>
                  <a:effectLst>
                    <a:outerShdw blurRad="38100" dist="38100" dir="2700000" algn="tl">
                      <a:srgbClr val="C0C0C0"/>
                    </a:outerShdw>
                  </a:effectLst>
                </a:endParaRPr>
              </a:p>
            </p:txBody>
          </p:sp>
        </p:grpSp>
        <p:grpSp>
          <p:nvGrpSpPr>
            <p:cNvPr id="92281" name="Group 9"/>
            <p:cNvGrpSpPr>
              <a:grpSpLocks/>
            </p:cNvGrpSpPr>
            <p:nvPr/>
          </p:nvGrpSpPr>
          <p:grpSpPr bwMode="auto">
            <a:xfrm>
              <a:off x="3315" y="2750"/>
              <a:ext cx="217" cy="136"/>
              <a:chOff x="2300" y="845"/>
              <a:chExt cx="217" cy="136"/>
            </a:xfrm>
          </p:grpSpPr>
          <p:sp>
            <p:nvSpPr>
              <p:cNvPr id="92288" name="Oval 10"/>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819" name="Text Box 11"/>
              <p:cNvSpPr txBox="1">
                <a:spLocks noChangeArrowheads="1"/>
              </p:cNvSpPr>
              <p:nvPr/>
            </p:nvSpPr>
            <p:spPr bwMode="auto">
              <a:xfrm>
                <a:off x="2300" y="845"/>
                <a:ext cx="217" cy="135"/>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2</a:t>
                </a:r>
                <a:endParaRPr lang="en-US" b="1" i="1">
                  <a:solidFill>
                    <a:srgbClr val="06CC0F"/>
                  </a:solidFill>
                  <a:effectLst>
                    <a:outerShdw blurRad="38100" dist="38100" dir="2700000" algn="tl">
                      <a:srgbClr val="C0C0C0"/>
                    </a:outerShdw>
                  </a:effectLst>
                </a:endParaRPr>
              </a:p>
            </p:txBody>
          </p:sp>
        </p:grpSp>
        <p:grpSp>
          <p:nvGrpSpPr>
            <p:cNvPr id="92282" name="Group 12"/>
            <p:cNvGrpSpPr>
              <a:grpSpLocks/>
            </p:cNvGrpSpPr>
            <p:nvPr/>
          </p:nvGrpSpPr>
          <p:grpSpPr bwMode="auto">
            <a:xfrm>
              <a:off x="3291" y="2969"/>
              <a:ext cx="217" cy="136"/>
              <a:chOff x="2300" y="845"/>
              <a:chExt cx="217" cy="136"/>
            </a:xfrm>
          </p:grpSpPr>
          <p:sp>
            <p:nvSpPr>
              <p:cNvPr id="92286" name="Oval 13"/>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822" name="Text Box 14"/>
              <p:cNvSpPr txBox="1">
                <a:spLocks noChangeArrowheads="1"/>
              </p:cNvSpPr>
              <p:nvPr/>
            </p:nvSpPr>
            <p:spPr bwMode="auto">
              <a:xfrm>
                <a:off x="2300" y="845"/>
                <a:ext cx="217" cy="135"/>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3</a:t>
                </a:r>
                <a:endParaRPr lang="en-US" b="1" i="1">
                  <a:solidFill>
                    <a:srgbClr val="06CC0F"/>
                  </a:solidFill>
                  <a:effectLst>
                    <a:outerShdw blurRad="38100" dist="38100" dir="2700000" algn="tl">
                      <a:srgbClr val="C0C0C0"/>
                    </a:outerShdw>
                  </a:effectLst>
                </a:endParaRPr>
              </a:p>
            </p:txBody>
          </p:sp>
        </p:grpSp>
        <p:grpSp>
          <p:nvGrpSpPr>
            <p:cNvPr id="92283" name="Group 15"/>
            <p:cNvGrpSpPr>
              <a:grpSpLocks/>
            </p:cNvGrpSpPr>
            <p:nvPr/>
          </p:nvGrpSpPr>
          <p:grpSpPr bwMode="auto">
            <a:xfrm>
              <a:off x="3306" y="3179"/>
              <a:ext cx="217" cy="136"/>
              <a:chOff x="2300" y="845"/>
              <a:chExt cx="217" cy="136"/>
            </a:xfrm>
          </p:grpSpPr>
          <p:sp>
            <p:nvSpPr>
              <p:cNvPr id="92284" name="Oval 16"/>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825" name="Text Box 17"/>
              <p:cNvSpPr txBox="1">
                <a:spLocks noChangeArrowheads="1"/>
              </p:cNvSpPr>
              <p:nvPr/>
            </p:nvSpPr>
            <p:spPr bwMode="auto">
              <a:xfrm>
                <a:off x="2300" y="845"/>
                <a:ext cx="217" cy="135"/>
              </a:xfrm>
              <a:prstGeom prst="rect">
                <a:avLst/>
              </a:prstGeom>
              <a:noFill/>
              <a:ln w="9525" algn="ctr">
                <a:noFill/>
                <a:miter lim="800000"/>
                <a:headEnd/>
                <a:tailEnd/>
              </a:ln>
              <a:effectLst/>
            </p:spPr>
            <p:txBody>
              <a:bodyPr>
                <a:spAutoFit/>
              </a:bodyPr>
              <a:lstStyle/>
              <a:p>
                <a:pPr>
                  <a:spcBef>
                    <a:spcPct val="50000"/>
                  </a:spcBef>
                  <a:defRPr/>
                </a:pPr>
                <a:r>
                  <a:rPr lang="fi-FI" b="1" i="1">
                    <a:solidFill>
                      <a:srgbClr val="06CC0F"/>
                    </a:solidFill>
                    <a:effectLst>
                      <a:outerShdw blurRad="38100" dist="38100" dir="2700000" algn="tl">
                        <a:srgbClr val="C0C0C0"/>
                      </a:outerShdw>
                    </a:effectLst>
                  </a:rPr>
                  <a:t>X</a:t>
                </a:r>
                <a:r>
                  <a:rPr lang="fi-FI" b="1" i="1" baseline="-25000">
                    <a:solidFill>
                      <a:srgbClr val="06CC0F"/>
                    </a:solidFill>
                    <a:effectLst>
                      <a:outerShdw blurRad="38100" dist="38100" dir="2700000" algn="tl">
                        <a:srgbClr val="C0C0C0"/>
                      </a:outerShdw>
                    </a:effectLst>
                  </a:rPr>
                  <a:t>4</a:t>
                </a:r>
                <a:endParaRPr lang="en-US" b="1" i="1">
                  <a:solidFill>
                    <a:srgbClr val="06CC0F"/>
                  </a:solidFill>
                  <a:effectLst>
                    <a:outerShdw blurRad="38100" dist="38100" dir="2700000" algn="tl">
                      <a:srgbClr val="C0C0C0"/>
                    </a:outerShdw>
                  </a:effectLst>
                </a:endParaRPr>
              </a:p>
            </p:txBody>
          </p:sp>
        </p:grpSp>
      </p:grpSp>
      <p:pic>
        <p:nvPicPr>
          <p:cNvPr id="1015826" name="Picture 18" descr="xmlAlar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913" y="2436813"/>
            <a:ext cx="3851275" cy="432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9"/>
          <p:cNvGrpSpPr>
            <a:grpSpLocks/>
          </p:cNvGrpSpPr>
          <p:nvPr/>
        </p:nvGrpSpPr>
        <p:grpSpPr bwMode="auto">
          <a:xfrm>
            <a:off x="28575" y="2076450"/>
            <a:ext cx="647700" cy="503238"/>
            <a:chOff x="1425" y="1026"/>
            <a:chExt cx="635" cy="546"/>
          </a:xfrm>
        </p:grpSpPr>
        <p:sp>
          <p:nvSpPr>
            <p:cNvPr id="1015828" name="Document"/>
            <p:cNvSpPr>
              <a:spLocks noEditPoints="1" noChangeArrowheads="1"/>
            </p:cNvSpPr>
            <p:nvPr/>
          </p:nvSpPr>
          <p:spPr bwMode="auto">
            <a:xfrm>
              <a:off x="1518" y="1026"/>
              <a:ext cx="409" cy="546"/>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1015829" name="Text Box 21"/>
            <p:cNvSpPr txBox="1">
              <a:spLocks noChangeArrowheads="1"/>
            </p:cNvSpPr>
            <p:nvPr/>
          </p:nvSpPr>
          <p:spPr bwMode="auto">
            <a:xfrm>
              <a:off x="1425" y="1164"/>
              <a:ext cx="635" cy="248"/>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rPr>
                <a:t>XML</a:t>
              </a:r>
              <a:endParaRPr lang="en-US" sz="900" b="1" i="1" baseline="-25000">
                <a:effectLst>
                  <a:outerShdw blurRad="38100" dist="38100" dir="2700000" algn="tl">
                    <a:srgbClr val="C0C0C0"/>
                  </a:outerShdw>
                </a:effectLst>
              </a:endParaRPr>
            </a:p>
          </p:txBody>
        </p:sp>
      </p:grpSp>
      <p:sp>
        <p:nvSpPr>
          <p:cNvPr id="1015830" name="Rectangle 22"/>
          <p:cNvSpPr>
            <a:spLocks noChangeArrowheads="1"/>
          </p:cNvSpPr>
          <p:nvPr/>
        </p:nvSpPr>
        <p:spPr bwMode="auto">
          <a:xfrm>
            <a:off x="2344738" y="141288"/>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grpSp>
        <p:nvGrpSpPr>
          <p:cNvPr id="8" name="Group 23"/>
          <p:cNvGrpSpPr>
            <a:grpSpLocks/>
          </p:cNvGrpSpPr>
          <p:nvPr/>
        </p:nvGrpSpPr>
        <p:grpSpPr bwMode="auto">
          <a:xfrm>
            <a:off x="2044700" y="3516313"/>
            <a:ext cx="1008063" cy="866775"/>
            <a:chOff x="1425" y="1026"/>
            <a:chExt cx="635" cy="546"/>
          </a:xfrm>
        </p:grpSpPr>
        <p:sp>
          <p:nvSpPr>
            <p:cNvPr id="1015832" name="Document"/>
            <p:cNvSpPr>
              <a:spLocks noEditPoints="1" noChangeArrowheads="1"/>
            </p:cNvSpPr>
            <p:nvPr/>
          </p:nvSpPr>
          <p:spPr bwMode="auto">
            <a:xfrm>
              <a:off x="1519" y="1026"/>
              <a:ext cx="408" cy="546"/>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1015833" name="Text Box 25"/>
            <p:cNvSpPr txBox="1">
              <a:spLocks noChangeArrowheads="1"/>
            </p:cNvSpPr>
            <p:nvPr/>
          </p:nvSpPr>
          <p:spPr bwMode="auto">
            <a:xfrm>
              <a:off x="1425" y="1162"/>
              <a:ext cx="635" cy="212"/>
            </a:xfrm>
            <a:prstGeom prst="rect">
              <a:avLst/>
            </a:prstGeom>
            <a:noFill/>
            <a:ln w="9525" algn="ctr">
              <a:noFill/>
              <a:miter lim="800000"/>
              <a:headEnd/>
              <a:tailEnd/>
            </a:ln>
            <a:effectLst/>
          </p:spPr>
          <p:txBody>
            <a:bodyPr>
              <a:spAutoFit/>
            </a:bodyPr>
            <a:lstStyle/>
            <a:p>
              <a:pPr>
                <a:spcBef>
                  <a:spcPct val="50000"/>
                </a:spcBef>
                <a:defRPr/>
              </a:pPr>
              <a:r>
                <a:rPr lang="en-US" sz="1600" b="1" i="1">
                  <a:effectLst>
                    <a:outerShdw blurRad="38100" dist="38100" dir="2700000" algn="tl">
                      <a:srgbClr val="C0C0C0"/>
                    </a:outerShdw>
                  </a:effectLst>
                </a:rPr>
                <a:t>XML</a:t>
              </a:r>
              <a:endParaRPr lang="en-US" sz="1600" b="1" i="1" baseline="-25000">
                <a:effectLst>
                  <a:outerShdw blurRad="38100" dist="38100" dir="2700000" algn="tl">
                    <a:srgbClr val="C0C0C0"/>
                  </a:outerShdw>
                </a:effectLst>
              </a:endParaRPr>
            </a:p>
          </p:txBody>
        </p:sp>
      </p:grpSp>
      <p:grpSp>
        <p:nvGrpSpPr>
          <p:cNvPr id="9" name="Group 26"/>
          <p:cNvGrpSpPr>
            <a:grpSpLocks/>
          </p:cNvGrpSpPr>
          <p:nvPr/>
        </p:nvGrpSpPr>
        <p:grpSpPr bwMode="auto">
          <a:xfrm>
            <a:off x="6056313" y="3660775"/>
            <a:ext cx="957262" cy="720725"/>
            <a:chOff x="4059" y="2296"/>
            <a:chExt cx="603" cy="454"/>
          </a:xfrm>
        </p:grpSpPr>
        <p:sp>
          <p:nvSpPr>
            <p:cNvPr id="1015835" name="Document"/>
            <p:cNvSpPr>
              <a:spLocks noEditPoints="1" noChangeArrowheads="1"/>
            </p:cNvSpPr>
            <p:nvPr/>
          </p:nvSpPr>
          <p:spPr bwMode="auto">
            <a:xfrm>
              <a:off x="4059" y="2296"/>
              <a:ext cx="590" cy="454"/>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92274" name="Picture 28" descr="rscdf-power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3" y="2411"/>
              <a:ext cx="589"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 name="Group 29"/>
          <p:cNvGrpSpPr>
            <a:grpSpLocks/>
          </p:cNvGrpSpPr>
          <p:nvPr/>
        </p:nvGrpSpPr>
        <p:grpSpPr bwMode="auto">
          <a:xfrm>
            <a:off x="8237538" y="2220913"/>
            <a:ext cx="649287" cy="431800"/>
            <a:chOff x="4059" y="2296"/>
            <a:chExt cx="603" cy="454"/>
          </a:xfrm>
        </p:grpSpPr>
        <p:sp>
          <p:nvSpPr>
            <p:cNvPr id="1015838" name="Document"/>
            <p:cNvSpPr>
              <a:spLocks noEditPoints="1" noChangeArrowheads="1"/>
            </p:cNvSpPr>
            <p:nvPr/>
          </p:nvSpPr>
          <p:spPr bwMode="auto">
            <a:xfrm>
              <a:off x="4059" y="2296"/>
              <a:ext cx="590" cy="454"/>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92272" name="Picture 31" descr="rscdf-power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3" y="2411"/>
              <a:ext cx="589"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15840" name="Oval 32"/>
          <p:cNvSpPr>
            <a:spLocks noChangeArrowheads="1"/>
          </p:cNvSpPr>
          <p:nvPr/>
        </p:nvSpPr>
        <p:spPr bwMode="auto">
          <a:xfrm>
            <a:off x="5176838" y="5854700"/>
            <a:ext cx="3852862" cy="719138"/>
          </a:xfrm>
          <a:prstGeom prst="ellipse">
            <a:avLst/>
          </a:prstGeom>
          <a:solidFill>
            <a:srgbClr val="969696"/>
          </a:solidFill>
          <a:ln w="9525" algn="ctr">
            <a:solidFill>
              <a:schemeClr val="bg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 name="Group 33"/>
          <p:cNvGrpSpPr>
            <a:grpSpLocks/>
          </p:cNvGrpSpPr>
          <p:nvPr/>
        </p:nvGrpSpPr>
        <p:grpSpPr bwMode="auto">
          <a:xfrm>
            <a:off x="7300913" y="5965825"/>
            <a:ext cx="1552575" cy="427038"/>
            <a:chOff x="2245" y="1752"/>
            <a:chExt cx="1219" cy="653"/>
          </a:xfrm>
        </p:grpSpPr>
        <p:sp>
          <p:nvSpPr>
            <p:cNvPr id="92252" name="Line 34"/>
            <p:cNvSpPr>
              <a:spLocks noChangeShapeType="1"/>
            </p:cNvSpPr>
            <p:nvPr/>
          </p:nvSpPr>
          <p:spPr bwMode="auto">
            <a:xfrm flipV="1">
              <a:off x="2562" y="1980"/>
              <a:ext cx="261" cy="56"/>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3" name="Line 35"/>
            <p:cNvSpPr>
              <a:spLocks noChangeShapeType="1"/>
            </p:cNvSpPr>
            <p:nvPr/>
          </p:nvSpPr>
          <p:spPr bwMode="auto">
            <a:xfrm flipV="1">
              <a:off x="2835" y="1888"/>
              <a:ext cx="181" cy="91"/>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4" name="Line 36"/>
            <p:cNvSpPr>
              <a:spLocks noChangeShapeType="1"/>
            </p:cNvSpPr>
            <p:nvPr/>
          </p:nvSpPr>
          <p:spPr bwMode="auto">
            <a:xfrm flipV="1">
              <a:off x="2880" y="2160"/>
              <a:ext cx="408" cy="181"/>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5" name="Line 37"/>
            <p:cNvSpPr>
              <a:spLocks noChangeShapeType="1"/>
            </p:cNvSpPr>
            <p:nvPr/>
          </p:nvSpPr>
          <p:spPr bwMode="auto">
            <a:xfrm>
              <a:off x="2426" y="2251"/>
              <a:ext cx="465" cy="9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6" name="Line 38"/>
            <p:cNvSpPr>
              <a:spLocks noChangeShapeType="1"/>
            </p:cNvSpPr>
            <p:nvPr/>
          </p:nvSpPr>
          <p:spPr bwMode="auto">
            <a:xfrm flipH="1" flipV="1">
              <a:off x="2837" y="1989"/>
              <a:ext cx="54" cy="297"/>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7" name="Line 39"/>
            <p:cNvSpPr>
              <a:spLocks noChangeShapeType="1"/>
            </p:cNvSpPr>
            <p:nvPr/>
          </p:nvSpPr>
          <p:spPr bwMode="auto">
            <a:xfrm>
              <a:off x="2621" y="1752"/>
              <a:ext cx="216" cy="237"/>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8" name="Line 40"/>
            <p:cNvSpPr>
              <a:spLocks noChangeShapeType="1"/>
            </p:cNvSpPr>
            <p:nvPr/>
          </p:nvSpPr>
          <p:spPr bwMode="auto">
            <a:xfrm>
              <a:off x="2891" y="1989"/>
              <a:ext cx="261" cy="35"/>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9" name="Line 41"/>
            <p:cNvSpPr>
              <a:spLocks noChangeShapeType="1"/>
            </p:cNvSpPr>
            <p:nvPr/>
          </p:nvSpPr>
          <p:spPr bwMode="auto">
            <a:xfrm flipH="1">
              <a:off x="3186" y="1967"/>
              <a:ext cx="181" cy="57"/>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0" name="Line 42"/>
            <p:cNvSpPr>
              <a:spLocks noChangeShapeType="1"/>
            </p:cNvSpPr>
            <p:nvPr/>
          </p:nvSpPr>
          <p:spPr bwMode="auto">
            <a:xfrm flipH="1">
              <a:off x="3198" y="1888"/>
              <a:ext cx="45" cy="91"/>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1" name="Oval 43"/>
            <p:cNvSpPr>
              <a:spLocks noChangeArrowheads="1"/>
            </p:cNvSpPr>
            <p:nvPr/>
          </p:nvSpPr>
          <p:spPr bwMode="auto">
            <a:xfrm>
              <a:off x="3168" y="1854"/>
              <a:ext cx="161"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2" name="Oval 44"/>
            <p:cNvSpPr>
              <a:spLocks noChangeArrowheads="1"/>
            </p:cNvSpPr>
            <p:nvPr/>
          </p:nvSpPr>
          <p:spPr bwMode="auto">
            <a:xfrm>
              <a:off x="3061" y="1979"/>
              <a:ext cx="243" cy="103"/>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3" name="Oval 45"/>
            <p:cNvSpPr>
              <a:spLocks noChangeArrowheads="1"/>
            </p:cNvSpPr>
            <p:nvPr/>
          </p:nvSpPr>
          <p:spPr bwMode="auto">
            <a:xfrm>
              <a:off x="3334" y="1933"/>
              <a:ext cx="108" cy="5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4" name="Oval 46"/>
            <p:cNvSpPr>
              <a:spLocks noChangeArrowheads="1"/>
            </p:cNvSpPr>
            <p:nvPr/>
          </p:nvSpPr>
          <p:spPr bwMode="auto">
            <a:xfrm>
              <a:off x="2381" y="1979"/>
              <a:ext cx="260" cy="104"/>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5" name="Oval 47"/>
            <p:cNvSpPr>
              <a:spLocks noChangeArrowheads="1"/>
            </p:cNvSpPr>
            <p:nvPr/>
          </p:nvSpPr>
          <p:spPr bwMode="auto">
            <a:xfrm>
              <a:off x="2514" y="175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6" name="Oval 48"/>
            <p:cNvSpPr>
              <a:spLocks noChangeArrowheads="1"/>
            </p:cNvSpPr>
            <p:nvPr/>
          </p:nvSpPr>
          <p:spPr bwMode="auto">
            <a:xfrm>
              <a:off x="2675" y="2227"/>
              <a:ext cx="431"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7" name="Oval 49"/>
            <p:cNvSpPr>
              <a:spLocks noChangeArrowheads="1"/>
            </p:cNvSpPr>
            <p:nvPr/>
          </p:nvSpPr>
          <p:spPr bwMode="auto">
            <a:xfrm>
              <a:off x="2245" y="2160"/>
              <a:ext cx="323" cy="178"/>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8" name="Oval 50"/>
            <p:cNvSpPr>
              <a:spLocks noChangeArrowheads="1"/>
            </p:cNvSpPr>
            <p:nvPr/>
          </p:nvSpPr>
          <p:spPr bwMode="auto">
            <a:xfrm>
              <a:off x="2675" y="1930"/>
              <a:ext cx="323" cy="11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9" name="Oval 51"/>
            <p:cNvSpPr>
              <a:spLocks noChangeArrowheads="1"/>
            </p:cNvSpPr>
            <p:nvPr/>
          </p:nvSpPr>
          <p:spPr bwMode="auto">
            <a:xfrm>
              <a:off x="2925" y="1842"/>
              <a:ext cx="215" cy="59"/>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70" name="Oval 52"/>
            <p:cNvSpPr>
              <a:spLocks noChangeArrowheads="1"/>
            </p:cNvSpPr>
            <p:nvPr/>
          </p:nvSpPr>
          <p:spPr bwMode="auto">
            <a:xfrm>
              <a:off x="3101" y="2097"/>
              <a:ext cx="363" cy="136"/>
            </a:xfrm>
            <a:prstGeom prst="ellipse">
              <a:avLst/>
            </a:prstGeom>
            <a:solidFill>
              <a:srgbClr val="68A8FE"/>
            </a:soli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2" name="Group 53"/>
          <p:cNvGrpSpPr>
            <a:grpSpLocks/>
          </p:cNvGrpSpPr>
          <p:nvPr/>
        </p:nvGrpSpPr>
        <p:grpSpPr bwMode="auto">
          <a:xfrm rot="-313035">
            <a:off x="5500688" y="5964238"/>
            <a:ext cx="1654175" cy="504825"/>
            <a:chOff x="3840" y="3408"/>
            <a:chExt cx="1440" cy="576"/>
          </a:xfrm>
        </p:grpSpPr>
        <p:grpSp>
          <p:nvGrpSpPr>
            <p:cNvPr id="92231" name="Group 54"/>
            <p:cNvGrpSpPr>
              <a:grpSpLocks/>
            </p:cNvGrpSpPr>
            <p:nvPr/>
          </p:nvGrpSpPr>
          <p:grpSpPr bwMode="auto">
            <a:xfrm>
              <a:off x="4032" y="3408"/>
              <a:ext cx="1056" cy="504"/>
              <a:chOff x="4032" y="3408"/>
              <a:chExt cx="1056" cy="504"/>
            </a:xfrm>
          </p:grpSpPr>
          <p:sp>
            <p:nvSpPr>
              <p:cNvPr id="92243" name="Line 55"/>
              <p:cNvSpPr>
                <a:spLocks noChangeShapeType="1"/>
              </p:cNvSpPr>
              <p:nvPr/>
            </p:nvSpPr>
            <p:spPr bwMode="auto">
              <a:xfrm>
                <a:off x="4506" y="3864"/>
                <a:ext cx="480" cy="48"/>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4" name="Line 56"/>
              <p:cNvSpPr>
                <a:spLocks noChangeShapeType="1"/>
              </p:cNvSpPr>
              <p:nvPr/>
            </p:nvSpPr>
            <p:spPr bwMode="auto">
              <a:xfrm>
                <a:off x="4032" y="3744"/>
                <a:ext cx="384" cy="14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5" name="Line 57"/>
              <p:cNvSpPr>
                <a:spLocks noChangeShapeType="1"/>
              </p:cNvSpPr>
              <p:nvPr/>
            </p:nvSpPr>
            <p:spPr bwMode="auto">
              <a:xfrm flipH="1" flipV="1">
                <a:off x="4368" y="3600"/>
                <a:ext cx="48" cy="240"/>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6" name="Line 58"/>
              <p:cNvSpPr>
                <a:spLocks noChangeShapeType="1"/>
              </p:cNvSpPr>
              <p:nvPr/>
            </p:nvSpPr>
            <p:spPr bwMode="auto">
              <a:xfrm>
                <a:off x="4176" y="3408"/>
                <a:ext cx="192" cy="192"/>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7" name="Line 59"/>
              <p:cNvSpPr>
                <a:spLocks noChangeShapeType="1"/>
              </p:cNvSpPr>
              <p:nvPr/>
            </p:nvSpPr>
            <p:spPr bwMode="auto">
              <a:xfrm flipV="1">
                <a:off x="4416" y="3552"/>
                <a:ext cx="384" cy="48"/>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8" name="Line 60"/>
              <p:cNvSpPr>
                <a:spLocks noChangeShapeType="1"/>
              </p:cNvSpPr>
              <p:nvPr/>
            </p:nvSpPr>
            <p:spPr bwMode="auto">
              <a:xfrm>
                <a:off x="4848" y="3552"/>
                <a:ext cx="96"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9" name="Line 61"/>
              <p:cNvSpPr>
                <a:spLocks noChangeShapeType="1"/>
              </p:cNvSpPr>
              <p:nvPr/>
            </p:nvSpPr>
            <p:spPr bwMode="auto">
              <a:xfrm flipH="1" flipV="1">
                <a:off x="4848" y="3540"/>
                <a:ext cx="240" cy="48"/>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0" name="Line 62"/>
              <p:cNvSpPr>
                <a:spLocks noChangeShapeType="1"/>
              </p:cNvSpPr>
              <p:nvPr/>
            </p:nvSpPr>
            <p:spPr bwMode="auto">
              <a:xfrm flipH="1">
                <a:off x="4848" y="3468"/>
                <a:ext cx="144"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1" name="Line 63"/>
              <p:cNvSpPr>
                <a:spLocks noChangeShapeType="1"/>
              </p:cNvSpPr>
              <p:nvPr/>
            </p:nvSpPr>
            <p:spPr bwMode="auto">
              <a:xfrm>
                <a:off x="4704" y="3408"/>
                <a:ext cx="96" cy="144"/>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232" name="Group 64"/>
            <p:cNvGrpSpPr>
              <a:grpSpLocks/>
            </p:cNvGrpSpPr>
            <p:nvPr/>
          </p:nvGrpSpPr>
          <p:grpSpPr bwMode="auto">
            <a:xfrm>
              <a:off x="3840" y="3408"/>
              <a:ext cx="1440" cy="576"/>
              <a:chOff x="3840" y="3408"/>
              <a:chExt cx="1440" cy="576"/>
            </a:xfrm>
          </p:grpSpPr>
          <p:sp>
            <p:nvSpPr>
              <p:cNvPr id="92233" name="Oval 65"/>
              <p:cNvSpPr>
                <a:spLocks noChangeArrowheads="1"/>
              </p:cNvSpPr>
              <p:nvPr/>
            </p:nvSpPr>
            <p:spPr bwMode="auto">
              <a:xfrm>
                <a:off x="4608" y="3408"/>
                <a:ext cx="144"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4" name="Oval 66"/>
              <p:cNvSpPr>
                <a:spLocks noChangeArrowheads="1"/>
              </p:cNvSpPr>
              <p:nvPr/>
            </p:nvSpPr>
            <p:spPr bwMode="auto">
              <a:xfrm>
                <a:off x="4704" y="3516"/>
                <a:ext cx="216" cy="8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5" name="Oval 67"/>
              <p:cNvSpPr>
                <a:spLocks noChangeArrowheads="1"/>
              </p:cNvSpPr>
              <p:nvPr/>
            </p:nvSpPr>
            <p:spPr bwMode="auto">
              <a:xfrm>
                <a:off x="4944" y="3457"/>
                <a:ext cx="96" cy="47"/>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6" name="Oval 68"/>
              <p:cNvSpPr>
                <a:spLocks noChangeArrowheads="1"/>
              </p:cNvSpPr>
              <p:nvPr/>
            </p:nvSpPr>
            <p:spPr bwMode="auto">
              <a:xfrm>
                <a:off x="4992" y="3552"/>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7" name="Oval 69"/>
              <p:cNvSpPr>
                <a:spLocks noChangeArrowheads="1"/>
              </p:cNvSpPr>
              <p:nvPr/>
            </p:nvSpPr>
            <p:spPr bwMode="auto">
              <a:xfrm>
                <a:off x="4080" y="340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8" name="Oval 70"/>
              <p:cNvSpPr>
                <a:spLocks noChangeArrowheads="1"/>
              </p:cNvSpPr>
              <p:nvPr/>
            </p:nvSpPr>
            <p:spPr bwMode="auto">
              <a:xfrm>
                <a:off x="4224" y="3792"/>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9" name="Oval 71"/>
              <p:cNvSpPr>
                <a:spLocks noChangeArrowheads="1"/>
              </p:cNvSpPr>
              <p:nvPr/>
            </p:nvSpPr>
            <p:spPr bwMode="auto">
              <a:xfrm>
                <a:off x="3840" y="3648"/>
                <a:ext cx="288"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40" name="Oval 72"/>
              <p:cNvSpPr>
                <a:spLocks noChangeArrowheads="1"/>
              </p:cNvSpPr>
              <p:nvPr/>
            </p:nvSpPr>
            <p:spPr bwMode="auto">
              <a:xfrm>
                <a:off x="4224" y="3552"/>
                <a:ext cx="288" cy="96"/>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41" name="Oval 73"/>
              <p:cNvSpPr>
                <a:spLocks noChangeArrowheads="1"/>
              </p:cNvSpPr>
              <p:nvPr/>
            </p:nvSpPr>
            <p:spPr bwMode="auto">
              <a:xfrm>
                <a:off x="4848" y="364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42" name="Oval 74"/>
              <p:cNvSpPr>
                <a:spLocks noChangeArrowheads="1"/>
              </p:cNvSpPr>
              <p:nvPr/>
            </p:nvSpPr>
            <p:spPr bwMode="auto">
              <a:xfrm>
                <a:off x="4896" y="3840"/>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1015883" name="AutoShape 75"/>
          <p:cNvSpPr>
            <a:spLocks noChangeArrowheads="1"/>
          </p:cNvSpPr>
          <p:nvPr/>
        </p:nvSpPr>
        <p:spPr bwMode="auto">
          <a:xfrm flipH="1">
            <a:off x="7600950" y="5029200"/>
            <a:ext cx="879475" cy="255588"/>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en-US">
                <a:solidFill>
                  <a:schemeClr val="bg1"/>
                </a:solidFill>
              </a:rPr>
              <a:t>…</a:t>
            </a:r>
            <a:endParaRPr lang="en-US" altLang="en-US">
              <a:solidFill>
                <a:schemeClr val="bg1"/>
              </a:solidFill>
            </a:endParaRPr>
          </a:p>
        </p:txBody>
      </p:sp>
      <p:grpSp>
        <p:nvGrpSpPr>
          <p:cNvPr id="15" name="Group 76"/>
          <p:cNvGrpSpPr>
            <a:grpSpLocks/>
          </p:cNvGrpSpPr>
          <p:nvPr/>
        </p:nvGrpSpPr>
        <p:grpSpPr bwMode="auto">
          <a:xfrm>
            <a:off x="7156450" y="5173663"/>
            <a:ext cx="1512888" cy="806450"/>
            <a:chOff x="4558" y="3249"/>
            <a:chExt cx="953" cy="508"/>
          </a:xfrm>
        </p:grpSpPr>
        <p:sp>
          <p:nvSpPr>
            <p:cNvPr id="92229" name="AutoShape 77"/>
            <p:cNvSpPr>
              <a:spLocks noChangeArrowheads="1"/>
            </p:cNvSpPr>
            <p:nvPr/>
          </p:nvSpPr>
          <p:spPr bwMode="auto">
            <a:xfrm>
              <a:off x="4605" y="3258"/>
              <a:ext cx="813" cy="499"/>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30" name="Text Box 78"/>
            <p:cNvSpPr txBox="1">
              <a:spLocks noChangeArrowheads="1"/>
            </p:cNvSpPr>
            <p:nvPr/>
          </p:nvSpPr>
          <p:spPr bwMode="auto">
            <a:xfrm>
              <a:off x="4558" y="3249"/>
              <a:ext cx="95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rdf:resource=”yYy”&gt;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grpSp>
      <p:grpSp>
        <p:nvGrpSpPr>
          <p:cNvPr id="16" name="Group 79"/>
          <p:cNvGrpSpPr>
            <a:grpSpLocks/>
          </p:cNvGrpSpPr>
          <p:nvPr/>
        </p:nvGrpSpPr>
        <p:grpSpPr bwMode="auto">
          <a:xfrm>
            <a:off x="5802313" y="5421313"/>
            <a:ext cx="777875" cy="400050"/>
            <a:chOff x="3198" y="3022"/>
            <a:chExt cx="816" cy="173"/>
          </a:xfrm>
        </p:grpSpPr>
        <p:sp>
          <p:nvSpPr>
            <p:cNvPr id="92227" name="AutoShape 80"/>
            <p:cNvSpPr>
              <a:spLocks noChangeArrowheads="1"/>
            </p:cNvSpPr>
            <p:nvPr/>
          </p:nvSpPr>
          <p:spPr bwMode="auto">
            <a:xfrm>
              <a:off x="3230" y="3085"/>
              <a:ext cx="726" cy="110"/>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en-US">
                  <a:solidFill>
                    <a:schemeClr val="bg1"/>
                  </a:solidFill>
                </a:rPr>
                <a:t>…</a:t>
              </a:r>
              <a:endParaRPr lang="en-US" altLang="en-US">
                <a:solidFill>
                  <a:schemeClr val="bg1"/>
                </a:solidFill>
              </a:endParaRPr>
            </a:p>
          </p:txBody>
        </p:sp>
        <p:sp>
          <p:nvSpPr>
            <p:cNvPr id="92228" name="Text Box 81"/>
            <p:cNvSpPr txBox="1">
              <a:spLocks noChangeArrowheads="1"/>
            </p:cNvSpPr>
            <p:nvPr/>
          </p:nvSpPr>
          <p:spPr bwMode="auto">
            <a:xfrm>
              <a:off x="3198" y="3022"/>
              <a:ext cx="816"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endParaRPr lang="en-US" altLang="en-US" sz="500">
                <a:solidFill>
                  <a:srgbClr val="333333"/>
                </a:solidFill>
              </a:endParaRPr>
            </a:p>
          </p:txBody>
        </p:sp>
      </p:grpSp>
      <p:grpSp>
        <p:nvGrpSpPr>
          <p:cNvPr id="17" name="Group 82"/>
          <p:cNvGrpSpPr>
            <a:grpSpLocks/>
          </p:cNvGrpSpPr>
          <p:nvPr/>
        </p:nvGrpSpPr>
        <p:grpSpPr bwMode="auto">
          <a:xfrm>
            <a:off x="5213350" y="5821363"/>
            <a:ext cx="1295400" cy="428625"/>
            <a:chOff x="3198" y="3022"/>
            <a:chExt cx="816" cy="270"/>
          </a:xfrm>
        </p:grpSpPr>
        <p:sp>
          <p:nvSpPr>
            <p:cNvPr id="92225" name="AutoShape 83"/>
            <p:cNvSpPr>
              <a:spLocks noChangeArrowheads="1"/>
            </p:cNvSpPr>
            <p:nvPr/>
          </p:nvSpPr>
          <p:spPr bwMode="auto">
            <a:xfrm>
              <a:off x="3231" y="3022"/>
              <a:ext cx="726" cy="270"/>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26" name="Text Box 84"/>
            <p:cNvSpPr txBox="1">
              <a:spLocks noChangeArrowheads="1"/>
            </p:cNvSpPr>
            <p:nvPr/>
          </p:nvSpPr>
          <p:spPr bwMode="auto">
            <a:xfrm>
              <a:off x="3198" y="3022"/>
              <a:ext cx="8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&lt;rscdfs:SR_Container rdf:about=”...”&gt;</a:t>
              </a:r>
            </a:p>
            <a:p>
              <a:pPr algn="l" eaLnBrk="1" hangingPunct="1">
                <a:spcBef>
                  <a:spcPct val="50000"/>
                </a:spcBef>
              </a:pPr>
              <a:r>
                <a:rPr lang="fi-FI" altLang="en-US" sz="500">
                  <a:solidFill>
                    <a:schemeClr val="bg1"/>
                  </a:solidFill>
                </a:rPr>
                <a:t>   &lt;rscdfs:member rdf:resource=”xXx”&gt;</a:t>
              </a:r>
            </a:p>
            <a:p>
              <a:pPr algn="l" eaLnBrk="1" hangingPunct="1">
                <a:spcBef>
                  <a:spcPct val="50000"/>
                </a:spcBef>
              </a:pPr>
              <a:r>
                <a:rPr lang="fi-FI" altLang="en-US" sz="500">
                  <a:solidFill>
                    <a:schemeClr val="bg1"/>
                  </a:solidFill>
                </a:rPr>
                <a:t>&lt;/rscdfs:SR_Container</a:t>
              </a:r>
              <a:r>
                <a:rPr lang="fi-FI" altLang="en-US" sz="500">
                  <a:solidFill>
                    <a:srgbClr val="333333"/>
                  </a:solidFill>
                </a:rPr>
                <a:t>&gt;</a:t>
              </a:r>
              <a:endParaRPr lang="en-US" altLang="en-US" sz="500">
                <a:solidFill>
                  <a:srgbClr val="333333"/>
                </a:solidFill>
              </a:endParaRPr>
            </a:p>
          </p:txBody>
        </p:sp>
      </p:grpSp>
      <p:grpSp>
        <p:nvGrpSpPr>
          <p:cNvPr id="18" name="Group 85"/>
          <p:cNvGrpSpPr>
            <a:grpSpLocks/>
          </p:cNvGrpSpPr>
          <p:nvPr/>
        </p:nvGrpSpPr>
        <p:grpSpPr bwMode="auto">
          <a:xfrm>
            <a:off x="6364288" y="5389563"/>
            <a:ext cx="1439862" cy="792162"/>
            <a:chOff x="3742" y="2886"/>
            <a:chExt cx="907" cy="499"/>
          </a:xfrm>
        </p:grpSpPr>
        <p:sp>
          <p:nvSpPr>
            <p:cNvPr id="92223" name="AutoShape 86"/>
            <p:cNvSpPr>
              <a:spLocks noChangeArrowheads="1"/>
            </p:cNvSpPr>
            <p:nvPr/>
          </p:nvSpPr>
          <p:spPr bwMode="auto">
            <a:xfrm>
              <a:off x="3789" y="2886"/>
              <a:ext cx="813" cy="499"/>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24" name="Text Box 87"/>
            <p:cNvSpPr txBox="1">
              <a:spLocks noChangeArrowheads="1"/>
            </p:cNvSpPr>
            <p:nvPr/>
          </p:nvSpPr>
          <p:spPr bwMode="auto">
            <a:xfrm>
              <a:off x="3742" y="2886"/>
              <a:ext cx="907"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rdf:resource=”xXx”&gt;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rdf:resource=”xXx”&gt;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grpSp>
      <p:grpSp>
        <p:nvGrpSpPr>
          <p:cNvPr id="19" name="Group 88"/>
          <p:cNvGrpSpPr>
            <a:grpSpLocks/>
          </p:cNvGrpSpPr>
          <p:nvPr/>
        </p:nvGrpSpPr>
        <p:grpSpPr bwMode="auto">
          <a:xfrm>
            <a:off x="5716588" y="5748338"/>
            <a:ext cx="1295400" cy="584200"/>
            <a:chOff x="3516" y="3153"/>
            <a:chExt cx="816" cy="368"/>
          </a:xfrm>
        </p:grpSpPr>
        <p:sp>
          <p:nvSpPr>
            <p:cNvPr id="92221" name="AutoShape 89"/>
            <p:cNvSpPr>
              <a:spLocks noChangeArrowheads="1"/>
            </p:cNvSpPr>
            <p:nvPr/>
          </p:nvSpPr>
          <p:spPr bwMode="auto">
            <a:xfrm>
              <a:off x="3545" y="3155"/>
              <a:ext cx="726" cy="366"/>
            </a:xfrm>
            <a:prstGeom prst="flowChartDocument">
              <a:avLst/>
            </a:prstGeom>
            <a:solidFill>
              <a:srgbClr val="CC6600">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22" name="Text Box 90"/>
            <p:cNvSpPr txBox="1">
              <a:spLocks noChangeArrowheads="1"/>
            </p:cNvSpPr>
            <p:nvPr/>
          </p:nvSpPr>
          <p:spPr bwMode="auto">
            <a:xfrm>
              <a:off x="3516" y="3153"/>
              <a:ext cx="81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&lt;rscdfs:SmartResource rdf:about=”...”&gt;</a:t>
              </a:r>
            </a:p>
            <a:p>
              <a:pPr algn="l" eaLnBrk="1" hangingPunct="1">
                <a:spcBef>
                  <a:spcPct val="50000"/>
                </a:spcBef>
              </a:pPr>
              <a:r>
                <a:rPr lang="fi-FI" altLang="en-US" sz="500">
                  <a:solidFill>
                    <a:schemeClr val="bg1"/>
                  </a:solidFill>
                </a:rPr>
                <a:t>   &lt;rdf:name&gt;xXx&lt;/rdf:name&gt;</a:t>
              </a:r>
            </a:p>
            <a:p>
              <a:pPr algn="l" eaLnBrk="1" hangingPunct="1">
                <a:spcBef>
                  <a:spcPct val="50000"/>
                </a:spcBef>
              </a:pPr>
              <a:r>
                <a:rPr lang="fi-FI" altLang="en-US" sz="500">
                  <a:solidFill>
                    <a:schemeClr val="bg1"/>
                  </a:solidFill>
                </a:rPr>
                <a:t>   &lt;do:ID&gt;xXx&lt;/do:ID&gt;</a:t>
              </a:r>
            </a:p>
            <a:p>
              <a:pPr algn="l" eaLnBrk="1" hangingPunct="1">
                <a:spcBef>
                  <a:spcPct val="50000"/>
                </a:spcBef>
              </a:pPr>
              <a:r>
                <a:rPr lang="fi-FI" altLang="en-US" sz="500">
                  <a:solidFill>
                    <a:schemeClr val="bg1"/>
                  </a:solidFill>
                </a:rPr>
                <a:t>&lt;/rscdfs:SmartResource&gt;</a:t>
              </a:r>
              <a:endParaRPr lang="en-US" altLang="en-US" sz="500">
                <a:solidFill>
                  <a:schemeClr val="bg1"/>
                </a:solidFill>
              </a:endParaRPr>
            </a:p>
          </p:txBody>
        </p:sp>
      </p:grpSp>
      <p:grpSp>
        <p:nvGrpSpPr>
          <p:cNvPr id="20" name="Group 91"/>
          <p:cNvGrpSpPr>
            <a:grpSpLocks/>
          </p:cNvGrpSpPr>
          <p:nvPr/>
        </p:nvGrpSpPr>
        <p:grpSpPr bwMode="auto">
          <a:xfrm>
            <a:off x="7588250" y="5389563"/>
            <a:ext cx="1512888" cy="806450"/>
            <a:chOff x="4830" y="3385"/>
            <a:chExt cx="953" cy="508"/>
          </a:xfrm>
        </p:grpSpPr>
        <p:sp>
          <p:nvSpPr>
            <p:cNvPr id="92219" name="AutoShape 92"/>
            <p:cNvSpPr>
              <a:spLocks noChangeArrowheads="1"/>
            </p:cNvSpPr>
            <p:nvPr/>
          </p:nvSpPr>
          <p:spPr bwMode="auto">
            <a:xfrm>
              <a:off x="4877" y="3394"/>
              <a:ext cx="813" cy="499"/>
            </a:xfrm>
            <a:prstGeom prst="flowChartDocument">
              <a:avLst/>
            </a:prstGeom>
            <a:solidFill>
              <a:srgbClr val="2884FE">
                <a:alpha val="23137"/>
              </a:srgbClr>
            </a:solidFill>
            <a:ln w="9525" algn="ctr">
              <a:solidFill>
                <a:schemeClr val="bg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20" name="Text Box 93"/>
            <p:cNvSpPr txBox="1">
              <a:spLocks noChangeArrowheads="1"/>
            </p:cNvSpPr>
            <p:nvPr/>
          </p:nvSpPr>
          <p:spPr bwMode="auto">
            <a:xfrm>
              <a:off x="4830" y="3385"/>
              <a:ext cx="95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500">
                  <a:solidFill>
                    <a:schemeClr val="bg1"/>
                  </a:solidFill>
                </a:rPr>
                <a:t>&lt;rscdfs:SR_Statement rdf:about=”...”&gt;</a:t>
              </a:r>
            </a:p>
            <a:p>
              <a:pPr algn="l" eaLnBrk="1" hangingPunct="1">
                <a:spcBef>
                  <a:spcPct val="50000"/>
                </a:spcBef>
              </a:pPr>
              <a:r>
                <a:rPr lang="fi-FI" altLang="en-US" sz="500">
                  <a:solidFill>
                    <a:schemeClr val="bg1"/>
                  </a:solidFill>
                </a:rPr>
                <a:t>   &lt;rdf:subject rdf:resource=”xXx”&gt;</a:t>
              </a:r>
            </a:p>
            <a:p>
              <a:pPr algn="l" eaLnBrk="1" hangingPunct="1">
                <a:spcBef>
                  <a:spcPct val="50000"/>
                </a:spcBef>
              </a:pPr>
              <a:r>
                <a:rPr lang="fi-FI" altLang="en-US" sz="500">
                  <a:solidFill>
                    <a:schemeClr val="bg1"/>
                  </a:solidFill>
                </a:rPr>
                <a:t>   &lt;rscdfs:predicate rdf:resource=”…”&gt;</a:t>
              </a:r>
            </a:p>
            <a:p>
              <a:pPr algn="l" eaLnBrk="1" hangingPunct="1">
                <a:spcBef>
                  <a:spcPct val="50000"/>
                </a:spcBef>
              </a:pPr>
              <a:r>
                <a:rPr lang="fi-FI" altLang="en-US" sz="500">
                  <a:solidFill>
                    <a:schemeClr val="bg1"/>
                  </a:solidFill>
                </a:rPr>
                <a:t>   &lt;rdf:object rdf:resource=”xXx”&gt;</a:t>
              </a:r>
            </a:p>
            <a:p>
              <a:pPr algn="l" eaLnBrk="1" hangingPunct="1">
                <a:spcBef>
                  <a:spcPct val="50000"/>
                </a:spcBef>
              </a:pPr>
              <a:r>
                <a:rPr lang="fi-FI" altLang="en-US" sz="500">
                  <a:solidFill>
                    <a:schemeClr val="bg1"/>
                  </a:solidFill>
                </a:rPr>
                <a:t>   &lt;rscdfs:trueInContext rdf:resource=”yYy”&gt;</a:t>
              </a:r>
            </a:p>
            <a:p>
              <a:pPr algn="l" eaLnBrk="1" hangingPunct="1">
                <a:spcBef>
                  <a:spcPct val="50000"/>
                </a:spcBef>
              </a:pPr>
              <a:r>
                <a:rPr lang="fi-FI" altLang="en-US" sz="500">
                  <a:solidFill>
                    <a:schemeClr val="bg1"/>
                  </a:solidFill>
                </a:rPr>
                <a:t>&lt;/rscdfs:SR_Statement&gt;</a:t>
              </a:r>
              <a:endParaRPr lang="en-US" altLang="en-US" sz="500">
                <a:solidFill>
                  <a:schemeClr val="bg1"/>
                </a:solidFill>
              </a:endParaRPr>
            </a:p>
          </p:txBody>
        </p:sp>
      </p:grpSp>
      <p:grpSp>
        <p:nvGrpSpPr>
          <p:cNvPr id="21" name="Group 94"/>
          <p:cNvGrpSpPr>
            <a:grpSpLocks/>
          </p:cNvGrpSpPr>
          <p:nvPr/>
        </p:nvGrpSpPr>
        <p:grpSpPr bwMode="auto">
          <a:xfrm>
            <a:off x="5394325" y="3013075"/>
            <a:ext cx="3046413" cy="2886075"/>
            <a:chOff x="3448" y="1888"/>
            <a:chExt cx="1919" cy="1818"/>
          </a:xfrm>
        </p:grpSpPr>
        <p:sp>
          <p:nvSpPr>
            <p:cNvPr id="92216" name="Freeform 95"/>
            <p:cNvSpPr>
              <a:spLocks/>
            </p:cNvSpPr>
            <p:nvPr/>
          </p:nvSpPr>
          <p:spPr bwMode="auto">
            <a:xfrm>
              <a:off x="4830" y="1888"/>
              <a:ext cx="537" cy="952"/>
            </a:xfrm>
            <a:custGeom>
              <a:avLst/>
              <a:gdLst>
                <a:gd name="T0" fmla="*/ 409 w 537"/>
                <a:gd name="T1" fmla="*/ 0 h 952"/>
                <a:gd name="T2" fmla="*/ 499 w 537"/>
                <a:gd name="T3" fmla="*/ 227 h 952"/>
                <a:gd name="T4" fmla="*/ 499 w 537"/>
                <a:gd name="T5" fmla="*/ 590 h 952"/>
                <a:gd name="T6" fmla="*/ 273 w 537"/>
                <a:gd name="T7" fmla="*/ 907 h 952"/>
                <a:gd name="T8" fmla="*/ 0 w 537"/>
                <a:gd name="T9" fmla="*/ 862 h 952"/>
                <a:gd name="T10" fmla="*/ 0 60000 65536"/>
                <a:gd name="T11" fmla="*/ 0 60000 65536"/>
                <a:gd name="T12" fmla="*/ 0 60000 65536"/>
                <a:gd name="T13" fmla="*/ 0 60000 65536"/>
                <a:gd name="T14" fmla="*/ 0 60000 65536"/>
                <a:gd name="T15" fmla="*/ 0 w 537"/>
                <a:gd name="T16" fmla="*/ 0 h 952"/>
                <a:gd name="T17" fmla="*/ 537 w 537"/>
                <a:gd name="T18" fmla="*/ 952 h 952"/>
              </a:gdLst>
              <a:ahLst/>
              <a:cxnLst>
                <a:cxn ang="T10">
                  <a:pos x="T0" y="T1"/>
                </a:cxn>
                <a:cxn ang="T11">
                  <a:pos x="T2" y="T3"/>
                </a:cxn>
                <a:cxn ang="T12">
                  <a:pos x="T4" y="T5"/>
                </a:cxn>
                <a:cxn ang="T13">
                  <a:pos x="T6" y="T7"/>
                </a:cxn>
                <a:cxn ang="T14">
                  <a:pos x="T8" y="T9"/>
                </a:cxn>
              </a:cxnLst>
              <a:rect l="T15" t="T16" r="T17" b="T18"/>
              <a:pathLst>
                <a:path w="537" h="952">
                  <a:moveTo>
                    <a:pt x="409" y="0"/>
                  </a:moveTo>
                  <a:cubicBezTo>
                    <a:pt x="446" y="64"/>
                    <a:pt x="484" y="129"/>
                    <a:pt x="499" y="227"/>
                  </a:cubicBezTo>
                  <a:cubicBezTo>
                    <a:pt x="514" y="325"/>
                    <a:pt x="537" y="477"/>
                    <a:pt x="499" y="590"/>
                  </a:cubicBezTo>
                  <a:cubicBezTo>
                    <a:pt x="461" y="703"/>
                    <a:pt x="356" y="862"/>
                    <a:pt x="273" y="907"/>
                  </a:cubicBezTo>
                  <a:cubicBezTo>
                    <a:pt x="190" y="952"/>
                    <a:pt x="95" y="907"/>
                    <a:pt x="0" y="862"/>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217" name="Freeform 96"/>
            <p:cNvSpPr>
              <a:spLocks/>
            </p:cNvSpPr>
            <p:nvPr/>
          </p:nvSpPr>
          <p:spPr bwMode="auto">
            <a:xfrm rot="1242001">
              <a:off x="3448" y="2114"/>
              <a:ext cx="430" cy="1592"/>
            </a:xfrm>
            <a:custGeom>
              <a:avLst/>
              <a:gdLst>
                <a:gd name="T0" fmla="*/ 431 w 431"/>
                <a:gd name="T1" fmla="*/ 0 h 1633"/>
                <a:gd name="T2" fmla="*/ 204 w 431"/>
                <a:gd name="T3" fmla="*/ 272 h 1633"/>
                <a:gd name="T4" fmla="*/ 23 w 431"/>
                <a:gd name="T5" fmla="*/ 998 h 1633"/>
                <a:gd name="T6" fmla="*/ 340 w 431"/>
                <a:gd name="T7" fmla="*/ 1633 h 1633"/>
                <a:gd name="T8" fmla="*/ 0 60000 65536"/>
                <a:gd name="T9" fmla="*/ 0 60000 65536"/>
                <a:gd name="T10" fmla="*/ 0 60000 65536"/>
                <a:gd name="T11" fmla="*/ 0 60000 65536"/>
                <a:gd name="T12" fmla="*/ 0 w 431"/>
                <a:gd name="T13" fmla="*/ 0 h 1633"/>
                <a:gd name="T14" fmla="*/ 431 w 431"/>
                <a:gd name="T15" fmla="*/ 1633 h 1633"/>
              </a:gdLst>
              <a:ahLst/>
              <a:cxnLst>
                <a:cxn ang="T8">
                  <a:pos x="T0" y="T1"/>
                </a:cxn>
                <a:cxn ang="T9">
                  <a:pos x="T2" y="T3"/>
                </a:cxn>
                <a:cxn ang="T10">
                  <a:pos x="T4" y="T5"/>
                </a:cxn>
                <a:cxn ang="T11">
                  <a:pos x="T6" y="T7"/>
                </a:cxn>
              </a:cxnLst>
              <a:rect l="T12" t="T13" r="T14" b="T15"/>
              <a:pathLst>
                <a:path w="431" h="1633">
                  <a:moveTo>
                    <a:pt x="431" y="0"/>
                  </a:moveTo>
                  <a:cubicBezTo>
                    <a:pt x="351" y="53"/>
                    <a:pt x="272" y="106"/>
                    <a:pt x="204" y="272"/>
                  </a:cubicBezTo>
                  <a:cubicBezTo>
                    <a:pt x="136" y="438"/>
                    <a:pt x="0" y="771"/>
                    <a:pt x="23" y="998"/>
                  </a:cubicBezTo>
                  <a:cubicBezTo>
                    <a:pt x="46" y="1225"/>
                    <a:pt x="193" y="1429"/>
                    <a:pt x="340" y="1633"/>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218" name="Freeform 97"/>
            <p:cNvSpPr>
              <a:spLocks/>
            </p:cNvSpPr>
            <p:nvPr/>
          </p:nvSpPr>
          <p:spPr bwMode="auto">
            <a:xfrm rot="-1813574">
              <a:off x="3787" y="2115"/>
              <a:ext cx="597" cy="794"/>
            </a:xfrm>
            <a:custGeom>
              <a:avLst/>
              <a:gdLst>
                <a:gd name="T0" fmla="*/ 544 w 597"/>
                <a:gd name="T1" fmla="*/ 0 h 794"/>
                <a:gd name="T2" fmla="*/ 589 w 597"/>
                <a:gd name="T3" fmla="*/ 227 h 794"/>
                <a:gd name="T4" fmla="*/ 544 w 597"/>
                <a:gd name="T5" fmla="*/ 544 h 794"/>
                <a:gd name="T6" fmla="*/ 272 w 597"/>
                <a:gd name="T7" fmla="*/ 771 h 794"/>
                <a:gd name="T8" fmla="*/ 0 w 597"/>
                <a:gd name="T9" fmla="*/ 680 h 794"/>
                <a:gd name="T10" fmla="*/ 0 60000 65536"/>
                <a:gd name="T11" fmla="*/ 0 60000 65536"/>
                <a:gd name="T12" fmla="*/ 0 60000 65536"/>
                <a:gd name="T13" fmla="*/ 0 60000 65536"/>
                <a:gd name="T14" fmla="*/ 0 60000 65536"/>
                <a:gd name="T15" fmla="*/ 0 w 597"/>
                <a:gd name="T16" fmla="*/ 0 h 794"/>
                <a:gd name="T17" fmla="*/ 597 w 597"/>
                <a:gd name="T18" fmla="*/ 794 h 794"/>
              </a:gdLst>
              <a:ahLst/>
              <a:cxnLst>
                <a:cxn ang="T10">
                  <a:pos x="T0" y="T1"/>
                </a:cxn>
                <a:cxn ang="T11">
                  <a:pos x="T2" y="T3"/>
                </a:cxn>
                <a:cxn ang="T12">
                  <a:pos x="T4" y="T5"/>
                </a:cxn>
                <a:cxn ang="T13">
                  <a:pos x="T6" y="T7"/>
                </a:cxn>
                <a:cxn ang="T14">
                  <a:pos x="T8" y="T9"/>
                </a:cxn>
              </a:cxnLst>
              <a:rect l="T15" t="T16" r="T17" b="T18"/>
              <a:pathLst>
                <a:path w="597" h="794">
                  <a:moveTo>
                    <a:pt x="544" y="0"/>
                  </a:moveTo>
                  <a:cubicBezTo>
                    <a:pt x="566" y="68"/>
                    <a:pt x="589" y="136"/>
                    <a:pt x="589" y="227"/>
                  </a:cubicBezTo>
                  <a:cubicBezTo>
                    <a:pt x="589" y="318"/>
                    <a:pt x="597" y="453"/>
                    <a:pt x="544" y="544"/>
                  </a:cubicBezTo>
                  <a:cubicBezTo>
                    <a:pt x="491" y="635"/>
                    <a:pt x="363" y="748"/>
                    <a:pt x="272" y="771"/>
                  </a:cubicBezTo>
                  <a:cubicBezTo>
                    <a:pt x="181" y="794"/>
                    <a:pt x="90" y="737"/>
                    <a:pt x="0" y="680"/>
                  </a:cubicBezTo>
                </a:path>
              </a:pathLst>
            </a:custGeom>
            <a:noFill/>
            <a:ln w="9525" cap="flat" cmpd="sng">
              <a:solidFill>
                <a:srgbClr val="C0C0C0"/>
              </a:solidFill>
              <a:prstDash val="solid"/>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sp>
        <p:nvSpPr>
          <p:cNvPr id="1015906" name="Rectangle 98"/>
          <p:cNvSpPr>
            <a:spLocks noChangeArrowheads="1"/>
          </p:cNvSpPr>
          <p:nvPr/>
        </p:nvSpPr>
        <p:spPr bwMode="auto">
          <a:xfrm>
            <a:off x="5068888" y="923925"/>
            <a:ext cx="3816350" cy="288925"/>
          </a:xfrm>
          <a:prstGeom prst="rect">
            <a:avLst/>
          </a:prstGeom>
          <a:solidFill>
            <a:srgbClr val="FBE095">
              <a:alpha val="34000"/>
            </a:srgbClr>
          </a:solidFill>
          <a:ln w="9525" algn="ctr">
            <a:solidFill>
              <a:srgbClr val="FF9933"/>
            </a:solidFill>
            <a:miter lim="800000"/>
            <a:headEnd/>
            <a:tailEnd/>
          </a:ln>
          <a:effectLst/>
        </p:spPr>
        <p:txBody>
          <a:bodyPr anchor="ctr"/>
          <a:lstStyle/>
          <a:p>
            <a:pPr algn="r">
              <a:defRPr/>
            </a:pPr>
            <a:r>
              <a:rPr lang="en-US" sz="1400" b="1" i="1">
                <a:solidFill>
                  <a:srgbClr val="CC3300"/>
                </a:solidFill>
                <a:effectLst>
                  <a:outerShdw blurRad="38100" dist="38100" dir="2700000" algn="tl">
                    <a:srgbClr val="000000"/>
                  </a:outerShdw>
                </a:effectLst>
              </a:rPr>
              <a:t>Template composition</a:t>
            </a:r>
            <a:r>
              <a:rPr lang="en-US" sz="1400" b="1">
                <a:effectLst>
                  <a:outerShdw blurRad="38100" dist="38100" dir="2700000" algn="tl">
                    <a:srgbClr val="FFFFFF"/>
                  </a:outerShdw>
                </a:effectLst>
              </a:rPr>
              <a:t>  and </a:t>
            </a:r>
            <a:r>
              <a:rPr lang="en-US" sz="1400" b="1" i="1">
                <a:solidFill>
                  <a:srgbClr val="CC3300"/>
                </a:solidFill>
                <a:effectLst>
                  <a:outerShdw blurRad="38100" dist="38100" dir="2700000" algn="tl">
                    <a:srgbClr val="000000"/>
                  </a:outerShdw>
                </a:effectLst>
              </a:rPr>
              <a:t>mapping rules</a:t>
            </a:r>
            <a:r>
              <a:rPr lang="en-US" sz="1400" b="1">
                <a:effectLst>
                  <a:outerShdw blurRad="38100" dist="38100" dir="2700000" algn="tl">
                    <a:srgbClr val="FFFFFF"/>
                  </a:outerShdw>
                </a:effectLst>
              </a:rPr>
              <a:t>    </a:t>
            </a:r>
          </a:p>
        </p:txBody>
      </p:sp>
      <p:pic>
        <p:nvPicPr>
          <p:cNvPr id="1015907" name="Picture 99" descr="CAU70HA3"/>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29025" y="1068388"/>
            <a:ext cx="1503363"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 name="Group 100"/>
          <p:cNvGrpSpPr>
            <a:grpSpLocks/>
          </p:cNvGrpSpPr>
          <p:nvPr/>
        </p:nvGrpSpPr>
        <p:grpSpPr bwMode="auto">
          <a:xfrm>
            <a:off x="3629025" y="1068388"/>
            <a:ext cx="1385888" cy="838200"/>
            <a:chOff x="2426" y="1117"/>
            <a:chExt cx="873" cy="528"/>
          </a:xfrm>
        </p:grpSpPr>
        <p:grpSp>
          <p:nvGrpSpPr>
            <p:cNvPr id="92200" name="Group 101"/>
            <p:cNvGrpSpPr>
              <a:grpSpLocks/>
            </p:cNvGrpSpPr>
            <p:nvPr/>
          </p:nvGrpSpPr>
          <p:grpSpPr bwMode="auto">
            <a:xfrm>
              <a:off x="2880" y="1117"/>
              <a:ext cx="419" cy="315"/>
              <a:chOff x="755" y="346"/>
              <a:chExt cx="2715" cy="2672"/>
            </a:xfrm>
          </p:grpSpPr>
          <p:pic>
            <p:nvPicPr>
              <p:cNvPr id="92203" name="Picture 102" descr="Untitled-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9" y="346"/>
                <a:ext cx="2631" cy="2641"/>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grpSp>
            <p:nvGrpSpPr>
              <p:cNvPr id="92204" name="Group 103"/>
              <p:cNvGrpSpPr>
                <a:grpSpLocks/>
              </p:cNvGrpSpPr>
              <p:nvPr/>
            </p:nvGrpSpPr>
            <p:grpSpPr bwMode="auto">
              <a:xfrm>
                <a:off x="755" y="1228"/>
                <a:ext cx="839" cy="1142"/>
                <a:chOff x="1989" y="722"/>
                <a:chExt cx="839" cy="1142"/>
              </a:xfrm>
            </p:grpSpPr>
            <p:sp>
              <p:nvSpPr>
                <p:cNvPr id="92214" name="Oval 104"/>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913" name="Text Box 105"/>
                <p:cNvSpPr txBox="1">
                  <a:spLocks noChangeArrowheads="1"/>
                </p:cNvSpPr>
                <p:nvPr/>
              </p:nvSpPr>
              <p:spPr bwMode="auto">
                <a:xfrm>
                  <a:off x="1989" y="722"/>
                  <a:ext cx="836" cy="1145"/>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92205" name="Group 106"/>
              <p:cNvGrpSpPr>
                <a:grpSpLocks/>
              </p:cNvGrpSpPr>
              <p:nvPr/>
            </p:nvGrpSpPr>
            <p:grpSpPr bwMode="auto">
              <a:xfrm>
                <a:off x="775" y="1448"/>
                <a:ext cx="846" cy="1148"/>
                <a:chOff x="1982" y="722"/>
                <a:chExt cx="846" cy="1148"/>
              </a:xfrm>
            </p:grpSpPr>
            <p:sp>
              <p:nvSpPr>
                <p:cNvPr id="92212" name="Oval 107"/>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916" name="Text Box 108"/>
                <p:cNvSpPr txBox="1">
                  <a:spLocks noChangeArrowheads="1"/>
                </p:cNvSpPr>
                <p:nvPr/>
              </p:nvSpPr>
              <p:spPr bwMode="auto">
                <a:xfrm>
                  <a:off x="1981" y="723"/>
                  <a:ext cx="849" cy="1145"/>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92206" name="Group 109"/>
              <p:cNvGrpSpPr>
                <a:grpSpLocks/>
              </p:cNvGrpSpPr>
              <p:nvPr/>
            </p:nvGrpSpPr>
            <p:grpSpPr bwMode="auto">
              <a:xfrm>
                <a:off x="758" y="1667"/>
                <a:ext cx="839" cy="1149"/>
                <a:chOff x="1989" y="722"/>
                <a:chExt cx="839" cy="1149"/>
              </a:xfrm>
            </p:grpSpPr>
            <p:sp>
              <p:nvSpPr>
                <p:cNvPr id="92210" name="Oval 110"/>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919" name="Text Box 111"/>
                <p:cNvSpPr txBox="1">
                  <a:spLocks noChangeArrowheads="1"/>
                </p:cNvSpPr>
                <p:nvPr/>
              </p:nvSpPr>
              <p:spPr bwMode="auto">
                <a:xfrm>
                  <a:off x="1986" y="724"/>
                  <a:ext cx="842" cy="1145"/>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nvGrpSpPr>
              <p:cNvPr id="92207" name="Group 112"/>
              <p:cNvGrpSpPr>
                <a:grpSpLocks/>
              </p:cNvGrpSpPr>
              <p:nvPr/>
            </p:nvGrpSpPr>
            <p:grpSpPr bwMode="auto">
              <a:xfrm>
                <a:off x="773" y="1877"/>
                <a:ext cx="839" cy="1141"/>
                <a:chOff x="1989" y="722"/>
                <a:chExt cx="839" cy="1141"/>
              </a:xfrm>
            </p:grpSpPr>
            <p:sp>
              <p:nvSpPr>
                <p:cNvPr id="92208" name="Oval 113"/>
                <p:cNvSpPr>
                  <a:spLocks noChangeArrowheads="1"/>
                </p:cNvSpPr>
                <p:nvPr/>
              </p:nvSpPr>
              <p:spPr bwMode="auto">
                <a:xfrm>
                  <a:off x="2357" y="845"/>
                  <a:ext cx="90" cy="136"/>
                </a:xfrm>
                <a:prstGeom prst="ellipse">
                  <a:avLst/>
                </a:prstGeom>
                <a:solidFill>
                  <a:srgbClr val="FFFF66"/>
                </a:solidFill>
                <a:ln w="9525" algn="ctr">
                  <a:solidFill>
                    <a:srgbClr val="C0C0C0"/>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15922" name="Text Box 114"/>
                <p:cNvSpPr txBox="1">
                  <a:spLocks noChangeArrowheads="1"/>
                </p:cNvSpPr>
                <p:nvPr/>
              </p:nvSpPr>
              <p:spPr bwMode="auto">
                <a:xfrm>
                  <a:off x="1990" y="718"/>
                  <a:ext cx="836" cy="1145"/>
                </a:xfrm>
                <a:prstGeom prst="rect">
                  <a:avLst/>
                </a:prstGeom>
                <a:noFill/>
                <a:ln w="9525" algn="ctr">
                  <a:noFill/>
                  <a:miter lim="800000"/>
                  <a:headEnd/>
                  <a:tailEnd/>
                </a:ln>
                <a:effectLst/>
              </p:spPr>
              <p:txBody>
                <a:bodyPr>
                  <a:spAutoFit/>
                </a:bodyPr>
                <a:lstStyle/>
                <a:p>
                  <a:pPr>
                    <a:spcBef>
                      <a:spcPct val="50000"/>
                    </a:spcBef>
                    <a:defRPr/>
                  </a:pPr>
                  <a:endParaRPr lang="en-US" b="1" i="1">
                    <a:solidFill>
                      <a:srgbClr val="06CC0F"/>
                    </a:solidFill>
                    <a:effectLst>
                      <a:outerShdw blurRad="38100" dist="38100" dir="2700000" algn="tl">
                        <a:srgbClr val="C0C0C0"/>
                      </a:outerShdw>
                    </a:effectLst>
                  </a:endParaRPr>
                </a:p>
              </p:txBody>
            </p:sp>
          </p:grpSp>
        </p:grpSp>
        <p:pic>
          <p:nvPicPr>
            <p:cNvPr id="92201" name="Picture 115" descr="xmlAlar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26" y="1344"/>
              <a:ext cx="408" cy="301"/>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92202" name="AutoShape 116"/>
            <p:cNvSpPr>
              <a:spLocks noChangeArrowheads="1"/>
            </p:cNvSpPr>
            <p:nvPr/>
          </p:nvSpPr>
          <p:spPr bwMode="auto">
            <a:xfrm rot="-1153840">
              <a:off x="2698" y="1298"/>
              <a:ext cx="318" cy="136"/>
            </a:xfrm>
            <a:prstGeom prst="leftRightArrow">
              <a:avLst>
                <a:gd name="adj1" fmla="val 50000"/>
                <a:gd name="adj2" fmla="val 46765"/>
              </a:avLst>
            </a:prstGeom>
            <a:solidFill>
              <a:srgbClr val="FF0000"/>
            </a:solidFill>
            <a:ln w="9525" algn="ctr">
              <a:solidFill>
                <a:srgbClr val="FF9933"/>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28" name="Group 117"/>
          <p:cNvGrpSpPr>
            <a:grpSpLocks/>
          </p:cNvGrpSpPr>
          <p:nvPr/>
        </p:nvGrpSpPr>
        <p:grpSpPr bwMode="auto">
          <a:xfrm>
            <a:off x="4521200" y="1355725"/>
            <a:ext cx="936625" cy="1439863"/>
            <a:chOff x="1803" y="1661"/>
            <a:chExt cx="363" cy="505"/>
          </a:xfrm>
        </p:grpSpPr>
        <p:sp>
          <p:nvSpPr>
            <p:cNvPr id="92198" name="Oval 11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2199" name="Picture 119"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15928" name="Picture 120" descr="hand-pointer-fine-edges"/>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05288" y="6181725"/>
            <a:ext cx="600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 name="Group 121"/>
          <p:cNvGrpSpPr>
            <a:grpSpLocks/>
          </p:cNvGrpSpPr>
          <p:nvPr/>
        </p:nvGrpSpPr>
        <p:grpSpPr bwMode="auto">
          <a:xfrm>
            <a:off x="765175" y="3787775"/>
            <a:ext cx="4448175" cy="377825"/>
            <a:chOff x="532" y="2376"/>
            <a:chExt cx="2802" cy="238"/>
          </a:xfrm>
        </p:grpSpPr>
        <p:sp>
          <p:nvSpPr>
            <p:cNvPr id="92196" name="Oval 122"/>
            <p:cNvSpPr>
              <a:spLocks noChangeArrowheads="1"/>
            </p:cNvSpPr>
            <p:nvPr/>
          </p:nvSpPr>
          <p:spPr bwMode="auto">
            <a:xfrm>
              <a:off x="532" y="2376"/>
              <a:ext cx="128" cy="179"/>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97" name="Line 123"/>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30" name="Group 124"/>
          <p:cNvGrpSpPr>
            <a:grpSpLocks/>
          </p:cNvGrpSpPr>
          <p:nvPr/>
        </p:nvGrpSpPr>
        <p:grpSpPr bwMode="auto">
          <a:xfrm rot="-230761">
            <a:off x="803275" y="4248150"/>
            <a:ext cx="4448175" cy="377825"/>
            <a:chOff x="532" y="2376"/>
            <a:chExt cx="2802" cy="238"/>
          </a:xfrm>
        </p:grpSpPr>
        <p:sp>
          <p:nvSpPr>
            <p:cNvPr id="92194" name="Oval 125"/>
            <p:cNvSpPr>
              <a:spLocks noChangeArrowheads="1"/>
            </p:cNvSpPr>
            <p:nvPr/>
          </p:nvSpPr>
          <p:spPr bwMode="auto">
            <a:xfrm>
              <a:off x="532" y="2376"/>
              <a:ext cx="128" cy="179"/>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95" name="Line 126"/>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31" name="Group 127"/>
          <p:cNvGrpSpPr>
            <a:grpSpLocks/>
          </p:cNvGrpSpPr>
          <p:nvPr/>
        </p:nvGrpSpPr>
        <p:grpSpPr bwMode="auto">
          <a:xfrm rot="-607484">
            <a:off x="742950" y="4867275"/>
            <a:ext cx="4448175" cy="377825"/>
            <a:chOff x="532" y="2376"/>
            <a:chExt cx="2802" cy="238"/>
          </a:xfrm>
        </p:grpSpPr>
        <p:sp>
          <p:nvSpPr>
            <p:cNvPr id="92192" name="Oval 128"/>
            <p:cNvSpPr>
              <a:spLocks noChangeArrowheads="1"/>
            </p:cNvSpPr>
            <p:nvPr/>
          </p:nvSpPr>
          <p:spPr bwMode="auto">
            <a:xfrm>
              <a:off x="532" y="2376"/>
              <a:ext cx="128" cy="179"/>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93" name="Line 129"/>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1015841" name="Group 130"/>
          <p:cNvGrpSpPr>
            <a:grpSpLocks/>
          </p:cNvGrpSpPr>
          <p:nvPr/>
        </p:nvGrpSpPr>
        <p:grpSpPr bwMode="auto">
          <a:xfrm rot="-780669">
            <a:off x="752475" y="5351463"/>
            <a:ext cx="4519613" cy="377825"/>
            <a:chOff x="532" y="2376"/>
            <a:chExt cx="2802" cy="238"/>
          </a:xfrm>
        </p:grpSpPr>
        <p:sp>
          <p:nvSpPr>
            <p:cNvPr id="92190" name="Oval 131"/>
            <p:cNvSpPr>
              <a:spLocks noChangeArrowheads="1"/>
            </p:cNvSpPr>
            <p:nvPr/>
          </p:nvSpPr>
          <p:spPr bwMode="auto">
            <a:xfrm>
              <a:off x="532" y="2376"/>
              <a:ext cx="128" cy="179"/>
            </a:xfrm>
            <a:prstGeom prst="ellipse">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91" name="Line 132"/>
            <p:cNvSpPr>
              <a:spLocks noChangeShapeType="1"/>
            </p:cNvSpPr>
            <p:nvPr/>
          </p:nvSpPr>
          <p:spPr bwMode="auto">
            <a:xfrm>
              <a:off x="657" y="2478"/>
              <a:ext cx="2677" cy="136"/>
            </a:xfrm>
            <a:prstGeom prst="line">
              <a:avLst/>
            </a:prstGeom>
            <a:noFill/>
            <a:ln w="9525">
              <a:solidFill>
                <a:srgbClr val="FF0000"/>
              </a:solidFill>
              <a:round/>
              <a:headEnd/>
              <a:tailEnd type="diamond" w="med" len="med"/>
            </a:ln>
            <a:extLst>
              <a:ext uri="{909E8E84-426E-40DD-AFC4-6F175D3DCCD1}">
                <a14:hiddenFill xmlns:a14="http://schemas.microsoft.com/office/drawing/2010/main">
                  <a:noFill/>
                </a14:hiddenFill>
              </a:ext>
            </a:extLst>
          </p:spPr>
          <p:txBody>
            <a:bodyPr>
              <a:spAutoFit/>
            </a:bodyPr>
            <a:lstStyle/>
            <a:p>
              <a:endParaRPr lang="en-US"/>
            </a:p>
          </p:txBody>
        </p:sp>
      </p:grpSp>
      <p:sp>
        <p:nvSpPr>
          <p:cNvPr id="1015941" name="Text Box 133"/>
          <p:cNvSpPr txBox="1">
            <a:spLocks noChangeArrowheads="1"/>
          </p:cNvSpPr>
          <p:nvPr/>
        </p:nvSpPr>
        <p:spPr bwMode="auto">
          <a:xfrm>
            <a:off x="5932488" y="6324600"/>
            <a:ext cx="2951162" cy="396875"/>
          </a:xfrm>
          <a:prstGeom prst="rect">
            <a:avLst/>
          </a:prstGeom>
          <a:noFill/>
          <a:ln w="9525" algn="ctr">
            <a:noFill/>
            <a:miter lim="800000"/>
            <a:headEnd/>
            <a:tailEnd/>
          </a:ln>
          <a:effectLst/>
        </p:spPr>
        <p:txBody>
          <a:bodyPr>
            <a:spAutoFit/>
          </a:bodyPr>
          <a:lstStyle/>
          <a:p>
            <a:pPr>
              <a:spcBef>
                <a:spcPct val="50000"/>
              </a:spcBef>
              <a:defRPr/>
            </a:pPr>
            <a:r>
              <a:rPr lang="en-US" sz="2000" b="1" i="1">
                <a:solidFill>
                  <a:srgbClr val="993300"/>
                </a:solidFill>
                <a:effectLst>
                  <a:outerShdw blurRad="38100" dist="38100" dir="2700000" algn="tl">
                    <a:srgbClr val="C0C0C0"/>
                  </a:outerShdw>
                </a:effectLst>
              </a:rPr>
              <a:t>Ontology of Templates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3.61111E-6 -1.11111E-6 L -0.2441 -0.23102 " pathEditMode="relative" ptsTypes="AA">
                                      <p:cBhvr>
                                        <p:cTn id="6" dur="2000" fill="hold"/>
                                        <p:tgtEl>
                                          <p:spTgt spid="8"/>
                                        </p:tgtEl>
                                        <p:attrNameLst>
                                          <p:attrName>ppt_x</p:attrName>
                                          <p:attrName>ppt_y</p:attrName>
                                        </p:attrNameLst>
                                      </p:cBhvr>
                                    </p:animMotion>
                                  </p:childTnLst>
                                </p:cTn>
                              </p:par>
                            </p:childTnLst>
                          </p:cTn>
                        </p:par>
                        <p:par>
                          <p:cTn id="7" fill="hold" nodeType="afterGroup">
                            <p:stCondLst>
                              <p:cond delay="2000"/>
                            </p:stCondLst>
                            <p:childTnLst>
                              <p:par>
                                <p:cTn id="8" presetID="53" presetClass="exit" presetSubtype="0" fill="hold" nodeType="afterEffect">
                                  <p:stCondLst>
                                    <p:cond delay="0"/>
                                  </p:stCondLst>
                                  <p:childTnLst>
                                    <p:anim calcmode="lin" valueType="num">
                                      <p:cBhvr>
                                        <p:cTn id="9" dur="500"/>
                                        <p:tgtEl>
                                          <p:spTgt spid="8"/>
                                        </p:tgtEl>
                                        <p:attrNameLst>
                                          <p:attrName>ppt_w</p:attrName>
                                        </p:attrNameLst>
                                      </p:cBhvr>
                                      <p:tavLst>
                                        <p:tav tm="0">
                                          <p:val>
                                            <p:strVal val="ppt_w"/>
                                          </p:val>
                                        </p:tav>
                                        <p:tav tm="100000">
                                          <p:val>
                                            <p:fltVal val="0"/>
                                          </p:val>
                                        </p:tav>
                                      </p:tavLst>
                                    </p:anim>
                                    <p:anim calcmode="lin" valueType="num">
                                      <p:cBhvr>
                                        <p:cTn id="10" dur="500"/>
                                        <p:tgtEl>
                                          <p:spTgt spid="8"/>
                                        </p:tgtEl>
                                        <p:attrNameLst>
                                          <p:attrName>ppt_h</p:attrName>
                                        </p:attrNameLst>
                                      </p:cBhvr>
                                      <p:tavLst>
                                        <p:tav tm="0">
                                          <p:val>
                                            <p:strVal val="ppt_h"/>
                                          </p:val>
                                        </p:tav>
                                        <p:tav tm="100000">
                                          <p:val>
                                            <p:fltVal val="0"/>
                                          </p:val>
                                        </p:tav>
                                      </p:tavLst>
                                    </p:anim>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par>
                                <p:cTn id="13" presetID="10" presetClass="entr" presetSubtype="0" fill="hold" nodeType="withEffect">
                                  <p:stCondLst>
                                    <p:cond delay="0"/>
                                  </p:stCondLst>
                                  <p:childTnLst>
                                    <p:set>
                                      <p:cBhvr>
                                        <p:cTn id="14" dur="1" fill="hold">
                                          <p:stCondLst>
                                            <p:cond delay="0"/>
                                          </p:stCondLst>
                                        </p:cTn>
                                        <p:tgtEl>
                                          <p:spTgt spid="1015826"/>
                                        </p:tgtEl>
                                        <p:attrNameLst>
                                          <p:attrName>style.visibility</p:attrName>
                                        </p:attrNameLst>
                                      </p:cBhvr>
                                      <p:to>
                                        <p:strVal val="visible"/>
                                      </p:to>
                                    </p:set>
                                    <p:animEffect transition="in" filter="fade">
                                      <p:cBhvr>
                                        <p:cTn id="15" dur="2000"/>
                                        <p:tgtEl>
                                          <p:spTgt spid="1015826"/>
                                        </p:tgtEl>
                                      </p:cBhvr>
                                    </p:animEffect>
                                  </p:childTnLst>
                                </p:cTn>
                              </p:par>
                            </p:childTnLst>
                          </p:cTn>
                        </p:par>
                        <p:par>
                          <p:cTn id="16" fill="hold" nodeType="afterGroup">
                            <p:stCondLst>
                              <p:cond delay="4000"/>
                            </p:stCondLst>
                            <p:childTnLst>
                              <p:par>
                                <p:cTn id="17" presetID="9"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dissolve">
                                      <p:cBhvr>
                                        <p:cTn id="19" dur="500"/>
                                        <p:tgtEl>
                                          <p:spTgt spid="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0" presetClass="path" presetSubtype="0" accel="50000" decel="50000" fill="hold" nodeType="clickEffect">
                                  <p:stCondLst>
                                    <p:cond delay="0"/>
                                  </p:stCondLst>
                                  <p:childTnLst>
                                    <p:animMotion origin="layout" path="M 5.27778E-6 2.22222E-6 L 0.21268 -0.23102 " pathEditMode="relative" ptsTypes="AA">
                                      <p:cBhvr>
                                        <p:cTn id="23" dur="2000" fill="hold"/>
                                        <p:tgtEl>
                                          <p:spTgt spid="9"/>
                                        </p:tgtEl>
                                        <p:attrNameLst>
                                          <p:attrName>ppt_x</p:attrName>
                                          <p:attrName>ppt_y</p:attrName>
                                        </p:attrNameLst>
                                      </p:cBhvr>
                                    </p:animMotion>
                                  </p:childTnLst>
                                </p:cTn>
                              </p:par>
                            </p:childTnLst>
                          </p:cTn>
                        </p:par>
                        <p:par>
                          <p:cTn id="24" fill="hold" nodeType="afterGroup">
                            <p:stCondLst>
                              <p:cond delay="2000"/>
                            </p:stCondLst>
                            <p:childTnLst>
                              <p:par>
                                <p:cTn id="25" presetID="53" presetClass="exit" presetSubtype="0" fill="hold" nodeType="afterEffect">
                                  <p:stCondLst>
                                    <p:cond delay="0"/>
                                  </p:stCondLst>
                                  <p:childTnLst>
                                    <p:anim calcmode="lin" valueType="num">
                                      <p:cBhvr>
                                        <p:cTn id="26" dur="500"/>
                                        <p:tgtEl>
                                          <p:spTgt spid="9"/>
                                        </p:tgtEl>
                                        <p:attrNameLst>
                                          <p:attrName>ppt_w</p:attrName>
                                        </p:attrNameLst>
                                      </p:cBhvr>
                                      <p:tavLst>
                                        <p:tav tm="0">
                                          <p:val>
                                            <p:strVal val="ppt_w"/>
                                          </p:val>
                                        </p:tav>
                                        <p:tav tm="100000">
                                          <p:val>
                                            <p:fltVal val="0"/>
                                          </p:val>
                                        </p:tav>
                                      </p:tavLst>
                                    </p:anim>
                                    <p:anim calcmode="lin" valueType="num">
                                      <p:cBhvr>
                                        <p:cTn id="27" dur="500"/>
                                        <p:tgtEl>
                                          <p:spTgt spid="9"/>
                                        </p:tgtEl>
                                        <p:attrNameLst>
                                          <p:attrName>ppt_h</p:attrName>
                                        </p:attrNameLst>
                                      </p:cBhvr>
                                      <p:tavLst>
                                        <p:tav tm="0">
                                          <p:val>
                                            <p:strVal val="ppt_h"/>
                                          </p:val>
                                        </p:tav>
                                        <p:tav tm="100000">
                                          <p:val>
                                            <p:fltVal val="0"/>
                                          </p:val>
                                        </p:tav>
                                      </p:tavLst>
                                    </p:anim>
                                    <p:animEffect transition="out" filter="fade">
                                      <p:cBhvr>
                                        <p:cTn id="28" dur="500"/>
                                        <p:tgtEl>
                                          <p:spTgt spid="9"/>
                                        </p:tgtEl>
                                      </p:cBhvr>
                                    </p:animEffect>
                                    <p:set>
                                      <p:cBhvr>
                                        <p:cTn id="29" dur="1" fill="hold">
                                          <p:stCondLst>
                                            <p:cond delay="499"/>
                                          </p:stCondLst>
                                        </p:cTn>
                                        <p:tgtEl>
                                          <p:spTgt spid="9"/>
                                        </p:tgtEl>
                                        <p:attrNameLst>
                                          <p:attrName>style.visibility</p:attrName>
                                        </p:attrNameLst>
                                      </p:cBhvr>
                                      <p:to>
                                        <p:strVal val="hidden"/>
                                      </p:to>
                                    </p:set>
                                  </p:childTnLst>
                                </p:cTn>
                              </p:par>
                            </p:childTnLst>
                          </p:cTn>
                        </p:par>
                        <p:par>
                          <p:cTn id="30" fill="hold" nodeType="afterGroup">
                            <p:stCondLst>
                              <p:cond delay="2500"/>
                            </p:stCondLst>
                            <p:childTnLst>
                              <p:par>
                                <p:cTn id="31" presetID="0" presetClass="path" presetSubtype="0" accel="50000" decel="50000" fill="hold" nodeType="afterEffect">
                                  <p:stCondLst>
                                    <p:cond delay="0"/>
                                  </p:stCondLst>
                                  <p:childTnLst>
                                    <p:animMotion origin="layout" path="M 6.38889E-6 7.40741E-6 L 0.02362 -0.18911 " pathEditMode="relative" ptsTypes="AA">
                                      <p:cBhvr>
                                        <p:cTn id="32" dur="2000" fill="hold"/>
                                        <p:tgtEl>
                                          <p:spTgt spid="18"/>
                                        </p:tgtEl>
                                        <p:attrNameLst>
                                          <p:attrName>ppt_x</p:attrName>
                                          <p:attrName>ppt_y</p:attrName>
                                        </p:attrNameLst>
                                      </p:cBhvr>
                                    </p:animMotion>
                                  </p:childTnLst>
                                </p:cTn>
                              </p:par>
                              <p:par>
                                <p:cTn id="33" presetID="0" presetClass="path" presetSubtype="0" accel="50000" decel="50000" fill="hold" nodeType="withEffect">
                                  <p:stCondLst>
                                    <p:cond delay="0"/>
                                  </p:stCondLst>
                                  <p:childTnLst>
                                    <p:animMotion origin="layout" path="M 2.5E-6 -3.7037E-7 L -0.02362 -0.16805 " pathEditMode="relative" ptsTypes="AA">
                                      <p:cBhvr>
                                        <p:cTn id="34" dur="2000" fill="hold"/>
                                        <p:tgtEl>
                                          <p:spTgt spid="19"/>
                                        </p:tgtEl>
                                        <p:attrNameLst>
                                          <p:attrName>ppt_x</p:attrName>
                                          <p:attrName>ppt_y</p:attrName>
                                        </p:attrNameLst>
                                      </p:cBhvr>
                                    </p:animMotion>
                                  </p:childTnLst>
                                </p:cTn>
                              </p:par>
                              <p:par>
                                <p:cTn id="35" presetID="0" presetClass="path" presetSubtype="0" accel="50000" decel="50000" fill="hold" nodeType="withEffect">
                                  <p:stCondLst>
                                    <p:cond delay="0"/>
                                  </p:stCondLst>
                                  <p:childTnLst>
                                    <p:animMotion origin="layout" path="M -5.55556E-7 -1.11111E-6 L -0.24792 -0.35278 " pathEditMode="relative" rAng="0" ptsTypes="AA">
                                      <p:cBhvr>
                                        <p:cTn id="36" dur="2000" fill="hold"/>
                                        <p:tgtEl>
                                          <p:spTgt spid="20"/>
                                        </p:tgtEl>
                                        <p:attrNameLst>
                                          <p:attrName>ppt_x</p:attrName>
                                          <p:attrName>ppt_y</p:attrName>
                                        </p:attrNameLst>
                                      </p:cBhvr>
                                      <p:rCtr x="-12396" y="-17639"/>
                                    </p:animMotion>
                                  </p:childTnLst>
                                </p:cTn>
                              </p:par>
                              <p:par>
                                <p:cTn id="37" presetID="0" presetClass="path" presetSubtype="0" accel="50000" decel="50000" fill="hold" nodeType="withEffect">
                                  <p:stCondLst>
                                    <p:cond delay="0"/>
                                  </p:stCondLst>
                                  <p:childTnLst>
                                    <p:animMotion origin="layout" path="M -3.33333E-6 -3.7037E-7 L -3.33333E-6 -0.32546 " pathEditMode="relative" ptsTypes="AA">
                                      <p:cBhvr>
                                        <p:cTn id="38" dur="2000" fill="hold"/>
                                        <p:tgtEl>
                                          <p:spTgt spid="15"/>
                                        </p:tgtEl>
                                        <p:attrNameLst>
                                          <p:attrName>ppt_x</p:attrName>
                                          <p:attrName>ppt_y</p:attrName>
                                        </p:attrNameLst>
                                      </p:cBhvr>
                                    </p:animMotion>
                                  </p:childTnLst>
                                </p:cTn>
                              </p:par>
                            </p:childTnLst>
                          </p:cTn>
                        </p:par>
                        <p:par>
                          <p:cTn id="39" fill="hold" nodeType="afterGroup">
                            <p:stCondLst>
                              <p:cond delay="4500"/>
                            </p:stCondLst>
                            <p:childTnLst>
                              <p:par>
                                <p:cTn id="40" presetID="9" presetClass="entr" presetSubtype="0"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dissolve">
                                      <p:cBhvr>
                                        <p:cTn id="42" dur="500"/>
                                        <p:tgtEl>
                                          <p:spTgt spid="21"/>
                                        </p:tgtEl>
                                      </p:cBhvr>
                                    </p:animEffect>
                                  </p:childTnLst>
                                </p:cTn>
                              </p:par>
                            </p:childTnLst>
                          </p:cTn>
                        </p:par>
                        <p:par>
                          <p:cTn id="43" fill="hold" nodeType="afterGroup">
                            <p:stCondLst>
                              <p:cond delay="5000"/>
                            </p:stCondLst>
                            <p:childTnLst>
                              <p:par>
                                <p:cTn id="44" presetID="3" presetClass="exit" presetSubtype="10" fill="hold" nodeType="afterEffect">
                                  <p:stCondLst>
                                    <p:cond delay="1000"/>
                                  </p:stCondLst>
                                  <p:childTnLst>
                                    <p:animEffect transition="out" filter="blinds(horizontal)">
                                      <p:cBhvr>
                                        <p:cTn id="45" dur="500"/>
                                        <p:tgtEl>
                                          <p:spTgt spid="21"/>
                                        </p:tgtEl>
                                      </p:cBhvr>
                                    </p:animEffect>
                                    <p:set>
                                      <p:cBhvr>
                                        <p:cTn id="46" dur="1" fill="hold">
                                          <p:stCondLst>
                                            <p:cond delay="499"/>
                                          </p:stCondLst>
                                        </p:cTn>
                                        <p:tgtEl>
                                          <p:spTgt spid="21"/>
                                        </p:tgtEl>
                                        <p:attrNameLst>
                                          <p:attrName>style.visibility</p:attrName>
                                        </p:attrNameLst>
                                      </p:cBhvr>
                                      <p:to>
                                        <p:strVal val="hidden"/>
                                      </p:to>
                                    </p:set>
                                  </p:childTnLst>
                                </p:cTn>
                              </p:par>
                            </p:childTnLst>
                          </p:cTn>
                        </p:par>
                        <p:par>
                          <p:cTn id="47" fill="hold" nodeType="afterGroup">
                            <p:stCondLst>
                              <p:cond delay="6500"/>
                            </p:stCondLst>
                            <p:childTnLst>
                              <p:par>
                                <p:cTn id="48" presetID="0" presetClass="path" presetSubtype="0" accel="50000" decel="50000" fill="hold" nodeType="afterEffect">
                                  <p:stCondLst>
                                    <p:cond delay="0"/>
                                  </p:stCondLst>
                                  <p:childTnLst>
                                    <p:animMotion origin="layout" path="M -0.24792 -0.35278 L -0.15347 -0.2794 " pathEditMode="relative" ptsTypes="AA">
                                      <p:cBhvr>
                                        <p:cTn id="49" dur="2000" fill="hold"/>
                                        <p:tgtEl>
                                          <p:spTgt spid="20"/>
                                        </p:tgtEl>
                                        <p:attrNameLst>
                                          <p:attrName>ppt_x</p:attrName>
                                          <p:attrName>ppt_y</p:attrName>
                                        </p:attrNameLst>
                                      </p:cBhvr>
                                    </p:animMotion>
                                  </p:childTnLst>
                                </p:cTn>
                              </p:par>
                              <p:par>
                                <p:cTn id="50" presetID="0" presetClass="path" presetSubtype="0" accel="50000" decel="50000" fill="hold" nodeType="withEffect">
                                  <p:stCondLst>
                                    <p:cond delay="0"/>
                                  </p:stCondLst>
                                  <p:childTnLst>
                                    <p:animMotion origin="layout" path="M -5.55556E-7 -0.32546 L -0.10243 -0.24144 " pathEditMode="relative" ptsTypes="AA">
                                      <p:cBhvr>
                                        <p:cTn id="51" dur="2000" fill="hold"/>
                                        <p:tgtEl>
                                          <p:spTgt spid="15"/>
                                        </p:tgtEl>
                                        <p:attrNameLst>
                                          <p:attrName>ppt_x</p:attrName>
                                          <p:attrName>ppt_y</p:attrName>
                                        </p:attrNameLst>
                                      </p:cBhvr>
                                    </p:animMotion>
                                  </p:childTnLst>
                                </p:cTn>
                              </p:par>
                              <p:par>
                                <p:cTn id="52" presetID="0" presetClass="path" presetSubtype="0" accel="50000" decel="50000" fill="hold" nodeType="withEffect">
                                  <p:stCondLst>
                                    <p:cond delay="0"/>
                                  </p:stCondLst>
                                  <p:childTnLst>
                                    <p:animMotion origin="layout" path="M 0.02362 -0.18911 L -0.01579 -0.27291 " pathEditMode="relative" ptsTypes="AA">
                                      <p:cBhvr>
                                        <p:cTn id="53" dur="2000" fill="hold"/>
                                        <p:tgtEl>
                                          <p:spTgt spid="18"/>
                                        </p:tgtEl>
                                        <p:attrNameLst>
                                          <p:attrName>ppt_x</p:attrName>
                                          <p:attrName>ppt_y</p:attrName>
                                        </p:attrNameLst>
                                      </p:cBhvr>
                                    </p:animMotion>
                                  </p:childTnLst>
                                </p:cTn>
                              </p:par>
                              <p:par>
                                <p:cTn id="54" presetID="0" presetClass="path" presetSubtype="0" accel="50000" decel="50000" fill="hold" nodeType="withEffect">
                                  <p:stCondLst>
                                    <p:cond delay="0"/>
                                  </p:stCondLst>
                                  <p:childTnLst>
                                    <p:animMotion origin="layout" path="M -0.02361 -0.16806 L 0.06302 -0.3044 " pathEditMode="relative" ptsTypes="AA">
                                      <p:cBhvr>
                                        <p:cTn id="55" dur="2000" fill="hold"/>
                                        <p:tgtEl>
                                          <p:spTgt spid="19"/>
                                        </p:tgtEl>
                                        <p:attrNameLst>
                                          <p:attrName>ppt_x</p:attrName>
                                          <p:attrName>ppt_y</p:attrName>
                                        </p:attrNameLst>
                                      </p:cBhvr>
                                    </p:animMotion>
                                  </p:childTnLst>
                                </p:cTn>
                              </p:par>
                              <p:par>
                                <p:cTn id="56" presetID="0" presetClass="path" presetSubtype="0" accel="50000" decel="50000" fill="hold" nodeType="withEffect">
                                  <p:stCondLst>
                                    <p:cond delay="0"/>
                                  </p:stCondLst>
                                  <p:childTnLst>
                                    <p:animMotion origin="layout" path="M -1.38889E-6 -4.81481E-6 L 0.13386 -0.29398 " pathEditMode="relative" ptsTypes="AA">
                                      <p:cBhvr>
                                        <p:cTn id="57" dur="2000" fill="hold"/>
                                        <p:tgtEl>
                                          <p:spTgt spid="17"/>
                                        </p:tgtEl>
                                        <p:attrNameLst>
                                          <p:attrName>ppt_x</p:attrName>
                                          <p:attrName>ppt_y</p:attrName>
                                        </p:attrNameLst>
                                      </p:cBhvr>
                                    </p:animMotion>
                                  </p:childTnLst>
                                </p:cTn>
                              </p:par>
                            </p:childTnLst>
                          </p:cTn>
                        </p:par>
                        <p:par>
                          <p:cTn id="58" fill="hold" nodeType="afterGroup">
                            <p:stCondLst>
                              <p:cond delay="8500"/>
                            </p:stCondLst>
                            <p:childTnLst>
                              <p:par>
                                <p:cTn id="59" presetID="53" presetClass="exit" presetSubtype="0" fill="hold" nodeType="afterEffect">
                                  <p:stCondLst>
                                    <p:cond delay="0"/>
                                  </p:stCondLst>
                                  <p:childTnLst>
                                    <p:anim calcmode="lin" valueType="num">
                                      <p:cBhvr>
                                        <p:cTn id="60" dur="500"/>
                                        <p:tgtEl>
                                          <p:spTgt spid="17"/>
                                        </p:tgtEl>
                                        <p:attrNameLst>
                                          <p:attrName>ppt_w</p:attrName>
                                        </p:attrNameLst>
                                      </p:cBhvr>
                                      <p:tavLst>
                                        <p:tav tm="0">
                                          <p:val>
                                            <p:strVal val="ppt_w"/>
                                          </p:val>
                                        </p:tav>
                                        <p:tav tm="100000">
                                          <p:val>
                                            <p:fltVal val="0"/>
                                          </p:val>
                                        </p:tav>
                                      </p:tavLst>
                                    </p:anim>
                                    <p:anim calcmode="lin" valueType="num">
                                      <p:cBhvr>
                                        <p:cTn id="61" dur="500"/>
                                        <p:tgtEl>
                                          <p:spTgt spid="17"/>
                                        </p:tgtEl>
                                        <p:attrNameLst>
                                          <p:attrName>ppt_h</p:attrName>
                                        </p:attrNameLst>
                                      </p:cBhvr>
                                      <p:tavLst>
                                        <p:tav tm="0">
                                          <p:val>
                                            <p:strVal val="ppt_h"/>
                                          </p:val>
                                        </p:tav>
                                        <p:tav tm="100000">
                                          <p:val>
                                            <p:fltVal val="0"/>
                                          </p:val>
                                        </p:tav>
                                      </p:tavLst>
                                    </p:anim>
                                    <p:animEffect transition="out" filter="fade">
                                      <p:cBhvr>
                                        <p:cTn id="62" dur="500"/>
                                        <p:tgtEl>
                                          <p:spTgt spid="17"/>
                                        </p:tgtEl>
                                      </p:cBhvr>
                                    </p:animEffect>
                                    <p:set>
                                      <p:cBhvr>
                                        <p:cTn id="63" dur="1" fill="hold">
                                          <p:stCondLst>
                                            <p:cond delay="499"/>
                                          </p:stCondLst>
                                        </p:cTn>
                                        <p:tgtEl>
                                          <p:spTgt spid="17"/>
                                        </p:tgtEl>
                                        <p:attrNameLst>
                                          <p:attrName>style.visibility</p:attrName>
                                        </p:attrNameLst>
                                      </p:cBhvr>
                                      <p:to>
                                        <p:strVal val="hidden"/>
                                      </p:to>
                                    </p:set>
                                  </p:childTnLst>
                                </p:cTn>
                              </p:par>
                              <p:par>
                                <p:cTn id="64" presetID="53" presetClass="exit" presetSubtype="0" fill="hold" nodeType="withEffect">
                                  <p:stCondLst>
                                    <p:cond delay="0"/>
                                  </p:stCondLst>
                                  <p:childTnLst>
                                    <p:anim calcmode="lin" valueType="num">
                                      <p:cBhvr>
                                        <p:cTn id="65" dur="500"/>
                                        <p:tgtEl>
                                          <p:spTgt spid="19"/>
                                        </p:tgtEl>
                                        <p:attrNameLst>
                                          <p:attrName>ppt_w</p:attrName>
                                        </p:attrNameLst>
                                      </p:cBhvr>
                                      <p:tavLst>
                                        <p:tav tm="0">
                                          <p:val>
                                            <p:strVal val="ppt_w"/>
                                          </p:val>
                                        </p:tav>
                                        <p:tav tm="100000">
                                          <p:val>
                                            <p:fltVal val="0"/>
                                          </p:val>
                                        </p:tav>
                                      </p:tavLst>
                                    </p:anim>
                                    <p:anim calcmode="lin" valueType="num">
                                      <p:cBhvr>
                                        <p:cTn id="66" dur="500"/>
                                        <p:tgtEl>
                                          <p:spTgt spid="19"/>
                                        </p:tgtEl>
                                        <p:attrNameLst>
                                          <p:attrName>ppt_h</p:attrName>
                                        </p:attrNameLst>
                                      </p:cBhvr>
                                      <p:tavLst>
                                        <p:tav tm="0">
                                          <p:val>
                                            <p:strVal val="ppt_h"/>
                                          </p:val>
                                        </p:tav>
                                        <p:tav tm="100000">
                                          <p:val>
                                            <p:fltVal val="0"/>
                                          </p:val>
                                        </p:tav>
                                      </p:tavLst>
                                    </p:anim>
                                    <p:animEffect transition="out" filter="fade">
                                      <p:cBhvr>
                                        <p:cTn id="67" dur="500"/>
                                        <p:tgtEl>
                                          <p:spTgt spid="19"/>
                                        </p:tgtEl>
                                      </p:cBhvr>
                                    </p:animEffect>
                                    <p:set>
                                      <p:cBhvr>
                                        <p:cTn id="68" dur="1" fill="hold">
                                          <p:stCondLst>
                                            <p:cond delay="499"/>
                                          </p:stCondLst>
                                        </p:cTn>
                                        <p:tgtEl>
                                          <p:spTgt spid="19"/>
                                        </p:tgtEl>
                                        <p:attrNameLst>
                                          <p:attrName>style.visibility</p:attrName>
                                        </p:attrNameLst>
                                      </p:cBhvr>
                                      <p:to>
                                        <p:strVal val="hidden"/>
                                      </p:to>
                                    </p:set>
                                  </p:childTnLst>
                                </p:cTn>
                              </p:par>
                              <p:par>
                                <p:cTn id="69" presetID="53" presetClass="exit" presetSubtype="0" fill="hold" nodeType="withEffect">
                                  <p:stCondLst>
                                    <p:cond delay="0"/>
                                  </p:stCondLst>
                                  <p:childTnLst>
                                    <p:anim calcmode="lin" valueType="num">
                                      <p:cBhvr>
                                        <p:cTn id="70" dur="500"/>
                                        <p:tgtEl>
                                          <p:spTgt spid="18"/>
                                        </p:tgtEl>
                                        <p:attrNameLst>
                                          <p:attrName>ppt_w</p:attrName>
                                        </p:attrNameLst>
                                      </p:cBhvr>
                                      <p:tavLst>
                                        <p:tav tm="0">
                                          <p:val>
                                            <p:strVal val="ppt_w"/>
                                          </p:val>
                                        </p:tav>
                                        <p:tav tm="100000">
                                          <p:val>
                                            <p:fltVal val="0"/>
                                          </p:val>
                                        </p:tav>
                                      </p:tavLst>
                                    </p:anim>
                                    <p:anim calcmode="lin" valueType="num">
                                      <p:cBhvr>
                                        <p:cTn id="71" dur="500"/>
                                        <p:tgtEl>
                                          <p:spTgt spid="18"/>
                                        </p:tgtEl>
                                        <p:attrNameLst>
                                          <p:attrName>ppt_h</p:attrName>
                                        </p:attrNameLst>
                                      </p:cBhvr>
                                      <p:tavLst>
                                        <p:tav tm="0">
                                          <p:val>
                                            <p:strVal val="ppt_h"/>
                                          </p:val>
                                        </p:tav>
                                        <p:tav tm="100000">
                                          <p:val>
                                            <p:fltVal val="0"/>
                                          </p:val>
                                        </p:tav>
                                      </p:tavLst>
                                    </p:anim>
                                    <p:animEffect transition="out" filter="fad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par>
                                <p:cTn id="74" presetID="53" presetClass="exit" presetSubtype="0" fill="hold" nodeType="withEffect">
                                  <p:stCondLst>
                                    <p:cond delay="0"/>
                                  </p:stCondLst>
                                  <p:childTnLst>
                                    <p:anim calcmode="lin" valueType="num">
                                      <p:cBhvr>
                                        <p:cTn id="75" dur="500"/>
                                        <p:tgtEl>
                                          <p:spTgt spid="20"/>
                                        </p:tgtEl>
                                        <p:attrNameLst>
                                          <p:attrName>ppt_w</p:attrName>
                                        </p:attrNameLst>
                                      </p:cBhvr>
                                      <p:tavLst>
                                        <p:tav tm="0">
                                          <p:val>
                                            <p:strVal val="ppt_w"/>
                                          </p:val>
                                        </p:tav>
                                        <p:tav tm="100000">
                                          <p:val>
                                            <p:fltVal val="0"/>
                                          </p:val>
                                        </p:tav>
                                      </p:tavLst>
                                    </p:anim>
                                    <p:anim calcmode="lin" valueType="num">
                                      <p:cBhvr>
                                        <p:cTn id="76" dur="500"/>
                                        <p:tgtEl>
                                          <p:spTgt spid="20"/>
                                        </p:tgtEl>
                                        <p:attrNameLst>
                                          <p:attrName>ppt_h</p:attrName>
                                        </p:attrNameLst>
                                      </p:cBhvr>
                                      <p:tavLst>
                                        <p:tav tm="0">
                                          <p:val>
                                            <p:strVal val="ppt_h"/>
                                          </p:val>
                                        </p:tav>
                                        <p:tav tm="100000">
                                          <p:val>
                                            <p:fltVal val="0"/>
                                          </p:val>
                                        </p:tav>
                                      </p:tavLst>
                                    </p:anim>
                                    <p:animEffect transition="out" filter="fade">
                                      <p:cBhvr>
                                        <p:cTn id="77" dur="500"/>
                                        <p:tgtEl>
                                          <p:spTgt spid="20"/>
                                        </p:tgtEl>
                                      </p:cBhvr>
                                    </p:animEffect>
                                    <p:set>
                                      <p:cBhvr>
                                        <p:cTn id="78" dur="1" fill="hold">
                                          <p:stCondLst>
                                            <p:cond delay="499"/>
                                          </p:stCondLst>
                                        </p:cTn>
                                        <p:tgtEl>
                                          <p:spTgt spid="20"/>
                                        </p:tgtEl>
                                        <p:attrNameLst>
                                          <p:attrName>style.visibility</p:attrName>
                                        </p:attrNameLst>
                                      </p:cBhvr>
                                      <p:to>
                                        <p:strVal val="hidden"/>
                                      </p:to>
                                    </p:set>
                                  </p:childTnLst>
                                </p:cTn>
                              </p:par>
                              <p:par>
                                <p:cTn id="79" presetID="53" presetClass="exit" presetSubtype="0" fill="hold" nodeType="withEffect">
                                  <p:stCondLst>
                                    <p:cond delay="0"/>
                                  </p:stCondLst>
                                  <p:childTnLst>
                                    <p:anim calcmode="lin" valueType="num">
                                      <p:cBhvr>
                                        <p:cTn id="80" dur="500"/>
                                        <p:tgtEl>
                                          <p:spTgt spid="15"/>
                                        </p:tgtEl>
                                        <p:attrNameLst>
                                          <p:attrName>ppt_w</p:attrName>
                                        </p:attrNameLst>
                                      </p:cBhvr>
                                      <p:tavLst>
                                        <p:tav tm="0">
                                          <p:val>
                                            <p:strVal val="ppt_w"/>
                                          </p:val>
                                        </p:tav>
                                        <p:tav tm="100000">
                                          <p:val>
                                            <p:fltVal val="0"/>
                                          </p:val>
                                        </p:tav>
                                      </p:tavLst>
                                    </p:anim>
                                    <p:anim calcmode="lin" valueType="num">
                                      <p:cBhvr>
                                        <p:cTn id="81" dur="500"/>
                                        <p:tgtEl>
                                          <p:spTgt spid="15"/>
                                        </p:tgtEl>
                                        <p:attrNameLst>
                                          <p:attrName>ppt_h</p:attrName>
                                        </p:attrNameLst>
                                      </p:cBhvr>
                                      <p:tavLst>
                                        <p:tav tm="0">
                                          <p:val>
                                            <p:strVal val="ppt_h"/>
                                          </p:val>
                                        </p:tav>
                                        <p:tav tm="100000">
                                          <p:val>
                                            <p:fltVal val="0"/>
                                          </p:val>
                                        </p:tav>
                                      </p:tavLst>
                                    </p:anim>
                                    <p:animEffect transition="out" filter="fade">
                                      <p:cBhvr>
                                        <p:cTn id="82" dur="500"/>
                                        <p:tgtEl>
                                          <p:spTgt spid="15"/>
                                        </p:tgtEl>
                                      </p:cBhvr>
                                    </p:animEffect>
                                    <p:set>
                                      <p:cBhvr>
                                        <p:cTn id="83" dur="1" fill="hold">
                                          <p:stCondLst>
                                            <p:cond delay="499"/>
                                          </p:stCondLst>
                                        </p:cTn>
                                        <p:tgtEl>
                                          <p:spTgt spid="15"/>
                                        </p:tgtEl>
                                        <p:attrNameLst>
                                          <p:attrName>style.visibility</p:attrName>
                                        </p:attrNameLst>
                                      </p:cBhvr>
                                      <p:to>
                                        <p:strVal val="hidden"/>
                                      </p:to>
                                    </p:set>
                                  </p:childTnLst>
                                </p:cTn>
                              </p:par>
                              <p:par>
                                <p:cTn id="84" presetID="53" presetClass="exit" presetSubtype="0" fill="hold" nodeType="withEffect">
                                  <p:stCondLst>
                                    <p:cond delay="0"/>
                                  </p:stCondLst>
                                  <p:childTnLst>
                                    <p:anim calcmode="lin" valueType="num">
                                      <p:cBhvr>
                                        <p:cTn id="85" dur="500"/>
                                        <p:tgtEl>
                                          <p:spTgt spid="16"/>
                                        </p:tgtEl>
                                        <p:attrNameLst>
                                          <p:attrName>ppt_w</p:attrName>
                                        </p:attrNameLst>
                                      </p:cBhvr>
                                      <p:tavLst>
                                        <p:tav tm="0">
                                          <p:val>
                                            <p:strVal val="ppt_w"/>
                                          </p:val>
                                        </p:tav>
                                        <p:tav tm="100000">
                                          <p:val>
                                            <p:fltVal val="0"/>
                                          </p:val>
                                        </p:tav>
                                      </p:tavLst>
                                    </p:anim>
                                    <p:anim calcmode="lin" valueType="num">
                                      <p:cBhvr>
                                        <p:cTn id="86" dur="500"/>
                                        <p:tgtEl>
                                          <p:spTgt spid="16"/>
                                        </p:tgtEl>
                                        <p:attrNameLst>
                                          <p:attrName>ppt_h</p:attrName>
                                        </p:attrNameLst>
                                      </p:cBhvr>
                                      <p:tavLst>
                                        <p:tav tm="0">
                                          <p:val>
                                            <p:strVal val="ppt_h"/>
                                          </p:val>
                                        </p:tav>
                                        <p:tav tm="100000">
                                          <p:val>
                                            <p:fltVal val="0"/>
                                          </p:val>
                                        </p:tav>
                                      </p:tavLst>
                                    </p:anim>
                                    <p:animEffect transition="out" filter="fade">
                                      <p:cBhvr>
                                        <p:cTn id="87" dur="500"/>
                                        <p:tgtEl>
                                          <p:spTgt spid="16"/>
                                        </p:tgtEl>
                                      </p:cBhvr>
                                    </p:animEffect>
                                    <p:set>
                                      <p:cBhvr>
                                        <p:cTn id="88" dur="1" fill="hold">
                                          <p:stCondLst>
                                            <p:cond delay="499"/>
                                          </p:stCondLst>
                                        </p:cTn>
                                        <p:tgtEl>
                                          <p:spTgt spid="16"/>
                                        </p:tgtEl>
                                        <p:attrNameLst>
                                          <p:attrName>style.visibility</p:attrName>
                                        </p:attrNameLst>
                                      </p:cBhvr>
                                      <p:to>
                                        <p:strVal val="hidden"/>
                                      </p:to>
                                    </p:set>
                                  </p:childTnLst>
                                </p:cTn>
                              </p:par>
                              <p:par>
                                <p:cTn id="89" presetID="53" presetClass="exit" presetSubtype="0" fill="hold" grpId="0" nodeType="withEffect">
                                  <p:stCondLst>
                                    <p:cond delay="0"/>
                                  </p:stCondLst>
                                  <p:childTnLst>
                                    <p:anim calcmode="lin" valueType="num">
                                      <p:cBhvr>
                                        <p:cTn id="90" dur="500"/>
                                        <p:tgtEl>
                                          <p:spTgt spid="1015883"/>
                                        </p:tgtEl>
                                        <p:attrNameLst>
                                          <p:attrName>ppt_w</p:attrName>
                                        </p:attrNameLst>
                                      </p:cBhvr>
                                      <p:tavLst>
                                        <p:tav tm="0">
                                          <p:val>
                                            <p:strVal val="ppt_w"/>
                                          </p:val>
                                        </p:tav>
                                        <p:tav tm="100000">
                                          <p:val>
                                            <p:fltVal val="0"/>
                                          </p:val>
                                        </p:tav>
                                      </p:tavLst>
                                    </p:anim>
                                    <p:anim calcmode="lin" valueType="num">
                                      <p:cBhvr>
                                        <p:cTn id="91" dur="500"/>
                                        <p:tgtEl>
                                          <p:spTgt spid="1015883"/>
                                        </p:tgtEl>
                                        <p:attrNameLst>
                                          <p:attrName>ppt_h</p:attrName>
                                        </p:attrNameLst>
                                      </p:cBhvr>
                                      <p:tavLst>
                                        <p:tav tm="0">
                                          <p:val>
                                            <p:strVal val="ppt_h"/>
                                          </p:val>
                                        </p:tav>
                                        <p:tav tm="100000">
                                          <p:val>
                                            <p:fltVal val="0"/>
                                          </p:val>
                                        </p:tav>
                                      </p:tavLst>
                                    </p:anim>
                                    <p:animEffect transition="out" filter="fade">
                                      <p:cBhvr>
                                        <p:cTn id="92" dur="500"/>
                                        <p:tgtEl>
                                          <p:spTgt spid="1015883"/>
                                        </p:tgtEl>
                                      </p:cBhvr>
                                    </p:animEffect>
                                    <p:set>
                                      <p:cBhvr>
                                        <p:cTn id="93" dur="1" fill="hold">
                                          <p:stCondLst>
                                            <p:cond delay="499"/>
                                          </p:stCondLst>
                                        </p:cTn>
                                        <p:tgtEl>
                                          <p:spTgt spid="1015883"/>
                                        </p:tgtEl>
                                        <p:attrNameLst>
                                          <p:attrName>style.visibility</p:attrName>
                                        </p:attrNameLst>
                                      </p:cBhvr>
                                      <p:to>
                                        <p:strVal val="hidden"/>
                                      </p:to>
                                    </p:set>
                                  </p:childTnLst>
                                </p:cTn>
                              </p:par>
                              <p:par>
                                <p:cTn id="94" presetID="53" presetClass="exit" presetSubtype="0" fill="hold" grpId="0" nodeType="withEffect">
                                  <p:stCondLst>
                                    <p:cond delay="0"/>
                                  </p:stCondLst>
                                  <p:childTnLst>
                                    <p:anim calcmode="lin" valueType="num">
                                      <p:cBhvr>
                                        <p:cTn id="95" dur="500"/>
                                        <p:tgtEl>
                                          <p:spTgt spid="1015840"/>
                                        </p:tgtEl>
                                        <p:attrNameLst>
                                          <p:attrName>ppt_w</p:attrName>
                                        </p:attrNameLst>
                                      </p:cBhvr>
                                      <p:tavLst>
                                        <p:tav tm="0">
                                          <p:val>
                                            <p:strVal val="ppt_w"/>
                                          </p:val>
                                        </p:tav>
                                        <p:tav tm="100000">
                                          <p:val>
                                            <p:fltVal val="0"/>
                                          </p:val>
                                        </p:tav>
                                      </p:tavLst>
                                    </p:anim>
                                    <p:anim calcmode="lin" valueType="num">
                                      <p:cBhvr>
                                        <p:cTn id="96" dur="500"/>
                                        <p:tgtEl>
                                          <p:spTgt spid="1015840"/>
                                        </p:tgtEl>
                                        <p:attrNameLst>
                                          <p:attrName>ppt_h</p:attrName>
                                        </p:attrNameLst>
                                      </p:cBhvr>
                                      <p:tavLst>
                                        <p:tav tm="0">
                                          <p:val>
                                            <p:strVal val="ppt_h"/>
                                          </p:val>
                                        </p:tav>
                                        <p:tav tm="100000">
                                          <p:val>
                                            <p:fltVal val="0"/>
                                          </p:val>
                                        </p:tav>
                                      </p:tavLst>
                                    </p:anim>
                                    <p:animEffect transition="out" filter="fade">
                                      <p:cBhvr>
                                        <p:cTn id="97" dur="500"/>
                                        <p:tgtEl>
                                          <p:spTgt spid="1015840"/>
                                        </p:tgtEl>
                                      </p:cBhvr>
                                    </p:animEffect>
                                    <p:set>
                                      <p:cBhvr>
                                        <p:cTn id="98" dur="1" fill="hold">
                                          <p:stCondLst>
                                            <p:cond delay="499"/>
                                          </p:stCondLst>
                                        </p:cTn>
                                        <p:tgtEl>
                                          <p:spTgt spid="1015840"/>
                                        </p:tgtEl>
                                        <p:attrNameLst>
                                          <p:attrName>style.visibility</p:attrName>
                                        </p:attrNameLst>
                                      </p:cBhvr>
                                      <p:to>
                                        <p:strVal val="hidden"/>
                                      </p:to>
                                    </p:set>
                                  </p:childTnLst>
                                </p:cTn>
                              </p:par>
                              <p:par>
                                <p:cTn id="99" presetID="53" presetClass="exit" presetSubtype="0" fill="hold" nodeType="withEffect">
                                  <p:stCondLst>
                                    <p:cond delay="0"/>
                                  </p:stCondLst>
                                  <p:childTnLst>
                                    <p:anim calcmode="lin" valueType="num">
                                      <p:cBhvr>
                                        <p:cTn id="100" dur="500"/>
                                        <p:tgtEl>
                                          <p:spTgt spid="11"/>
                                        </p:tgtEl>
                                        <p:attrNameLst>
                                          <p:attrName>ppt_w</p:attrName>
                                        </p:attrNameLst>
                                      </p:cBhvr>
                                      <p:tavLst>
                                        <p:tav tm="0">
                                          <p:val>
                                            <p:strVal val="ppt_w"/>
                                          </p:val>
                                        </p:tav>
                                        <p:tav tm="100000">
                                          <p:val>
                                            <p:fltVal val="0"/>
                                          </p:val>
                                        </p:tav>
                                      </p:tavLst>
                                    </p:anim>
                                    <p:anim calcmode="lin" valueType="num">
                                      <p:cBhvr>
                                        <p:cTn id="101" dur="500"/>
                                        <p:tgtEl>
                                          <p:spTgt spid="11"/>
                                        </p:tgtEl>
                                        <p:attrNameLst>
                                          <p:attrName>ppt_h</p:attrName>
                                        </p:attrNameLst>
                                      </p:cBhvr>
                                      <p:tavLst>
                                        <p:tav tm="0">
                                          <p:val>
                                            <p:strVal val="ppt_h"/>
                                          </p:val>
                                        </p:tav>
                                        <p:tav tm="100000">
                                          <p:val>
                                            <p:fltVal val="0"/>
                                          </p:val>
                                        </p:tav>
                                      </p:tavLst>
                                    </p:anim>
                                    <p:animEffect transition="out" filter="fade">
                                      <p:cBhvr>
                                        <p:cTn id="102" dur="500"/>
                                        <p:tgtEl>
                                          <p:spTgt spid="11"/>
                                        </p:tgtEl>
                                      </p:cBhvr>
                                    </p:animEffect>
                                    <p:set>
                                      <p:cBhvr>
                                        <p:cTn id="103" dur="1" fill="hold">
                                          <p:stCondLst>
                                            <p:cond delay="499"/>
                                          </p:stCondLst>
                                        </p:cTn>
                                        <p:tgtEl>
                                          <p:spTgt spid="11"/>
                                        </p:tgtEl>
                                        <p:attrNameLst>
                                          <p:attrName>style.visibility</p:attrName>
                                        </p:attrNameLst>
                                      </p:cBhvr>
                                      <p:to>
                                        <p:strVal val="hidden"/>
                                      </p:to>
                                    </p:set>
                                  </p:childTnLst>
                                </p:cTn>
                              </p:par>
                              <p:par>
                                <p:cTn id="104" presetID="53" presetClass="exit" presetSubtype="0" fill="hold" nodeType="withEffect">
                                  <p:stCondLst>
                                    <p:cond delay="0"/>
                                  </p:stCondLst>
                                  <p:childTnLst>
                                    <p:anim calcmode="lin" valueType="num">
                                      <p:cBhvr>
                                        <p:cTn id="105" dur="500"/>
                                        <p:tgtEl>
                                          <p:spTgt spid="12"/>
                                        </p:tgtEl>
                                        <p:attrNameLst>
                                          <p:attrName>ppt_w</p:attrName>
                                        </p:attrNameLst>
                                      </p:cBhvr>
                                      <p:tavLst>
                                        <p:tav tm="0">
                                          <p:val>
                                            <p:strVal val="ppt_w"/>
                                          </p:val>
                                        </p:tav>
                                        <p:tav tm="100000">
                                          <p:val>
                                            <p:fltVal val="0"/>
                                          </p:val>
                                        </p:tav>
                                      </p:tavLst>
                                    </p:anim>
                                    <p:anim calcmode="lin" valueType="num">
                                      <p:cBhvr>
                                        <p:cTn id="106" dur="500"/>
                                        <p:tgtEl>
                                          <p:spTgt spid="12"/>
                                        </p:tgtEl>
                                        <p:attrNameLst>
                                          <p:attrName>ppt_h</p:attrName>
                                        </p:attrNameLst>
                                      </p:cBhvr>
                                      <p:tavLst>
                                        <p:tav tm="0">
                                          <p:val>
                                            <p:strVal val="ppt_h"/>
                                          </p:val>
                                        </p:tav>
                                        <p:tav tm="100000">
                                          <p:val>
                                            <p:fltVal val="0"/>
                                          </p:val>
                                        </p:tav>
                                      </p:tavLst>
                                    </p:anim>
                                    <p:animEffect transition="out" filter="fade">
                                      <p:cBhvr>
                                        <p:cTn id="107" dur="500"/>
                                        <p:tgtEl>
                                          <p:spTgt spid="12"/>
                                        </p:tgtEl>
                                      </p:cBhvr>
                                    </p:animEffect>
                                    <p:set>
                                      <p:cBhvr>
                                        <p:cTn id="108" dur="1" fill="hold">
                                          <p:stCondLst>
                                            <p:cond delay="499"/>
                                          </p:stCondLst>
                                        </p:cTn>
                                        <p:tgtEl>
                                          <p:spTgt spid="12"/>
                                        </p:tgtEl>
                                        <p:attrNameLst>
                                          <p:attrName>style.visibility</p:attrName>
                                        </p:attrNameLst>
                                      </p:cBhvr>
                                      <p:to>
                                        <p:strVal val="hidden"/>
                                      </p:to>
                                    </p:set>
                                  </p:childTnLst>
                                </p:cTn>
                              </p:par>
                              <p:par>
                                <p:cTn id="109" presetID="53" presetClass="exit" presetSubtype="0" fill="hold" grpId="0" nodeType="withEffect">
                                  <p:stCondLst>
                                    <p:cond delay="0"/>
                                  </p:stCondLst>
                                  <p:childTnLst>
                                    <p:anim calcmode="lin" valueType="num">
                                      <p:cBhvr>
                                        <p:cTn id="110" dur="500"/>
                                        <p:tgtEl>
                                          <p:spTgt spid="1015941"/>
                                        </p:tgtEl>
                                        <p:attrNameLst>
                                          <p:attrName>ppt_w</p:attrName>
                                        </p:attrNameLst>
                                      </p:cBhvr>
                                      <p:tavLst>
                                        <p:tav tm="0">
                                          <p:val>
                                            <p:strVal val="ppt_w"/>
                                          </p:val>
                                        </p:tav>
                                        <p:tav tm="100000">
                                          <p:val>
                                            <p:fltVal val="0"/>
                                          </p:val>
                                        </p:tav>
                                      </p:tavLst>
                                    </p:anim>
                                    <p:anim calcmode="lin" valueType="num">
                                      <p:cBhvr>
                                        <p:cTn id="111" dur="500"/>
                                        <p:tgtEl>
                                          <p:spTgt spid="1015941"/>
                                        </p:tgtEl>
                                        <p:attrNameLst>
                                          <p:attrName>ppt_h</p:attrName>
                                        </p:attrNameLst>
                                      </p:cBhvr>
                                      <p:tavLst>
                                        <p:tav tm="0">
                                          <p:val>
                                            <p:strVal val="ppt_h"/>
                                          </p:val>
                                        </p:tav>
                                        <p:tav tm="100000">
                                          <p:val>
                                            <p:fltVal val="0"/>
                                          </p:val>
                                        </p:tav>
                                      </p:tavLst>
                                    </p:anim>
                                    <p:animEffect transition="out" filter="fade">
                                      <p:cBhvr>
                                        <p:cTn id="112" dur="500"/>
                                        <p:tgtEl>
                                          <p:spTgt spid="1015941"/>
                                        </p:tgtEl>
                                      </p:cBhvr>
                                    </p:animEffect>
                                    <p:set>
                                      <p:cBhvr>
                                        <p:cTn id="113" dur="1" fill="hold">
                                          <p:stCondLst>
                                            <p:cond delay="499"/>
                                          </p:stCondLst>
                                        </p:cTn>
                                        <p:tgtEl>
                                          <p:spTgt spid="1015941"/>
                                        </p:tgtEl>
                                        <p:attrNameLst>
                                          <p:attrName>style.visibility</p:attrName>
                                        </p:attrNameLst>
                                      </p:cBhvr>
                                      <p:to>
                                        <p:strVal val="hidden"/>
                                      </p:to>
                                    </p:set>
                                  </p:childTnLst>
                                </p:cTn>
                              </p:par>
                              <p:par>
                                <p:cTn id="114" presetID="10" presetClass="entr" presetSubtype="0" fill="hold" nodeType="withEffect">
                                  <p:stCondLst>
                                    <p:cond delay="0"/>
                                  </p:stCondLst>
                                  <p:childTnLst>
                                    <p:set>
                                      <p:cBhvr>
                                        <p:cTn id="115" dur="1" fill="hold">
                                          <p:stCondLst>
                                            <p:cond delay="0"/>
                                          </p:stCondLst>
                                        </p:cTn>
                                        <p:tgtEl>
                                          <p:spTgt spid="2"/>
                                        </p:tgtEl>
                                        <p:attrNameLst>
                                          <p:attrName>style.visibility</p:attrName>
                                        </p:attrNameLst>
                                      </p:cBhvr>
                                      <p:to>
                                        <p:strVal val="visible"/>
                                      </p:to>
                                    </p:set>
                                    <p:animEffect transition="in" filter="fade">
                                      <p:cBhvr>
                                        <p:cTn id="116" dur="2000"/>
                                        <p:tgtEl>
                                          <p:spTgt spid="2"/>
                                        </p:tgtEl>
                                      </p:cBhvr>
                                    </p:animEffect>
                                  </p:childTnLst>
                                </p:cTn>
                              </p:par>
                            </p:childTnLst>
                          </p:cTn>
                        </p:par>
                        <p:par>
                          <p:cTn id="117" fill="hold" nodeType="afterGroup">
                            <p:stCondLst>
                              <p:cond delay="10500"/>
                            </p:stCondLst>
                            <p:childTnLst>
                              <p:par>
                                <p:cTn id="118" presetID="10" presetClass="entr" presetSubtype="0" fill="hold" nodeType="afterEffect">
                                  <p:stCondLst>
                                    <p:cond delay="0"/>
                                  </p:stCondLst>
                                  <p:childTnLst>
                                    <p:set>
                                      <p:cBhvr>
                                        <p:cTn id="119" dur="1" fill="hold">
                                          <p:stCondLst>
                                            <p:cond delay="0"/>
                                          </p:stCondLst>
                                        </p:cTn>
                                        <p:tgtEl>
                                          <p:spTgt spid="10"/>
                                        </p:tgtEl>
                                        <p:attrNameLst>
                                          <p:attrName>style.visibility</p:attrName>
                                        </p:attrNameLst>
                                      </p:cBhvr>
                                      <p:to>
                                        <p:strVal val="visible"/>
                                      </p:to>
                                    </p:set>
                                    <p:animEffect transition="in" filter="fade">
                                      <p:cBhvr>
                                        <p:cTn id="120" dur="2000"/>
                                        <p:tgtEl>
                                          <p:spTgt spid="10"/>
                                        </p:tgtEl>
                                      </p:cBhvr>
                                    </p:animEffect>
                                  </p:childTnLst>
                                </p:cTn>
                              </p:par>
                              <p:par>
                                <p:cTn id="121" presetID="53" presetClass="entr" presetSubtype="0" fill="hold" nodeType="withEffect">
                                  <p:stCondLst>
                                    <p:cond delay="0"/>
                                  </p:stCondLst>
                                  <p:childTnLst>
                                    <p:set>
                                      <p:cBhvr>
                                        <p:cTn id="122" dur="1" fill="hold">
                                          <p:stCondLst>
                                            <p:cond delay="0"/>
                                          </p:stCondLst>
                                        </p:cTn>
                                        <p:tgtEl>
                                          <p:spTgt spid="1015907"/>
                                        </p:tgtEl>
                                        <p:attrNameLst>
                                          <p:attrName>style.visibility</p:attrName>
                                        </p:attrNameLst>
                                      </p:cBhvr>
                                      <p:to>
                                        <p:strVal val="visible"/>
                                      </p:to>
                                    </p:set>
                                    <p:anim calcmode="lin" valueType="num">
                                      <p:cBhvr>
                                        <p:cTn id="123" dur="500" fill="hold"/>
                                        <p:tgtEl>
                                          <p:spTgt spid="1015907"/>
                                        </p:tgtEl>
                                        <p:attrNameLst>
                                          <p:attrName>ppt_w</p:attrName>
                                        </p:attrNameLst>
                                      </p:cBhvr>
                                      <p:tavLst>
                                        <p:tav tm="0">
                                          <p:val>
                                            <p:fltVal val="0"/>
                                          </p:val>
                                        </p:tav>
                                        <p:tav tm="100000">
                                          <p:val>
                                            <p:strVal val="#ppt_w"/>
                                          </p:val>
                                        </p:tav>
                                      </p:tavLst>
                                    </p:anim>
                                    <p:anim calcmode="lin" valueType="num">
                                      <p:cBhvr>
                                        <p:cTn id="124" dur="500" fill="hold"/>
                                        <p:tgtEl>
                                          <p:spTgt spid="1015907"/>
                                        </p:tgtEl>
                                        <p:attrNameLst>
                                          <p:attrName>ppt_h</p:attrName>
                                        </p:attrNameLst>
                                      </p:cBhvr>
                                      <p:tavLst>
                                        <p:tav tm="0">
                                          <p:val>
                                            <p:fltVal val="0"/>
                                          </p:val>
                                        </p:tav>
                                        <p:tav tm="100000">
                                          <p:val>
                                            <p:strVal val="#ppt_h"/>
                                          </p:val>
                                        </p:tav>
                                      </p:tavLst>
                                    </p:anim>
                                    <p:animEffect transition="in" filter="fade">
                                      <p:cBhvr>
                                        <p:cTn id="125" dur="500"/>
                                        <p:tgtEl>
                                          <p:spTgt spid="1015907"/>
                                        </p:tgtEl>
                                      </p:cBhvr>
                                    </p:animEffect>
                                  </p:childTnLst>
                                </p:cTn>
                              </p:par>
                              <p:par>
                                <p:cTn id="126" presetID="53" presetClass="entr" presetSubtype="0" fill="hold" nodeType="withEffect">
                                  <p:stCondLst>
                                    <p:cond delay="0"/>
                                  </p:stCondLst>
                                  <p:childTnLst>
                                    <p:set>
                                      <p:cBhvr>
                                        <p:cTn id="127" dur="1" fill="hold">
                                          <p:stCondLst>
                                            <p:cond delay="0"/>
                                          </p:stCondLst>
                                        </p:cTn>
                                        <p:tgtEl>
                                          <p:spTgt spid="28"/>
                                        </p:tgtEl>
                                        <p:attrNameLst>
                                          <p:attrName>style.visibility</p:attrName>
                                        </p:attrNameLst>
                                      </p:cBhvr>
                                      <p:to>
                                        <p:strVal val="visible"/>
                                      </p:to>
                                    </p:set>
                                    <p:anim calcmode="lin" valueType="num">
                                      <p:cBhvr>
                                        <p:cTn id="128" dur="500" fill="hold"/>
                                        <p:tgtEl>
                                          <p:spTgt spid="28"/>
                                        </p:tgtEl>
                                        <p:attrNameLst>
                                          <p:attrName>ppt_w</p:attrName>
                                        </p:attrNameLst>
                                      </p:cBhvr>
                                      <p:tavLst>
                                        <p:tav tm="0">
                                          <p:val>
                                            <p:fltVal val="0"/>
                                          </p:val>
                                        </p:tav>
                                        <p:tav tm="100000">
                                          <p:val>
                                            <p:strVal val="#ppt_w"/>
                                          </p:val>
                                        </p:tav>
                                      </p:tavLst>
                                    </p:anim>
                                    <p:anim calcmode="lin" valueType="num">
                                      <p:cBhvr>
                                        <p:cTn id="129" dur="500" fill="hold"/>
                                        <p:tgtEl>
                                          <p:spTgt spid="28"/>
                                        </p:tgtEl>
                                        <p:attrNameLst>
                                          <p:attrName>ppt_h</p:attrName>
                                        </p:attrNameLst>
                                      </p:cBhvr>
                                      <p:tavLst>
                                        <p:tav tm="0">
                                          <p:val>
                                            <p:fltVal val="0"/>
                                          </p:val>
                                        </p:tav>
                                        <p:tav tm="100000">
                                          <p:val>
                                            <p:strVal val="#ppt_h"/>
                                          </p:val>
                                        </p:tav>
                                      </p:tavLst>
                                    </p:anim>
                                    <p:animEffect transition="in" filter="fade">
                                      <p:cBhvr>
                                        <p:cTn id="130" dur="500"/>
                                        <p:tgtEl>
                                          <p:spTgt spid="28"/>
                                        </p:tgtEl>
                                      </p:cBhvr>
                                    </p:animEffect>
                                  </p:childTnLst>
                                </p:cTn>
                              </p:par>
                              <p:par>
                                <p:cTn id="131" presetID="53" presetClass="entr" presetSubtype="0" fill="hold" nodeType="withEffect">
                                  <p:stCondLst>
                                    <p:cond delay="0"/>
                                  </p:stCondLst>
                                  <p:childTnLst>
                                    <p:set>
                                      <p:cBhvr>
                                        <p:cTn id="132" dur="1" fill="hold">
                                          <p:stCondLst>
                                            <p:cond delay="0"/>
                                          </p:stCondLst>
                                        </p:cTn>
                                        <p:tgtEl>
                                          <p:spTgt spid="1015928"/>
                                        </p:tgtEl>
                                        <p:attrNameLst>
                                          <p:attrName>style.visibility</p:attrName>
                                        </p:attrNameLst>
                                      </p:cBhvr>
                                      <p:to>
                                        <p:strVal val="visible"/>
                                      </p:to>
                                    </p:set>
                                    <p:anim calcmode="lin" valueType="num">
                                      <p:cBhvr>
                                        <p:cTn id="133" dur="500" fill="hold"/>
                                        <p:tgtEl>
                                          <p:spTgt spid="1015928"/>
                                        </p:tgtEl>
                                        <p:attrNameLst>
                                          <p:attrName>ppt_w</p:attrName>
                                        </p:attrNameLst>
                                      </p:cBhvr>
                                      <p:tavLst>
                                        <p:tav tm="0">
                                          <p:val>
                                            <p:fltVal val="0"/>
                                          </p:val>
                                        </p:tav>
                                        <p:tav tm="100000">
                                          <p:val>
                                            <p:strVal val="#ppt_w"/>
                                          </p:val>
                                        </p:tav>
                                      </p:tavLst>
                                    </p:anim>
                                    <p:anim calcmode="lin" valueType="num">
                                      <p:cBhvr>
                                        <p:cTn id="134" dur="500" fill="hold"/>
                                        <p:tgtEl>
                                          <p:spTgt spid="1015928"/>
                                        </p:tgtEl>
                                        <p:attrNameLst>
                                          <p:attrName>ppt_h</p:attrName>
                                        </p:attrNameLst>
                                      </p:cBhvr>
                                      <p:tavLst>
                                        <p:tav tm="0">
                                          <p:val>
                                            <p:fltVal val="0"/>
                                          </p:val>
                                        </p:tav>
                                        <p:tav tm="100000">
                                          <p:val>
                                            <p:strVal val="#ppt_h"/>
                                          </p:val>
                                        </p:tav>
                                      </p:tavLst>
                                    </p:anim>
                                    <p:animEffect transition="in" filter="fade">
                                      <p:cBhvr>
                                        <p:cTn id="135" dur="500"/>
                                        <p:tgtEl>
                                          <p:spTgt spid="1015928"/>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0" presetClass="path" presetSubtype="0" accel="50000" decel="50000" fill="hold" nodeType="clickEffect">
                                  <p:stCondLst>
                                    <p:cond delay="0"/>
                                  </p:stCondLst>
                                  <p:childTnLst>
                                    <p:animMotion origin="layout" path="M 1.11111E-6 -0.00023 L -0.36372 -0.34306 " pathEditMode="relative" rAng="0" ptsTypes="AA">
                                      <p:cBhvr>
                                        <p:cTn id="139" dur="500" fill="hold"/>
                                        <p:tgtEl>
                                          <p:spTgt spid="1015928"/>
                                        </p:tgtEl>
                                        <p:attrNameLst>
                                          <p:attrName>ppt_x</p:attrName>
                                          <p:attrName>ppt_y</p:attrName>
                                        </p:attrNameLst>
                                      </p:cBhvr>
                                      <p:rCtr x="-18194" y="-17153"/>
                                    </p:animMotion>
                                  </p:childTnLst>
                                </p:cTn>
                              </p:par>
                            </p:childTnLst>
                          </p:cTn>
                        </p:par>
                        <p:par>
                          <p:cTn id="140" fill="hold" nodeType="afterGroup">
                            <p:stCondLst>
                              <p:cond delay="500"/>
                            </p:stCondLst>
                            <p:childTnLst>
                              <p:par>
                                <p:cTn id="141" presetID="0" presetClass="path" presetSubtype="0" accel="50000" decel="50000" fill="hold" nodeType="afterEffect">
                                  <p:stCondLst>
                                    <p:cond delay="0"/>
                                  </p:stCondLst>
                                  <p:childTnLst>
                                    <p:animMotion origin="layout" path="M -0.36372 -0.34306 L 0.10885 -0.31134 " pathEditMode="relative" rAng="0" ptsTypes="AA">
                                      <p:cBhvr>
                                        <p:cTn id="142" dur="2000" fill="hold"/>
                                        <p:tgtEl>
                                          <p:spTgt spid="1015928"/>
                                        </p:tgtEl>
                                        <p:attrNameLst>
                                          <p:attrName>ppt_x</p:attrName>
                                          <p:attrName>ppt_y</p:attrName>
                                        </p:attrNameLst>
                                      </p:cBhvr>
                                      <p:rCtr x="23628" y="1574"/>
                                    </p:animMotion>
                                  </p:childTnLst>
                                </p:cTn>
                              </p:par>
                              <p:par>
                                <p:cTn id="143" presetID="22" presetClass="entr" presetSubtype="8" fill="hold" nodeType="withEffect">
                                  <p:stCondLst>
                                    <p:cond delay="0"/>
                                  </p:stCondLst>
                                  <p:childTnLst>
                                    <p:set>
                                      <p:cBhvr>
                                        <p:cTn id="144" dur="1" fill="hold">
                                          <p:stCondLst>
                                            <p:cond delay="0"/>
                                          </p:stCondLst>
                                        </p:cTn>
                                        <p:tgtEl>
                                          <p:spTgt spid="29"/>
                                        </p:tgtEl>
                                        <p:attrNameLst>
                                          <p:attrName>style.visibility</p:attrName>
                                        </p:attrNameLst>
                                      </p:cBhvr>
                                      <p:to>
                                        <p:strVal val="visible"/>
                                      </p:to>
                                    </p:set>
                                    <p:animEffect transition="in" filter="wipe(left)">
                                      <p:cBhvr>
                                        <p:cTn id="145" dur="3000"/>
                                        <p:tgtEl>
                                          <p:spTgt spid="29"/>
                                        </p:tgtEl>
                                      </p:cBhvr>
                                    </p:animEffect>
                                  </p:childTnLst>
                                </p:cTn>
                              </p:par>
                            </p:childTnLst>
                          </p:cTn>
                        </p:par>
                        <p:par>
                          <p:cTn id="146" fill="hold" nodeType="afterGroup">
                            <p:stCondLst>
                              <p:cond delay="3500"/>
                            </p:stCondLst>
                            <p:childTnLst>
                              <p:par>
                                <p:cTn id="147" presetID="0" presetClass="path" presetSubtype="0" accel="50000" decel="50000" fill="hold" nodeType="afterEffect">
                                  <p:stCondLst>
                                    <p:cond delay="500"/>
                                  </p:stCondLst>
                                  <p:childTnLst>
                                    <p:animMotion origin="layout" path="M 0.10885 -0.31134 L -0.36372 -0.24838 " pathEditMode="relative" ptsTypes="AA">
                                      <p:cBhvr>
                                        <p:cTn id="148" dur="500" fill="hold"/>
                                        <p:tgtEl>
                                          <p:spTgt spid="1015928"/>
                                        </p:tgtEl>
                                        <p:attrNameLst>
                                          <p:attrName>ppt_x</p:attrName>
                                          <p:attrName>ppt_y</p:attrName>
                                        </p:attrNameLst>
                                      </p:cBhvr>
                                    </p:animMotion>
                                  </p:childTnLst>
                                </p:cTn>
                              </p:par>
                            </p:childTnLst>
                          </p:cTn>
                        </p:par>
                        <p:par>
                          <p:cTn id="149" fill="hold" nodeType="afterGroup">
                            <p:stCondLst>
                              <p:cond delay="4500"/>
                            </p:stCondLst>
                            <p:childTnLst>
                              <p:par>
                                <p:cTn id="150" presetID="0" presetClass="path" presetSubtype="0" accel="50000" decel="50000" fill="hold" nodeType="afterEffect">
                                  <p:stCondLst>
                                    <p:cond delay="0"/>
                                  </p:stCondLst>
                                  <p:childTnLst>
                                    <p:animMotion origin="layout" path="M -0.36372 -0.24838 L 0.11667 -0.2588 " pathEditMode="relative" ptsTypes="AA">
                                      <p:cBhvr>
                                        <p:cTn id="151" dur="2000" fill="hold"/>
                                        <p:tgtEl>
                                          <p:spTgt spid="1015928"/>
                                        </p:tgtEl>
                                        <p:attrNameLst>
                                          <p:attrName>ppt_x</p:attrName>
                                          <p:attrName>ppt_y</p:attrName>
                                        </p:attrNameLst>
                                      </p:cBhvr>
                                    </p:animMotion>
                                  </p:childTnLst>
                                </p:cTn>
                              </p:par>
                              <p:par>
                                <p:cTn id="152" presetID="22" presetClass="entr" presetSubtype="8" fill="hold" nodeType="withEffect">
                                  <p:stCondLst>
                                    <p:cond delay="0"/>
                                  </p:stCondLst>
                                  <p:childTnLst>
                                    <p:set>
                                      <p:cBhvr>
                                        <p:cTn id="153" dur="1" fill="hold">
                                          <p:stCondLst>
                                            <p:cond delay="0"/>
                                          </p:stCondLst>
                                        </p:cTn>
                                        <p:tgtEl>
                                          <p:spTgt spid="30"/>
                                        </p:tgtEl>
                                        <p:attrNameLst>
                                          <p:attrName>style.visibility</p:attrName>
                                        </p:attrNameLst>
                                      </p:cBhvr>
                                      <p:to>
                                        <p:strVal val="visible"/>
                                      </p:to>
                                    </p:set>
                                    <p:animEffect transition="in" filter="wipe(left)">
                                      <p:cBhvr>
                                        <p:cTn id="154" dur="3000"/>
                                        <p:tgtEl>
                                          <p:spTgt spid="30"/>
                                        </p:tgtEl>
                                      </p:cBhvr>
                                    </p:animEffect>
                                  </p:childTnLst>
                                </p:cTn>
                              </p:par>
                            </p:childTnLst>
                          </p:cTn>
                        </p:par>
                        <p:par>
                          <p:cTn id="155" fill="hold" nodeType="afterGroup">
                            <p:stCondLst>
                              <p:cond delay="7500"/>
                            </p:stCondLst>
                            <p:childTnLst>
                              <p:par>
                                <p:cTn id="156" presetID="0" presetClass="path" presetSubtype="0" accel="50000" decel="50000" fill="hold" nodeType="afterEffect">
                                  <p:stCondLst>
                                    <p:cond delay="500"/>
                                  </p:stCondLst>
                                  <p:childTnLst>
                                    <p:animMotion origin="layout" path="M 0.11667 -0.2588 L -0.37153 -0.13287 " pathEditMode="relative" ptsTypes="AA">
                                      <p:cBhvr>
                                        <p:cTn id="157" dur="1000" fill="hold"/>
                                        <p:tgtEl>
                                          <p:spTgt spid="1015928"/>
                                        </p:tgtEl>
                                        <p:attrNameLst>
                                          <p:attrName>ppt_x</p:attrName>
                                          <p:attrName>ppt_y</p:attrName>
                                        </p:attrNameLst>
                                      </p:cBhvr>
                                    </p:animMotion>
                                  </p:childTnLst>
                                </p:cTn>
                              </p:par>
                            </p:childTnLst>
                          </p:cTn>
                        </p:par>
                        <p:par>
                          <p:cTn id="158" fill="hold" nodeType="afterGroup">
                            <p:stCondLst>
                              <p:cond delay="9000"/>
                            </p:stCondLst>
                            <p:childTnLst>
                              <p:par>
                                <p:cTn id="159" presetID="0" presetClass="path" presetSubtype="0" accel="50000" decel="50000" fill="hold" nodeType="afterEffect">
                                  <p:stCondLst>
                                    <p:cond delay="0"/>
                                  </p:stCondLst>
                                  <p:childTnLst>
                                    <p:animMotion origin="layout" path="M -0.37153 -0.13287 L 0.12465 -0.20625 " pathEditMode="relative" ptsTypes="AA">
                                      <p:cBhvr>
                                        <p:cTn id="160" dur="2000" fill="hold"/>
                                        <p:tgtEl>
                                          <p:spTgt spid="1015928"/>
                                        </p:tgtEl>
                                        <p:attrNameLst>
                                          <p:attrName>ppt_x</p:attrName>
                                          <p:attrName>ppt_y</p:attrName>
                                        </p:attrNameLst>
                                      </p:cBhvr>
                                    </p:animMotion>
                                  </p:childTnLst>
                                </p:cTn>
                              </p:par>
                              <p:par>
                                <p:cTn id="161" presetID="22" presetClass="entr" presetSubtype="8" fill="hold" nodeType="withEffect">
                                  <p:stCondLst>
                                    <p:cond delay="0"/>
                                  </p:stCondLst>
                                  <p:childTnLst>
                                    <p:set>
                                      <p:cBhvr>
                                        <p:cTn id="162" dur="1" fill="hold">
                                          <p:stCondLst>
                                            <p:cond delay="0"/>
                                          </p:stCondLst>
                                        </p:cTn>
                                        <p:tgtEl>
                                          <p:spTgt spid="31"/>
                                        </p:tgtEl>
                                        <p:attrNameLst>
                                          <p:attrName>style.visibility</p:attrName>
                                        </p:attrNameLst>
                                      </p:cBhvr>
                                      <p:to>
                                        <p:strVal val="visible"/>
                                      </p:to>
                                    </p:set>
                                    <p:animEffect transition="in" filter="wipe(left)">
                                      <p:cBhvr>
                                        <p:cTn id="163" dur="3000"/>
                                        <p:tgtEl>
                                          <p:spTgt spid="31"/>
                                        </p:tgtEl>
                                      </p:cBhvr>
                                    </p:animEffect>
                                  </p:childTnLst>
                                </p:cTn>
                              </p:par>
                            </p:childTnLst>
                          </p:cTn>
                        </p:par>
                        <p:par>
                          <p:cTn id="164" fill="hold" nodeType="afterGroup">
                            <p:stCondLst>
                              <p:cond delay="12000"/>
                            </p:stCondLst>
                            <p:childTnLst>
                              <p:par>
                                <p:cTn id="165" presetID="0" presetClass="path" presetSubtype="0" accel="50000" decel="50000" fill="hold" nodeType="afterEffect">
                                  <p:stCondLst>
                                    <p:cond delay="500"/>
                                  </p:stCondLst>
                                  <p:childTnLst>
                                    <p:animMotion origin="layout" path="M 0.12465 -0.20625 L -0.37153 -0.0382 " pathEditMode="relative" ptsTypes="AA">
                                      <p:cBhvr>
                                        <p:cTn id="166" dur="1000" fill="hold"/>
                                        <p:tgtEl>
                                          <p:spTgt spid="1015928"/>
                                        </p:tgtEl>
                                        <p:attrNameLst>
                                          <p:attrName>ppt_x</p:attrName>
                                          <p:attrName>ppt_y</p:attrName>
                                        </p:attrNameLst>
                                      </p:cBhvr>
                                    </p:animMotion>
                                  </p:childTnLst>
                                </p:cTn>
                              </p:par>
                            </p:childTnLst>
                          </p:cTn>
                        </p:par>
                        <p:par>
                          <p:cTn id="167" fill="hold" nodeType="afterGroup">
                            <p:stCondLst>
                              <p:cond delay="13500"/>
                            </p:stCondLst>
                            <p:childTnLst>
                              <p:par>
                                <p:cTn id="168" presetID="0" presetClass="path" presetSubtype="0" accel="50000" decel="50000" fill="hold" nodeType="afterEffect">
                                  <p:stCondLst>
                                    <p:cond delay="0"/>
                                  </p:stCondLst>
                                  <p:childTnLst>
                                    <p:animMotion origin="layout" path="M -0.37153 -0.0382 L 0.12465 -0.15371 " pathEditMode="relative" ptsTypes="AA">
                                      <p:cBhvr>
                                        <p:cTn id="169" dur="2000" fill="hold"/>
                                        <p:tgtEl>
                                          <p:spTgt spid="1015928"/>
                                        </p:tgtEl>
                                        <p:attrNameLst>
                                          <p:attrName>ppt_x</p:attrName>
                                          <p:attrName>ppt_y</p:attrName>
                                        </p:attrNameLst>
                                      </p:cBhvr>
                                    </p:animMotion>
                                  </p:childTnLst>
                                </p:cTn>
                              </p:par>
                              <p:par>
                                <p:cTn id="170" presetID="22" presetClass="entr" presetSubtype="8" fill="hold" nodeType="withEffect">
                                  <p:stCondLst>
                                    <p:cond delay="0"/>
                                  </p:stCondLst>
                                  <p:childTnLst>
                                    <p:set>
                                      <p:cBhvr>
                                        <p:cTn id="171" dur="1" fill="hold">
                                          <p:stCondLst>
                                            <p:cond delay="0"/>
                                          </p:stCondLst>
                                        </p:cTn>
                                        <p:tgtEl>
                                          <p:spTgt spid="1015841"/>
                                        </p:tgtEl>
                                        <p:attrNameLst>
                                          <p:attrName>style.visibility</p:attrName>
                                        </p:attrNameLst>
                                      </p:cBhvr>
                                      <p:to>
                                        <p:strVal val="visible"/>
                                      </p:to>
                                    </p:set>
                                    <p:animEffect transition="in" filter="wipe(left)">
                                      <p:cBhvr>
                                        <p:cTn id="172" dur="3000"/>
                                        <p:tgtEl>
                                          <p:spTgt spid="1015841"/>
                                        </p:tgtEl>
                                      </p:cBhvr>
                                    </p:animEffect>
                                  </p:childTnLst>
                                </p:cTn>
                              </p:par>
                            </p:childTnLst>
                          </p:cTn>
                        </p:par>
                        <p:par>
                          <p:cTn id="173" fill="hold" nodeType="afterGroup">
                            <p:stCondLst>
                              <p:cond delay="16500"/>
                            </p:stCondLst>
                            <p:childTnLst>
                              <p:par>
                                <p:cTn id="174" presetID="0" presetClass="path" presetSubtype="0" accel="50000" decel="50000" fill="hold" nodeType="afterEffect">
                                  <p:stCondLst>
                                    <p:cond delay="500"/>
                                  </p:stCondLst>
                                  <p:childTnLst>
                                    <p:animMotion origin="layout" path="M 0.12465 -0.15371 L -0.00139 0.0037 " pathEditMode="relative" ptsTypes="AA">
                                      <p:cBhvr>
                                        <p:cTn id="175" dur="1000" fill="hold"/>
                                        <p:tgtEl>
                                          <p:spTgt spid="1015928"/>
                                        </p:tgtEl>
                                        <p:attrNameLst>
                                          <p:attrName>ppt_x</p:attrName>
                                          <p:attrName>ppt_y</p:attrName>
                                        </p:attrNameLst>
                                      </p:cBhvr>
                                    </p:animMotion>
                                  </p:childTnLst>
                                </p:cTn>
                              </p:par>
                            </p:childTnLst>
                          </p:cTn>
                        </p:par>
                        <p:par>
                          <p:cTn id="176" fill="hold" nodeType="afterGroup">
                            <p:stCondLst>
                              <p:cond delay="18000"/>
                            </p:stCondLst>
                            <p:childTnLst>
                              <p:par>
                                <p:cTn id="177" presetID="53" presetClass="entr" presetSubtype="0" fill="hold" nodeType="afterEffect">
                                  <p:stCondLst>
                                    <p:cond delay="0"/>
                                  </p:stCondLst>
                                  <p:childTnLst>
                                    <p:set>
                                      <p:cBhvr>
                                        <p:cTn id="178" dur="1" fill="hold">
                                          <p:stCondLst>
                                            <p:cond delay="0"/>
                                          </p:stCondLst>
                                        </p:cTn>
                                        <p:tgtEl>
                                          <p:spTgt spid="22"/>
                                        </p:tgtEl>
                                        <p:attrNameLst>
                                          <p:attrName>style.visibility</p:attrName>
                                        </p:attrNameLst>
                                      </p:cBhvr>
                                      <p:to>
                                        <p:strVal val="visible"/>
                                      </p:to>
                                    </p:set>
                                    <p:anim calcmode="lin" valueType="num">
                                      <p:cBhvr>
                                        <p:cTn id="179" dur="500" fill="hold"/>
                                        <p:tgtEl>
                                          <p:spTgt spid="22"/>
                                        </p:tgtEl>
                                        <p:attrNameLst>
                                          <p:attrName>ppt_w</p:attrName>
                                        </p:attrNameLst>
                                      </p:cBhvr>
                                      <p:tavLst>
                                        <p:tav tm="0">
                                          <p:val>
                                            <p:fltVal val="0"/>
                                          </p:val>
                                        </p:tav>
                                        <p:tav tm="100000">
                                          <p:val>
                                            <p:strVal val="#ppt_w"/>
                                          </p:val>
                                        </p:tav>
                                      </p:tavLst>
                                    </p:anim>
                                    <p:anim calcmode="lin" valueType="num">
                                      <p:cBhvr>
                                        <p:cTn id="180" dur="500" fill="hold"/>
                                        <p:tgtEl>
                                          <p:spTgt spid="22"/>
                                        </p:tgtEl>
                                        <p:attrNameLst>
                                          <p:attrName>ppt_h</p:attrName>
                                        </p:attrNameLst>
                                      </p:cBhvr>
                                      <p:tavLst>
                                        <p:tav tm="0">
                                          <p:val>
                                            <p:fltVal val="0"/>
                                          </p:val>
                                        </p:tav>
                                        <p:tav tm="100000">
                                          <p:val>
                                            <p:strVal val="#ppt_h"/>
                                          </p:val>
                                        </p:tav>
                                      </p:tavLst>
                                    </p:anim>
                                    <p:animEffect transition="in" filter="fade">
                                      <p:cBhvr>
                                        <p:cTn id="18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840" grpId="0" animBg="1"/>
      <p:bldP spid="1015883" grpId="0" animBg="1"/>
      <p:bldP spid="1015941" grpId="0"/>
    </p:bld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6836" name="Rectangle 4"/>
          <p:cNvSpPr>
            <a:spLocks noChangeArrowheads="1"/>
          </p:cNvSpPr>
          <p:nvPr/>
        </p:nvSpPr>
        <p:spPr bwMode="auto">
          <a:xfrm>
            <a:off x="2484438" y="622300"/>
            <a:ext cx="6502400" cy="503238"/>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2000" b="1" i="1">
                <a:solidFill>
                  <a:srgbClr val="993300"/>
                </a:solidFill>
                <a:effectLst>
                  <a:outerShdw blurRad="38100" dist="38100" dir="2700000" algn="tl">
                    <a:srgbClr val="C0C0C0"/>
                  </a:outerShdw>
                </a:effectLst>
              </a:rPr>
              <a:t>Two Stages of Adaptation</a:t>
            </a:r>
          </a:p>
        </p:txBody>
      </p:sp>
      <p:pic>
        <p:nvPicPr>
          <p:cNvPr id="93187" name="Picture 5" descr="j023381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3413" y="2738438"/>
            <a:ext cx="1008062" cy="96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8" name="Picture 6" descr="j02872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1138" y="1476375"/>
            <a:ext cx="1481137"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Picture 7" descr="j025221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188" y="4365625"/>
            <a:ext cx="1152525" cy="109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6840" name="Document"/>
          <p:cNvSpPr>
            <a:spLocks noEditPoints="1" noChangeArrowheads="1"/>
          </p:cNvSpPr>
          <p:nvPr/>
        </p:nvSpPr>
        <p:spPr bwMode="auto">
          <a:xfrm>
            <a:off x="2411413" y="1628775"/>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93191" name="AutoShape 9"/>
          <p:cNvSpPr>
            <a:spLocks noChangeArrowheads="1"/>
          </p:cNvSpPr>
          <p:nvPr/>
        </p:nvSpPr>
        <p:spPr bwMode="auto">
          <a:xfrm>
            <a:off x="1763713" y="1773238"/>
            <a:ext cx="503237"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192" name="AutoShape 10"/>
          <p:cNvSpPr>
            <a:spLocks noChangeArrowheads="1"/>
          </p:cNvSpPr>
          <p:nvPr/>
        </p:nvSpPr>
        <p:spPr bwMode="auto">
          <a:xfrm>
            <a:off x="1763713" y="3068638"/>
            <a:ext cx="503237"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193" name="AutoShape 11"/>
          <p:cNvSpPr>
            <a:spLocks noChangeArrowheads="1"/>
          </p:cNvSpPr>
          <p:nvPr/>
        </p:nvSpPr>
        <p:spPr bwMode="auto">
          <a:xfrm>
            <a:off x="1835150" y="4652963"/>
            <a:ext cx="503238" cy="358775"/>
          </a:xfrm>
          <a:prstGeom prst="rightArrow">
            <a:avLst>
              <a:gd name="adj1" fmla="val 49556"/>
              <a:gd name="adj2" fmla="val 54424"/>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194" name="Text Box 12"/>
          <p:cNvSpPr txBox="1">
            <a:spLocks noChangeArrowheads="1"/>
          </p:cNvSpPr>
          <p:nvPr/>
        </p:nvSpPr>
        <p:spPr bwMode="auto">
          <a:xfrm>
            <a:off x="1403350" y="3644900"/>
            <a:ext cx="11525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4400" b="1"/>
              <a:t>…</a:t>
            </a:r>
          </a:p>
        </p:txBody>
      </p:sp>
      <p:sp>
        <p:nvSpPr>
          <p:cNvPr id="93195" name="Text Box 13"/>
          <p:cNvSpPr txBox="1">
            <a:spLocks noChangeArrowheads="1"/>
          </p:cNvSpPr>
          <p:nvPr/>
        </p:nvSpPr>
        <p:spPr bwMode="auto">
          <a:xfrm>
            <a:off x="2262188" y="1844675"/>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1</a:t>
            </a:r>
          </a:p>
        </p:txBody>
      </p:sp>
      <p:sp>
        <p:nvSpPr>
          <p:cNvPr id="1016846" name="Document"/>
          <p:cNvSpPr>
            <a:spLocks noEditPoints="1" noChangeArrowheads="1"/>
          </p:cNvSpPr>
          <p:nvPr/>
        </p:nvSpPr>
        <p:spPr bwMode="auto">
          <a:xfrm>
            <a:off x="2439988" y="2852738"/>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93197" name="Text Box 15"/>
          <p:cNvSpPr txBox="1">
            <a:spLocks noChangeArrowheads="1"/>
          </p:cNvSpPr>
          <p:nvPr/>
        </p:nvSpPr>
        <p:spPr bwMode="auto">
          <a:xfrm>
            <a:off x="2290763" y="3068638"/>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2</a:t>
            </a:r>
          </a:p>
        </p:txBody>
      </p:sp>
      <p:sp>
        <p:nvSpPr>
          <p:cNvPr id="1016848" name="Document"/>
          <p:cNvSpPr>
            <a:spLocks noEditPoints="1" noChangeArrowheads="1"/>
          </p:cNvSpPr>
          <p:nvPr/>
        </p:nvSpPr>
        <p:spPr bwMode="auto">
          <a:xfrm>
            <a:off x="2489200" y="4508500"/>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93199" name="Text Box 17"/>
          <p:cNvSpPr txBox="1">
            <a:spLocks noChangeArrowheads="1"/>
          </p:cNvSpPr>
          <p:nvPr/>
        </p:nvSpPr>
        <p:spPr bwMode="auto">
          <a:xfrm>
            <a:off x="2339975" y="4724400"/>
            <a:ext cx="10080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aseline="-25000"/>
              <a:t>n</a:t>
            </a:r>
          </a:p>
        </p:txBody>
      </p:sp>
      <p:sp>
        <p:nvSpPr>
          <p:cNvPr id="1016850" name="Document"/>
          <p:cNvSpPr>
            <a:spLocks noEditPoints="1" noChangeArrowheads="1"/>
          </p:cNvSpPr>
          <p:nvPr/>
        </p:nvSpPr>
        <p:spPr bwMode="auto">
          <a:xfrm>
            <a:off x="4356100" y="2852738"/>
            <a:ext cx="647700" cy="8667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F00FF"/>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sp>
        <p:nvSpPr>
          <p:cNvPr id="93201" name="Text Box 19"/>
          <p:cNvSpPr txBox="1">
            <a:spLocks noChangeArrowheads="1"/>
          </p:cNvSpPr>
          <p:nvPr/>
        </p:nvSpPr>
        <p:spPr bwMode="auto">
          <a:xfrm>
            <a:off x="4206875" y="3068638"/>
            <a:ext cx="10080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a:t>XML</a:t>
            </a:r>
            <a:r>
              <a:rPr lang="en-US" altLang="en-US" sz="1600" b="1" baseline="-25000"/>
              <a:t>0</a:t>
            </a:r>
          </a:p>
        </p:txBody>
      </p:sp>
      <p:sp>
        <p:nvSpPr>
          <p:cNvPr id="93202" name="AutoShape 20"/>
          <p:cNvSpPr>
            <a:spLocks noChangeArrowheads="1"/>
          </p:cNvSpPr>
          <p:nvPr/>
        </p:nvSpPr>
        <p:spPr bwMode="auto">
          <a:xfrm>
            <a:off x="3708400" y="1196975"/>
            <a:ext cx="1657350" cy="1008063"/>
          </a:xfrm>
          <a:prstGeom prst="wedgeRoundRectCallout">
            <a:avLst>
              <a:gd name="adj1" fmla="val -6130"/>
              <a:gd name="adj2" fmla="val 121968"/>
              <a:gd name="adj3" fmla="val 16667"/>
            </a:avLst>
          </a:prstGeom>
          <a:solidFill>
            <a:srgbClr val="FFFF00"/>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Based on Unified State/Condition Description XML Schema</a:t>
            </a:r>
          </a:p>
        </p:txBody>
      </p:sp>
      <p:sp>
        <p:nvSpPr>
          <p:cNvPr id="93203" name="Line 21"/>
          <p:cNvSpPr>
            <a:spLocks noChangeShapeType="1"/>
          </p:cNvSpPr>
          <p:nvPr/>
        </p:nvSpPr>
        <p:spPr bwMode="auto">
          <a:xfrm>
            <a:off x="3203575" y="2133600"/>
            <a:ext cx="1081088" cy="1008063"/>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3204" name="Line 22"/>
          <p:cNvSpPr>
            <a:spLocks noChangeShapeType="1"/>
          </p:cNvSpPr>
          <p:nvPr/>
        </p:nvSpPr>
        <p:spPr bwMode="auto">
          <a:xfrm>
            <a:off x="3203575" y="3284538"/>
            <a:ext cx="1081088" cy="0"/>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3205" name="Line 23"/>
          <p:cNvSpPr>
            <a:spLocks noChangeShapeType="1"/>
          </p:cNvSpPr>
          <p:nvPr/>
        </p:nvSpPr>
        <p:spPr bwMode="auto">
          <a:xfrm flipV="1">
            <a:off x="3203575" y="3573463"/>
            <a:ext cx="1081088" cy="1295400"/>
          </a:xfrm>
          <a:prstGeom prst="line">
            <a:avLst/>
          </a:prstGeom>
          <a:noFill/>
          <a:ln w="762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93206" name="Picture 24" descr="j023334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6788" y="2349500"/>
            <a:ext cx="354012"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7" name="Picture 25" descr="j023334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9475" y="3141663"/>
            <a:ext cx="35401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8" name="Picture 26" descr="j023334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86150" y="4171950"/>
            <a:ext cx="346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6859" name="AutoShape 27"/>
          <p:cNvSpPr>
            <a:spLocks noChangeArrowheads="1"/>
          </p:cNvSpPr>
          <p:nvPr/>
        </p:nvSpPr>
        <p:spPr bwMode="auto">
          <a:xfrm>
            <a:off x="3492500" y="5516563"/>
            <a:ext cx="2592388" cy="649287"/>
          </a:xfrm>
          <a:prstGeom prst="wedgeRoundRectCallout">
            <a:avLst>
              <a:gd name="adj1" fmla="val -41000"/>
              <a:gd name="adj2" fmla="val -224329"/>
              <a:gd name="adj3" fmla="val 16667"/>
            </a:avLst>
          </a:prstGeom>
          <a:solidFill>
            <a:srgbClr val="FFFF00"/>
          </a:solidFill>
          <a:ln w="9525" algn="ctr">
            <a:solidFill>
              <a:schemeClr val="tx1"/>
            </a:solidFill>
            <a:miter lim="800000"/>
            <a:headEnd/>
            <a:tailEnd/>
          </a:ln>
          <a:effectLst/>
        </p:spPr>
        <p:txBody>
          <a:bodyPr/>
          <a:lstStyle/>
          <a:p>
            <a:pPr>
              <a:defRPr/>
            </a:pPr>
            <a:r>
              <a:rPr lang="en-US" sz="1600" b="1">
                <a:solidFill>
                  <a:srgbClr val="FF0000"/>
                </a:solidFill>
                <a:effectLst>
                  <a:outerShdw blurRad="38100" dist="38100" dir="2700000" algn="tl">
                    <a:srgbClr val="000000"/>
                  </a:outerShdw>
                </a:effectLst>
              </a:rPr>
              <a:t>Syntactic Adaptation:</a:t>
            </a:r>
            <a:endParaRPr lang="en-US" sz="1400"/>
          </a:p>
          <a:p>
            <a:pPr>
              <a:defRPr/>
            </a:pPr>
            <a:r>
              <a:rPr lang="en-US" sz="1400"/>
              <a:t>XSLT-Transformation</a:t>
            </a:r>
          </a:p>
        </p:txBody>
      </p:sp>
      <p:sp>
        <p:nvSpPr>
          <p:cNvPr id="93210" name="AutoShape 28"/>
          <p:cNvSpPr>
            <a:spLocks noChangeArrowheads="1"/>
          </p:cNvSpPr>
          <p:nvPr/>
        </p:nvSpPr>
        <p:spPr bwMode="auto">
          <a:xfrm>
            <a:off x="5076825" y="3141663"/>
            <a:ext cx="1871663" cy="358775"/>
          </a:xfrm>
          <a:prstGeom prst="rightArrow">
            <a:avLst>
              <a:gd name="adj1" fmla="val 37167"/>
              <a:gd name="adj2" fmla="val 93806"/>
            </a:avLst>
          </a:prstGeom>
          <a:solidFill>
            <a:srgbClr val="0000FF"/>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3211" name="Picture 29" descr="rscdf-power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6588" y="3028950"/>
            <a:ext cx="1944687"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212" name="Group 30"/>
          <p:cNvGrpSpPr>
            <a:grpSpLocks/>
          </p:cNvGrpSpPr>
          <p:nvPr/>
        </p:nvGrpSpPr>
        <p:grpSpPr bwMode="auto">
          <a:xfrm>
            <a:off x="5364163" y="2781300"/>
            <a:ext cx="936625" cy="1223963"/>
            <a:chOff x="3288" y="1661"/>
            <a:chExt cx="907" cy="1088"/>
          </a:xfrm>
        </p:grpSpPr>
        <p:sp>
          <p:nvSpPr>
            <p:cNvPr id="93215" name="AutoShape 31"/>
            <p:cNvSpPr>
              <a:spLocks noChangeArrowheads="1"/>
            </p:cNvSpPr>
            <p:nvPr/>
          </p:nvSpPr>
          <p:spPr bwMode="auto">
            <a:xfrm>
              <a:off x="3288" y="1661"/>
              <a:ext cx="907" cy="1088"/>
            </a:xfrm>
            <a:prstGeom prst="cloudCallout">
              <a:avLst>
                <a:gd name="adj1" fmla="val 495"/>
                <a:gd name="adj2" fmla="val 45681"/>
              </a:avLst>
            </a:prstGeom>
            <a:solidFill>
              <a:srgbClr val="CCFFFF"/>
            </a:solidFill>
            <a:ln w="9525">
              <a:solidFill>
                <a:schemeClr val="tx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3216" name="Group 32"/>
            <p:cNvGrpSpPr>
              <a:grpSpLocks/>
            </p:cNvGrpSpPr>
            <p:nvPr/>
          </p:nvGrpSpPr>
          <p:grpSpPr bwMode="auto">
            <a:xfrm>
              <a:off x="3470" y="2341"/>
              <a:ext cx="499" cy="181"/>
              <a:chOff x="1066" y="3748"/>
              <a:chExt cx="805" cy="196"/>
            </a:xfrm>
          </p:grpSpPr>
          <p:pic>
            <p:nvPicPr>
              <p:cNvPr id="93227" name="Picture 33" descr="xml-writer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6" y="3748"/>
                <a:ext cx="298" cy="11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3228" name="Picture 34" descr="xml-writer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08" y="3762"/>
                <a:ext cx="363" cy="18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3229" name="Line 35"/>
              <p:cNvSpPr>
                <a:spLocks noChangeShapeType="1"/>
              </p:cNvSpPr>
              <p:nvPr/>
            </p:nvSpPr>
            <p:spPr bwMode="auto">
              <a:xfrm>
                <a:off x="1163" y="3832"/>
                <a:ext cx="447" cy="52"/>
              </a:xfrm>
              <a:prstGeom prst="line">
                <a:avLst/>
              </a:prstGeom>
              <a:noFill/>
              <a:ln w="9525">
                <a:solidFill>
                  <a:srgbClr val="FF0000"/>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93230" name="Oval 36"/>
              <p:cNvSpPr>
                <a:spLocks noChangeArrowheads="1"/>
              </p:cNvSpPr>
              <p:nvPr/>
            </p:nvSpPr>
            <p:spPr bwMode="auto">
              <a:xfrm>
                <a:off x="1135" y="3807"/>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231" name="Oval 37"/>
              <p:cNvSpPr>
                <a:spLocks noChangeArrowheads="1"/>
              </p:cNvSpPr>
              <p:nvPr/>
            </p:nvSpPr>
            <p:spPr bwMode="auto">
              <a:xfrm>
                <a:off x="1075" y="3768"/>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232" name="Oval 38"/>
              <p:cNvSpPr>
                <a:spLocks noChangeArrowheads="1"/>
              </p:cNvSpPr>
              <p:nvPr/>
            </p:nvSpPr>
            <p:spPr bwMode="auto">
              <a:xfrm>
                <a:off x="1561" y="3772"/>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233" name="Oval 39"/>
              <p:cNvSpPr>
                <a:spLocks noChangeArrowheads="1"/>
              </p:cNvSpPr>
              <p:nvPr/>
            </p:nvSpPr>
            <p:spPr bwMode="auto">
              <a:xfrm>
                <a:off x="1606" y="3870"/>
                <a:ext cx="46" cy="45"/>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3234" name="Line 40"/>
              <p:cNvSpPr>
                <a:spLocks noChangeShapeType="1"/>
              </p:cNvSpPr>
              <p:nvPr/>
            </p:nvSpPr>
            <p:spPr bwMode="auto">
              <a:xfrm>
                <a:off x="1111" y="3793"/>
                <a:ext cx="453" cy="0"/>
              </a:xfrm>
              <a:prstGeom prst="line">
                <a:avLst/>
              </a:prstGeom>
              <a:noFill/>
              <a:ln w="9525">
                <a:solidFill>
                  <a:srgbClr val="CC3300"/>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93217" name="Group 41"/>
            <p:cNvGrpSpPr>
              <a:grpSpLocks/>
            </p:cNvGrpSpPr>
            <p:nvPr/>
          </p:nvGrpSpPr>
          <p:grpSpPr bwMode="auto">
            <a:xfrm>
              <a:off x="3470" y="1842"/>
              <a:ext cx="544" cy="408"/>
              <a:chOff x="3878" y="2432"/>
              <a:chExt cx="1316" cy="1059"/>
            </a:xfrm>
          </p:grpSpPr>
          <p:pic>
            <p:nvPicPr>
              <p:cNvPr id="93218" name="Picture 42"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41" y="2432"/>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3219" name="Picture 43"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78" y="2809"/>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3220" name="Picture 44"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95" y="3308"/>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3221" name="Picture 45"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13" y="2945"/>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3222" name="Line 46"/>
              <p:cNvSpPr>
                <a:spLocks noChangeShapeType="1"/>
              </p:cNvSpPr>
              <p:nvPr/>
            </p:nvSpPr>
            <p:spPr bwMode="auto">
              <a:xfrm flipH="1">
                <a:off x="4195" y="2614"/>
                <a:ext cx="182"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93223" name="Line 47"/>
              <p:cNvSpPr>
                <a:spLocks noChangeShapeType="1"/>
              </p:cNvSpPr>
              <p:nvPr/>
            </p:nvSpPr>
            <p:spPr bwMode="auto">
              <a:xfrm>
                <a:off x="4513" y="2614"/>
                <a:ext cx="181" cy="317"/>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93224" name="Line 48"/>
              <p:cNvSpPr>
                <a:spLocks noChangeShapeType="1"/>
              </p:cNvSpPr>
              <p:nvPr/>
            </p:nvSpPr>
            <p:spPr bwMode="auto">
              <a:xfrm flipH="1">
                <a:off x="4468" y="3127"/>
                <a:ext cx="182"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sp>
            <p:nvSpPr>
              <p:cNvPr id="93225" name="Line 49"/>
              <p:cNvSpPr>
                <a:spLocks noChangeShapeType="1"/>
              </p:cNvSpPr>
              <p:nvPr/>
            </p:nvSpPr>
            <p:spPr bwMode="auto">
              <a:xfrm>
                <a:off x="4830" y="3127"/>
                <a:ext cx="91" cy="181"/>
              </a:xfrm>
              <a:prstGeom prst="line">
                <a:avLst/>
              </a:prstGeom>
              <a:noFill/>
              <a:ln w="9525">
                <a:solidFill>
                  <a:srgbClr val="0000FF"/>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en-US"/>
              </a:p>
            </p:txBody>
          </p:sp>
          <p:pic>
            <p:nvPicPr>
              <p:cNvPr id="93226" name="Picture 50" descr="xml-writer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40" y="3308"/>
                <a:ext cx="454" cy="1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1016883" name="AutoShape 51"/>
          <p:cNvSpPr>
            <a:spLocks noChangeArrowheads="1"/>
          </p:cNvSpPr>
          <p:nvPr/>
        </p:nvSpPr>
        <p:spPr bwMode="auto">
          <a:xfrm>
            <a:off x="5867400" y="1125538"/>
            <a:ext cx="2089150" cy="1295400"/>
          </a:xfrm>
          <a:prstGeom prst="wedgeRoundRectCallout">
            <a:avLst>
              <a:gd name="adj1" fmla="val -36704"/>
              <a:gd name="adj2" fmla="val 87255"/>
              <a:gd name="adj3" fmla="val 16667"/>
            </a:avLst>
          </a:prstGeom>
          <a:solidFill>
            <a:srgbClr val="FFFF00"/>
          </a:solidFill>
          <a:ln w="9525" algn="ctr">
            <a:solidFill>
              <a:schemeClr val="tx1"/>
            </a:solidFill>
            <a:miter lim="800000"/>
            <a:headEnd/>
            <a:tailEnd/>
          </a:ln>
          <a:effectLst/>
        </p:spPr>
        <p:txBody>
          <a:bodyPr/>
          <a:lstStyle/>
          <a:p>
            <a:pPr>
              <a:defRPr/>
            </a:pPr>
            <a:r>
              <a:rPr lang="en-US" sz="1600" b="1">
                <a:solidFill>
                  <a:srgbClr val="FF0000"/>
                </a:solidFill>
                <a:effectLst>
                  <a:outerShdw blurRad="38100" dist="38100" dir="2700000" algn="tl">
                    <a:srgbClr val="000000"/>
                  </a:outerShdw>
                </a:effectLst>
              </a:rPr>
              <a:t>Semantic Adaptation:</a:t>
            </a:r>
          </a:p>
          <a:p>
            <a:pPr>
              <a:defRPr/>
            </a:pPr>
            <a:r>
              <a:rPr lang="en-US"/>
              <a:t> </a:t>
            </a:r>
            <a:r>
              <a:rPr lang="en-US" sz="1400"/>
              <a:t>Based on Ontology of Templates and Mapping Rules</a:t>
            </a:r>
          </a:p>
        </p:txBody>
      </p:sp>
      <p:sp>
        <p:nvSpPr>
          <p:cNvPr id="1016884" name="Rectangle 52"/>
          <p:cNvSpPr>
            <a:spLocks noChangeArrowheads="1"/>
          </p:cNvSpPr>
          <p:nvPr/>
        </p:nvSpPr>
        <p:spPr bwMode="auto">
          <a:xfrm>
            <a:off x="2424113" y="1254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General Adaptation Framework (GAF)</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Tree>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4210" name="Picture 4" descr="GAF"/>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600" y="841375"/>
            <a:ext cx="8964613" cy="591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8533" name="Rectangle 5"/>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GAF Infrastructure</a:t>
            </a:r>
          </a:p>
        </p:txBody>
      </p:sp>
    </p:spTree>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3843338" y="5394325"/>
            <a:ext cx="1851025" cy="1412875"/>
            <a:chOff x="158" y="973"/>
            <a:chExt cx="1134" cy="939"/>
          </a:xfrm>
        </p:grpSpPr>
        <p:pic>
          <p:nvPicPr>
            <p:cNvPr id="60450" name="Picture 3"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51" name="AutoShape 4"/>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0452" name="Picture 5" descr="MCj0311408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3" name="Picture 6" descr="MPj03057460000[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8663" name="Documents"/>
            <p:cNvSpPr>
              <a:spLocks noEditPoints="1" noChangeArrowheads="1"/>
            </p:cNvSpPr>
            <p:nvPr/>
          </p:nvSpPr>
          <p:spPr bwMode="auto">
            <a:xfrm>
              <a:off x="204" y="1116"/>
              <a:ext cx="155"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60455" name="Picture 8" descr="internet-explorer-vulnerable">
              <a:hlinkClick r:id="rId5"/>
            </p:cNvPr>
            <p:cNvPicPr>
              <a:picLocks noChangeAspect="1" noChangeArrowheads="1"/>
            </p:cNvPicPr>
            <p:nvPr/>
          </p:nvPicPr>
          <p:blipFill>
            <a:blip r:embed="rId6">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6" name="Picture 9" descr="Google Serves Most Search Result and Ads - Nielsen Ratings Reports Yahoo and MSN Show Gains As We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0419" name="WordArt 10"/>
          <p:cNvSpPr>
            <a:spLocks noChangeArrowheads="1" noChangeShapeType="1" noTextEdit="1"/>
          </p:cNvSpPr>
          <p:nvPr/>
        </p:nvSpPr>
        <p:spPr bwMode="auto">
          <a:xfrm>
            <a:off x="4198938" y="6164263"/>
            <a:ext cx="1143000" cy="63023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a:t>
            </a:r>
          </a:p>
        </p:txBody>
      </p:sp>
      <p:sp>
        <p:nvSpPr>
          <p:cNvPr id="60420" name="AutoShape 11"/>
          <p:cNvSpPr>
            <a:spLocks noChangeArrowheads="1"/>
          </p:cNvSpPr>
          <p:nvPr/>
        </p:nvSpPr>
        <p:spPr bwMode="auto">
          <a:xfrm rot="-5400000">
            <a:off x="2483644" y="5012532"/>
            <a:ext cx="1152525" cy="1296987"/>
          </a:xfrm>
          <a:custGeom>
            <a:avLst/>
            <a:gdLst>
              <a:gd name="T0" fmla="*/ 663075 w 21600"/>
              <a:gd name="T1" fmla="*/ 0 h 21600"/>
              <a:gd name="T2" fmla="*/ 663075 w 21600"/>
              <a:gd name="T3" fmla="*/ 730036 h 21600"/>
              <a:gd name="T4" fmla="*/ 133554 w 21600"/>
              <a:gd name="T5" fmla="*/ 1296987 h 21600"/>
              <a:gd name="T6" fmla="*/ 1152525 w 21600"/>
              <a:gd name="T7" fmla="*/ 365018 h 21600"/>
              <a:gd name="T8" fmla="*/ 17694720 60000 65536"/>
              <a:gd name="T9" fmla="*/ 5898240 60000 65536"/>
              <a:gd name="T10" fmla="*/ 5898240 60000 65536"/>
              <a:gd name="T11" fmla="*/ 0 60000 65536"/>
              <a:gd name="T12" fmla="*/ 12427 w 21600"/>
              <a:gd name="T13" fmla="*/ 3630 h 21600"/>
              <a:gd name="T14" fmla="*/ 17905 w 21600"/>
              <a:gd name="T15" fmla="*/ 8528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630"/>
                </a:lnTo>
                <a:cubicBezTo>
                  <a:pt x="5564" y="3630"/>
                  <a:pt x="0" y="7448"/>
                  <a:pt x="0" y="12158"/>
                </a:cubicBezTo>
                <a:lnTo>
                  <a:pt x="0" y="21600"/>
                </a:lnTo>
                <a:lnTo>
                  <a:pt x="5006" y="21600"/>
                </a:lnTo>
                <a:lnTo>
                  <a:pt x="5006" y="12158"/>
                </a:lnTo>
                <a:cubicBezTo>
                  <a:pt x="5006" y="10153"/>
                  <a:pt x="8328" y="8528"/>
                  <a:pt x="12427" y="8528"/>
                </a:cubicBezTo>
                <a:lnTo>
                  <a:pt x="12427" y="12158"/>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60421" name="Line 12"/>
          <p:cNvSpPr>
            <a:spLocks noChangeShapeType="1"/>
          </p:cNvSpPr>
          <p:nvPr/>
        </p:nvSpPr>
        <p:spPr bwMode="auto">
          <a:xfrm flipH="1">
            <a:off x="3563938" y="2349500"/>
            <a:ext cx="647700" cy="358775"/>
          </a:xfrm>
          <a:prstGeom prst="line">
            <a:avLst/>
          </a:prstGeom>
          <a:noFill/>
          <a:ln w="76200">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60422" name="Text Box 13"/>
          <p:cNvSpPr txBox="1">
            <a:spLocks noChangeArrowheads="1"/>
          </p:cNvSpPr>
          <p:nvPr/>
        </p:nvSpPr>
        <p:spPr bwMode="auto">
          <a:xfrm>
            <a:off x="2622550" y="865188"/>
            <a:ext cx="17907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Machines, devices, computers, etc.</a:t>
            </a:r>
          </a:p>
        </p:txBody>
      </p:sp>
      <p:grpSp>
        <p:nvGrpSpPr>
          <p:cNvPr id="60423" name="Group 14"/>
          <p:cNvGrpSpPr>
            <a:grpSpLocks/>
          </p:cNvGrpSpPr>
          <p:nvPr/>
        </p:nvGrpSpPr>
        <p:grpSpPr bwMode="auto">
          <a:xfrm>
            <a:off x="1503363" y="2587625"/>
            <a:ext cx="2232025" cy="2460625"/>
            <a:chOff x="3334" y="1552"/>
            <a:chExt cx="1406" cy="1550"/>
          </a:xfrm>
        </p:grpSpPr>
        <p:sp>
          <p:nvSpPr>
            <p:cNvPr id="60443" name="AutoShape 15"/>
            <p:cNvSpPr>
              <a:spLocks noChangeArrowheads="1"/>
            </p:cNvSpPr>
            <p:nvPr/>
          </p:nvSpPr>
          <p:spPr bwMode="auto">
            <a:xfrm>
              <a:off x="3334" y="1650"/>
              <a:ext cx="1406" cy="1452"/>
            </a:xfrm>
            <a:prstGeom prst="cube">
              <a:avLst>
                <a:gd name="adj" fmla="val 11157"/>
              </a:avLst>
            </a:prstGeom>
            <a:solidFill>
              <a:srgbClr val="FFFF00"/>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0444" name="WordArt 16"/>
            <p:cNvSpPr>
              <a:spLocks noChangeArrowheads="1" noChangeShapeType="1" noTextEdit="1"/>
            </p:cNvSpPr>
            <p:nvPr/>
          </p:nvSpPr>
          <p:spPr bwMode="auto">
            <a:xfrm>
              <a:off x="3401" y="1984"/>
              <a:ext cx="1158"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Ubiquitous Computing</a:t>
              </a:r>
            </a:p>
          </p:txBody>
        </p:sp>
        <p:sp>
          <p:nvSpPr>
            <p:cNvPr id="60445" name="WordArt 17"/>
            <p:cNvSpPr>
              <a:spLocks noChangeArrowheads="1" noChangeShapeType="1" noTextEdit="1"/>
            </p:cNvSpPr>
            <p:nvPr/>
          </p:nvSpPr>
          <p:spPr bwMode="auto">
            <a:xfrm>
              <a:off x="3422" y="2886"/>
              <a:ext cx="886"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Smart Spaces</a:t>
              </a:r>
            </a:p>
          </p:txBody>
        </p:sp>
        <p:sp>
          <p:nvSpPr>
            <p:cNvPr id="60446" name="WordArt 18"/>
            <p:cNvSpPr>
              <a:spLocks noChangeArrowheads="1" noChangeShapeType="1" noTextEdit="1"/>
            </p:cNvSpPr>
            <p:nvPr/>
          </p:nvSpPr>
          <p:spPr bwMode="auto">
            <a:xfrm>
              <a:off x="3403" y="2202"/>
              <a:ext cx="1055"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Barcodes and RFID</a:t>
              </a:r>
            </a:p>
          </p:txBody>
        </p:sp>
        <p:sp>
          <p:nvSpPr>
            <p:cNvPr id="60447" name="WordArt 19"/>
            <p:cNvSpPr>
              <a:spLocks noChangeArrowheads="1" noChangeShapeType="1" noTextEdit="1"/>
            </p:cNvSpPr>
            <p:nvPr/>
          </p:nvSpPr>
          <p:spPr bwMode="auto">
            <a:xfrm>
              <a:off x="3404" y="1552"/>
              <a:ext cx="1195" cy="39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 of Things</a:t>
              </a:r>
            </a:p>
          </p:txBody>
        </p:sp>
        <p:sp>
          <p:nvSpPr>
            <p:cNvPr id="60448" name="WordArt 20"/>
            <p:cNvSpPr>
              <a:spLocks noChangeArrowheads="1" noChangeShapeType="1" noTextEdit="1"/>
            </p:cNvSpPr>
            <p:nvPr/>
          </p:nvSpPr>
          <p:spPr bwMode="auto">
            <a:xfrm>
              <a:off x="3414" y="2659"/>
              <a:ext cx="886"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Sensor Networks</a:t>
              </a:r>
            </a:p>
          </p:txBody>
        </p:sp>
        <p:sp>
          <p:nvSpPr>
            <p:cNvPr id="60449" name="WordArt 21"/>
            <p:cNvSpPr>
              <a:spLocks noChangeArrowheads="1" noChangeShapeType="1" noTextEdit="1"/>
            </p:cNvSpPr>
            <p:nvPr/>
          </p:nvSpPr>
          <p:spPr bwMode="auto">
            <a:xfrm>
              <a:off x="3414" y="2432"/>
              <a:ext cx="1089" cy="17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Embedded Systems</a:t>
              </a:r>
            </a:p>
          </p:txBody>
        </p:sp>
      </p:grpSp>
      <p:grpSp>
        <p:nvGrpSpPr>
          <p:cNvPr id="60424" name="Group 22"/>
          <p:cNvGrpSpPr>
            <a:grpSpLocks/>
          </p:cNvGrpSpPr>
          <p:nvPr/>
        </p:nvGrpSpPr>
        <p:grpSpPr bwMode="auto">
          <a:xfrm>
            <a:off x="4171950" y="649288"/>
            <a:ext cx="2808288" cy="2808287"/>
            <a:chOff x="3560" y="572"/>
            <a:chExt cx="1846" cy="1846"/>
          </a:xfrm>
        </p:grpSpPr>
        <p:pic>
          <p:nvPicPr>
            <p:cNvPr id="60432" name="Picture 23"/>
            <p:cNvPicPr>
              <a:picLocks noChangeAspect="1" noChangeArrowheads="1"/>
            </p:cNvPicPr>
            <p:nvPr/>
          </p:nvPicPr>
          <p:blipFill>
            <a:blip r:embed="rId8">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560" y="572"/>
              <a:ext cx="1846" cy="1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3" name="Picture 24"/>
            <p:cNvPicPr>
              <a:picLocks noChangeAspect="1" noChangeArrowheads="1"/>
            </p:cNvPicPr>
            <p:nvPr/>
          </p:nvPicPr>
          <p:blipFill>
            <a:blip r:embed="rId9">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4123" y="1173"/>
              <a:ext cx="680" cy="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4" name="Picture 25"/>
            <p:cNvPicPr>
              <a:picLocks noChangeAspect="1" noChangeArrowheads="1"/>
            </p:cNvPicPr>
            <p:nvPr/>
          </p:nvPicPr>
          <p:blipFill>
            <a:blip r:embed="rId10">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4712" y="1780"/>
              <a:ext cx="362"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5" name="Picture 26"/>
            <p:cNvPicPr>
              <a:picLocks noChangeAspect="1" noChangeArrowheads="1"/>
            </p:cNvPicPr>
            <p:nvPr/>
          </p:nvPicPr>
          <p:blipFill>
            <a:blip r:embed="rId11">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806" y="763"/>
              <a:ext cx="363"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6" name="Picture 27"/>
            <p:cNvPicPr>
              <a:picLocks noChangeAspect="1" noChangeArrowheads="1"/>
            </p:cNvPicPr>
            <p:nvPr/>
          </p:nvPicPr>
          <p:blipFill>
            <a:blip r:embed="rId12"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723" y="1371"/>
              <a:ext cx="354" cy="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7" name="Picture 28"/>
            <p:cNvPicPr>
              <a:picLocks noChangeAspect="1" noChangeArrowheads="1"/>
            </p:cNvPicPr>
            <p:nvPr/>
          </p:nvPicPr>
          <p:blipFill>
            <a:blip r:embed="rId13">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4923" y="1250"/>
              <a:ext cx="369" cy="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8" name="Picture 29"/>
            <p:cNvPicPr>
              <a:picLocks noChangeAspect="1" noChangeArrowheads="1"/>
            </p:cNvPicPr>
            <p:nvPr/>
          </p:nvPicPr>
          <p:blipFill>
            <a:blip r:embed="rId14"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3942" y="1921"/>
              <a:ext cx="67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9" name="Picture 30"/>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92" y="682"/>
              <a:ext cx="39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0" name="Picture 31"/>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5" y="572"/>
              <a:ext cx="298"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1" name="Picture 32"/>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76" y="1117"/>
              <a:ext cx="453"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2" name="Picture 33"/>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178" y="1507"/>
              <a:ext cx="403"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78690" name="Rectangle 34"/>
          <p:cNvSpPr>
            <a:spLocks noChangeArrowheads="1"/>
          </p:cNvSpPr>
          <p:nvPr/>
        </p:nvSpPr>
        <p:spPr bwMode="auto">
          <a:xfrm>
            <a:off x="752475" y="125413"/>
            <a:ext cx="454025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Web of Things</a:t>
            </a:r>
          </a:p>
        </p:txBody>
      </p:sp>
      <p:sp>
        <p:nvSpPr>
          <p:cNvPr id="60426" name="AutoShape 35"/>
          <p:cNvSpPr>
            <a:spLocks noChangeArrowheads="1"/>
          </p:cNvSpPr>
          <p:nvPr/>
        </p:nvSpPr>
        <p:spPr bwMode="auto">
          <a:xfrm>
            <a:off x="4356100" y="3644900"/>
            <a:ext cx="1190625" cy="1008063"/>
          </a:xfrm>
          <a:prstGeom prst="wedgeRoundRectCallout">
            <a:avLst>
              <a:gd name="adj1" fmla="val -111333"/>
              <a:gd name="adj2" fmla="val -49685"/>
              <a:gd name="adj3" fmla="val 16667"/>
            </a:avLst>
          </a:prstGeom>
          <a:solidFill>
            <a:srgbClr val="99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Facilitates Machine-to-Machine interaction</a:t>
            </a:r>
          </a:p>
        </p:txBody>
      </p:sp>
      <p:grpSp>
        <p:nvGrpSpPr>
          <p:cNvPr id="60427" name="Group 36"/>
          <p:cNvGrpSpPr>
            <a:grpSpLocks/>
          </p:cNvGrpSpPr>
          <p:nvPr/>
        </p:nvGrpSpPr>
        <p:grpSpPr bwMode="auto">
          <a:xfrm>
            <a:off x="6169025" y="4149725"/>
            <a:ext cx="2873375" cy="1223963"/>
            <a:chOff x="3878" y="2052"/>
            <a:chExt cx="1810" cy="771"/>
          </a:xfrm>
        </p:grpSpPr>
        <p:sp>
          <p:nvSpPr>
            <p:cNvPr id="60428" name="Rectangle 37"/>
            <p:cNvSpPr>
              <a:spLocks noChangeArrowheads="1"/>
            </p:cNvSpPr>
            <p:nvPr/>
          </p:nvSpPr>
          <p:spPr bwMode="auto">
            <a:xfrm>
              <a:off x="3878" y="2052"/>
              <a:ext cx="1810" cy="771"/>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0429" name="AutoShape 38"/>
            <p:cNvSpPr>
              <a:spLocks noChangeArrowheads="1"/>
            </p:cNvSpPr>
            <p:nvPr/>
          </p:nvSpPr>
          <p:spPr bwMode="auto">
            <a:xfrm>
              <a:off x="4513" y="2387"/>
              <a:ext cx="499" cy="181"/>
            </a:xfrm>
            <a:prstGeom prst="leftRightArrow">
              <a:avLst>
                <a:gd name="adj1" fmla="val 50000"/>
                <a:gd name="adj2" fmla="val 55138"/>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0430" name="Picture 39" descr="Untitled-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967" y="2134"/>
              <a:ext cx="681" cy="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1" name="Picture 40" descr="Untitled-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flipH="1">
              <a:off x="4830" y="2115"/>
              <a:ext cx="797" cy="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7508" name="Rectangle 4"/>
          <p:cNvSpPr>
            <a:spLocks noChangeArrowheads="1"/>
          </p:cNvSpPr>
          <p:nvPr/>
        </p:nvSpPr>
        <p:spPr bwMode="auto">
          <a:xfrm>
            <a:off x="1979613" y="115888"/>
            <a:ext cx="6945312"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defRPr/>
            </a:pPr>
            <a:r>
              <a:rPr lang="en-US" sz="3200" b="1">
                <a:solidFill>
                  <a:srgbClr val="EC8C00"/>
                </a:solidFill>
                <a:effectLst>
                  <a:outerShdw blurRad="38100" dist="38100" dir="2700000" algn="tl">
                    <a:srgbClr val="C0C0C0"/>
                  </a:outerShdw>
                </a:effectLst>
              </a:rPr>
              <a:t>Presentation Environment v. 1.0</a:t>
            </a:r>
            <a:r>
              <a:rPr lang="en-US" sz="4000" b="1">
                <a:solidFill>
                  <a:srgbClr val="EC8C00"/>
                </a:solidFill>
                <a:effectLst>
                  <a:outerShdw blurRad="38100" dist="38100" dir="2700000" algn="tl">
                    <a:srgbClr val="C0C0C0"/>
                  </a:outerShdw>
                </a:effectLst>
              </a:rPr>
              <a:t> </a:t>
            </a:r>
          </a:p>
        </p:txBody>
      </p:sp>
      <p:sp>
        <p:nvSpPr>
          <p:cNvPr id="95235" name="Line 5"/>
          <p:cNvSpPr>
            <a:spLocks noChangeShapeType="1"/>
          </p:cNvSpPr>
          <p:nvPr/>
        </p:nvSpPr>
        <p:spPr bwMode="auto">
          <a:xfrm>
            <a:off x="900113" y="836613"/>
            <a:ext cx="7559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95236" name="Line 6"/>
          <p:cNvSpPr>
            <a:spLocks noChangeShapeType="1"/>
          </p:cNvSpPr>
          <p:nvPr/>
        </p:nvSpPr>
        <p:spPr bwMode="auto">
          <a:xfrm>
            <a:off x="3348038" y="4076700"/>
            <a:ext cx="5400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95237" name="Picture 7" descr="j028575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71550" y="2347913"/>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8" name="Picture 8" descr="images"/>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550" y="3395663"/>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13" name="Text Box 9"/>
          <p:cNvSpPr txBox="1">
            <a:spLocks noChangeArrowheads="1"/>
          </p:cNvSpPr>
          <p:nvPr/>
        </p:nvSpPr>
        <p:spPr bwMode="auto">
          <a:xfrm>
            <a:off x="1258888" y="3687763"/>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95240" name="Group 10"/>
          <p:cNvGrpSpPr>
            <a:grpSpLocks/>
          </p:cNvGrpSpPr>
          <p:nvPr/>
        </p:nvGrpSpPr>
        <p:grpSpPr bwMode="auto">
          <a:xfrm>
            <a:off x="1908175" y="3284538"/>
            <a:ext cx="2220913" cy="431800"/>
            <a:chOff x="1202" y="1797"/>
            <a:chExt cx="816" cy="272"/>
          </a:xfrm>
        </p:grpSpPr>
        <p:sp>
          <p:nvSpPr>
            <p:cNvPr id="917515" name="AutoShape 11"/>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917516" name="Text Box 12"/>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pic>
        <p:nvPicPr>
          <p:cNvPr id="95241" name="Picture 13" descr="335203"/>
          <p:cNvPicPr>
            <a:picLocks noChangeAspect="1" noChangeArrowheads="1"/>
          </p:cNvPicPr>
          <p:nvPr/>
        </p:nvPicPr>
        <p:blipFill>
          <a:blip r:embed="rId5">
            <a:clrChange>
              <a:clrFrom>
                <a:srgbClr val="FFFFFF"/>
              </a:clrFrom>
              <a:clrTo>
                <a:srgbClr val="FFFFFF">
                  <a:alpha val="0"/>
                </a:srgbClr>
              </a:clrTo>
            </a:clrChange>
            <a:lum bright="24000"/>
            <a:extLst>
              <a:ext uri="{28A0092B-C50C-407E-A947-70E740481C1C}">
                <a14:useLocalDpi xmlns:a14="http://schemas.microsoft.com/office/drawing/2010/main" val="0"/>
              </a:ext>
            </a:extLst>
          </a:blip>
          <a:srcRect/>
          <a:stretch>
            <a:fillRect/>
          </a:stretch>
        </p:blipFill>
        <p:spPr bwMode="auto">
          <a:xfrm>
            <a:off x="3074988" y="2967038"/>
            <a:ext cx="48895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2" name="Picture 14" descr="335203"/>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78225" y="2967038"/>
            <a:ext cx="48895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3" name="Picture 15" descr="335203"/>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555875" y="2957513"/>
            <a:ext cx="48895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20" name="Text Box 16"/>
          <p:cNvSpPr txBox="1">
            <a:spLocks noChangeArrowheads="1"/>
          </p:cNvSpPr>
          <p:nvPr/>
        </p:nvSpPr>
        <p:spPr bwMode="auto">
          <a:xfrm>
            <a:off x="2565400" y="2641600"/>
            <a:ext cx="647700" cy="336550"/>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Expert Adapter</a:t>
            </a:r>
            <a:endParaRPr lang="en-US" sz="400">
              <a:solidFill>
                <a:srgbClr val="003366"/>
              </a:solidFill>
              <a:effectLst>
                <a:outerShdw blurRad="38100" dist="38100" dir="2700000" algn="tl">
                  <a:srgbClr val="C0C0C0"/>
                </a:outerShdw>
              </a:effectLst>
              <a:ea typeface="SimSun" pitchFamily="2" charset="-122"/>
            </a:endParaRPr>
          </a:p>
        </p:txBody>
      </p:sp>
      <p:sp>
        <p:nvSpPr>
          <p:cNvPr id="917521" name="Text Box 17"/>
          <p:cNvSpPr txBox="1">
            <a:spLocks noChangeArrowheads="1"/>
          </p:cNvSpPr>
          <p:nvPr/>
        </p:nvSpPr>
        <p:spPr bwMode="auto">
          <a:xfrm>
            <a:off x="3059113" y="2641600"/>
            <a:ext cx="647700" cy="336550"/>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Device Adapter</a:t>
            </a:r>
            <a:endParaRPr lang="en-US" sz="400">
              <a:solidFill>
                <a:srgbClr val="003366"/>
              </a:solidFill>
              <a:effectLst>
                <a:outerShdw blurRad="38100" dist="38100" dir="2700000" algn="tl">
                  <a:srgbClr val="C0C0C0"/>
                </a:outerShdw>
              </a:effectLst>
              <a:ea typeface="SimSun" pitchFamily="2" charset="-122"/>
            </a:endParaRPr>
          </a:p>
        </p:txBody>
      </p:sp>
      <p:sp>
        <p:nvSpPr>
          <p:cNvPr id="917522" name="Text Box 18"/>
          <p:cNvSpPr txBox="1">
            <a:spLocks noChangeArrowheads="1"/>
          </p:cNvSpPr>
          <p:nvPr/>
        </p:nvSpPr>
        <p:spPr bwMode="auto">
          <a:xfrm>
            <a:off x="3573463" y="2641600"/>
            <a:ext cx="647700" cy="336550"/>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Service Adapter</a:t>
            </a:r>
            <a:endParaRPr lang="en-US" sz="400">
              <a:solidFill>
                <a:srgbClr val="003366"/>
              </a:solidFill>
              <a:effectLst>
                <a:outerShdw blurRad="38100" dist="38100" dir="2700000" algn="tl">
                  <a:srgbClr val="C0C0C0"/>
                </a:outerShdw>
              </a:effectLst>
              <a:ea typeface="SimSun" pitchFamily="2" charset="-122"/>
            </a:endParaRPr>
          </a:p>
        </p:txBody>
      </p:sp>
      <p:grpSp>
        <p:nvGrpSpPr>
          <p:cNvPr id="95247" name="Group 19"/>
          <p:cNvGrpSpPr>
            <a:grpSpLocks/>
          </p:cNvGrpSpPr>
          <p:nvPr/>
        </p:nvGrpSpPr>
        <p:grpSpPr bwMode="auto">
          <a:xfrm>
            <a:off x="4067175" y="3284538"/>
            <a:ext cx="2233613" cy="431800"/>
            <a:chOff x="1202" y="1797"/>
            <a:chExt cx="816" cy="272"/>
          </a:xfrm>
        </p:grpSpPr>
        <p:sp>
          <p:nvSpPr>
            <p:cNvPr id="917524" name="AutoShape 20"/>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917525" name="Text Box 21"/>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Web Container</a:t>
              </a:r>
              <a:endParaRPr lang="en-US" sz="600" b="1">
                <a:effectLst>
                  <a:outerShdw blurRad="38100" dist="38100" dir="2700000" algn="tl">
                    <a:srgbClr val="C0C0C0"/>
                  </a:outerShdw>
                </a:effectLst>
                <a:ea typeface="SimSun" pitchFamily="2" charset="-122"/>
              </a:endParaRPr>
            </a:p>
          </p:txBody>
        </p:sp>
      </p:grpSp>
      <p:pic>
        <p:nvPicPr>
          <p:cNvPr id="95248" name="Picture 22" descr="remote">
            <a:hlinkClick r:id="rId6"/>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4408704">
            <a:off x="4421188" y="2643188"/>
            <a:ext cx="600075"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27" name="Text Box 23"/>
          <p:cNvSpPr txBox="1">
            <a:spLocks noChangeArrowheads="1"/>
          </p:cNvSpPr>
          <p:nvPr/>
        </p:nvSpPr>
        <p:spPr bwMode="auto">
          <a:xfrm>
            <a:off x="4033838" y="2789238"/>
            <a:ext cx="1368425" cy="214312"/>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Control servlet</a:t>
            </a:r>
            <a:endParaRPr lang="en-US" sz="400">
              <a:solidFill>
                <a:srgbClr val="003366"/>
              </a:solidFill>
              <a:effectLst>
                <a:outerShdw blurRad="38100" dist="38100" dir="2700000" algn="tl">
                  <a:srgbClr val="C0C0C0"/>
                </a:outerShdw>
              </a:effectLst>
              <a:ea typeface="SimSun" pitchFamily="2" charset="-122"/>
            </a:endParaRPr>
          </a:p>
        </p:txBody>
      </p:sp>
      <p:grpSp>
        <p:nvGrpSpPr>
          <p:cNvPr id="95250" name="Group 24"/>
          <p:cNvGrpSpPr>
            <a:grpSpLocks/>
          </p:cNvGrpSpPr>
          <p:nvPr/>
        </p:nvGrpSpPr>
        <p:grpSpPr bwMode="auto">
          <a:xfrm>
            <a:off x="5292725" y="3140075"/>
            <a:ext cx="431800" cy="215900"/>
            <a:chOff x="2472" y="2478"/>
            <a:chExt cx="544" cy="317"/>
          </a:xfrm>
        </p:grpSpPr>
        <p:sp>
          <p:nvSpPr>
            <p:cNvPr id="95281" name="AutoShape 25"/>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5282" name="Picture 26" descr="jena logo"/>
            <p:cNvPicPr>
              <a:picLocks noChangeAspect="1" noChangeArrowheads="1"/>
            </p:cNvPicPr>
            <p:nvPr/>
          </p:nvPicPr>
          <p:blipFill>
            <a:blip r:embed="rId8">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5251" name="Group 27"/>
          <p:cNvGrpSpPr>
            <a:grpSpLocks/>
          </p:cNvGrpSpPr>
          <p:nvPr/>
        </p:nvGrpSpPr>
        <p:grpSpPr bwMode="auto">
          <a:xfrm>
            <a:off x="5292725" y="2943225"/>
            <a:ext cx="431800" cy="215900"/>
            <a:chOff x="2472" y="2478"/>
            <a:chExt cx="544" cy="317"/>
          </a:xfrm>
        </p:grpSpPr>
        <p:sp>
          <p:nvSpPr>
            <p:cNvPr id="95279" name="AutoShape 28"/>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5280" name="Picture 29" descr="jena logo"/>
            <p:cNvPicPr>
              <a:picLocks noChangeAspect="1" noChangeArrowheads="1"/>
            </p:cNvPicPr>
            <p:nvPr/>
          </p:nvPicPr>
          <p:blipFill>
            <a:blip r:embed="rId8">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5252" name="Group 30"/>
          <p:cNvGrpSpPr>
            <a:grpSpLocks/>
          </p:cNvGrpSpPr>
          <p:nvPr/>
        </p:nvGrpSpPr>
        <p:grpSpPr bwMode="auto">
          <a:xfrm>
            <a:off x="5292725" y="2746375"/>
            <a:ext cx="431800" cy="215900"/>
            <a:chOff x="2472" y="2478"/>
            <a:chExt cx="544" cy="317"/>
          </a:xfrm>
        </p:grpSpPr>
        <p:sp>
          <p:nvSpPr>
            <p:cNvPr id="95277" name="AutoShape 31"/>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5278" name="Picture 32" descr="jena logo"/>
            <p:cNvPicPr>
              <a:picLocks noChangeAspect="1" noChangeArrowheads="1"/>
            </p:cNvPicPr>
            <p:nvPr/>
          </p:nvPicPr>
          <p:blipFill>
            <a:blip r:embed="rId8">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5253" name="Picture 33" descr="MCBS00678_0000[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724525" y="3067050"/>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4" name="Picture 34" descr="MCBS00678_0000[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724525" y="2922588"/>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5" name="Picture 35" descr="MCBS00678_0000[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724525" y="2779713"/>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40" name="Text Box 36"/>
          <p:cNvSpPr txBox="1">
            <a:spLocks noChangeArrowheads="1"/>
          </p:cNvSpPr>
          <p:nvPr/>
        </p:nvSpPr>
        <p:spPr bwMode="auto">
          <a:xfrm rot="-2062820">
            <a:off x="5886450" y="2970213"/>
            <a:ext cx="431800" cy="214312"/>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JSP</a:t>
            </a:r>
            <a:endParaRPr lang="en-US" sz="400">
              <a:solidFill>
                <a:srgbClr val="003366"/>
              </a:solidFill>
              <a:effectLst>
                <a:outerShdw blurRad="38100" dist="38100" dir="2700000" algn="tl">
                  <a:srgbClr val="C0C0C0"/>
                </a:outerShdw>
              </a:effectLst>
              <a:ea typeface="SimSun" pitchFamily="2" charset="-122"/>
            </a:endParaRPr>
          </a:p>
        </p:txBody>
      </p:sp>
      <p:pic>
        <p:nvPicPr>
          <p:cNvPr id="95257" name="Picture 37" descr="explorer">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92950" y="2835275"/>
            <a:ext cx="1143000"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5258" name="Picture 38" descr="MCj02971690000[1]"/>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707313" y="3222625"/>
            <a:ext cx="576262"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43" name="Text Box 39"/>
          <p:cNvSpPr txBox="1">
            <a:spLocks noChangeArrowheads="1"/>
          </p:cNvSpPr>
          <p:nvPr/>
        </p:nvSpPr>
        <p:spPr bwMode="auto">
          <a:xfrm>
            <a:off x="7164388" y="2595563"/>
            <a:ext cx="1022350"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Web Client</a:t>
            </a:r>
            <a:endParaRPr lang="en-US" sz="600">
              <a:solidFill>
                <a:srgbClr val="003366"/>
              </a:solidFill>
              <a:effectLst>
                <a:outerShdw blurRad="38100" dist="38100" dir="2700000" algn="tl">
                  <a:srgbClr val="C0C0C0"/>
                </a:outerShdw>
              </a:effectLst>
              <a:ea typeface="SimSun" pitchFamily="2" charset="-122"/>
            </a:endParaRPr>
          </a:p>
        </p:txBody>
      </p:sp>
      <p:sp>
        <p:nvSpPr>
          <p:cNvPr id="95260" name="AutoShape 40"/>
          <p:cNvSpPr>
            <a:spLocks noChangeArrowheads="1"/>
          </p:cNvSpPr>
          <p:nvPr/>
        </p:nvSpPr>
        <p:spPr bwMode="auto">
          <a:xfrm>
            <a:off x="6578600" y="3211513"/>
            <a:ext cx="360363" cy="360362"/>
          </a:xfrm>
          <a:custGeom>
            <a:avLst/>
            <a:gdLst>
              <a:gd name="T0" fmla="*/ 270272 w 21600"/>
              <a:gd name="T1" fmla="*/ 0 h 21600"/>
              <a:gd name="T2" fmla="*/ 0 w 21600"/>
              <a:gd name="T3" fmla="*/ 180181 h 21600"/>
              <a:gd name="T4" fmla="*/ 270272 w 21600"/>
              <a:gd name="T5" fmla="*/ 360362 h 21600"/>
              <a:gd name="T6" fmla="*/ 360363 w 21600"/>
              <a:gd name="T7" fmla="*/ 180181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sp>
        <p:nvSpPr>
          <p:cNvPr id="95261" name="AutoShape 41"/>
          <p:cNvSpPr>
            <a:spLocks noChangeArrowheads="1"/>
          </p:cNvSpPr>
          <p:nvPr/>
        </p:nvSpPr>
        <p:spPr bwMode="auto">
          <a:xfrm flipH="1">
            <a:off x="6453188" y="2924175"/>
            <a:ext cx="360362" cy="360363"/>
          </a:xfrm>
          <a:custGeom>
            <a:avLst/>
            <a:gdLst>
              <a:gd name="T0" fmla="*/ 270271 w 21600"/>
              <a:gd name="T1" fmla="*/ 0 h 21600"/>
              <a:gd name="T2" fmla="*/ 0 w 21600"/>
              <a:gd name="T3" fmla="*/ 180182 h 21600"/>
              <a:gd name="T4" fmla="*/ 270271 w 21600"/>
              <a:gd name="T5" fmla="*/ 360363 h 21600"/>
              <a:gd name="T6" fmla="*/ 360362 w 21600"/>
              <a:gd name="T7" fmla="*/ 180182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sp>
        <p:nvSpPr>
          <p:cNvPr id="917546" name="Text Box 42"/>
          <p:cNvSpPr txBox="1">
            <a:spLocks noChangeArrowheads="1"/>
          </p:cNvSpPr>
          <p:nvPr/>
        </p:nvSpPr>
        <p:spPr bwMode="auto">
          <a:xfrm>
            <a:off x="5191125" y="2536825"/>
            <a:ext cx="647700" cy="214313"/>
          </a:xfrm>
          <a:prstGeom prst="rect">
            <a:avLst/>
          </a:prstGeom>
          <a:noFill/>
          <a:ln w="9525" algn="ctr">
            <a:noFill/>
            <a:miter lim="800000"/>
            <a:headEnd/>
            <a:tailEnd/>
          </a:ln>
          <a:effectLst/>
        </p:spPr>
        <p:txBody>
          <a:bodyPr>
            <a:spAutoFit/>
          </a:bodyPr>
          <a:lstStyle/>
          <a:p>
            <a:pPr>
              <a:spcBef>
                <a:spcPct val="50000"/>
              </a:spcBef>
              <a:defRPr/>
            </a:pPr>
            <a:r>
              <a:rPr lang="en-US" b="1" i="1">
                <a:solidFill>
                  <a:srgbClr val="CC3300"/>
                </a:solidFill>
                <a:effectLst>
                  <a:outerShdw blurRad="38100" dist="38100" dir="2700000" algn="tl">
                    <a:srgbClr val="C0C0C0"/>
                  </a:outerShdw>
                </a:effectLst>
                <a:ea typeface="SimSun" pitchFamily="2" charset="-122"/>
              </a:rPr>
              <a:t>Histories</a:t>
            </a:r>
            <a:endParaRPr lang="en-US" sz="400">
              <a:solidFill>
                <a:srgbClr val="003366"/>
              </a:solidFill>
              <a:effectLst>
                <a:outerShdw blurRad="38100" dist="38100" dir="2700000" algn="tl">
                  <a:srgbClr val="C0C0C0"/>
                </a:outerShdw>
              </a:effectLst>
              <a:ea typeface="SimSun" pitchFamily="2" charset="-122"/>
            </a:endParaRPr>
          </a:p>
        </p:txBody>
      </p:sp>
      <p:sp>
        <p:nvSpPr>
          <p:cNvPr id="95263" name="Line 43"/>
          <p:cNvSpPr>
            <a:spLocks noChangeShapeType="1"/>
          </p:cNvSpPr>
          <p:nvPr/>
        </p:nvSpPr>
        <p:spPr bwMode="auto">
          <a:xfrm>
            <a:off x="900113" y="2276475"/>
            <a:ext cx="5400675"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pic>
        <p:nvPicPr>
          <p:cNvPr id="95264" name="Picture 44" descr="j028575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182938" y="927100"/>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5265" name="Group 45"/>
          <p:cNvGrpSpPr>
            <a:grpSpLocks/>
          </p:cNvGrpSpPr>
          <p:nvPr/>
        </p:nvGrpSpPr>
        <p:grpSpPr bwMode="auto">
          <a:xfrm>
            <a:off x="4335463" y="1771650"/>
            <a:ext cx="792162" cy="360363"/>
            <a:chOff x="2472" y="2478"/>
            <a:chExt cx="544" cy="317"/>
          </a:xfrm>
        </p:grpSpPr>
        <p:sp>
          <p:nvSpPr>
            <p:cNvPr id="95275" name="AutoShape 46"/>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5276" name="Picture 47" descr="jena logo"/>
            <p:cNvPicPr>
              <a:picLocks noChangeAspect="1" noChangeArrowheads="1"/>
            </p:cNvPicPr>
            <p:nvPr/>
          </p:nvPicPr>
          <p:blipFill>
            <a:blip r:embed="rId1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7552" name="Text Box 48"/>
          <p:cNvSpPr txBox="1">
            <a:spLocks noChangeArrowheads="1"/>
          </p:cNvSpPr>
          <p:nvPr/>
        </p:nvSpPr>
        <p:spPr bwMode="auto">
          <a:xfrm>
            <a:off x="4624388" y="1052513"/>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RscDF-repository</a:t>
            </a:r>
            <a:endParaRPr lang="en-US" sz="600">
              <a:solidFill>
                <a:srgbClr val="003366"/>
              </a:solidFill>
              <a:effectLst>
                <a:outerShdw blurRad="38100" dist="38100" dir="2700000" algn="tl">
                  <a:srgbClr val="C0C0C0"/>
                </a:outerShdw>
              </a:effectLst>
              <a:ea typeface="SimSun" pitchFamily="2" charset="-122"/>
            </a:endParaRPr>
          </a:p>
        </p:txBody>
      </p:sp>
      <p:pic>
        <p:nvPicPr>
          <p:cNvPr id="95267" name="Picture 49" descr="rdf"/>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983163" y="1916113"/>
            <a:ext cx="2635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68" name="AutoShape 50"/>
          <p:cNvSpPr>
            <a:spLocks noChangeArrowheads="1"/>
          </p:cNvSpPr>
          <p:nvPr/>
        </p:nvSpPr>
        <p:spPr bwMode="auto">
          <a:xfrm rot="-5400000">
            <a:off x="4716463" y="2347913"/>
            <a:ext cx="360362" cy="360362"/>
          </a:xfrm>
          <a:custGeom>
            <a:avLst/>
            <a:gdLst>
              <a:gd name="T0" fmla="*/ 270271 w 21600"/>
              <a:gd name="T1" fmla="*/ 0 h 21600"/>
              <a:gd name="T2" fmla="*/ 0 w 21600"/>
              <a:gd name="T3" fmla="*/ 180181 h 21600"/>
              <a:gd name="T4" fmla="*/ 270271 w 21600"/>
              <a:gd name="T5" fmla="*/ 360362 h 21600"/>
              <a:gd name="T6" fmla="*/ 360362 w 21600"/>
              <a:gd name="T7" fmla="*/ 180181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sp>
        <p:nvSpPr>
          <p:cNvPr id="95269" name="AutoShape 51"/>
          <p:cNvSpPr>
            <a:spLocks noChangeArrowheads="1"/>
          </p:cNvSpPr>
          <p:nvPr/>
        </p:nvSpPr>
        <p:spPr bwMode="auto">
          <a:xfrm rot="16200000" flipH="1">
            <a:off x="4429126" y="2347912"/>
            <a:ext cx="360362" cy="360363"/>
          </a:xfrm>
          <a:custGeom>
            <a:avLst/>
            <a:gdLst>
              <a:gd name="T0" fmla="*/ 270271 w 21600"/>
              <a:gd name="T1" fmla="*/ 0 h 21600"/>
              <a:gd name="T2" fmla="*/ 0 w 21600"/>
              <a:gd name="T3" fmla="*/ 180182 h 21600"/>
              <a:gd name="T4" fmla="*/ 270271 w 21600"/>
              <a:gd name="T5" fmla="*/ 360363 h 21600"/>
              <a:gd name="T6" fmla="*/ 360362 w 21600"/>
              <a:gd name="T7" fmla="*/ 180182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CC66"/>
          </a:solidFill>
          <a:ln w="9525" algn="ctr">
            <a:solidFill>
              <a:schemeClr val="tx1"/>
            </a:solidFill>
            <a:miter lim="800000"/>
            <a:headEnd/>
            <a:tailEnd/>
          </a:ln>
        </p:spPr>
        <p:txBody>
          <a:bodyPr anchor="ctr">
            <a:spAutoFit/>
          </a:bodyPr>
          <a:lstStyle/>
          <a:p>
            <a:endParaRPr lang="en-US"/>
          </a:p>
        </p:txBody>
      </p:sp>
      <p:pic>
        <p:nvPicPr>
          <p:cNvPr id="95270" name="Picture 52" descr="molecula">
            <a:hlinkClick r:id="rId15"/>
          </p:cNvPr>
          <p:cNvPicPr>
            <a:picLocks noChangeAspect="1" noChangeArrowheads="1"/>
          </p:cNvPicPr>
          <p:nvPr/>
        </p:nvPicPr>
        <p:blipFill>
          <a:blip r:embed="rId16">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5003800" y="1484313"/>
            <a:ext cx="57626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57" name="Text Box 53"/>
          <p:cNvSpPr txBox="1">
            <a:spLocks noChangeArrowheads="1"/>
          </p:cNvSpPr>
          <p:nvPr/>
        </p:nvSpPr>
        <p:spPr bwMode="auto">
          <a:xfrm>
            <a:off x="5464175" y="1484313"/>
            <a:ext cx="792163"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Ontology</a:t>
            </a:r>
            <a:endParaRPr lang="en-US" sz="600">
              <a:solidFill>
                <a:srgbClr val="003366"/>
              </a:solidFill>
              <a:effectLst>
                <a:outerShdw blurRad="38100" dist="38100" dir="2700000" algn="tl">
                  <a:srgbClr val="C0C0C0"/>
                </a:outerShdw>
              </a:effectLst>
              <a:ea typeface="SimSun" pitchFamily="2" charset="-122"/>
            </a:endParaRPr>
          </a:p>
        </p:txBody>
      </p:sp>
      <p:pic>
        <p:nvPicPr>
          <p:cNvPr id="95272" name="Picture 54" descr="j2eelogo"/>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84213" y="2852738"/>
            <a:ext cx="287337"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73" name="Picture 55" descr="logo_java_grey"/>
          <p:cNvPicPr>
            <a:picLocks noChangeAspect="1" noChangeArrowheads="1"/>
          </p:cNvPicPr>
          <p:nvPr/>
        </p:nvPicPr>
        <p:blipFill>
          <a:blip r:embed="rId18">
            <a:clrChange>
              <a:clrFrom>
                <a:srgbClr val="EFEFEF"/>
              </a:clrFrom>
              <a:clrTo>
                <a:srgbClr val="EFEFEF">
                  <a:alpha val="0"/>
                </a:srgbClr>
              </a:clrTo>
            </a:clrChange>
            <a:lum bright="-18000" contrast="48000"/>
            <a:extLst>
              <a:ext uri="{28A0092B-C50C-407E-A947-70E740481C1C}">
                <a14:useLocalDpi xmlns:a14="http://schemas.microsoft.com/office/drawing/2010/main" val="0"/>
              </a:ext>
            </a:extLst>
          </a:blip>
          <a:srcRect/>
          <a:stretch>
            <a:fillRect/>
          </a:stretch>
        </p:blipFill>
        <p:spPr bwMode="auto">
          <a:xfrm>
            <a:off x="2579688" y="1477963"/>
            <a:ext cx="1008062"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74" name="Picture 56" descr="Untitled-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932363" y="3860800"/>
            <a:ext cx="3816350" cy="290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2" name="Rectangle 4"/>
          <p:cNvSpPr>
            <a:spLocks noChangeArrowheads="1"/>
          </p:cNvSpPr>
          <p:nvPr/>
        </p:nvSpPr>
        <p:spPr bwMode="auto">
          <a:xfrm>
            <a:off x="1116013" y="125413"/>
            <a:ext cx="78105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Presentation Environment v. 1.0 (2004)</a:t>
            </a:r>
          </a:p>
        </p:txBody>
      </p:sp>
      <p:pic>
        <p:nvPicPr>
          <p:cNvPr id="96259" name="Picture 5" descr="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50" y="692150"/>
            <a:ext cx="7561263" cy="608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92" name="Rectangle 4"/>
          <p:cNvSpPr>
            <a:spLocks noChangeArrowheads="1"/>
          </p:cNvSpPr>
          <p:nvPr/>
        </p:nvSpPr>
        <p:spPr bwMode="auto">
          <a:xfrm>
            <a:off x="528638" y="93663"/>
            <a:ext cx="8497887"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User Interface generated from the ontology</a:t>
            </a:r>
          </a:p>
        </p:txBody>
      </p:sp>
      <p:pic>
        <p:nvPicPr>
          <p:cNvPr id="9728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836613"/>
            <a:ext cx="626427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5460" name="Rectangle 4"/>
          <p:cNvSpPr>
            <a:spLocks noChangeArrowheads="1"/>
          </p:cNvSpPr>
          <p:nvPr/>
        </p:nvSpPr>
        <p:spPr bwMode="auto">
          <a:xfrm>
            <a:off x="212725" y="2420938"/>
            <a:ext cx="6880225" cy="3887787"/>
          </a:xfrm>
          <a:prstGeom prst="rect">
            <a:avLst/>
          </a:prstGeom>
          <a:noFill/>
          <a:ln w="9525">
            <a:solidFill>
              <a:srgbClr val="FFCC66"/>
            </a:solidFill>
            <a:miter lim="800000"/>
            <a:headEnd/>
            <a:tailEnd/>
          </a:ln>
          <a:effectLst/>
        </p:spPr>
        <p:txBody>
          <a:bodyPr lIns="198000"/>
          <a:lstStyle/>
          <a:p>
            <a:pPr marL="609600" indent="-609600" algn="just">
              <a:spcBef>
                <a:spcPct val="20000"/>
              </a:spcBef>
              <a:buFontTx/>
              <a:buChar char="•"/>
              <a:defRPr/>
            </a:pPr>
            <a:r>
              <a:rPr lang="en-US" sz="2000">
                <a:solidFill>
                  <a:srgbClr val="FF3300"/>
                </a:solidFill>
              </a:rPr>
              <a:t>Adding agents to resources</a:t>
            </a:r>
          </a:p>
          <a:p>
            <a:pPr marL="1371600" lvl="2" indent="-457200" algn="just">
              <a:spcBef>
                <a:spcPct val="20000"/>
              </a:spcBef>
              <a:buFontTx/>
              <a:buChar char="•"/>
              <a:defRPr/>
            </a:pPr>
            <a:r>
              <a:rPr lang="en-US" sz="1800"/>
              <a:t>Designing agents to maintain</a:t>
            </a:r>
          </a:p>
          <a:p>
            <a:pPr marL="1371600" lvl="2" indent="-457200" algn="just">
              <a:spcBef>
                <a:spcPct val="20000"/>
              </a:spcBef>
              <a:defRPr/>
            </a:pPr>
            <a:r>
              <a:rPr lang="en-US" sz="1800"/>
              <a:t>	resources (</a:t>
            </a:r>
            <a:r>
              <a:rPr lang="en-US" sz="1800" b="1" i="1">
                <a:effectLst>
                  <a:outerShdw blurRad="38100" dist="38100" dir="2700000" algn="tl">
                    <a:srgbClr val="C0C0C0"/>
                  </a:outerShdw>
                </a:effectLst>
              </a:rPr>
              <a:t>R</a:t>
            </a:r>
            <a:r>
              <a:rPr lang="en-US" sz="1400" b="1" i="1">
                <a:effectLst>
                  <a:outerShdw blurRad="38100" dist="38100" dir="2700000" algn="tl">
                    <a:srgbClr val="C0C0C0"/>
                  </a:outerShdw>
                </a:effectLst>
              </a:rPr>
              <a:t>GB</a:t>
            </a:r>
            <a:r>
              <a:rPr lang="en-US" sz="1800" b="1" i="1">
                <a:effectLst>
                  <a:outerShdw blurRad="38100" dist="38100" dir="2700000" algn="tl">
                    <a:srgbClr val="C0C0C0"/>
                  </a:outerShdw>
                </a:effectLst>
              </a:rPr>
              <a:t>DF Engine</a:t>
            </a:r>
            <a:r>
              <a:rPr lang="en-US" sz="1800"/>
              <a:t>)</a:t>
            </a:r>
          </a:p>
          <a:p>
            <a:pPr marL="1371600" lvl="2" indent="-457200" algn="just">
              <a:spcBef>
                <a:spcPct val="20000"/>
              </a:spcBef>
              <a:buFontTx/>
              <a:buChar char="•"/>
              <a:defRPr/>
            </a:pPr>
            <a:r>
              <a:rPr lang="en-US" sz="1800"/>
              <a:t>Enabling resource proactive</a:t>
            </a:r>
          </a:p>
          <a:p>
            <a:pPr marL="1371600" lvl="2" indent="-457200" algn="just">
              <a:spcBef>
                <a:spcPct val="20000"/>
              </a:spcBef>
              <a:defRPr/>
            </a:pPr>
            <a:r>
              <a:rPr lang="en-US" sz="1800"/>
              <a:t>	behavior (</a:t>
            </a:r>
            <a:r>
              <a:rPr lang="en-US" sz="1800" b="1" i="1">
                <a:effectLst>
                  <a:outerShdw blurRad="38100" dist="38100" dir="2700000" algn="tl">
                    <a:srgbClr val="C0C0C0"/>
                  </a:outerShdw>
                </a:effectLst>
              </a:rPr>
              <a:t>R</a:t>
            </a:r>
            <a:r>
              <a:rPr lang="en-US" sz="1400" b="1" i="1">
                <a:effectLst>
                  <a:outerShdw blurRad="38100" dist="38100" dir="2700000" algn="tl">
                    <a:srgbClr val="C0C0C0"/>
                  </a:outerShdw>
                </a:effectLst>
              </a:rPr>
              <a:t>GB</a:t>
            </a:r>
            <a:r>
              <a:rPr lang="en-US" sz="1800" b="1" i="1">
                <a:effectLst>
                  <a:outerShdw blurRad="38100" dist="38100" dir="2700000" algn="tl">
                    <a:srgbClr val="C0C0C0"/>
                  </a:outerShdw>
                </a:effectLst>
              </a:rPr>
              <a:t>DF </a:t>
            </a:r>
            <a:r>
              <a:rPr lang="en-US" sz="1800"/>
              <a:t>)</a:t>
            </a:r>
          </a:p>
          <a:p>
            <a:pPr marL="609600" indent="-609600" algn="just">
              <a:spcBef>
                <a:spcPct val="20000"/>
              </a:spcBef>
              <a:buFontTx/>
              <a:buChar char="•"/>
              <a:defRPr/>
            </a:pPr>
            <a:endParaRPr lang="en-US" sz="2400">
              <a:solidFill>
                <a:srgbClr val="003366"/>
              </a:solidFill>
            </a:endParaRPr>
          </a:p>
          <a:p>
            <a:pPr marL="609600" indent="-609600" algn="just">
              <a:spcBef>
                <a:spcPct val="20000"/>
              </a:spcBef>
              <a:buFontTx/>
              <a:buChar char="•"/>
              <a:defRPr/>
            </a:pPr>
            <a:r>
              <a:rPr lang="en-US" sz="2000">
                <a:solidFill>
                  <a:srgbClr val="FF3300"/>
                </a:solidFill>
              </a:rPr>
              <a:t>Analysis of inter-agent communication scenarios</a:t>
            </a:r>
          </a:p>
          <a:p>
            <a:pPr marL="1371600" lvl="2" indent="-457200" algn="just">
              <a:spcBef>
                <a:spcPct val="20000"/>
              </a:spcBef>
              <a:buClr>
                <a:srgbClr val="003366"/>
              </a:buClr>
              <a:buFontTx/>
              <a:buChar char="•"/>
              <a:defRPr/>
            </a:pPr>
            <a:r>
              <a:rPr lang="en-US" sz="1800"/>
              <a:t>service learning</a:t>
            </a:r>
          </a:p>
          <a:p>
            <a:pPr marL="1371600" lvl="2" indent="-457200" algn="just">
              <a:spcBef>
                <a:spcPct val="20000"/>
              </a:spcBef>
              <a:buClr>
                <a:srgbClr val="003366"/>
              </a:buClr>
              <a:buFontTx/>
              <a:buChar char="•"/>
              <a:defRPr/>
            </a:pPr>
            <a:r>
              <a:rPr lang="en-US" sz="1800"/>
              <a:t>remote diagnostics</a:t>
            </a:r>
          </a:p>
          <a:p>
            <a:pPr marL="609600" indent="-609600" algn="just">
              <a:spcBef>
                <a:spcPct val="20000"/>
              </a:spcBef>
              <a:buFontTx/>
              <a:buAutoNum type="arabicPeriod" startAt="2"/>
              <a:defRPr/>
            </a:pPr>
            <a:endParaRPr lang="en-US" sz="2400">
              <a:solidFill>
                <a:srgbClr val="003366"/>
              </a:solidFill>
            </a:endParaRPr>
          </a:p>
        </p:txBody>
      </p:sp>
      <p:sp>
        <p:nvSpPr>
          <p:cNvPr id="13316" name="Rectangle 5"/>
          <p:cNvSpPr>
            <a:spLocks noChangeArrowheads="1"/>
          </p:cNvSpPr>
          <p:nvPr/>
        </p:nvSpPr>
        <p:spPr bwMode="auto">
          <a:xfrm>
            <a:off x="323850" y="1081088"/>
            <a:ext cx="8640763"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20000"/>
              </a:spcBef>
            </a:pPr>
            <a:r>
              <a:rPr lang="en-GB" altLang="en-US" sz="2400">
                <a:solidFill>
                  <a:srgbClr val="003366"/>
                </a:solidFill>
                <a:cs typeface="Times New Roman" pitchFamily="18" charset="0"/>
              </a:rPr>
              <a:t>	</a:t>
            </a:r>
            <a:r>
              <a:rPr lang="en-GB" altLang="en-US" sz="2400" u="sng">
                <a:solidFill>
                  <a:srgbClr val="003366"/>
                </a:solidFill>
                <a:cs typeface="Times New Roman" pitchFamily="18" charset="0"/>
              </a:rPr>
              <a:t>Design of General Proactivity Framework, which will allow assignment and flexible management of resources’ proactivity based on utilization of the agent technology</a:t>
            </a:r>
            <a:endParaRPr lang="en-US" altLang="en-US" sz="2400" u="sng">
              <a:solidFill>
                <a:srgbClr val="003366"/>
              </a:solidFill>
              <a:cs typeface="Times New Roman" pitchFamily="18" charset="0"/>
            </a:endParaRPr>
          </a:p>
        </p:txBody>
      </p:sp>
      <p:grpSp>
        <p:nvGrpSpPr>
          <p:cNvPr id="13317" name="Group 6"/>
          <p:cNvGrpSpPr>
            <a:grpSpLocks/>
          </p:cNvGrpSpPr>
          <p:nvPr/>
        </p:nvGrpSpPr>
        <p:grpSpPr bwMode="auto">
          <a:xfrm>
            <a:off x="6965950" y="3711575"/>
            <a:ext cx="188913" cy="117475"/>
            <a:chOff x="4349" y="2362"/>
            <a:chExt cx="119" cy="74"/>
          </a:xfrm>
        </p:grpSpPr>
        <p:sp>
          <p:nvSpPr>
            <p:cNvPr id="13402" name="Line 7"/>
            <p:cNvSpPr>
              <a:spLocks noChangeShapeType="1"/>
            </p:cNvSpPr>
            <p:nvPr/>
          </p:nvSpPr>
          <p:spPr bwMode="auto">
            <a:xfrm flipH="1">
              <a:off x="4349" y="2362"/>
              <a:ext cx="115" cy="39"/>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3403" name="Line 8"/>
            <p:cNvSpPr>
              <a:spLocks noChangeShapeType="1"/>
            </p:cNvSpPr>
            <p:nvPr/>
          </p:nvSpPr>
          <p:spPr bwMode="auto">
            <a:xfrm flipV="1">
              <a:off x="4363" y="2397"/>
              <a:ext cx="105" cy="39"/>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grpSp>
        <p:nvGrpSpPr>
          <p:cNvPr id="13318" name="Group 9"/>
          <p:cNvGrpSpPr>
            <a:grpSpLocks/>
          </p:cNvGrpSpPr>
          <p:nvPr/>
        </p:nvGrpSpPr>
        <p:grpSpPr bwMode="auto">
          <a:xfrm>
            <a:off x="6865938" y="3290888"/>
            <a:ext cx="914400" cy="531812"/>
            <a:chOff x="4286" y="2097"/>
            <a:chExt cx="576" cy="335"/>
          </a:xfrm>
        </p:grpSpPr>
        <p:pic>
          <p:nvPicPr>
            <p:cNvPr id="13400" name="Picture 10" descr="adapter_rotated"/>
            <p:cNvPicPr>
              <a:picLocks noChangeAspect="1" noChangeArrowheads="1"/>
            </p:cNvPicPr>
            <p:nvPr/>
          </p:nvPicPr>
          <p:blipFill>
            <a:blip r:embed="rId2">
              <a:clrChange>
                <a:clrFrom>
                  <a:srgbClr val="FFFFFF"/>
                </a:clrFrom>
                <a:clrTo>
                  <a:srgbClr val="FFFFFF">
                    <a:alpha val="0"/>
                  </a:srgbClr>
                </a:clrTo>
              </a:clrChange>
              <a:lum bright="-24000" contrast="-18000"/>
              <a:extLst>
                <a:ext uri="{28A0092B-C50C-407E-A947-70E740481C1C}">
                  <a14:useLocalDpi xmlns:a14="http://schemas.microsoft.com/office/drawing/2010/main" val="0"/>
                </a:ext>
              </a:extLst>
            </a:blip>
            <a:srcRect/>
            <a:stretch>
              <a:fillRect/>
            </a:stretch>
          </p:blipFill>
          <p:spPr bwMode="auto">
            <a:xfrm rot="-1016695">
              <a:off x="4468" y="2180"/>
              <a:ext cx="39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01" name="Text Box 11"/>
            <p:cNvSpPr txBox="1">
              <a:spLocks noChangeArrowheads="1"/>
            </p:cNvSpPr>
            <p:nvPr/>
          </p:nvSpPr>
          <p:spPr bwMode="auto">
            <a:xfrm>
              <a:off x="4286" y="2097"/>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993300"/>
                  </a:solidFill>
                </a:rPr>
                <a:t>”Adapter”</a:t>
              </a:r>
              <a:endParaRPr lang="en-GB" altLang="en-US" sz="1000" b="1" i="1">
                <a:solidFill>
                  <a:srgbClr val="993300"/>
                </a:solidFill>
              </a:endParaRPr>
            </a:p>
          </p:txBody>
        </p:sp>
      </p:grpSp>
      <p:grpSp>
        <p:nvGrpSpPr>
          <p:cNvPr id="13319" name="Group 12"/>
          <p:cNvGrpSpPr>
            <a:grpSpLocks/>
          </p:cNvGrpSpPr>
          <p:nvPr/>
        </p:nvGrpSpPr>
        <p:grpSpPr bwMode="auto">
          <a:xfrm>
            <a:off x="7840663" y="2708275"/>
            <a:ext cx="647700" cy="720725"/>
            <a:chOff x="3606" y="3203"/>
            <a:chExt cx="533" cy="620"/>
          </a:xfrm>
        </p:grpSpPr>
        <p:grpSp>
          <p:nvGrpSpPr>
            <p:cNvPr id="13395" name="Group 13"/>
            <p:cNvGrpSpPr>
              <a:grpSpLocks/>
            </p:cNvGrpSpPr>
            <p:nvPr/>
          </p:nvGrpSpPr>
          <p:grpSpPr bwMode="auto">
            <a:xfrm>
              <a:off x="3627" y="3324"/>
              <a:ext cx="499" cy="499"/>
              <a:chOff x="3379" y="1150"/>
              <a:chExt cx="955" cy="929"/>
            </a:xfrm>
          </p:grpSpPr>
          <p:sp>
            <p:nvSpPr>
              <p:cNvPr id="13397" name="AutoShape 14"/>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98" name="Picture 15" descr="CA8C68LO"/>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99" name="Picture 16" descr="009pic00-fu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915473" name="Text Box 17"/>
            <p:cNvSpPr txBox="1">
              <a:spLocks noChangeArrowheads="1"/>
            </p:cNvSpPr>
            <p:nvPr/>
          </p:nvSpPr>
          <p:spPr bwMode="auto">
            <a:xfrm>
              <a:off x="3606" y="3203"/>
              <a:ext cx="533" cy="184"/>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grpSp>
      <p:grpSp>
        <p:nvGrpSpPr>
          <p:cNvPr id="13320" name="Group 18"/>
          <p:cNvGrpSpPr>
            <a:grpSpLocks/>
          </p:cNvGrpSpPr>
          <p:nvPr/>
        </p:nvGrpSpPr>
        <p:grpSpPr bwMode="auto">
          <a:xfrm>
            <a:off x="8101013" y="3019425"/>
            <a:ext cx="719137" cy="792163"/>
            <a:chOff x="4241" y="3158"/>
            <a:chExt cx="635" cy="680"/>
          </a:xfrm>
        </p:grpSpPr>
        <p:grpSp>
          <p:nvGrpSpPr>
            <p:cNvPr id="13390" name="Group 19"/>
            <p:cNvGrpSpPr>
              <a:grpSpLocks/>
            </p:cNvGrpSpPr>
            <p:nvPr/>
          </p:nvGrpSpPr>
          <p:grpSpPr bwMode="auto">
            <a:xfrm>
              <a:off x="4259" y="3283"/>
              <a:ext cx="544" cy="499"/>
              <a:chOff x="432" y="1296"/>
              <a:chExt cx="611" cy="584"/>
            </a:xfrm>
          </p:grpSpPr>
          <p:sp>
            <p:nvSpPr>
              <p:cNvPr id="13393" name="AutoShape 20"/>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94" name="Picture 21" descr="CA8XIZ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391" name="Picture 22" descr="untitled"/>
            <p:cNvPicPr>
              <a:picLocks noChangeAspect="1" noChangeArrowheads="1"/>
            </p:cNvPicPr>
            <p:nvPr/>
          </p:nvPicPr>
          <p:blipFill>
            <a:blip r:embed="rId6"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604" y="3610"/>
              <a:ext cx="272"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5479" name="Text Box 23"/>
            <p:cNvSpPr txBox="1">
              <a:spLocks noChangeArrowheads="1"/>
            </p:cNvSpPr>
            <p:nvPr/>
          </p:nvSpPr>
          <p:spPr bwMode="auto">
            <a:xfrm>
              <a:off x="4241" y="3158"/>
              <a:ext cx="590" cy="184"/>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“Service”</a:t>
              </a:r>
            </a:p>
          </p:txBody>
        </p:sp>
      </p:grpSp>
      <p:grpSp>
        <p:nvGrpSpPr>
          <p:cNvPr id="13321" name="Group 24"/>
          <p:cNvGrpSpPr>
            <a:grpSpLocks/>
          </p:cNvGrpSpPr>
          <p:nvPr/>
        </p:nvGrpSpPr>
        <p:grpSpPr bwMode="auto">
          <a:xfrm>
            <a:off x="7686675" y="3175000"/>
            <a:ext cx="647700" cy="720725"/>
            <a:chOff x="685" y="884"/>
            <a:chExt cx="545" cy="582"/>
          </a:xfrm>
        </p:grpSpPr>
        <p:grpSp>
          <p:nvGrpSpPr>
            <p:cNvPr id="13386" name="Group 25"/>
            <p:cNvGrpSpPr>
              <a:grpSpLocks/>
            </p:cNvGrpSpPr>
            <p:nvPr/>
          </p:nvGrpSpPr>
          <p:grpSpPr bwMode="auto">
            <a:xfrm>
              <a:off x="704" y="994"/>
              <a:ext cx="478" cy="472"/>
              <a:chOff x="2629" y="660"/>
              <a:chExt cx="611" cy="584"/>
            </a:xfrm>
          </p:grpSpPr>
          <p:sp>
            <p:nvSpPr>
              <p:cNvPr id="13388" name="AutoShape 26"/>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89" name="Picture 27" descr="bd05172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5484" name="Text Box 28"/>
            <p:cNvSpPr txBox="1">
              <a:spLocks noChangeArrowheads="1"/>
            </p:cNvSpPr>
            <p:nvPr/>
          </p:nvSpPr>
          <p:spPr bwMode="auto">
            <a:xfrm>
              <a:off x="685" y="884"/>
              <a:ext cx="545" cy="173"/>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“Device”</a:t>
              </a:r>
            </a:p>
          </p:txBody>
        </p:sp>
      </p:grpSp>
      <p:grpSp>
        <p:nvGrpSpPr>
          <p:cNvPr id="13322" name="Group 29"/>
          <p:cNvGrpSpPr>
            <a:grpSpLocks/>
          </p:cNvGrpSpPr>
          <p:nvPr/>
        </p:nvGrpSpPr>
        <p:grpSpPr bwMode="auto">
          <a:xfrm>
            <a:off x="6180138" y="3838575"/>
            <a:ext cx="215900" cy="84138"/>
            <a:chOff x="3854" y="2442"/>
            <a:chExt cx="136" cy="53"/>
          </a:xfrm>
        </p:grpSpPr>
        <p:sp>
          <p:nvSpPr>
            <p:cNvPr id="13384" name="Line 30"/>
            <p:cNvSpPr>
              <a:spLocks noChangeShapeType="1"/>
            </p:cNvSpPr>
            <p:nvPr/>
          </p:nvSpPr>
          <p:spPr bwMode="auto">
            <a:xfrm flipH="1">
              <a:off x="3859" y="2442"/>
              <a:ext cx="131" cy="9"/>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3385" name="Line 31"/>
            <p:cNvSpPr>
              <a:spLocks noChangeShapeType="1"/>
            </p:cNvSpPr>
            <p:nvPr/>
          </p:nvSpPr>
          <p:spPr bwMode="auto">
            <a:xfrm flipV="1">
              <a:off x="3854" y="2479"/>
              <a:ext cx="121" cy="16"/>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grpSp>
        <p:nvGrpSpPr>
          <p:cNvPr id="13323" name="Group 32"/>
          <p:cNvGrpSpPr>
            <a:grpSpLocks/>
          </p:cNvGrpSpPr>
          <p:nvPr/>
        </p:nvGrpSpPr>
        <p:grpSpPr bwMode="auto">
          <a:xfrm>
            <a:off x="6434138" y="2959100"/>
            <a:ext cx="792162" cy="1152525"/>
            <a:chOff x="4014" y="1888"/>
            <a:chExt cx="499" cy="726"/>
          </a:xfrm>
        </p:grpSpPr>
        <p:grpSp>
          <p:nvGrpSpPr>
            <p:cNvPr id="13378" name="Group 33"/>
            <p:cNvGrpSpPr>
              <a:grpSpLocks/>
            </p:cNvGrpSpPr>
            <p:nvPr/>
          </p:nvGrpSpPr>
          <p:grpSpPr bwMode="auto">
            <a:xfrm>
              <a:off x="4014" y="1888"/>
              <a:ext cx="499" cy="726"/>
              <a:chOff x="3821" y="1207"/>
              <a:chExt cx="499" cy="726"/>
            </a:xfrm>
          </p:grpSpPr>
          <p:grpSp>
            <p:nvGrpSpPr>
              <p:cNvPr id="13380" name="Group 34"/>
              <p:cNvGrpSpPr>
                <a:grpSpLocks/>
              </p:cNvGrpSpPr>
              <p:nvPr/>
            </p:nvGrpSpPr>
            <p:grpSpPr bwMode="auto">
              <a:xfrm>
                <a:off x="3878" y="1429"/>
                <a:ext cx="363" cy="504"/>
                <a:chOff x="3775" y="1344"/>
                <a:chExt cx="363" cy="504"/>
              </a:xfrm>
            </p:grpSpPr>
            <p:sp>
              <p:nvSpPr>
                <p:cNvPr id="13382" name="Oval 35"/>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83" name="Picture 36"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5493" name="Rectangle 37"/>
              <p:cNvSpPr>
                <a:spLocks noChangeArrowheads="1"/>
              </p:cNvSpPr>
              <p:nvPr/>
            </p:nvSpPr>
            <p:spPr bwMode="auto">
              <a:xfrm>
                <a:off x="3821" y="1207"/>
                <a:ext cx="499" cy="250"/>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pic>
          <p:nvPicPr>
            <p:cNvPr id="13379" name="Picture 38" descr="CAU70HA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2" y="2341"/>
              <a:ext cx="14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24" name="Oval 39"/>
          <p:cNvSpPr>
            <a:spLocks noChangeArrowheads="1"/>
          </p:cNvSpPr>
          <p:nvPr/>
        </p:nvSpPr>
        <p:spPr bwMode="auto">
          <a:xfrm>
            <a:off x="4849813" y="3846513"/>
            <a:ext cx="1296987" cy="390525"/>
          </a:xfrm>
          <a:prstGeom prst="ellipse">
            <a:avLst/>
          </a:prstGeom>
          <a:solidFill>
            <a:srgbClr val="89CAFB"/>
          </a:solidFill>
          <a:ln w="9525">
            <a:solidFill>
              <a:srgbClr val="FFCCCC"/>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25" name="Picture 4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75238" y="3695700"/>
            <a:ext cx="8636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26" name="Group 41"/>
          <p:cNvGrpSpPr>
            <a:grpSpLocks/>
          </p:cNvGrpSpPr>
          <p:nvPr/>
        </p:nvGrpSpPr>
        <p:grpSpPr bwMode="auto">
          <a:xfrm>
            <a:off x="5040313" y="3459163"/>
            <a:ext cx="192087" cy="290512"/>
            <a:chOff x="3775" y="1344"/>
            <a:chExt cx="363" cy="504"/>
          </a:xfrm>
        </p:grpSpPr>
        <p:sp>
          <p:nvSpPr>
            <p:cNvPr id="13376" name="Oval 42"/>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77" name="Picture 43" descr="CA0NW12D"/>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5500" name="Text Box 44"/>
          <p:cNvSpPr txBox="1">
            <a:spLocks noChangeArrowheads="1"/>
          </p:cNvSpPr>
          <p:nvPr/>
        </p:nvSpPr>
        <p:spPr bwMode="auto">
          <a:xfrm>
            <a:off x="4418013" y="3917950"/>
            <a:ext cx="2232025" cy="336550"/>
          </a:xfrm>
          <a:prstGeom prst="rect">
            <a:avLst/>
          </a:prstGeom>
          <a:noFill/>
          <a:ln w="9525">
            <a:noFill/>
            <a:miter lim="800000"/>
            <a:headEnd/>
            <a:tailEnd/>
          </a:ln>
          <a:effectLst/>
        </p:spPr>
        <p:txBody>
          <a:bodyPr>
            <a:spAutoFit/>
          </a:bodyPr>
          <a:lstStyle/>
          <a:p>
            <a:pPr>
              <a:defRPr/>
            </a:pPr>
            <a:r>
              <a:rPr lang="en-US" b="1">
                <a:solidFill>
                  <a:srgbClr val="993300"/>
                </a:solidFill>
                <a:effectLst>
                  <a:outerShdw blurRad="38100" dist="38100" dir="2700000" algn="tl">
                    <a:srgbClr val="C0C0C0"/>
                  </a:outerShdw>
                </a:effectLst>
              </a:rPr>
              <a:t>Smart Maintenance</a:t>
            </a:r>
          </a:p>
          <a:p>
            <a:pPr>
              <a:defRPr/>
            </a:pPr>
            <a:r>
              <a:rPr lang="en-US" b="1">
                <a:solidFill>
                  <a:srgbClr val="993300"/>
                </a:solidFill>
                <a:effectLst>
                  <a:outerShdw blurRad="38100" dist="38100" dir="2700000" algn="tl">
                    <a:srgbClr val="C0C0C0"/>
                  </a:outerShdw>
                </a:effectLst>
              </a:rPr>
              <a:t> Environment</a:t>
            </a:r>
          </a:p>
        </p:txBody>
      </p:sp>
      <p:grpSp>
        <p:nvGrpSpPr>
          <p:cNvPr id="13328" name="Group 45"/>
          <p:cNvGrpSpPr>
            <a:grpSpLocks/>
          </p:cNvGrpSpPr>
          <p:nvPr/>
        </p:nvGrpSpPr>
        <p:grpSpPr bwMode="auto">
          <a:xfrm>
            <a:off x="5534025" y="3451225"/>
            <a:ext cx="192088" cy="290513"/>
            <a:chOff x="3775" y="1344"/>
            <a:chExt cx="363" cy="504"/>
          </a:xfrm>
        </p:grpSpPr>
        <p:sp>
          <p:nvSpPr>
            <p:cNvPr id="13374" name="Oval 4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75" name="Picture 47" descr="CA0NW12D"/>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29" name="Group 48"/>
          <p:cNvGrpSpPr>
            <a:grpSpLocks/>
          </p:cNvGrpSpPr>
          <p:nvPr/>
        </p:nvGrpSpPr>
        <p:grpSpPr bwMode="auto">
          <a:xfrm>
            <a:off x="5267325" y="3492500"/>
            <a:ext cx="192088" cy="290513"/>
            <a:chOff x="3775" y="1344"/>
            <a:chExt cx="363" cy="504"/>
          </a:xfrm>
        </p:grpSpPr>
        <p:sp>
          <p:nvSpPr>
            <p:cNvPr id="13372" name="Oval 4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73" name="Picture 50" descr="CA0NW12D"/>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30" name="Group 51"/>
          <p:cNvGrpSpPr>
            <a:grpSpLocks/>
          </p:cNvGrpSpPr>
          <p:nvPr/>
        </p:nvGrpSpPr>
        <p:grpSpPr bwMode="auto">
          <a:xfrm>
            <a:off x="5753100" y="3492500"/>
            <a:ext cx="192088" cy="290513"/>
            <a:chOff x="3775" y="1344"/>
            <a:chExt cx="363" cy="504"/>
          </a:xfrm>
        </p:grpSpPr>
        <p:sp>
          <p:nvSpPr>
            <p:cNvPr id="13370" name="Oval 52"/>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71" name="Picture 53" descr="CA0NW12D"/>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31" name="Group 54"/>
          <p:cNvGrpSpPr>
            <a:grpSpLocks/>
          </p:cNvGrpSpPr>
          <p:nvPr/>
        </p:nvGrpSpPr>
        <p:grpSpPr bwMode="auto">
          <a:xfrm>
            <a:off x="4716463" y="4676775"/>
            <a:ext cx="4000500" cy="1785938"/>
            <a:chOff x="2991" y="2940"/>
            <a:chExt cx="2520" cy="1125"/>
          </a:xfrm>
        </p:grpSpPr>
        <p:grpSp>
          <p:nvGrpSpPr>
            <p:cNvPr id="13336" name="Group 55"/>
            <p:cNvGrpSpPr>
              <a:grpSpLocks/>
            </p:cNvGrpSpPr>
            <p:nvPr/>
          </p:nvGrpSpPr>
          <p:grpSpPr bwMode="auto">
            <a:xfrm>
              <a:off x="2991" y="3116"/>
              <a:ext cx="500" cy="544"/>
              <a:chOff x="4513" y="3158"/>
              <a:chExt cx="500" cy="544"/>
            </a:xfrm>
          </p:grpSpPr>
          <p:grpSp>
            <p:nvGrpSpPr>
              <p:cNvPr id="13364" name="Group 56"/>
              <p:cNvGrpSpPr>
                <a:grpSpLocks/>
              </p:cNvGrpSpPr>
              <p:nvPr/>
            </p:nvGrpSpPr>
            <p:grpSpPr bwMode="auto">
              <a:xfrm>
                <a:off x="4513" y="3249"/>
                <a:ext cx="454" cy="453"/>
                <a:chOff x="4513" y="3249"/>
                <a:chExt cx="611" cy="584"/>
              </a:xfrm>
            </p:grpSpPr>
            <p:sp>
              <p:nvSpPr>
                <p:cNvPr id="13366" name="AutoShape 57"/>
                <p:cNvSpPr>
                  <a:spLocks noChangeArrowheads="1"/>
                </p:cNvSpPr>
                <p:nvPr/>
              </p:nvSpPr>
              <p:spPr bwMode="auto">
                <a:xfrm>
                  <a:off x="4513" y="3249"/>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3367" name="Group 58"/>
                <p:cNvGrpSpPr>
                  <a:grpSpLocks/>
                </p:cNvGrpSpPr>
                <p:nvPr/>
              </p:nvGrpSpPr>
              <p:grpSpPr bwMode="auto">
                <a:xfrm>
                  <a:off x="4582" y="3321"/>
                  <a:ext cx="480" cy="471"/>
                  <a:chOff x="4582" y="3321"/>
                  <a:chExt cx="480" cy="471"/>
                </a:xfrm>
              </p:grpSpPr>
              <p:pic>
                <p:nvPicPr>
                  <p:cNvPr id="13368" name="Picture 5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82" y="3321"/>
                    <a:ext cx="480"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69" name="Picture 60" descr="hyperprimergraph"/>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75" y="3638"/>
                    <a:ext cx="182" cy="129"/>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3314" name="Object 61"/>
                  <p:cNvGraphicFramePr>
                    <a:graphicFrameLocks noChangeAspect="1"/>
                  </p:cNvGraphicFramePr>
                  <p:nvPr/>
                </p:nvGraphicFramePr>
                <p:xfrm>
                  <a:off x="4782" y="3642"/>
                  <a:ext cx="145" cy="150"/>
                </p:xfrm>
                <a:graphic>
                  <a:graphicData uri="http://schemas.openxmlformats.org/presentationml/2006/ole">
                    <mc:AlternateContent xmlns:mc="http://schemas.openxmlformats.org/markup-compatibility/2006">
                      <mc:Choice xmlns:v="urn:schemas-microsoft-com:vml" Requires="v">
                        <p:oleObj name="Bitmap Image" r:id="rId14" imgW="304923" imgH="314286" progId="Paint.Picture">
                          <p:embed/>
                        </p:oleObj>
                      </mc:Choice>
                      <mc:Fallback>
                        <p:oleObj name="Bitmap Image" r:id="rId14" imgW="304923" imgH="314286" progId="Paint.Picture">
                          <p:embed/>
                          <p:pic>
                            <p:nvPicPr>
                              <p:cNvPr id="0" name="Object 61"/>
                              <p:cNvPicPr>
                                <a:picLocks noChangeAspect="1" noChangeArrowheads="1"/>
                              </p:cNvPicPr>
                              <p:nvPr/>
                            </p:nvPicPr>
                            <p:blipFill>
                              <a:blip r:embed="rId1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782" y="3642"/>
                                <a:ext cx="145" cy="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sp>
            <p:nvSpPr>
              <p:cNvPr id="915518" name="Text Box 62"/>
              <p:cNvSpPr txBox="1">
                <a:spLocks noChangeArrowheads="1"/>
              </p:cNvSpPr>
              <p:nvPr/>
            </p:nvSpPr>
            <p:spPr bwMode="auto">
              <a:xfrm>
                <a:off x="4519" y="3158"/>
                <a:ext cx="494" cy="154"/>
              </a:xfrm>
              <a:prstGeom prst="rect">
                <a:avLst/>
              </a:prstGeom>
              <a:noFill/>
              <a:ln w="9525">
                <a:noFill/>
                <a:miter lim="800000"/>
                <a:headEnd/>
                <a:tailEnd/>
              </a:ln>
              <a:effectLst/>
            </p:spPr>
            <p:txBody>
              <a:bodyPr>
                <a:spAutoFit/>
              </a:bodyPr>
              <a:lstStyle/>
              <a:p>
                <a:pPr algn="l">
                  <a:spcBef>
                    <a:spcPct val="50000"/>
                  </a:spcBef>
                  <a:defRPr/>
                </a:pPr>
                <a:r>
                  <a:rPr lang="en-GB" sz="1000" b="1">
                    <a:solidFill>
                      <a:srgbClr val="993300"/>
                    </a:solidFill>
                    <a:effectLst>
                      <a:outerShdw blurRad="38100" dist="38100" dir="2700000" algn="tl">
                        <a:srgbClr val="C0C0C0"/>
                      </a:outerShdw>
                    </a:effectLst>
                  </a:rPr>
                  <a:t>“Device”</a:t>
                </a:r>
              </a:p>
            </p:txBody>
          </p:sp>
        </p:grpSp>
        <p:grpSp>
          <p:nvGrpSpPr>
            <p:cNvPr id="13337" name="Group 63"/>
            <p:cNvGrpSpPr>
              <a:grpSpLocks/>
            </p:cNvGrpSpPr>
            <p:nvPr/>
          </p:nvGrpSpPr>
          <p:grpSpPr bwMode="auto">
            <a:xfrm>
              <a:off x="4223" y="2940"/>
              <a:ext cx="408" cy="409"/>
              <a:chOff x="4180" y="3212"/>
              <a:chExt cx="454" cy="536"/>
            </a:xfrm>
          </p:grpSpPr>
          <p:grpSp>
            <p:nvGrpSpPr>
              <p:cNvPr id="13359" name="Group 64"/>
              <p:cNvGrpSpPr>
                <a:grpSpLocks/>
              </p:cNvGrpSpPr>
              <p:nvPr/>
            </p:nvGrpSpPr>
            <p:grpSpPr bwMode="auto">
              <a:xfrm>
                <a:off x="4186" y="3314"/>
                <a:ext cx="418" cy="434"/>
                <a:chOff x="4186" y="3314"/>
                <a:chExt cx="480" cy="480"/>
              </a:xfrm>
            </p:grpSpPr>
            <p:sp>
              <p:nvSpPr>
                <p:cNvPr id="13361" name="AutoShape 65"/>
                <p:cNvSpPr>
                  <a:spLocks noChangeArrowheads="1"/>
                </p:cNvSpPr>
                <p:nvPr/>
              </p:nvSpPr>
              <p:spPr bwMode="auto">
                <a:xfrm>
                  <a:off x="4186" y="3314"/>
                  <a:ext cx="480"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62" name="Picture 66" descr="CA8C68LO"/>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46" y="3367"/>
                  <a:ext cx="363"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63" name="Picture 67" descr="009pic00-full"/>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426" y="3595"/>
                  <a:ext cx="189" cy="148"/>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915524" name="Text Box 68"/>
              <p:cNvSpPr txBox="1">
                <a:spLocks noChangeArrowheads="1"/>
              </p:cNvSpPr>
              <p:nvPr/>
            </p:nvSpPr>
            <p:spPr bwMode="auto">
              <a:xfrm>
                <a:off x="4180" y="3212"/>
                <a:ext cx="454" cy="177"/>
              </a:xfrm>
              <a:prstGeom prst="rect">
                <a:avLst/>
              </a:prstGeom>
              <a:noFill/>
              <a:ln w="9525">
                <a:noFill/>
                <a:miter lim="800000"/>
                <a:headEnd/>
                <a:tailEnd/>
              </a:ln>
              <a:effectLst/>
            </p:spPr>
            <p:txBody>
              <a:bodyPr>
                <a:spAutoFit/>
              </a:bodyPr>
              <a:lstStyle/>
              <a:p>
                <a:pPr algn="l">
                  <a:spcBef>
                    <a:spcPct val="50000"/>
                  </a:spcBef>
                  <a:defRPr/>
                </a:pPr>
                <a:r>
                  <a:rPr lang="en-GB" b="1">
                    <a:solidFill>
                      <a:srgbClr val="993300"/>
                    </a:solidFill>
                    <a:effectLst>
                      <a:outerShdw blurRad="38100" dist="38100" dir="2700000" algn="tl">
                        <a:srgbClr val="C0C0C0"/>
                      </a:outerShdw>
                    </a:effectLst>
                  </a:rPr>
                  <a:t>“Expert”</a:t>
                </a:r>
              </a:p>
            </p:txBody>
          </p:sp>
        </p:grpSp>
        <p:grpSp>
          <p:nvGrpSpPr>
            <p:cNvPr id="13338" name="Group 69"/>
            <p:cNvGrpSpPr>
              <a:grpSpLocks/>
            </p:cNvGrpSpPr>
            <p:nvPr/>
          </p:nvGrpSpPr>
          <p:grpSpPr bwMode="auto">
            <a:xfrm>
              <a:off x="4837" y="3369"/>
              <a:ext cx="674" cy="696"/>
              <a:chOff x="4655" y="3369"/>
              <a:chExt cx="674" cy="696"/>
            </a:xfrm>
          </p:grpSpPr>
          <p:grpSp>
            <p:nvGrpSpPr>
              <p:cNvPr id="13353" name="Group 70"/>
              <p:cNvGrpSpPr>
                <a:grpSpLocks/>
              </p:cNvGrpSpPr>
              <p:nvPr/>
            </p:nvGrpSpPr>
            <p:grpSpPr bwMode="auto">
              <a:xfrm>
                <a:off x="4688" y="3481"/>
                <a:ext cx="641" cy="584"/>
                <a:chOff x="3424" y="3067"/>
                <a:chExt cx="1248" cy="1163"/>
              </a:xfrm>
            </p:grpSpPr>
            <p:grpSp>
              <p:nvGrpSpPr>
                <p:cNvPr id="13355" name="Group 71"/>
                <p:cNvGrpSpPr>
                  <a:grpSpLocks/>
                </p:cNvGrpSpPr>
                <p:nvPr/>
              </p:nvGrpSpPr>
              <p:grpSpPr bwMode="auto">
                <a:xfrm>
                  <a:off x="3424" y="3067"/>
                  <a:ext cx="960" cy="912"/>
                  <a:chOff x="432" y="1296"/>
                  <a:chExt cx="611" cy="584"/>
                </a:xfrm>
              </p:grpSpPr>
              <p:sp>
                <p:nvSpPr>
                  <p:cNvPr id="13357" name="AutoShape 72"/>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58" name="Picture 73" descr="CA8XIZST"/>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356" name="Picture 74" descr="untitled"/>
                <p:cNvPicPr>
                  <a:picLocks noChangeAspect="1" noChangeArrowheads="1"/>
                </p:cNvPicPr>
                <p:nvPr/>
              </p:nvPicPr>
              <p:blipFill>
                <a:blip r:embed="rId6"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144" y="3787"/>
                  <a:ext cx="528"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15531" name="Text Box 75"/>
              <p:cNvSpPr txBox="1">
                <a:spLocks noChangeArrowheads="1"/>
              </p:cNvSpPr>
              <p:nvPr/>
            </p:nvSpPr>
            <p:spPr bwMode="auto">
              <a:xfrm>
                <a:off x="4655" y="3369"/>
                <a:ext cx="59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“Service”</a:t>
                </a:r>
              </a:p>
            </p:txBody>
          </p:sp>
        </p:grpSp>
        <p:sp>
          <p:nvSpPr>
            <p:cNvPr id="13339" name="Text Box 76"/>
            <p:cNvSpPr txBox="1">
              <a:spLocks noChangeArrowheads="1"/>
            </p:cNvSpPr>
            <p:nvPr/>
          </p:nvSpPr>
          <p:spPr bwMode="auto">
            <a:xfrm>
              <a:off x="3515" y="3113"/>
              <a:ext cx="58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b="1">
                  <a:solidFill>
                    <a:srgbClr val="003366"/>
                  </a:solidFill>
                </a:rPr>
                <a:t>Remote</a:t>
              </a:r>
              <a:r>
                <a:rPr lang="en-US" altLang="en-US">
                  <a:solidFill>
                    <a:srgbClr val="003366"/>
                  </a:solidFill>
                </a:rPr>
                <a:t> </a:t>
              </a:r>
              <a:r>
                <a:rPr lang="en-US" altLang="en-US" b="1">
                  <a:solidFill>
                    <a:srgbClr val="003366"/>
                  </a:solidFill>
                </a:rPr>
                <a:t>diagnostics</a:t>
              </a:r>
            </a:p>
          </p:txBody>
        </p:sp>
        <p:grpSp>
          <p:nvGrpSpPr>
            <p:cNvPr id="13340" name="Group 77"/>
            <p:cNvGrpSpPr>
              <a:grpSpLocks/>
            </p:cNvGrpSpPr>
            <p:nvPr/>
          </p:nvGrpSpPr>
          <p:grpSpPr bwMode="auto">
            <a:xfrm>
              <a:off x="3566" y="3294"/>
              <a:ext cx="584" cy="201"/>
              <a:chOff x="3566" y="3294"/>
              <a:chExt cx="584" cy="201"/>
            </a:xfrm>
          </p:grpSpPr>
          <p:sp>
            <p:nvSpPr>
              <p:cNvPr id="13351" name="Line 78"/>
              <p:cNvSpPr>
                <a:spLocks noChangeShapeType="1"/>
              </p:cNvSpPr>
              <p:nvPr/>
            </p:nvSpPr>
            <p:spPr bwMode="auto">
              <a:xfrm flipH="1">
                <a:off x="3574" y="3294"/>
                <a:ext cx="576" cy="155"/>
              </a:xfrm>
              <a:prstGeom prst="line">
                <a:avLst/>
              </a:prstGeom>
              <a:noFill/>
              <a:ln w="12700">
                <a:solidFill>
                  <a:srgbClr val="CC0066"/>
                </a:solidFill>
                <a:prstDash val="sysDot"/>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3352" name="Line 79"/>
              <p:cNvSpPr>
                <a:spLocks noChangeShapeType="1"/>
              </p:cNvSpPr>
              <p:nvPr/>
            </p:nvSpPr>
            <p:spPr bwMode="auto">
              <a:xfrm flipV="1">
                <a:off x="3566" y="3339"/>
                <a:ext cx="584" cy="156"/>
              </a:xfrm>
              <a:prstGeom prst="line">
                <a:avLst/>
              </a:prstGeom>
              <a:noFill/>
              <a:ln w="12700">
                <a:solidFill>
                  <a:srgbClr val="CC0066"/>
                </a:solidFill>
                <a:prstDash val="sysDot"/>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grpSp>
          <p:nvGrpSpPr>
            <p:cNvPr id="13341" name="Group 80"/>
            <p:cNvGrpSpPr>
              <a:grpSpLocks/>
            </p:cNvGrpSpPr>
            <p:nvPr/>
          </p:nvGrpSpPr>
          <p:grpSpPr bwMode="auto">
            <a:xfrm>
              <a:off x="3470" y="3540"/>
              <a:ext cx="1361" cy="265"/>
              <a:chOff x="3470" y="3540"/>
              <a:chExt cx="1361" cy="265"/>
            </a:xfrm>
          </p:grpSpPr>
          <p:sp>
            <p:nvSpPr>
              <p:cNvPr id="13349" name="Line 81"/>
              <p:cNvSpPr>
                <a:spLocks noChangeShapeType="1"/>
              </p:cNvSpPr>
              <p:nvPr/>
            </p:nvSpPr>
            <p:spPr bwMode="auto">
              <a:xfrm flipH="1" flipV="1">
                <a:off x="3529" y="3540"/>
                <a:ext cx="1302" cy="233"/>
              </a:xfrm>
              <a:prstGeom prst="line">
                <a:avLst/>
              </a:prstGeom>
              <a:noFill/>
              <a:ln w="19050">
                <a:solidFill>
                  <a:srgbClr val="CC0066"/>
                </a:solidFill>
                <a:prstDash val="sysDot"/>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3350" name="Line 82"/>
              <p:cNvSpPr>
                <a:spLocks noChangeShapeType="1"/>
              </p:cNvSpPr>
              <p:nvPr/>
            </p:nvSpPr>
            <p:spPr bwMode="auto">
              <a:xfrm>
                <a:off x="3470" y="3566"/>
                <a:ext cx="1301" cy="239"/>
              </a:xfrm>
              <a:prstGeom prst="line">
                <a:avLst/>
              </a:prstGeom>
              <a:noFill/>
              <a:ln w="19050">
                <a:solidFill>
                  <a:srgbClr val="CC0066"/>
                </a:solidFill>
                <a:prstDash val="sysDot"/>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sp>
          <p:nvSpPr>
            <p:cNvPr id="13342" name="Text Box 83"/>
            <p:cNvSpPr txBox="1">
              <a:spLocks noChangeArrowheads="1"/>
            </p:cNvSpPr>
            <p:nvPr/>
          </p:nvSpPr>
          <p:spPr bwMode="auto">
            <a:xfrm>
              <a:off x="3684" y="3714"/>
              <a:ext cx="84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900" b="1">
                  <a:solidFill>
                    <a:srgbClr val="003366"/>
                  </a:solidFill>
                </a:rPr>
                <a:t>Service learning and remote</a:t>
              </a:r>
              <a:r>
                <a:rPr lang="en-US" altLang="en-US" sz="900">
                  <a:solidFill>
                    <a:srgbClr val="003366"/>
                  </a:solidFill>
                </a:rPr>
                <a:t> </a:t>
              </a:r>
              <a:r>
                <a:rPr lang="en-US" altLang="en-US" sz="900" b="1">
                  <a:solidFill>
                    <a:srgbClr val="003366"/>
                  </a:solidFill>
                </a:rPr>
                <a:t>diagnostics</a:t>
              </a:r>
            </a:p>
          </p:txBody>
        </p:sp>
        <p:grpSp>
          <p:nvGrpSpPr>
            <p:cNvPr id="13343" name="Group 84"/>
            <p:cNvGrpSpPr>
              <a:grpSpLocks/>
            </p:cNvGrpSpPr>
            <p:nvPr/>
          </p:nvGrpSpPr>
          <p:grpSpPr bwMode="auto">
            <a:xfrm>
              <a:off x="3921" y="3447"/>
              <a:ext cx="683" cy="135"/>
              <a:chOff x="3842" y="3404"/>
              <a:chExt cx="683" cy="135"/>
            </a:xfrm>
          </p:grpSpPr>
          <p:sp>
            <p:nvSpPr>
              <p:cNvPr id="13347" name="Oval 85"/>
              <p:cNvSpPr>
                <a:spLocks noChangeArrowheads="1"/>
              </p:cNvSpPr>
              <p:nvPr/>
            </p:nvSpPr>
            <p:spPr bwMode="auto">
              <a:xfrm>
                <a:off x="3842" y="3431"/>
                <a:ext cx="683" cy="90"/>
              </a:xfrm>
              <a:prstGeom prst="ellipse">
                <a:avLst/>
              </a:prstGeom>
              <a:solidFill>
                <a:srgbClr val="89CAFB"/>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15542" name="Text Box 86"/>
              <p:cNvSpPr txBox="1">
                <a:spLocks noChangeArrowheads="1"/>
              </p:cNvSpPr>
              <p:nvPr/>
            </p:nvSpPr>
            <p:spPr bwMode="auto">
              <a:xfrm>
                <a:off x="3875" y="3404"/>
                <a:ext cx="638" cy="135"/>
              </a:xfrm>
              <a:prstGeom prst="rect">
                <a:avLst/>
              </a:prstGeom>
              <a:noFill/>
              <a:ln w="9525">
                <a:noFill/>
                <a:miter lim="800000"/>
                <a:headEnd/>
                <a:tailEnd/>
              </a:ln>
              <a:effectLst/>
            </p:spPr>
            <p:txBody>
              <a:bodyPr>
                <a:spAutoFit/>
              </a:bodyPr>
              <a:lstStyle/>
              <a:p>
                <a:pPr algn="l">
                  <a:spcBef>
                    <a:spcPct val="50000"/>
                  </a:spcBef>
                  <a:defRPr/>
                </a:pPr>
                <a:r>
                  <a:rPr lang="en-US" b="1">
                    <a:solidFill>
                      <a:srgbClr val="CC3300"/>
                    </a:solidFill>
                    <a:effectLst>
                      <a:outerShdw blurRad="38100" dist="38100" dir="2700000" algn="tl">
                        <a:srgbClr val="C0C0C0"/>
                      </a:outerShdw>
                    </a:effectLst>
                  </a:rPr>
                  <a:t>Expert</a:t>
                </a:r>
                <a:r>
                  <a:rPr lang="fi-FI">
                    <a:solidFill>
                      <a:srgbClr val="CC3300"/>
                    </a:solidFill>
                  </a:rPr>
                  <a:t> </a:t>
                </a:r>
                <a:r>
                  <a:rPr lang="fi-FI" b="1">
                    <a:solidFill>
                      <a:srgbClr val="CC3300"/>
                    </a:solidFill>
                    <a:effectLst>
                      <a:outerShdw blurRad="38100" dist="38100" dir="2700000" algn="tl">
                        <a:srgbClr val="C0C0C0"/>
                      </a:outerShdw>
                    </a:effectLst>
                  </a:rPr>
                  <a:t>~</a:t>
                </a:r>
                <a:r>
                  <a:rPr lang="fi-FI">
                    <a:solidFill>
                      <a:srgbClr val="CC3300"/>
                    </a:solidFill>
                  </a:rPr>
                  <a:t> </a:t>
                </a:r>
                <a:r>
                  <a:rPr lang="fi-FI" b="1">
                    <a:solidFill>
                      <a:srgbClr val="CC3300"/>
                    </a:solidFill>
                    <a:effectLst>
                      <a:outerShdw blurRad="38100" dist="38100" dir="2700000" algn="tl">
                        <a:srgbClr val="C0C0C0"/>
                      </a:outerShdw>
                    </a:effectLst>
                  </a:rPr>
                  <a:t>Service</a:t>
                </a:r>
                <a:endParaRPr lang="en-US" b="1">
                  <a:solidFill>
                    <a:srgbClr val="CC3300"/>
                  </a:solidFill>
                  <a:effectLst>
                    <a:outerShdw blurRad="38100" dist="38100" dir="2700000" algn="tl">
                      <a:srgbClr val="C0C0C0"/>
                    </a:outerShdw>
                  </a:effectLst>
                </a:endParaRPr>
              </a:p>
            </p:txBody>
          </p:sp>
        </p:grpSp>
        <p:grpSp>
          <p:nvGrpSpPr>
            <p:cNvPr id="13344" name="Group 87"/>
            <p:cNvGrpSpPr>
              <a:grpSpLocks/>
            </p:cNvGrpSpPr>
            <p:nvPr/>
          </p:nvGrpSpPr>
          <p:grpSpPr bwMode="auto">
            <a:xfrm>
              <a:off x="4492" y="3367"/>
              <a:ext cx="368" cy="311"/>
              <a:chOff x="4492" y="3367"/>
              <a:chExt cx="368" cy="311"/>
            </a:xfrm>
          </p:grpSpPr>
          <p:sp>
            <p:nvSpPr>
              <p:cNvPr id="13345" name="Line 88"/>
              <p:cNvSpPr>
                <a:spLocks noChangeShapeType="1"/>
              </p:cNvSpPr>
              <p:nvPr/>
            </p:nvSpPr>
            <p:spPr bwMode="auto">
              <a:xfrm>
                <a:off x="4531" y="3367"/>
                <a:ext cx="317" cy="272"/>
              </a:xfrm>
              <a:prstGeom prst="line">
                <a:avLst/>
              </a:prstGeom>
              <a:noFill/>
              <a:ln w="9525">
                <a:solidFill>
                  <a:srgbClr val="4D4D4D"/>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346" name="Line 89"/>
              <p:cNvSpPr>
                <a:spLocks noChangeShapeType="1"/>
              </p:cNvSpPr>
              <p:nvPr/>
            </p:nvSpPr>
            <p:spPr bwMode="auto">
              <a:xfrm>
                <a:off x="4492" y="3367"/>
                <a:ext cx="368" cy="311"/>
              </a:xfrm>
              <a:prstGeom prst="line">
                <a:avLst/>
              </a:prstGeom>
              <a:noFill/>
              <a:ln w="9525">
                <a:solidFill>
                  <a:srgbClr val="4D4D4D"/>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15546" name="Rectangle 90"/>
          <p:cNvSpPr>
            <a:spLocks noChangeArrowheads="1"/>
          </p:cNvSpPr>
          <p:nvPr/>
        </p:nvSpPr>
        <p:spPr bwMode="auto">
          <a:xfrm>
            <a:off x="1258888" y="217488"/>
            <a:ext cx="7667625"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2. Proactivity Stage</a:t>
            </a:r>
            <a:endParaRPr lang="en-US" sz="2200" b="1" i="1">
              <a:solidFill>
                <a:srgbClr val="EC8C00"/>
              </a:solidFill>
              <a:effectLst>
                <a:outerShdw blurRad="38100" dist="38100" dir="2700000" algn="tl">
                  <a:srgbClr val="C0C0C0"/>
                </a:outerShdw>
              </a:effectLst>
            </a:endParaRPr>
          </a:p>
        </p:txBody>
      </p:sp>
      <p:pic>
        <p:nvPicPr>
          <p:cNvPr id="13333" name="Picture 91" descr="rgbdf-power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380288" y="4005263"/>
            <a:ext cx="1428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34" name="Picture 93" descr="rgbdf-power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07950" y="6323013"/>
            <a:ext cx="1428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35" name="Text Box 94"/>
          <p:cNvSpPr txBox="1">
            <a:spLocks noChangeArrowheads="1"/>
          </p:cNvSpPr>
          <p:nvPr/>
        </p:nvSpPr>
        <p:spPr bwMode="auto">
          <a:xfrm>
            <a:off x="1547813" y="6381750"/>
            <a:ext cx="6408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solidFill>
                  <a:srgbClr val="0066FF"/>
                </a:solidFill>
              </a:rPr>
              <a:t>R</a:t>
            </a:r>
            <a:r>
              <a:rPr lang="en-US" altLang="en-US" sz="1400">
                <a:solidFill>
                  <a:srgbClr val="0066FF"/>
                </a:solidFill>
              </a:rPr>
              <a:t>GB</a:t>
            </a:r>
            <a:r>
              <a:rPr lang="en-US" altLang="en-US" sz="1800">
                <a:solidFill>
                  <a:srgbClr val="0066FF"/>
                </a:solidFill>
              </a:rPr>
              <a:t>DF – Resource Goal/Behavior Description Framework</a:t>
            </a: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Line 4"/>
          <p:cNvSpPr>
            <a:spLocks noChangeShapeType="1"/>
          </p:cNvSpPr>
          <p:nvPr/>
        </p:nvSpPr>
        <p:spPr bwMode="auto">
          <a:xfrm>
            <a:off x="2797175" y="5475288"/>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8307" name="Line 5"/>
          <p:cNvSpPr>
            <a:spLocks noChangeShapeType="1"/>
          </p:cNvSpPr>
          <p:nvPr/>
        </p:nvSpPr>
        <p:spPr bwMode="auto">
          <a:xfrm>
            <a:off x="2690813" y="3530600"/>
            <a:ext cx="2520950"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8308" name="Line 6"/>
          <p:cNvSpPr>
            <a:spLocks noChangeShapeType="1"/>
          </p:cNvSpPr>
          <p:nvPr/>
        </p:nvSpPr>
        <p:spPr bwMode="auto">
          <a:xfrm flipV="1">
            <a:off x="2662238" y="1801813"/>
            <a:ext cx="2592387" cy="34925"/>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8309" name="AutoShape 7"/>
          <p:cNvSpPr>
            <a:spLocks noChangeArrowheads="1"/>
          </p:cNvSpPr>
          <p:nvPr/>
        </p:nvSpPr>
        <p:spPr bwMode="auto">
          <a:xfrm>
            <a:off x="214313" y="3959225"/>
            <a:ext cx="3024187" cy="804863"/>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8310" name="Picture 8"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11" name="Picture 9" descr="logoR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4663" y="3306763"/>
            <a:ext cx="3506787"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2" name="Text Box 10"/>
          <p:cNvSpPr txBox="1">
            <a:spLocks noChangeArrowheads="1"/>
          </p:cNvSpPr>
          <p:nvPr/>
        </p:nvSpPr>
        <p:spPr bwMode="auto">
          <a:xfrm>
            <a:off x="5961063" y="3517900"/>
            <a:ext cx="1947862"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GB</a:t>
            </a:r>
            <a:endParaRPr lang="en-US" altLang="en-US" sz="3600">
              <a:solidFill>
                <a:srgbClr val="FF9900"/>
              </a:solidFill>
              <a:latin typeface="Cooper Black" pitchFamily="18" charset="0"/>
            </a:endParaRPr>
          </a:p>
        </p:txBody>
      </p:sp>
      <p:sp>
        <p:nvSpPr>
          <p:cNvPr id="98313" name="AutoShape 11"/>
          <p:cNvSpPr>
            <a:spLocks/>
          </p:cNvSpPr>
          <p:nvPr/>
        </p:nvSpPr>
        <p:spPr bwMode="auto">
          <a:xfrm>
            <a:off x="5114925" y="1658938"/>
            <a:ext cx="431800" cy="4103687"/>
          </a:xfrm>
          <a:prstGeom prst="rightBrace">
            <a:avLst>
              <a:gd name="adj1" fmla="val 79197"/>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46892" name="Rectangle 12"/>
          <p:cNvSpPr>
            <a:spLocks noChangeArrowheads="1"/>
          </p:cNvSpPr>
          <p:nvPr/>
        </p:nvSpPr>
        <p:spPr bwMode="auto">
          <a:xfrm>
            <a:off x="827088"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Challenge 2: General Proactivity Framework</a:t>
            </a:r>
          </a:p>
        </p:txBody>
      </p:sp>
      <p:pic>
        <p:nvPicPr>
          <p:cNvPr id="98315" name="Picture 13" descr="The World Wide Web Consortium (W3C)"/>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16" name="Picture 14" descr="The Semantic Web Home Pag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17" name="Picture 15" descr="rdf icons">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8" name="AutoShape 16"/>
          <p:cNvSpPr>
            <a:spLocks noChangeArrowheads="1"/>
          </p:cNvSpPr>
          <p:nvPr/>
        </p:nvSpPr>
        <p:spPr bwMode="auto">
          <a:xfrm>
            <a:off x="285750" y="2078038"/>
            <a:ext cx="3024188" cy="804862"/>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8319" name="Group 17"/>
          <p:cNvGrpSpPr>
            <a:grpSpLocks/>
          </p:cNvGrpSpPr>
          <p:nvPr/>
        </p:nvGrpSpPr>
        <p:grpSpPr bwMode="auto">
          <a:xfrm>
            <a:off x="781050" y="1552575"/>
            <a:ext cx="949325" cy="865188"/>
            <a:chOff x="423" y="527"/>
            <a:chExt cx="1426" cy="1315"/>
          </a:xfrm>
        </p:grpSpPr>
        <p:pic>
          <p:nvPicPr>
            <p:cNvPr id="98347" name="Picture 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8348" name="Picture 19" descr="rex521b"/>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98320" name="Group 20"/>
          <p:cNvGrpSpPr>
            <a:grpSpLocks/>
          </p:cNvGrpSpPr>
          <p:nvPr/>
        </p:nvGrpSpPr>
        <p:grpSpPr bwMode="auto">
          <a:xfrm>
            <a:off x="2111375" y="1171575"/>
            <a:ext cx="647700" cy="1281113"/>
            <a:chOff x="1803" y="1661"/>
            <a:chExt cx="363" cy="505"/>
          </a:xfrm>
        </p:grpSpPr>
        <p:sp>
          <p:nvSpPr>
            <p:cNvPr id="98345" name="Oval 2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8346" name="Picture 22"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8321" name="Group 23"/>
          <p:cNvGrpSpPr>
            <a:grpSpLocks/>
          </p:cNvGrpSpPr>
          <p:nvPr/>
        </p:nvGrpSpPr>
        <p:grpSpPr bwMode="auto">
          <a:xfrm>
            <a:off x="717550" y="3595688"/>
            <a:ext cx="1079500" cy="720725"/>
            <a:chOff x="3470" y="3294"/>
            <a:chExt cx="1497" cy="870"/>
          </a:xfrm>
        </p:grpSpPr>
        <p:grpSp>
          <p:nvGrpSpPr>
            <p:cNvPr id="98337" name="Group 24"/>
            <p:cNvGrpSpPr>
              <a:grpSpLocks/>
            </p:cNvGrpSpPr>
            <p:nvPr/>
          </p:nvGrpSpPr>
          <p:grpSpPr bwMode="auto">
            <a:xfrm>
              <a:off x="3470" y="3294"/>
              <a:ext cx="1134" cy="862"/>
              <a:chOff x="2053" y="995"/>
              <a:chExt cx="2110" cy="1573"/>
            </a:xfrm>
          </p:grpSpPr>
          <p:pic>
            <p:nvPicPr>
              <p:cNvPr id="98340" name="Picture 25" descr="P514001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53" y="995"/>
                <a:ext cx="2110" cy="14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98341" name="Group 32"/>
              <p:cNvGrpSpPr>
                <a:grpSpLocks/>
              </p:cNvGrpSpPr>
              <p:nvPr/>
            </p:nvGrpSpPr>
            <p:grpSpPr bwMode="auto">
              <a:xfrm>
                <a:off x="2802" y="1992"/>
                <a:ext cx="884" cy="576"/>
                <a:chOff x="873" y="708"/>
                <a:chExt cx="816" cy="576"/>
              </a:xfrm>
            </p:grpSpPr>
            <p:pic>
              <p:nvPicPr>
                <p:cNvPr id="98342" name="Picture 27"/>
                <p:cNvPicPr>
                  <a:picLocks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3" y="1188"/>
                  <a:ext cx="816"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8343" name="Picture 28"/>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32" y="708"/>
                  <a:ext cx="510" cy="50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98344" name="Picture 29"/>
                <p:cNvPicPr>
                  <a:picLocks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994" y="742"/>
                  <a:ext cx="354" cy="25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98338" name="AutoShape 30"/>
            <p:cNvSpPr>
              <a:spLocks noChangeArrowheads="1"/>
            </p:cNvSpPr>
            <p:nvPr/>
          </p:nvSpPr>
          <p:spPr bwMode="auto">
            <a:xfrm rot="5400000">
              <a:off x="4022" y="3821"/>
              <a:ext cx="453" cy="227"/>
            </a:xfrm>
            <a:custGeom>
              <a:avLst/>
              <a:gdLst>
                <a:gd name="T0" fmla="*/ 374 w 21600"/>
                <a:gd name="T1" fmla="*/ 114 h 21600"/>
                <a:gd name="T2" fmla="*/ 227 w 21600"/>
                <a:gd name="T3" fmla="*/ 227 h 21600"/>
                <a:gd name="T4" fmla="*/ 79 w 21600"/>
                <a:gd name="T5" fmla="*/ 114 h 21600"/>
                <a:gd name="T6" fmla="*/ 227 w 21600"/>
                <a:gd name="T7" fmla="*/ 0 h 21600"/>
                <a:gd name="T8" fmla="*/ 0 60000 65536"/>
                <a:gd name="T9" fmla="*/ 0 60000 65536"/>
                <a:gd name="T10" fmla="*/ 0 60000 65536"/>
                <a:gd name="T11" fmla="*/ 0 60000 65536"/>
                <a:gd name="T12" fmla="*/ 5579 w 21600"/>
                <a:gd name="T13" fmla="*/ 5614 h 21600"/>
                <a:gd name="T14" fmla="*/ 16021 w 21600"/>
                <a:gd name="T15" fmla="*/ 15986 h 21600"/>
              </a:gdLst>
              <a:ahLst/>
              <a:cxnLst>
                <a:cxn ang="T8">
                  <a:pos x="T0" y="T1"/>
                </a:cxn>
                <a:cxn ang="T9">
                  <a:pos x="T2" y="T3"/>
                </a:cxn>
                <a:cxn ang="T10">
                  <a:pos x="T4" y="T5"/>
                </a:cxn>
                <a:cxn ang="T11">
                  <a:pos x="T6" y="T7"/>
                </a:cxn>
              </a:cxnLst>
              <a:rect l="T12" t="T13" r="T14" b="T15"/>
              <a:pathLst>
                <a:path w="21600" h="21600">
                  <a:moveTo>
                    <a:pt x="0" y="0"/>
                  </a:moveTo>
                  <a:lnTo>
                    <a:pt x="7533" y="21600"/>
                  </a:lnTo>
                  <a:lnTo>
                    <a:pt x="14067" y="21600"/>
                  </a:lnTo>
                  <a:lnTo>
                    <a:pt x="21600" y="0"/>
                  </a:lnTo>
                  <a:close/>
                </a:path>
              </a:pathLst>
            </a:custGeom>
            <a:solidFill>
              <a:srgbClr val="FF99CC"/>
            </a:solidFill>
            <a:ln w="9525" algn="ctr">
              <a:solidFill>
                <a:schemeClr val="tx1"/>
              </a:solidFill>
              <a:miter lim="800000"/>
              <a:headEnd/>
              <a:tailEnd/>
            </a:ln>
          </p:spPr>
          <p:txBody>
            <a:bodyPr anchor="ctr">
              <a:spAutoFit/>
            </a:bodyPr>
            <a:lstStyle/>
            <a:p>
              <a:endParaRPr lang="en-US"/>
            </a:p>
          </p:txBody>
        </p:sp>
        <p:pic>
          <p:nvPicPr>
            <p:cNvPr id="98339" name="Picture 31"/>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361" y="3680"/>
              <a:ext cx="606" cy="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8322" name="Group 32"/>
          <p:cNvGrpSpPr>
            <a:grpSpLocks/>
          </p:cNvGrpSpPr>
          <p:nvPr/>
        </p:nvGrpSpPr>
        <p:grpSpPr bwMode="auto">
          <a:xfrm>
            <a:off x="2085975" y="3017838"/>
            <a:ext cx="647700" cy="1281112"/>
            <a:chOff x="1803" y="1661"/>
            <a:chExt cx="363" cy="505"/>
          </a:xfrm>
        </p:grpSpPr>
        <p:sp>
          <p:nvSpPr>
            <p:cNvPr id="98335" name="Oval 3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8336" name="Picture 34"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8323" name="AutoShape 35"/>
          <p:cNvSpPr>
            <a:spLocks noChangeArrowheads="1"/>
          </p:cNvSpPr>
          <p:nvPr/>
        </p:nvSpPr>
        <p:spPr bwMode="auto">
          <a:xfrm>
            <a:off x="214313" y="5937250"/>
            <a:ext cx="3024187" cy="804863"/>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8324" name="Group 36"/>
          <p:cNvGrpSpPr>
            <a:grpSpLocks/>
          </p:cNvGrpSpPr>
          <p:nvPr/>
        </p:nvGrpSpPr>
        <p:grpSpPr bwMode="auto">
          <a:xfrm>
            <a:off x="2085975" y="4995863"/>
            <a:ext cx="647700" cy="1281112"/>
            <a:chOff x="1803" y="1661"/>
            <a:chExt cx="363" cy="505"/>
          </a:xfrm>
        </p:grpSpPr>
        <p:sp>
          <p:nvSpPr>
            <p:cNvPr id="98333" name="Oval 3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8334" name="Picture 38"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8325" name="Picture 39" descr="suadien"/>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87388" y="5114925"/>
            <a:ext cx="920750" cy="112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26" name="Group 40"/>
          <p:cNvGrpSpPr>
            <a:grpSpLocks/>
          </p:cNvGrpSpPr>
          <p:nvPr/>
        </p:nvGrpSpPr>
        <p:grpSpPr bwMode="auto">
          <a:xfrm>
            <a:off x="1438275" y="5272088"/>
            <a:ext cx="358775" cy="706437"/>
            <a:chOff x="295" y="1117"/>
            <a:chExt cx="1056" cy="1620"/>
          </a:xfrm>
        </p:grpSpPr>
        <p:pic>
          <p:nvPicPr>
            <p:cNvPr id="98331" name="Picture 41" descr="SIM Free Nokia 3120"/>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5" y="1117"/>
              <a:ext cx="1056"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32" name="Picture 42" descr="captool"/>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513" y="1472"/>
              <a:ext cx="477"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46923" name="Documents"/>
          <p:cNvSpPr>
            <a:spLocks noEditPoints="1" noChangeArrowheads="1"/>
          </p:cNvSpPr>
          <p:nvPr/>
        </p:nvSpPr>
        <p:spPr bwMode="auto">
          <a:xfrm>
            <a:off x="3487738" y="1323975"/>
            <a:ext cx="1371600" cy="1049338"/>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200"/>
              <a:t>Role “Feeder” description</a:t>
            </a:r>
          </a:p>
        </p:txBody>
      </p:sp>
      <p:sp>
        <p:nvSpPr>
          <p:cNvPr id="1146924" name="Documents"/>
          <p:cNvSpPr>
            <a:spLocks noEditPoints="1" noChangeArrowheads="1"/>
          </p:cNvSpPr>
          <p:nvPr/>
        </p:nvSpPr>
        <p:spPr bwMode="auto">
          <a:xfrm>
            <a:off x="3454400" y="3017838"/>
            <a:ext cx="1333500" cy="1049337"/>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200" dirty="0"/>
              <a:t>Role “SCADA” description</a:t>
            </a:r>
          </a:p>
        </p:txBody>
      </p:sp>
      <p:sp>
        <p:nvSpPr>
          <p:cNvPr id="1146925" name="Documents"/>
          <p:cNvSpPr>
            <a:spLocks noEditPoints="1" noChangeArrowheads="1"/>
          </p:cNvSpPr>
          <p:nvPr/>
        </p:nvSpPr>
        <p:spPr bwMode="auto">
          <a:xfrm>
            <a:off x="3238500" y="4899025"/>
            <a:ext cx="1693863" cy="1193800"/>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200" dirty="0"/>
              <a:t>Role “Maintenance worker” description</a:t>
            </a:r>
          </a:p>
        </p:txBody>
      </p:sp>
      <p:sp>
        <p:nvSpPr>
          <p:cNvPr id="98330" name="AutoShape 46"/>
          <p:cNvSpPr>
            <a:spLocks noChangeArrowheads="1"/>
          </p:cNvSpPr>
          <p:nvPr/>
        </p:nvSpPr>
        <p:spPr bwMode="auto">
          <a:xfrm>
            <a:off x="5292725" y="5589588"/>
            <a:ext cx="3598863" cy="1079500"/>
          </a:xfrm>
          <a:prstGeom prst="wedgeRoundRectCallout">
            <a:avLst>
              <a:gd name="adj1" fmla="val -66056"/>
              <a:gd name="adj2" fmla="val -189264"/>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behaviors</a:t>
            </a:r>
          </a:p>
        </p:txBody>
      </p:sp>
    </p:spTree>
  </p:cSld>
  <p:clrMapOvr>
    <a:masterClrMapping/>
  </p:clrMapOvr>
  <p:transition spd="med"/>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4356" name="Cloud"/>
          <p:cNvSpPr>
            <a:spLocks noChangeAspect="1" noEditPoints="1" noChangeArrowheads="1"/>
          </p:cNvSpPr>
          <p:nvPr/>
        </p:nvSpPr>
        <p:spPr bwMode="auto">
          <a:xfrm>
            <a:off x="3257550" y="2420938"/>
            <a:ext cx="5707063" cy="424815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l">
              <a:defRPr/>
            </a:pPr>
            <a:endParaRPr lang="en-US" sz="2800" b="1"/>
          </a:p>
          <a:p>
            <a:pPr algn="l">
              <a:defRPr/>
            </a:pPr>
            <a:r>
              <a:rPr lang="en-US" sz="2800" b="1"/>
              <a:t>GUN</a:t>
            </a:r>
          </a:p>
        </p:txBody>
      </p:sp>
      <p:sp>
        <p:nvSpPr>
          <p:cNvPr id="1124357" name="Cloud"/>
          <p:cNvSpPr>
            <a:spLocks noChangeAspect="1" noEditPoints="1" noChangeArrowheads="1"/>
          </p:cNvSpPr>
          <p:nvPr/>
        </p:nvSpPr>
        <p:spPr bwMode="auto">
          <a:xfrm>
            <a:off x="539750" y="2779713"/>
            <a:ext cx="2665413" cy="20193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r>
              <a:rPr lang="en-US" sz="2800" b="1"/>
              <a:t>IW</a:t>
            </a:r>
          </a:p>
        </p:txBody>
      </p:sp>
      <p:sp>
        <p:nvSpPr>
          <p:cNvPr id="1124358" name="Rectangle 6"/>
          <p:cNvSpPr>
            <a:spLocks noChangeArrowheads="1"/>
          </p:cNvSpPr>
          <p:nvPr/>
        </p:nvSpPr>
        <p:spPr bwMode="auto">
          <a:xfrm>
            <a:off x="611188" y="80963"/>
            <a:ext cx="8504237"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RgbDF Rules for Resource Agent Behavior</a:t>
            </a:r>
          </a:p>
        </p:txBody>
      </p:sp>
      <p:sp>
        <p:nvSpPr>
          <p:cNvPr id="14343" name="Rectangle 7"/>
          <p:cNvSpPr>
            <a:spLocks noChangeArrowheads="1"/>
          </p:cNvSpPr>
          <p:nvPr/>
        </p:nvSpPr>
        <p:spPr bwMode="auto">
          <a:xfrm>
            <a:off x="611188" y="1017588"/>
            <a:ext cx="7775575"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Each resource agent keeps set of needed rules and behavior patterns according to its role in a business process in semantically rich RgbDF format with link to GUN ontology  </a:t>
            </a:r>
          </a:p>
        </p:txBody>
      </p:sp>
      <p:sp>
        <p:nvSpPr>
          <p:cNvPr id="14344" name="WordArt 8"/>
          <p:cNvSpPr>
            <a:spLocks noChangeArrowheads="1" noChangeShapeType="1" noTextEdit="1"/>
          </p:cNvSpPr>
          <p:nvPr/>
        </p:nvSpPr>
        <p:spPr bwMode="auto">
          <a:xfrm>
            <a:off x="3851275" y="2228850"/>
            <a:ext cx="1223963"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14345" name="Group 9"/>
          <p:cNvGrpSpPr>
            <a:grpSpLocks/>
          </p:cNvGrpSpPr>
          <p:nvPr/>
        </p:nvGrpSpPr>
        <p:grpSpPr bwMode="auto">
          <a:xfrm flipH="1">
            <a:off x="3475038" y="2420938"/>
            <a:ext cx="1079500" cy="1944687"/>
            <a:chOff x="1803" y="1661"/>
            <a:chExt cx="363" cy="505"/>
          </a:xfrm>
        </p:grpSpPr>
        <p:sp>
          <p:nvSpPr>
            <p:cNvPr id="14366" name="Oval 1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367" name="Picture 1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346" name="Picture 12" descr="form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5375" y="2420938"/>
            <a:ext cx="1363663"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7" name="WordArt 13"/>
          <p:cNvSpPr>
            <a:spLocks noChangeArrowheads="1" noChangeShapeType="1" noTextEdit="1"/>
          </p:cNvSpPr>
          <p:nvPr/>
        </p:nvSpPr>
        <p:spPr bwMode="auto">
          <a:xfrm>
            <a:off x="684213" y="2138363"/>
            <a:ext cx="13684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pic>
        <p:nvPicPr>
          <p:cNvPr id="14348" name="Picture 14" descr="molecula">
            <a:hlinkClick r:id="rId4"/>
          </p:cNvPr>
          <p:cNvPicPr>
            <a:picLocks noChangeAspect="1" noChangeArrowheads="1"/>
          </p:cNvPicPr>
          <p:nvPr/>
        </p:nvPicPr>
        <p:blipFill>
          <a:blip r:embed="rId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6659563" y="4724400"/>
            <a:ext cx="14414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9" name="WordArt 15"/>
          <p:cNvSpPr>
            <a:spLocks noChangeArrowheads="1" noChangeShapeType="1" noTextEdit="1"/>
          </p:cNvSpPr>
          <p:nvPr/>
        </p:nvSpPr>
        <p:spPr bwMode="auto">
          <a:xfrm>
            <a:off x="7667625" y="4508500"/>
            <a:ext cx="1152525"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Ontology</a:t>
            </a:r>
          </a:p>
        </p:txBody>
      </p:sp>
      <p:sp>
        <p:nvSpPr>
          <p:cNvPr id="14350" name="AutoShape 16"/>
          <p:cNvSpPr>
            <a:spLocks noChangeArrowheads="1"/>
          </p:cNvSpPr>
          <p:nvPr/>
        </p:nvSpPr>
        <p:spPr bwMode="auto">
          <a:xfrm>
            <a:off x="2484438" y="3429000"/>
            <a:ext cx="1223962" cy="144463"/>
          </a:xfrm>
          <a:prstGeom prst="leftRightArrow">
            <a:avLst>
              <a:gd name="adj1" fmla="val 50000"/>
              <a:gd name="adj2" fmla="val 121047"/>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4338" name="Object 17"/>
          <p:cNvGraphicFramePr>
            <a:graphicFrameLocks noChangeAspect="1"/>
          </p:cNvGraphicFramePr>
          <p:nvPr/>
        </p:nvGraphicFramePr>
        <p:xfrm>
          <a:off x="5278438" y="2924175"/>
          <a:ext cx="898525" cy="1008063"/>
        </p:xfrm>
        <a:graphic>
          <a:graphicData uri="http://schemas.openxmlformats.org/presentationml/2006/ole">
            <mc:AlternateContent xmlns:mc="http://schemas.openxmlformats.org/markup-compatibility/2006">
              <mc:Choice xmlns:v="urn:schemas-microsoft-com:vml" Requires="v">
                <p:oleObj r:id="rId6" imgW="3088440" imgH="3468960" progId="">
                  <p:embed/>
                </p:oleObj>
              </mc:Choice>
              <mc:Fallback>
                <p:oleObj r:id="rId6" imgW="3088440" imgH="3468960" progId="">
                  <p:embed/>
                  <p:pic>
                    <p:nvPicPr>
                      <p:cNvPr id="0" name="Object 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78438" y="2924175"/>
                        <a:ext cx="898525" cy="10080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51" name="AutoShape 18"/>
          <p:cNvSpPr>
            <a:spLocks noChangeArrowheads="1"/>
          </p:cNvSpPr>
          <p:nvPr/>
        </p:nvSpPr>
        <p:spPr bwMode="auto">
          <a:xfrm>
            <a:off x="5940425" y="3284538"/>
            <a:ext cx="576263" cy="215900"/>
          </a:xfrm>
          <a:prstGeom prst="leftRightArrow">
            <a:avLst>
              <a:gd name="adj1" fmla="val 49454"/>
              <a:gd name="adj2" fmla="val 74649"/>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2" name="WordArt 19"/>
          <p:cNvSpPr>
            <a:spLocks noChangeArrowheads="1" noChangeShapeType="1" noTextEdit="1"/>
          </p:cNvSpPr>
          <p:nvPr/>
        </p:nvSpPr>
        <p:spPr bwMode="auto">
          <a:xfrm>
            <a:off x="5022850" y="2703513"/>
            <a:ext cx="1223963"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 Agent</a:t>
            </a:r>
          </a:p>
        </p:txBody>
      </p:sp>
      <p:sp>
        <p:nvSpPr>
          <p:cNvPr id="14353" name="AutoShape 20"/>
          <p:cNvSpPr>
            <a:spLocks noChangeArrowheads="1"/>
          </p:cNvSpPr>
          <p:nvPr/>
        </p:nvSpPr>
        <p:spPr bwMode="auto">
          <a:xfrm>
            <a:off x="4427538" y="3284538"/>
            <a:ext cx="865187" cy="215900"/>
          </a:xfrm>
          <a:prstGeom prst="leftRightArrow">
            <a:avLst>
              <a:gd name="adj1" fmla="val 50000"/>
              <a:gd name="adj2" fmla="val 80147"/>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4339" name="Object 21"/>
          <p:cNvGraphicFramePr>
            <a:graphicFrameLocks noChangeAspect="1"/>
          </p:cNvGraphicFramePr>
          <p:nvPr/>
        </p:nvGraphicFramePr>
        <p:xfrm>
          <a:off x="5311775" y="4619625"/>
          <a:ext cx="898525" cy="1008063"/>
        </p:xfrm>
        <a:graphic>
          <a:graphicData uri="http://schemas.openxmlformats.org/presentationml/2006/ole">
            <mc:AlternateContent xmlns:mc="http://schemas.openxmlformats.org/markup-compatibility/2006">
              <mc:Choice xmlns:v="urn:schemas-microsoft-com:vml" Requires="v">
                <p:oleObj r:id="rId8" imgW="3088440" imgH="3468960" progId="">
                  <p:embed/>
                </p:oleObj>
              </mc:Choice>
              <mc:Fallback>
                <p:oleObj r:id="rId8" imgW="3088440" imgH="3468960" progId="">
                  <p:embed/>
                  <p:pic>
                    <p:nvPicPr>
                      <p:cNvPr id="0" name="Object 2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11775" y="4619625"/>
                        <a:ext cx="898525" cy="10080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54" name="AutoShape 22"/>
          <p:cNvSpPr>
            <a:spLocks noChangeArrowheads="1"/>
          </p:cNvSpPr>
          <p:nvPr/>
        </p:nvSpPr>
        <p:spPr bwMode="auto">
          <a:xfrm>
            <a:off x="6084888" y="4941888"/>
            <a:ext cx="576262" cy="215900"/>
          </a:xfrm>
          <a:prstGeom prst="leftRightArrow">
            <a:avLst>
              <a:gd name="adj1" fmla="val 49454"/>
              <a:gd name="adj2" fmla="val 74649"/>
            </a:avLst>
          </a:prstGeom>
          <a:solidFill>
            <a:srgbClr val="00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5" name="AutoShape 23"/>
          <p:cNvSpPr>
            <a:spLocks noChangeArrowheads="1"/>
          </p:cNvSpPr>
          <p:nvPr/>
        </p:nvSpPr>
        <p:spPr bwMode="auto">
          <a:xfrm rot="-5400000">
            <a:off x="5290344" y="4088607"/>
            <a:ext cx="719137" cy="215900"/>
          </a:xfrm>
          <a:prstGeom prst="leftRightArrow">
            <a:avLst>
              <a:gd name="adj1" fmla="val 50000"/>
              <a:gd name="adj2" fmla="val 66618"/>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4356" name="WordArt 24"/>
          <p:cNvSpPr>
            <a:spLocks noChangeArrowheads="1" noChangeShapeType="1" noTextEdit="1"/>
          </p:cNvSpPr>
          <p:nvPr/>
        </p:nvSpPr>
        <p:spPr bwMode="auto">
          <a:xfrm>
            <a:off x="5148263" y="5516563"/>
            <a:ext cx="1223962"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 Agent</a:t>
            </a:r>
          </a:p>
        </p:txBody>
      </p:sp>
      <p:grpSp>
        <p:nvGrpSpPr>
          <p:cNvPr id="14357" name="Group 25"/>
          <p:cNvGrpSpPr>
            <a:grpSpLocks/>
          </p:cNvGrpSpPr>
          <p:nvPr/>
        </p:nvGrpSpPr>
        <p:grpSpPr bwMode="auto">
          <a:xfrm>
            <a:off x="6588125" y="2565400"/>
            <a:ext cx="1944688" cy="1584325"/>
            <a:chOff x="4150" y="1616"/>
            <a:chExt cx="1225" cy="998"/>
          </a:xfrm>
        </p:grpSpPr>
        <p:sp>
          <p:nvSpPr>
            <p:cNvPr id="14358" name="AutoShape 26"/>
            <p:cNvSpPr>
              <a:spLocks noChangeArrowheads="1"/>
            </p:cNvSpPr>
            <p:nvPr/>
          </p:nvSpPr>
          <p:spPr bwMode="auto">
            <a:xfrm>
              <a:off x="4150" y="1658"/>
              <a:ext cx="1210" cy="956"/>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4359" name="Picture 27" descr="rules_book"/>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167" y="1858"/>
              <a:ext cx="414"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60" name="Picture 28" descr="rgbdf-power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496" y="1616"/>
              <a:ext cx="68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361" name="Group 29"/>
            <p:cNvGrpSpPr>
              <a:grpSpLocks/>
            </p:cNvGrpSpPr>
            <p:nvPr/>
          </p:nvGrpSpPr>
          <p:grpSpPr bwMode="auto">
            <a:xfrm>
              <a:off x="4496" y="1932"/>
              <a:ext cx="847" cy="614"/>
              <a:chOff x="5400" y="2854"/>
              <a:chExt cx="1980" cy="1312"/>
            </a:xfrm>
          </p:grpSpPr>
          <p:pic>
            <p:nvPicPr>
              <p:cNvPr id="14363" name="Picture 30" descr="4"/>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64" name="Picture 31" descr="4"/>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65" name="Picture 32" descr="4"/>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62" name="Text Box 33"/>
            <p:cNvSpPr txBox="1">
              <a:spLocks noChangeArrowheads="1"/>
            </p:cNvSpPr>
            <p:nvPr/>
          </p:nvSpPr>
          <p:spPr bwMode="auto">
            <a:xfrm>
              <a:off x="4558" y="1866"/>
              <a:ext cx="8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2000" b="1" i="1">
                  <a:solidFill>
                    <a:srgbClr val="993300"/>
                  </a:solidFill>
                </a:rPr>
                <a:t>Behavior</a:t>
              </a:r>
            </a:p>
          </p:txBody>
        </p:sp>
      </p:grpSp>
    </p:spTree>
  </p:cSld>
  <p:clrMapOvr>
    <a:masterClrMapping/>
  </p:clrMapOvr>
  <p:transition spd="med"/>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380" name="Cloud"/>
          <p:cNvSpPr>
            <a:spLocks noChangeAspect="1" noEditPoints="1" noChangeArrowheads="1"/>
          </p:cNvSpPr>
          <p:nvPr/>
        </p:nvSpPr>
        <p:spPr bwMode="auto">
          <a:xfrm>
            <a:off x="4067175" y="2420938"/>
            <a:ext cx="4968875" cy="424815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l">
              <a:defRPr/>
            </a:pPr>
            <a:r>
              <a:rPr lang="en-US" sz="2800" b="1"/>
              <a:t>GUN</a:t>
            </a:r>
          </a:p>
        </p:txBody>
      </p:sp>
      <p:sp>
        <p:nvSpPr>
          <p:cNvPr id="1125381" name="Cloud"/>
          <p:cNvSpPr>
            <a:spLocks noChangeAspect="1" noEditPoints="1" noChangeArrowheads="1"/>
          </p:cNvSpPr>
          <p:nvPr/>
        </p:nvSpPr>
        <p:spPr bwMode="auto">
          <a:xfrm>
            <a:off x="539750" y="2779713"/>
            <a:ext cx="2665413" cy="20193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r>
              <a:rPr lang="en-US" sz="2800" b="1"/>
              <a:t>IW</a:t>
            </a:r>
          </a:p>
        </p:txBody>
      </p:sp>
      <p:sp>
        <p:nvSpPr>
          <p:cNvPr id="1125382" name="Rectangle 6"/>
          <p:cNvSpPr>
            <a:spLocks noChangeArrowheads="1"/>
          </p:cNvSpPr>
          <p:nvPr/>
        </p:nvSpPr>
        <p:spPr bwMode="auto">
          <a:xfrm>
            <a:off x="858838" y="166688"/>
            <a:ext cx="7885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GUN Platform</a:t>
            </a:r>
          </a:p>
        </p:txBody>
      </p:sp>
      <p:sp>
        <p:nvSpPr>
          <p:cNvPr id="15369" name="Rectangle 7"/>
          <p:cNvSpPr>
            <a:spLocks noChangeArrowheads="1"/>
          </p:cNvSpPr>
          <p:nvPr/>
        </p:nvSpPr>
        <p:spPr bwMode="auto">
          <a:xfrm>
            <a:off x="755650" y="981075"/>
            <a:ext cx="7775575"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1800">
                <a:solidFill>
                  <a:srgbClr val="003366"/>
                </a:solidFill>
              </a:rPr>
              <a:t>Each agent can keep needed adapters, histories, behavior sets, software components and other GUN resources on the own GUN agent-platform. On such platform resource agent can communicate with other GUN resources agents locally.</a:t>
            </a:r>
          </a:p>
        </p:txBody>
      </p:sp>
      <p:pic>
        <p:nvPicPr>
          <p:cNvPr id="15370" name="Picture 8" descr="fy301-new"/>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38450" y="3548063"/>
            <a:ext cx="341313" cy="385762"/>
          </a:xfrm>
          <a:prstGeom prst="rect">
            <a:avLst/>
          </a:prstGeom>
          <a:solidFill>
            <a:srgbClr val="FFFFFF"/>
          </a:solidFill>
          <a:ln w="28575">
            <a:solidFill>
              <a:schemeClr val="tx1"/>
            </a:solidFill>
            <a:miter lim="800000"/>
            <a:headEnd/>
            <a:tailEnd/>
          </a:ln>
        </p:spPr>
      </p:pic>
      <p:pic>
        <p:nvPicPr>
          <p:cNvPr id="15371" name="Picture 9" descr="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43213" y="3059113"/>
            <a:ext cx="361950" cy="319087"/>
          </a:xfrm>
          <a:prstGeom prst="rect">
            <a:avLst/>
          </a:prstGeom>
          <a:solidFill>
            <a:srgbClr val="C0C0C0"/>
          </a:solidFill>
          <a:ln w="28575">
            <a:solidFill>
              <a:schemeClr val="tx1"/>
            </a:solidFill>
            <a:miter lim="800000"/>
            <a:headEnd/>
            <a:tailEnd/>
          </a:ln>
        </p:spPr>
      </p:pic>
      <p:sp>
        <p:nvSpPr>
          <p:cNvPr id="15372" name="AutoShape 10"/>
          <p:cNvSpPr>
            <a:spLocks noChangeArrowheads="1"/>
          </p:cNvSpPr>
          <p:nvPr/>
        </p:nvSpPr>
        <p:spPr bwMode="auto">
          <a:xfrm>
            <a:off x="3348038" y="3187700"/>
            <a:ext cx="865187" cy="169863"/>
          </a:xfrm>
          <a:prstGeom prst="rightArrow">
            <a:avLst>
              <a:gd name="adj1" fmla="val 50000"/>
              <a:gd name="adj2" fmla="val 12733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73" name="AutoShape 11"/>
          <p:cNvSpPr>
            <a:spLocks noChangeArrowheads="1"/>
          </p:cNvSpPr>
          <p:nvPr/>
        </p:nvSpPr>
        <p:spPr bwMode="auto">
          <a:xfrm>
            <a:off x="3286125" y="3681413"/>
            <a:ext cx="936625" cy="168275"/>
          </a:xfrm>
          <a:prstGeom prst="leftArrow">
            <a:avLst>
              <a:gd name="adj1" fmla="val 50000"/>
              <a:gd name="adj2" fmla="val 1391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74" name="WordArt 12"/>
          <p:cNvSpPr>
            <a:spLocks noChangeArrowheads="1" noChangeShapeType="1" noTextEdit="1"/>
          </p:cNvSpPr>
          <p:nvPr/>
        </p:nvSpPr>
        <p:spPr bwMode="auto">
          <a:xfrm>
            <a:off x="5867400" y="2492375"/>
            <a:ext cx="1223963"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5375" name="WordArt 13"/>
          <p:cNvSpPr>
            <a:spLocks noChangeArrowheads="1" noChangeShapeType="1" noTextEdit="1"/>
          </p:cNvSpPr>
          <p:nvPr/>
        </p:nvSpPr>
        <p:spPr bwMode="auto">
          <a:xfrm>
            <a:off x="4213225" y="2693988"/>
            <a:ext cx="9366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sp>
        <p:nvSpPr>
          <p:cNvPr id="15376" name="AutoShape 14"/>
          <p:cNvSpPr>
            <a:spLocks noChangeArrowheads="1"/>
          </p:cNvSpPr>
          <p:nvPr/>
        </p:nvSpPr>
        <p:spPr bwMode="auto">
          <a:xfrm>
            <a:off x="6157913" y="3198813"/>
            <a:ext cx="430212" cy="144462"/>
          </a:xfrm>
          <a:prstGeom prst="righ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77" name="AutoShape 15"/>
          <p:cNvSpPr>
            <a:spLocks noChangeArrowheads="1"/>
          </p:cNvSpPr>
          <p:nvPr/>
        </p:nvSpPr>
        <p:spPr bwMode="auto">
          <a:xfrm>
            <a:off x="6129338" y="3449638"/>
            <a:ext cx="430212" cy="144462"/>
          </a:xfrm>
          <a:prstGeom prst="lef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78" name="AutoShape 16"/>
          <p:cNvSpPr>
            <a:spLocks noChangeArrowheads="1"/>
          </p:cNvSpPr>
          <p:nvPr/>
        </p:nvSpPr>
        <p:spPr bwMode="auto">
          <a:xfrm>
            <a:off x="3492500" y="3702050"/>
            <a:ext cx="5329238" cy="865188"/>
          </a:xfrm>
          <a:prstGeom prst="parallelogram">
            <a:avLst>
              <a:gd name="adj" fmla="val 153991"/>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5379" name="Group 17"/>
          <p:cNvGrpSpPr>
            <a:grpSpLocks/>
          </p:cNvGrpSpPr>
          <p:nvPr/>
        </p:nvGrpSpPr>
        <p:grpSpPr bwMode="auto">
          <a:xfrm>
            <a:off x="4338638" y="2930525"/>
            <a:ext cx="576262" cy="1152525"/>
            <a:chOff x="4694" y="1690"/>
            <a:chExt cx="574" cy="1018"/>
          </a:xfrm>
        </p:grpSpPr>
        <p:sp>
          <p:nvSpPr>
            <p:cNvPr id="15433" name="AutoShape 18" descr="White marble"/>
            <p:cNvSpPr>
              <a:spLocks noChangeArrowheads="1"/>
            </p:cNvSpPr>
            <p:nvPr/>
          </p:nvSpPr>
          <p:spPr bwMode="auto">
            <a:xfrm>
              <a:off x="4694" y="1690"/>
              <a:ext cx="574" cy="1018"/>
            </a:xfrm>
            <a:prstGeom prst="roundRect">
              <a:avLst>
                <a:gd name="adj" fmla="val 16667"/>
              </a:avLst>
            </a:prstGeom>
            <a:blipFill dpi="0" rotWithShape="1">
              <a:blip r:embed="rId4"/>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434" name="Picture 19" descr="335203"/>
            <p:cNvPicPr>
              <a:picLocks noChangeAspect="1" noChangeArrowheads="1"/>
            </p:cNvPicPr>
            <p:nvPr/>
          </p:nvPicPr>
          <p:blipFill>
            <a:blip r:embed="rId5"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56" y="1728"/>
              <a:ext cx="363"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35" name="Picture 20"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876" y="2024"/>
              <a:ext cx="362"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36" name="Picture 21" descr="335203"/>
            <p:cNvPicPr>
              <a:picLocks noChangeAspect="1" noChangeArrowheads="1"/>
            </p:cNvPicPr>
            <p:nvPr/>
          </p:nvPicPr>
          <p:blipFill>
            <a:blip r:embed="rId8" cstate="print">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29" y="2323"/>
              <a:ext cx="354"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380" name="AutoShape 22"/>
          <p:cNvSpPr>
            <a:spLocks noChangeArrowheads="1"/>
          </p:cNvSpPr>
          <p:nvPr/>
        </p:nvSpPr>
        <p:spPr bwMode="auto">
          <a:xfrm>
            <a:off x="4962525" y="3235325"/>
            <a:ext cx="503238" cy="144463"/>
          </a:xfrm>
          <a:prstGeom prst="righ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81" name="AutoShape 23"/>
          <p:cNvSpPr>
            <a:spLocks noChangeArrowheads="1"/>
          </p:cNvSpPr>
          <p:nvPr/>
        </p:nvSpPr>
        <p:spPr bwMode="auto">
          <a:xfrm>
            <a:off x="4933950" y="3486150"/>
            <a:ext cx="503238" cy="144463"/>
          </a:xfrm>
          <a:prstGeom prst="lef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5382" name="Group 24"/>
          <p:cNvGrpSpPr>
            <a:grpSpLocks/>
          </p:cNvGrpSpPr>
          <p:nvPr/>
        </p:nvGrpSpPr>
        <p:grpSpPr bwMode="auto">
          <a:xfrm flipH="1">
            <a:off x="5173663" y="2420938"/>
            <a:ext cx="1079500" cy="1944687"/>
            <a:chOff x="1803" y="1661"/>
            <a:chExt cx="363" cy="505"/>
          </a:xfrm>
        </p:grpSpPr>
        <p:sp>
          <p:nvSpPr>
            <p:cNvPr id="15431" name="Oval 2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432" name="Picture 26"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383" name="WordArt 27"/>
          <p:cNvSpPr>
            <a:spLocks noChangeArrowheads="1" noChangeShapeType="1" noTextEdit="1"/>
          </p:cNvSpPr>
          <p:nvPr/>
        </p:nvSpPr>
        <p:spPr bwMode="auto">
          <a:xfrm>
            <a:off x="3995738" y="4292600"/>
            <a:ext cx="1152525"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Platform</a:t>
            </a:r>
          </a:p>
        </p:txBody>
      </p:sp>
      <p:pic>
        <p:nvPicPr>
          <p:cNvPr id="15384" name="Picture 28" descr="forme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428750" y="2981325"/>
            <a:ext cx="954088"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85" name="WordArt 29"/>
          <p:cNvSpPr>
            <a:spLocks noChangeArrowheads="1" noChangeShapeType="1" noTextEdit="1"/>
          </p:cNvSpPr>
          <p:nvPr/>
        </p:nvSpPr>
        <p:spPr bwMode="auto">
          <a:xfrm>
            <a:off x="684213" y="2708275"/>
            <a:ext cx="13684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5386" name="AutoShape 30"/>
          <p:cNvSpPr>
            <a:spLocks noChangeArrowheads="1"/>
          </p:cNvSpPr>
          <p:nvPr/>
        </p:nvSpPr>
        <p:spPr bwMode="auto">
          <a:xfrm>
            <a:off x="2411413" y="3141663"/>
            <a:ext cx="360362" cy="142875"/>
          </a:xfrm>
          <a:prstGeom prst="rightArrow">
            <a:avLst>
              <a:gd name="adj1" fmla="val 50000"/>
              <a:gd name="adj2" fmla="val 6305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87" name="AutoShape 31"/>
          <p:cNvSpPr>
            <a:spLocks noChangeArrowheads="1"/>
          </p:cNvSpPr>
          <p:nvPr/>
        </p:nvSpPr>
        <p:spPr bwMode="auto">
          <a:xfrm>
            <a:off x="2411413" y="3644900"/>
            <a:ext cx="360362" cy="142875"/>
          </a:xfrm>
          <a:prstGeom prst="leftArrow">
            <a:avLst>
              <a:gd name="adj1" fmla="val 50000"/>
              <a:gd name="adj2" fmla="val 6305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388" name="Picture 32" descr="molecula">
            <a:hlinkClick r:id="rId6"/>
          </p:cNvPr>
          <p:cNvPicPr>
            <a:picLocks noChangeAspect="1" noChangeArrowheads="1"/>
          </p:cNvPicPr>
          <p:nvPr/>
        </p:nvPicPr>
        <p:blipFill>
          <a:blip r:embed="rId7">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6588125" y="4797425"/>
            <a:ext cx="14414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89" name="WordArt 33"/>
          <p:cNvSpPr>
            <a:spLocks noChangeArrowheads="1" noChangeShapeType="1" noTextEdit="1"/>
          </p:cNvSpPr>
          <p:nvPr/>
        </p:nvSpPr>
        <p:spPr bwMode="auto">
          <a:xfrm>
            <a:off x="6311900" y="5757863"/>
            <a:ext cx="1152525"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Ontology</a:t>
            </a:r>
          </a:p>
        </p:txBody>
      </p:sp>
      <p:grpSp>
        <p:nvGrpSpPr>
          <p:cNvPr id="15390" name="Group 34"/>
          <p:cNvGrpSpPr>
            <a:grpSpLocks/>
          </p:cNvGrpSpPr>
          <p:nvPr/>
        </p:nvGrpSpPr>
        <p:grpSpPr bwMode="auto">
          <a:xfrm>
            <a:off x="7210425" y="2997200"/>
            <a:ext cx="1439863" cy="866775"/>
            <a:chOff x="4077" y="1706"/>
            <a:chExt cx="1116" cy="946"/>
          </a:xfrm>
        </p:grpSpPr>
        <p:sp>
          <p:nvSpPr>
            <p:cNvPr id="15402" name="AutoShape 35"/>
            <p:cNvSpPr>
              <a:spLocks noChangeArrowheads="1"/>
            </p:cNvSpPr>
            <p:nvPr/>
          </p:nvSpPr>
          <p:spPr bwMode="auto">
            <a:xfrm>
              <a:off x="4139" y="1706"/>
              <a:ext cx="1054" cy="946"/>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03" name="Text Box 36"/>
            <p:cNvSpPr txBox="1">
              <a:spLocks noChangeArrowheads="1"/>
            </p:cNvSpPr>
            <p:nvPr/>
          </p:nvSpPr>
          <p:spPr bwMode="auto">
            <a:xfrm>
              <a:off x="4490" y="1917"/>
              <a:ext cx="625"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i="1">
                  <a:solidFill>
                    <a:srgbClr val="993300"/>
                  </a:solidFill>
                </a:rPr>
                <a:t>Resource history metadata</a:t>
              </a:r>
            </a:p>
          </p:txBody>
        </p:sp>
        <p:grpSp>
          <p:nvGrpSpPr>
            <p:cNvPr id="15404" name="Group 37"/>
            <p:cNvGrpSpPr>
              <a:grpSpLocks/>
            </p:cNvGrpSpPr>
            <p:nvPr/>
          </p:nvGrpSpPr>
          <p:grpSpPr bwMode="auto">
            <a:xfrm>
              <a:off x="4271" y="2427"/>
              <a:ext cx="396" cy="133"/>
              <a:chOff x="3840" y="3408"/>
              <a:chExt cx="1440" cy="576"/>
            </a:xfrm>
          </p:grpSpPr>
          <p:grpSp>
            <p:nvGrpSpPr>
              <p:cNvPr id="15410" name="Group 38"/>
              <p:cNvGrpSpPr>
                <a:grpSpLocks/>
              </p:cNvGrpSpPr>
              <p:nvPr/>
            </p:nvGrpSpPr>
            <p:grpSpPr bwMode="auto">
              <a:xfrm>
                <a:off x="4032" y="3408"/>
                <a:ext cx="1056" cy="504"/>
                <a:chOff x="4032" y="3408"/>
                <a:chExt cx="1056" cy="504"/>
              </a:xfrm>
            </p:grpSpPr>
            <p:sp>
              <p:nvSpPr>
                <p:cNvPr id="15422" name="Line 39"/>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3" name="Line 40"/>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4" name="Line 41"/>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5" name="Line 42"/>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6" name="Line 43"/>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7" name="Line 44"/>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8" name="Line 45"/>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9" name="Line 46"/>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0" name="Line 47"/>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411" name="Group 48"/>
              <p:cNvGrpSpPr>
                <a:grpSpLocks/>
              </p:cNvGrpSpPr>
              <p:nvPr/>
            </p:nvGrpSpPr>
            <p:grpSpPr bwMode="auto">
              <a:xfrm>
                <a:off x="3840" y="3408"/>
                <a:ext cx="1440" cy="576"/>
                <a:chOff x="3840" y="3408"/>
                <a:chExt cx="1440" cy="576"/>
              </a:xfrm>
            </p:grpSpPr>
            <p:sp>
              <p:nvSpPr>
                <p:cNvPr id="15412" name="Oval 49"/>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3" name="Oval 50"/>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4" name="Oval 51"/>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5" name="Oval 52"/>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6" name="Oval 53"/>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7" name="Oval 54"/>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8" name="Oval 55"/>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19" name="Oval 56"/>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20" name="Oval 57"/>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421" name="Oval 58"/>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5405" name="Group 59"/>
            <p:cNvGrpSpPr>
              <a:grpSpLocks/>
            </p:cNvGrpSpPr>
            <p:nvPr/>
          </p:nvGrpSpPr>
          <p:grpSpPr bwMode="auto">
            <a:xfrm>
              <a:off x="4077" y="2011"/>
              <a:ext cx="582" cy="513"/>
              <a:chOff x="860" y="1117"/>
              <a:chExt cx="466" cy="350"/>
            </a:xfrm>
          </p:grpSpPr>
          <p:pic>
            <p:nvPicPr>
              <p:cNvPr id="15407" name="Picture 60"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08" name="Picture 61"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09" name="Picture 62" descr="dig_library"/>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406" name="Picture 63" descr="rscdf-powere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417" y="1719"/>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5362" name="Object 64"/>
          <p:cNvGraphicFramePr>
            <a:graphicFrameLocks noChangeAspect="1"/>
          </p:cNvGraphicFramePr>
          <p:nvPr/>
        </p:nvGraphicFramePr>
        <p:xfrm>
          <a:off x="4716463" y="3716338"/>
          <a:ext cx="450850" cy="504825"/>
        </p:xfrm>
        <a:graphic>
          <a:graphicData uri="http://schemas.openxmlformats.org/presentationml/2006/ole">
            <mc:AlternateContent xmlns:mc="http://schemas.openxmlformats.org/markup-compatibility/2006">
              <mc:Choice xmlns:v="urn:schemas-microsoft-com:vml" Requires="v">
                <p:oleObj r:id="rId13" imgW="3088440" imgH="3468960" progId="">
                  <p:embed/>
                </p:oleObj>
              </mc:Choice>
              <mc:Fallback>
                <p:oleObj r:id="rId13" imgW="3088440" imgH="3468960" progId="">
                  <p:embed/>
                  <p:pic>
                    <p:nvPicPr>
                      <p:cNvPr id="0" name="Object 6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716463" y="3716338"/>
                        <a:ext cx="450850"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363" name="Object 65"/>
          <p:cNvGraphicFramePr>
            <a:graphicFrameLocks noChangeAspect="1"/>
          </p:cNvGraphicFramePr>
          <p:nvPr/>
        </p:nvGraphicFramePr>
        <p:xfrm>
          <a:off x="6578600" y="3140075"/>
          <a:ext cx="514350" cy="576263"/>
        </p:xfrm>
        <a:graphic>
          <a:graphicData uri="http://schemas.openxmlformats.org/presentationml/2006/ole">
            <mc:AlternateContent xmlns:mc="http://schemas.openxmlformats.org/markup-compatibility/2006">
              <mc:Choice xmlns:v="urn:schemas-microsoft-com:vml" Requires="v">
                <p:oleObj r:id="rId15" imgW="3088440" imgH="3468960" progId="">
                  <p:embed/>
                </p:oleObj>
              </mc:Choice>
              <mc:Fallback>
                <p:oleObj r:id="rId15" imgW="3088440" imgH="3468960" progId="">
                  <p:embed/>
                  <p:pic>
                    <p:nvPicPr>
                      <p:cNvPr id="0" name="Object 6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578600" y="3140075"/>
                        <a:ext cx="514350" cy="576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364" name="Object 66"/>
          <p:cNvGraphicFramePr>
            <a:graphicFrameLocks noChangeAspect="1"/>
          </p:cNvGraphicFramePr>
          <p:nvPr/>
        </p:nvGraphicFramePr>
        <p:xfrm>
          <a:off x="4643438" y="2852738"/>
          <a:ext cx="514350" cy="576262"/>
        </p:xfrm>
        <a:graphic>
          <a:graphicData uri="http://schemas.openxmlformats.org/presentationml/2006/ole">
            <mc:AlternateContent xmlns:mc="http://schemas.openxmlformats.org/markup-compatibility/2006">
              <mc:Choice xmlns:v="urn:schemas-microsoft-com:vml" Requires="v">
                <p:oleObj r:id="rId16" imgW="3088440" imgH="3468960" progId="">
                  <p:embed/>
                </p:oleObj>
              </mc:Choice>
              <mc:Fallback>
                <p:oleObj r:id="rId16" imgW="3088440" imgH="3468960" progId="">
                  <p:embed/>
                  <p:pic>
                    <p:nvPicPr>
                      <p:cNvPr id="0" name="Object 6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643438" y="2852738"/>
                        <a:ext cx="514350" cy="5762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365" name="Object 67"/>
          <p:cNvGraphicFramePr>
            <a:graphicFrameLocks noChangeAspect="1"/>
          </p:cNvGraphicFramePr>
          <p:nvPr/>
        </p:nvGraphicFramePr>
        <p:xfrm>
          <a:off x="7059613" y="2755900"/>
          <a:ext cx="514350" cy="576263"/>
        </p:xfrm>
        <a:graphic>
          <a:graphicData uri="http://schemas.openxmlformats.org/presentationml/2006/ole">
            <mc:AlternateContent xmlns:mc="http://schemas.openxmlformats.org/markup-compatibility/2006">
              <mc:Choice xmlns:v="urn:schemas-microsoft-com:vml" Requires="v">
                <p:oleObj r:id="rId17" imgW="3088440" imgH="3468960" progId="">
                  <p:embed/>
                </p:oleObj>
              </mc:Choice>
              <mc:Fallback>
                <p:oleObj r:id="rId17" imgW="3088440" imgH="3468960" progId="">
                  <p:embed/>
                  <p:pic>
                    <p:nvPicPr>
                      <p:cNvPr id="0" name="Object 6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59613" y="2755900"/>
                        <a:ext cx="514350" cy="576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391" name="Group 68"/>
          <p:cNvGrpSpPr>
            <a:grpSpLocks/>
          </p:cNvGrpSpPr>
          <p:nvPr/>
        </p:nvGrpSpPr>
        <p:grpSpPr bwMode="auto">
          <a:xfrm>
            <a:off x="6350000" y="3567113"/>
            <a:ext cx="1439863" cy="792162"/>
            <a:chOff x="4150" y="1616"/>
            <a:chExt cx="1225" cy="998"/>
          </a:xfrm>
        </p:grpSpPr>
        <p:sp>
          <p:nvSpPr>
            <p:cNvPr id="15394" name="AutoShape 69"/>
            <p:cNvSpPr>
              <a:spLocks noChangeArrowheads="1"/>
            </p:cNvSpPr>
            <p:nvPr/>
          </p:nvSpPr>
          <p:spPr bwMode="auto">
            <a:xfrm>
              <a:off x="4150" y="1658"/>
              <a:ext cx="1210" cy="956"/>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5395" name="Picture 70" descr="rules_book"/>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167" y="1858"/>
              <a:ext cx="414"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6" name="Picture 71" descr="rgbdf-powered"/>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496" y="1616"/>
              <a:ext cx="68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97" name="Group 72"/>
            <p:cNvGrpSpPr>
              <a:grpSpLocks/>
            </p:cNvGrpSpPr>
            <p:nvPr/>
          </p:nvGrpSpPr>
          <p:grpSpPr bwMode="auto">
            <a:xfrm>
              <a:off x="4496" y="1932"/>
              <a:ext cx="847" cy="614"/>
              <a:chOff x="5400" y="2854"/>
              <a:chExt cx="1980" cy="1312"/>
            </a:xfrm>
          </p:grpSpPr>
          <p:pic>
            <p:nvPicPr>
              <p:cNvPr id="15399" name="Picture 73" descr="4"/>
              <p:cNvPicPr>
                <a:picLocks noChangeAspect="1" noChangeArrowheads="1"/>
              </p:cNvPicPr>
              <p:nvPr/>
            </p:nvPicPr>
            <p:blipFill>
              <a:blip r:embed="rId2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00" name="Picture 74" descr="4"/>
              <p:cNvPicPr>
                <a:picLocks noChangeAspect="1" noChangeArrowheads="1"/>
              </p:cNvPicPr>
              <p:nvPr/>
            </p:nvPicPr>
            <p:blipFill>
              <a:blip r:embed="rId2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01" name="Picture 75" descr="4"/>
              <p:cNvPicPr>
                <a:picLocks noChangeAspect="1" noChangeArrowheads="1"/>
              </p:cNvPicPr>
              <p:nvPr/>
            </p:nvPicPr>
            <p:blipFill>
              <a:blip r:embed="rId2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398" name="Text Box 76"/>
            <p:cNvSpPr txBox="1">
              <a:spLocks noChangeArrowheads="1"/>
            </p:cNvSpPr>
            <p:nvPr/>
          </p:nvSpPr>
          <p:spPr bwMode="auto">
            <a:xfrm>
              <a:off x="4558" y="1866"/>
              <a:ext cx="81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200" b="1" i="1">
                  <a:solidFill>
                    <a:srgbClr val="993300"/>
                  </a:solidFill>
                </a:rPr>
                <a:t>Behavior</a:t>
              </a:r>
            </a:p>
          </p:txBody>
        </p:sp>
      </p:grpSp>
      <p:sp>
        <p:nvSpPr>
          <p:cNvPr id="15392" name="AutoShape 77"/>
          <p:cNvSpPr>
            <a:spLocks noChangeArrowheads="1"/>
          </p:cNvSpPr>
          <p:nvPr/>
        </p:nvSpPr>
        <p:spPr bwMode="auto">
          <a:xfrm rot="5400000">
            <a:off x="6952456" y="4490244"/>
            <a:ext cx="576263" cy="180975"/>
          </a:xfrm>
          <a:prstGeom prst="rightArrow">
            <a:avLst>
              <a:gd name="adj1" fmla="val 50000"/>
              <a:gd name="adj2" fmla="val 7960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5393" name="AutoShape 78"/>
          <p:cNvSpPr>
            <a:spLocks noChangeArrowheads="1"/>
          </p:cNvSpPr>
          <p:nvPr/>
        </p:nvSpPr>
        <p:spPr bwMode="auto">
          <a:xfrm rot="5400000">
            <a:off x="7222331" y="4455319"/>
            <a:ext cx="576263" cy="180975"/>
          </a:xfrm>
          <a:prstGeom prst="leftArrow">
            <a:avLst>
              <a:gd name="adj1" fmla="val 50000"/>
              <a:gd name="adj2" fmla="val 79605"/>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4" name="Cloud"/>
          <p:cNvSpPr>
            <a:spLocks noChangeAspect="1" noEditPoints="1" noChangeArrowheads="1"/>
          </p:cNvSpPr>
          <p:nvPr/>
        </p:nvSpPr>
        <p:spPr bwMode="auto">
          <a:xfrm>
            <a:off x="250825" y="2420938"/>
            <a:ext cx="8785225" cy="424815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l">
              <a:defRPr/>
            </a:pPr>
            <a:r>
              <a:rPr lang="en-US" sz="2800" b="1"/>
              <a:t>GUN</a:t>
            </a:r>
          </a:p>
        </p:txBody>
      </p:sp>
      <p:sp>
        <p:nvSpPr>
          <p:cNvPr id="1126405" name="Rectangle 5"/>
          <p:cNvSpPr>
            <a:spLocks noChangeArrowheads="1"/>
          </p:cNvSpPr>
          <p:nvPr/>
        </p:nvSpPr>
        <p:spPr bwMode="auto">
          <a:xfrm>
            <a:off x="1258888" y="442913"/>
            <a:ext cx="7885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Distributed Agent-Supported History Storages</a:t>
            </a:r>
          </a:p>
        </p:txBody>
      </p:sp>
      <p:sp>
        <p:nvSpPr>
          <p:cNvPr id="99332" name="Rectangle 6"/>
          <p:cNvSpPr>
            <a:spLocks noChangeArrowheads="1"/>
          </p:cNvSpPr>
          <p:nvPr/>
        </p:nvSpPr>
        <p:spPr bwMode="auto">
          <a:xfrm>
            <a:off x="684213" y="1379538"/>
            <a:ext cx="77755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1800">
                <a:solidFill>
                  <a:srgbClr val="003366"/>
                </a:solidFill>
              </a:rPr>
              <a:t>Shared ontology guarantees interoperability and understanding among resource agents. Industrial world will be represented in GUN environment with distributed history database, which can be queried by agents and is the subject of agent communication.</a:t>
            </a:r>
          </a:p>
        </p:txBody>
      </p:sp>
      <p:grpSp>
        <p:nvGrpSpPr>
          <p:cNvPr id="99333" name="Group 7"/>
          <p:cNvGrpSpPr>
            <a:grpSpLocks/>
          </p:cNvGrpSpPr>
          <p:nvPr/>
        </p:nvGrpSpPr>
        <p:grpSpPr bwMode="auto">
          <a:xfrm>
            <a:off x="539750" y="2349500"/>
            <a:ext cx="3600450" cy="1223963"/>
            <a:chOff x="2200" y="1525"/>
            <a:chExt cx="3357" cy="1352"/>
          </a:xfrm>
        </p:grpSpPr>
        <p:sp>
          <p:nvSpPr>
            <p:cNvPr id="99439" name="WordArt 8"/>
            <p:cNvSpPr>
              <a:spLocks noChangeArrowheads="1" noChangeShapeType="1" noTextEdit="1"/>
            </p:cNvSpPr>
            <p:nvPr/>
          </p:nvSpPr>
          <p:spPr bwMode="auto">
            <a:xfrm>
              <a:off x="3696" y="1570"/>
              <a:ext cx="771"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99440" name="Group 9"/>
            <p:cNvGrpSpPr>
              <a:grpSpLocks/>
            </p:cNvGrpSpPr>
            <p:nvPr/>
          </p:nvGrpSpPr>
          <p:grpSpPr bwMode="auto">
            <a:xfrm>
              <a:off x="2200" y="1525"/>
              <a:ext cx="3357" cy="1352"/>
              <a:chOff x="521" y="2668"/>
              <a:chExt cx="3357" cy="1352"/>
            </a:xfrm>
          </p:grpSpPr>
          <p:grpSp>
            <p:nvGrpSpPr>
              <p:cNvPr id="99442" name="Group 10"/>
              <p:cNvGrpSpPr>
                <a:grpSpLocks/>
              </p:cNvGrpSpPr>
              <p:nvPr/>
            </p:nvGrpSpPr>
            <p:grpSpPr bwMode="auto">
              <a:xfrm>
                <a:off x="521" y="2840"/>
                <a:ext cx="3357" cy="1180"/>
                <a:chOff x="521" y="2840"/>
                <a:chExt cx="3357" cy="1180"/>
              </a:xfrm>
            </p:grpSpPr>
            <p:sp>
              <p:nvSpPr>
                <p:cNvPr id="99446" name="WordArt 11"/>
                <p:cNvSpPr>
                  <a:spLocks noChangeArrowheads="1" noChangeShapeType="1" noTextEdit="1"/>
                </p:cNvSpPr>
                <p:nvPr/>
              </p:nvSpPr>
              <p:spPr bwMode="auto">
                <a:xfrm>
                  <a:off x="975" y="2840"/>
                  <a:ext cx="590"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sp>
              <p:nvSpPr>
                <p:cNvPr id="99447" name="AutoShape 12"/>
                <p:cNvSpPr>
                  <a:spLocks noChangeArrowheads="1"/>
                </p:cNvSpPr>
                <p:nvPr/>
              </p:nvSpPr>
              <p:spPr bwMode="auto">
                <a:xfrm>
                  <a:off x="2200" y="3158"/>
                  <a:ext cx="271" cy="91"/>
                </a:xfrm>
                <a:prstGeom prst="righ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48" name="AutoShape 13"/>
                <p:cNvSpPr>
                  <a:spLocks noChangeArrowheads="1"/>
                </p:cNvSpPr>
                <p:nvPr/>
              </p:nvSpPr>
              <p:spPr bwMode="auto">
                <a:xfrm>
                  <a:off x="2182" y="3316"/>
                  <a:ext cx="271" cy="91"/>
                </a:xfrm>
                <a:prstGeom prst="lef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49" name="AutoShape 14"/>
                <p:cNvSpPr>
                  <a:spLocks noChangeArrowheads="1"/>
                </p:cNvSpPr>
                <p:nvPr/>
              </p:nvSpPr>
              <p:spPr bwMode="auto">
                <a:xfrm>
                  <a:off x="521" y="3475"/>
                  <a:ext cx="3357" cy="545"/>
                </a:xfrm>
                <a:prstGeom prst="parallelogram">
                  <a:avLst>
                    <a:gd name="adj" fmla="val 153991"/>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450" name="Group 15"/>
                <p:cNvGrpSpPr>
                  <a:grpSpLocks/>
                </p:cNvGrpSpPr>
                <p:nvPr/>
              </p:nvGrpSpPr>
              <p:grpSpPr bwMode="auto">
                <a:xfrm>
                  <a:off x="1054" y="2989"/>
                  <a:ext cx="363" cy="726"/>
                  <a:chOff x="4694" y="1690"/>
                  <a:chExt cx="574" cy="1018"/>
                </a:xfrm>
              </p:grpSpPr>
              <p:sp>
                <p:nvSpPr>
                  <p:cNvPr id="99483" name="AutoShape 16" descr="White marble"/>
                  <p:cNvSpPr>
                    <a:spLocks noChangeArrowheads="1"/>
                  </p:cNvSpPr>
                  <p:nvPr/>
                </p:nvSpPr>
                <p:spPr bwMode="auto">
                  <a:xfrm>
                    <a:off x="4694" y="1690"/>
                    <a:ext cx="574" cy="1018"/>
                  </a:xfrm>
                  <a:prstGeom prst="roundRect">
                    <a:avLst>
                      <a:gd name="adj" fmla="val 16667"/>
                    </a:avLst>
                  </a:prstGeom>
                  <a:blipFill dpi="0" rotWithShape="1">
                    <a:blip r:embed="rId2"/>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484" name="Picture 17"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56" y="1728"/>
                    <a:ext cx="363"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85" name="Picture 18" descr="molecula">
                    <a:hlinkClick r:id="rId4"/>
                  </p:cNvPr>
                  <p:cNvPicPr>
                    <a:picLocks noChangeAspect="1" noChangeArrowheads="1"/>
                  </p:cNvPicPr>
                  <p:nvPr/>
                </p:nvPicPr>
                <p:blipFill>
                  <a:blip r:embed="rId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876" y="2024"/>
                    <a:ext cx="362"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86" name="Picture 19"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29" y="2323"/>
                    <a:ext cx="354"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9451" name="AutoShape 20"/>
                <p:cNvSpPr>
                  <a:spLocks noChangeArrowheads="1"/>
                </p:cNvSpPr>
                <p:nvPr/>
              </p:nvSpPr>
              <p:spPr bwMode="auto">
                <a:xfrm>
                  <a:off x="1447" y="3181"/>
                  <a:ext cx="317" cy="91"/>
                </a:xfrm>
                <a:prstGeom prst="righ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52" name="AutoShape 21"/>
                <p:cNvSpPr>
                  <a:spLocks noChangeArrowheads="1"/>
                </p:cNvSpPr>
                <p:nvPr/>
              </p:nvSpPr>
              <p:spPr bwMode="auto">
                <a:xfrm>
                  <a:off x="1429" y="3339"/>
                  <a:ext cx="317" cy="91"/>
                </a:xfrm>
                <a:prstGeom prst="lef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453" name="Group 22"/>
                <p:cNvGrpSpPr>
                  <a:grpSpLocks/>
                </p:cNvGrpSpPr>
                <p:nvPr/>
              </p:nvGrpSpPr>
              <p:grpSpPr bwMode="auto">
                <a:xfrm>
                  <a:off x="2496" y="3022"/>
                  <a:ext cx="940" cy="773"/>
                  <a:chOff x="4150" y="2160"/>
                  <a:chExt cx="940" cy="773"/>
                </a:xfrm>
              </p:grpSpPr>
              <p:sp>
                <p:nvSpPr>
                  <p:cNvPr id="99455" name="AutoShape 23"/>
                  <p:cNvSpPr>
                    <a:spLocks noChangeArrowheads="1"/>
                  </p:cNvSpPr>
                  <p:nvPr/>
                </p:nvSpPr>
                <p:spPr bwMode="auto">
                  <a:xfrm>
                    <a:off x="4150" y="2160"/>
                    <a:ext cx="907" cy="773"/>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56" name="Text Box 24"/>
                  <p:cNvSpPr txBox="1">
                    <a:spLocks noChangeArrowheads="1"/>
                  </p:cNvSpPr>
                  <p:nvPr/>
                </p:nvSpPr>
                <p:spPr bwMode="auto">
                  <a:xfrm>
                    <a:off x="4542" y="2344"/>
                    <a:ext cx="548"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i="1">
                        <a:solidFill>
                          <a:srgbClr val="993300"/>
                        </a:solidFill>
                      </a:rPr>
                      <a:t>History data</a:t>
                    </a:r>
                  </a:p>
                </p:txBody>
              </p:sp>
              <p:grpSp>
                <p:nvGrpSpPr>
                  <p:cNvPr id="99457" name="Group 25"/>
                  <p:cNvGrpSpPr>
                    <a:grpSpLocks/>
                  </p:cNvGrpSpPr>
                  <p:nvPr/>
                </p:nvGrpSpPr>
                <p:grpSpPr bwMode="auto">
                  <a:xfrm>
                    <a:off x="4462" y="2732"/>
                    <a:ext cx="396" cy="109"/>
                    <a:chOff x="3840" y="3408"/>
                    <a:chExt cx="1440" cy="576"/>
                  </a:xfrm>
                </p:grpSpPr>
                <p:grpSp>
                  <p:nvGrpSpPr>
                    <p:cNvPr id="99462" name="Group 26"/>
                    <p:cNvGrpSpPr>
                      <a:grpSpLocks/>
                    </p:cNvGrpSpPr>
                    <p:nvPr/>
                  </p:nvGrpSpPr>
                  <p:grpSpPr bwMode="auto">
                    <a:xfrm>
                      <a:off x="4032" y="3408"/>
                      <a:ext cx="1056" cy="504"/>
                      <a:chOff x="4032" y="3408"/>
                      <a:chExt cx="1056" cy="504"/>
                    </a:xfrm>
                  </p:grpSpPr>
                  <p:sp>
                    <p:nvSpPr>
                      <p:cNvPr id="99474" name="Line 27"/>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 name="Line 28"/>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 name="Line 29"/>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 name="Line 30"/>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 name="Line 31"/>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 name="Line 32"/>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 name="Line 33"/>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 name="Line 34"/>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 name="Line 35"/>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463" name="Group 36"/>
                    <p:cNvGrpSpPr>
                      <a:grpSpLocks/>
                    </p:cNvGrpSpPr>
                    <p:nvPr/>
                  </p:nvGrpSpPr>
                  <p:grpSpPr bwMode="auto">
                    <a:xfrm>
                      <a:off x="3840" y="3408"/>
                      <a:ext cx="1440" cy="576"/>
                      <a:chOff x="3840" y="3408"/>
                      <a:chExt cx="1440" cy="576"/>
                    </a:xfrm>
                  </p:grpSpPr>
                  <p:sp>
                    <p:nvSpPr>
                      <p:cNvPr id="99464" name="Oval 37"/>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65" name="Oval 38"/>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66" name="Oval 39"/>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67" name="Oval 40"/>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68" name="Oval 41"/>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69" name="Oval 42"/>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70" name="Oval 43"/>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71" name="Oval 44"/>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72" name="Oval 45"/>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73" name="Oval 46"/>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99458" name="Group 47"/>
                  <p:cNvGrpSpPr>
                    <a:grpSpLocks/>
                  </p:cNvGrpSpPr>
                  <p:nvPr/>
                </p:nvGrpSpPr>
                <p:grpSpPr bwMode="auto">
                  <a:xfrm>
                    <a:off x="4220" y="2386"/>
                    <a:ext cx="582" cy="419"/>
                    <a:chOff x="860" y="1117"/>
                    <a:chExt cx="466" cy="350"/>
                  </a:xfrm>
                </p:grpSpPr>
                <p:pic>
                  <p:nvPicPr>
                    <p:cNvPr id="99459" name="Picture 48"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60" name="Picture 49"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61" name="Picture 50"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99454" name="Picture 51" descr="rscdf-power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44" y="2976"/>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9443" name="Group 52"/>
              <p:cNvGrpSpPr>
                <a:grpSpLocks/>
              </p:cNvGrpSpPr>
              <p:nvPr/>
            </p:nvGrpSpPr>
            <p:grpSpPr bwMode="auto">
              <a:xfrm flipH="1">
                <a:off x="1580" y="2668"/>
                <a:ext cx="680" cy="1225"/>
                <a:chOff x="1803" y="1661"/>
                <a:chExt cx="363" cy="505"/>
              </a:xfrm>
            </p:grpSpPr>
            <p:sp>
              <p:nvSpPr>
                <p:cNvPr id="99444" name="Oval 5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445" name="Picture 54"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9441" name="WordArt 55"/>
            <p:cNvSpPr>
              <a:spLocks noChangeArrowheads="1" noChangeShapeType="1" noTextEdit="1"/>
            </p:cNvSpPr>
            <p:nvPr/>
          </p:nvSpPr>
          <p:spPr bwMode="auto">
            <a:xfrm>
              <a:off x="2517" y="2704"/>
              <a:ext cx="726" cy="1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Platform</a:t>
              </a:r>
            </a:p>
          </p:txBody>
        </p:sp>
      </p:grpSp>
      <p:pic>
        <p:nvPicPr>
          <p:cNvPr id="99334" name="Picture 56" descr="molecula">
            <a:hlinkClick r:id="rId4"/>
          </p:cNvPr>
          <p:cNvPicPr>
            <a:picLocks noChangeAspect="1" noChangeArrowheads="1"/>
          </p:cNvPicPr>
          <p:nvPr/>
        </p:nvPicPr>
        <p:blipFill>
          <a:blip r:embed="rId10">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2411413" y="4005263"/>
            <a:ext cx="1801812"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5" name="WordArt 57"/>
          <p:cNvSpPr>
            <a:spLocks noChangeArrowheads="1" noChangeShapeType="1" noTextEdit="1"/>
          </p:cNvSpPr>
          <p:nvPr/>
        </p:nvSpPr>
        <p:spPr bwMode="auto">
          <a:xfrm>
            <a:off x="2776538" y="5172075"/>
            <a:ext cx="1368425"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Ontology</a:t>
            </a:r>
          </a:p>
        </p:txBody>
      </p:sp>
      <p:grpSp>
        <p:nvGrpSpPr>
          <p:cNvPr id="99336" name="Group 58"/>
          <p:cNvGrpSpPr>
            <a:grpSpLocks/>
          </p:cNvGrpSpPr>
          <p:nvPr/>
        </p:nvGrpSpPr>
        <p:grpSpPr bwMode="auto">
          <a:xfrm>
            <a:off x="4932363" y="2565400"/>
            <a:ext cx="3600450" cy="1223963"/>
            <a:chOff x="2200" y="1525"/>
            <a:chExt cx="3357" cy="1352"/>
          </a:xfrm>
        </p:grpSpPr>
        <p:sp>
          <p:nvSpPr>
            <p:cNvPr id="99391" name="WordArt 59"/>
            <p:cNvSpPr>
              <a:spLocks noChangeArrowheads="1" noChangeShapeType="1" noTextEdit="1"/>
            </p:cNvSpPr>
            <p:nvPr/>
          </p:nvSpPr>
          <p:spPr bwMode="auto">
            <a:xfrm>
              <a:off x="3696" y="1570"/>
              <a:ext cx="771"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99392" name="Group 60"/>
            <p:cNvGrpSpPr>
              <a:grpSpLocks/>
            </p:cNvGrpSpPr>
            <p:nvPr/>
          </p:nvGrpSpPr>
          <p:grpSpPr bwMode="auto">
            <a:xfrm>
              <a:off x="2200" y="1525"/>
              <a:ext cx="3357" cy="1352"/>
              <a:chOff x="521" y="2668"/>
              <a:chExt cx="3357" cy="1352"/>
            </a:xfrm>
          </p:grpSpPr>
          <p:grpSp>
            <p:nvGrpSpPr>
              <p:cNvPr id="99394" name="Group 61"/>
              <p:cNvGrpSpPr>
                <a:grpSpLocks/>
              </p:cNvGrpSpPr>
              <p:nvPr/>
            </p:nvGrpSpPr>
            <p:grpSpPr bwMode="auto">
              <a:xfrm>
                <a:off x="521" y="2840"/>
                <a:ext cx="3357" cy="1180"/>
                <a:chOff x="521" y="2840"/>
                <a:chExt cx="3357" cy="1180"/>
              </a:xfrm>
            </p:grpSpPr>
            <p:sp>
              <p:nvSpPr>
                <p:cNvPr id="99398" name="WordArt 62"/>
                <p:cNvSpPr>
                  <a:spLocks noChangeArrowheads="1" noChangeShapeType="1" noTextEdit="1"/>
                </p:cNvSpPr>
                <p:nvPr/>
              </p:nvSpPr>
              <p:spPr bwMode="auto">
                <a:xfrm>
                  <a:off x="975" y="2840"/>
                  <a:ext cx="590"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sp>
              <p:nvSpPr>
                <p:cNvPr id="99399" name="AutoShape 63"/>
                <p:cNvSpPr>
                  <a:spLocks noChangeArrowheads="1"/>
                </p:cNvSpPr>
                <p:nvPr/>
              </p:nvSpPr>
              <p:spPr bwMode="auto">
                <a:xfrm>
                  <a:off x="2200" y="3158"/>
                  <a:ext cx="271" cy="91"/>
                </a:xfrm>
                <a:prstGeom prst="righ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00" name="AutoShape 64"/>
                <p:cNvSpPr>
                  <a:spLocks noChangeArrowheads="1"/>
                </p:cNvSpPr>
                <p:nvPr/>
              </p:nvSpPr>
              <p:spPr bwMode="auto">
                <a:xfrm>
                  <a:off x="2182" y="3316"/>
                  <a:ext cx="271" cy="91"/>
                </a:xfrm>
                <a:prstGeom prst="lef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01" name="AutoShape 65"/>
                <p:cNvSpPr>
                  <a:spLocks noChangeArrowheads="1"/>
                </p:cNvSpPr>
                <p:nvPr/>
              </p:nvSpPr>
              <p:spPr bwMode="auto">
                <a:xfrm>
                  <a:off x="521" y="3475"/>
                  <a:ext cx="3357" cy="545"/>
                </a:xfrm>
                <a:prstGeom prst="parallelogram">
                  <a:avLst>
                    <a:gd name="adj" fmla="val 153991"/>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402" name="Group 66"/>
                <p:cNvGrpSpPr>
                  <a:grpSpLocks/>
                </p:cNvGrpSpPr>
                <p:nvPr/>
              </p:nvGrpSpPr>
              <p:grpSpPr bwMode="auto">
                <a:xfrm>
                  <a:off x="1054" y="2989"/>
                  <a:ext cx="363" cy="726"/>
                  <a:chOff x="4694" y="1690"/>
                  <a:chExt cx="574" cy="1018"/>
                </a:xfrm>
              </p:grpSpPr>
              <p:sp>
                <p:nvSpPr>
                  <p:cNvPr id="99435" name="AutoShape 67" descr="White marble"/>
                  <p:cNvSpPr>
                    <a:spLocks noChangeArrowheads="1"/>
                  </p:cNvSpPr>
                  <p:nvPr/>
                </p:nvSpPr>
                <p:spPr bwMode="auto">
                  <a:xfrm>
                    <a:off x="4694" y="1690"/>
                    <a:ext cx="574" cy="1018"/>
                  </a:xfrm>
                  <a:prstGeom prst="roundRect">
                    <a:avLst>
                      <a:gd name="adj" fmla="val 16667"/>
                    </a:avLst>
                  </a:prstGeom>
                  <a:blipFill dpi="0" rotWithShape="1">
                    <a:blip r:embed="rId2"/>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436" name="Picture 68"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56" y="1728"/>
                    <a:ext cx="363"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37" name="Picture 69" descr="molecula">
                    <a:hlinkClick r:id="rId4"/>
                  </p:cNvPr>
                  <p:cNvPicPr>
                    <a:picLocks noChangeAspect="1" noChangeArrowheads="1"/>
                  </p:cNvPicPr>
                  <p:nvPr/>
                </p:nvPicPr>
                <p:blipFill>
                  <a:blip r:embed="rId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876" y="2024"/>
                    <a:ext cx="362"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38" name="Picture 70"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29" y="2323"/>
                    <a:ext cx="354"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9403" name="AutoShape 71"/>
                <p:cNvSpPr>
                  <a:spLocks noChangeArrowheads="1"/>
                </p:cNvSpPr>
                <p:nvPr/>
              </p:nvSpPr>
              <p:spPr bwMode="auto">
                <a:xfrm>
                  <a:off x="1447" y="3181"/>
                  <a:ext cx="317" cy="91"/>
                </a:xfrm>
                <a:prstGeom prst="righ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04" name="AutoShape 72"/>
                <p:cNvSpPr>
                  <a:spLocks noChangeArrowheads="1"/>
                </p:cNvSpPr>
                <p:nvPr/>
              </p:nvSpPr>
              <p:spPr bwMode="auto">
                <a:xfrm>
                  <a:off x="1429" y="3339"/>
                  <a:ext cx="317" cy="91"/>
                </a:xfrm>
                <a:prstGeom prst="lef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405" name="Group 73"/>
                <p:cNvGrpSpPr>
                  <a:grpSpLocks/>
                </p:cNvGrpSpPr>
                <p:nvPr/>
              </p:nvGrpSpPr>
              <p:grpSpPr bwMode="auto">
                <a:xfrm>
                  <a:off x="2496" y="3022"/>
                  <a:ext cx="940" cy="773"/>
                  <a:chOff x="4150" y="2160"/>
                  <a:chExt cx="940" cy="773"/>
                </a:xfrm>
              </p:grpSpPr>
              <p:sp>
                <p:nvSpPr>
                  <p:cNvPr id="99407" name="AutoShape 74"/>
                  <p:cNvSpPr>
                    <a:spLocks noChangeArrowheads="1"/>
                  </p:cNvSpPr>
                  <p:nvPr/>
                </p:nvSpPr>
                <p:spPr bwMode="auto">
                  <a:xfrm>
                    <a:off x="4150" y="2160"/>
                    <a:ext cx="907" cy="773"/>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08" name="Text Box 75"/>
                  <p:cNvSpPr txBox="1">
                    <a:spLocks noChangeArrowheads="1"/>
                  </p:cNvSpPr>
                  <p:nvPr/>
                </p:nvSpPr>
                <p:spPr bwMode="auto">
                  <a:xfrm>
                    <a:off x="4542" y="2344"/>
                    <a:ext cx="548"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i="1">
                        <a:solidFill>
                          <a:srgbClr val="993300"/>
                        </a:solidFill>
                      </a:rPr>
                      <a:t>History data</a:t>
                    </a:r>
                  </a:p>
                </p:txBody>
              </p:sp>
              <p:grpSp>
                <p:nvGrpSpPr>
                  <p:cNvPr id="99409" name="Group 76"/>
                  <p:cNvGrpSpPr>
                    <a:grpSpLocks/>
                  </p:cNvGrpSpPr>
                  <p:nvPr/>
                </p:nvGrpSpPr>
                <p:grpSpPr bwMode="auto">
                  <a:xfrm>
                    <a:off x="4462" y="2732"/>
                    <a:ext cx="396" cy="109"/>
                    <a:chOff x="3840" y="3408"/>
                    <a:chExt cx="1440" cy="576"/>
                  </a:xfrm>
                </p:grpSpPr>
                <p:grpSp>
                  <p:nvGrpSpPr>
                    <p:cNvPr id="99414" name="Group 77"/>
                    <p:cNvGrpSpPr>
                      <a:grpSpLocks/>
                    </p:cNvGrpSpPr>
                    <p:nvPr/>
                  </p:nvGrpSpPr>
                  <p:grpSpPr bwMode="auto">
                    <a:xfrm>
                      <a:off x="4032" y="3408"/>
                      <a:ext cx="1056" cy="504"/>
                      <a:chOff x="4032" y="3408"/>
                      <a:chExt cx="1056" cy="504"/>
                    </a:xfrm>
                  </p:grpSpPr>
                  <p:sp>
                    <p:nvSpPr>
                      <p:cNvPr id="99426" name="Line 78"/>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7" name="Line 79"/>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8" name="Line 80"/>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9" name="Line 81"/>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0" name="Line 82"/>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1" name="Line 83"/>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2" name="Line 84"/>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3" name="Line 85"/>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4" name="Line 86"/>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415" name="Group 87"/>
                    <p:cNvGrpSpPr>
                      <a:grpSpLocks/>
                    </p:cNvGrpSpPr>
                    <p:nvPr/>
                  </p:nvGrpSpPr>
                  <p:grpSpPr bwMode="auto">
                    <a:xfrm>
                      <a:off x="3840" y="3408"/>
                      <a:ext cx="1440" cy="576"/>
                      <a:chOff x="3840" y="3408"/>
                      <a:chExt cx="1440" cy="576"/>
                    </a:xfrm>
                  </p:grpSpPr>
                  <p:sp>
                    <p:nvSpPr>
                      <p:cNvPr id="99416" name="Oval 88"/>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17" name="Oval 89"/>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18" name="Oval 90"/>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19" name="Oval 91"/>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0" name="Oval 92"/>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1" name="Oval 93"/>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2" name="Oval 94"/>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3" name="Oval 95"/>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4" name="Oval 96"/>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425" name="Oval 97"/>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99410" name="Group 98"/>
                  <p:cNvGrpSpPr>
                    <a:grpSpLocks/>
                  </p:cNvGrpSpPr>
                  <p:nvPr/>
                </p:nvGrpSpPr>
                <p:grpSpPr bwMode="auto">
                  <a:xfrm>
                    <a:off x="4220" y="2386"/>
                    <a:ext cx="582" cy="419"/>
                    <a:chOff x="860" y="1117"/>
                    <a:chExt cx="466" cy="350"/>
                  </a:xfrm>
                </p:grpSpPr>
                <p:pic>
                  <p:nvPicPr>
                    <p:cNvPr id="99411" name="Picture 99"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12" name="Picture 100"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413" name="Picture 101"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99406" name="Picture 102" descr="rscdf-power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44" y="2976"/>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9395" name="Group 103"/>
              <p:cNvGrpSpPr>
                <a:grpSpLocks/>
              </p:cNvGrpSpPr>
              <p:nvPr/>
            </p:nvGrpSpPr>
            <p:grpSpPr bwMode="auto">
              <a:xfrm flipH="1">
                <a:off x="1580" y="2668"/>
                <a:ext cx="680" cy="1225"/>
                <a:chOff x="1803" y="1661"/>
                <a:chExt cx="363" cy="505"/>
              </a:xfrm>
            </p:grpSpPr>
            <p:sp>
              <p:nvSpPr>
                <p:cNvPr id="99396" name="Oval 10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397" name="Picture 105"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9393" name="WordArt 106"/>
            <p:cNvSpPr>
              <a:spLocks noChangeArrowheads="1" noChangeShapeType="1" noTextEdit="1"/>
            </p:cNvSpPr>
            <p:nvPr/>
          </p:nvSpPr>
          <p:spPr bwMode="auto">
            <a:xfrm>
              <a:off x="2517" y="2704"/>
              <a:ext cx="726" cy="1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Platform</a:t>
              </a:r>
            </a:p>
          </p:txBody>
        </p:sp>
      </p:grpSp>
      <p:grpSp>
        <p:nvGrpSpPr>
          <p:cNvPr id="99337" name="Group 107"/>
          <p:cNvGrpSpPr>
            <a:grpSpLocks/>
          </p:cNvGrpSpPr>
          <p:nvPr/>
        </p:nvGrpSpPr>
        <p:grpSpPr bwMode="auto">
          <a:xfrm>
            <a:off x="3741738" y="5322888"/>
            <a:ext cx="3600450" cy="1223962"/>
            <a:chOff x="2200" y="1525"/>
            <a:chExt cx="3357" cy="1352"/>
          </a:xfrm>
        </p:grpSpPr>
        <p:sp>
          <p:nvSpPr>
            <p:cNvPr id="99343" name="WordArt 108"/>
            <p:cNvSpPr>
              <a:spLocks noChangeArrowheads="1" noChangeShapeType="1" noTextEdit="1"/>
            </p:cNvSpPr>
            <p:nvPr/>
          </p:nvSpPr>
          <p:spPr bwMode="auto">
            <a:xfrm>
              <a:off x="3696" y="1570"/>
              <a:ext cx="771"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99344" name="Group 109"/>
            <p:cNvGrpSpPr>
              <a:grpSpLocks/>
            </p:cNvGrpSpPr>
            <p:nvPr/>
          </p:nvGrpSpPr>
          <p:grpSpPr bwMode="auto">
            <a:xfrm>
              <a:off x="2200" y="1525"/>
              <a:ext cx="3357" cy="1352"/>
              <a:chOff x="521" y="2668"/>
              <a:chExt cx="3357" cy="1352"/>
            </a:xfrm>
          </p:grpSpPr>
          <p:grpSp>
            <p:nvGrpSpPr>
              <p:cNvPr id="99346" name="Group 110"/>
              <p:cNvGrpSpPr>
                <a:grpSpLocks/>
              </p:cNvGrpSpPr>
              <p:nvPr/>
            </p:nvGrpSpPr>
            <p:grpSpPr bwMode="auto">
              <a:xfrm>
                <a:off x="521" y="2840"/>
                <a:ext cx="3357" cy="1180"/>
                <a:chOff x="521" y="2840"/>
                <a:chExt cx="3357" cy="1180"/>
              </a:xfrm>
            </p:grpSpPr>
            <p:sp>
              <p:nvSpPr>
                <p:cNvPr id="99350" name="WordArt 111"/>
                <p:cNvSpPr>
                  <a:spLocks noChangeArrowheads="1" noChangeShapeType="1" noTextEdit="1"/>
                </p:cNvSpPr>
                <p:nvPr/>
              </p:nvSpPr>
              <p:spPr bwMode="auto">
                <a:xfrm>
                  <a:off x="975" y="2840"/>
                  <a:ext cx="590"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Adapter</a:t>
                  </a:r>
                </a:p>
              </p:txBody>
            </p:sp>
            <p:sp>
              <p:nvSpPr>
                <p:cNvPr id="99351" name="AutoShape 112"/>
                <p:cNvSpPr>
                  <a:spLocks noChangeArrowheads="1"/>
                </p:cNvSpPr>
                <p:nvPr/>
              </p:nvSpPr>
              <p:spPr bwMode="auto">
                <a:xfrm>
                  <a:off x="2200" y="3158"/>
                  <a:ext cx="271" cy="91"/>
                </a:xfrm>
                <a:prstGeom prst="righ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52" name="AutoShape 113"/>
                <p:cNvSpPr>
                  <a:spLocks noChangeArrowheads="1"/>
                </p:cNvSpPr>
                <p:nvPr/>
              </p:nvSpPr>
              <p:spPr bwMode="auto">
                <a:xfrm>
                  <a:off x="2182" y="3316"/>
                  <a:ext cx="271" cy="91"/>
                </a:xfrm>
                <a:prstGeom prst="leftArrow">
                  <a:avLst>
                    <a:gd name="adj1" fmla="val 50000"/>
                    <a:gd name="adj2" fmla="val 7445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53" name="AutoShape 114"/>
                <p:cNvSpPr>
                  <a:spLocks noChangeArrowheads="1"/>
                </p:cNvSpPr>
                <p:nvPr/>
              </p:nvSpPr>
              <p:spPr bwMode="auto">
                <a:xfrm>
                  <a:off x="521" y="3475"/>
                  <a:ext cx="3357" cy="545"/>
                </a:xfrm>
                <a:prstGeom prst="parallelogram">
                  <a:avLst>
                    <a:gd name="adj" fmla="val 153991"/>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354" name="Group 115"/>
                <p:cNvGrpSpPr>
                  <a:grpSpLocks/>
                </p:cNvGrpSpPr>
                <p:nvPr/>
              </p:nvGrpSpPr>
              <p:grpSpPr bwMode="auto">
                <a:xfrm>
                  <a:off x="1054" y="2989"/>
                  <a:ext cx="363" cy="726"/>
                  <a:chOff x="4694" y="1690"/>
                  <a:chExt cx="574" cy="1018"/>
                </a:xfrm>
              </p:grpSpPr>
              <p:sp>
                <p:nvSpPr>
                  <p:cNvPr id="99387" name="AutoShape 116" descr="White marble"/>
                  <p:cNvSpPr>
                    <a:spLocks noChangeArrowheads="1"/>
                  </p:cNvSpPr>
                  <p:nvPr/>
                </p:nvSpPr>
                <p:spPr bwMode="auto">
                  <a:xfrm>
                    <a:off x="4694" y="1690"/>
                    <a:ext cx="574" cy="1018"/>
                  </a:xfrm>
                  <a:prstGeom prst="roundRect">
                    <a:avLst>
                      <a:gd name="adj" fmla="val 16667"/>
                    </a:avLst>
                  </a:prstGeom>
                  <a:blipFill dpi="0" rotWithShape="1">
                    <a:blip r:embed="rId2"/>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388" name="Picture 117" descr="335203"/>
                  <p:cNvPicPr>
                    <a:picLocks noChangeAspect="1" noChangeArrowheads="1"/>
                  </p:cNvPicPr>
                  <p:nvPr/>
                </p:nvPicPr>
                <p:blipFill>
                  <a:blip r:embed="rId3">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56" y="1728"/>
                    <a:ext cx="363"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89" name="Picture 118" descr="molecula">
                    <a:hlinkClick r:id="rId4"/>
                  </p:cNvPr>
                  <p:cNvPicPr>
                    <a:picLocks noChangeAspect="1" noChangeArrowheads="1"/>
                  </p:cNvPicPr>
                  <p:nvPr/>
                </p:nvPicPr>
                <p:blipFill>
                  <a:blip r:embed="rId5">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876" y="2024"/>
                    <a:ext cx="362"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90" name="Picture 119" descr="335203"/>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29" y="2323"/>
                    <a:ext cx="354"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9355" name="AutoShape 120"/>
                <p:cNvSpPr>
                  <a:spLocks noChangeArrowheads="1"/>
                </p:cNvSpPr>
                <p:nvPr/>
              </p:nvSpPr>
              <p:spPr bwMode="auto">
                <a:xfrm>
                  <a:off x="1447" y="3181"/>
                  <a:ext cx="317" cy="91"/>
                </a:xfrm>
                <a:prstGeom prst="righ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56" name="AutoShape 121"/>
                <p:cNvSpPr>
                  <a:spLocks noChangeArrowheads="1"/>
                </p:cNvSpPr>
                <p:nvPr/>
              </p:nvSpPr>
              <p:spPr bwMode="auto">
                <a:xfrm>
                  <a:off x="1429" y="3339"/>
                  <a:ext cx="317" cy="91"/>
                </a:xfrm>
                <a:prstGeom prst="leftArrow">
                  <a:avLst>
                    <a:gd name="adj1" fmla="val 50000"/>
                    <a:gd name="adj2" fmla="val 8708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99357" name="Group 122"/>
                <p:cNvGrpSpPr>
                  <a:grpSpLocks/>
                </p:cNvGrpSpPr>
                <p:nvPr/>
              </p:nvGrpSpPr>
              <p:grpSpPr bwMode="auto">
                <a:xfrm>
                  <a:off x="2496" y="3022"/>
                  <a:ext cx="940" cy="773"/>
                  <a:chOff x="4150" y="2160"/>
                  <a:chExt cx="940" cy="773"/>
                </a:xfrm>
              </p:grpSpPr>
              <p:sp>
                <p:nvSpPr>
                  <p:cNvPr id="99359" name="AutoShape 123"/>
                  <p:cNvSpPr>
                    <a:spLocks noChangeArrowheads="1"/>
                  </p:cNvSpPr>
                  <p:nvPr/>
                </p:nvSpPr>
                <p:spPr bwMode="auto">
                  <a:xfrm>
                    <a:off x="4150" y="2160"/>
                    <a:ext cx="907" cy="773"/>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60" name="Text Box 124"/>
                  <p:cNvSpPr txBox="1">
                    <a:spLocks noChangeArrowheads="1"/>
                  </p:cNvSpPr>
                  <p:nvPr/>
                </p:nvSpPr>
                <p:spPr bwMode="auto">
                  <a:xfrm>
                    <a:off x="4542" y="2344"/>
                    <a:ext cx="548"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i="1">
                        <a:solidFill>
                          <a:srgbClr val="993300"/>
                        </a:solidFill>
                      </a:rPr>
                      <a:t>History data</a:t>
                    </a:r>
                  </a:p>
                </p:txBody>
              </p:sp>
              <p:grpSp>
                <p:nvGrpSpPr>
                  <p:cNvPr id="99361" name="Group 125"/>
                  <p:cNvGrpSpPr>
                    <a:grpSpLocks/>
                  </p:cNvGrpSpPr>
                  <p:nvPr/>
                </p:nvGrpSpPr>
                <p:grpSpPr bwMode="auto">
                  <a:xfrm>
                    <a:off x="4462" y="2732"/>
                    <a:ext cx="396" cy="109"/>
                    <a:chOff x="3840" y="3408"/>
                    <a:chExt cx="1440" cy="576"/>
                  </a:xfrm>
                </p:grpSpPr>
                <p:grpSp>
                  <p:nvGrpSpPr>
                    <p:cNvPr id="99366" name="Group 126"/>
                    <p:cNvGrpSpPr>
                      <a:grpSpLocks/>
                    </p:cNvGrpSpPr>
                    <p:nvPr/>
                  </p:nvGrpSpPr>
                  <p:grpSpPr bwMode="auto">
                    <a:xfrm>
                      <a:off x="4032" y="3408"/>
                      <a:ext cx="1056" cy="504"/>
                      <a:chOff x="4032" y="3408"/>
                      <a:chExt cx="1056" cy="504"/>
                    </a:xfrm>
                  </p:grpSpPr>
                  <p:sp>
                    <p:nvSpPr>
                      <p:cNvPr id="99378" name="Line 127"/>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9" name="Line 128"/>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0" name="Line 129"/>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1" name="Line 130"/>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2" name="Line 131"/>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3" name="Line 132"/>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4" name="Line 133"/>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5" name="Line 134"/>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6" name="Line 135"/>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7" name="Group 136"/>
                    <p:cNvGrpSpPr>
                      <a:grpSpLocks/>
                    </p:cNvGrpSpPr>
                    <p:nvPr/>
                  </p:nvGrpSpPr>
                  <p:grpSpPr bwMode="auto">
                    <a:xfrm>
                      <a:off x="3840" y="3408"/>
                      <a:ext cx="1440" cy="576"/>
                      <a:chOff x="3840" y="3408"/>
                      <a:chExt cx="1440" cy="576"/>
                    </a:xfrm>
                  </p:grpSpPr>
                  <p:sp>
                    <p:nvSpPr>
                      <p:cNvPr id="99368" name="Oval 137"/>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69" name="Oval 138"/>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0" name="Oval 139"/>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1" name="Oval 140"/>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2" name="Oval 141"/>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3" name="Oval 142"/>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4" name="Oval 143"/>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5" name="Oval 144"/>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6" name="Oval 145"/>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9377" name="Oval 146"/>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99362" name="Group 147"/>
                  <p:cNvGrpSpPr>
                    <a:grpSpLocks/>
                  </p:cNvGrpSpPr>
                  <p:nvPr/>
                </p:nvGrpSpPr>
                <p:grpSpPr bwMode="auto">
                  <a:xfrm>
                    <a:off x="4220" y="2386"/>
                    <a:ext cx="582" cy="419"/>
                    <a:chOff x="860" y="1117"/>
                    <a:chExt cx="466" cy="350"/>
                  </a:xfrm>
                </p:grpSpPr>
                <p:pic>
                  <p:nvPicPr>
                    <p:cNvPr id="99363" name="Picture 148" descr="dig_library"/>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64" name="Picture 149"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65" name="Picture 150" descr="dig_library"/>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99358" name="Picture 151" descr="rscdf-power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44" y="2976"/>
                  <a:ext cx="58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9347" name="Group 152"/>
              <p:cNvGrpSpPr>
                <a:grpSpLocks/>
              </p:cNvGrpSpPr>
              <p:nvPr/>
            </p:nvGrpSpPr>
            <p:grpSpPr bwMode="auto">
              <a:xfrm flipH="1">
                <a:off x="1580" y="2668"/>
                <a:ext cx="680" cy="1225"/>
                <a:chOff x="1803" y="1661"/>
                <a:chExt cx="363" cy="505"/>
              </a:xfrm>
            </p:grpSpPr>
            <p:sp>
              <p:nvSpPr>
                <p:cNvPr id="99348" name="Oval 15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349" name="Picture 154" descr="CA0NW12D"/>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9345" name="WordArt 155"/>
            <p:cNvSpPr>
              <a:spLocks noChangeArrowheads="1" noChangeShapeType="1" noTextEdit="1"/>
            </p:cNvSpPr>
            <p:nvPr/>
          </p:nvSpPr>
          <p:spPr bwMode="auto">
            <a:xfrm>
              <a:off x="2517" y="2704"/>
              <a:ext cx="726" cy="13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Platform</a:t>
              </a:r>
            </a:p>
          </p:txBody>
        </p:sp>
      </p:grpSp>
      <p:sp>
        <p:nvSpPr>
          <p:cNvPr id="99338" name="Line 156"/>
          <p:cNvSpPr>
            <a:spLocks noChangeShapeType="1"/>
          </p:cNvSpPr>
          <p:nvPr/>
        </p:nvSpPr>
        <p:spPr bwMode="auto">
          <a:xfrm flipV="1">
            <a:off x="4284663" y="3573463"/>
            <a:ext cx="2879725" cy="1223962"/>
          </a:xfrm>
          <a:prstGeom prst="line">
            <a:avLst/>
          </a:prstGeom>
          <a:noFill/>
          <a:ln w="31750">
            <a:solidFill>
              <a:srgbClr val="FF0000"/>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9339" name="Line 157"/>
          <p:cNvSpPr>
            <a:spLocks noChangeShapeType="1"/>
          </p:cNvSpPr>
          <p:nvPr/>
        </p:nvSpPr>
        <p:spPr bwMode="auto">
          <a:xfrm>
            <a:off x="4356100" y="4868863"/>
            <a:ext cx="2160588" cy="720725"/>
          </a:xfrm>
          <a:prstGeom prst="line">
            <a:avLst/>
          </a:prstGeom>
          <a:noFill/>
          <a:ln w="31750">
            <a:solidFill>
              <a:srgbClr val="FF0000"/>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9340" name="Line 158"/>
          <p:cNvSpPr>
            <a:spLocks noChangeShapeType="1"/>
          </p:cNvSpPr>
          <p:nvPr/>
        </p:nvSpPr>
        <p:spPr bwMode="auto">
          <a:xfrm flipH="1" flipV="1">
            <a:off x="3492500" y="3284538"/>
            <a:ext cx="215900" cy="865187"/>
          </a:xfrm>
          <a:prstGeom prst="line">
            <a:avLst/>
          </a:prstGeom>
          <a:noFill/>
          <a:ln w="31750">
            <a:solidFill>
              <a:srgbClr val="FF0000"/>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9341" name="AutoShape 159"/>
          <p:cNvSpPr>
            <a:spLocks noChangeArrowheads="1"/>
          </p:cNvSpPr>
          <p:nvPr/>
        </p:nvSpPr>
        <p:spPr bwMode="auto">
          <a:xfrm rot="-3912239">
            <a:off x="4933950" y="4379913"/>
            <a:ext cx="1944687" cy="211138"/>
          </a:xfrm>
          <a:prstGeom prst="leftRightArrow">
            <a:avLst>
              <a:gd name="adj1" fmla="val 50000"/>
              <a:gd name="adj2" fmla="val 184210"/>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99342" name="Picture 160" descr="logo"/>
          <p:cNvPicPr>
            <a:picLocks noChangeAspect="1" noChangeArrowheads="1"/>
          </p:cNvPicPr>
          <p:nvPr/>
        </p:nvPicPr>
        <p:blipFill>
          <a:blip r:embed="rId11">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1611313" y="4038600"/>
            <a:ext cx="1044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4" name="Rectangle 4"/>
          <p:cNvSpPr>
            <a:spLocks noChangeArrowheads="1"/>
          </p:cNvSpPr>
          <p:nvPr/>
        </p:nvSpPr>
        <p:spPr bwMode="auto">
          <a:xfrm>
            <a:off x="1116013" y="117475"/>
            <a:ext cx="7667625"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2600" b="1" i="1">
                <a:solidFill>
                  <a:srgbClr val="EC8C00"/>
                </a:solidFill>
                <a:effectLst>
                  <a:outerShdw blurRad="38100" dist="38100" dir="2700000" algn="tl">
                    <a:srgbClr val="C0C0C0"/>
                  </a:outerShdw>
                </a:effectLst>
              </a:rPr>
              <a:t>Smart Resource 2005 Scenario (3 scenes)  </a:t>
            </a:r>
            <a:r>
              <a:rPr lang="en-US" sz="2200" b="1" i="1">
                <a:solidFill>
                  <a:srgbClr val="EC8C00"/>
                </a:solidFill>
                <a:effectLst>
                  <a:outerShdw blurRad="38100" dist="38100" dir="2700000" algn="tl">
                    <a:srgbClr val="C0C0C0"/>
                  </a:outerShdw>
                </a:effectLst>
              </a:rPr>
              <a:t> </a:t>
            </a:r>
            <a:endParaRPr lang="en-US" sz="2400" b="1" i="1">
              <a:solidFill>
                <a:srgbClr val="EC8C00"/>
              </a:solidFill>
              <a:effectLst>
                <a:outerShdw blurRad="38100" dist="38100" dir="2700000" algn="tl">
                  <a:srgbClr val="C0C0C0"/>
                </a:outerShdw>
              </a:effectLst>
            </a:endParaRPr>
          </a:p>
        </p:txBody>
      </p:sp>
      <p:sp>
        <p:nvSpPr>
          <p:cNvPr id="16388" name="AutoShape 5"/>
          <p:cNvSpPr>
            <a:spLocks noChangeArrowheads="1"/>
          </p:cNvSpPr>
          <p:nvPr/>
        </p:nvSpPr>
        <p:spPr bwMode="auto">
          <a:xfrm>
            <a:off x="6781800" y="1828800"/>
            <a:ext cx="1524000" cy="533400"/>
          </a:xfrm>
          <a:prstGeom prst="cloudCallout">
            <a:avLst>
              <a:gd name="adj1" fmla="val -27083"/>
              <a:gd name="adj2" fmla="val 17264"/>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89" name="Freeform 6"/>
          <p:cNvSpPr>
            <a:spLocks/>
          </p:cNvSpPr>
          <p:nvPr/>
        </p:nvSpPr>
        <p:spPr bwMode="auto">
          <a:xfrm rot="52946">
            <a:off x="6753225" y="1974850"/>
            <a:ext cx="1016000" cy="1358900"/>
          </a:xfrm>
          <a:custGeom>
            <a:avLst/>
            <a:gdLst>
              <a:gd name="T0" fmla="*/ 384 w 640"/>
              <a:gd name="T1" fmla="*/ 112 h 856"/>
              <a:gd name="T2" fmla="*/ 288 w 640"/>
              <a:gd name="T3" fmla="*/ 400 h 856"/>
              <a:gd name="T4" fmla="*/ 96 w 640"/>
              <a:gd name="T5" fmla="*/ 640 h 856"/>
              <a:gd name="T6" fmla="*/ 96 w 640"/>
              <a:gd name="T7" fmla="*/ 688 h 856"/>
              <a:gd name="T8" fmla="*/ 0 w 640"/>
              <a:gd name="T9" fmla="*/ 592 h 856"/>
              <a:gd name="T10" fmla="*/ 96 w 640"/>
              <a:gd name="T11" fmla="*/ 832 h 856"/>
              <a:gd name="T12" fmla="*/ 576 w 640"/>
              <a:gd name="T13" fmla="*/ 736 h 856"/>
              <a:gd name="T14" fmla="*/ 480 w 640"/>
              <a:gd name="T15" fmla="*/ 688 h 856"/>
              <a:gd name="T16" fmla="*/ 480 w 640"/>
              <a:gd name="T17" fmla="*/ 592 h 856"/>
              <a:gd name="T18" fmla="*/ 528 w 640"/>
              <a:gd name="T19" fmla="*/ 352 h 856"/>
              <a:gd name="T20" fmla="*/ 576 w 640"/>
              <a:gd name="T21" fmla="*/ 160 h 856"/>
              <a:gd name="T22" fmla="*/ 576 w 640"/>
              <a:gd name="T23" fmla="*/ 64 h 856"/>
              <a:gd name="T24" fmla="*/ 480 w 640"/>
              <a:gd name="T25" fmla="*/ 16 h 856"/>
              <a:gd name="T26" fmla="*/ 384 w 640"/>
              <a:gd name="T27" fmla="*/ 16 h 856"/>
              <a:gd name="T28" fmla="*/ 384 w 640"/>
              <a:gd name="T29" fmla="*/ 112 h 8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0"/>
              <a:gd name="T46" fmla="*/ 0 h 856"/>
              <a:gd name="T47" fmla="*/ 640 w 640"/>
              <a:gd name="T48" fmla="*/ 856 h 8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0" h="856">
                <a:moveTo>
                  <a:pt x="384" y="112"/>
                </a:moveTo>
                <a:cubicBezTo>
                  <a:pt x="368" y="176"/>
                  <a:pt x="336" y="312"/>
                  <a:pt x="288" y="400"/>
                </a:cubicBezTo>
                <a:cubicBezTo>
                  <a:pt x="240" y="488"/>
                  <a:pt x="128" y="592"/>
                  <a:pt x="96" y="640"/>
                </a:cubicBezTo>
                <a:cubicBezTo>
                  <a:pt x="64" y="688"/>
                  <a:pt x="112" y="696"/>
                  <a:pt x="96" y="688"/>
                </a:cubicBezTo>
                <a:cubicBezTo>
                  <a:pt x="80" y="680"/>
                  <a:pt x="0" y="568"/>
                  <a:pt x="0" y="592"/>
                </a:cubicBezTo>
                <a:cubicBezTo>
                  <a:pt x="0" y="616"/>
                  <a:pt x="0" y="808"/>
                  <a:pt x="96" y="832"/>
                </a:cubicBezTo>
                <a:cubicBezTo>
                  <a:pt x="192" y="856"/>
                  <a:pt x="512" y="760"/>
                  <a:pt x="576" y="736"/>
                </a:cubicBezTo>
                <a:cubicBezTo>
                  <a:pt x="640" y="712"/>
                  <a:pt x="496" y="712"/>
                  <a:pt x="480" y="688"/>
                </a:cubicBezTo>
                <a:cubicBezTo>
                  <a:pt x="464" y="664"/>
                  <a:pt x="472" y="648"/>
                  <a:pt x="480" y="592"/>
                </a:cubicBezTo>
                <a:cubicBezTo>
                  <a:pt x="488" y="536"/>
                  <a:pt x="512" y="424"/>
                  <a:pt x="528" y="352"/>
                </a:cubicBezTo>
                <a:cubicBezTo>
                  <a:pt x="544" y="280"/>
                  <a:pt x="568" y="208"/>
                  <a:pt x="576" y="160"/>
                </a:cubicBezTo>
                <a:cubicBezTo>
                  <a:pt x="584" y="112"/>
                  <a:pt x="592" y="88"/>
                  <a:pt x="576" y="64"/>
                </a:cubicBezTo>
                <a:cubicBezTo>
                  <a:pt x="560" y="40"/>
                  <a:pt x="512" y="24"/>
                  <a:pt x="480" y="16"/>
                </a:cubicBezTo>
                <a:cubicBezTo>
                  <a:pt x="448" y="8"/>
                  <a:pt x="400" y="0"/>
                  <a:pt x="384" y="16"/>
                </a:cubicBezTo>
                <a:cubicBezTo>
                  <a:pt x="368" y="32"/>
                  <a:pt x="400" y="48"/>
                  <a:pt x="384" y="112"/>
                </a:cubicBezTo>
                <a:close/>
              </a:path>
            </a:pathLst>
          </a:custGeom>
          <a:solidFill>
            <a:schemeClr val="accent1"/>
          </a:solidFill>
          <a:ln w="9525">
            <a:solidFill>
              <a:srgbClr val="C0C0C0"/>
            </a:solidFill>
            <a:round/>
            <a:headEnd/>
            <a:tailEnd/>
          </a:ln>
        </p:spPr>
        <p:txBody>
          <a:bodyPr/>
          <a:lstStyle/>
          <a:p>
            <a:endParaRPr lang="en-US"/>
          </a:p>
        </p:txBody>
      </p:sp>
      <p:sp>
        <p:nvSpPr>
          <p:cNvPr id="16390" name="Freeform 7"/>
          <p:cNvSpPr>
            <a:spLocks/>
          </p:cNvSpPr>
          <p:nvPr/>
        </p:nvSpPr>
        <p:spPr bwMode="auto">
          <a:xfrm>
            <a:off x="2416175" y="4403725"/>
            <a:ext cx="2806700" cy="1219200"/>
          </a:xfrm>
          <a:custGeom>
            <a:avLst/>
            <a:gdLst>
              <a:gd name="T0" fmla="*/ 104 w 1768"/>
              <a:gd name="T1" fmla="*/ 352 h 768"/>
              <a:gd name="T2" fmla="*/ 680 w 1768"/>
              <a:gd name="T3" fmla="*/ 304 h 768"/>
              <a:gd name="T4" fmla="*/ 1208 w 1768"/>
              <a:gd name="T5" fmla="*/ 160 h 768"/>
              <a:gd name="T6" fmla="*/ 1304 w 1768"/>
              <a:gd name="T7" fmla="*/ 112 h 768"/>
              <a:gd name="T8" fmla="*/ 1256 w 1768"/>
              <a:gd name="T9" fmla="*/ 16 h 768"/>
              <a:gd name="T10" fmla="*/ 1736 w 1768"/>
              <a:gd name="T11" fmla="*/ 112 h 768"/>
              <a:gd name="T12" fmla="*/ 1448 w 1768"/>
              <a:gd name="T13" fmla="*/ 688 h 768"/>
              <a:gd name="T14" fmla="*/ 1400 w 1768"/>
              <a:gd name="T15" fmla="*/ 592 h 768"/>
              <a:gd name="T16" fmla="*/ 1304 w 1768"/>
              <a:gd name="T17" fmla="*/ 544 h 768"/>
              <a:gd name="T18" fmla="*/ 872 w 1768"/>
              <a:gd name="T19" fmla="*/ 592 h 768"/>
              <a:gd name="T20" fmla="*/ 488 w 1768"/>
              <a:gd name="T21" fmla="*/ 592 h 768"/>
              <a:gd name="T22" fmla="*/ 104 w 1768"/>
              <a:gd name="T23" fmla="*/ 496 h 768"/>
              <a:gd name="T24" fmla="*/ 56 w 1768"/>
              <a:gd name="T25" fmla="*/ 400 h 768"/>
              <a:gd name="T26" fmla="*/ 104 w 1768"/>
              <a:gd name="T27" fmla="*/ 352 h 7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8"/>
              <a:gd name="T43" fmla="*/ 0 h 768"/>
              <a:gd name="T44" fmla="*/ 1768 w 1768"/>
              <a:gd name="T45" fmla="*/ 768 h 7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8" h="768">
                <a:moveTo>
                  <a:pt x="104" y="352"/>
                </a:moveTo>
                <a:cubicBezTo>
                  <a:pt x="208" y="336"/>
                  <a:pt x="496" y="336"/>
                  <a:pt x="680" y="304"/>
                </a:cubicBezTo>
                <a:cubicBezTo>
                  <a:pt x="864" y="272"/>
                  <a:pt x="1104" y="192"/>
                  <a:pt x="1208" y="160"/>
                </a:cubicBezTo>
                <a:cubicBezTo>
                  <a:pt x="1312" y="128"/>
                  <a:pt x="1296" y="136"/>
                  <a:pt x="1304" y="112"/>
                </a:cubicBezTo>
                <a:cubicBezTo>
                  <a:pt x="1312" y="88"/>
                  <a:pt x="1184" y="16"/>
                  <a:pt x="1256" y="16"/>
                </a:cubicBezTo>
                <a:cubicBezTo>
                  <a:pt x="1328" y="16"/>
                  <a:pt x="1704" y="0"/>
                  <a:pt x="1736" y="112"/>
                </a:cubicBezTo>
                <a:cubicBezTo>
                  <a:pt x="1768" y="224"/>
                  <a:pt x="1504" y="608"/>
                  <a:pt x="1448" y="688"/>
                </a:cubicBezTo>
                <a:cubicBezTo>
                  <a:pt x="1392" y="768"/>
                  <a:pt x="1424" y="616"/>
                  <a:pt x="1400" y="592"/>
                </a:cubicBezTo>
                <a:cubicBezTo>
                  <a:pt x="1376" y="568"/>
                  <a:pt x="1392" y="544"/>
                  <a:pt x="1304" y="544"/>
                </a:cubicBezTo>
                <a:cubicBezTo>
                  <a:pt x="1216" y="544"/>
                  <a:pt x="1008" y="584"/>
                  <a:pt x="872" y="592"/>
                </a:cubicBezTo>
                <a:cubicBezTo>
                  <a:pt x="736" y="600"/>
                  <a:pt x="616" y="608"/>
                  <a:pt x="488" y="592"/>
                </a:cubicBezTo>
                <a:cubicBezTo>
                  <a:pt x="360" y="576"/>
                  <a:pt x="176" y="528"/>
                  <a:pt x="104" y="496"/>
                </a:cubicBezTo>
                <a:cubicBezTo>
                  <a:pt x="32" y="464"/>
                  <a:pt x="56" y="424"/>
                  <a:pt x="56" y="400"/>
                </a:cubicBezTo>
                <a:cubicBezTo>
                  <a:pt x="56" y="376"/>
                  <a:pt x="0" y="368"/>
                  <a:pt x="104" y="352"/>
                </a:cubicBezTo>
                <a:close/>
              </a:path>
            </a:pathLst>
          </a:custGeom>
          <a:solidFill>
            <a:schemeClr val="accent1"/>
          </a:solidFill>
          <a:ln w="9525">
            <a:solidFill>
              <a:srgbClr val="C0C0C0"/>
            </a:solidFill>
            <a:round/>
            <a:headEnd/>
            <a:tailEnd/>
          </a:ln>
        </p:spPr>
        <p:txBody>
          <a:bodyPr/>
          <a:lstStyle/>
          <a:p>
            <a:endParaRPr lang="en-US"/>
          </a:p>
        </p:txBody>
      </p:sp>
      <p:sp>
        <p:nvSpPr>
          <p:cNvPr id="16391" name="AutoShape 8"/>
          <p:cNvSpPr>
            <a:spLocks noChangeArrowheads="1"/>
          </p:cNvSpPr>
          <p:nvPr/>
        </p:nvSpPr>
        <p:spPr bwMode="auto">
          <a:xfrm rot="-1034380">
            <a:off x="2051050" y="4191000"/>
            <a:ext cx="3048000" cy="228600"/>
          </a:xfrm>
          <a:prstGeom prst="curvedDownArrow">
            <a:avLst>
              <a:gd name="adj1" fmla="val 266667"/>
              <a:gd name="adj2" fmla="val 533333"/>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392" name="AutoShape 9"/>
          <p:cNvSpPr>
            <a:spLocks noChangeArrowheads="1"/>
          </p:cNvSpPr>
          <p:nvPr/>
        </p:nvSpPr>
        <p:spPr bwMode="auto">
          <a:xfrm>
            <a:off x="4953000" y="3848100"/>
            <a:ext cx="2562225" cy="647700"/>
          </a:xfrm>
          <a:prstGeom prst="cloudCallout">
            <a:avLst>
              <a:gd name="adj1" fmla="val -10097"/>
              <a:gd name="adj2" fmla="val 931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93" name="AutoShape 10"/>
          <p:cNvSpPr>
            <a:spLocks noChangeArrowheads="1"/>
          </p:cNvSpPr>
          <p:nvPr/>
        </p:nvSpPr>
        <p:spPr bwMode="auto">
          <a:xfrm>
            <a:off x="180975" y="4962525"/>
            <a:ext cx="2743200" cy="990600"/>
          </a:xfrm>
          <a:prstGeom prst="cloudCallout">
            <a:avLst>
              <a:gd name="adj1" fmla="val -31134"/>
              <a:gd name="adj2" fmla="val -11218"/>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6394" name="AutoShape 11"/>
          <p:cNvSpPr>
            <a:spLocks noChangeArrowheads="1"/>
          </p:cNvSpPr>
          <p:nvPr/>
        </p:nvSpPr>
        <p:spPr bwMode="auto">
          <a:xfrm>
            <a:off x="7162800" y="1371600"/>
            <a:ext cx="762000" cy="7620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395" name="Picture 12" descr="CA8C68L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58050" y="1455738"/>
            <a:ext cx="576263"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6" name="Picture 13" descr="009pic00-fu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1817688"/>
            <a:ext cx="300038" cy="23495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sp>
        <p:nvSpPr>
          <p:cNvPr id="921614" name="Text Box 14"/>
          <p:cNvSpPr txBox="1">
            <a:spLocks noChangeArrowheads="1"/>
          </p:cNvSpPr>
          <p:nvPr/>
        </p:nvSpPr>
        <p:spPr bwMode="auto">
          <a:xfrm>
            <a:off x="7105650" y="1123950"/>
            <a:ext cx="1295400" cy="274638"/>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“Expert”</a:t>
            </a:r>
          </a:p>
        </p:txBody>
      </p:sp>
      <p:sp>
        <p:nvSpPr>
          <p:cNvPr id="921615" name="Text Box 15"/>
          <p:cNvSpPr txBox="1">
            <a:spLocks noChangeArrowheads="1"/>
          </p:cNvSpPr>
          <p:nvPr/>
        </p:nvSpPr>
        <p:spPr bwMode="auto">
          <a:xfrm>
            <a:off x="533400" y="3810000"/>
            <a:ext cx="1371600" cy="396875"/>
          </a:xfrm>
          <a:prstGeom prst="rect">
            <a:avLst/>
          </a:prstGeom>
          <a:noFill/>
          <a:ln w="9525">
            <a:noFill/>
            <a:miter lim="800000"/>
            <a:headEnd/>
            <a:tailEnd/>
          </a:ln>
          <a:effectLst/>
        </p:spPr>
        <p:txBody>
          <a:bodyPr>
            <a:spAutoFit/>
          </a:bodyPr>
          <a:lstStyle/>
          <a:p>
            <a:pPr algn="l">
              <a:spcBef>
                <a:spcPct val="50000"/>
              </a:spcBef>
              <a:defRPr/>
            </a:pPr>
            <a:r>
              <a:rPr lang="en-GB" sz="2000" b="1">
                <a:solidFill>
                  <a:srgbClr val="993300"/>
                </a:solidFill>
                <a:effectLst>
                  <a:outerShdw blurRad="38100" dist="38100" dir="2700000" algn="tl">
                    <a:srgbClr val="C0C0C0"/>
                  </a:outerShdw>
                </a:effectLst>
              </a:rPr>
              <a:t>“Service”</a:t>
            </a:r>
          </a:p>
        </p:txBody>
      </p:sp>
      <p:grpSp>
        <p:nvGrpSpPr>
          <p:cNvPr id="16399" name="Group 16"/>
          <p:cNvGrpSpPr>
            <a:grpSpLocks/>
          </p:cNvGrpSpPr>
          <p:nvPr/>
        </p:nvGrpSpPr>
        <p:grpSpPr bwMode="auto">
          <a:xfrm>
            <a:off x="533400" y="4191000"/>
            <a:ext cx="1524000" cy="1447800"/>
            <a:chOff x="432" y="1296"/>
            <a:chExt cx="611" cy="584"/>
          </a:xfrm>
        </p:grpSpPr>
        <p:sp>
          <p:nvSpPr>
            <p:cNvPr id="16443" name="AutoShape 17"/>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44" name="Picture 18" descr="CA8XIZ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400" name="Picture 19"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676400" y="5334000"/>
            <a:ext cx="838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01" name="Picture 20"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19725" y="3616325"/>
            <a:ext cx="685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02" name="Oval 21"/>
          <p:cNvSpPr>
            <a:spLocks noChangeArrowheads="1"/>
          </p:cNvSpPr>
          <p:nvPr/>
        </p:nvSpPr>
        <p:spPr bwMode="auto">
          <a:xfrm>
            <a:off x="5575300" y="3613150"/>
            <a:ext cx="138113" cy="141288"/>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03" name="Picture 22" descr="tick"/>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07038" y="3543300"/>
            <a:ext cx="2746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404" name="Group 23"/>
          <p:cNvGrpSpPr>
            <a:grpSpLocks/>
          </p:cNvGrpSpPr>
          <p:nvPr/>
        </p:nvGrpSpPr>
        <p:grpSpPr bwMode="auto">
          <a:xfrm>
            <a:off x="5438775" y="3200400"/>
            <a:ext cx="838200" cy="442913"/>
            <a:chOff x="3360" y="2208"/>
            <a:chExt cx="528" cy="279"/>
          </a:xfrm>
        </p:grpSpPr>
        <p:sp>
          <p:nvSpPr>
            <p:cNvPr id="16441" name="Text Box 24"/>
            <p:cNvSpPr txBox="1">
              <a:spLocks noChangeArrowheads="1"/>
            </p:cNvSpPr>
            <p:nvPr/>
          </p:nvSpPr>
          <p:spPr bwMode="auto">
            <a:xfrm>
              <a:off x="3360" y="2208"/>
              <a:ext cx="5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Labelled data</a:t>
              </a:r>
            </a:p>
          </p:txBody>
        </p:sp>
        <p:pic>
          <p:nvPicPr>
            <p:cNvPr id="16442" name="Picture 25" descr="CA8C68LO"/>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12" y="2346"/>
              <a:ext cx="144"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405" name="Group 26"/>
          <p:cNvGrpSpPr>
            <a:grpSpLocks/>
          </p:cNvGrpSpPr>
          <p:nvPr/>
        </p:nvGrpSpPr>
        <p:grpSpPr bwMode="auto">
          <a:xfrm>
            <a:off x="4800600" y="3448050"/>
            <a:ext cx="838200" cy="436563"/>
            <a:chOff x="1104" y="1008"/>
            <a:chExt cx="528" cy="275"/>
          </a:xfrm>
        </p:grpSpPr>
        <p:sp>
          <p:nvSpPr>
            <p:cNvPr id="16439" name="Text Box 27"/>
            <p:cNvSpPr txBox="1">
              <a:spLocks noChangeArrowheads="1"/>
            </p:cNvSpPr>
            <p:nvPr/>
          </p:nvSpPr>
          <p:spPr bwMode="auto">
            <a:xfrm>
              <a:off x="1104" y="1008"/>
              <a:ext cx="5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Labelled data</a:t>
              </a:r>
            </a:p>
          </p:txBody>
        </p:sp>
        <p:pic>
          <p:nvPicPr>
            <p:cNvPr id="16440" name="Picture 28" descr="untitled"/>
            <p:cNvPicPr>
              <a:picLocks noChangeAspect="1" noChangeArrowheads="1"/>
            </p:cNvPicPr>
            <p:nvPr/>
          </p:nvPicPr>
          <p:blipFill>
            <a:blip r:embed="rId5"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335" y="1139"/>
              <a:ext cx="17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406" name="Text Box 29"/>
          <p:cNvSpPr txBox="1">
            <a:spLocks noChangeArrowheads="1"/>
          </p:cNvSpPr>
          <p:nvPr/>
        </p:nvSpPr>
        <p:spPr bwMode="auto">
          <a:xfrm>
            <a:off x="2187575" y="5791200"/>
            <a:ext cx="1012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200" b="1">
                <a:solidFill>
                  <a:srgbClr val="993300"/>
                </a:solidFill>
              </a:rPr>
              <a:t>Diagnostic model</a:t>
            </a:r>
          </a:p>
        </p:txBody>
      </p:sp>
      <p:sp>
        <p:nvSpPr>
          <p:cNvPr id="921630" name="Text Box 30"/>
          <p:cNvSpPr txBox="1">
            <a:spLocks noChangeArrowheads="1"/>
          </p:cNvSpPr>
          <p:nvPr/>
        </p:nvSpPr>
        <p:spPr bwMode="auto">
          <a:xfrm rot="-3746445">
            <a:off x="7315200" y="2887663"/>
            <a:ext cx="1676400" cy="457200"/>
          </a:xfrm>
          <a:prstGeom prst="rect">
            <a:avLst/>
          </a:prstGeom>
          <a:noFill/>
          <a:ln w="9525">
            <a:noFill/>
            <a:miter lim="800000"/>
            <a:headEnd/>
            <a:tailEnd/>
          </a:ln>
          <a:effectLst/>
        </p:spPr>
        <p:txBody>
          <a:bodyPr>
            <a:spAutoFit/>
          </a:bodyPr>
          <a:lstStyle/>
          <a:p>
            <a:pPr>
              <a:spcBef>
                <a:spcPct val="50000"/>
              </a:spcBef>
              <a:defRPr/>
            </a:pPr>
            <a:r>
              <a:rPr lang="en-GB" sz="1200" b="1">
                <a:solidFill>
                  <a:srgbClr val="3E7CBA"/>
                </a:solidFill>
                <a:effectLst>
                  <a:outerShdw blurRad="38100" dist="38100" dir="2700000" algn="tl">
                    <a:srgbClr val="C0C0C0"/>
                  </a:outerShdw>
                </a:effectLst>
              </a:rPr>
              <a:t>Querying diagnostic results</a:t>
            </a:r>
          </a:p>
        </p:txBody>
      </p:sp>
      <p:sp>
        <p:nvSpPr>
          <p:cNvPr id="921631" name="Text Box 31"/>
          <p:cNvSpPr txBox="1">
            <a:spLocks noChangeArrowheads="1"/>
          </p:cNvSpPr>
          <p:nvPr/>
        </p:nvSpPr>
        <p:spPr bwMode="auto">
          <a:xfrm rot="-889033">
            <a:off x="1981200" y="3962400"/>
            <a:ext cx="2514600" cy="304800"/>
          </a:xfrm>
          <a:prstGeom prst="rect">
            <a:avLst/>
          </a:prstGeom>
          <a:noFill/>
          <a:ln w="9525">
            <a:noFill/>
            <a:miter lim="800000"/>
            <a:headEnd/>
            <a:tailEnd/>
          </a:ln>
          <a:effectLst/>
        </p:spPr>
        <p:txBody>
          <a:bodyPr>
            <a:spAutoFit/>
          </a:bodyPr>
          <a:lstStyle/>
          <a:p>
            <a:pPr>
              <a:spcBef>
                <a:spcPct val="50000"/>
              </a:spcBef>
              <a:defRPr/>
            </a:pPr>
            <a:r>
              <a:rPr lang="en-GB" sz="1400" b="1">
                <a:solidFill>
                  <a:srgbClr val="3E7CBA"/>
                </a:solidFill>
                <a:effectLst>
                  <a:outerShdw blurRad="38100" dist="38100" dir="2700000" algn="tl">
                    <a:srgbClr val="C0C0C0"/>
                  </a:outerShdw>
                </a:effectLst>
              </a:rPr>
              <a:t>Labelled data</a:t>
            </a:r>
          </a:p>
        </p:txBody>
      </p:sp>
      <p:sp>
        <p:nvSpPr>
          <p:cNvPr id="16409" name="Text Box 32"/>
          <p:cNvSpPr txBox="1">
            <a:spLocks noChangeArrowheads="1"/>
          </p:cNvSpPr>
          <p:nvPr/>
        </p:nvSpPr>
        <p:spPr bwMode="auto">
          <a:xfrm rot="-4022034">
            <a:off x="6568281" y="2537619"/>
            <a:ext cx="14938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en-US" b="1">
                <a:solidFill>
                  <a:srgbClr val="3E7CBA"/>
                </a:solidFill>
              </a:rPr>
              <a:t>Watching and querying diagnostic data</a:t>
            </a:r>
          </a:p>
        </p:txBody>
      </p:sp>
      <p:sp>
        <p:nvSpPr>
          <p:cNvPr id="16410" name="AutoShape 33"/>
          <p:cNvSpPr>
            <a:spLocks noChangeArrowheads="1"/>
          </p:cNvSpPr>
          <p:nvPr/>
        </p:nvSpPr>
        <p:spPr bwMode="auto">
          <a:xfrm rot="6936136" flipH="1">
            <a:off x="6782594" y="2963069"/>
            <a:ext cx="1792288" cy="228600"/>
          </a:xfrm>
          <a:prstGeom prst="curvedDownArrow">
            <a:avLst>
              <a:gd name="adj1" fmla="val 156806"/>
              <a:gd name="adj2" fmla="val 313611"/>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6411" name="AutoShape 34"/>
          <p:cNvSpPr>
            <a:spLocks noChangeArrowheads="1"/>
          </p:cNvSpPr>
          <p:nvPr/>
        </p:nvSpPr>
        <p:spPr bwMode="auto">
          <a:xfrm rot="7442575" flipV="1">
            <a:off x="5712619" y="2494757"/>
            <a:ext cx="1752600" cy="201612"/>
          </a:xfrm>
          <a:prstGeom prst="curvedDownArrow">
            <a:avLst>
              <a:gd name="adj1" fmla="val 173859"/>
              <a:gd name="adj2" fmla="val 347717"/>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635" name="Text Box 35"/>
          <p:cNvSpPr txBox="1">
            <a:spLocks noChangeArrowheads="1"/>
          </p:cNvSpPr>
          <p:nvPr/>
        </p:nvSpPr>
        <p:spPr bwMode="auto">
          <a:xfrm rot="-3238620">
            <a:off x="6027738" y="1973262"/>
            <a:ext cx="1143000" cy="244475"/>
          </a:xfrm>
          <a:prstGeom prst="rect">
            <a:avLst/>
          </a:prstGeom>
          <a:noFill/>
          <a:ln w="9525">
            <a:noFill/>
            <a:miter lim="800000"/>
            <a:headEnd/>
            <a:tailEnd/>
          </a:ln>
          <a:effectLst/>
        </p:spPr>
        <p:txBody>
          <a:bodyPr>
            <a:spAutoFit/>
          </a:bodyPr>
          <a:lstStyle/>
          <a:p>
            <a:pPr>
              <a:spcBef>
                <a:spcPct val="50000"/>
              </a:spcBef>
              <a:defRPr/>
            </a:pPr>
            <a:r>
              <a:rPr lang="en-GB" sz="1000" b="1">
                <a:solidFill>
                  <a:srgbClr val="3E7CBA"/>
                </a:solidFill>
                <a:effectLst>
                  <a:outerShdw blurRad="38100" dist="38100" dir="2700000" algn="tl">
                    <a:srgbClr val="C0C0C0"/>
                  </a:outerShdw>
                </a:effectLst>
              </a:rPr>
              <a:t>Labelled data</a:t>
            </a:r>
            <a:endParaRPr lang="en-GB" sz="1800"/>
          </a:p>
        </p:txBody>
      </p:sp>
      <p:sp>
        <p:nvSpPr>
          <p:cNvPr id="16413" name="Text Box 36"/>
          <p:cNvSpPr txBox="1">
            <a:spLocks noChangeArrowheads="1"/>
          </p:cNvSpPr>
          <p:nvPr/>
        </p:nvSpPr>
        <p:spPr bwMode="auto">
          <a:xfrm>
            <a:off x="6858000" y="4365625"/>
            <a:ext cx="762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History data</a:t>
            </a:r>
          </a:p>
        </p:txBody>
      </p:sp>
      <p:sp>
        <p:nvSpPr>
          <p:cNvPr id="16414" name="AutoShape 37"/>
          <p:cNvSpPr>
            <a:spLocks noChangeArrowheads="1"/>
          </p:cNvSpPr>
          <p:nvPr/>
        </p:nvSpPr>
        <p:spPr bwMode="auto">
          <a:xfrm>
            <a:off x="6067425" y="3314700"/>
            <a:ext cx="969963" cy="9271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15" name="Picture 38" descr="hyperprimergraph"/>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15100" y="3848100"/>
            <a:ext cx="419100" cy="296863"/>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6386" name="Object 39"/>
          <p:cNvGraphicFramePr>
            <a:graphicFrameLocks noChangeAspect="1"/>
          </p:cNvGraphicFramePr>
          <p:nvPr/>
        </p:nvGraphicFramePr>
        <p:xfrm>
          <a:off x="6315075" y="3838575"/>
          <a:ext cx="304800" cy="314325"/>
        </p:xfrm>
        <a:graphic>
          <a:graphicData uri="http://schemas.openxmlformats.org/presentationml/2006/ole">
            <mc:AlternateContent xmlns:mc="http://schemas.openxmlformats.org/markup-compatibility/2006">
              <mc:Choice xmlns:v="urn:schemas-microsoft-com:vml" Requires="v">
                <p:oleObj name="Bitmap Image" r:id="rId10" imgW="304923" imgH="314286" progId="Paint.Picture">
                  <p:embed/>
                </p:oleObj>
              </mc:Choice>
              <mc:Fallback>
                <p:oleObj name="Bitmap Image" r:id="rId10" imgW="304923" imgH="314286" progId="Paint.Picture">
                  <p:embed/>
                  <p:pic>
                    <p:nvPicPr>
                      <p:cNvPr id="0" name="Object 39"/>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15075" y="3838575"/>
                        <a:ext cx="304800"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6416" name="Picture 40"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02438" y="3886200"/>
            <a:ext cx="500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17" name="Picture 41"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77025" y="4038600"/>
            <a:ext cx="500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18" name="Picture 42"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38963" y="3987800"/>
            <a:ext cx="5000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3" name="Text Box 43"/>
          <p:cNvSpPr txBox="1">
            <a:spLocks noChangeArrowheads="1"/>
          </p:cNvSpPr>
          <p:nvPr/>
        </p:nvSpPr>
        <p:spPr bwMode="auto">
          <a:xfrm>
            <a:off x="5857875" y="3009900"/>
            <a:ext cx="1219200" cy="336550"/>
          </a:xfrm>
          <a:prstGeom prst="rect">
            <a:avLst/>
          </a:prstGeom>
          <a:noFill/>
          <a:ln w="9525">
            <a:noFill/>
            <a:miter lim="800000"/>
            <a:headEnd/>
            <a:tailEnd/>
          </a:ln>
          <a:effectLst/>
        </p:spPr>
        <p:txBody>
          <a:bodyPr>
            <a:spAutoFit/>
          </a:bodyPr>
          <a:lstStyle/>
          <a:p>
            <a:pPr algn="l">
              <a:spcBef>
                <a:spcPct val="50000"/>
              </a:spcBef>
              <a:defRPr/>
            </a:pPr>
            <a:r>
              <a:rPr lang="en-GB" sz="1600" b="1">
                <a:solidFill>
                  <a:srgbClr val="993300"/>
                </a:solidFill>
                <a:effectLst>
                  <a:outerShdw blurRad="38100" dist="38100" dir="2700000" algn="tl">
                    <a:srgbClr val="C0C0C0"/>
                  </a:outerShdw>
                </a:effectLst>
              </a:rPr>
              <a:t>“Device”</a:t>
            </a:r>
          </a:p>
        </p:txBody>
      </p:sp>
      <p:sp>
        <p:nvSpPr>
          <p:cNvPr id="16420" name="Text Box 44"/>
          <p:cNvSpPr txBox="1">
            <a:spLocks noChangeArrowheads="1"/>
          </p:cNvSpPr>
          <p:nvPr/>
        </p:nvSpPr>
        <p:spPr bwMode="auto">
          <a:xfrm rot="20439497" flipH="1">
            <a:off x="3375025" y="4724400"/>
            <a:ext cx="173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en-US" sz="1200" b="1">
                <a:solidFill>
                  <a:srgbClr val="3E7CBA"/>
                </a:solidFill>
              </a:rPr>
              <a:t>Querying data for learning</a:t>
            </a:r>
          </a:p>
        </p:txBody>
      </p:sp>
      <p:sp>
        <p:nvSpPr>
          <p:cNvPr id="16421" name="AutoShape 45"/>
          <p:cNvSpPr>
            <a:spLocks noChangeArrowheads="1"/>
          </p:cNvSpPr>
          <p:nvPr/>
        </p:nvSpPr>
        <p:spPr bwMode="auto">
          <a:xfrm rot="-1338899" flipH="1" flipV="1">
            <a:off x="2743200" y="5137150"/>
            <a:ext cx="4114800" cy="425450"/>
          </a:xfrm>
          <a:prstGeom prst="curvedDownArrow">
            <a:avLst>
              <a:gd name="adj1" fmla="val 193433"/>
              <a:gd name="adj2" fmla="val 386866"/>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1646" name="Text Box 46"/>
          <p:cNvSpPr txBox="1">
            <a:spLocks noChangeArrowheads="1"/>
          </p:cNvSpPr>
          <p:nvPr/>
        </p:nvSpPr>
        <p:spPr bwMode="auto">
          <a:xfrm rot="-1478644">
            <a:off x="4260850" y="5105400"/>
            <a:ext cx="3130550" cy="581025"/>
          </a:xfrm>
          <a:prstGeom prst="rect">
            <a:avLst/>
          </a:prstGeom>
          <a:noFill/>
          <a:ln w="9525">
            <a:noFill/>
            <a:miter lim="800000"/>
            <a:headEnd/>
            <a:tailEnd/>
          </a:ln>
          <a:effectLst/>
        </p:spPr>
        <p:txBody>
          <a:bodyPr>
            <a:spAutoFit/>
          </a:bodyPr>
          <a:lstStyle/>
          <a:p>
            <a:pPr>
              <a:spcBef>
                <a:spcPct val="50000"/>
              </a:spcBef>
              <a:defRPr/>
            </a:pPr>
            <a:r>
              <a:rPr lang="en-GB" sz="1600" b="1">
                <a:solidFill>
                  <a:srgbClr val="3E7CBA"/>
                </a:solidFill>
                <a:effectLst>
                  <a:outerShdw blurRad="38100" dist="38100" dir="2700000" algn="tl">
                    <a:srgbClr val="C0C0C0"/>
                  </a:outerShdw>
                </a:effectLst>
              </a:rPr>
              <a:t>Learning sample and Querying diagnostic results</a:t>
            </a:r>
            <a:endParaRPr lang="en-GB" sz="1600"/>
          </a:p>
        </p:txBody>
      </p:sp>
      <p:pic>
        <p:nvPicPr>
          <p:cNvPr id="16423" name="Picture 47" descr="dig_library"/>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43475" y="3870325"/>
            <a:ext cx="68580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24" name="Picture 48" descr="tick"/>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89538" y="3802063"/>
            <a:ext cx="261937"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25" name="Picture 4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172200" y="3419475"/>
            <a:ext cx="76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426" name="Group 50"/>
          <p:cNvGrpSpPr>
            <a:grpSpLocks/>
          </p:cNvGrpSpPr>
          <p:nvPr/>
        </p:nvGrpSpPr>
        <p:grpSpPr bwMode="auto">
          <a:xfrm flipH="1">
            <a:off x="5724525" y="3921125"/>
            <a:ext cx="646113" cy="850900"/>
            <a:chOff x="1803" y="1661"/>
            <a:chExt cx="363" cy="505"/>
          </a:xfrm>
        </p:grpSpPr>
        <p:sp>
          <p:nvSpPr>
            <p:cNvPr id="16437" name="Oval 5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38" name="Picture 52"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427" name="Group 53"/>
          <p:cNvGrpSpPr>
            <a:grpSpLocks/>
          </p:cNvGrpSpPr>
          <p:nvPr/>
        </p:nvGrpSpPr>
        <p:grpSpPr bwMode="auto">
          <a:xfrm>
            <a:off x="2124075" y="4292600"/>
            <a:ext cx="647700" cy="995363"/>
            <a:chOff x="1803" y="1661"/>
            <a:chExt cx="363" cy="505"/>
          </a:xfrm>
        </p:grpSpPr>
        <p:sp>
          <p:nvSpPr>
            <p:cNvPr id="16435" name="Oval 5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36" name="Picture 55"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428" name="Group 56"/>
          <p:cNvGrpSpPr>
            <a:grpSpLocks/>
          </p:cNvGrpSpPr>
          <p:nvPr/>
        </p:nvGrpSpPr>
        <p:grpSpPr bwMode="auto">
          <a:xfrm flipH="1">
            <a:off x="6775450" y="1503363"/>
            <a:ext cx="504825" cy="779462"/>
            <a:chOff x="1803" y="1661"/>
            <a:chExt cx="363" cy="505"/>
          </a:xfrm>
        </p:grpSpPr>
        <p:sp>
          <p:nvSpPr>
            <p:cNvPr id="16433" name="Oval 5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6434" name="Picture 58"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21659" name="Text Box 59"/>
          <p:cNvSpPr txBox="1">
            <a:spLocks noChangeArrowheads="1"/>
          </p:cNvSpPr>
          <p:nvPr/>
        </p:nvSpPr>
        <p:spPr bwMode="auto">
          <a:xfrm>
            <a:off x="123825" y="765175"/>
            <a:ext cx="2808288" cy="641350"/>
          </a:xfrm>
          <a:prstGeom prst="rect">
            <a:avLst/>
          </a:prstGeom>
          <a:noFill/>
          <a:ln w="9525" algn="ctr">
            <a:noFill/>
            <a:miter lim="800000"/>
            <a:headEnd/>
            <a:tailEnd/>
          </a:ln>
          <a:effectLst>
            <a:outerShdw dist="45791" dir="2021404" algn="ctr" rotWithShape="0">
              <a:schemeClr val="bg2"/>
            </a:outerShdw>
          </a:effectLst>
        </p:spPr>
        <p:txBody>
          <a:bodyPr>
            <a:spAutoFit/>
          </a:bodyPr>
          <a:lstStyle/>
          <a:p>
            <a:pPr>
              <a:spcBef>
                <a:spcPct val="50000"/>
              </a:spcBef>
              <a:defRPr/>
            </a:pPr>
            <a:r>
              <a:rPr lang="en-US" sz="1800" b="1" i="1">
                <a:solidFill>
                  <a:srgbClr val="0000FF"/>
                </a:solidFill>
                <a:effectLst>
                  <a:outerShdw blurRad="38100" dist="38100" dir="2700000" algn="tl">
                    <a:srgbClr val="C0C0C0"/>
                  </a:outerShdw>
                </a:effectLst>
              </a:rPr>
              <a:t>“Knowledge Transfer from Expert to Service”</a:t>
            </a:r>
          </a:p>
        </p:txBody>
      </p:sp>
      <p:sp>
        <p:nvSpPr>
          <p:cNvPr id="16430" name="AutoShape 60"/>
          <p:cNvSpPr>
            <a:spLocks noChangeArrowheads="1"/>
          </p:cNvSpPr>
          <p:nvPr/>
        </p:nvSpPr>
        <p:spPr bwMode="auto">
          <a:xfrm>
            <a:off x="7164388" y="5157788"/>
            <a:ext cx="1871662" cy="1223962"/>
          </a:xfrm>
          <a:prstGeom prst="wedgeRoundRectCallout">
            <a:avLst>
              <a:gd name="adj1" fmla="val -96310"/>
              <a:gd name="adj2" fmla="val -106810"/>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Agent plays roles:</a:t>
            </a:r>
          </a:p>
          <a:p>
            <a:pPr eaLnBrk="1" hangingPunct="1"/>
            <a:endParaRPr lang="en-US" altLang="en-US"/>
          </a:p>
          <a:p>
            <a:pPr eaLnBrk="1" hangingPunct="1"/>
            <a:r>
              <a:rPr lang="en-US" altLang="en-US" sz="1400"/>
              <a:t>Scene 1: “</a:t>
            </a:r>
            <a:r>
              <a:rPr lang="en-US" altLang="en-US" sz="1400" b="1" i="1">
                <a:solidFill>
                  <a:srgbClr val="FF0000"/>
                </a:solidFill>
              </a:rPr>
              <a:t>patient</a:t>
            </a:r>
            <a:r>
              <a:rPr lang="en-US" altLang="en-US" sz="1400"/>
              <a:t>”;</a:t>
            </a:r>
          </a:p>
          <a:p>
            <a:pPr eaLnBrk="1" hangingPunct="1"/>
            <a:r>
              <a:rPr lang="en-US" altLang="en-US" sz="1400"/>
              <a:t>Scene 2: “</a:t>
            </a:r>
            <a:r>
              <a:rPr lang="en-US" altLang="en-US" sz="1400" b="1">
                <a:solidFill>
                  <a:srgbClr val="FF0000"/>
                </a:solidFill>
              </a:rPr>
              <a:t>teacher</a:t>
            </a:r>
            <a:r>
              <a:rPr lang="en-US" altLang="en-US" sz="1400"/>
              <a:t>”;</a:t>
            </a:r>
          </a:p>
          <a:p>
            <a:pPr eaLnBrk="1" hangingPunct="1"/>
            <a:r>
              <a:rPr lang="en-US" altLang="en-US" sz="1400"/>
              <a:t>Scene 3: “</a:t>
            </a:r>
            <a:r>
              <a:rPr lang="en-US" altLang="en-US" sz="1400" b="1" i="1">
                <a:solidFill>
                  <a:srgbClr val="FF0000"/>
                </a:solidFill>
              </a:rPr>
              <a:t>patient</a:t>
            </a:r>
            <a:r>
              <a:rPr lang="en-US" altLang="en-US" sz="1400"/>
              <a:t>”</a:t>
            </a:r>
          </a:p>
        </p:txBody>
      </p:sp>
      <p:sp>
        <p:nvSpPr>
          <p:cNvPr id="16431" name="AutoShape 61"/>
          <p:cNvSpPr>
            <a:spLocks noChangeArrowheads="1"/>
          </p:cNvSpPr>
          <p:nvPr/>
        </p:nvSpPr>
        <p:spPr bwMode="auto">
          <a:xfrm>
            <a:off x="3419475" y="908050"/>
            <a:ext cx="2808288" cy="1152525"/>
          </a:xfrm>
          <a:prstGeom prst="wedgeRoundRectCallout">
            <a:avLst>
              <a:gd name="adj1" fmla="val 68653"/>
              <a:gd name="adj2" fmla="val 15153"/>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Agent plays roles:</a:t>
            </a:r>
          </a:p>
          <a:p>
            <a:pPr eaLnBrk="1" hangingPunct="1"/>
            <a:endParaRPr lang="en-US" altLang="en-US"/>
          </a:p>
          <a:p>
            <a:pPr eaLnBrk="1" hangingPunct="1"/>
            <a:r>
              <a:rPr lang="en-US" altLang="en-US" sz="1400"/>
              <a:t>Scene 1: “</a:t>
            </a:r>
            <a:r>
              <a:rPr lang="en-US" altLang="en-US" sz="1400" b="1" i="1">
                <a:solidFill>
                  <a:srgbClr val="FF0000"/>
                </a:solidFill>
              </a:rPr>
              <a:t>diagnostic expert</a:t>
            </a:r>
            <a:r>
              <a:rPr lang="en-US" altLang="en-US" sz="1400"/>
              <a:t>”;</a:t>
            </a:r>
          </a:p>
          <a:p>
            <a:pPr eaLnBrk="1" hangingPunct="1"/>
            <a:r>
              <a:rPr lang="en-US" altLang="en-US" sz="1400"/>
              <a:t>Scene 2: “</a:t>
            </a:r>
            <a:r>
              <a:rPr lang="en-US" altLang="en-US" sz="1400" i="1">
                <a:solidFill>
                  <a:srgbClr val="993300"/>
                </a:solidFill>
              </a:rPr>
              <a:t>no play</a:t>
            </a:r>
            <a:r>
              <a:rPr lang="en-US" altLang="en-US" sz="1400"/>
              <a:t>”;</a:t>
            </a:r>
          </a:p>
          <a:p>
            <a:pPr eaLnBrk="1" hangingPunct="1"/>
            <a:r>
              <a:rPr lang="en-US" altLang="en-US" sz="1400"/>
              <a:t>Scene 3: “</a:t>
            </a:r>
            <a:r>
              <a:rPr lang="en-US" altLang="en-US" sz="1400" i="1">
                <a:solidFill>
                  <a:srgbClr val="993300"/>
                </a:solidFill>
              </a:rPr>
              <a:t>no play</a:t>
            </a:r>
            <a:r>
              <a:rPr lang="en-US" altLang="en-US" sz="1400"/>
              <a:t>”</a:t>
            </a:r>
          </a:p>
        </p:txBody>
      </p:sp>
      <p:sp>
        <p:nvSpPr>
          <p:cNvPr id="16432" name="AutoShape 62"/>
          <p:cNvSpPr>
            <a:spLocks noChangeArrowheads="1"/>
          </p:cNvSpPr>
          <p:nvPr/>
        </p:nvSpPr>
        <p:spPr bwMode="auto">
          <a:xfrm>
            <a:off x="323850" y="2133600"/>
            <a:ext cx="2808288" cy="1222375"/>
          </a:xfrm>
          <a:prstGeom prst="wedgeRoundRectCallout">
            <a:avLst>
              <a:gd name="adj1" fmla="val 22866"/>
              <a:gd name="adj2" fmla="val 120000"/>
              <a:gd name="adj3" fmla="val 16667"/>
            </a:avLst>
          </a:prstGeom>
          <a:solidFill>
            <a:srgbClr val="CCFF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Agent plays roles:</a:t>
            </a:r>
          </a:p>
          <a:p>
            <a:pPr eaLnBrk="1" hangingPunct="1"/>
            <a:endParaRPr lang="en-US" altLang="en-US"/>
          </a:p>
          <a:p>
            <a:pPr eaLnBrk="1" hangingPunct="1"/>
            <a:r>
              <a:rPr lang="en-US" altLang="en-US" sz="1400"/>
              <a:t>Scene 1: “</a:t>
            </a:r>
            <a:r>
              <a:rPr lang="en-US" altLang="en-US" sz="1400" i="1">
                <a:solidFill>
                  <a:srgbClr val="993300"/>
                </a:solidFill>
              </a:rPr>
              <a:t>no play</a:t>
            </a:r>
            <a:r>
              <a:rPr lang="en-US" altLang="en-US" sz="1400"/>
              <a:t>”;</a:t>
            </a:r>
          </a:p>
          <a:p>
            <a:pPr eaLnBrk="1" hangingPunct="1"/>
            <a:r>
              <a:rPr lang="en-US" altLang="en-US" sz="1400"/>
              <a:t>Scene 2: “</a:t>
            </a:r>
            <a:r>
              <a:rPr lang="en-US" altLang="en-US" sz="1400" b="1">
                <a:solidFill>
                  <a:srgbClr val="FF0000"/>
                </a:solidFill>
              </a:rPr>
              <a:t>student</a:t>
            </a:r>
            <a:r>
              <a:rPr lang="en-US" altLang="en-US" sz="1400"/>
              <a:t>”;</a:t>
            </a:r>
          </a:p>
          <a:p>
            <a:pPr eaLnBrk="1" hangingPunct="1"/>
            <a:r>
              <a:rPr lang="en-US" altLang="en-US" sz="1400"/>
              <a:t>Scene 3: “</a:t>
            </a:r>
            <a:r>
              <a:rPr lang="en-US" altLang="en-US" sz="1400" b="1" i="1">
                <a:solidFill>
                  <a:srgbClr val="FF0000"/>
                </a:solidFill>
              </a:rPr>
              <a:t>diagnostic expert</a:t>
            </a:r>
            <a:r>
              <a:rPr lang="en-US" altLang="en-US" sz="1400"/>
              <a:t>”</a:t>
            </a:r>
          </a:p>
        </p:txBody>
      </p:sp>
    </p:spTree>
  </p:cSld>
  <p:clrMapOvr>
    <a:masterClrMapping/>
  </p:clrMapOvr>
  <p:transition spd="med"/>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354" name="Rectangle 4"/>
          <p:cNvSpPr>
            <a:spLocks noChangeArrowheads="1"/>
          </p:cNvSpPr>
          <p:nvPr/>
        </p:nvSpPr>
        <p:spPr bwMode="auto">
          <a:xfrm>
            <a:off x="7635875" y="2784475"/>
            <a:ext cx="1223963" cy="503238"/>
          </a:xfrm>
          <a:prstGeom prst="rect">
            <a:avLst/>
          </a:prstGeom>
          <a:gradFill rotWithShape="1">
            <a:gsLst>
              <a:gs pos="0">
                <a:srgbClr val="007676"/>
              </a:gs>
              <a:gs pos="50000">
                <a:srgbClr val="00FFFF"/>
              </a:gs>
              <a:gs pos="100000">
                <a:srgbClr val="007676"/>
              </a:gs>
            </a:gsLst>
            <a:lin ang="5400000" scaled="1"/>
          </a:gra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0355" name="Rectangle 5"/>
          <p:cNvSpPr>
            <a:spLocks noChangeArrowheads="1"/>
          </p:cNvSpPr>
          <p:nvPr/>
        </p:nvSpPr>
        <p:spPr bwMode="auto">
          <a:xfrm>
            <a:off x="7391400" y="2982913"/>
            <a:ext cx="1223963" cy="503237"/>
          </a:xfrm>
          <a:prstGeom prst="rect">
            <a:avLst/>
          </a:prstGeom>
          <a:gradFill rotWithShape="1">
            <a:gsLst>
              <a:gs pos="0">
                <a:srgbClr val="007676"/>
              </a:gs>
              <a:gs pos="50000">
                <a:srgbClr val="00FFFF"/>
              </a:gs>
              <a:gs pos="100000">
                <a:srgbClr val="007676"/>
              </a:gs>
            </a:gsLst>
            <a:lin ang="5400000" scaled="1"/>
          </a:gra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2630" name="Rectangle 6"/>
          <p:cNvSpPr>
            <a:spLocks noChangeArrowheads="1"/>
          </p:cNvSpPr>
          <p:nvPr/>
        </p:nvSpPr>
        <p:spPr bwMode="auto">
          <a:xfrm>
            <a:off x="2424113" y="401638"/>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BDI (Beliefs-Desires-Intensions):</a:t>
            </a:r>
            <a:br>
              <a:rPr lang="en-US" sz="3200" b="1">
                <a:solidFill>
                  <a:srgbClr val="EC8C00"/>
                </a:solidFill>
                <a:effectLst>
                  <a:outerShdw blurRad="38100" dist="38100" dir="2700000" algn="tl">
                    <a:srgbClr val="C0C0C0"/>
                  </a:outerShdw>
                </a:effectLst>
              </a:rPr>
            </a:br>
            <a:r>
              <a:rPr lang="en-US" sz="3200" b="1">
                <a:solidFill>
                  <a:srgbClr val="EC8C00"/>
                </a:solidFill>
                <a:effectLst>
                  <a:outerShdw blurRad="38100" dist="38100" dir="2700000" algn="tl">
                    <a:srgbClr val="C0C0C0"/>
                  </a:outerShdw>
                </a:effectLst>
              </a:rPr>
              <a:t>Underlying Model for R</a:t>
            </a:r>
            <a:r>
              <a:rPr lang="en-US" sz="2400" b="1">
                <a:solidFill>
                  <a:srgbClr val="EC8C00"/>
                </a:solidFill>
                <a:effectLst>
                  <a:outerShdw blurRad="38100" dist="38100" dir="2700000" algn="tl">
                    <a:srgbClr val="C0C0C0"/>
                  </a:outerShdw>
                </a:effectLst>
              </a:rPr>
              <a:t>GB</a:t>
            </a:r>
            <a:r>
              <a:rPr lang="en-US" sz="3200" b="1">
                <a:solidFill>
                  <a:srgbClr val="EC8C00"/>
                </a:solidFill>
                <a:effectLst>
                  <a:outerShdw blurRad="38100" dist="38100" dir="2700000" algn="tl">
                    <a:srgbClr val="C0C0C0"/>
                  </a:outerShdw>
                </a:effectLst>
              </a:rPr>
              <a:t>DF</a:t>
            </a:r>
          </a:p>
        </p:txBody>
      </p:sp>
      <p:sp>
        <p:nvSpPr>
          <p:cNvPr id="100357" name="Text Box 7"/>
          <p:cNvSpPr txBox="1">
            <a:spLocks noChangeArrowheads="1"/>
          </p:cNvSpPr>
          <p:nvPr/>
        </p:nvSpPr>
        <p:spPr bwMode="auto">
          <a:xfrm>
            <a:off x="228600" y="3162300"/>
            <a:ext cx="1343025" cy="466725"/>
          </a:xfrm>
          <a:prstGeom prst="rect">
            <a:avLst/>
          </a:prstGeom>
          <a:gradFill rotWithShape="1">
            <a:gsLst>
              <a:gs pos="0">
                <a:srgbClr val="76475E"/>
              </a:gs>
              <a:gs pos="50000">
                <a:srgbClr val="FF99CC"/>
              </a:gs>
              <a:gs pos="100000">
                <a:srgbClr val="76475E"/>
              </a:gs>
            </a:gsLst>
            <a:lin ang="5400000" scaled="1"/>
          </a:gra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a:t>Profiles</a:t>
            </a:r>
          </a:p>
        </p:txBody>
      </p:sp>
      <p:sp>
        <p:nvSpPr>
          <p:cNvPr id="922632" name="Text Box 8"/>
          <p:cNvSpPr txBox="1">
            <a:spLocks noChangeArrowheads="1"/>
          </p:cNvSpPr>
          <p:nvPr/>
        </p:nvSpPr>
        <p:spPr bwMode="auto">
          <a:xfrm>
            <a:off x="2393950" y="3162300"/>
            <a:ext cx="1439863" cy="466725"/>
          </a:xfrm>
          <a:prstGeom prst="rect">
            <a:avLst/>
          </a:prstGeom>
          <a:gradFill rotWithShape="1">
            <a:gsLst>
              <a:gs pos="0">
                <a:srgbClr val="FF9933">
                  <a:gamma/>
                  <a:shade val="46275"/>
                  <a:invGamma/>
                </a:srgbClr>
              </a:gs>
              <a:gs pos="50000">
                <a:srgbClr val="FF9933"/>
              </a:gs>
              <a:gs pos="100000">
                <a:srgbClr val="FF9933">
                  <a:gamma/>
                  <a:shade val="46275"/>
                  <a:invGamma/>
                </a:srgbClr>
              </a:gs>
            </a:gsLst>
            <a:lin ang="5400000" scaled="1"/>
          </a:gradFill>
          <a:ln w="9525" algn="ctr">
            <a:solidFill>
              <a:schemeClr val="tx1"/>
            </a:solidFill>
            <a:miter lim="800000"/>
            <a:headEnd/>
            <a:tailEnd/>
          </a:ln>
          <a:effectLst/>
        </p:spPr>
        <p:txBody>
          <a:bodyPr>
            <a:spAutoFit/>
          </a:bodyPr>
          <a:lstStyle/>
          <a:p>
            <a:pPr>
              <a:spcBef>
                <a:spcPct val="50000"/>
              </a:spcBef>
              <a:defRPr/>
            </a:pPr>
            <a:r>
              <a:rPr lang="en-US" sz="2400" b="1">
                <a:effectLst>
                  <a:outerShdw blurRad="38100" dist="38100" dir="2700000" algn="tl">
                    <a:srgbClr val="FFFFFF"/>
                  </a:outerShdw>
                </a:effectLst>
              </a:rPr>
              <a:t>D</a:t>
            </a:r>
            <a:r>
              <a:rPr lang="en-US" sz="2400"/>
              <a:t>esires</a:t>
            </a:r>
          </a:p>
        </p:txBody>
      </p:sp>
      <p:sp>
        <p:nvSpPr>
          <p:cNvPr id="922633" name="Text Box 9"/>
          <p:cNvSpPr txBox="1">
            <a:spLocks noChangeArrowheads="1"/>
          </p:cNvSpPr>
          <p:nvPr/>
        </p:nvSpPr>
        <p:spPr bwMode="auto">
          <a:xfrm>
            <a:off x="4683125" y="3162300"/>
            <a:ext cx="1584325" cy="466725"/>
          </a:xfrm>
          <a:prstGeom prst="rect">
            <a:avLst/>
          </a:prstGeom>
          <a:gradFill rotWithShape="1">
            <a:gsLst>
              <a:gs pos="0">
                <a:srgbClr val="FF9933">
                  <a:gamma/>
                  <a:shade val="46275"/>
                  <a:invGamma/>
                </a:srgbClr>
              </a:gs>
              <a:gs pos="50000">
                <a:srgbClr val="FF9933"/>
              </a:gs>
              <a:gs pos="100000">
                <a:srgbClr val="FF9933">
                  <a:gamma/>
                  <a:shade val="46275"/>
                  <a:invGamma/>
                </a:srgbClr>
              </a:gs>
            </a:gsLst>
            <a:lin ang="5400000" scaled="1"/>
          </a:gradFill>
          <a:ln w="9525" algn="ctr">
            <a:solidFill>
              <a:schemeClr val="tx1"/>
            </a:solidFill>
            <a:miter lim="800000"/>
            <a:headEnd/>
            <a:tailEnd/>
          </a:ln>
          <a:effectLst/>
        </p:spPr>
        <p:txBody>
          <a:bodyPr>
            <a:spAutoFit/>
          </a:bodyPr>
          <a:lstStyle/>
          <a:p>
            <a:pPr>
              <a:spcBef>
                <a:spcPct val="50000"/>
              </a:spcBef>
              <a:defRPr/>
            </a:pPr>
            <a:r>
              <a:rPr lang="en-US" sz="2400" b="1">
                <a:effectLst>
                  <a:outerShdw blurRad="38100" dist="38100" dir="2700000" algn="tl">
                    <a:srgbClr val="FFFFFF"/>
                  </a:outerShdw>
                </a:effectLst>
              </a:rPr>
              <a:t>I</a:t>
            </a:r>
            <a:r>
              <a:rPr lang="en-US" sz="2400"/>
              <a:t>ntensions</a:t>
            </a:r>
          </a:p>
        </p:txBody>
      </p:sp>
      <p:sp>
        <p:nvSpPr>
          <p:cNvPr id="100360" name="Text Box 10"/>
          <p:cNvSpPr txBox="1">
            <a:spLocks noChangeArrowheads="1"/>
          </p:cNvSpPr>
          <p:nvPr/>
        </p:nvSpPr>
        <p:spPr bwMode="auto">
          <a:xfrm>
            <a:off x="7131050" y="3162300"/>
            <a:ext cx="1296988" cy="466725"/>
          </a:xfrm>
          <a:prstGeom prst="rect">
            <a:avLst/>
          </a:prstGeom>
          <a:gradFill rotWithShape="1">
            <a:gsLst>
              <a:gs pos="0">
                <a:srgbClr val="007676"/>
              </a:gs>
              <a:gs pos="50000">
                <a:srgbClr val="00FFFF"/>
              </a:gs>
              <a:gs pos="100000">
                <a:srgbClr val="007676"/>
              </a:gs>
            </a:gsLst>
            <a:lin ang="5400000" scaled="1"/>
          </a:gra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2400"/>
              <a:t>Actions</a:t>
            </a:r>
          </a:p>
        </p:txBody>
      </p:sp>
      <p:sp>
        <p:nvSpPr>
          <p:cNvPr id="922635" name="Text Box 11"/>
          <p:cNvSpPr txBox="1">
            <a:spLocks noChangeArrowheads="1"/>
          </p:cNvSpPr>
          <p:nvPr/>
        </p:nvSpPr>
        <p:spPr bwMode="auto">
          <a:xfrm>
            <a:off x="4754563" y="1793875"/>
            <a:ext cx="1368425" cy="466725"/>
          </a:xfrm>
          <a:prstGeom prst="rect">
            <a:avLst/>
          </a:prstGeom>
          <a:gradFill rotWithShape="1">
            <a:gsLst>
              <a:gs pos="0">
                <a:srgbClr val="FF9933">
                  <a:gamma/>
                  <a:shade val="46275"/>
                  <a:invGamma/>
                </a:srgbClr>
              </a:gs>
              <a:gs pos="50000">
                <a:srgbClr val="FF9933"/>
              </a:gs>
              <a:gs pos="100000">
                <a:srgbClr val="FF9933">
                  <a:gamma/>
                  <a:shade val="46275"/>
                  <a:invGamma/>
                </a:srgbClr>
              </a:gs>
            </a:gsLst>
            <a:lin ang="5400000" scaled="1"/>
          </a:gradFill>
          <a:ln w="9525" algn="ctr">
            <a:solidFill>
              <a:schemeClr val="tx1"/>
            </a:solidFill>
            <a:miter lim="800000"/>
            <a:headEnd/>
            <a:tailEnd/>
          </a:ln>
          <a:effectLst/>
        </p:spPr>
        <p:txBody>
          <a:bodyPr>
            <a:spAutoFit/>
          </a:bodyPr>
          <a:lstStyle/>
          <a:p>
            <a:pPr>
              <a:spcBef>
                <a:spcPct val="50000"/>
              </a:spcBef>
              <a:defRPr/>
            </a:pPr>
            <a:r>
              <a:rPr lang="en-US" sz="2400" b="1">
                <a:effectLst>
                  <a:outerShdw blurRad="38100" dist="38100" dir="2700000" algn="tl">
                    <a:srgbClr val="FFFFFF"/>
                  </a:outerShdw>
                </a:effectLst>
              </a:rPr>
              <a:t>B</a:t>
            </a:r>
            <a:r>
              <a:rPr lang="en-US" sz="2400"/>
              <a:t>eliefs</a:t>
            </a:r>
          </a:p>
        </p:txBody>
      </p:sp>
      <p:sp>
        <p:nvSpPr>
          <p:cNvPr id="100362" name="Line 12"/>
          <p:cNvSpPr>
            <a:spLocks noChangeShapeType="1"/>
          </p:cNvSpPr>
          <p:nvPr/>
        </p:nvSpPr>
        <p:spPr bwMode="auto">
          <a:xfrm flipH="1">
            <a:off x="1587500" y="2082800"/>
            <a:ext cx="3095625" cy="1079500"/>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3" name="Line 13"/>
          <p:cNvSpPr>
            <a:spLocks noChangeShapeType="1"/>
          </p:cNvSpPr>
          <p:nvPr/>
        </p:nvSpPr>
        <p:spPr bwMode="auto">
          <a:xfrm>
            <a:off x="1625600" y="3378200"/>
            <a:ext cx="71913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4" name="Line 14"/>
          <p:cNvSpPr>
            <a:spLocks noChangeShapeType="1"/>
          </p:cNvSpPr>
          <p:nvPr/>
        </p:nvSpPr>
        <p:spPr bwMode="auto">
          <a:xfrm>
            <a:off x="3890963" y="3378200"/>
            <a:ext cx="719137"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5" name="Line 15"/>
          <p:cNvSpPr>
            <a:spLocks noChangeShapeType="1"/>
          </p:cNvSpPr>
          <p:nvPr/>
        </p:nvSpPr>
        <p:spPr bwMode="auto">
          <a:xfrm>
            <a:off x="6338888" y="3378200"/>
            <a:ext cx="719137"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6" name="Line 16"/>
          <p:cNvSpPr>
            <a:spLocks noChangeShapeType="1"/>
          </p:cNvSpPr>
          <p:nvPr/>
        </p:nvSpPr>
        <p:spPr bwMode="auto">
          <a:xfrm flipH="1">
            <a:off x="3171825" y="2317750"/>
            <a:ext cx="1584325" cy="792163"/>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7" name="Line 17"/>
          <p:cNvSpPr>
            <a:spLocks noChangeShapeType="1"/>
          </p:cNvSpPr>
          <p:nvPr/>
        </p:nvSpPr>
        <p:spPr bwMode="auto">
          <a:xfrm>
            <a:off x="5403850" y="2327275"/>
            <a:ext cx="0" cy="792163"/>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8" name="Line 18"/>
          <p:cNvSpPr>
            <a:spLocks noChangeShapeType="1"/>
          </p:cNvSpPr>
          <p:nvPr/>
        </p:nvSpPr>
        <p:spPr bwMode="auto">
          <a:xfrm>
            <a:off x="6040438" y="2308225"/>
            <a:ext cx="1235075" cy="782638"/>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69" name="Text Box 19"/>
          <p:cNvSpPr txBox="1">
            <a:spLocks noChangeArrowheads="1"/>
          </p:cNvSpPr>
          <p:nvPr/>
        </p:nvSpPr>
        <p:spPr bwMode="auto">
          <a:xfrm>
            <a:off x="7073900" y="2003425"/>
            <a:ext cx="1584325" cy="376238"/>
          </a:xfrm>
          <a:prstGeom prst="rect">
            <a:avLst/>
          </a:prstGeom>
          <a:gradFill rotWithShape="1">
            <a:gsLst>
              <a:gs pos="0">
                <a:srgbClr val="007676"/>
              </a:gs>
              <a:gs pos="50000">
                <a:srgbClr val="00FFFF"/>
              </a:gs>
              <a:gs pos="100000">
                <a:srgbClr val="007676"/>
              </a:gs>
            </a:gsLst>
            <a:lin ang="5400000" scaled="1"/>
          </a:gra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Observation</a:t>
            </a:r>
          </a:p>
        </p:txBody>
      </p:sp>
      <p:sp>
        <p:nvSpPr>
          <p:cNvPr id="100370" name="Text Box 20"/>
          <p:cNvSpPr txBox="1">
            <a:spLocks noChangeArrowheads="1"/>
          </p:cNvSpPr>
          <p:nvPr/>
        </p:nvSpPr>
        <p:spPr bwMode="auto">
          <a:xfrm>
            <a:off x="7073900" y="1427163"/>
            <a:ext cx="1871663" cy="376237"/>
          </a:xfrm>
          <a:prstGeom prst="rect">
            <a:avLst/>
          </a:prstGeom>
          <a:gradFill rotWithShape="1">
            <a:gsLst>
              <a:gs pos="0">
                <a:srgbClr val="007676"/>
              </a:gs>
              <a:gs pos="50000">
                <a:srgbClr val="00FFFF"/>
              </a:gs>
              <a:gs pos="100000">
                <a:srgbClr val="007676"/>
              </a:gs>
            </a:gsLst>
            <a:lin ang="5400000" scaled="1"/>
          </a:gra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a:t>Communication</a:t>
            </a:r>
          </a:p>
        </p:txBody>
      </p:sp>
      <p:sp>
        <p:nvSpPr>
          <p:cNvPr id="100371" name="Line 21"/>
          <p:cNvSpPr>
            <a:spLocks noChangeShapeType="1"/>
          </p:cNvSpPr>
          <p:nvPr/>
        </p:nvSpPr>
        <p:spPr bwMode="auto">
          <a:xfrm flipH="1">
            <a:off x="6196013" y="1577975"/>
            <a:ext cx="792162" cy="288925"/>
          </a:xfrm>
          <a:prstGeom prst="line">
            <a:avLst/>
          </a:prstGeom>
          <a:noFill/>
          <a:ln w="25400">
            <a:solidFill>
              <a:srgbClr val="641800"/>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00372" name="Line 22"/>
          <p:cNvSpPr>
            <a:spLocks noChangeShapeType="1"/>
          </p:cNvSpPr>
          <p:nvPr/>
        </p:nvSpPr>
        <p:spPr bwMode="auto">
          <a:xfrm flipH="1" flipV="1">
            <a:off x="6196013" y="2082800"/>
            <a:ext cx="792162" cy="71438"/>
          </a:xfrm>
          <a:prstGeom prst="line">
            <a:avLst/>
          </a:prstGeom>
          <a:noFill/>
          <a:ln w="25400">
            <a:solidFill>
              <a:srgbClr val="641800"/>
            </a:solidFill>
            <a:prstDash val="dash"/>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922647" name="Text Box 23"/>
          <p:cNvSpPr txBox="1">
            <a:spLocks noChangeArrowheads="1"/>
          </p:cNvSpPr>
          <p:nvPr/>
        </p:nvSpPr>
        <p:spPr bwMode="auto">
          <a:xfrm>
            <a:off x="2222500" y="3778250"/>
            <a:ext cx="1800225" cy="366713"/>
          </a:xfrm>
          <a:prstGeom prst="rect">
            <a:avLst/>
          </a:prstGeom>
          <a:noFill/>
          <a:ln w="9525" algn="ctr">
            <a:noFill/>
            <a:miter lim="800000"/>
            <a:headEnd/>
            <a:tailEnd/>
          </a:ln>
          <a:effectLst/>
        </p:spPr>
        <p:txBody>
          <a:bodyPr>
            <a:spAutoFit/>
          </a:bodyPr>
          <a:lstStyle/>
          <a:p>
            <a:pPr>
              <a:spcBef>
                <a:spcPct val="50000"/>
              </a:spcBef>
              <a:defRPr/>
            </a:pPr>
            <a:r>
              <a:rPr lang="en-US" sz="1800" b="1" i="1">
                <a:solidFill>
                  <a:schemeClr val="bg2"/>
                </a:solidFill>
                <a:effectLst>
                  <a:outerShdw blurRad="38100" dist="38100" dir="2700000" algn="tl">
                    <a:srgbClr val="C0C0C0"/>
                  </a:outerShdw>
                </a:effectLst>
              </a:rPr>
              <a:t>Goals</a:t>
            </a:r>
          </a:p>
        </p:txBody>
      </p:sp>
      <p:sp>
        <p:nvSpPr>
          <p:cNvPr id="922648" name="Text Box 24"/>
          <p:cNvSpPr txBox="1">
            <a:spLocks noChangeArrowheads="1"/>
          </p:cNvSpPr>
          <p:nvPr/>
        </p:nvSpPr>
        <p:spPr bwMode="auto">
          <a:xfrm>
            <a:off x="4598988" y="3778250"/>
            <a:ext cx="1800225" cy="366713"/>
          </a:xfrm>
          <a:prstGeom prst="rect">
            <a:avLst/>
          </a:prstGeom>
          <a:noFill/>
          <a:ln w="9525" algn="ctr">
            <a:noFill/>
            <a:miter lim="800000"/>
            <a:headEnd/>
            <a:tailEnd/>
          </a:ln>
          <a:effectLst/>
        </p:spPr>
        <p:txBody>
          <a:bodyPr>
            <a:spAutoFit/>
          </a:bodyPr>
          <a:lstStyle/>
          <a:p>
            <a:pPr>
              <a:spcBef>
                <a:spcPct val="50000"/>
              </a:spcBef>
              <a:defRPr/>
            </a:pPr>
            <a:r>
              <a:rPr lang="en-US" sz="1800" b="1" i="1">
                <a:solidFill>
                  <a:schemeClr val="bg2"/>
                </a:solidFill>
                <a:effectLst>
                  <a:outerShdw blurRad="38100" dist="38100" dir="2700000" algn="tl">
                    <a:srgbClr val="C0C0C0"/>
                  </a:outerShdw>
                </a:effectLst>
              </a:rPr>
              <a:t>Behavior</a:t>
            </a:r>
          </a:p>
        </p:txBody>
      </p:sp>
      <p:sp>
        <p:nvSpPr>
          <p:cNvPr id="922649" name="Text Box 25"/>
          <p:cNvSpPr txBox="1">
            <a:spLocks noChangeArrowheads="1"/>
          </p:cNvSpPr>
          <p:nvPr/>
        </p:nvSpPr>
        <p:spPr bwMode="auto">
          <a:xfrm>
            <a:off x="6975475" y="3771900"/>
            <a:ext cx="1800225" cy="366713"/>
          </a:xfrm>
          <a:prstGeom prst="rect">
            <a:avLst/>
          </a:prstGeom>
          <a:noFill/>
          <a:ln w="9525" algn="ctr">
            <a:noFill/>
            <a:miter lim="800000"/>
            <a:headEnd/>
            <a:tailEnd/>
          </a:ln>
          <a:effectLst/>
        </p:spPr>
        <p:txBody>
          <a:bodyPr>
            <a:spAutoFit/>
          </a:bodyPr>
          <a:lstStyle/>
          <a:p>
            <a:pPr>
              <a:spcBef>
                <a:spcPct val="50000"/>
              </a:spcBef>
              <a:defRPr/>
            </a:pPr>
            <a:r>
              <a:rPr lang="en-US" sz="1800" b="1" i="1">
                <a:solidFill>
                  <a:schemeClr val="bg2"/>
                </a:solidFill>
                <a:effectLst>
                  <a:outerShdw blurRad="38100" dist="38100" dir="2700000" algn="tl">
                    <a:srgbClr val="C0C0C0"/>
                  </a:outerShdw>
                </a:effectLst>
              </a:rPr>
              <a:t>Execution</a:t>
            </a:r>
          </a:p>
        </p:txBody>
      </p:sp>
      <p:sp>
        <p:nvSpPr>
          <p:cNvPr id="922650" name="Text Box 26"/>
          <p:cNvSpPr txBox="1">
            <a:spLocks noChangeArrowheads="1"/>
          </p:cNvSpPr>
          <p:nvPr/>
        </p:nvSpPr>
        <p:spPr bwMode="auto">
          <a:xfrm>
            <a:off x="4456113" y="1257300"/>
            <a:ext cx="1800225" cy="366713"/>
          </a:xfrm>
          <a:prstGeom prst="rect">
            <a:avLst/>
          </a:prstGeom>
          <a:noFill/>
          <a:ln w="9525" algn="ctr">
            <a:noFill/>
            <a:miter lim="800000"/>
            <a:headEnd/>
            <a:tailEnd/>
          </a:ln>
          <a:effectLst/>
        </p:spPr>
        <p:txBody>
          <a:bodyPr>
            <a:spAutoFit/>
          </a:bodyPr>
          <a:lstStyle/>
          <a:p>
            <a:pPr>
              <a:spcBef>
                <a:spcPct val="50000"/>
              </a:spcBef>
              <a:defRPr/>
            </a:pPr>
            <a:r>
              <a:rPr lang="en-US" sz="1800" b="1" i="1">
                <a:solidFill>
                  <a:schemeClr val="bg2"/>
                </a:solidFill>
                <a:effectLst>
                  <a:outerShdw blurRad="38100" dist="38100" dir="2700000" algn="tl">
                    <a:srgbClr val="C0C0C0"/>
                  </a:outerShdw>
                </a:effectLst>
              </a:rPr>
              <a:t>Context</a:t>
            </a:r>
          </a:p>
        </p:txBody>
      </p:sp>
      <p:sp>
        <p:nvSpPr>
          <p:cNvPr id="922651" name="Text Box 27"/>
          <p:cNvSpPr txBox="1">
            <a:spLocks noChangeArrowheads="1"/>
          </p:cNvSpPr>
          <p:nvPr/>
        </p:nvSpPr>
        <p:spPr bwMode="auto">
          <a:xfrm>
            <a:off x="241300" y="3741738"/>
            <a:ext cx="1295400" cy="366712"/>
          </a:xfrm>
          <a:prstGeom prst="rect">
            <a:avLst/>
          </a:prstGeom>
          <a:noFill/>
          <a:ln w="9525" algn="ctr">
            <a:noFill/>
            <a:miter lim="800000"/>
            <a:headEnd/>
            <a:tailEnd/>
          </a:ln>
          <a:effectLst/>
        </p:spPr>
        <p:txBody>
          <a:bodyPr>
            <a:spAutoFit/>
          </a:bodyPr>
          <a:lstStyle/>
          <a:p>
            <a:pPr>
              <a:spcBef>
                <a:spcPct val="50000"/>
              </a:spcBef>
              <a:defRPr/>
            </a:pPr>
            <a:r>
              <a:rPr lang="en-US" sz="1800" b="1" i="1">
                <a:solidFill>
                  <a:schemeClr val="bg2"/>
                </a:solidFill>
                <a:effectLst>
                  <a:outerShdw blurRad="38100" dist="38100" dir="2700000" algn="tl">
                    <a:srgbClr val="C0C0C0"/>
                  </a:outerShdw>
                </a:effectLst>
              </a:rPr>
              <a:t>Roles</a:t>
            </a:r>
          </a:p>
        </p:txBody>
      </p:sp>
      <p:sp>
        <p:nvSpPr>
          <p:cNvPr id="922652" name="AutoShape 28"/>
          <p:cNvSpPr>
            <a:spLocks noChangeArrowheads="1"/>
          </p:cNvSpPr>
          <p:nvPr/>
        </p:nvSpPr>
        <p:spPr bwMode="auto">
          <a:xfrm>
            <a:off x="2627313" y="1400175"/>
            <a:ext cx="1295400" cy="503238"/>
          </a:xfrm>
          <a:prstGeom prst="wedgeRoundRectCallout">
            <a:avLst>
              <a:gd name="adj1" fmla="val 106370"/>
              <a:gd name="adj2" fmla="val 53472"/>
              <a:gd name="adj3" fmla="val 16667"/>
            </a:avLst>
          </a:prstGeom>
          <a:solidFill>
            <a:srgbClr val="FFFF00"/>
          </a:solidFill>
          <a:ln w="9525" algn="ctr">
            <a:solidFill>
              <a:schemeClr val="tx1"/>
            </a:solidFill>
            <a:miter lim="800000"/>
            <a:headEnd/>
            <a:tailEnd/>
          </a:ln>
          <a:effectLst/>
        </p:spPr>
        <p:txBody>
          <a:bodyPr/>
          <a:lstStyle/>
          <a:p>
            <a:pPr>
              <a:defRPr/>
            </a:pPr>
            <a:r>
              <a:rPr lang="en-US" sz="2000" b="1">
                <a:solidFill>
                  <a:srgbClr val="FF0066"/>
                </a:solidFill>
                <a:effectLst>
                  <a:outerShdw blurRad="38100" dist="38100" dir="2700000" algn="tl">
                    <a:srgbClr val="000000"/>
                  </a:outerShdw>
                </a:effectLst>
              </a:rPr>
              <a:t>R</a:t>
            </a:r>
            <a:r>
              <a:rPr lang="en-US" sz="1400" b="1">
                <a:solidFill>
                  <a:srgbClr val="FF0066"/>
                </a:solidFill>
                <a:effectLst>
                  <a:outerShdw blurRad="38100" dist="38100" dir="2700000" algn="tl">
                    <a:srgbClr val="000000"/>
                  </a:outerShdw>
                </a:effectLst>
              </a:rPr>
              <a:t>SC</a:t>
            </a:r>
            <a:r>
              <a:rPr lang="en-US" sz="2000" b="1">
                <a:solidFill>
                  <a:srgbClr val="FF0066"/>
                </a:solidFill>
                <a:effectLst>
                  <a:outerShdw blurRad="38100" dist="38100" dir="2700000" algn="tl">
                    <a:srgbClr val="000000"/>
                  </a:outerShdw>
                </a:effectLst>
              </a:rPr>
              <a:t>DF</a:t>
            </a:r>
          </a:p>
        </p:txBody>
      </p:sp>
      <p:sp>
        <p:nvSpPr>
          <p:cNvPr id="922653" name="AutoShape 29"/>
          <p:cNvSpPr>
            <a:spLocks noChangeArrowheads="1"/>
          </p:cNvSpPr>
          <p:nvPr/>
        </p:nvSpPr>
        <p:spPr bwMode="auto">
          <a:xfrm>
            <a:off x="3708400" y="4902200"/>
            <a:ext cx="1295400" cy="503238"/>
          </a:xfrm>
          <a:prstGeom prst="wedgeRoundRectCallout">
            <a:avLst>
              <a:gd name="adj1" fmla="val -203556"/>
              <a:gd name="adj2" fmla="val -203310"/>
              <a:gd name="adj3" fmla="val 16667"/>
            </a:avLst>
          </a:prstGeom>
          <a:solidFill>
            <a:srgbClr val="FFFF00"/>
          </a:solidFill>
          <a:ln w="9525" algn="ctr">
            <a:solidFill>
              <a:schemeClr val="tx1"/>
            </a:solidFill>
            <a:miter lim="800000"/>
            <a:headEnd/>
            <a:tailEnd/>
          </a:ln>
          <a:effectLst/>
        </p:spPr>
        <p:txBody>
          <a:bodyPr/>
          <a:lstStyle/>
          <a:p>
            <a:pPr>
              <a:defRPr/>
            </a:pPr>
            <a:r>
              <a:rPr lang="en-US" sz="2000" b="1">
                <a:solidFill>
                  <a:srgbClr val="FF0066"/>
                </a:solidFill>
                <a:effectLst>
                  <a:outerShdw blurRad="38100" dist="38100" dir="2700000" algn="tl">
                    <a:srgbClr val="000000"/>
                  </a:outerShdw>
                </a:effectLst>
              </a:rPr>
              <a:t>R</a:t>
            </a:r>
            <a:r>
              <a:rPr lang="en-US" sz="1400" b="1">
                <a:solidFill>
                  <a:srgbClr val="FF0066"/>
                </a:solidFill>
                <a:effectLst>
                  <a:outerShdw blurRad="38100" dist="38100" dir="2700000" algn="tl">
                    <a:srgbClr val="000000"/>
                  </a:outerShdw>
                </a:effectLst>
              </a:rPr>
              <a:t>SC</a:t>
            </a:r>
            <a:r>
              <a:rPr lang="en-US" sz="2000" b="1">
                <a:solidFill>
                  <a:srgbClr val="FF0066"/>
                </a:solidFill>
                <a:effectLst>
                  <a:outerShdw blurRad="38100" dist="38100" dir="2700000" algn="tl">
                    <a:srgbClr val="000000"/>
                  </a:outerShdw>
                </a:effectLst>
              </a:rPr>
              <a:t>DF</a:t>
            </a:r>
          </a:p>
        </p:txBody>
      </p:sp>
      <p:sp>
        <p:nvSpPr>
          <p:cNvPr id="922654" name="AutoShape 30"/>
          <p:cNvSpPr>
            <a:spLocks noChangeArrowheads="1"/>
          </p:cNvSpPr>
          <p:nvPr/>
        </p:nvSpPr>
        <p:spPr bwMode="auto">
          <a:xfrm>
            <a:off x="3708400" y="4902200"/>
            <a:ext cx="1295400" cy="503238"/>
          </a:xfrm>
          <a:prstGeom prst="wedgeRoundRectCallout">
            <a:avLst>
              <a:gd name="adj1" fmla="val -69977"/>
              <a:gd name="adj2" fmla="val -197319"/>
              <a:gd name="adj3" fmla="val 16667"/>
            </a:avLst>
          </a:prstGeom>
          <a:solidFill>
            <a:srgbClr val="FFFF00"/>
          </a:solidFill>
          <a:ln w="9525" algn="ctr">
            <a:solidFill>
              <a:schemeClr val="tx1"/>
            </a:solidFill>
            <a:miter lim="800000"/>
            <a:headEnd/>
            <a:tailEnd/>
          </a:ln>
          <a:effectLst/>
        </p:spPr>
        <p:txBody>
          <a:bodyPr/>
          <a:lstStyle/>
          <a:p>
            <a:pPr>
              <a:defRPr/>
            </a:pPr>
            <a:r>
              <a:rPr lang="en-US" sz="2000" b="1">
                <a:solidFill>
                  <a:srgbClr val="FF0066"/>
                </a:solidFill>
                <a:effectLst>
                  <a:outerShdw blurRad="38100" dist="38100" dir="2700000" algn="tl">
                    <a:srgbClr val="000000"/>
                  </a:outerShdw>
                </a:effectLst>
              </a:rPr>
              <a:t>R</a:t>
            </a:r>
            <a:r>
              <a:rPr lang="en-US" sz="1400" b="1">
                <a:solidFill>
                  <a:srgbClr val="FF0066"/>
                </a:solidFill>
                <a:effectLst>
                  <a:outerShdw blurRad="38100" dist="38100" dir="2700000" algn="tl">
                    <a:srgbClr val="000000"/>
                  </a:outerShdw>
                </a:effectLst>
              </a:rPr>
              <a:t>SC</a:t>
            </a:r>
            <a:r>
              <a:rPr lang="en-US" sz="2000" b="1">
                <a:solidFill>
                  <a:srgbClr val="FF0066"/>
                </a:solidFill>
                <a:effectLst>
                  <a:outerShdw blurRad="38100" dist="38100" dir="2700000" algn="tl">
                    <a:srgbClr val="000000"/>
                  </a:outerShdw>
                </a:effectLst>
              </a:rPr>
              <a:t>DF</a:t>
            </a:r>
          </a:p>
        </p:txBody>
      </p:sp>
      <p:sp>
        <p:nvSpPr>
          <p:cNvPr id="922655" name="AutoShape 31"/>
          <p:cNvSpPr>
            <a:spLocks noChangeArrowheads="1"/>
          </p:cNvSpPr>
          <p:nvPr/>
        </p:nvSpPr>
        <p:spPr bwMode="auto">
          <a:xfrm>
            <a:off x="3708400" y="4902200"/>
            <a:ext cx="1295400" cy="503238"/>
          </a:xfrm>
          <a:prstGeom prst="wedgeRoundRectCallout">
            <a:avLst>
              <a:gd name="adj1" fmla="val 73528"/>
              <a:gd name="adj2" fmla="val -187542"/>
              <a:gd name="adj3" fmla="val 16667"/>
            </a:avLst>
          </a:prstGeom>
          <a:solidFill>
            <a:srgbClr val="FFFF00"/>
          </a:solidFill>
          <a:ln w="9525" algn="ctr">
            <a:solidFill>
              <a:schemeClr val="tx1"/>
            </a:solidFill>
            <a:miter lim="800000"/>
            <a:headEnd/>
            <a:tailEnd/>
          </a:ln>
          <a:effectLst/>
        </p:spPr>
        <p:txBody>
          <a:bodyPr/>
          <a:lstStyle/>
          <a:p>
            <a:pPr>
              <a:defRPr/>
            </a:pPr>
            <a:r>
              <a:rPr lang="en-US" sz="2000" b="1">
                <a:solidFill>
                  <a:srgbClr val="FF0066"/>
                </a:solidFill>
                <a:effectLst>
                  <a:outerShdw blurRad="38100" dist="38100" dir="2700000" algn="tl">
                    <a:srgbClr val="000000"/>
                  </a:outerShdw>
                </a:effectLst>
              </a:rPr>
              <a:t>R</a:t>
            </a:r>
            <a:r>
              <a:rPr lang="en-US" sz="1400" b="1">
                <a:solidFill>
                  <a:srgbClr val="FF0066"/>
                </a:solidFill>
                <a:effectLst>
                  <a:outerShdw blurRad="38100" dist="38100" dir="2700000" algn="tl">
                    <a:srgbClr val="000000"/>
                  </a:outerShdw>
                </a:effectLst>
              </a:rPr>
              <a:t>SC</a:t>
            </a:r>
            <a:r>
              <a:rPr lang="en-US" sz="2000" b="1">
                <a:solidFill>
                  <a:srgbClr val="FF0066"/>
                </a:solidFill>
                <a:effectLst>
                  <a:outerShdw blurRad="38100" dist="38100" dir="2700000" algn="tl">
                    <a:srgbClr val="000000"/>
                  </a:outerShdw>
                </a:effectLst>
              </a:rPr>
              <a:t>DF</a:t>
            </a:r>
          </a:p>
        </p:txBody>
      </p:sp>
      <p:sp>
        <p:nvSpPr>
          <p:cNvPr id="922656" name="AutoShape 32"/>
          <p:cNvSpPr>
            <a:spLocks noChangeArrowheads="1"/>
          </p:cNvSpPr>
          <p:nvPr/>
        </p:nvSpPr>
        <p:spPr bwMode="auto">
          <a:xfrm>
            <a:off x="3708400" y="4902200"/>
            <a:ext cx="1295400" cy="503238"/>
          </a:xfrm>
          <a:prstGeom prst="wedgeRoundRectCallout">
            <a:avLst>
              <a:gd name="adj1" fmla="val 225856"/>
              <a:gd name="adj2" fmla="val -184384"/>
              <a:gd name="adj3" fmla="val 16667"/>
            </a:avLst>
          </a:prstGeom>
          <a:solidFill>
            <a:srgbClr val="FFFF00"/>
          </a:solidFill>
          <a:ln w="9525" algn="ctr">
            <a:solidFill>
              <a:schemeClr val="tx1"/>
            </a:solidFill>
            <a:miter lim="800000"/>
            <a:headEnd/>
            <a:tailEnd/>
          </a:ln>
          <a:effectLst/>
        </p:spPr>
        <p:txBody>
          <a:bodyPr/>
          <a:lstStyle/>
          <a:p>
            <a:pPr>
              <a:defRPr/>
            </a:pPr>
            <a:r>
              <a:rPr lang="en-US" sz="2000" b="1">
                <a:solidFill>
                  <a:srgbClr val="FF0066"/>
                </a:solidFill>
                <a:effectLst>
                  <a:outerShdw blurRad="38100" dist="38100" dir="2700000" algn="tl">
                    <a:srgbClr val="000000"/>
                  </a:outerShdw>
                </a:effectLst>
              </a:rPr>
              <a:t>R</a:t>
            </a:r>
            <a:r>
              <a:rPr lang="en-US" sz="1400" b="1">
                <a:solidFill>
                  <a:srgbClr val="FF0066"/>
                </a:solidFill>
                <a:effectLst>
                  <a:outerShdw blurRad="38100" dist="38100" dir="2700000" algn="tl">
                    <a:srgbClr val="000000"/>
                  </a:outerShdw>
                </a:effectLst>
              </a:rPr>
              <a:t>GB</a:t>
            </a:r>
            <a:r>
              <a:rPr lang="en-US" sz="2000" b="1">
                <a:solidFill>
                  <a:srgbClr val="FF0066"/>
                </a:solidFill>
                <a:effectLst>
                  <a:outerShdw blurRad="38100" dist="38100" dir="2700000" algn="tl">
                    <a:srgbClr val="000000"/>
                  </a:outerShdw>
                </a:effectLst>
              </a:rPr>
              <a:t>DF</a:t>
            </a:r>
          </a:p>
        </p:txBody>
      </p:sp>
      <p:sp>
        <p:nvSpPr>
          <p:cNvPr id="100383" name="Text Box 33"/>
          <p:cNvSpPr txBox="1">
            <a:spLocks noChangeArrowheads="1"/>
          </p:cNvSpPr>
          <p:nvPr/>
        </p:nvSpPr>
        <p:spPr bwMode="auto">
          <a:xfrm>
            <a:off x="333375" y="5703888"/>
            <a:ext cx="8712200" cy="981075"/>
          </a:xfrm>
          <a:prstGeom prst="rect">
            <a:avLst/>
          </a:prstGeom>
          <a:solidFill>
            <a:srgbClr val="C0C0C0"/>
          </a:solidFill>
          <a:ln w="38100" cmpd="dbl"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400"/>
              <a:t>Jonker C., </a:t>
            </a:r>
            <a:r>
              <a:rPr lang="en-US" altLang="en-US" sz="1400"/>
              <a:t>Terziyan V., Treur J., </a:t>
            </a:r>
            <a:r>
              <a:rPr lang="en-GB" altLang="en-US" sz="1400">
                <a:hlinkClick r:id="rId2"/>
              </a:rPr>
              <a:t>Temporal and Spatial Analysis to Personalize an Agent’s Dynamic Belief, Desire and Intention Profiles</a:t>
            </a:r>
            <a:r>
              <a:rPr lang="en-GB" altLang="en-US" sz="1400"/>
              <a:t>, In: M. Klush et al. (eds.), </a:t>
            </a:r>
            <a:r>
              <a:rPr lang="en-GB" altLang="en-US" sz="1400" i="1"/>
              <a:t>Cooperative Information Agents VII: Proceedings of the </a:t>
            </a:r>
            <a:r>
              <a:rPr lang="en-US" altLang="en-US" sz="1400" i="1">
                <a:hlinkClick r:id="rId3"/>
              </a:rPr>
              <a:t>7-th International Workshop on Cooperative Information Agents (CIA-2003)</a:t>
            </a:r>
            <a:r>
              <a:rPr lang="en-US" altLang="en-US" sz="1400"/>
              <a:t>, Helsinki, Finland, August 27-29, 2003, </a:t>
            </a:r>
            <a:r>
              <a:rPr lang="en-GB" altLang="en-US" sz="1400" i="1"/>
              <a:t>Lecture Notes in Artificial Intelligence</a:t>
            </a:r>
            <a:r>
              <a:rPr lang="en-GB" altLang="en-US" sz="1400"/>
              <a:t>, V. 2782, Springer-Verlag, pp. 289-315.</a:t>
            </a:r>
            <a:r>
              <a:rPr lang="en-US" altLang="en-US"/>
              <a:t> </a:t>
            </a:r>
          </a:p>
        </p:txBody>
      </p:sp>
    </p:spTree>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1442" name="Group 2"/>
          <p:cNvGrpSpPr>
            <a:grpSpLocks/>
          </p:cNvGrpSpPr>
          <p:nvPr/>
        </p:nvGrpSpPr>
        <p:grpSpPr bwMode="auto">
          <a:xfrm>
            <a:off x="3843338" y="5394325"/>
            <a:ext cx="1851025" cy="1412875"/>
            <a:chOff x="158" y="973"/>
            <a:chExt cx="1134" cy="939"/>
          </a:xfrm>
        </p:grpSpPr>
        <p:pic>
          <p:nvPicPr>
            <p:cNvPr id="61472" name="Picture 3"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73" name="AutoShape 4"/>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1474" name="Picture 5" descr="MCj0311408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5" name="Picture 6" descr="MPj03057460000[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9687" name="Documents"/>
            <p:cNvSpPr>
              <a:spLocks noEditPoints="1" noChangeArrowheads="1"/>
            </p:cNvSpPr>
            <p:nvPr/>
          </p:nvSpPr>
          <p:spPr bwMode="auto">
            <a:xfrm>
              <a:off x="204" y="1116"/>
              <a:ext cx="155"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61477" name="Picture 8" descr="internet-explorer-vulnerable">
              <a:hlinkClick r:id="rId5"/>
            </p:cNvPr>
            <p:cNvPicPr>
              <a:picLocks noChangeAspect="1" noChangeArrowheads="1"/>
            </p:cNvPicPr>
            <p:nvPr/>
          </p:nvPicPr>
          <p:blipFill>
            <a:blip r:embed="rId6">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8" name="Picture 9" descr="Google Serves Most Search Result and Ads - Nielsen Ratings Reports Yahoo and MSN Show Gains As We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443" name="WordArt 10"/>
          <p:cNvSpPr>
            <a:spLocks noChangeArrowheads="1" noChangeShapeType="1" noTextEdit="1"/>
          </p:cNvSpPr>
          <p:nvPr/>
        </p:nvSpPr>
        <p:spPr bwMode="auto">
          <a:xfrm>
            <a:off x="4198938" y="6164263"/>
            <a:ext cx="1143000" cy="63023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a:t>
            </a:r>
          </a:p>
        </p:txBody>
      </p:sp>
      <p:sp>
        <p:nvSpPr>
          <p:cNvPr id="61444" name="Text Box 11"/>
          <p:cNvSpPr txBox="1">
            <a:spLocks noChangeArrowheads="1"/>
          </p:cNvSpPr>
          <p:nvPr/>
        </p:nvSpPr>
        <p:spPr bwMode="auto">
          <a:xfrm>
            <a:off x="2314575" y="1008063"/>
            <a:ext cx="17907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Software and Services</a:t>
            </a:r>
          </a:p>
        </p:txBody>
      </p:sp>
      <p:sp>
        <p:nvSpPr>
          <p:cNvPr id="61445" name="AutoShape 12"/>
          <p:cNvSpPr>
            <a:spLocks noChangeArrowheads="1"/>
          </p:cNvSpPr>
          <p:nvPr/>
        </p:nvSpPr>
        <p:spPr bwMode="auto">
          <a:xfrm>
            <a:off x="6516688" y="1052513"/>
            <a:ext cx="1190625" cy="1008062"/>
          </a:xfrm>
          <a:prstGeom prst="wedgeRoundRectCallout">
            <a:avLst>
              <a:gd name="adj1" fmla="val -112532"/>
              <a:gd name="adj2" fmla="val 102912"/>
              <a:gd name="adj3" fmla="val 16667"/>
            </a:avLst>
          </a:prstGeom>
          <a:solidFill>
            <a:srgbClr val="99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Facilitates Software-to-Software interaction</a:t>
            </a:r>
          </a:p>
        </p:txBody>
      </p:sp>
      <p:sp>
        <p:nvSpPr>
          <p:cNvPr id="1479693" name="Rectangle 13"/>
          <p:cNvSpPr>
            <a:spLocks noChangeArrowheads="1"/>
          </p:cNvSpPr>
          <p:nvPr/>
        </p:nvSpPr>
        <p:spPr bwMode="auto">
          <a:xfrm>
            <a:off x="1728788" y="125413"/>
            <a:ext cx="453707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Web of Services</a:t>
            </a:r>
          </a:p>
        </p:txBody>
      </p:sp>
      <p:grpSp>
        <p:nvGrpSpPr>
          <p:cNvPr id="61447" name="Group 14"/>
          <p:cNvGrpSpPr>
            <a:grpSpLocks/>
          </p:cNvGrpSpPr>
          <p:nvPr/>
        </p:nvGrpSpPr>
        <p:grpSpPr bwMode="auto">
          <a:xfrm>
            <a:off x="225425" y="4657725"/>
            <a:ext cx="2873375" cy="1223963"/>
            <a:chOff x="3886" y="2614"/>
            <a:chExt cx="1810" cy="771"/>
          </a:xfrm>
        </p:grpSpPr>
        <p:sp>
          <p:nvSpPr>
            <p:cNvPr id="61468" name="Rectangle 15"/>
            <p:cNvSpPr>
              <a:spLocks noChangeArrowheads="1"/>
            </p:cNvSpPr>
            <p:nvPr/>
          </p:nvSpPr>
          <p:spPr bwMode="auto">
            <a:xfrm>
              <a:off x="3886" y="2614"/>
              <a:ext cx="1810" cy="771"/>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1469" name="AutoShape 16"/>
            <p:cNvSpPr>
              <a:spLocks noChangeArrowheads="1"/>
            </p:cNvSpPr>
            <p:nvPr/>
          </p:nvSpPr>
          <p:spPr bwMode="auto">
            <a:xfrm>
              <a:off x="4521" y="2949"/>
              <a:ext cx="499" cy="181"/>
            </a:xfrm>
            <a:prstGeom prst="leftRightArrow">
              <a:avLst>
                <a:gd name="adj1" fmla="val 50000"/>
                <a:gd name="adj2" fmla="val 55138"/>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1470" name="Picture 17" descr="Untitled-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74" y="2632"/>
              <a:ext cx="787" cy="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1" name="Picture 18" descr="Untitled-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946" y="2632"/>
              <a:ext cx="771" cy="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448" name="AutoShape 19"/>
          <p:cNvSpPr>
            <a:spLocks noChangeArrowheads="1"/>
          </p:cNvSpPr>
          <p:nvPr/>
        </p:nvSpPr>
        <p:spPr bwMode="auto">
          <a:xfrm>
            <a:off x="4352925" y="4797425"/>
            <a:ext cx="533400" cy="617538"/>
          </a:xfrm>
          <a:prstGeom prst="upArrow">
            <a:avLst>
              <a:gd name="adj1" fmla="val 54269"/>
              <a:gd name="adj2" fmla="val 56842"/>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61449" name="Group 20"/>
          <p:cNvGrpSpPr>
            <a:grpSpLocks/>
          </p:cNvGrpSpPr>
          <p:nvPr/>
        </p:nvGrpSpPr>
        <p:grpSpPr bwMode="auto">
          <a:xfrm>
            <a:off x="3662363" y="2406650"/>
            <a:ext cx="2051050" cy="2362200"/>
            <a:chOff x="703" y="1760"/>
            <a:chExt cx="1292" cy="1488"/>
          </a:xfrm>
        </p:grpSpPr>
        <p:sp>
          <p:nvSpPr>
            <p:cNvPr id="61462" name="AutoShape 21"/>
            <p:cNvSpPr>
              <a:spLocks noChangeArrowheads="1"/>
            </p:cNvSpPr>
            <p:nvPr/>
          </p:nvSpPr>
          <p:spPr bwMode="auto">
            <a:xfrm>
              <a:off x="703" y="1933"/>
              <a:ext cx="1292" cy="1315"/>
            </a:xfrm>
            <a:prstGeom prst="cube">
              <a:avLst>
                <a:gd name="adj" fmla="val 11157"/>
              </a:avLst>
            </a:prstGeom>
            <a:solidFill>
              <a:srgbClr val="FFFF00"/>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1463" name="WordArt 22"/>
            <p:cNvSpPr>
              <a:spLocks noChangeArrowheads="1" noChangeShapeType="1" noTextEdit="1"/>
            </p:cNvSpPr>
            <p:nvPr/>
          </p:nvSpPr>
          <p:spPr bwMode="auto">
            <a:xfrm>
              <a:off x="738" y="2210"/>
              <a:ext cx="1053"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Cloud Computing</a:t>
              </a:r>
            </a:p>
          </p:txBody>
        </p:sp>
        <p:sp>
          <p:nvSpPr>
            <p:cNvPr id="61464" name="WordArt 23"/>
            <p:cNvSpPr>
              <a:spLocks noChangeArrowheads="1" noChangeShapeType="1" noTextEdit="1"/>
            </p:cNvSpPr>
            <p:nvPr/>
          </p:nvSpPr>
          <p:spPr bwMode="auto">
            <a:xfrm>
              <a:off x="746" y="2482"/>
              <a:ext cx="320"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SOA</a:t>
              </a:r>
            </a:p>
          </p:txBody>
        </p:sp>
        <p:sp>
          <p:nvSpPr>
            <p:cNvPr id="61465" name="WordArt 24"/>
            <p:cNvSpPr>
              <a:spLocks noChangeArrowheads="1" noChangeShapeType="1" noTextEdit="1"/>
            </p:cNvSpPr>
            <p:nvPr/>
          </p:nvSpPr>
          <p:spPr bwMode="auto">
            <a:xfrm>
              <a:off x="740" y="2754"/>
              <a:ext cx="1051" cy="208"/>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SOAP, WSDL, UDDI</a:t>
              </a:r>
            </a:p>
          </p:txBody>
        </p:sp>
        <p:sp>
          <p:nvSpPr>
            <p:cNvPr id="61466" name="WordArt 25"/>
            <p:cNvSpPr>
              <a:spLocks noChangeArrowheads="1" noChangeShapeType="1" noTextEdit="1"/>
            </p:cNvSpPr>
            <p:nvPr/>
          </p:nvSpPr>
          <p:spPr bwMode="auto">
            <a:xfrm>
              <a:off x="706" y="1760"/>
              <a:ext cx="1270" cy="39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 of Services</a:t>
              </a:r>
            </a:p>
          </p:txBody>
        </p:sp>
        <p:sp>
          <p:nvSpPr>
            <p:cNvPr id="61467" name="WordArt 26"/>
            <p:cNvSpPr>
              <a:spLocks noChangeArrowheads="1" noChangeShapeType="1" noTextEdit="1"/>
            </p:cNvSpPr>
            <p:nvPr/>
          </p:nvSpPr>
          <p:spPr bwMode="auto">
            <a:xfrm>
              <a:off x="724" y="3021"/>
              <a:ext cx="432" cy="182"/>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SaaS</a:t>
              </a:r>
            </a:p>
          </p:txBody>
        </p:sp>
      </p:grpSp>
      <p:grpSp>
        <p:nvGrpSpPr>
          <p:cNvPr id="61450" name="Group 27"/>
          <p:cNvGrpSpPr>
            <a:grpSpLocks/>
          </p:cNvGrpSpPr>
          <p:nvPr/>
        </p:nvGrpSpPr>
        <p:grpSpPr bwMode="auto">
          <a:xfrm>
            <a:off x="95250" y="881063"/>
            <a:ext cx="2808288" cy="2735262"/>
            <a:chOff x="703" y="754"/>
            <a:chExt cx="1769" cy="1723"/>
          </a:xfrm>
        </p:grpSpPr>
        <p:pic>
          <p:nvPicPr>
            <p:cNvPr id="61452" name="Picture 28"/>
            <p:cNvPicPr>
              <a:picLocks noChangeAspect="1" noChangeArrowheads="1"/>
            </p:cNvPicPr>
            <p:nvPr/>
          </p:nvPicPr>
          <p:blipFill>
            <a:blip r:embed="rId9">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703" y="754"/>
              <a:ext cx="1769" cy="1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3" name="Picture 29"/>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64" y="1243"/>
              <a:ext cx="399"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4" name="Picture 30"/>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79" y="1734"/>
              <a:ext cx="406"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5" name="Picture 31"/>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9" y="1307"/>
              <a:ext cx="387" cy="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6" name="Picture 32"/>
            <p:cNvPicPr>
              <a:picLocks noChangeAspect="1" noChangeArrowheads="1"/>
            </p:cNvPicPr>
            <p:nvPr/>
          </p:nvPicPr>
          <p:blipFill>
            <a:blip r:embed="rId13">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927" y="1761"/>
              <a:ext cx="358"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7" name="Picture 33"/>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8" y="896"/>
              <a:ext cx="571"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8" name="Picture 34"/>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65" y="2034"/>
              <a:ext cx="299"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9" name="Picture 35"/>
            <p:cNvPicPr>
              <a:picLocks noChangeAspect="1" noChangeArrowheads="1"/>
            </p:cNvPicPr>
            <p:nvPr/>
          </p:nvPicPr>
          <p:blipFill>
            <a:blip r:embed="rId16">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247" y="1286"/>
              <a:ext cx="681" cy="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60" name="WordArt 36"/>
            <p:cNvSpPr>
              <a:spLocks noChangeArrowheads="1" noChangeShapeType="1" noTextEdit="1"/>
            </p:cNvSpPr>
            <p:nvPr/>
          </p:nvSpPr>
          <p:spPr bwMode="auto">
            <a:xfrm>
              <a:off x="1420" y="1688"/>
              <a:ext cx="348" cy="270"/>
            </a:xfrm>
            <a:prstGeom prst="rect">
              <a:avLst/>
            </a:prstGeom>
          </p:spPr>
          <p:txBody>
            <a:bodyPr wrap="none" fromWordArt="1">
              <a:prstTxWarp prst="textPlain">
                <a:avLst>
                  <a:gd name="adj" fmla="val 50000"/>
                </a:avLst>
              </a:prstTxWarp>
            </a:bodyPr>
            <a:lstStyle/>
            <a:p>
              <a:r>
                <a:rPr lang="en-US" sz="2800" kern="10">
                  <a:ln w="19050">
                    <a:solidFill>
                      <a:schemeClr val="bg1"/>
                    </a:solidFill>
                    <a:round/>
                    <a:headEnd/>
                    <a:tailEnd/>
                  </a:ln>
                  <a:solidFill>
                    <a:srgbClr val="993300"/>
                  </a:solidFill>
                  <a:effectLst>
                    <a:outerShdw dist="35921" dir="2700000" algn="ctr" rotWithShape="0">
                      <a:srgbClr val="990000"/>
                    </a:outerShdw>
                  </a:effectLst>
                  <a:latin typeface="Impact"/>
                </a:rPr>
                <a:t>SOA</a:t>
              </a:r>
            </a:p>
          </p:txBody>
        </p:sp>
        <p:pic>
          <p:nvPicPr>
            <p:cNvPr id="61461" name="Picture 37"/>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90" y="862"/>
              <a:ext cx="426"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451" name="Line 38"/>
          <p:cNvSpPr>
            <a:spLocks noChangeShapeType="1"/>
          </p:cNvSpPr>
          <p:nvPr/>
        </p:nvSpPr>
        <p:spPr bwMode="auto">
          <a:xfrm>
            <a:off x="2800350" y="2522538"/>
            <a:ext cx="820738" cy="215900"/>
          </a:xfrm>
          <a:prstGeom prst="line">
            <a:avLst/>
          </a:prstGeom>
          <a:noFill/>
          <a:ln w="76200">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Tree>
  </p:cSld>
  <p:clrMapOvr>
    <a:masterClrMapping/>
  </p:clrMapOvr>
  <p:transition spd="med"/>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3652" name="Rectangle 4"/>
          <p:cNvSpPr>
            <a:spLocks noGrp="1" noChangeArrowheads="1"/>
          </p:cNvSpPr>
          <p:nvPr>
            <p:ph type="title"/>
          </p:nvPr>
        </p:nvSpPr>
        <p:spPr/>
        <p:txBody>
          <a:bodyPr/>
          <a:lstStyle/>
          <a:p>
            <a:pPr eaLnBrk="1" hangingPunct="1">
              <a:defRPr/>
            </a:pPr>
            <a:r>
              <a:rPr lang="en-US" sz="3200"/>
              <a:t>R</a:t>
            </a:r>
            <a:r>
              <a:rPr lang="en-US" sz="2400"/>
              <a:t>G/B</a:t>
            </a:r>
            <a:r>
              <a:rPr lang="en-US" sz="3200"/>
              <a:t>DF Model</a:t>
            </a:r>
          </a:p>
        </p:txBody>
      </p:sp>
      <p:pic>
        <p:nvPicPr>
          <p:cNvPr id="101379" name="Picture 5"/>
          <p:cNvPicPr>
            <a:picLocks noRot="1"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725" y="1335088"/>
            <a:ext cx="2879725" cy="21605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1380" name="Picture 6"/>
          <p:cNvPicPr>
            <a:picLocks noRot="1"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9913" y="1335088"/>
            <a:ext cx="2879725" cy="215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1381" name="Picture 33"/>
          <p:cNvPicPr>
            <a:picLocks noRot="1"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0288" y="1335088"/>
            <a:ext cx="2879725" cy="215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1382" name="Picture 34"/>
          <p:cNvPicPr>
            <a:picLocks noRot="1"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 y="3775075"/>
            <a:ext cx="2879725" cy="21605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1383" name="Picture 35"/>
          <p:cNvPicPr>
            <a:picLocks noRot="1"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24575" y="3768725"/>
            <a:ext cx="2879725" cy="21605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1384" name="Picture 36"/>
          <p:cNvPicPr>
            <a:picLocks noRot="1"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19438" y="3768725"/>
            <a:ext cx="2881312" cy="21621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02402" name="Group 4"/>
          <p:cNvGrpSpPr>
            <a:grpSpLocks/>
          </p:cNvGrpSpPr>
          <p:nvPr/>
        </p:nvGrpSpPr>
        <p:grpSpPr bwMode="auto">
          <a:xfrm>
            <a:off x="684213" y="1341438"/>
            <a:ext cx="8280400" cy="4824412"/>
            <a:chOff x="340" y="697"/>
            <a:chExt cx="4394" cy="2143"/>
          </a:xfrm>
        </p:grpSpPr>
        <p:sp>
          <p:nvSpPr>
            <p:cNvPr id="920581" name="AutoShape 5"/>
            <p:cNvSpPr>
              <a:spLocks noChangeArrowheads="1"/>
            </p:cNvSpPr>
            <p:nvPr/>
          </p:nvSpPr>
          <p:spPr bwMode="auto">
            <a:xfrm>
              <a:off x="340" y="845"/>
              <a:ext cx="1511" cy="1071"/>
            </a:xfrm>
            <a:prstGeom prst="cloudCallout">
              <a:avLst>
                <a:gd name="adj1" fmla="val -9167"/>
                <a:gd name="adj2" fmla="val 5273"/>
              </a:avLst>
            </a:prstGeom>
            <a:solidFill>
              <a:srgbClr val="FFF5EB"/>
            </a:solidFill>
            <a:ln w="9525">
              <a:solidFill>
                <a:srgbClr val="FFFFFF"/>
              </a:solidFill>
              <a:round/>
              <a:headEnd/>
              <a:tailEnd/>
            </a:ln>
            <a:effectLst>
              <a:outerShdw dist="53882" dir="2700000" algn="ctr" rotWithShape="0">
                <a:srgbClr val="808080">
                  <a:alpha val="50000"/>
                </a:srgbClr>
              </a:outerShdw>
            </a:effectLst>
          </p:spPr>
          <p:txBody>
            <a:bodyPr/>
            <a:lstStyle/>
            <a:p>
              <a:pPr>
                <a:defRPr/>
              </a:pPr>
              <a:endParaRPr lang="en-US"/>
            </a:p>
          </p:txBody>
        </p:sp>
        <p:pic>
          <p:nvPicPr>
            <p:cNvPr id="102405" name="Picture 6" descr="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1110"/>
              <a:ext cx="576"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06" name="Picture 7" descr="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8" y="1207"/>
              <a:ext cx="576"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7" name="Group 8"/>
            <p:cNvGrpSpPr>
              <a:grpSpLocks/>
            </p:cNvGrpSpPr>
            <p:nvPr/>
          </p:nvGrpSpPr>
          <p:grpSpPr bwMode="auto">
            <a:xfrm>
              <a:off x="2023" y="2115"/>
              <a:ext cx="926" cy="636"/>
              <a:chOff x="6300" y="3420"/>
              <a:chExt cx="1800" cy="1278"/>
            </a:xfrm>
          </p:grpSpPr>
          <p:pic>
            <p:nvPicPr>
              <p:cNvPr id="102451" name="Picture 9" descr="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60" y="3420"/>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52" name="Picture 10" descr="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00" y="3660"/>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53" name="Picture 11" descr="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40" y="3735"/>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2408" name="Group 12"/>
            <p:cNvGrpSpPr>
              <a:grpSpLocks/>
            </p:cNvGrpSpPr>
            <p:nvPr/>
          </p:nvGrpSpPr>
          <p:grpSpPr bwMode="auto">
            <a:xfrm>
              <a:off x="1519" y="2180"/>
              <a:ext cx="926" cy="615"/>
              <a:chOff x="6300" y="3420"/>
              <a:chExt cx="1800" cy="1278"/>
            </a:xfrm>
          </p:grpSpPr>
          <p:pic>
            <p:nvPicPr>
              <p:cNvPr id="102448" name="Picture 13" descr="5"/>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60" y="3420"/>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49" name="Picture 14" descr="5"/>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00" y="3660"/>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50" name="Picture 15" descr="5"/>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40" y="3735"/>
                <a:ext cx="126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409" name="AutoShape 16"/>
            <p:cNvSpPr>
              <a:spLocks noChangeArrowheads="1"/>
            </p:cNvSpPr>
            <p:nvPr/>
          </p:nvSpPr>
          <p:spPr bwMode="auto">
            <a:xfrm>
              <a:off x="1359" y="2042"/>
              <a:ext cx="3063" cy="390"/>
            </a:xfrm>
            <a:prstGeom prst="flowChartInputOutput">
              <a:avLst/>
            </a:prstGeom>
            <a:solidFill>
              <a:srgbClr val="FFF5EB">
                <a:alpha val="61960"/>
              </a:srgbClr>
            </a:solidFill>
            <a:ln w="9525">
              <a:solidFill>
                <a:srgbClr val="333333"/>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10" name="AutoShape 17"/>
            <p:cNvSpPr>
              <a:spLocks noChangeArrowheads="1"/>
            </p:cNvSpPr>
            <p:nvPr/>
          </p:nvSpPr>
          <p:spPr bwMode="auto">
            <a:xfrm>
              <a:off x="2916" y="1752"/>
              <a:ext cx="780" cy="453"/>
            </a:xfrm>
            <a:prstGeom prst="flowChartMagneticDisk">
              <a:avLst/>
            </a:prstGeom>
            <a:solidFill>
              <a:srgbClr val="993300"/>
            </a:solidFill>
            <a:ln w="19050">
              <a:solidFill>
                <a:srgbClr val="99CCFF"/>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20594" name="Text Box 18"/>
            <p:cNvSpPr txBox="1">
              <a:spLocks noChangeArrowheads="1"/>
            </p:cNvSpPr>
            <p:nvPr/>
          </p:nvSpPr>
          <p:spPr bwMode="auto">
            <a:xfrm>
              <a:off x="2986" y="1921"/>
              <a:ext cx="680" cy="230"/>
            </a:xfrm>
            <a:prstGeom prst="rect">
              <a:avLst/>
            </a:prstGeom>
            <a:noFill/>
            <a:ln w="9525">
              <a:noFill/>
              <a:miter lim="800000"/>
              <a:headEnd/>
              <a:tailEnd/>
            </a:ln>
          </p:spPr>
          <p:txBody>
            <a:bodyPr/>
            <a:lstStyle/>
            <a:p>
              <a:pPr>
                <a:defRPr/>
              </a:pPr>
              <a:r>
                <a:rPr lang="en-US" altLang="zh-CN" sz="1200" b="1" i="1">
                  <a:solidFill>
                    <a:srgbClr val="FFFFFF"/>
                  </a:solidFill>
                  <a:effectLst>
                    <a:outerShdw blurRad="38100" dist="38100" dir="2700000" algn="tl">
                      <a:srgbClr val="C0C0C0"/>
                    </a:outerShdw>
                  </a:effectLst>
                  <a:ea typeface="SimSun" pitchFamily="2" charset="-122"/>
                </a:rPr>
                <a:t>Resource History</a:t>
              </a:r>
            </a:p>
            <a:p>
              <a:pPr>
                <a:defRPr/>
              </a:pPr>
              <a:endParaRPr lang="en-US" sz="900"/>
            </a:p>
          </p:txBody>
        </p:sp>
        <p:pic>
          <p:nvPicPr>
            <p:cNvPr id="102412" name="Picture 19" descr="rscd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50" y="1782"/>
              <a:ext cx="562"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13" name="Rectangle 20"/>
            <p:cNvSpPr>
              <a:spLocks noChangeArrowheads="1"/>
            </p:cNvSpPr>
            <p:nvPr/>
          </p:nvSpPr>
          <p:spPr bwMode="auto">
            <a:xfrm>
              <a:off x="657" y="726"/>
              <a:ext cx="1003" cy="300"/>
            </a:xfrm>
            <a:prstGeom prst="rect">
              <a:avLst/>
            </a:prstGeom>
            <a:gradFill rotWithShape="1">
              <a:gsLst>
                <a:gs pos="0">
                  <a:srgbClr val="A0BFC6"/>
                </a:gs>
                <a:gs pos="100000">
                  <a:srgbClr val="FFF5E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14" name="Text Box 21"/>
            <p:cNvSpPr txBox="1">
              <a:spLocks noChangeArrowheads="1"/>
            </p:cNvSpPr>
            <p:nvPr/>
          </p:nvSpPr>
          <p:spPr bwMode="auto">
            <a:xfrm>
              <a:off x="754" y="697"/>
              <a:ext cx="864"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2000" b="1" i="1">
                  <a:solidFill>
                    <a:srgbClr val="FFFFFF"/>
                  </a:solidFill>
                  <a:latin typeface="Verdana" pitchFamily="34" charset="0"/>
                  <a:ea typeface="SimSun" pitchFamily="2" charset="-122"/>
                </a:rPr>
                <a:t>Ontology</a:t>
              </a:r>
              <a:endParaRPr lang="en-US" altLang="en-US" sz="2000"/>
            </a:p>
          </p:txBody>
        </p:sp>
        <p:pic>
          <p:nvPicPr>
            <p:cNvPr id="102415" name="Picture 22" descr="5"/>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1" y="1448"/>
              <a:ext cx="504"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6" name="Picture 23" descr="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3" y="1394"/>
              <a:ext cx="576"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17" name="AutoShape 24"/>
            <p:cNvSpPr>
              <a:spLocks noChangeArrowheads="1"/>
            </p:cNvSpPr>
            <p:nvPr/>
          </p:nvSpPr>
          <p:spPr bwMode="auto">
            <a:xfrm>
              <a:off x="630" y="1071"/>
              <a:ext cx="492" cy="216"/>
            </a:xfrm>
            <a:prstGeom prst="flowChartDocument">
              <a:avLst/>
            </a:prstGeom>
            <a:solidFill>
              <a:srgbClr val="FFFFFF"/>
            </a:solidFill>
            <a:ln w="317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18" name="AutoShape 25"/>
            <p:cNvSpPr>
              <a:spLocks noChangeArrowheads="1"/>
            </p:cNvSpPr>
            <p:nvPr/>
          </p:nvSpPr>
          <p:spPr bwMode="auto">
            <a:xfrm>
              <a:off x="1203" y="1179"/>
              <a:ext cx="498" cy="204"/>
            </a:xfrm>
            <a:prstGeom prst="flowChartDocument">
              <a:avLst/>
            </a:prstGeom>
            <a:solidFill>
              <a:srgbClr val="FFFFFF"/>
            </a:solidFill>
            <a:ln w="317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19" name="AutoShape 26"/>
            <p:cNvSpPr>
              <a:spLocks noChangeArrowheads="1"/>
            </p:cNvSpPr>
            <p:nvPr/>
          </p:nvSpPr>
          <p:spPr bwMode="auto">
            <a:xfrm>
              <a:off x="551" y="1374"/>
              <a:ext cx="630" cy="330"/>
            </a:xfrm>
            <a:prstGeom prst="flowChartDocument">
              <a:avLst/>
            </a:prstGeom>
            <a:solidFill>
              <a:srgbClr val="FFFFFF"/>
            </a:solidFill>
            <a:ln w="317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20" name="Text Box 27"/>
            <p:cNvSpPr txBox="1">
              <a:spLocks noChangeArrowheads="1"/>
            </p:cNvSpPr>
            <p:nvPr/>
          </p:nvSpPr>
          <p:spPr bwMode="auto">
            <a:xfrm>
              <a:off x="521" y="1344"/>
              <a:ext cx="57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b="1">
                  <a:solidFill>
                    <a:srgbClr val="808080"/>
                  </a:solidFill>
                  <a:latin typeface="Verdana" pitchFamily="34" charset="0"/>
                  <a:ea typeface="SimSun" pitchFamily="2" charset="-122"/>
                </a:rPr>
                <a:t>Templates</a:t>
              </a:r>
              <a:endParaRPr lang="en-US" altLang="en-US"/>
            </a:p>
          </p:txBody>
        </p:sp>
        <p:sp>
          <p:nvSpPr>
            <p:cNvPr id="102421" name="Text Box 28"/>
            <p:cNvSpPr txBox="1">
              <a:spLocks noChangeArrowheads="1"/>
            </p:cNvSpPr>
            <p:nvPr/>
          </p:nvSpPr>
          <p:spPr bwMode="auto">
            <a:xfrm>
              <a:off x="612" y="1077"/>
              <a:ext cx="432"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400" b="1" i="1">
                  <a:solidFill>
                    <a:srgbClr val="006699"/>
                  </a:solidFill>
                  <a:ea typeface="SimSun" pitchFamily="2" charset="-122"/>
                </a:rPr>
                <a:t>Roles</a:t>
              </a:r>
              <a:endParaRPr lang="en-US" altLang="en-US"/>
            </a:p>
          </p:txBody>
        </p:sp>
        <p:sp>
          <p:nvSpPr>
            <p:cNvPr id="102422" name="Text Box 29"/>
            <p:cNvSpPr txBox="1">
              <a:spLocks noChangeArrowheads="1"/>
            </p:cNvSpPr>
            <p:nvPr/>
          </p:nvSpPr>
          <p:spPr bwMode="auto">
            <a:xfrm>
              <a:off x="1179" y="1179"/>
              <a:ext cx="45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400" b="1" i="1">
                  <a:solidFill>
                    <a:srgbClr val="006699"/>
                  </a:solidFill>
                  <a:ea typeface="SimSun" pitchFamily="2" charset="-122"/>
                </a:rPr>
                <a:t>Goals</a:t>
              </a:r>
              <a:endParaRPr lang="en-US" altLang="en-US"/>
            </a:p>
          </p:txBody>
        </p:sp>
        <p:sp>
          <p:nvSpPr>
            <p:cNvPr id="102423" name="Text Box 30"/>
            <p:cNvSpPr txBox="1">
              <a:spLocks noChangeArrowheads="1"/>
            </p:cNvSpPr>
            <p:nvPr/>
          </p:nvSpPr>
          <p:spPr bwMode="auto">
            <a:xfrm>
              <a:off x="500" y="1398"/>
              <a:ext cx="7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400" b="1" i="1">
                  <a:solidFill>
                    <a:srgbClr val="006699"/>
                  </a:solidFill>
                  <a:ea typeface="SimSun" pitchFamily="2" charset="-122"/>
                </a:rPr>
                <a:t>Behaviour rules</a:t>
              </a:r>
              <a:endParaRPr lang="en-US" altLang="en-US"/>
            </a:p>
          </p:txBody>
        </p:sp>
        <p:grpSp>
          <p:nvGrpSpPr>
            <p:cNvPr id="102424" name="Group 31"/>
            <p:cNvGrpSpPr>
              <a:grpSpLocks/>
            </p:cNvGrpSpPr>
            <p:nvPr/>
          </p:nvGrpSpPr>
          <p:grpSpPr bwMode="auto">
            <a:xfrm>
              <a:off x="1867" y="1480"/>
              <a:ext cx="1013" cy="690"/>
              <a:chOff x="5400" y="2854"/>
              <a:chExt cx="1980" cy="1312"/>
            </a:xfrm>
          </p:grpSpPr>
          <p:pic>
            <p:nvPicPr>
              <p:cNvPr id="102445" name="Picture 32"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46" name="Picture 33"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47" name="Picture 34"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2425" name="Group 35"/>
            <p:cNvGrpSpPr>
              <a:grpSpLocks/>
            </p:cNvGrpSpPr>
            <p:nvPr/>
          </p:nvGrpSpPr>
          <p:grpSpPr bwMode="auto">
            <a:xfrm>
              <a:off x="3877" y="1298"/>
              <a:ext cx="681" cy="862"/>
              <a:chOff x="3821" y="1207"/>
              <a:chExt cx="499" cy="726"/>
            </a:xfrm>
          </p:grpSpPr>
          <p:grpSp>
            <p:nvGrpSpPr>
              <p:cNvPr id="102441" name="Group 36"/>
              <p:cNvGrpSpPr>
                <a:grpSpLocks/>
              </p:cNvGrpSpPr>
              <p:nvPr/>
            </p:nvGrpSpPr>
            <p:grpSpPr bwMode="auto">
              <a:xfrm>
                <a:off x="3878" y="1429"/>
                <a:ext cx="363" cy="504"/>
                <a:chOff x="3775" y="1344"/>
                <a:chExt cx="363" cy="504"/>
              </a:xfrm>
            </p:grpSpPr>
            <p:sp>
              <p:nvSpPr>
                <p:cNvPr id="102443" name="Oval 37"/>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2444" name="Picture 38" descr="CA0NW12D"/>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20615" name="Rectangle 39"/>
              <p:cNvSpPr>
                <a:spLocks noChangeArrowheads="1"/>
              </p:cNvSpPr>
              <p:nvPr/>
            </p:nvSpPr>
            <p:spPr bwMode="auto">
              <a:xfrm>
                <a:off x="3821" y="1207"/>
                <a:ext cx="499" cy="250"/>
              </a:xfrm>
              <a:prstGeom prst="rect">
                <a:avLst/>
              </a:prstGeom>
              <a:noFill/>
              <a:ln w="9525">
                <a:noFill/>
                <a:miter lim="800000"/>
                <a:headEnd/>
                <a:tailEnd/>
              </a:ln>
            </p:spPr>
            <p:txBody>
              <a:bodyPr/>
              <a:lstStyle/>
              <a:p>
                <a:pPr>
                  <a:defRPr/>
                </a:pPr>
                <a:r>
                  <a:rPr lang="en-US" altLang="zh-CN" sz="1600" b="1" i="1">
                    <a:solidFill>
                      <a:srgbClr val="993300"/>
                    </a:solidFill>
                    <a:effectLst>
                      <a:outerShdw blurRad="38100" dist="38100" dir="2700000" algn="tl">
                        <a:srgbClr val="C0C0C0"/>
                      </a:outerShdw>
                    </a:effectLst>
                    <a:ea typeface="SimSun" pitchFamily="2" charset="-122"/>
                  </a:rPr>
                  <a:t>Resource Agent</a:t>
                </a:r>
                <a:endParaRPr lang="en-US" sz="1600"/>
              </a:p>
            </p:txBody>
          </p:sp>
        </p:grpSp>
        <p:grpSp>
          <p:nvGrpSpPr>
            <p:cNvPr id="102426" name="Group 40"/>
            <p:cNvGrpSpPr>
              <a:grpSpLocks/>
            </p:cNvGrpSpPr>
            <p:nvPr/>
          </p:nvGrpSpPr>
          <p:grpSpPr bwMode="auto">
            <a:xfrm>
              <a:off x="1363" y="1645"/>
              <a:ext cx="1013" cy="690"/>
              <a:chOff x="5400" y="2854"/>
              <a:chExt cx="1980" cy="1312"/>
            </a:xfrm>
          </p:grpSpPr>
          <p:pic>
            <p:nvPicPr>
              <p:cNvPr id="102438" name="Picture 41"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9" name="Picture 42"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40" name="Picture 43" descr="4"/>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427" name="AutoShape 44"/>
            <p:cNvSpPr>
              <a:spLocks noChangeArrowheads="1"/>
            </p:cNvSpPr>
            <p:nvPr/>
          </p:nvSpPr>
          <p:spPr bwMode="auto">
            <a:xfrm rot="-2528838">
              <a:off x="884" y="1841"/>
              <a:ext cx="259" cy="785"/>
            </a:xfrm>
            <a:prstGeom prst="curvedRightArrow">
              <a:avLst>
                <a:gd name="adj1" fmla="val 60618"/>
                <a:gd name="adj2" fmla="val 121236"/>
                <a:gd name="adj3" fmla="val 33333"/>
              </a:avLst>
            </a:prstGeom>
            <a:solidFill>
              <a:srgbClr val="FFFF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2428" name="Rectangle 45"/>
            <p:cNvSpPr>
              <a:spLocks noChangeArrowheads="1"/>
            </p:cNvSpPr>
            <p:nvPr/>
          </p:nvSpPr>
          <p:spPr bwMode="auto">
            <a:xfrm>
              <a:off x="1519" y="2387"/>
              <a:ext cx="1044" cy="453"/>
            </a:xfrm>
            <a:prstGeom prst="rect">
              <a:avLst/>
            </a:prstGeom>
            <a:gradFill rotWithShape="1">
              <a:gsLst>
                <a:gs pos="0">
                  <a:srgbClr val="76716D"/>
                </a:gs>
                <a:gs pos="100000">
                  <a:srgbClr val="FFF5EB">
                    <a:alpha val="26999"/>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2429" name="Picture 46" descr="rgbdf"/>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13" y="2205"/>
              <a:ext cx="681"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30" name="Text Box 47"/>
            <p:cNvSpPr txBox="1">
              <a:spLocks noChangeArrowheads="1"/>
            </p:cNvSpPr>
            <p:nvPr/>
          </p:nvSpPr>
          <p:spPr bwMode="auto">
            <a:xfrm>
              <a:off x="1519" y="2378"/>
              <a:ext cx="104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1600" b="1">
                  <a:solidFill>
                    <a:srgbClr val="FFF1C9"/>
                  </a:solidFill>
                  <a:ea typeface="SimSun" pitchFamily="2" charset="-122"/>
                </a:rPr>
                <a:t>Behaviour</a:t>
              </a:r>
              <a:endParaRPr lang="en-US" altLang="en-US" sz="900">
                <a:solidFill>
                  <a:srgbClr val="FFF1C9"/>
                </a:solidFill>
              </a:endParaRPr>
            </a:p>
          </p:txBody>
        </p:sp>
        <p:sp>
          <p:nvSpPr>
            <p:cNvPr id="102431" name="Text Box 48"/>
            <p:cNvSpPr txBox="1">
              <a:spLocks noChangeArrowheads="1"/>
            </p:cNvSpPr>
            <p:nvPr/>
          </p:nvSpPr>
          <p:spPr bwMode="auto">
            <a:xfrm>
              <a:off x="839" y="2090"/>
              <a:ext cx="631"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200" b="1">
                  <a:solidFill>
                    <a:srgbClr val="808080"/>
                  </a:solidFill>
                  <a:latin typeface="Verdana" pitchFamily="34" charset="0"/>
                  <a:ea typeface="SimSun" pitchFamily="2" charset="-122"/>
                </a:rPr>
                <a:t>Templates</a:t>
              </a:r>
              <a:endParaRPr lang="en-US" altLang="en-US" sz="1200"/>
            </a:p>
          </p:txBody>
        </p:sp>
        <p:pic>
          <p:nvPicPr>
            <p:cNvPr id="102432" name="Picture 49"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96" y="2317"/>
              <a:ext cx="493"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3" name="Picture 50"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66" y="2295"/>
              <a:ext cx="493"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4" name="Picture 51"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36" y="2265"/>
              <a:ext cx="493"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5" name="Picture 52"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06" y="2233"/>
              <a:ext cx="493"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36" name="Picture 53" descr="bloc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476" y="2205"/>
              <a:ext cx="493"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0630" name="Text Box 54"/>
            <p:cNvSpPr txBox="1">
              <a:spLocks noChangeArrowheads="1"/>
            </p:cNvSpPr>
            <p:nvPr/>
          </p:nvSpPr>
          <p:spPr bwMode="auto">
            <a:xfrm>
              <a:off x="4014" y="2296"/>
              <a:ext cx="720" cy="493"/>
            </a:xfrm>
            <a:prstGeom prst="rect">
              <a:avLst/>
            </a:prstGeom>
            <a:noFill/>
            <a:ln w="9525">
              <a:noFill/>
              <a:miter lim="800000"/>
              <a:headEnd/>
              <a:tailEnd/>
            </a:ln>
          </p:spPr>
          <p:txBody>
            <a:bodyPr/>
            <a:lstStyle/>
            <a:p>
              <a:pPr>
                <a:defRPr/>
              </a:pPr>
              <a:r>
                <a:rPr lang="en-US" altLang="zh-CN" sz="1200" b="1">
                  <a:solidFill>
                    <a:srgbClr val="4E7DA4"/>
                  </a:solidFill>
                  <a:effectLst>
                    <a:outerShdw blurRad="38100" dist="38100" dir="2700000" algn="tl">
                      <a:srgbClr val="C0C0C0"/>
                    </a:outerShdw>
                  </a:effectLst>
                  <a:ea typeface="SimSun" pitchFamily="2" charset="-122"/>
                </a:rPr>
                <a:t>Executable modules or Web Services</a:t>
              </a:r>
            </a:p>
            <a:p>
              <a:pPr>
                <a:defRPr/>
              </a:pPr>
              <a:endParaRPr lang="en-US" sz="1400"/>
            </a:p>
          </p:txBody>
        </p:sp>
      </p:grpSp>
      <p:sp>
        <p:nvSpPr>
          <p:cNvPr id="920631" name="Rectangle 55"/>
          <p:cNvSpPr>
            <a:spLocks noChangeArrowheads="1"/>
          </p:cNvSpPr>
          <p:nvPr/>
        </p:nvSpPr>
        <p:spPr bwMode="auto">
          <a:xfrm>
            <a:off x="2195513" y="188913"/>
            <a:ext cx="650240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R</a:t>
            </a:r>
            <a:r>
              <a:rPr lang="en-US" sz="2400" b="1">
                <a:solidFill>
                  <a:srgbClr val="EC8C00"/>
                </a:solidFill>
                <a:effectLst>
                  <a:outerShdw blurRad="38100" dist="38100" dir="2700000" algn="tl">
                    <a:srgbClr val="C0C0C0"/>
                  </a:outerShdw>
                </a:effectLst>
              </a:rPr>
              <a:t>G/B</a:t>
            </a:r>
            <a:r>
              <a:rPr lang="en-US" sz="3600" b="1">
                <a:solidFill>
                  <a:srgbClr val="EC8C00"/>
                </a:solidFill>
                <a:effectLst>
                  <a:outerShdw blurRad="38100" dist="38100" dir="2700000" algn="tl">
                    <a:srgbClr val="C0C0C0"/>
                  </a:outerShdw>
                </a:effectLst>
              </a:rPr>
              <a:t>DF  on a GUN Platform</a:t>
            </a:r>
          </a:p>
        </p:txBody>
      </p:sp>
    </p:spTree>
  </p:cSld>
  <p:clrMapOvr>
    <a:masterClrMapping/>
  </p:clrMapOvr>
  <p:transition spd="med"/>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3426" name="Picture 129" descr="Picture6_"/>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5288" y="1374775"/>
            <a:ext cx="7777162" cy="486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70" name="Rectangle 130"/>
          <p:cNvSpPr>
            <a:spLocks noChangeArrowheads="1"/>
          </p:cNvSpPr>
          <p:nvPr/>
        </p:nvSpPr>
        <p:spPr bwMode="auto">
          <a:xfrm>
            <a:off x="1258888" y="222250"/>
            <a:ext cx="7667625"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R</a:t>
            </a:r>
            <a:r>
              <a:rPr lang="en-US" sz="2800" b="1">
                <a:solidFill>
                  <a:srgbClr val="EC8C00"/>
                </a:solidFill>
                <a:effectLst>
                  <a:outerShdw blurRad="38100" dist="38100" dir="2700000" algn="tl">
                    <a:srgbClr val="C0C0C0"/>
                  </a:outerShdw>
                </a:effectLst>
              </a:rPr>
              <a:t>G/B</a:t>
            </a:r>
            <a:r>
              <a:rPr lang="en-US" sz="3600" b="1">
                <a:solidFill>
                  <a:srgbClr val="EC8C00"/>
                </a:solidFill>
                <a:effectLst>
                  <a:outerShdw blurRad="38100" dist="38100" dir="2700000" algn="tl">
                    <a:srgbClr val="C0C0C0"/>
                  </a:outerShdw>
                </a:effectLst>
              </a:rPr>
              <a:t>DF Engine architecture</a:t>
            </a:r>
          </a:p>
        </p:txBody>
      </p:sp>
      <p:grpSp>
        <p:nvGrpSpPr>
          <p:cNvPr id="103428" name="Group 131"/>
          <p:cNvGrpSpPr>
            <a:grpSpLocks/>
          </p:cNvGrpSpPr>
          <p:nvPr/>
        </p:nvGrpSpPr>
        <p:grpSpPr bwMode="auto">
          <a:xfrm>
            <a:off x="7742238" y="1700213"/>
            <a:ext cx="1366837" cy="1871662"/>
            <a:chOff x="3821" y="1207"/>
            <a:chExt cx="499" cy="726"/>
          </a:xfrm>
        </p:grpSpPr>
        <p:grpSp>
          <p:nvGrpSpPr>
            <p:cNvPr id="103429" name="Group 132"/>
            <p:cNvGrpSpPr>
              <a:grpSpLocks/>
            </p:cNvGrpSpPr>
            <p:nvPr/>
          </p:nvGrpSpPr>
          <p:grpSpPr bwMode="auto">
            <a:xfrm>
              <a:off x="3878" y="1429"/>
              <a:ext cx="363" cy="504"/>
              <a:chOff x="3775" y="1344"/>
              <a:chExt cx="363" cy="504"/>
            </a:xfrm>
          </p:grpSpPr>
          <p:sp>
            <p:nvSpPr>
              <p:cNvPr id="103431" name="Oval 13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3432" name="Picture 134"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83175" name="Rectangle 135"/>
            <p:cNvSpPr>
              <a:spLocks noChangeArrowheads="1"/>
            </p:cNvSpPr>
            <p:nvPr/>
          </p:nvSpPr>
          <p:spPr bwMode="auto">
            <a:xfrm>
              <a:off x="3821" y="1207"/>
              <a:ext cx="499" cy="250"/>
            </a:xfrm>
            <a:prstGeom prst="rect">
              <a:avLst/>
            </a:prstGeom>
            <a:noFill/>
            <a:ln w="9525">
              <a:noFill/>
              <a:miter lim="800000"/>
              <a:headEnd/>
              <a:tailEnd/>
            </a:ln>
          </p:spPr>
          <p:txBody>
            <a:bodyPr/>
            <a:lstStyle/>
            <a:p>
              <a:pPr>
                <a:defRPr/>
              </a:pPr>
              <a:r>
                <a:rPr lang="en-US" altLang="zh-CN" sz="1400" b="1" i="1">
                  <a:solidFill>
                    <a:srgbClr val="993300"/>
                  </a:solidFill>
                  <a:effectLst>
                    <a:outerShdw blurRad="38100" dist="38100" dir="2700000" algn="tl">
                      <a:srgbClr val="C0C0C0"/>
                    </a:outerShdw>
                  </a:effectLst>
                  <a:ea typeface="SimSun" pitchFamily="2" charset="-122"/>
                </a:rPr>
                <a:t>Resource Agent</a:t>
              </a:r>
              <a:endParaRPr lang="en-US" sz="1000"/>
            </a:p>
          </p:txBody>
        </p:sp>
      </p:grpSp>
    </p:spTree>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1108" name="Rectangle 4"/>
          <p:cNvSpPr>
            <a:spLocks noChangeArrowheads="1"/>
          </p:cNvSpPr>
          <p:nvPr/>
        </p:nvSpPr>
        <p:spPr bwMode="auto">
          <a:xfrm>
            <a:off x="1258888" y="222250"/>
            <a:ext cx="7667625" cy="503238"/>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600" b="1">
                <a:solidFill>
                  <a:srgbClr val="EC8C00"/>
                </a:solidFill>
                <a:effectLst>
                  <a:outerShdw blurRad="38100" dist="38100" dir="2700000" algn="tl">
                    <a:srgbClr val="C0C0C0"/>
                  </a:outerShdw>
                </a:effectLst>
              </a:rPr>
              <a:t>R</a:t>
            </a:r>
            <a:r>
              <a:rPr lang="en-US" sz="2800" b="1">
                <a:solidFill>
                  <a:srgbClr val="EC8C00"/>
                </a:solidFill>
                <a:effectLst>
                  <a:outerShdw blurRad="38100" dist="38100" dir="2700000" algn="tl">
                    <a:srgbClr val="C0C0C0"/>
                  </a:outerShdw>
                </a:effectLst>
              </a:rPr>
              <a:t>G/B</a:t>
            </a:r>
            <a:r>
              <a:rPr lang="en-US" sz="3600" b="1">
                <a:solidFill>
                  <a:srgbClr val="EC8C00"/>
                </a:solidFill>
                <a:effectLst>
                  <a:outerShdw blurRad="38100" dist="38100" dir="2700000" algn="tl">
                    <a:srgbClr val="C0C0C0"/>
                  </a:outerShdw>
                </a:effectLst>
              </a:rPr>
              <a:t>DF Engine performance</a:t>
            </a:r>
          </a:p>
        </p:txBody>
      </p:sp>
      <p:grpSp>
        <p:nvGrpSpPr>
          <p:cNvPr id="104451" name="Group 5"/>
          <p:cNvGrpSpPr>
            <a:grpSpLocks/>
          </p:cNvGrpSpPr>
          <p:nvPr/>
        </p:nvGrpSpPr>
        <p:grpSpPr bwMode="auto">
          <a:xfrm>
            <a:off x="1423988" y="2058988"/>
            <a:ext cx="6388100" cy="3386137"/>
            <a:chOff x="576" y="688"/>
            <a:chExt cx="3888" cy="2088"/>
          </a:xfrm>
        </p:grpSpPr>
        <p:grpSp>
          <p:nvGrpSpPr>
            <p:cNvPr id="104456" name="Group 6"/>
            <p:cNvGrpSpPr>
              <a:grpSpLocks noChangeAspect="1"/>
            </p:cNvGrpSpPr>
            <p:nvPr/>
          </p:nvGrpSpPr>
          <p:grpSpPr bwMode="auto">
            <a:xfrm>
              <a:off x="576" y="688"/>
              <a:ext cx="3888" cy="2088"/>
              <a:chOff x="3827" y="3779"/>
              <a:chExt cx="9720" cy="5220"/>
            </a:xfrm>
          </p:grpSpPr>
          <p:sp>
            <p:nvSpPr>
              <p:cNvPr id="104458" name="AutoShape 7"/>
              <p:cNvSpPr>
                <a:spLocks noChangeAspect="1" noChangeArrowheads="1"/>
              </p:cNvSpPr>
              <p:nvPr/>
            </p:nvSpPr>
            <p:spPr bwMode="auto">
              <a:xfrm>
                <a:off x="3827" y="3779"/>
                <a:ext cx="9720" cy="5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59" name="AutoShape 8"/>
              <p:cNvSpPr>
                <a:spLocks noChangeArrowheads="1"/>
              </p:cNvSpPr>
              <p:nvPr/>
            </p:nvSpPr>
            <p:spPr bwMode="auto">
              <a:xfrm>
                <a:off x="6077" y="7967"/>
                <a:ext cx="2325" cy="237"/>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60" name="Text Box 9"/>
              <p:cNvSpPr txBox="1">
                <a:spLocks noChangeArrowheads="1"/>
              </p:cNvSpPr>
              <p:nvPr/>
            </p:nvSpPr>
            <p:spPr bwMode="auto">
              <a:xfrm>
                <a:off x="6152" y="7861"/>
                <a:ext cx="2235"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1200" b="1">
                    <a:solidFill>
                      <a:srgbClr val="003366"/>
                    </a:solidFill>
                    <a:latin typeface="Times New Roman" pitchFamily="18" charset="0"/>
                    <a:ea typeface="SimSun" pitchFamily="2" charset="-122"/>
                  </a:rPr>
                  <a:t>ResourceAgent</a:t>
                </a:r>
                <a:r>
                  <a:rPr lang="fi-FI" altLang="zh-CN" sz="1200" b="1">
                    <a:solidFill>
                      <a:srgbClr val="003366"/>
                    </a:solidFill>
                    <a:latin typeface="Times New Roman" pitchFamily="18" charset="0"/>
                    <a:ea typeface="SimSun" pitchFamily="2" charset="-122"/>
                  </a:rPr>
                  <a:t> #1</a:t>
                </a:r>
                <a:endParaRPr lang="en-US" altLang="en-US"/>
              </a:p>
            </p:txBody>
          </p:sp>
          <p:grpSp>
            <p:nvGrpSpPr>
              <p:cNvPr id="104461" name="Group 10"/>
              <p:cNvGrpSpPr>
                <a:grpSpLocks/>
              </p:cNvGrpSpPr>
              <p:nvPr/>
            </p:nvGrpSpPr>
            <p:grpSpPr bwMode="auto">
              <a:xfrm>
                <a:off x="7218" y="8459"/>
                <a:ext cx="2159" cy="540"/>
                <a:chOff x="8418" y="6974"/>
                <a:chExt cx="2159" cy="540"/>
              </a:xfrm>
            </p:grpSpPr>
            <p:sp>
              <p:nvSpPr>
                <p:cNvPr id="104541" name="AutoShape 11"/>
                <p:cNvSpPr>
                  <a:spLocks noChangeArrowheads="1"/>
                </p:cNvSpPr>
                <p:nvPr/>
              </p:nvSpPr>
              <p:spPr bwMode="auto">
                <a:xfrm>
                  <a:off x="8418" y="7004"/>
                  <a:ext cx="2159" cy="420"/>
                </a:xfrm>
                <a:prstGeom prst="diamond">
                  <a:avLst/>
                </a:prstGeom>
                <a:solidFill>
                  <a:srgbClr val="0000FF"/>
                </a:solidFill>
                <a:ln w="9525">
                  <a:solidFill>
                    <a:srgbClr val="FFFFFF"/>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42" name="Text Box 12"/>
                <p:cNvSpPr txBox="1">
                  <a:spLocks noChangeArrowheads="1"/>
                </p:cNvSpPr>
                <p:nvPr/>
              </p:nvSpPr>
              <p:spPr bwMode="auto">
                <a:xfrm>
                  <a:off x="8687" y="6974"/>
                  <a:ext cx="16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FFFFFF"/>
                      </a:solidFill>
                      <a:latin typeface="Times New Roman" pitchFamily="18" charset="0"/>
                      <a:ea typeface="SimSun" pitchFamily="2" charset="-122"/>
                    </a:rPr>
                    <a:t>ad:has_Role</a:t>
                  </a:r>
                  <a:endParaRPr lang="en-US" altLang="en-US"/>
                </a:p>
              </p:txBody>
            </p:sp>
          </p:grpSp>
          <p:sp>
            <p:nvSpPr>
              <p:cNvPr id="104462" name="Freeform 13"/>
              <p:cNvSpPr>
                <a:spLocks/>
              </p:cNvSpPr>
              <p:nvPr/>
            </p:nvSpPr>
            <p:spPr bwMode="auto">
              <a:xfrm>
                <a:off x="7382" y="7620"/>
                <a:ext cx="1080" cy="301"/>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3" name="Freeform 14"/>
              <p:cNvSpPr>
                <a:spLocks/>
              </p:cNvSpPr>
              <p:nvPr/>
            </p:nvSpPr>
            <p:spPr bwMode="auto">
              <a:xfrm flipH="1">
                <a:off x="8808" y="7604"/>
                <a:ext cx="554" cy="284"/>
              </a:xfrm>
              <a:custGeom>
                <a:avLst/>
                <a:gdLst>
                  <a:gd name="T0" fmla="*/ 750 w 750"/>
                  <a:gd name="T1" fmla="*/ 0 h 1021"/>
                  <a:gd name="T2" fmla="*/ 480 w 750"/>
                  <a:gd name="T3" fmla="*/ 601 h 1021"/>
                  <a:gd name="T4" fmla="*/ 0 w 750"/>
                  <a:gd name="T5" fmla="*/ 1021 h 1021"/>
                  <a:gd name="T6" fmla="*/ 0 60000 65536"/>
                  <a:gd name="T7" fmla="*/ 0 60000 65536"/>
                  <a:gd name="T8" fmla="*/ 0 60000 65536"/>
                  <a:gd name="T9" fmla="*/ 0 w 750"/>
                  <a:gd name="T10" fmla="*/ 0 h 1021"/>
                  <a:gd name="T11" fmla="*/ 750 w 750"/>
                  <a:gd name="T12" fmla="*/ 1021 h 1021"/>
                </a:gdLst>
                <a:ahLst/>
                <a:cxnLst>
                  <a:cxn ang="T6">
                    <a:pos x="T0" y="T1"/>
                  </a:cxn>
                  <a:cxn ang="T7">
                    <a:pos x="T2" y="T3"/>
                  </a:cxn>
                  <a:cxn ang="T8">
                    <a:pos x="T4" y="T5"/>
                  </a:cxn>
                </a:cxnLst>
                <a:rect l="T9" t="T10" r="T11" b="T12"/>
                <a:pathLst>
                  <a:path w="750" h="1021">
                    <a:moveTo>
                      <a:pt x="750" y="0"/>
                    </a:moveTo>
                    <a:cubicBezTo>
                      <a:pt x="677" y="215"/>
                      <a:pt x="605" y="431"/>
                      <a:pt x="480" y="601"/>
                    </a:cubicBezTo>
                    <a:cubicBezTo>
                      <a:pt x="355" y="771"/>
                      <a:pt x="177" y="896"/>
                      <a:pt x="0" y="102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4" name="Text Box 15"/>
              <p:cNvSpPr txBox="1">
                <a:spLocks noChangeArrowheads="1"/>
              </p:cNvSpPr>
              <p:nvPr/>
            </p:nvSpPr>
            <p:spPr bwMode="auto">
              <a:xfrm>
                <a:off x="6406" y="7590"/>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000" i="1">
                    <a:solidFill>
                      <a:srgbClr val="003300"/>
                    </a:solidFill>
                    <a:latin typeface="Times New Roman" pitchFamily="18" charset="0"/>
                    <a:ea typeface="SimSun" pitchFamily="2" charset="-122"/>
                  </a:rPr>
                  <a:t>rdf:subject</a:t>
                </a:r>
                <a:endParaRPr lang="en-US" altLang="en-US"/>
              </a:p>
            </p:txBody>
          </p:sp>
          <p:sp>
            <p:nvSpPr>
              <p:cNvPr id="104465" name="Text Box 16"/>
              <p:cNvSpPr txBox="1">
                <a:spLocks noChangeArrowheads="1"/>
              </p:cNvSpPr>
              <p:nvPr/>
            </p:nvSpPr>
            <p:spPr bwMode="auto">
              <a:xfrm>
                <a:off x="6993" y="8174"/>
                <a:ext cx="165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000" i="1">
                    <a:solidFill>
                      <a:srgbClr val="003300"/>
                    </a:solidFill>
                    <a:latin typeface="Times New Roman" pitchFamily="18" charset="0"/>
                    <a:ea typeface="SimSun" pitchFamily="2" charset="-122"/>
                  </a:rPr>
                  <a:t>rscdfs:predicate</a:t>
                </a:r>
                <a:endParaRPr lang="en-US" altLang="en-US"/>
              </a:p>
            </p:txBody>
          </p:sp>
          <p:sp>
            <p:nvSpPr>
              <p:cNvPr id="104466" name="Freeform 17"/>
              <p:cNvSpPr>
                <a:spLocks/>
              </p:cNvSpPr>
              <p:nvPr/>
            </p:nvSpPr>
            <p:spPr bwMode="auto">
              <a:xfrm>
                <a:off x="8418" y="7604"/>
                <a:ext cx="415" cy="915"/>
              </a:xfrm>
              <a:custGeom>
                <a:avLst/>
                <a:gdLst>
                  <a:gd name="T0" fmla="*/ 150 w 415"/>
                  <a:gd name="T1" fmla="*/ 0 h 1125"/>
                  <a:gd name="T2" fmla="*/ 390 w 415"/>
                  <a:gd name="T3" fmla="*/ 555 h 1125"/>
                  <a:gd name="T4" fmla="*/ 0 w 415"/>
                  <a:gd name="T5" fmla="*/ 1125 h 1125"/>
                  <a:gd name="T6" fmla="*/ 0 60000 65536"/>
                  <a:gd name="T7" fmla="*/ 0 60000 65536"/>
                  <a:gd name="T8" fmla="*/ 0 60000 65536"/>
                  <a:gd name="T9" fmla="*/ 0 w 415"/>
                  <a:gd name="T10" fmla="*/ 0 h 1125"/>
                  <a:gd name="T11" fmla="*/ 415 w 415"/>
                  <a:gd name="T12" fmla="*/ 1125 h 1125"/>
                </a:gdLst>
                <a:ahLst/>
                <a:cxnLst>
                  <a:cxn ang="T6">
                    <a:pos x="T0" y="T1"/>
                  </a:cxn>
                  <a:cxn ang="T7">
                    <a:pos x="T2" y="T3"/>
                  </a:cxn>
                  <a:cxn ang="T8">
                    <a:pos x="T4" y="T5"/>
                  </a:cxn>
                </a:cxnLst>
                <a:rect l="T9" t="T10" r="T11" b="T12"/>
                <a:pathLst>
                  <a:path w="415" h="1125">
                    <a:moveTo>
                      <a:pt x="150" y="0"/>
                    </a:moveTo>
                    <a:cubicBezTo>
                      <a:pt x="282" y="184"/>
                      <a:pt x="415" y="368"/>
                      <a:pt x="390" y="555"/>
                    </a:cubicBezTo>
                    <a:cubicBezTo>
                      <a:pt x="365" y="742"/>
                      <a:pt x="182" y="933"/>
                      <a:pt x="0" y="1125"/>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7" name="AutoShape 18"/>
              <p:cNvSpPr>
                <a:spLocks noChangeArrowheads="1"/>
              </p:cNvSpPr>
              <p:nvPr/>
            </p:nvSpPr>
            <p:spPr bwMode="auto">
              <a:xfrm>
                <a:off x="7607" y="7411"/>
                <a:ext cx="2235" cy="237"/>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68" name="Text Box 19"/>
              <p:cNvSpPr txBox="1">
                <a:spLocks noChangeArrowheads="1"/>
              </p:cNvSpPr>
              <p:nvPr/>
            </p:nvSpPr>
            <p:spPr bwMode="auto">
              <a:xfrm>
                <a:off x="7517" y="7319"/>
                <a:ext cx="2340" cy="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zh-CN" sz="1000" i="1">
                    <a:solidFill>
                      <a:srgbClr val="003366"/>
                    </a:solidFill>
                    <a:latin typeface="Times New Roman" pitchFamily="18" charset="0"/>
                    <a:ea typeface="SimSun" pitchFamily="2" charset="-122"/>
                  </a:rPr>
                  <a:t>rgbdfs:Rule_Statement</a:t>
                </a:r>
                <a:endParaRPr lang="en-US" altLang="en-US"/>
              </a:p>
            </p:txBody>
          </p:sp>
          <p:sp>
            <p:nvSpPr>
              <p:cNvPr id="104469" name="AutoShape 20"/>
              <p:cNvSpPr>
                <a:spLocks noChangeArrowheads="1"/>
              </p:cNvSpPr>
              <p:nvPr/>
            </p:nvSpPr>
            <p:spPr bwMode="auto">
              <a:xfrm>
                <a:off x="8957" y="7966"/>
                <a:ext cx="2325" cy="237"/>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70" name="Text Box 21"/>
              <p:cNvSpPr txBox="1">
                <a:spLocks noChangeArrowheads="1"/>
              </p:cNvSpPr>
              <p:nvPr/>
            </p:nvSpPr>
            <p:spPr bwMode="auto">
              <a:xfrm>
                <a:off x="9032" y="7844"/>
                <a:ext cx="2235"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1200" b="1">
                    <a:solidFill>
                      <a:srgbClr val="003366"/>
                    </a:solidFill>
                    <a:latin typeface="Times New Roman" pitchFamily="18" charset="0"/>
                    <a:ea typeface="SimSun" pitchFamily="2" charset="-122"/>
                  </a:rPr>
                  <a:t>Diagnostic Service</a:t>
                </a:r>
                <a:endParaRPr lang="en-US" altLang="en-US"/>
              </a:p>
            </p:txBody>
          </p:sp>
          <p:sp>
            <p:nvSpPr>
              <p:cNvPr id="104471" name="Text Box 22"/>
              <p:cNvSpPr txBox="1">
                <a:spLocks noChangeArrowheads="1"/>
              </p:cNvSpPr>
              <p:nvPr/>
            </p:nvSpPr>
            <p:spPr bwMode="auto">
              <a:xfrm>
                <a:off x="9286" y="7589"/>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000" i="1">
                    <a:solidFill>
                      <a:srgbClr val="003300"/>
                    </a:solidFill>
                    <a:latin typeface="Times New Roman" pitchFamily="18" charset="0"/>
                    <a:ea typeface="SimSun" pitchFamily="2" charset="-122"/>
                  </a:rPr>
                  <a:t>rdf:object</a:t>
                </a:r>
                <a:endParaRPr lang="en-US" altLang="en-US"/>
              </a:p>
            </p:txBody>
          </p:sp>
          <p:sp>
            <p:nvSpPr>
              <p:cNvPr id="104472" name="Text Box 23"/>
              <p:cNvSpPr txBox="1">
                <a:spLocks noChangeArrowheads="1"/>
              </p:cNvSpPr>
              <p:nvPr/>
            </p:nvSpPr>
            <p:spPr bwMode="auto">
              <a:xfrm>
                <a:off x="5717" y="7064"/>
                <a:ext cx="219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000" i="1">
                    <a:solidFill>
                      <a:srgbClr val="003300"/>
                    </a:solidFill>
                    <a:latin typeface="Times New Roman" pitchFamily="18" charset="0"/>
                    <a:ea typeface="SimSun" pitchFamily="2" charset="-122"/>
                  </a:rPr>
                  <a:t>rgbdfs:trueInContext</a:t>
                </a:r>
                <a:endParaRPr lang="en-US" altLang="en-US"/>
              </a:p>
            </p:txBody>
          </p:sp>
          <p:sp>
            <p:nvSpPr>
              <p:cNvPr id="104473" name="Freeform 24"/>
              <p:cNvSpPr>
                <a:spLocks/>
              </p:cNvSpPr>
              <p:nvPr/>
            </p:nvSpPr>
            <p:spPr bwMode="auto">
              <a:xfrm flipV="1">
                <a:off x="7532" y="7139"/>
                <a:ext cx="900" cy="255"/>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4" name="Text Box 25"/>
              <p:cNvSpPr txBox="1">
                <a:spLocks noChangeArrowheads="1"/>
              </p:cNvSpPr>
              <p:nvPr/>
            </p:nvSpPr>
            <p:spPr bwMode="auto">
              <a:xfrm>
                <a:off x="9737" y="7064"/>
                <a:ext cx="219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000" i="1">
                    <a:solidFill>
                      <a:srgbClr val="003300"/>
                    </a:solidFill>
                    <a:latin typeface="Times New Roman" pitchFamily="18" charset="0"/>
                    <a:ea typeface="SimSun" pitchFamily="2" charset="-122"/>
                  </a:rPr>
                  <a:t>rgbdfs:falseInContext</a:t>
                </a:r>
                <a:endParaRPr lang="en-US" altLang="en-US"/>
              </a:p>
            </p:txBody>
          </p:sp>
          <p:sp>
            <p:nvSpPr>
              <p:cNvPr id="104475" name="Freeform 26"/>
              <p:cNvSpPr>
                <a:spLocks/>
              </p:cNvSpPr>
              <p:nvPr/>
            </p:nvSpPr>
            <p:spPr bwMode="auto">
              <a:xfrm flipH="1" flipV="1">
                <a:off x="8897" y="7139"/>
                <a:ext cx="1020" cy="270"/>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6" name="AutoShape 27"/>
              <p:cNvSpPr>
                <a:spLocks noChangeArrowheads="1"/>
              </p:cNvSpPr>
              <p:nvPr/>
            </p:nvSpPr>
            <p:spPr bwMode="auto">
              <a:xfrm>
                <a:off x="4037" y="4712"/>
                <a:ext cx="1620" cy="179"/>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77" name="Text Box 28"/>
              <p:cNvSpPr txBox="1">
                <a:spLocks noChangeArrowheads="1"/>
              </p:cNvSpPr>
              <p:nvPr/>
            </p:nvSpPr>
            <p:spPr bwMode="auto">
              <a:xfrm>
                <a:off x="4022" y="4621"/>
                <a:ext cx="1725"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900" b="1">
                    <a:solidFill>
                      <a:srgbClr val="003366"/>
                    </a:solidFill>
                    <a:latin typeface="Times New Roman" pitchFamily="18" charset="0"/>
                    <a:ea typeface="SimSun" pitchFamily="2" charset="-122"/>
                  </a:rPr>
                  <a:t>ResourceAgent</a:t>
                </a:r>
                <a:r>
                  <a:rPr lang="fi-FI" altLang="zh-CN" sz="900" b="1">
                    <a:solidFill>
                      <a:srgbClr val="003366"/>
                    </a:solidFill>
                    <a:latin typeface="Times New Roman" pitchFamily="18" charset="0"/>
                    <a:ea typeface="SimSun" pitchFamily="2" charset="-122"/>
                  </a:rPr>
                  <a:t> #1</a:t>
                </a:r>
                <a:endParaRPr lang="en-US" altLang="en-US"/>
              </a:p>
            </p:txBody>
          </p:sp>
          <p:sp>
            <p:nvSpPr>
              <p:cNvPr id="104478" name="AutoShape 29"/>
              <p:cNvSpPr>
                <a:spLocks noChangeArrowheads="1"/>
              </p:cNvSpPr>
              <p:nvPr/>
            </p:nvSpPr>
            <p:spPr bwMode="auto">
              <a:xfrm>
                <a:off x="4547" y="4826"/>
                <a:ext cx="4574" cy="393"/>
              </a:xfrm>
              <a:prstGeom prst="diamond">
                <a:avLst/>
              </a:prstGeom>
              <a:solidFill>
                <a:srgbClr val="0000FF"/>
              </a:solidFill>
              <a:ln w="9525">
                <a:solidFill>
                  <a:srgbClr val="FFFFFF"/>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79" name="Text Box 30"/>
              <p:cNvSpPr txBox="1">
                <a:spLocks noChangeArrowheads="1"/>
              </p:cNvSpPr>
              <p:nvPr/>
            </p:nvSpPr>
            <p:spPr bwMode="auto">
              <a:xfrm>
                <a:off x="5484" y="4814"/>
                <a:ext cx="273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900" b="1">
                    <a:solidFill>
                      <a:srgbClr val="FFFFFF"/>
                    </a:solidFill>
                    <a:latin typeface="Times New Roman" pitchFamily="18" charset="0"/>
                    <a:ea typeface="SimSun" pitchFamily="2" charset="-122"/>
                  </a:rPr>
                  <a:t>ad:recievedDiagnosticRequest</a:t>
                </a:r>
                <a:endParaRPr lang="en-US" altLang="en-US"/>
              </a:p>
            </p:txBody>
          </p:sp>
          <p:sp>
            <p:nvSpPr>
              <p:cNvPr id="104480" name="Freeform 31"/>
              <p:cNvSpPr>
                <a:spLocks/>
              </p:cNvSpPr>
              <p:nvPr/>
            </p:nvSpPr>
            <p:spPr bwMode="auto">
              <a:xfrm>
                <a:off x="4937" y="4440"/>
                <a:ext cx="1080" cy="227"/>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1" name="Text Box 32"/>
              <p:cNvSpPr txBox="1">
                <a:spLocks noChangeArrowheads="1"/>
              </p:cNvSpPr>
              <p:nvPr/>
            </p:nvSpPr>
            <p:spPr bwMode="auto">
              <a:xfrm>
                <a:off x="4052" y="4394"/>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rdf:subject</a:t>
                </a:r>
                <a:endParaRPr lang="en-US" altLang="en-US"/>
              </a:p>
            </p:txBody>
          </p:sp>
          <p:sp>
            <p:nvSpPr>
              <p:cNvPr id="104482" name="Text Box 33"/>
              <p:cNvSpPr txBox="1">
                <a:spLocks noChangeArrowheads="1"/>
              </p:cNvSpPr>
              <p:nvPr/>
            </p:nvSpPr>
            <p:spPr bwMode="auto">
              <a:xfrm>
                <a:off x="6812" y="4544"/>
                <a:ext cx="1650"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rscdfs:predicate</a:t>
                </a:r>
                <a:endParaRPr lang="en-US" altLang="en-US"/>
              </a:p>
            </p:txBody>
          </p:sp>
          <p:sp>
            <p:nvSpPr>
              <p:cNvPr id="104483" name="AutoShape 34"/>
              <p:cNvSpPr>
                <a:spLocks noChangeArrowheads="1"/>
              </p:cNvSpPr>
              <p:nvPr/>
            </p:nvSpPr>
            <p:spPr bwMode="auto">
              <a:xfrm>
                <a:off x="9242" y="6092"/>
                <a:ext cx="1620" cy="179"/>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84" name="Text Box 35"/>
              <p:cNvSpPr txBox="1">
                <a:spLocks noChangeArrowheads="1"/>
              </p:cNvSpPr>
              <p:nvPr/>
            </p:nvSpPr>
            <p:spPr bwMode="auto">
              <a:xfrm>
                <a:off x="9227" y="6001"/>
                <a:ext cx="1725"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900" b="1">
                    <a:solidFill>
                      <a:srgbClr val="003366"/>
                    </a:solidFill>
                    <a:latin typeface="Times New Roman" pitchFamily="18" charset="0"/>
                    <a:ea typeface="SimSun" pitchFamily="2" charset="-122"/>
                  </a:rPr>
                  <a:t>ResourceAgent</a:t>
                </a:r>
                <a:r>
                  <a:rPr lang="fi-FI" altLang="zh-CN" sz="900" b="1">
                    <a:solidFill>
                      <a:srgbClr val="003366"/>
                    </a:solidFill>
                    <a:latin typeface="Times New Roman" pitchFamily="18" charset="0"/>
                    <a:ea typeface="SimSun" pitchFamily="2" charset="-122"/>
                  </a:rPr>
                  <a:t> #1</a:t>
                </a:r>
                <a:endParaRPr lang="en-US" altLang="en-US"/>
              </a:p>
            </p:txBody>
          </p:sp>
          <p:grpSp>
            <p:nvGrpSpPr>
              <p:cNvPr id="104485" name="Group 36"/>
              <p:cNvGrpSpPr>
                <a:grpSpLocks/>
              </p:cNvGrpSpPr>
              <p:nvPr/>
            </p:nvGrpSpPr>
            <p:grpSpPr bwMode="auto">
              <a:xfrm>
                <a:off x="10578" y="6359"/>
                <a:ext cx="1739" cy="480"/>
                <a:chOff x="8418" y="6974"/>
                <a:chExt cx="2159" cy="540"/>
              </a:xfrm>
            </p:grpSpPr>
            <p:sp>
              <p:nvSpPr>
                <p:cNvPr id="104539" name="AutoShape 37"/>
                <p:cNvSpPr>
                  <a:spLocks noChangeArrowheads="1"/>
                </p:cNvSpPr>
                <p:nvPr/>
              </p:nvSpPr>
              <p:spPr bwMode="auto">
                <a:xfrm>
                  <a:off x="8418" y="7004"/>
                  <a:ext cx="2159" cy="420"/>
                </a:xfrm>
                <a:prstGeom prst="diamond">
                  <a:avLst/>
                </a:prstGeom>
                <a:solidFill>
                  <a:srgbClr val="0000FF"/>
                </a:solidFill>
                <a:ln w="9525">
                  <a:solidFill>
                    <a:srgbClr val="FFFFFF"/>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40" name="Text Box 38"/>
                <p:cNvSpPr txBox="1">
                  <a:spLocks noChangeArrowheads="1"/>
                </p:cNvSpPr>
                <p:nvPr/>
              </p:nvSpPr>
              <p:spPr bwMode="auto">
                <a:xfrm>
                  <a:off x="8687" y="6974"/>
                  <a:ext cx="16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900" b="1">
                      <a:solidFill>
                        <a:srgbClr val="FFFFFF"/>
                      </a:solidFill>
                      <a:latin typeface="Times New Roman" pitchFamily="18" charset="0"/>
                      <a:ea typeface="SimSun" pitchFamily="2" charset="-122"/>
                    </a:rPr>
                    <a:t>ad:has_Role</a:t>
                  </a:r>
                  <a:endParaRPr lang="en-US" altLang="en-US"/>
                </a:p>
              </p:txBody>
            </p:sp>
          </p:grpSp>
          <p:sp>
            <p:nvSpPr>
              <p:cNvPr id="104486" name="Freeform 39"/>
              <p:cNvSpPr>
                <a:spLocks/>
              </p:cNvSpPr>
              <p:nvPr/>
            </p:nvSpPr>
            <p:spPr bwMode="auto">
              <a:xfrm>
                <a:off x="10142" y="5820"/>
                <a:ext cx="1080" cy="227"/>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7" name="Freeform 40"/>
              <p:cNvSpPr>
                <a:spLocks/>
              </p:cNvSpPr>
              <p:nvPr/>
            </p:nvSpPr>
            <p:spPr bwMode="auto">
              <a:xfrm flipH="1">
                <a:off x="11568" y="5804"/>
                <a:ext cx="554" cy="195"/>
              </a:xfrm>
              <a:custGeom>
                <a:avLst/>
                <a:gdLst>
                  <a:gd name="T0" fmla="*/ 750 w 750"/>
                  <a:gd name="T1" fmla="*/ 0 h 1021"/>
                  <a:gd name="T2" fmla="*/ 480 w 750"/>
                  <a:gd name="T3" fmla="*/ 601 h 1021"/>
                  <a:gd name="T4" fmla="*/ 0 w 750"/>
                  <a:gd name="T5" fmla="*/ 1021 h 1021"/>
                  <a:gd name="T6" fmla="*/ 0 60000 65536"/>
                  <a:gd name="T7" fmla="*/ 0 60000 65536"/>
                  <a:gd name="T8" fmla="*/ 0 60000 65536"/>
                  <a:gd name="T9" fmla="*/ 0 w 750"/>
                  <a:gd name="T10" fmla="*/ 0 h 1021"/>
                  <a:gd name="T11" fmla="*/ 750 w 750"/>
                  <a:gd name="T12" fmla="*/ 1021 h 1021"/>
                </a:gdLst>
                <a:ahLst/>
                <a:cxnLst>
                  <a:cxn ang="T6">
                    <a:pos x="T0" y="T1"/>
                  </a:cxn>
                  <a:cxn ang="T7">
                    <a:pos x="T2" y="T3"/>
                  </a:cxn>
                  <a:cxn ang="T8">
                    <a:pos x="T4" y="T5"/>
                  </a:cxn>
                </a:cxnLst>
                <a:rect l="T9" t="T10" r="T11" b="T12"/>
                <a:pathLst>
                  <a:path w="750" h="1021">
                    <a:moveTo>
                      <a:pt x="750" y="0"/>
                    </a:moveTo>
                    <a:cubicBezTo>
                      <a:pt x="677" y="215"/>
                      <a:pt x="605" y="431"/>
                      <a:pt x="480" y="601"/>
                    </a:cubicBezTo>
                    <a:cubicBezTo>
                      <a:pt x="355" y="771"/>
                      <a:pt x="177" y="896"/>
                      <a:pt x="0" y="102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8" name="Text Box 41"/>
              <p:cNvSpPr txBox="1">
                <a:spLocks noChangeArrowheads="1"/>
              </p:cNvSpPr>
              <p:nvPr/>
            </p:nvSpPr>
            <p:spPr bwMode="auto">
              <a:xfrm>
                <a:off x="9557" y="5714"/>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rdf:subject</a:t>
                </a:r>
                <a:endParaRPr lang="en-US" altLang="en-US"/>
              </a:p>
            </p:txBody>
          </p:sp>
          <p:sp>
            <p:nvSpPr>
              <p:cNvPr id="104489" name="Text Box 42"/>
              <p:cNvSpPr txBox="1">
                <a:spLocks noChangeArrowheads="1"/>
              </p:cNvSpPr>
              <p:nvPr/>
            </p:nvSpPr>
            <p:spPr bwMode="auto">
              <a:xfrm>
                <a:off x="9887" y="6194"/>
                <a:ext cx="165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rscdfs:predicate</a:t>
                </a:r>
                <a:endParaRPr lang="en-US" altLang="en-US"/>
              </a:p>
            </p:txBody>
          </p:sp>
          <p:sp>
            <p:nvSpPr>
              <p:cNvPr id="104490" name="Freeform 43"/>
              <p:cNvSpPr>
                <a:spLocks/>
              </p:cNvSpPr>
              <p:nvPr/>
            </p:nvSpPr>
            <p:spPr bwMode="auto">
              <a:xfrm>
                <a:off x="11178" y="5804"/>
                <a:ext cx="359" cy="615"/>
              </a:xfrm>
              <a:custGeom>
                <a:avLst/>
                <a:gdLst>
                  <a:gd name="T0" fmla="*/ 150 w 415"/>
                  <a:gd name="T1" fmla="*/ 0 h 1125"/>
                  <a:gd name="T2" fmla="*/ 390 w 415"/>
                  <a:gd name="T3" fmla="*/ 555 h 1125"/>
                  <a:gd name="T4" fmla="*/ 0 w 415"/>
                  <a:gd name="T5" fmla="*/ 1125 h 1125"/>
                  <a:gd name="T6" fmla="*/ 0 60000 65536"/>
                  <a:gd name="T7" fmla="*/ 0 60000 65536"/>
                  <a:gd name="T8" fmla="*/ 0 60000 65536"/>
                  <a:gd name="T9" fmla="*/ 0 w 415"/>
                  <a:gd name="T10" fmla="*/ 0 h 1125"/>
                  <a:gd name="T11" fmla="*/ 415 w 415"/>
                  <a:gd name="T12" fmla="*/ 1125 h 1125"/>
                </a:gdLst>
                <a:ahLst/>
                <a:cxnLst>
                  <a:cxn ang="T6">
                    <a:pos x="T0" y="T1"/>
                  </a:cxn>
                  <a:cxn ang="T7">
                    <a:pos x="T2" y="T3"/>
                  </a:cxn>
                  <a:cxn ang="T8">
                    <a:pos x="T4" y="T5"/>
                  </a:cxn>
                </a:cxnLst>
                <a:rect l="T9" t="T10" r="T11" b="T12"/>
                <a:pathLst>
                  <a:path w="415" h="1125">
                    <a:moveTo>
                      <a:pt x="150" y="0"/>
                    </a:moveTo>
                    <a:cubicBezTo>
                      <a:pt x="282" y="184"/>
                      <a:pt x="415" y="368"/>
                      <a:pt x="390" y="555"/>
                    </a:cubicBezTo>
                    <a:cubicBezTo>
                      <a:pt x="365" y="742"/>
                      <a:pt x="182" y="933"/>
                      <a:pt x="0" y="1125"/>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91" name="AutoShape 44"/>
              <p:cNvSpPr>
                <a:spLocks noChangeArrowheads="1"/>
              </p:cNvSpPr>
              <p:nvPr/>
            </p:nvSpPr>
            <p:spPr bwMode="auto">
              <a:xfrm>
                <a:off x="10367" y="5611"/>
                <a:ext cx="1875" cy="208"/>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92" name="Text Box 45"/>
              <p:cNvSpPr txBox="1">
                <a:spLocks noChangeArrowheads="1"/>
              </p:cNvSpPr>
              <p:nvPr/>
            </p:nvSpPr>
            <p:spPr bwMode="auto">
              <a:xfrm>
                <a:off x="10217" y="5519"/>
                <a:ext cx="21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zh-CN" sz="900" i="1">
                    <a:solidFill>
                      <a:srgbClr val="003366"/>
                    </a:solidFill>
                    <a:latin typeface="Times New Roman" pitchFamily="18" charset="0"/>
                    <a:ea typeface="SimSun" pitchFamily="2" charset="-122"/>
                  </a:rPr>
                  <a:t>rgbdfs:NF_Statement</a:t>
                </a:r>
                <a:endParaRPr lang="en-US" altLang="en-US"/>
              </a:p>
            </p:txBody>
          </p:sp>
          <p:sp>
            <p:nvSpPr>
              <p:cNvPr id="104493" name="AutoShape 46"/>
              <p:cNvSpPr>
                <a:spLocks noChangeArrowheads="1"/>
              </p:cNvSpPr>
              <p:nvPr/>
            </p:nvSpPr>
            <p:spPr bwMode="auto">
              <a:xfrm>
                <a:off x="11717" y="6031"/>
                <a:ext cx="1605" cy="208"/>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94" name="Text Box 47"/>
              <p:cNvSpPr txBox="1">
                <a:spLocks noChangeArrowheads="1"/>
              </p:cNvSpPr>
              <p:nvPr/>
            </p:nvSpPr>
            <p:spPr bwMode="auto">
              <a:xfrm>
                <a:off x="11612" y="5924"/>
                <a:ext cx="1740"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900" b="1">
                    <a:solidFill>
                      <a:srgbClr val="003366"/>
                    </a:solidFill>
                    <a:latin typeface="Times New Roman" pitchFamily="18" charset="0"/>
                    <a:ea typeface="SimSun" pitchFamily="2" charset="-122"/>
                  </a:rPr>
                  <a:t>Diagnostic Service</a:t>
                </a:r>
                <a:endParaRPr lang="en-US" altLang="en-US"/>
              </a:p>
            </p:txBody>
          </p:sp>
          <p:sp>
            <p:nvSpPr>
              <p:cNvPr id="104495" name="Text Box 48"/>
              <p:cNvSpPr txBox="1">
                <a:spLocks noChangeArrowheads="1"/>
              </p:cNvSpPr>
              <p:nvPr/>
            </p:nvSpPr>
            <p:spPr bwMode="auto">
              <a:xfrm>
                <a:off x="12031" y="5714"/>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rdf:object</a:t>
                </a:r>
                <a:endParaRPr lang="en-US" altLang="en-US"/>
              </a:p>
            </p:txBody>
          </p:sp>
          <p:sp>
            <p:nvSpPr>
              <p:cNvPr id="104496" name="AutoShape 49"/>
              <p:cNvSpPr>
                <a:spLocks noChangeArrowheads="1"/>
              </p:cNvSpPr>
              <p:nvPr/>
            </p:nvSpPr>
            <p:spPr bwMode="auto">
              <a:xfrm>
                <a:off x="4022" y="6092"/>
                <a:ext cx="1620" cy="179"/>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497" name="Text Box 50"/>
              <p:cNvSpPr txBox="1">
                <a:spLocks noChangeArrowheads="1"/>
              </p:cNvSpPr>
              <p:nvPr/>
            </p:nvSpPr>
            <p:spPr bwMode="auto">
              <a:xfrm>
                <a:off x="4007" y="6001"/>
                <a:ext cx="1725"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900" b="1">
                    <a:solidFill>
                      <a:srgbClr val="003366"/>
                    </a:solidFill>
                    <a:latin typeface="Times New Roman" pitchFamily="18" charset="0"/>
                    <a:ea typeface="SimSun" pitchFamily="2" charset="-122"/>
                  </a:rPr>
                  <a:t>ResourceAgent</a:t>
                </a:r>
                <a:r>
                  <a:rPr lang="fi-FI" altLang="zh-CN" sz="900" b="1">
                    <a:solidFill>
                      <a:srgbClr val="003366"/>
                    </a:solidFill>
                    <a:latin typeface="Times New Roman" pitchFamily="18" charset="0"/>
                    <a:ea typeface="SimSun" pitchFamily="2" charset="-122"/>
                  </a:rPr>
                  <a:t> #1</a:t>
                </a:r>
                <a:endParaRPr lang="en-US" altLang="en-US"/>
              </a:p>
            </p:txBody>
          </p:sp>
          <p:grpSp>
            <p:nvGrpSpPr>
              <p:cNvPr id="104498" name="Group 51"/>
              <p:cNvGrpSpPr>
                <a:grpSpLocks/>
              </p:cNvGrpSpPr>
              <p:nvPr/>
            </p:nvGrpSpPr>
            <p:grpSpPr bwMode="auto">
              <a:xfrm>
                <a:off x="5358" y="6359"/>
                <a:ext cx="1739" cy="480"/>
                <a:chOff x="8418" y="6974"/>
                <a:chExt cx="2159" cy="540"/>
              </a:xfrm>
            </p:grpSpPr>
            <p:sp>
              <p:nvSpPr>
                <p:cNvPr id="104537" name="AutoShape 52"/>
                <p:cNvSpPr>
                  <a:spLocks noChangeArrowheads="1"/>
                </p:cNvSpPr>
                <p:nvPr/>
              </p:nvSpPr>
              <p:spPr bwMode="auto">
                <a:xfrm>
                  <a:off x="8418" y="7004"/>
                  <a:ext cx="2159" cy="420"/>
                </a:xfrm>
                <a:prstGeom prst="diamond">
                  <a:avLst/>
                </a:prstGeom>
                <a:solidFill>
                  <a:srgbClr val="0000FF"/>
                </a:solidFill>
                <a:ln w="9525">
                  <a:solidFill>
                    <a:srgbClr val="FFFFFF"/>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38" name="Text Box 53"/>
                <p:cNvSpPr txBox="1">
                  <a:spLocks noChangeArrowheads="1"/>
                </p:cNvSpPr>
                <p:nvPr/>
              </p:nvSpPr>
              <p:spPr bwMode="auto">
                <a:xfrm>
                  <a:off x="8687" y="6974"/>
                  <a:ext cx="16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900" b="1">
                      <a:solidFill>
                        <a:srgbClr val="FFFFFF"/>
                      </a:solidFill>
                      <a:latin typeface="Times New Roman" pitchFamily="18" charset="0"/>
                      <a:ea typeface="SimSun" pitchFamily="2" charset="-122"/>
                    </a:rPr>
                    <a:t>ad:had_Role</a:t>
                  </a:r>
                  <a:endParaRPr lang="en-US" altLang="en-US"/>
                </a:p>
              </p:txBody>
            </p:sp>
          </p:grpSp>
          <p:sp>
            <p:nvSpPr>
              <p:cNvPr id="104499" name="Freeform 54"/>
              <p:cNvSpPr>
                <a:spLocks/>
              </p:cNvSpPr>
              <p:nvPr/>
            </p:nvSpPr>
            <p:spPr bwMode="auto">
              <a:xfrm>
                <a:off x="4922" y="5820"/>
                <a:ext cx="1080" cy="227"/>
              </a:xfrm>
              <a:custGeom>
                <a:avLst/>
                <a:gdLst>
                  <a:gd name="T0" fmla="*/ 1080 w 1080"/>
                  <a:gd name="T1" fmla="*/ 0 h 451"/>
                  <a:gd name="T2" fmla="*/ 705 w 1080"/>
                  <a:gd name="T3" fmla="*/ 256 h 451"/>
                  <a:gd name="T4" fmla="*/ 0 w 1080"/>
                  <a:gd name="T5" fmla="*/ 451 h 451"/>
                  <a:gd name="T6" fmla="*/ 0 60000 65536"/>
                  <a:gd name="T7" fmla="*/ 0 60000 65536"/>
                  <a:gd name="T8" fmla="*/ 0 60000 65536"/>
                  <a:gd name="T9" fmla="*/ 0 w 1080"/>
                  <a:gd name="T10" fmla="*/ 0 h 451"/>
                  <a:gd name="T11" fmla="*/ 1080 w 1080"/>
                  <a:gd name="T12" fmla="*/ 451 h 451"/>
                </a:gdLst>
                <a:ahLst/>
                <a:cxnLst>
                  <a:cxn ang="T6">
                    <a:pos x="T0" y="T1"/>
                  </a:cxn>
                  <a:cxn ang="T7">
                    <a:pos x="T2" y="T3"/>
                  </a:cxn>
                  <a:cxn ang="T8">
                    <a:pos x="T4" y="T5"/>
                  </a:cxn>
                </a:cxnLst>
                <a:rect l="T9" t="T10" r="T11" b="T12"/>
                <a:pathLst>
                  <a:path w="1080" h="451">
                    <a:moveTo>
                      <a:pt x="1080" y="0"/>
                    </a:moveTo>
                    <a:cubicBezTo>
                      <a:pt x="982" y="90"/>
                      <a:pt x="885" y="181"/>
                      <a:pt x="705" y="256"/>
                    </a:cubicBezTo>
                    <a:cubicBezTo>
                      <a:pt x="525" y="331"/>
                      <a:pt x="262" y="391"/>
                      <a:pt x="0" y="45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0" name="Freeform 55"/>
              <p:cNvSpPr>
                <a:spLocks/>
              </p:cNvSpPr>
              <p:nvPr/>
            </p:nvSpPr>
            <p:spPr bwMode="auto">
              <a:xfrm flipH="1">
                <a:off x="6378" y="5699"/>
                <a:ext cx="554" cy="345"/>
              </a:xfrm>
              <a:custGeom>
                <a:avLst/>
                <a:gdLst>
                  <a:gd name="T0" fmla="*/ 750 w 750"/>
                  <a:gd name="T1" fmla="*/ 0 h 1021"/>
                  <a:gd name="T2" fmla="*/ 480 w 750"/>
                  <a:gd name="T3" fmla="*/ 601 h 1021"/>
                  <a:gd name="T4" fmla="*/ 0 w 750"/>
                  <a:gd name="T5" fmla="*/ 1021 h 1021"/>
                  <a:gd name="T6" fmla="*/ 0 60000 65536"/>
                  <a:gd name="T7" fmla="*/ 0 60000 65536"/>
                  <a:gd name="T8" fmla="*/ 0 60000 65536"/>
                  <a:gd name="T9" fmla="*/ 0 w 750"/>
                  <a:gd name="T10" fmla="*/ 0 h 1021"/>
                  <a:gd name="T11" fmla="*/ 750 w 750"/>
                  <a:gd name="T12" fmla="*/ 1021 h 1021"/>
                </a:gdLst>
                <a:ahLst/>
                <a:cxnLst>
                  <a:cxn ang="T6">
                    <a:pos x="T0" y="T1"/>
                  </a:cxn>
                  <a:cxn ang="T7">
                    <a:pos x="T2" y="T3"/>
                  </a:cxn>
                  <a:cxn ang="T8">
                    <a:pos x="T4" y="T5"/>
                  </a:cxn>
                </a:cxnLst>
                <a:rect l="T9" t="T10" r="T11" b="T12"/>
                <a:pathLst>
                  <a:path w="750" h="1021">
                    <a:moveTo>
                      <a:pt x="750" y="0"/>
                    </a:moveTo>
                    <a:cubicBezTo>
                      <a:pt x="677" y="215"/>
                      <a:pt x="605" y="431"/>
                      <a:pt x="480" y="601"/>
                    </a:cubicBezTo>
                    <a:cubicBezTo>
                      <a:pt x="355" y="771"/>
                      <a:pt x="177" y="896"/>
                      <a:pt x="0" y="102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1" name="Text Box 56"/>
              <p:cNvSpPr txBox="1">
                <a:spLocks noChangeArrowheads="1"/>
              </p:cNvSpPr>
              <p:nvPr/>
            </p:nvSpPr>
            <p:spPr bwMode="auto">
              <a:xfrm>
                <a:off x="4037" y="5774"/>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rdf:subject</a:t>
                </a:r>
                <a:endParaRPr lang="en-US" altLang="en-US"/>
              </a:p>
            </p:txBody>
          </p:sp>
          <p:sp>
            <p:nvSpPr>
              <p:cNvPr id="104502" name="Text Box 57"/>
              <p:cNvSpPr txBox="1">
                <a:spLocks noChangeArrowheads="1"/>
              </p:cNvSpPr>
              <p:nvPr/>
            </p:nvSpPr>
            <p:spPr bwMode="auto">
              <a:xfrm>
                <a:off x="4667" y="6194"/>
                <a:ext cx="165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rscdfs:predicate</a:t>
                </a:r>
                <a:endParaRPr lang="en-US" altLang="en-US"/>
              </a:p>
            </p:txBody>
          </p:sp>
          <p:sp>
            <p:nvSpPr>
              <p:cNvPr id="104503" name="Freeform 58"/>
              <p:cNvSpPr>
                <a:spLocks/>
              </p:cNvSpPr>
              <p:nvPr/>
            </p:nvSpPr>
            <p:spPr bwMode="auto">
              <a:xfrm>
                <a:off x="5958" y="5804"/>
                <a:ext cx="359" cy="615"/>
              </a:xfrm>
              <a:custGeom>
                <a:avLst/>
                <a:gdLst>
                  <a:gd name="T0" fmla="*/ 150 w 415"/>
                  <a:gd name="T1" fmla="*/ 0 h 1125"/>
                  <a:gd name="T2" fmla="*/ 390 w 415"/>
                  <a:gd name="T3" fmla="*/ 555 h 1125"/>
                  <a:gd name="T4" fmla="*/ 0 w 415"/>
                  <a:gd name="T5" fmla="*/ 1125 h 1125"/>
                  <a:gd name="T6" fmla="*/ 0 60000 65536"/>
                  <a:gd name="T7" fmla="*/ 0 60000 65536"/>
                  <a:gd name="T8" fmla="*/ 0 60000 65536"/>
                  <a:gd name="T9" fmla="*/ 0 w 415"/>
                  <a:gd name="T10" fmla="*/ 0 h 1125"/>
                  <a:gd name="T11" fmla="*/ 415 w 415"/>
                  <a:gd name="T12" fmla="*/ 1125 h 1125"/>
                </a:gdLst>
                <a:ahLst/>
                <a:cxnLst>
                  <a:cxn ang="T6">
                    <a:pos x="T0" y="T1"/>
                  </a:cxn>
                  <a:cxn ang="T7">
                    <a:pos x="T2" y="T3"/>
                  </a:cxn>
                  <a:cxn ang="T8">
                    <a:pos x="T4" y="T5"/>
                  </a:cxn>
                </a:cxnLst>
                <a:rect l="T9" t="T10" r="T11" b="T12"/>
                <a:pathLst>
                  <a:path w="415" h="1125">
                    <a:moveTo>
                      <a:pt x="150" y="0"/>
                    </a:moveTo>
                    <a:cubicBezTo>
                      <a:pt x="282" y="184"/>
                      <a:pt x="415" y="368"/>
                      <a:pt x="390" y="555"/>
                    </a:cubicBezTo>
                    <a:cubicBezTo>
                      <a:pt x="365" y="742"/>
                      <a:pt x="182" y="933"/>
                      <a:pt x="0" y="1125"/>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4" name="AutoShape 59"/>
              <p:cNvSpPr>
                <a:spLocks noChangeArrowheads="1"/>
              </p:cNvSpPr>
              <p:nvPr/>
            </p:nvSpPr>
            <p:spPr bwMode="auto">
              <a:xfrm>
                <a:off x="5147" y="5611"/>
                <a:ext cx="1875" cy="208"/>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05" name="Text Box 60"/>
              <p:cNvSpPr txBox="1">
                <a:spLocks noChangeArrowheads="1"/>
              </p:cNvSpPr>
              <p:nvPr/>
            </p:nvSpPr>
            <p:spPr bwMode="auto">
              <a:xfrm>
                <a:off x="4997" y="5519"/>
                <a:ext cx="21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zh-CN" sz="900" i="1">
                    <a:solidFill>
                      <a:srgbClr val="003366"/>
                    </a:solidFill>
                    <a:latin typeface="Times New Roman" pitchFamily="18" charset="0"/>
                    <a:ea typeface="SimSun" pitchFamily="2" charset="-122"/>
                  </a:rPr>
                  <a:t>rgbdfs:NF_Statement</a:t>
                </a:r>
                <a:endParaRPr lang="en-US" altLang="en-US"/>
              </a:p>
            </p:txBody>
          </p:sp>
          <p:sp>
            <p:nvSpPr>
              <p:cNvPr id="104506" name="AutoShape 61"/>
              <p:cNvSpPr>
                <a:spLocks noChangeArrowheads="1"/>
              </p:cNvSpPr>
              <p:nvPr/>
            </p:nvSpPr>
            <p:spPr bwMode="auto">
              <a:xfrm>
                <a:off x="6527" y="6076"/>
                <a:ext cx="750" cy="209"/>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07" name="Text Box 62"/>
              <p:cNvSpPr txBox="1">
                <a:spLocks noChangeArrowheads="1"/>
              </p:cNvSpPr>
              <p:nvPr/>
            </p:nvSpPr>
            <p:spPr bwMode="auto">
              <a:xfrm>
                <a:off x="6422" y="5969"/>
                <a:ext cx="1020"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900" b="1">
                    <a:solidFill>
                      <a:srgbClr val="003366"/>
                    </a:solidFill>
                    <a:latin typeface="Times New Roman" pitchFamily="18" charset="0"/>
                    <a:ea typeface="SimSun" pitchFamily="2" charset="-122"/>
                  </a:rPr>
                  <a:t>Device</a:t>
                </a:r>
                <a:endParaRPr lang="en-US" altLang="en-US"/>
              </a:p>
            </p:txBody>
          </p:sp>
          <p:sp>
            <p:nvSpPr>
              <p:cNvPr id="104508" name="Text Box 63"/>
              <p:cNvSpPr txBox="1">
                <a:spLocks noChangeArrowheads="1"/>
              </p:cNvSpPr>
              <p:nvPr/>
            </p:nvSpPr>
            <p:spPr bwMode="auto">
              <a:xfrm>
                <a:off x="6811" y="5774"/>
                <a:ext cx="1260"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i="1">
                    <a:solidFill>
                      <a:srgbClr val="003300"/>
                    </a:solidFill>
                    <a:latin typeface="Times New Roman" pitchFamily="18" charset="0"/>
                    <a:ea typeface="SimSun" pitchFamily="2" charset="-122"/>
                  </a:rPr>
                  <a:t>rdf:object</a:t>
                </a:r>
                <a:endParaRPr lang="en-US" altLang="en-US"/>
              </a:p>
            </p:txBody>
          </p:sp>
          <p:sp>
            <p:nvSpPr>
              <p:cNvPr id="104509" name="Freeform 64"/>
              <p:cNvSpPr>
                <a:spLocks/>
              </p:cNvSpPr>
              <p:nvPr/>
            </p:nvSpPr>
            <p:spPr bwMode="auto">
              <a:xfrm flipH="1">
                <a:off x="6227" y="4409"/>
                <a:ext cx="554" cy="405"/>
              </a:xfrm>
              <a:custGeom>
                <a:avLst/>
                <a:gdLst>
                  <a:gd name="T0" fmla="*/ 750 w 750"/>
                  <a:gd name="T1" fmla="*/ 0 h 1021"/>
                  <a:gd name="T2" fmla="*/ 480 w 750"/>
                  <a:gd name="T3" fmla="*/ 601 h 1021"/>
                  <a:gd name="T4" fmla="*/ 0 w 750"/>
                  <a:gd name="T5" fmla="*/ 1021 h 1021"/>
                  <a:gd name="T6" fmla="*/ 0 60000 65536"/>
                  <a:gd name="T7" fmla="*/ 0 60000 65536"/>
                  <a:gd name="T8" fmla="*/ 0 60000 65536"/>
                  <a:gd name="T9" fmla="*/ 0 w 750"/>
                  <a:gd name="T10" fmla="*/ 0 h 1021"/>
                  <a:gd name="T11" fmla="*/ 750 w 750"/>
                  <a:gd name="T12" fmla="*/ 1021 h 1021"/>
                </a:gdLst>
                <a:ahLst/>
                <a:cxnLst>
                  <a:cxn ang="T6">
                    <a:pos x="T0" y="T1"/>
                  </a:cxn>
                  <a:cxn ang="T7">
                    <a:pos x="T2" y="T3"/>
                  </a:cxn>
                  <a:cxn ang="T8">
                    <a:pos x="T4" y="T5"/>
                  </a:cxn>
                </a:cxnLst>
                <a:rect l="T9" t="T10" r="T11" b="T12"/>
                <a:pathLst>
                  <a:path w="750" h="1021">
                    <a:moveTo>
                      <a:pt x="750" y="0"/>
                    </a:moveTo>
                    <a:cubicBezTo>
                      <a:pt x="677" y="215"/>
                      <a:pt x="605" y="431"/>
                      <a:pt x="480" y="601"/>
                    </a:cubicBezTo>
                    <a:cubicBezTo>
                      <a:pt x="355" y="771"/>
                      <a:pt x="177" y="896"/>
                      <a:pt x="0" y="1021"/>
                    </a:cubicBezTo>
                  </a:path>
                </a:pathLst>
              </a:custGeom>
              <a:noFill/>
              <a:ln w="9525">
                <a:solidFill>
                  <a:srgbClr val="000000"/>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10" name="AutoShape 65"/>
              <p:cNvSpPr>
                <a:spLocks noChangeArrowheads="1"/>
              </p:cNvSpPr>
              <p:nvPr/>
            </p:nvSpPr>
            <p:spPr bwMode="auto">
              <a:xfrm>
                <a:off x="5162" y="4231"/>
                <a:ext cx="1875" cy="208"/>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11" name="Text Box 66"/>
              <p:cNvSpPr txBox="1">
                <a:spLocks noChangeArrowheads="1"/>
              </p:cNvSpPr>
              <p:nvPr/>
            </p:nvSpPr>
            <p:spPr bwMode="auto">
              <a:xfrm>
                <a:off x="5012" y="4139"/>
                <a:ext cx="21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fi-FI" altLang="zh-CN" sz="900" i="1">
                    <a:solidFill>
                      <a:srgbClr val="003366"/>
                    </a:solidFill>
                    <a:latin typeface="Times New Roman" pitchFamily="18" charset="0"/>
                    <a:ea typeface="SimSun" pitchFamily="2" charset="-122"/>
                  </a:rPr>
                  <a:t>rgbdfs:NF_Statement</a:t>
                </a:r>
                <a:endParaRPr lang="en-US" altLang="en-US"/>
              </a:p>
            </p:txBody>
          </p:sp>
          <p:sp>
            <p:nvSpPr>
              <p:cNvPr id="104512" name="Rectangle 67"/>
              <p:cNvSpPr>
                <a:spLocks noChangeArrowheads="1"/>
              </p:cNvSpPr>
              <p:nvPr/>
            </p:nvSpPr>
            <p:spPr bwMode="auto">
              <a:xfrm>
                <a:off x="9107" y="5219"/>
                <a:ext cx="4320" cy="1800"/>
              </a:xfrm>
              <a:prstGeom prst="rect">
                <a:avLst/>
              </a:prstGeom>
              <a:solidFill>
                <a:srgbClr val="808080">
                  <a:alpha val="34117"/>
                </a:srgbClr>
              </a:solidFill>
              <a:ln w="9525" algn="ctr">
                <a:solidFill>
                  <a:srgbClr val="0000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13" name="AutoShape 68"/>
              <p:cNvSpPr>
                <a:spLocks noChangeArrowheads="1"/>
              </p:cNvSpPr>
              <p:nvPr/>
            </p:nvSpPr>
            <p:spPr bwMode="auto">
              <a:xfrm>
                <a:off x="8987" y="6869"/>
                <a:ext cx="1860" cy="226"/>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14" name="Text Box 69"/>
              <p:cNvSpPr txBox="1">
                <a:spLocks noChangeArrowheads="1"/>
              </p:cNvSpPr>
              <p:nvPr/>
            </p:nvSpPr>
            <p:spPr bwMode="auto">
              <a:xfrm>
                <a:off x="8942" y="6764"/>
                <a:ext cx="1935"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1200">
                    <a:solidFill>
                      <a:srgbClr val="003366"/>
                    </a:solidFill>
                    <a:latin typeface="Times New Roman" pitchFamily="18" charset="0"/>
                    <a:ea typeface="SimSun" pitchFamily="2" charset="-122"/>
                  </a:rPr>
                  <a:t>NF container</a:t>
                </a:r>
                <a:endParaRPr lang="en-US" altLang="en-US"/>
              </a:p>
            </p:txBody>
          </p:sp>
          <p:sp>
            <p:nvSpPr>
              <p:cNvPr id="104515" name="Rectangle 70"/>
              <p:cNvSpPr>
                <a:spLocks noChangeArrowheads="1"/>
              </p:cNvSpPr>
              <p:nvPr/>
            </p:nvSpPr>
            <p:spPr bwMode="auto">
              <a:xfrm>
                <a:off x="3917" y="3779"/>
                <a:ext cx="4410" cy="3240"/>
              </a:xfrm>
              <a:prstGeom prst="rect">
                <a:avLst/>
              </a:prstGeom>
              <a:solidFill>
                <a:srgbClr val="808080">
                  <a:alpha val="34117"/>
                </a:srgbClr>
              </a:solidFill>
              <a:ln w="9525" algn="ctr">
                <a:solidFill>
                  <a:srgbClr val="0000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16" name="AutoShape 71"/>
              <p:cNvSpPr>
                <a:spLocks noChangeArrowheads="1"/>
              </p:cNvSpPr>
              <p:nvPr/>
            </p:nvSpPr>
            <p:spPr bwMode="auto">
              <a:xfrm>
                <a:off x="6632" y="6884"/>
                <a:ext cx="1860" cy="226"/>
              </a:xfrm>
              <a:prstGeom prst="roundRect">
                <a:avLst>
                  <a:gd name="adj" fmla="val 50000"/>
                </a:avLst>
              </a:prstGeom>
              <a:solidFill>
                <a:srgbClr val="FFB953"/>
              </a:solidFill>
              <a:ln w="9525">
                <a:solidFill>
                  <a:srgbClr val="00000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4517" name="Text Box 72"/>
              <p:cNvSpPr txBox="1">
                <a:spLocks noChangeArrowheads="1"/>
              </p:cNvSpPr>
              <p:nvPr/>
            </p:nvSpPr>
            <p:spPr bwMode="auto">
              <a:xfrm>
                <a:off x="6317" y="6779"/>
                <a:ext cx="2475"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GB" altLang="zh-CN" sz="1200">
                    <a:solidFill>
                      <a:srgbClr val="003366"/>
                    </a:solidFill>
                    <a:latin typeface="Times New Roman" pitchFamily="18" charset="0"/>
                    <a:ea typeface="SimSun" pitchFamily="2" charset="-122"/>
                  </a:rPr>
                  <a:t>NF container</a:t>
                </a:r>
                <a:endParaRPr lang="en-US" altLang="en-US"/>
              </a:p>
            </p:txBody>
          </p:sp>
          <p:sp>
            <p:nvSpPr>
              <p:cNvPr id="104518" name="Text Box 73"/>
              <p:cNvSpPr txBox="1">
                <a:spLocks noChangeArrowheads="1"/>
              </p:cNvSpPr>
              <p:nvPr/>
            </p:nvSpPr>
            <p:spPr bwMode="auto">
              <a:xfrm>
                <a:off x="4847" y="380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1</a:t>
                </a:r>
                <a:endParaRPr lang="en-US" altLang="en-US"/>
              </a:p>
            </p:txBody>
          </p:sp>
          <p:sp>
            <p:nvSpPr>
              <p:cNvPr id="104519" name="Text Box 74"/>
              <p:cNvSpPr txBox="1">
                <a:spLocks noChangeArrowheads="1"/>
              </p:cNvSpPr>
              <p:nvPr/>
            </p:nvSpPr>
            <p:spPr bwMode="auto">
              <a:xfrm>
                <a:off x="4832" y="5174"/>
                <a:ext cx="975"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2</a:t>
                </a:r>
                <a:endParaRPr lang="en-US" altLang="en-US"/>
              </a:p>
            </p:txBody>
          </p:sp>
          <p:sp>
            <p:nvSpPr>
              <p:cNvPr id="104520" name="Text Box 75"/>
              <p:cNvSpPr txBox="1">
                <a:spLocks noChangeArrowheads="1"/>
              </p:cNvSpPr>
              <p:nvPr/>
            </p:nvSpPr>
            <p:spPr bwMode="auto">
              <a:xfrm>
                <a:off x="10067" y="5174"/>
                <a:ext cx="975"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3</a:t>
                </a:r>
                <a:endParaRPr lang="en-US" altLang="en-US"/>
              </a:p>
            </p:txBody>
          </p:sp>
          <p:sp>
            <p:nvSpPr>
              <p:cNvPr id="104521" name="Text Box 76"/>
              <p:cNvSpPr txBox="1">
                <a:spLocks noChangeArrowheads="1"/>
              </p:cNvSpPr>
              <p:nvPr/>
            </p:nvSpPr>
            <p:spPr bwMode="auto">
              <a:xfrm>
                <a:off x="7067" y="7244"/>
                <a:ext cx="60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endParaRPr lang="en-US" altLang="en-US"/>
              </a:p>
            </p:txBody>
          </p:sp>
          <p:grpSp>
            <p:nvGrpSpPr>
              <p:cNvPr id="104522" name="Group 77"/>
              <p:cNvGrpSpPr>
                <a:grpSpLocks/>
              </p:cNvGrpSpPr>
              <p:nvPr/>
            </p:nvGrpSpPr>
            <p:grpSpPr bwMode="auto">
              <a:xfrm>
                <a:off x="10307" y="8459"/>
                <a:ext cx="2880" cy="540"/>
                <a:chOff x="9047" y="4049"/>
                <a:chExt cx="2880" cy="540"/>
              </a:xfrm>
            </p:grpSpPr>
            <p:sp>
              <p:nvSpPr>
                <p:cNvPr id="104531" name="Text Box 78"/>
                <p:cNvSpPr txBox="1">
                  <a:spLocks noChangeArrowheads="1"/>
                </p:cNvSpPr>
                <p:nvPr/>
              </p:nvSpPr>
              <p:spPr bwMode="auto">
                <a:xfrm>
                  <a:off x="904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1</a:t>
                  </a:r>
                  <a:endParaRPr lang="en-US" altLang="en-US"/>
                </a:p>
              </p:txBody>
            </p:sp>
            <p:sp>
              <p:nvSpPr>
                <p:cNvPr id="104532" name="Text Box 79"/>
                <p:cNvSpPr txBox="1">
                  <a:spLocks noChangeArrowheads="1"/>
                </p:cNvSpPr>
                <p:nvPr/>
              </p:nvSpPr>
              <p:spPr bwMode="auto">
                <a:xfrm>
                  <a:off x="958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2</a:t>
                  </a:r>
                  <a:endParaRPr lang="en-US" altLang="en-US"/>
                </a:p>
              </p:txBody>
            </p:sp>
            <p:sp>
              <p:nvSpPr>
                <p:cNvPr id="104533" name="Text Box 80"/>
                <p:cNvSpPr txBox="1">
                  <a:spLocks noChangeArrowheads="1"/>
                </p:cNvSpPr>
                <p:nvPr/>
              </p:nvSpPr>
              <p:spPr bwMode="auto">
                <a:xfrm>
                  <a:off x="1012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3</a:t>
                  </a:r>
                  <a:endParaRPr lang="en-US" altLang="en-US"/>
                </a:p>
              </p:txBody>
            </p:sp>
            <p:sp>
              <p:nvSpPr>
                <p:cNvPr id="104534" name="Text Box 81"/>
                <p:cNvSpPr txBox="1">
                  <a:spLocks noChangeArrowheads="1"/>
                </p:cNvSpPr>
                <p:nvPr/>
              </p:nvSpPr>
              <p:spPr bwMode="auto">
                <a:xfrm>
                  <a:off x="1120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3</a:t>
                  </a:r>
                  <a:endParaRPr lang="en-US" altLang="en-US"/>
                </a:p>
              </p:txBody>
            </p:sp>
            <p:sp>
              <p:nvSpPr>
                <p:cNvPr id="104535" name="Line 82"/>
                <p:cNvSpPr>
                  <a:spLocks noChangeShapeType="1"/>
                </p:cNvSpPr>
                <p:nvPr/>
              </p:nvSpPr>
              <p:spPr bwMode="auto">
                <a:xfrm>
                  <a:off x="10307" y="4139"/>
                  <a:ext cx="360" cy="0"/>
                </a:xfrm>
                <a:prstGeom prst="line">
                  <a:avLst/>
                </a:prstGeom>
                <a:noFill/>
                <a:ln w="28575">
                  <a:solidFill>
                    <a:srgbClr val="FF3B0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36" name="AutoShape 83"/>
                <p:cNvSpPr>
                  <a:spLocks noChangeArrowheads="1"/>
                </p:cNvSpPr>
                <p:nvPr/>
              </p:nvSpPr>
              <p:spPr bwMode="auto">
                <a:xfrm>
                  <a:off x="10787" y="4214"/>
                  <a:ext cx="540" cy="180"/>
                </a:xfrm>
                <a:prstGeom prst="rightArrow">
                  <a:avLst>
                    <a:gd name="adj1" fmla="val 50000"/>
                    <a:gd name="adj2" fmla="val 75000"/>
                  </a:avLst>
                </a:prstGeom>
                <a:solidFill>
                  <a:srgbClr val="FFFFFF"/>
                </a:solidFill>
                <a:ln w="19050">
                  <a:solidFill>
                    <a:srgbClr val="FF3B0D"/>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04523" name="Rectangle 84"/>
              <p:cNvSpPr>
                <a:spLocks noChangeArrowheads="1"/>
              </p:cNvSpPr>
              <p:nvPr/>
            </p:nvSpPr>
            <p:spPr bwMode="auto">
              <a:xfrm>
                <a:off x="9092" y="3779"/>
                <a:ext cx="4320" cy="1080"/>
              </a:xfrm>
              <a:prstGeom prst="rect">
                <a:avLst/>
              </a:prstGeom>
              <a:solidFill>
                <a:srgbClr val="800000"/>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04524" name="Group 85"/>
              <p:cNvGrpSpPr>
                <a:grpSpLocks/>
              </p:cNvGrpSpPr>
              <p:nvPr/>
            </p:nvGrpSpPr>
            <p:grpSpPr bwMode="auto">
              <a:xfrm>
                <a:off x="9947" y="4319"/>
                <a:ext cx="2880" cy="540"/>
                <a:chOff x="9047" y="4049"/>
                <a:chExt cx="2880" cy="540"/>
              </a:xfrm>
            </p:grpSpPr>
            <p:sp>
              <p:nvSpPr>
                <p:cNvPr id="104525" name="Text Box 86"/>
                <p:cNvSpPr txBox="1">
                  <a:spLocks noChangeArrowheads="1"/>
                </p:cNvSpPr>
                <p:nvPr/>
              </p:nvSpPr>
              <p:spPr bwMode="auto">
                <a:xfrm>
                  <a:off x="904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1</a:t>
                  </a:r>
                  <a:endParaRPr lang="en-US" altLang="en-US"/>
                </a:p>
              </p:txBody>
            </p:sp>
            <p:sp>
              <p:nvSpPr>
                <p:cNvPr id="104526" name="Text Box 87"/>
                <p:cNvSpPr txBox="1">
                  <a:spLocks noChangeArrowheads="1"/>
                </p:cNvSpPr>
                <p:nvPr/>
              </p:nvSpPr>
              <p:spPr bwMode="auto">
                <a:xfrm>
                  <a:off x="958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2</a:t>
                  </a:r>
                  <a:endParaRPr lang="en-US" altLang="en-US"/>
                </a:p>
              </p:txBody>
            </p:sp>
            <p:sp>
              <p:nvSpPr>
                <p:cNvPr id="104527" name="Text Box 88"/>
                <p:cNvSpPr txBox="1">
                  <a:spLocks noChangeArrowheads="1"/>
                </p:cNvSpPr>
                <p:nvPr/>
              </p:nvSpPr>
              <p:spPr bwMode="auto">
                <a:xfrm>
                  <a:off x="1012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r>
                    <a:rPr lang="fi-FI" altLang="zh-CN" sz="1600" b="1" i="1" baseline="-25000">
                      <a:solidFill>
                        <a:srgbClr val="FF3300"/>
                      </a:solidFill>
                      <a:latin typeface="BankGothic Md BT"/>
                      <a:ea typeface="SimSun" pitchFamily="2" charset="-122"/>
                    </a:rPr>
                    <a:t>3</a:t>
                  </a:r>
                  <a:endParaRPr lang="en-US" altLang="en-US"/>
                </a:p>
              </p:txBody>
            </p:sp>
            <p:sp>
              <p:nvSpPr>
                <p:cNvPr id="104528" name="Text Box 89"/>
                <p:cNvSpPr txBox="1">
                  <a:spLocks noChangeArrowheads="1"/>
                </p:cNvSpPr>
                <p:nvPr/>
              </p:nvSpPr>
              <p:spPr bwMode="auto">
                <a:xfrm>
                  <a:off x="11207" y="4049"/>
                  <a:ext cx="7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600" b="1" i="1">
                      <a:solidFill>
                        <a:srgbClr val="FF3300"/>
                      </a:solidFill>
                      <a:latin typeface="BankGothic Md BT"/>
                      <a:ea typeface="SimSun" pitchFamily="2" charset="-122"/>
                    </a:rPr>
                    <a:t>P</a:t>
                  </a:r>
                  <a:endParaRPr lang="en-US" altLang="en-US"/>
                </a:p>
              </p:txBody>
            </p:sp>
            <p:sp>
              <p:nvSpPr>
                <p:cNvPr id="104529" name="Line 90"/>
                <p:cNvSpPr>
                  <a:spLocks noChangeShapeType="1"/>
                </p:cNvSpPr>
                <p:nvPr/>
              </p:nvSpPr>
              <p:spPr bwMode="auto">
                <a:xfrm>
                  <a:off x="10307" y="4139"/>
                  <a:ext cx="360" cy="0"/>
                </a:xfrm>
                <a:prstGeom prst="line">
                  <a:avLst/>
                </a:prstGeom>
                <a:noFill/>
                <a:ln w="28575">
                  <a:solidFill>
                    <a:srgbClr val="FF3B0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30" name="AutoShape 91"/>
                <p:cNvSpPr>
                  <a:spLocks noChangeArrowheads="1"/>
                </p:cNvSpPr>
                <p:nvPr/>
              </p:nvSpPr>
              <p:spPr bwMode="auto">
                <a:xfrm>
                  <a:off x="10787" y="4214"/>
                  <a:ext cx="540" cy="180"/>
                </a:xfrm>
                <a:prstGeom prst="rightArrow">
                  <a:avLst>
                    <a:gd name="adj1" fmla="val 50000"/>
                    <a:gd name="adj2" fmla="val 75000"/>
                  </a:avLst>
                </a:prstGeom>
                <a:solidFill>
                  <a:srgbClr val="FFFFFF"/>
                </a:solidFill>
                <a:ln w="19050">
                  <a:solidFill>
                    <a:srgbClr val="FF3B0D"/>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sp>
          <p:nvSpPr>
            <p:cNvPr id="104457" name="Text Box 92"/>
            <p:cNvSpPr txBox="1">
              <a:spLocks noChangeArrowheads="1"/>
            </p:cNvSpPr>
            <p:nvPr/>
          </p:nvSpPr>
          <p:spPr bwMode="auto">
            <a:xfrm>
              <a:off x="2682" y="700"/>
              <a:ext cx="16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GB" altLang="zh-CN" sz="1400" b="1" i="1">
                  <a:solidFill>
                    <a:srgbClr val="FFFFFF"/>
                  </a:solidFill>
                  <a:latin typeface="Times New Roman" pitchFamily="18" charset="0"/>
                  <a:ea typeface="SimSun" pitchFamily="2" charset="-122"/>
                </a:rPr>
                <a:t>Generalized</a:t>
              </a:r>
              <a:r>
                <a:rPr lang="fi-FI" altLang="zh-CN" sz="1400" b="1" i="1">
                  <a:solidFill>
                    <a:srgbClr val="FFFFFF"/>
                  </a:solidFill>
                  <a:latin typeface="Times New Roman" pitchFamily="18" charset="0"/>
                  <a:ea typeface="SimSun" pitchFamily="2" charset="-122"/>
                </a:rPr>
                <a:t> </a:t>
              </a:r>
              <a:r>
                <a:rPr lang="en-GB" altLang="zh-CN" sz="1400" b="1" i="1">
                  <a:solidFill>
                    <a:srgbClr val="FFFFFF"/>
                  </a:solidFill>
                  <a:latin typeface="Times New Roman" pitchFamily="18" charset="0"/>
                  <a:ea typeface="SimSun" pitchFamily="2" charset="-122"/>
                </a:rPr>
                <a:t>rule</a:t>
              </a:r>
              <a:r>
                <a:rPr lang="fi-FI" altLang="zh-CN" sz="1400" b="1" i="1">
                  <a:solidFill>
                    <a:srgbClr val="FFFFFF"/>
                  </a:solidFill>
                  <a:latin typeface="Times New Roman" pitchFamily="18" charset="0"/>
                  <a:ea typeface="SimSun" pitchFamily="2" charset="-122"/>
                </a:rPr>
                <a:t> </a:t>
              </a:r>
              <a:r>
                <a:rPr lang="en-GB" altLang="zh-CN" sz="1400" b="1" i="1">
                  <a:solidFill>
                    <a:srgbClr val="FFFFFF"/>
                  </a:solidFill>
                  <a:latin typeface="Times New Roman" pitchFamily="18" charset="0"/>
                  <a:ea typeface="SimSun" pitchFamily="2" charset="-122"/>
                </a:rPr>
                <a:t>presentation</a:t>
              </a:r>
              <a:r>
                <a:rPr lang="fi-FI" altLang="zh-CN" sz="1400" b="1" i="1">
                  <a:solidFill>
                    <a:srgbClr val="FFFFFF"/>
                  </a:solidFill>
                  <a:latin typeface="Times New Roman" pitchFamily="18" charset="0"/>
                  <a:ea typeface="SimSun" pitchFamily="2" charset="-122"/>
                </a:rPr>
                <a:t>:</a:t>
              </a:r>
              <a:endParaRPr lang="en-US" altLang="en-US"/>
            </a:p>
          </p:txBody>
        </p:sp>
      </p:grpSp>
      <p:sp>
        <p:nvSpPr>
          <p:cNvPr id="1071197" name="Text Box 93"/>
          <p:cNvSpPr txBox="1">
            <a:spLocks noChangeArrowheads="1"/>
          </p:cNvSpPr>
          <p:nvPr/>
        </p:nvSpPr>
        <p:spPr bwMode="auto">
          <a:xfrm>
            <a:off x="900113" y="1052513"/>
            <a:ext cx="7993062" cy="730250"/>
          </a:xfrm>
          <a:prstGeom prst="rect">
            <a:avLst/>
          </a:prstGeom>
          <a:noFill/>
          <a:ln w="9525" algn="ctr">
            <a:noFill/>
            <a:miter lim="800000"/>
            <a:headEnd/>
            <a:tailEnd/>
          </a:ln>
          <a:effectLst/>
        </p:spPr>
        <p:txBody>
          <a:bodyPr>
            <a:spAutoFit/>
          </a:bodyPr>
          <a:lstStyle/>
          <a:p>
            <a:pPr algn="just">
              <a:spcBef>
                <a:spcPct val="50000"/>
              </a:spcBef>
              <a:defRPr/>
            </a:pPr>
            <a:r>
              <a:rPr lang="en-US" sz="1400" b="1" i="1">
                <a:solidFill>
                  <a:srgbClr val="006699"/>
                </a:solidFill>
                <a:effectLst>
                  <a:outerShdw blurRad="38100" dist="38100" dir="2700000" algn="tl">
                    <a:srgbClr val="C0C0C0"/>
                  </a:outerShdw>
                </a:effectLst>
              </a:rPr>
              <a:t>Behavior description can be formalized as a </a:t>
            </a:r>
            <a:r>
              <a:rPr lang="en-US" altLang="zh-CN" sz="1400" b="1" i="1">
                <a:solidFill>
                  <a:srgbClr val="006699"/>
                </a:solidFill>
                <a:effectLst>
                  <a:outerShdw blurRad="38100" dist="38100" dir="2700000" algn="tl">
                    <a:srgbClr val="C0C0C0"/>
                  </a:outerShdw>
                </a:effectLst>
                <a:ea typeface="SimSun" pitchFamily="2" charset="-122"/>
              </a:rPr>
              <a:t>Rule Base of Production System. In this case productions will present R</a:t>
            </a:r>
            <a:r>
              <a:rPr lang="en-US" altLang="zh-CN" sz="1200" b="1" i="1">
                <a:solidFill>
                  <a:srgbClr val="006699"/>
                </a:solidFill>
                <a:effectLst>
                  <a:outerShdw blurRad="38100" dist="38100" dir="2700000" algn="tl">
                    <a:srgbClr val="C0C0C0"/>
                  </a:outerShdw>
                </a:effectLst>
                <a:ea typeface="SimSun" pitchFamily="2" charset="-122"/>
              </a:rPr>
              <a:t>GB</a:t>
            </a:r>
            <a:r>
              <a:rPr lang="en-US" altLang="zh-CN" sz="1400" b="1" i="1">
                <a:solidFill>
                  <a:srgbClr val="006699"/>
                </a:solidFill>
                <a:effectLst>
                  <a:outerShdw blurRad="38100" dist="38100" dir="2700000" algn="tl">
                    <a:srgbClr val="C0C0C0"/>
                  </a:outerShdw>
                </a:effectLst>
                <a:ea typeface="SimSun" pitchFamily="2" charset="-122"/>
              </a:rPr>
              <a:t>DF Non-Fact Statements (</a:t>
            </a:r>
            <a:r>
              <a:rPr lang="en-US" altLang="zh-CN" sz="1200" b="1" i="1">
                <a:solidFill>
                  <a:srgbClr val="0066FF"/>
                </a:solidFill>
                <a:effectLst>
                  <a:outerShdw blurRad="38100" dist="38100" dir="2700000" algn="tl">
                    <a:srgbClr val="C0C0C0"/>
                  </a:outerShdw>
                </a:effectLst>
                <a:ea typeface="SimSun" pitchFamily="2" charset="-122"/>
              </a:rPr>
              <a:t>rgbdfs:NF_Statement</a:t>
            </a:r>
            <a:r>
              <a:rPr lang="en-US" altLang="zh-CN" sz="1400" b="1" i="1">
                <a:solidFill>
                  <a:srgbClr val="006699"/>
                </a:solidFill>
                <a:effectLst>
                  <a:outerShdw blurRad="38100" dist="38100" dir="2700000" algn="tl">
                    <a:srgbClr val="C0C0C0"/>
                  </a:outerShdw>
                </a:effectLst>
                <a:ea typeface="SimSun" pitchFamily="2" charset="-122"/>
              </a:rPr>
              <a:t>), and Non-Fact Storage will play the role of Working Memory.</a:t>
            </a:r>
            <a:r>
              <a:rPr lang="en-US" altLang="zh-CN">
                <a:solidFill>
                  <a:srgbClr val="7A89F8"/>
                </a:solidFill>
                <a:ea typeface="SimSun" pitchFamily="2" charset="-122"/>
              </a:rPr>
              <a:t>  </a:t>
            </a:r>
            <a:endParaRPr lang="en-US">
              <a:solidFill>
                <a:srgbClr val="7A89F8"/>
              </a:solidFill>
            </a:endParaRPr>
          </a:p>
        </p:txBody>
      </p:sp>
      <p:grpSp>
        <p:nvGrpSpPr>
          <p:cNvPr id="104453" name="Group 94"/>
          <p:cNvGrpSpPr>
            <a:grpSpLocks/>
          </p:cNvGrpSpPr>
          <p:nvPr/>
        </p:nvGrpSpPr>
        <p:grpSpPr bwMode="auto">
          <a:xfrm>
            <a:off x="1331913" y="5589588"/>
            <a:ext cx="6624637" cy="719137"/>
            <a:chOff x="776" y="3521"/>
            <a:chExt cx="4173" cy="453"/>
          </a:xfrm>
        </p:grpSpPr>
        <p:sp>
          <p:nvSpPr>
            <p:cNvPr id="104454" name="Rectangle 95"/>
            <p:cNvSpPr>
              <a:spLocks noChangeArrowheads="1"/>
            </p:cNvSpPr>
            <p:nvPr/>
          </p:nvSpPr>
          <p:spPr bwMode="auto">
            <a:xfrm>
              <a:off x="793" y="3521"/>
              <a:ext cx="4128" cy="453"/>
            </a:xfrm>
            <a:prstGeom prst="rect">
              <a:avLst/>
            </a:prstGeom>
            <a:solidFill>
              <a:srgbClr val="996633">
                <a:alpha val="30196"/>
              </a:srgbClr>
            </a:solidFill>
            <a:ln w="9525" algn="ctr">
              <a:solidFill>
                <a:srgbClr val="993300"/>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71200" name="Text Box 96"/>
            <p:cNvSpPr txBox="1">
              <a:spLocks noChangeArrowheads="1"/>
            </p:cNvSpPr>
            <p:nvPr/>
          </p:nvSpPr>
          <p:spPr bwMode="auto">
            <a:xfrm>
              <a:off x="776" y="3530"/>
              <a:ext cx="4173" cy="403"/>
            </a:xfrm>
            <a:prstGeom prst="rect">
              <a:avLst/>
            </a:prstGeom>
            <a:noFill/>
            <a:ln w="9525" algn="ctr">
              <a:noFill/>
              <a:miter lim="800000"/>
              <a:headEnd/>
              <a:tailEnd/>
            </a:ln>
            <a:effectLst/>
          </p:spPr>
          <p:txBody>
            <a:bodyPr>
              <a:spAutoFit/>
            </a:bodyPr>
            <a:lstStyle/>
            <a:p>
              <a:pPr algn="just">
                <a:spcBef>
                  <a:spcPct val="50000"/>
                </a:spcBef>
                <a:defRPr/>
              </a:pPr>
              <a:r>
                <a:rPr lang="en-US" sz="1200" i="1">
                  <a:effectLst>
                    <a:outerShdw blurRad="38100" dist="38100" dir="2700000" algn="tl">
                      <a:srgbClr val="C0C0C0"/>
                    </a:outerShdw>
                  </a:effectLst>
                </a:rPr>
                <a:t>RGBDF Rule Statement gives a possibility to describe a rule in ”</a:t>
              </a:r>
              <a:r>
                <a:rPr lang="en-US" sz="1000" b="1" i="1">
                  <a:solidFill>
                    <a:srgbClr val="0066FF"/>
                  </a:solidFill>
                  <a:effectLst>
                    <a:outerShdw blurRad="38100" dist="38100" dir="2700000" algn="tl">
                      <a:srgbClr val="C0C0C0"/>
                    </a:outerShdw>
                  </a:effectLst>
                </a:rPr>
                <a:t>AND-NOT</a:t>
              </a:r>
              <a:r>
                <a:rPr lang="en-US" sz="1200" i="1">
                  <a:effectLst>
                    <a:outerShdw blurRad="38100" dist="38100" dir="2700000" algn="tl">
                      <a:srgbClr val="C0C0C0"/>
                    </a:outerShdw>
                  </a:effectLst>
                </a:rPr>
                <a:t>” notation. Here </a:t>
              </a:r>
              <a:r>
                <a:rPr lang="en-US" sz="1000" b="1" i="1">
                  <a:effectLst>
                    <a:outerShdw blurRad="38100" dist="38100" dir="2700000" algn="tl">
                      <a:srgbClr val="C0C0C0"/>
                    </a:outerShdw>
                  </a:effectLst>
                </a:rPr>
                <a:t>rgbdfs:trueInContext</a:t>
              </a:r>
              <a:r>
                <a:rPr lang="en-US" sz="1200" i="1">
                  <a:effectLst>
                    <a:outerShdw blurRad="38100" dist="38100" dir="2700000" algn="tl">
                      <a:srgbClr val="C0C0C0"/>
                    </a:outerShdw>
                  </a:effectLst>
                </a:rPr>
                <a:t> property plays role of logic “</a:t>
              </a:r>
              <a:r>
                <a:rPr lang="en-US" sz="1000" b="1" i="1">
                  <a:solidFill>
                    <a:srgbClr val="0066FF"/>
                  </a:solidFill>
                  <a:effectLst>
                    <a:outerShdw blurRad="38100" dist="38100" dir="2700000" algn="tl">
                      <a:srgbClr val="C0C0C0"/>
                    </a:outerShdw>
                  </a:effectLst>
                </a:rPr>
                <a:t>AND</a:t>
              </a:r>
              <a:r>
                <a:rPr lang="en-US" sz="1200" i="1">
                  <a:effectLst>
                    <a:outerShdw blurRad="38100" dist="38100" dir="2700000" algn="tl">
                      <a:srgbClr val="C0C0C0"/>
                    </a:outerShdw>
                  </a:effectLst>
                </a:rPr>
                <a:t>” operation and </a:t>
              </a:r>
              <a:r>
                <a:rPr lang="en-US" sz="1000" b="1" i="1">
                  <a:effectLst>
                    <a:outerShdw blurRad="38100" dist="38100" dir="2700000" algn="tl">
                      <a:srgbClr val="C0C0C0"/>
                    </a:outerShdw>
                  </a:effectLst>
                </a:rPr>
                <a:t>rgbdfs:falseInContext</a:t>
              </a:r>
              <a:r>
                <a:rPr lang="en-US" sz="1200" i="1">
                  <a:effectLst>
                    <a:outerShdw blurRad="38100" dist="38100" dir="2700000" algn="tl">
                      <a:srgbClr val="C0C0C0"/>
                    </a:outerShdw>
                  </a:effectLst>
                </a:rPr>
                <a:t> – “</a:t>
              </a:r>
              <a:r>
                <a:rPr lang="en-US" sz="1000" b="1" i="1">
                  <a:solidFill>
                    <a:srgbClr val="0066FF"/>
                  </a:solidFill>
                  <a:effectLst>
                    <a:outerShdw blurRad="38100" dist="38100" dir="2700000" algn="tl">
                      <a:srgbClr val="C0C0C0"/>
                    </a:outerShdw>
                  </a:effectLst>
                </a:rPr>
                <a:t>AND-NOT</a:t>
              </a:r>
              <a:r>
                <a:rPr lang="en-US" sz="1200" i="1">
                  <a:effectLst>
                    <a:outerShdw blurRad="38100" dist="38100" dir="2700000" algn="tl">
                      <a:srgbClr val="C0C0C0"/>
                    </a:outerShdw>
                  </a:effectLst>
                </a:rPr>
                <a:t>” operation; and </a:t>
              </a:r>
              <a:r>
                <a:rPr lang="en-US" sz="1000" b="1" i="1">
                  <a:effectLst>
                    <a:outerShdw blurRad="38100" dist="38100" dir="2700000" algn="tl">
                      <a:srgbClr val="C0C0C0"/>
                    </a:outerShdw>
                  </a:effectLst>
                </a:rPr>
                <a:t>NF container</a:t>
              </a:r>
              <a:r>
                <a:rPr lang="en-US" sz="1200" i="1">
                  <a:effectLst>
                    <a:outerShdw blurRad="38100" dist="38100" dir="2700000" algn="tl">
                      <a:srgbClr val="C0C0C0"/>
                    </a:outerShdw>
                  </a:effectLst>
                </a:rPr>
                <a:t> is a collection of the productions combined via “</a:t>
              </a:r>
              <a:r>
                <a:rPr lang="en-US" sz="1000" b="1" i="1">
                  <a:solidFill>
                    <a:srgbClr val="0066FF"/>
                  </a:solidFill>
                  <a:effectLst>
                    <a:outerShdw blurRad="38100" dist="38100" dir="2700000" algn="tl">
                      <a:srgbClr val="C0C0C0"/>
                    </a:outerShdw>
                  </a:effectLst>
                </a:rPr>
                <a:t>AND</a:t>
              </a:r>
              <a:r>
                <a:rPr lang="en-US" sz="1200" i="1">
                  <a:effectLst>
                    <a:outerShdw blurRad="38100" dist="38100" dir="2700000" algn="tl">
                      <a:srgbClr val="C0C0C0"/>
                    </a:outerShdw>
                  </a:effectLst>
                </a:rPr>
                <a:t>” operation.</a:t>
              </a:r>
              <a:r>
                <a:rPr lang="en-US"/>
                <a:t>  </a:t>
              </a:r>
            </a:p>
          </p:txBody>
        </p:sp>
      </p:grpSp>
    </p:spTree>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684213" y="3429000"/>
            <a:ext cx="4608512" cy="2376488"/>
          </a:xfrm>
          <a:prstGeom prst="rect">
            <a:avLst/>
          </a:prstGeom>
          <a:gradFill rotWithShape="1">
            <a:gsLst>
              <a:gs pos="0">
                <a:srgbClr val="FFFFCC">
                  <a:alpha val="25998"/>
                </a:srgbClr>
              </a:gs>
              <a:gs pos="100000">
                <a:srgbClr val="993366">
                  <a:alpha val="56000"/>
                </a:srgbClr>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05475" name="Rectangle 3"/>
          <p:cNvSpPr>
            <a:spLocks noChangeArrowheads="1"/>
          </p:cNvSpPr>
          <p:nvPr/>
        </p:nvSpPr>
        <p:spPr bwMode="auto">
          <a:xfrm>
            <a:off x="5507038" y="1268413"/>
            <a:ext cx="3386137" cy="2087562"/>
          </a:xfrm>
          <a:prstGeom prst="rect">
            <a:avLst/>
          </a:prstGeom>
          <a:gradFill rotWithShape="1">
            <a:gsLst>
              <a:gs pos="0">
                <a:srgbClr val="993366">
                  <a:alpha val="54999"/>
                </a:srgbClr>
              </a:gs>
              <a:gs pos="100000">
                <a:srgbClr val="FFFFCC">
                  <a:alpha val="23000"/>
                </a:srgbClr>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05476" name="Picture 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5650" y="1412875"/>
            <a:ext cx="4465638" cy="345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975877" name="Rectangle 5"/>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JADE Web Service Add-on</a:t>
            </a:r>
          </a:p>
        </p:txBody>
      </p:sp>
      <p:pic>
        <p:nvPicPr>
          <p:cNvPr id="105478" name="Picture 6"/>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1500" y="2060575"/>
            <a:ext cx="3213100"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975879" name="Text Box 7"/>
          <p:cNvSpPr txBox="1">
            <a:spLocks noChangeArrowheads="1"/>
          </p:cNvSpPr>
          <p:nvPr/>
        </p:nvSpPr>
        <p:spPr bwMode="auto">
          <a:xfrm>
            <a:off x="5581650" y="1671638"/>
            <a:ext cx="3311525" cy="274637"/>
          </a:xfrm>
          <a:prstGeom prst="rect">
            <a:avLst/>
          </a:prstGeom>
          <a:noFill/>
          <a:ln w="9525" algn="ctr">
            <a:noFill/>
            <a:miter lim="800000"/>
            <a:headEnd/>
            <a:tailEnd/>
          </a:ln>
          <a:effectLst/>
        </p:spPr>
        <p:txBody>
          <a:bodyPr>
            <a:spAutoFit/>
          </a:bodyPr>
          <a:lstStyle/>
          <a:p>
            <a:pPr>
              <a:spcBef>
                <a:spcPct val="50000"/>
              </a:spcBef>
              <a:defRPr/>
            </a:pPr>
            <a:r>
              <a:rPr lang="en-US" sz="1200" b="1">
                <a:solidFill>
                  <a:srgbClr val="660033"/>
                </a:solidFill>
                <a:effectLst>
                  <a:outerShdw blurRad="38100" dist="38100" dir="2700000" algn="tl">
                    <a:srgbClr val="C0C0C0"/>
                  </a:outerShdw>
                </a:effectLst>
              </a:rPr>
              <a:t>ACL Service Descriptions to WSDL</a:t>
            </a:r>
          </a:p>
        </p:txBody>
      </p:sp>
      <p:sp>
        <p:nvSpPr>
          <p:cNvPr id="105480" name="Rectangle 8"/>
          <p:cNvSpPr>
            <a:spLocks noChangeArrowheads="1"/>
          </p:cNvSpPr>
          <p:nvPr/>
        </p:nvSpPr>
        <p:spPr bwMode="auto">
          <a:xfrm>
            <a:off x="5508625" y="1268413"/>
            <a:ext cx="3384550" cy="4537075"/>
          </a:xfrm>
          <a:prstGeom prst="rect">
            <a:avLst/>
          </a:prstGeom>
          <a:noFill/>
          <a:ln w="9525" algn="ctr">
            <a:solidFill>
              <a:srgbClr val="99336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75881" name="Text Box 9"/>
          <p:cNvSpPr txBox="1">
            <a:spLocks noChangeArrowheads="1"/>
          </p:cNvSpPr>
          <p:nvPr/>
        </p:nvSpPr>
        <p:spPr bwMode="auto">
          <a:xfrm>
            <a:off x="5556250" y="1304925"/>
            <a:ext cx="2376488" cy="366713"/>
          </a:xfrm>
          <a:prstGeom prst="rect">
            <a:avLst/>
          </a:prstGeom>
          <a:noFill/>
          <a:ln w="9525" algn="ctr">
            <a:noFill/>
            <a:miter lim="800000"/>
            <a:headEnd/>
            <a:tailEnd/>
          </a:ln>
          <a:effectLst/>
        </p:spPr>
        <p:txBody>
          <a:bodyPr>
            <a:spAutoFit/>
          </a:bodyPr>
          <a:lstStyle/>
          <a:p>
            <a:pPr algn="l">
              <a:spcBef>
                <a:spcPct val="50000"/>
              </a:spcBef>
              <a:defRPr/>
            </a:pPr>
            <a:r>
              <a:rPr lang="en-US" sz="1800" b="1" u="sng">
                <a:solidFill>
                  <a:srgbClr val="660033"/>
                </a:solidFill>
                <a:effectLst>
                  <a:outerShdw blurRad="38100" dist="38100" dir="2700000" algn="tl">
                    <a:srgbClr val="C0C0C0"/>
                  </a:outerShdw>
                </a:effectLst>
              </a:rPr>
              <a:t>Transformation:</a:t>
            </a:r>
          </a:p>
        </p:txBody>
      </p:sp>
      <p:sp>
        <p:nvSpPr>
          <p:cNvPr id="975882" name="Text Box 10"/>
          <p:cNvSpPr txBox="1">
            <a:spLocks noChangeArrowheads="1"/>
          </p:cNvSpPr>
          <p:nvPr/>
        </p:nvSpPr>
        <p:spPr bwMode="auto">
          <a:xfrm>
            <a:off x="5581650" y="1887538"/>
            <a:ext cx="3311525" cy="244475"/>
          </a:xfrm>
          <a:prstGeom prst="rect">
            <a:avLst/>
          </a:prstGeom>
          <a:noFill/>
          <a:ln w="9525" algn="ctr">
            <a:noFill/>
            <a:miter lim="800000"/>
            <a:headEnd/>
            <a:tailEnd/>
          </a:ln>
          <a:effectLst/>
        </p:spPr>
        <p:txBody>
          <a:bodyPr>
            <a:spAutoFit/>
          </a:bodyPr>
          <a:lstStyle/>
          <a:p>
            <a:pPr>
              <a:spcBef>
                <a:spcPct val="50000"/>
              </a:spcBef>
              <a:defRPr/>
            </a:pPr>
            <a:r>
              <a:rPr lang="en-US" sz="1000" b="1">
                <a:solidFill>
                  <a:srgbClr val="660033"/>
                </a:solidFill>
                <a:effectLst>
                  <a:outerShdw blurRad="38100" dist="38100" dir="2700000" algn="tl">
                    <a:srgbClr val="C0C0C0"/>
                  </a:outerShdw>
                </a:effectLst>
              </a:rPr>
              <a:t>and vice-versa</a:t>
            </a:r>
          </a:p>
        </p:txBody>
      </p:sp>
      <p:sp>
        <p:nvSpPr>
          <p:cNvPr id="105483" name="Rectangle 11"/>
          <p:cNvSpPr>
            <a:spLocks noChangeArrowheads="1"/>
          </p:cNvSpPr>
          <p:nvPr/>
        </p:nvSpPr>
        <p:spPr bwMode="auto">
          <a:xfrm>
            <a:off x="684213" y="1268413"/>
            <a:ext cx="4608512" cy="4537075"/>
          </a:xfrm>
          <a:prstGeom prst="rect">
            <a:avLst/>
          </a:prstGeom>
          <a:noFill/>
          <a:ln w="9525" algn="ctr">
            <a:solidFill>
              <a:srgbClr val="99336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75884" name="Text Box 12"/>
          <p:cNvSpPr txBox="1">
            <a:spLocks noChangeArrowheads="1"/>
          </p:cNvSpPr>
          <p:nvPr/>
        </p:nvSpPr>
        <p:spPr bwMode="auto">
          <a:xfrm>
            <a:off x="611188" y="5156200"/>
            <a:ext cx="4608512" cy="457200"/>
          </a:xfrm>
          <a:prstGeom prst="rect">
            <a:avLst/>
          </a:prstGeom>
          <a:noFill/>
          <a:ln w="9525" algn="ctr">
            <a:noFill/>
            <a:miter lim="800000"/>
            <a:headEnd/>
            <a:tailEnd/>
          </a:ln>
          <a:effectLst/>
        </p:spPr>
        <p:txBody>
          <a:bodyPr>
            <a:spAutoFit/>
          </a:bodyPr>
          <a:lstStyle/>
          <a:p>
            <a:pPr>
              <a:spcBef>
                <a:spcPct val="50000"/>
              </a:spcBef>
              <a:defRPr/>
            </a:pPr>
            <a:r>
              <a:rPr lang="en-US" sz="2400" b="1">
                <a:solidFill>
                  <a:srgbClr val="660033"/>
                </a:solidFill>
                <a:effectLst>
                  <a:outerShdw blurRad="38100" dist="38100" dir="2700000" algn="tl">
                    <a:srgbClr val="C0C0C0"/>
                  </a:outerShdw>
                </a:effectLst>
              </a:rPr>
              <a:t>WSIGS architecture</a:t>
            </a:r>
          </a:p>
        </p:txBody>
      </p:sp>
      <p:pic>
        <p:nvPicPr>
          <p:cNvPr id="105485" name="Picture 13" descr="jad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9063" y="284163"/>
            <a:ext cx="2082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5886" name="Text Box 14"/>
          <p:cNvSpPr txBox="1">
            <a:spLocks noChangeArrowheads="1"/>
          </p:cNvSpPr>
          <p:nvPr/>
        </p:nvSpPr>
        <p:spPr bwMode="auto">
          <a:xfrm>
            <a:off x="3635375" y="715963"/>
            <a:ext cx="5400675" cy="336550"/>
          </a:xfrm>
          <a:prstGeom prst="rect">
            <a:avLst/>
          </a:prstGeom>
          <a:noFill/>
          <a:ln w="9525" algn="ctr">
            <a:noFill/>
            <a:miter lim="800000"/>
            <a:headEnd/>
            <a:tailEnd/>
          </a:ln>
          <a:effectLst/>
        </p:spPr>
        <p:txBody>
          <a:bodyPr>
            <a:spAutoFit/>
          </a:bodyPr>
          <a:lstStyle/>
          <a:p>
            <a:pPr algn="r">
              <a:spcBef>
                <a:spcPct val="50000"/>
              </a:spcBef>
              <a:defRPr/>
            </a:pPr>
            <a:r>
              <a:rPr lang="en-US" sz="1600" b="1" i="1">
                <a:solidFill>
                  <a:srgbClr val="CC6600"/>
                </a:solidFill>
                <a:effectLst>
                  <a:outerShdw blurRad="38100" dist="38100" dir="2700000" algn="tl">
                    <a:srgbClr val="C0C0C0"/>
                  </a:outerShdw>
                </a:effectLst>
              </a:rPr>
              <a:t>… Agent and Web Service Integration</a:t>
            </a:r>
            <a:r>
              <a:rPr lang="fi-FI" sz="1600" b="1" i="1">
                <a:solidFill>
                  <a:srgbClr val="CC6600"/>
                </a:solidFill>
                <a:effectLst>
                  <a:outerShdw blurRad="38100" dist="38100" dir="2700000" algn="tl">
                    <a:srgbClr val="C0C0C0"/>
                  </a:outerShdw>
                </a:effectLst>
              </a:rPr>
              <a:t> </a:t>
            </a:r>
            <a:endParaRPr lang="en-US" sz="1600" b="1" i="1">
              <a:solidFill>
                <a:srgbClr val="CC6600"/>
              </a:solidFill>
              <a:effectLst>
                <a:outerShdw blurRad="38100" dist="38100" dir="2700000" algn="tl">
                  <a:srgbClr val="C0C0C0"/>
                </a:outerShdw>
              </a:effectLst>
            </a:endParaRPr>
          </a:p>
        </p:txBody>
      </p:sp>
      <p:pic>
        <p:nvPicPr>
          <p:cNvPr id="105487" name="Picture 15"/>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85113" y="5876925"/>
            <a:ext cx="1187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76898" name="Rectangle 2"/>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JADE Semantics Add-on</a:t>
            </a:r>
          </a:p>
        </p:txBody>
      </p:sp>
      <p:pic>
        <p:nvPicPr>
          <p:cNvPr id="106499" name="Picture 3" descr="jade"/>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0650" y="312738"/>
            <a:ext cx="2082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0" name="Picture 4" descr="france_telecom"/>
          <p:cNvPicPr>
            <a:picLocks noChangeAspect="1" noChangeArrowheads="1"/>
          </p:cNvPicPr>
          <p:nvPr/>
        </p:nvPicPr>
        <p:blipFill>
          <a:blip r:embed="rId3">
            <a:clrChange>
              <a:clrFrom>
                <a:srgbClr val="FFFFF3"/>
              </a:clrFrom>
              <a:clrTo>
                <a:srgbClr val="FFFFF3">
                  <a:alpha val="0"/>
                </a:srgbClr>
              </a:clrTo>
            </a:clrChange>
            <a:extLst>
              <a:ext uri="{28A0092B-C50C-407E-A947-70E740481C1C}">
                <a14:useLocalDpi xmlns:a14="http://schemas.microsoft.com/office/drawing/2010/main" val="0"/>
              </a:ext>
            </a:extLst>
          </a:blip>
          <a:srcRect/>
          <a:stretch>
            <a:fillRect/>
          </a:stretch>
        </p:blipFill>
        <p:spPr bwMode="auto">
          <a:xfrm>
            <a:off x="8059738" y="5661025"/>
            <a:ext cx="904875" cy="9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6901" name="Text Box 5"/>
          <p:cNvSpPr txBox="1">
            <a:spLocks noChangeArrowheads="1"/>
          </p:cNvSpPr>
          <p:nvPr/>
        </p:nvSpPr>
        <p:spPr bwMode="auto">
          <a:xfrm>
            <a:off x="250825" y="1668463"/>
            <a:ext cx="8713788" cy="3935412"/>
          </a:xfrm>
          <a:prstGeom prst="rect">
            <a:avLst/>
          </a:prstGeom>
          <a:noFill/>
          <a:ln w="9525" algn="ctr">
            <a:noFill/>
            <a:miter lim="800000"/>
            <a:headEnd/>
            <a:tailEnd/>
          </a:ln>
          <a:effectLst/>
        </p:spPr>
        <p:txBody>
          <a:bodyPr>
            <a:spAutoFit/>
          </a:bodyPr>
          <a:lstStyle/>
          <a:p>
            <a:pPr lvl="1" algn="just">
              <a:buClr>
                <a:srgbClr val="003366"/>
              </a:buClr>
              <a:buFont typeface="Wingdings" pitchFamily="2" charset="2"/>
              <a:buChar char="q"/>
              <a:defRPr/>
            </a:pPr>
            <a:r>
              <a:rPr lang="en-US" sz="2800">
                <a:solidFill>
                  <a:srgbClr val="003366"/>
                </a:solidFill>
                <a:effectLst>
                  <a:outerShdw blurRad="38100" dist="38100" dir="2700000" algn="tl">
                    <a:srgbClr val="C0C0C0"/>
                  </a:outerShdw>
                </a:effectLst>
              </a:rPr>
              <a:t>   </a:t>
            </a:r>
            <a:r>
              <a:rPr lang="en-US" sz="2800" i="1">
                <a:solidFill>
                  <a:srgbClr val="003366"/>
                </a:solidFill>
                <a:effectLst>
                  <a:outerShdw blurRad="38100" dist="38100" dir="2700000" algn="tl">
                    <a:srgbClr val="C0C0C0"/>
                  </a:outerShdw>
                </a:effectLst>
              </a:rPr>
              <a:t>A framework based upon JADE to interpret the meaning of the exchanged speech acts, according to their formal semantics as specified by FIPA-ACL</a:t>
            </a:r>
          </a:p>
          <a:p>
            <a:pPr lvl="1" algn="just">
              <a:buClr>
                <a:srgbClr val="003366"/>
              </a:buClr>
              <a:buFont typeface="Wingdings" pitchFamily="2" charset="2"/>
              <a:buNone/>
              <a:defRPr/>
            </a:pPr>
            <a:endParaRPr lang="en-US" sz="2800" i="1">
              <a:solidFill>
                <a:srgbClr val="003366"/>
              </a:solidFill>
              <a:effectLst>
                <a:outerShdw blurRad="38100" dist="38100" dir="2700000" algn="tl">
                  <a:srgbClr val="C0C0C0"/>
                </a:outerShdw>
              </a:effectLst>
            </a:endParaRPr>
          </a:p>
          <a:p>
            <a:pPr lvl="1" algn="just">
              <a:buClr>
                <a:srgbClr val="003366"/>
              </a:buClr>
              <a:buFont typeface="Wingdings" pitchFamily="2" charset="2"/>
              <a:buChar char="q"/>
              <a:defRPr/>
            </a:pPr>
            <a:r>
              <a:rPr lang="en-US" sz="2800" i="1">
                <a:solidFill>
                  <a:srgbClr val="003366"/>
                </a:solidFill>
                <a:effectLst>
                  <a:outerShdw blurRad="38100" dist="38100" dir="2700000" algn="tl">
                    <a:srgbClr val="C0C0C0"/>
                  </a:outerShdw>
                </a:effectLst>
              </a:rPr>
              <a:t>   A framework to make agents more flexible, in order to better interact in open environments</a:t>
            </a:r>
          </a:p>
          <a:p>
            <a:pPr lvl="1" algn="just">
              <a:buClr>
                <a:srgbClr val="003366"/>
              </a:buClr>
              <a:buFont typeface="Wingdings" pitchFamily="2" charset="2"/>
              <a:buChar char="q"/>
              <a:defRPr/>
            </a:pPr>
            <a:endParaRPr lang="fi-FI" sz="2800" i="1">
              <a:solidFill>
                <a:srgbClr val="003366"/>
              </a:solidFill>
              <a:effectLst>
                <a:outerShdw blurRad="38100" dist="38100" dir="2700000" algn="tl">
                  <a:srgbClr val="C0C0C0"/>
                </a:outerShdw>
              </a:effectLst>
            </a:endParaRPr>
          </a:p>
          <a:p>
            <a:pPr lvl="1" algn="just">
              <a:buClr>
                <a:srgbClr val="003366"/>
              </a:buClr>
              <a:buFont typeface="Wingdings" pitchFamily="2" charset="2"/>
              <a:buChar char="q"/>
              <a:defRPr/>
            </a:pPr>
            <a:r>
              <a:rPr lang="en-US" sz="2800" i="1">
                <a:solidFill>
                  <a:srgbClr val="003366"/>
                </a:solidFill>
                <a:effectLst>
                  <a:outerShdw blurRad="38100" dist="38100" dir="2700000" algn="tl">
                    <a:srgbClr val="C0C0C0"/>
                  </a:outerShdw>
                </a:effectLst>
              </a:rPr>
              <a:t>   A framework to simplify the coding of JADE agents</a:t>
            </a:r>
          </a:p>
        </p:txBody>
      </p:sp>
    </p:spTree>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522" name="Rectangle 2"/>
          <p:cNvSpPr>
            <a:spLocks noChangeArrowheads="1"/>
          </p:cNvSpPr>
          <p:nvPr/>
        </p:nvSpPr>
        <p:spPr bwMode="auto">
          <a:xfrm>
            <a:off x="827088" y="1268413"/>
            <a:ext cx="7921625" cy="5040312"/>
          </a:xfrm>
          <a:prstGeom prst="rect">
            <a:avLst/>
          </a:prstGeom>
          <a:gradFill rotWithShape="1">
            <a:gsLst>
              <a:gs pos="0">
                <a:srgbClr val="D1D1A7">
                  <a:alpha val="35999"/>
                </a:srgbClr>
              </a:gs>
              <a:gs pos="100000">
                <a:srgbClr val="FFFFCC"/>
              </a:gs>
            </a:gsLst>
            <a:lin ang="27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77923" name="Rectangle 3"/>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JADE Semantics Add-on</a:t>
            </a:r>
          </a:p>
        </p:txBody>
      </p:sp>
      <p:pic>
        <p:nvPicPr>
          <p:cNvPr id="107524" name="Picture 4" descr="jade"/>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0650" y="312738"/>
            <a:ext cx="2082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5" name="Picture 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7088" y="1268413"/>
            <a:ext cx="7934325" cy="5040312"/>
          </a:xfrm>
          <a:prstGeom prst="rect">
            <a:avLst/>
          </a:prstGeom>
          <a:noFill/>
          <a:ln w="9525" algn="ctr">
            <a:solidFill>
              <a:srgbClr val="996633"/>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78946" name="Rectangle 2"/>
          <p:cNvSpPr>
            <a:spLocks noGrp="1" noChangeArrowheads="1"/>
          </p:cNvSpPr>
          <p:nvPr>
            <p:ph type="title"/>
          </p:nvPr>
        </p:nvSpPr>
        <p:spPr>
          <a:xfrm>
            <a:off x="900113" y="404813"/>
            <a:ext cx="8026400" cy="503237"/>
          </a:xfrm>
          <a:effectLst>
            <a:outerShdw dist="35921" dir="2700000" algn="ctr" rotWithShape="0">
              <a:schemeClr val="bg2">
                <a:alpha val="50000"/>
              </a:schemeClr>
            </a:outerShdw>
          </a:effectLst>
        </p:spPr>
        <p:txBody>
          <a:bodyPr lIns="0" rIns="0"/>
          <a:lstStyle/>
          <a:p>
            <a:pPr algn="r" eaLnBrk="1" hangingPunct="1">
              <a:defRPr/>
            </a:pPr>
            <a:r>
              <a:rPr lang="en-US"/>
              <a:t>SmartResource </a:t>
            </a:r>
            <a:br>
              <a:rPr lang="en-US"/>
            </a:br>
            <a:r>
              <a:rPr lang="en-US" sz="2800" i="1"/>
              <a:t>Presentation Environment v.2.0 (2005)</a:t>
            </a:r>
            <a:r>
              <a:rPr lang="en-US"/>
              <a:t> </a:t>
            </a:r>
          </a:p>
        </p:txBody>
      </p:sp>
      <p:pic>
        <p:nvPicPr>
          <p:cNvPr id="108547" name="Picture 3" descr="pres_env_2005-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1633538"/>
            <a:ext cx="8280400" cy="467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2370" name="Rectangle 2"/>
          <p:cNvSpPr>
            <a:spLocks noGrp="1" noChangeArrowheads="1"/>
          </p:cNvSpPr>
          <p:nvPr>
            <p:ph type="title"/>
          </p:nvPr>
        </p:nvSpPr>
        <p:spPr/>
        <p:txBody>
          <a:bodyPr/>
          <a:lstStyle/>
          <a:p>
            <a:pPr eaLnBrk="1" hangingPunct="1">
              <a:defRPr/>
            </a:pPr>
            <a:r>
              <a:rPr lang="fi-FI" sz="3200"/>
              <a:t>Scenario of interaction</a:t>
            </a:r>
            <a:endParaRPr lang="en-US" sz="3200"/>
          </a:p>
        </p:txBody>
      </p:sp>
      <p:pic>
        <p:nvPicPr>
          <p:cNvPr id="109571" name="Picture 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013" y="1412875"/>
            <a:ext cx="6985000" cy="420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0594" name="AutoShape 2"/>
          <p:cNvSpPr>
            <a:spLocks noChangeArrowheads="1"/>
          </p:cNvSpPr>
          <p:nvPr/>
        </p:nvSpPr>
        <p:spPr bwMode="auto">
          <a:xfrm>
            <a:off x="2230438" y="1001713"/>
            <a:ext cx="4968875" cy="2303462"/>
          </a:xfrm>
          <a:prstGeom prst="roundRect">
            <a:avLst>
              <a:gd name="adj" fmla="val 16667"/>
            </a:avLst>
          </a:prstGeom>
          <a:solidFill>
            <a:schemeClr val="accent1">
              <a:alpha val="50195"/>
            </a:schemeClr>
          </a:solidFill>
          <a:ln w="9525" algn="ctr">
            <a:solidFill>
              <a:schemeClr val="accent2"/>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0595" name="Picture 3"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538" y="1628775"/>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596" name="Picture 4" descr="images"/>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2708275"/>
            <a:ext cx="936625"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7" name="Line 5"/>
          <p:cNvSpPr>
            <a:spLocks noChangeShapeType="1"/>
          </p:cNvSpPr>
          <p:nvPr/>
        </p:nvSpPr>
        <p:spPr bwMode="auto">
          <a:xfrm>
            <a:off x="2627313" y="6021388"/>
            <a:ext cx="4392612" cy="0"/>
          </a:xfrm>
          <a:prstGeom prst="line">
            <a:avLst/>
          </a:prstGeom>
          <a:noFill/>
          <a:ln w="22225" cap="rnd">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83398" name="Text Box 6"/>
          <p:cNvSpPr txBox="1">
            <a:spLocks noChangeArrowheads="1"/>
          </p:cNvSpPr>
          <p:nvPr/>
        </p:nvSpPr>
        <p:spPr bwMode="auto">
          <a:xfrm>
            <a:off x="2555875" y="2968625"/>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110599" name="Group 7"/>
          <p:cNvGrpSpPr>
            <a:grpSpLocks/>
          </p:cNvGrpSpPr>
          <p:nvPr/>
        </p:nvGrpSpPr>
        <p:grpSpPr bwMode="auto">
          <a:xfrm>
            <a:off x="3997325" y="2708275"/>
            <a:ext cx="2089150" cy="431800"/>
            <a:chOff x="1202" y="1797"/>
            <a:chExt cx="816" cy="272"/>
          </a:xfrm>
        </p:grpSpPr>
        <p:sp>
          <p:nvSpPr>
            <p:cNvPr id="1083400" name="AutoShape 8"/>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3401" name="Text Box 9"/>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sp>
        <p:nvSpPr>
          <p:cNvPr id="1083402" name="Text Box 10"/>
          <p:cNvSpPr txBox="1">
            <a:spLocks noChangeArrowheads="1"/>
          </p:cNvSpPr>
          <p:nvPr/>
        </p:nvSpPr>
        <p:spPr bwMode="auto">
          <a:xfrm>
            <a:off x="5002213" y="4498975"/>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110601" name="Picture 11" descr="33520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5025" y="2082800"/>
            <a:ext cx="7207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3404" name="Text Box 12"/>
          <p:cNvSpPr txBox="1">
            <a:spLocks noChangeArrowheads="1"/>
          </p:cNvSpPr>
          <p:nvPr/>
        </p:nvSpPr>
        <p:spPr bwMode="auto">
          <a:xfrm>
            <a:off x="4140200" y="1773238"/>
            <a:ext cx="1368425"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Device Adapter</a:t>
            </a:r>
            <a:endParaRPr lang="en-US" sz="600">
              <a:solidFill>
                <a:srgbClr val="003366"/>
              </a:solidFill>
              <a:effectLst>
                <a:outerShdw blurRad="38100" dist="38100" dir="2700000" algn="tl">
                  <a:srgbClr val="C0C0C0"/>
                </a:outerShdw>
              </a:effectLst>
              <a:ea typeface="SimSun" pitchFamily="2" charset="-122"/>
            </a:endParaRPr>
          </a:p>
        </p:txBody>
      </p:sp>
      <p:sp>
        <p:nvSpPr>
          <p:cNvPr id="1083405" name="Freeform 13"/>
          <p:cNvSpPr>
            <a:spLocks/>
          </p:cNvSpPr>
          <p:nvPr/>
        </p:nvSpPr>
        <p:spPr bwMode="auto">
          <a:xfrm rot="-4677123">
            <a:off x="5133975" y="1196975"/>
            <a:ext cx="1295400" cy="1295400"/>
          </a:xfrm>
          <a:custGeom>
            <a:avLst/>
            <a:gdLst/>
            <a:ahLst/>
            <a:cxnLst>
              <a:cxn ang="0">
                <a:pos x="181" y="816"/>
              </a:cxn>
              <a:cxn ang="0">
                <a:pos x="0" y="45"/>
              </a:cxn>
              <a:cxn ang="0">
                <a:pos x="45" y="0"/>
              </a:cxn>
              <a:cxn ang="0">
                <a:pos x="816" y="453"/>
              </a:cxn>
              <a:cxn ang="0">
                <a:pos x="181" y="816"/>
              </a:cxn>
            </a:cxnLst>
            <a:rect l="0" t="0" r="r" b="b"/>
            <a:pathLst>
              <a:path w="816" h="816">
                <a:moveTo>
                  <a:pt x="181" y="816"/>
                </a:moveTo>
                <a:lnTo>
                  <a:pt x="0" y="45"/>
                </a:lnTo>
                <a:lnTo>
                  <a:pt x="45" y="0"/>
                </a:lnTo>
                <a:lnTo>
                  <a:pt x="816" y="453"/>
                </a:lnTo>
                <a:lnTo>
                  <a:pt x="181" y="816"/>
                </a:lnTo>
                <a:close/>
              </a:path>
            </a:pathLst>
          </a:custGeom>
          <a:gradFill rotWithShape="1">
            <a:gsLst>
              <a:gs pos="0">
                <a:srgbClr val="FF9900">
                  <a:alpha val="19000"/>
                </a:srgbClr>
              </a:gs>
              <a:gs pos="50000">
                <a:schemeClr val="bg1"/>
              </a:gs>
              <a:gs pos="100000">
                <a:srgbClr val="FF9900">
                  <a:alpha val="19000"/>
                </a:srgbClr>
              </a:gs>
            </a:gsLst>
            <a:lin ang="5400000" scaled="1"/>
          </a:gradFill>
          <a:ln w="9525" cap="rnd" cmpd="sng">
            <a:solidFill>
              <a:schemeClr val="tx1"/>
            </a:solidFill>
            <a:prstDash val="sysDot"/>
            <a:round/>
            <a:headEnd/>
            <a:tailEnd/>
          </a:ln>
          <a:effectLst/>
        </p:spPr>
        <p:txBody>
          <a:bodyPr>
            <a:spAutoFit/>
          </a:bodyPr>
          <a:lstStyle/>
          <a:p>
            <a:pPr>
              <a:defRPr/>
            </a:pPr>
            <a:endParaRPr lang="en-US"/>
          </a:p>
        </p:txBody>
      </p:sp>
      <p:sp>
        <p:nvSpPr>
          <p:cNvPr id="110606" name="Oval 14"/>
          <p:cNvSpPr>
            <a:spLocks noChangeArrowheads="1"/>
          </p:cNvSpPr>
          <p:nvPr/>
        </p:nvSpPr>
        <p:spPr bwMode="auto">
          <a:xfrm>
            <a:off x="5781675" y="1052513"/>
            <a:ext cx="1368425" cy="1295400"/>
          </a:xfrm>
          <a:prstGeom prst="ellipse">
            <a:avLst/>
          </a:prstGeom>
          <a:solidFill>
            <a:srgbClr val="FFCC99"/>
          </a:solidFill>
          <a:ln w="9525" cap="rnd"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0607" name="Group 15"/>
          <p:cNvGrpSpPr>
            <a:grpSpLocks/>
          </p:cNvGrpSpPr>
          <p:nvPr/>
        </p:nvGrpSpPr>
        <p:grpSpPr bwMode="auto">
          <a:xfrm>
            <a:off x="5853113" y="1196975"/>
            <a:ext cx="1223962" cy="930275"/>
            <a:chOff x="4562" y="1752"/>
            <a:chExt cx="771" cy="586"/>
          </a:xfrm>
        </p:grpSpPr>
        <p:pic>
          <p:nvPicPr>
            <p:cNvPr id="110630" name="Picture 16"/>
            <p:cNvPicPr>
              <a:picLocks noChangeAspect="1" noChangeArrowheads="1"/>
            </p:cNvPicPr>
            <p:nvPr/>
          </p:nvPicPr>
          <p:blipFill>
            <a:blip r:embed="rId5">
              <a:clrChange>
                <a:clrFrom>
                  <a:srgbClr val="FFFFFF"/>
                </a:clrFrom>
                <a:clrTo>
                  <a:srgbClr val="FFFFFF">
                    <a:alpha val="0"/>
                  </a:srgbClr>
                </a:clrTo>
              </a:clrChange>
              <a:lum bright="12000" contrast="-18000"/>
              <a:grayscl/>
              <a:extLst>
                <a:ext uri="{28A0092B-C50C-407E-A947-70E740481C1C}">
                  <a14:useLocalDpi xmlns:a14="http://schemas.microsoft.com/office/drawing/2010/main" val="0"/>
                </a:ext>
              </a:extLst>
            </a:blip>
            <a:srcRect/>
            <a:stretch>
              <a:fillRect/>
            </a:stretch>
          </p:blipFill>
          <p:spPr bwMode="auto">
            <a:xfrm>
              <a:off x="4823" y="1972"/>
              <a:ext cx="272"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3409" name="Text Box 17"/>
            <p:cNvSpPr txBox="1">
              <a:spLocks noChangeArrowheads="1"/>
            </p:cNvSpPr>
            <p:nvPr/>
          </p:nvSpPr>
          <p:spPr bwMode="auto">
            <a:xfrm>
              <a:off x="4618" y="1752"/>
              <a:ext cx="680" cy="250"/>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2-stage transformation</a:t>
              </a:r>
              <a:endParaRPr lang="en-US" sz="600">
                <a:effectLst>
                  <a:outerShdw blurRad="38100" dist="38100" dir="2700000" algn="tl">
                    <a:srgbClr val="C0C0C0"/>
                  </a:outerShdw>
                </a:effectLst>
                <a:ea typeface="SimSun" pitchFamily="2" charset="-122"/>
              </a:endParaRPr>
            </a:p>
          </p:txBody>
        </p:sp>
        <p:sp>
          <p:nvSpPr>
            <p:cNvPr id="1083410" name="Text Box 18"/>
            <p:cNvSpPr txBox="1">
              <a:spLocks noChangeArrowheads="1"/>
            </p:cNvSpPr>
            <p:nvPr/>
          </p:nvSpPr>
          <p:spPr bwMode="auto">
            <a:xfrm>
              <a:off x="4562" y="2184"/>
              <a:ext cx="771"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RscDF-templates</a:t>
              </a:r>
              <a:endParaRPr lang="en-US" sz="600">
                <a:effectLst>
                  <a:outerShdw blurRad="38100" dist="38100" dir="2700000" algn="tl">
                    <a:srgbClr val="C0C0C0"/>
                  </a:outerShdw>
                </a:effectLst>
                <a:ea typeface="SimSun" pitchFamily="2" charset="-122"/>
              </a:endParaRPr>
            </a:p>
          </p:txBody>
        </p:sp>
      </p:grpSp>
      <p:pic>
        <p:nvPicPr>
          <p:cNvPr id="110608" name="Picture 19" descr="MCj02391850000[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38838" y="407352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0609" name="Group 20"/>
          <p:cNvGrpSpPr>
            <a:grpSpLocks/>
          </p:cNvGrpSpPr>
          <p:nvPr/>
        </p:nvGrpSpPr>
        <p:grpSpPr bwMode="auto">
          <a:xfrm>
            <a:off x="4068763" y="4941888"/>
            <a:ext cx="792162" cy="358775"/>
            <a:chOff x="2472" y="2478"/>
            <a:chExt cx="544" cy="317"/>
          </a:xfrm>
        </p:grpSpPr>
        <p:sp>
          <p:nvSpPr>
            <p:cNvPr id="110628" name="AutoShape 21"/>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0629" name="Picture 22" descr="jena logo"/>
            <p:cNvPicPr>
              <a:picLocks noChangeAspect="1" noChangeArrowheads="1"/>
            </p:cNvPicPr>
            <p:nvPr/>
          </p:nvPicPr>
          <p:blipFill>
            <a:blip r:embed="rId7">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3415" name="Rectangle 23"/>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Device Agent</a:t>
            </a:r>
          </a:p>
        </p:txBody>
      </p:sp>
      <p:grpSp>
        <p:nvGrpSpPr>
          <p:cNvPr id="110611" name="Group 24"/>
          <p:cNvGrpSpPr>
            <a:grpSpLocks/>
          </p:cNvGrpSpPr>
          <p:nvPr/>
        </p:nvGrpSpPr>
        <p:grpSpPr bwMode="auto">
          <a:xfrm>
            <a:off x="4932363" y="4868863"/>
            <a:ext cx="2232025" cy="422275"/>
            <a:chOff x="1202" y="1797"/>
            <a:chExt cx="816" cy="272"/>
          </a:xfrm>
        </p:grpSpPr>
        <p:sp>
          <p:nvSpPr>
            <p:cNvPr id="1083417" name="AutoShape 25"/>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3418" name="Text Box 26"/>
            <p:cNvSpPr txBox="1">
              <a:spLocks noChangeArrowheads="1"/>
            </p:cNvSpPr>
            <p:nvPr/>
          </p:nvSpPr>
          <p:spPr bwMode="auto">
            <a:xfrm>
              <a:off x="1216" y="1888"/>
              <a:ext cx="725" cy="157"/>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110612" name="Group 27"/>
          <p:cNvGrpSpPr>
            <a:grpSpLocks/>
          </p:cNvGrpSpPr>
          <p:nvPr/>
        </p:nvGrpSpPr>
        <p:grpSpPr bwMode="auto">
          <a:xfrm>
            <a:off x="6588125" y="4427538"/>
            <a:ext cx="336550" cy="433387"/>
            <a:chOff x="3775" y="1344"/>
            <a:chExt cx="363" cy="504"/>
          </a:xfrm>
        </p:grpSpPr>
        <p:sp>
          <p:nvSpPr>
            <p:cNvPr id="110624" name="Oval 28"/>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0625" name="Picture 29"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3422" name="Text Box 30"/>
          <p:cNvSpPr txBox="1">
            <a:spLocks noChangeArrowheads="1"/>
          </p:cNvSpPr>
          <p:nvPr/>
        </p:nvSpPr>
        <p:spPr bwMode="auto">
          <a:xfrm>
            <a:off x="6877050" y="4498975"/>
            <a:ext cx="792163"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Simulator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0614" name="Group 31"/>
          <p:cNvGrpSpPr>
            <a:grpSpLocks/>
          </p:cNvGrpSpPr>
          <p:nvPr/>
        </p:nvGrpSpPr>
        <p:grpSpPr bwMode="auto">
          <a:xfrm>
            <a:off x="5530850" y="4425950"/>
            <a:ext cx="336550" cy="433388"/>
            <a:chOff x="3775" y="1344"/>
            <a:chExt cx="363" cy="504"/>
          </a:xfrm>
        </p:grpSpPr>
        <p:sp>
          <p:nvSpPr>
            <p:cNvPr id="110622" name="Oval 32"/>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0623" name="Picture 33"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0615" name="Freeform 34"/>
          <p:cNvSpPr>
            <a:spLocks/>
          </p:cNvSpPr>
          <p:nvPr/>
        </p:nvSpPr>
        <p:spPr bwMode="auto">
          <a:xfrm>
            <a:off x="5795963" y="4294188"/>
            <a:ext cx="865187" cy="133350"/>
          </a:xfrm>
          <a:custGeom>
            <a:avLst/>
            <a:gdLst>
              <a:gd name="T0" fmla="*/ 0 w 907"/>
              <a:gd name="T1" fmla="*/ 272 h 272"/>
              <a:gd name="T2" fmla="*/ 453 w 907"/>
              <a:gd name="T3" fmla="*/ 0 h 272"/>
              <a:gd name="T4" fmla="*/ 907 w 907"/>
              <a:gd name="T5" fmla="*/ 272 h 272"/>
              <a:gd name="T6" fmla="*/ 0 60000 65536"/>
              <a:gd name="T7" fmla="*/ 0 60000 65536"/>
              <a:gd name="T8" fmla="*/ 0 60000 65536"/>
              <a:gd name="T9" fmla="*/ 0 w 907"/>
              <a:gd name="T10" fmla="*/ 0 h 272"/>
              <a:gd name="T11" fmla="*/ 907 w 907"/>
              <a:gd name="T12" fmla="*/ 272 h 272"/>
            </a:gdLst>
            <a:ahLst/>
            <a:cxnLst>
              <a:cxn ang="T6">
                <a:pos x="T0" y="T1"/>
              </a:cxn>
              <a:cxn ang="T7">
                <a:pos x="T2" y="T3"/>
              </a:cxn>
              <a:cxn ang="T8">
                <a:pos x="T4" y="T5"/>
              </a:cxn>
            </a:cxnLst>
            <a:rect l="T9" t="T10" r="T11" b="T12"/>
            <a:pathLst>
              <a:path w="907" h="272">
                <a:moveTo>
                  <a:pt x="0" y="272"/>
                </a:moveTo>
                <a:cubicBezTo>
                  <a:pt x="151" y="136"/>
                  <a:pt x="302" y="0"/>
                  <a:pt x="453" y="0"/>
                </a:cubicBezTo>
                <a:cubicBezTo>
                  <a:pt x="604" y="0"/>
                  <a:pt x="824" y="219"/>
                  <a:pt x="907" y="272"/>
                </a:cubicBezTo>
              </a:path>
            </a:pathLst>
          </a:custGeom>
          <a:noFill/>
          <a:ln w="15875" cap="flat" cmpd="sng">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83427" name="Text Box 35"/>
          <p:cNvSpPr txBox="1">
            <a:spLocks noChangeArrowheads="1"/>
          </p:cNvSpPr>
          <p:nvPr/>
        </p:nvSpPr>
        <p:spPr bwMode="auto">
          <a:xfrm>
            <a:off x="5938838" y="3724275"/>
            <a:ext cx="649287"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States XML</a:t>
            </a:r>
            <a:endParaRPr lang="en-US" sz="500">
              <a:effectLst>
                <a:outerShdw blurRad="38100" dist="38100" dir="2700000" algn="tl">
                  <a:srgbClr val="C0C0C0"/>
                </a:outerShdw>
              </a:effectLst>
              <a:ea typeface="SimSun" pitchFamily="2" charset="-122"/>
            </a:endParaRPr>
          </a:p>
        </p:txBody>
      </p:sp>
      <p:pic>
        <p:nvPicPr>
          <p:cNvPr id="110617" name="Picture 36" descr="jade"/>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4638675"/>
            <a:ext cx="15113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18" name="Picture 37"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484438" y="3773488"/>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19" name="Line 38"/>
          <p:cNvSpPr>
            <a:spLocks noChangeShapeType="1"/>
          </p:cNvSpPr>
          <p:nvPr/>
        </p:nvSpPr>
        <p:spPr bwMode="auto">
          <a:xfrm flipH="1" flipV="1">
            <a:off x="5292725" y="3141663"/>
            <a:ext cx="360363" cy="1223962"/>
          </a:xfrm>
          <a:prstGeom prst="line">
            <a:avLst/>
          </a:prstGeom>
          <a:noFill/>
          <a:ln w="15875">
            <a:solidFill>
              <a:schemeClr val="tx1"/>
            </a:solidFill>
            <a:prstDash val="sysDot"/>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83431" name="Text Box 39"/>
          <p:cNvSpPr txBox="1">
            <a:spLocks noChangeArrowheads="1"/>
          </p:cNvSpPr>
          <p:nvPr/>
        </p:nvSpPr>
        <p:spPr bwMode="auto">
          <a:xfrm>
            <a:off x="4932363" y="4005263"/>
            <a:ext cx="649287"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RscDF</a:t>
            </a:r>
            <a:endParaRPr lang="en-US" sz="500">
              <a:effectLst>
                <a:outerShdw blurRad="38100" dist="38100" dir="2700000" algn="tl">
                  <a:srgbClr val="C0C0C0"/>
                </a:outerShdw>
              </a:effectLst>
              <a:ea typeface="SimSun" pitchFamily="2" charset="-122"/>
            </a:endParaRPr>
          </a:p>
        </p:txBody>
      </p:sp>
      <p:sp>
        <p:nvSpPr>
          <p:cNvPr id="1083432" name="Text Box 40"/>
          <p:cNvSpPr txBox="1">
            <a:spLocks noChangeArrowheads="1"/>
          </p:cNvSpPr>
          <p:nvPr/>
        </p:nvSpPr>
        <p:spPr bwMode="auto">
          <a:xfrm>
            <a:off x="5421313" y="2347913"/>
            <a:ext cx="649287"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XML</a:t>
            </a:r>
            <a:endParaRPr lang="en-US" sz="500">
              <a:effectLst>
                <a:outerShdw blurRad="38100" dist="38100" dir="2700000" algn="tl">
                  <a:srgbClr val="C0C0C0"/>
                </a:outerShdw>
              </a:effectLst>
              <a:ea typeface="SimSun" pitchFamily="2" charset="-122"/>
            </a:endParaRPr>
          </a:p>
        </p:txBody>
      </p:sp>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2466" name="Group 2"/>
          <p:cNvGrpSpPr>
            <a:grpSpLocks/>
          </p:cNvGrpSpPr>
          <p:nvPr/>
        </p:nvGrpSpPr>
        <p:grpSpPr bwMode="auto">
          <a:xfrm>
            <a:off x="3843338" y="5394325"/>
            <a:ext cx="1851025" cy="1412875"/>
            <a:chOff x="158" y="973"/>
            <a:chExt cx="1134" cy="939"/>
          </a:xfrm>
        </p:grpSpPr>
        <p:pic>
          <p:nvPicPr>
            <p:cNvPr id="62506" name="Picture 3"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507" name="AutoShape 4"/>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2508" name="Picture 5" descr="MCj0311408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9" name="Picture 6" descr="MPj03057460000[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0711" name="Documents"/>
            <p:cNvSpPr>
              <a:spLocks noEditPoints="1" noChangeArrowheads="1"/>
            </p:cNvSpPr>
            <p:nvPr/>
          </p:nvSpPr>
          <p:spPr bwMode="auto">
            <a:xfrm>
              <a:off x="204" y="1116"/>
              <a:ext cx="155"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62511" name="Picture 8" descr="internet-explorer-vulnerable">
              <a:hlinkClick r:id="rId5"/>
            </p:cNvPr>
            <p:cNvPicPr>
              <a:picLocks noChangeAspect="1" noChangeArrowheads="1"/>
            </p:cNvPicPr>
            <p:nvPr/>
          </p:nvPicPr>
          <p:blipFill>
            <a:blip r:embed="rId6">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2" name="Picture 9" descr="Google Serves Most Search Result and Ads - Nielsen Ratings Reports Yahoo and MSN Show Gains As We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467" name="WordArt 10"/>
          <p:cNvSpPr>
            <a:spLocks noChangeArrowheads="1" noChangeShapeType="1" noTextEdit="1"/>
          </p:cNvSpPr>
          <p:nvPr/>
        </p:nvSpPr>
        <p:spPr bwMode="auto">
          <a:xfrm>
            <a:off x="4198938" y="6164263"/>
            <a:ext cx="1143000" cy="63023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a:t>
            </a:r>
          </a:p>
        </p:txBody>
      </p:sp>
      <p:sp>
        <p:nvSpPr>
          <p:cNvPr id="62468" name="Text Box 11"/>
          <p:cNvSpPr txBox="1">
            <a:spLocks noChangeArrowheads="1"/>
          </p:cNvSpPr>
          <p:nvPr/>
        </p:nvSpPr>
        <p:spPr bwMode="auto">
          <a:xfrm>
            <a:off x="3851275" y="1052513"/>
            <a:ext cx="17907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Knowledge and Data Collections</a:t>
            </a:r>
          </a:p>
        </p:txBody>
      </p:sp>
      <p:sp>
        <p:nvSpPr>
          <p:cNvPr id="62469" name="AutoShape 12"/>
          <p:cNvSpPr>
            <a:spLocks noChangeArrowheads="1"/>
          </p:cNvSpPr>
          <p:nvPr/>
        </p:nvSpPr>
        <p:spPr bwMode="auto">
          <a:xfrm>
            <a:off x="7308850" y="908050"/>
            <a:ext cx="1439863" cy="1008063"/>
          </a:xfrm>
          <a:prstGeom prst="wedgeRoundRectCallout">
            <a:avLst>
              <a:gd name="adj1" fmla="val -64222"/>
              <a:gd name="adj2" fmla="val 94250"/>
              <a:gd name="adj3" fmla="val 16667"/>
            </a:avLst>
          </a:prstGeom>
          <a:solidFill>
            <a:srgbClr val="99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Facilitates Knowledge-to-Knowledge interaction</a:t>
            </a:r>
          </a:p>
        </p:txBody>
      </p:sp>
      <p:sp>
        <p:nvSpPr>
          <p:cNvPr id="62470" name="Line 13"/>
          <p:cNvSpPr>
            <a:spLocks noChangeShapeType="1"/>
          </p:cNvSpPr>
          <p:nvPr/>
        </p:nvSpPr>
        <p:spPr bwMode="auto">
          <a:xfrm>
            <a:off x="4211638" y="2492375"/>
            <a:ext cx="820737" cy="215900"/>
          </a:xfrm>
          <a:prstGeom prst="line">
            <a:avLst/>
          </a:prstGeom>
          <a:noFill/>
          <a:ln w="76200">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480718" name="Rectangle 14"/>
          <p:cNvSpPr>
            <a:spLocks noChangeArrowheads="1"/>
          </p:cNvSpPr>
          <p:nvPr/>
        </p:nvSpPr>
        <p:spPr bwMode="auto">
          <a:xfrm>
            <a:off x="1187450" y="125413"/>
            <a:ext cx="7777163"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Web of Knowledge </a:t>
            </a:r>
            <a:r>
              <a:rPr lang="en-US" sz="2400" b="1">
                <a:solidFill>
                  <a:srgbClr val="EC8C00"/>
                </a:solidFill>
                <a:effectLst>
                  <a:outerShdw blurRad="38100" dist="38100" dir="2700000" algn="tl">
                    <a:srgbClr val="C0C0C0"/>
                  </a:outerShdw>
                </a:effectLst>
              </a:rPr>
              <a:t>(Semantic Web, Web 3.0)</a:t>
            </a:r>
          </a:p>
        </p:txBody>
      </p:sp>
      <p:grpSp>
        <p:nvGrpSpPr>
          <p:cNvPr id="62472" name="Group 15"/>
          <p:cNvGrpSpPr>
            <a:grpSpLocks/>
          </p:cNvGrpSpPr>
          <p:nvPr/>
        </p:nvGrpSpPr>
        <p:grpSpPr bwMode="auto">
          <a:xfrm>
            <a:off x="1165225" y="825500"/>
            <a:ext cx="2908300" cy="2898775"/>
            <a:chOff x="2245" y="917"/>
            <a:chExt cx="1832" cy="1826"/>
          </a:xfrm>
        </p:grpSpPr>
        <p:pic>
          <p:nvPicPr>
            <p:cNvPr id="62493" name="Picture 16"/>
            <p:cNvPicPr>
              <a:picLocks noChangeAspect="1" noChangeArrowheads="1"/>
            </p:cNvPicPr>
            <p:nvPr/>
          </p:nvPicPr>
          <p:blipFill>
            <a:blip r:embed="rId8">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2245" y="981"/>
              <a:ext cx="1769" cy="1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4" name="Picture 17"/>
            <p:cNvPicPr>
              <a:picLocks noChangeAspect="1" noChangeArrowheads="1"/>
            </p:cNvPicPr>
            <p:nvPr/>
          </p:nvPicPr>
          <p:blipFill>
            <a:blip r:embed="rId9"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2744" y="1423"/>
              <a:ext cx="771"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5" name="Picture 18"/>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88" y="935"/>
              <a:ext cx="59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6" name="Picture 19"/>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19" y="1098"/>
              <a:ext cx="413"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7" name="Picture 20"/>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26" y="2368"/>
              <a:ext cx="680" cy="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98" name="Group 21"/>
            <p:cNvGrpSpPr>
              <a:grpSpLocks/>
            </p:cNvGrpSpPr>
            <p:nvPr/>
          </p:nvGrpSpPr>
          <p:grpSpPr bwMode="auto">
            <a:xfrm>
              <a:off x="3533" y="1525"/>
              <a:ext cx="544" cy="439"/>
              <a:chOff x="1565" y="2641"/>
              <a:chExt cx="544" cy="439"/>
            </a:xfrm>
          </p:grpSpPr>
          <p:pic>
            <p:nvPicPr>
              <p:cNvPr id="62504" name="Picture 22" descr="The Protege Nerd"/>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809" y="2641"/>
                <a:ext cx="300"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5" name="Picture 23"/>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65" y="2886"/>
                <a:ext cx="54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2499" name="Picture 24"/>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48" y="1616"/>
              <a:ext cx="433"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0" name="Picture 25"/>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15" y="2114"/>
              <a:ext cx="331"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1" name="Picture 26"/>
            <p:cNvPicPr>
              <a:picLocks noChangeAspect="1" noChangeArrowheads="1"/>
            </p:cNvPicPr>
            <p:nvPr/>
          </p:nvPicPr>
          <p:blipFill>
            <a:blip r:embed="rId17">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918" y="1797"/>
              <a:ext cx="426" cy="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2" name="Picture 27"/>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81" y="2105"/>
              <a:ext cx="453"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3" name="Picture 28"/>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16" y="917"/>
              <a:ext cx="454"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473" name="AutoShape 29"/>
          <p:cNvSpPr>
            <a:spLocks noChangeArrowheads="1"/>
          </p:cNvSpPr>
          <p:nvPr/>
        </p:nvSpPr>
        <p:spPr bwMode="auto">
          <a:xfrm rot="16234896" flipV="1">
            <a:off x="5718969" y="5299869"/>
            <a:ext cx="854075" cy="735013"/>
          </a:xfrm>
          <a:custGeom>
            <a:avLst/>
            <a:gdLst>
              <a:gd name="T0" fmla="*/ 491370 w 21600"/>
              <a:gd name="T1" fmla="*/ 0 h 21600"/>
              <a:gd name="T2" fmla="*/ 491370 w 21600"/>
              <a:gd name="T3" fmla="*/ 413717 h 21600"/>
              <a:gd name="T4" fmla="*/ 171527 w 21600"/>
              <a:gd name="T5" fmla="*/ 735013 h 21600"/>
              <a:gd name="T6" fmla="*/ 854075 w 21600"/>
              <a:gd name="T7" fmla="*/ 206859 h 21600"/>
              <a:gd name="T8" fmla="*/ 17694720 60000 65536"/>
              <a:gd name="T9" fmla="*/ 5898240 60000 65536"/>
              <a:gd name="T10" fmla="*/ 5898240 60000 65536"/>
              <a:gd name="T11" fmla="*/ 0 60000 65536"/>
              <a:gd name="T12" fmla="*/ 12427 w 21600"/>
              <a:gd name="T13" fmla="*/ 1835 h 21600"/>
              <a:gd name="T14" fmla="*/ 15196 w 21600"/>
              <a:gd name="T15" fmla="*/ 10323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1835"/>
                </a:lnTo>
                <a:cubicBezTo>
                  <a:pt x="5564" y="1835"/>
                  <a:pt x="0" y="6457"/>
                  <a:pt x="0" y="12158"/>
                </a:cubicBezTo>
                <a:lnTo>
                  <a:pt x="0" y="21600"/>
                </a:lnTo>
                <a:lnTo>
                  <a:pt x="8676" y="21600"/>
                </a:lnTo>
                <a:lnTo>
                  <a:pt x="8676" y="12158"/>
                </a:lnTo>
                <a:cubicBezTo>
                  <a:pt x="8676" y="11145"/>
                  <a:pt x="10355" y="10323"/>
                  <a:pt x="12427" y="10323"/>
                </a:cubicBezTo>
                <a:lnTo>
                  <a:pt x="12427" y="12158"/>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grpSp>
        <p:nvGrpSpPr>
          <p:cNvPr id="62474" name="Group 30"/>
          <p:cNvGrpSpPr>
            <a:grpSpLocks/>
          </p:cNvGrpSpPr>
          <p:nvPr/>
        </p:nvGrpSpPr>
        <p:grpSpPr bwMode="auto">
          <a:xfrm>
            <a:off x="5133975" y="2406650"/>
            <a:ext cx="2101850" cy="2751138"/>
            <a:chOff x="3234" y="1516"/>
            <a:chExt cx="1324" cy="1733"/>
          </a:xfrm>
        </p:grpSpPr>
        <p:sp>
          <p:nvSpPr>
            <p:cNvPr id="62486" name="AutoShape 31"/>
            <p:cNvSpPr>
              <a:spLocks noChangeArrowheads="1"/>
            </p:cNvSpPr>
            <p:nvPr/>
          </p:nvSpPr>
          <p:spPr bwMode="auto">
            <a:xfrm>
              <a:off x="3234" y="1689"/>
              <a:ext cx="1292" cy="1560"/>
            </a:xfrm>
            <a:prstGeom prst="cube">
              <a:avLst>
                <a:gd name="adj" fmla="val 11157"/>
              </a:avLst>
            </a:prstGeom>
            <a:solidFill>
              <a:srgbClr val="FFFF00"/>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2487" name="WordArt 32"/>
            <p:cNvSpPr>
              <a:spLocks noChangeArrowheads="1" noChangeShapeType="1" noTextEdit="1"/>
            </p:cNvSpPr>
            <p:nvPr/>
          </p:nvSpPr>
          <p:spPr bwMode="auto">
            <a:xfrm>
              <a:off x="3260" y="1939"/>
              <a:ext cx="790"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Ontologies</a:t>
              </a:r>
            </a:p>
          </p:txBody>
        </p:sp>
        <p:sp>
          <p:nvSpPr>
            <p:cNvPr id="62488" name="WordArt 33"/>
            <p:cNvSpPr>
              <a:spLocks noChangeArrowheads="1" noChangeShapeType="1" noTextEdit="1"/>
            </p:cNvSpPr>
            <p:nvPr/>
          </p:nvSpPr>
          <p:spPr bwMode="auto">
            <a:xfrm>
              <a:off x="3259" y="2202"/>
              <a:ext cx="746"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Metadata</a:t>
              </a:r>
            </a:p>
          </p:txBody>
        </p:sp>
        <p:sp>
          <p:nvSpPr>
            <p:cNvPr id="62489" name="WordArt 34"/>
            <p:cNvSpPr>
              <a:spLocks noChangeArrowheads="1" noChangeShapeType="1" noTextEdit="1"/>
            </p:cNvSpPr>
            <p:nvPr/>
          </p:nvSpPr>
          <p:spPr bwMode="auto">
            <a:xfrm>
              <a:off x="3252" y="2744"/>
              <a:ext cx="1252" cy="208"/>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Semantic Technology</a:t>
              </a:r>
            </a:p>
          </p:txBody>
        </p:sp>
        <p:sp>
          <p:nvSpPr>
            <p:cNvPr id="62490" name="WordArt 35"/>
            <p:cNvSpPr>
              <a:spLocks noChangeArrowheads="1" noChangeShapeType="1" noTextEdit="1"/>
            </p:cNvSpPr>
            <p:nvPr/>
          </p:nvSpPr>
          <p:spPr bwMode="auto">
            <a:xfrm>
              <a:off x="3237" y="1516"/>
              <a:ext cx="1321" cy="39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 of Knowledge</a:t>
              </a:r>
            </a:p>
          </p:txBody>
        </p:sp>
        <p:sp>
          <p:nvSpPr>
            <p:cNvPr id="62491" name="WordArt 36"/>
            <p:cNvSpPr>
              <a:spLocks noChangeArrowheads="1" noChangeShapeType="1" noTextEdit="1"/>
            </p:cNvSpPr>
            <p:nvPr/>
          </p:nvSpPr>
          <p:spPr bwMode="auto">
            <a:xfrm>
              <a:off x="3255" y="3020"/>
              <a:ext cx="804" cy="199"/>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Integration</a:t>
              </a:r>
            </a:p>
          </p:txBody>
        </p:sp>
        <p:sp>
          <p:nvSpPr>
            <p:cNvPr id="62492" name="WordArt 37"/>
            <p:cNvSpPr>
              <a:spLocks noChangeArrowheads="1" noChangeShapeType="1" noTextEdit="1"/>
            </p:cNvSpPr>
            <p:nvPr/>
          </p:nvSpPr>
          <p:spPr bwMode="auto">
            <a:xfrm>
              <a:off x="3260" y="2491"/>
              <a:ext cx="790" cy="214"/>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Reasoning</a:t>
              </a:r>
            </a:p>
          </p:txBody>
        </p:sp>
      </p:grpSp>
      <p:grpSp>
        <p:nvGrpSpPr>
          <p:cNvPr id="62475" name="Group 38"/>
          <p:cNvGrpSpPr>
            <a:grpSpLocks/>
          </p:cNvGrpSpPr>
          <p:nvPr/>
        </p:nvGrpSpPr>
        <p:grpSpPr bwMode="auto">
          <a:xfrm>
            <a:off x="179388" y="4957763"/>
            <a:ext cx="3024187" cy="1223962"/>
            <a:chOff x="113" y="2655"/>
            <a:chExt cx="1905" cy="771"/>
          </a:xfrm>
        </p:grpSpPr>
        <p:sp>
          <p:nvSpPr>
            <p:cNvPr id="62476" name="Rectangle 39"/>
            <p:cNvSpPr>
              <a:spLocks noChangeArrowheads="1"/>
            </p:cNvSpPr>
            <p:nvPr/>
          </p:nvSpPr>
          <p:spPr bwMode="auto">
            <a:xfrm>
              <a:off x="113" y="2655"/>
              <a:ext cx="1905" cy="771"/>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2477" name="AutoShape 40"/>
            <p:cNvSpPr>
              <a:spLocks noChangeArrowheads="1"/>
            </p:cNvSpPr>
            <p:nvPr/>
          </p:nvSpPr>
          <p:spPr bwMode="auto">
            <a:xfrm>
              <a:off x="759" y="2990"/>
              <a:ext cx="499" cy="181"/>
            </a:xfrm>
            <a:prstGeom prst="leftRightArrow">
              <a:avLst>
                <a:gd name="adj1" fmla="val 50000"/>
                <a:gd name="adj2" fmla="val 55138"/>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62478" name="Group 41"/>
            <p:cNvGrpSpPr>
              <a:grpSpLocks/>
            </p:cNvGrpSpPr>
            <p:nvPr/>
          </p:nvGrpSpPr>
          <p:grpSpPr bwMode="auto">
            <a:xfrm>
              <a:off x="1151" y="2668"/>
              <a:ext cx="830" cy="714"/>
              <a:chOff x="1610" y="1162"/>
              <a:chExt cx="2585" cy="2345"/>
            </a:xfrm>
          </p:grpSpPr>
          <p:pic>
            <p:nvPicPr>
              <p:cNvPr id="62483" name="Picture 42" descr="Untitled-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610" y="1162"/>
                <a:ext cx="2585" cy="2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4" name="Picture 43"/>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4" y="1995"/>
                <a:ext cx="954" cy="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5" name="Picture 44"/>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46" y="2114"/>
                <a:ext cx="862" cy="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2479" name="Group 45"/>
            <p:cNvGrpSpPr>
              <a:grpSpLocks/>
            </p:cNvGrpSpPr>
            <p:nvPr/>
          </p:nvGrpSpPr>
          <p:grpSpPr bwMode="auto">
            <a:xfrm flipH="1">
              <a:off x="132" y="2677"/>
              <a:ext cx="757" cy="714"/>
              <a:chOff x="1610" y="1162"/>
              <a:chExt cx="2585" cy="2345"/>
            </a:xfrm>
          </p:grpSpPr>
          <p:pic>
            <p:nvPicPr>
              <p:cNvPr id="62480" name="Picture 46" descr="Untitled-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610" y="1162"/>
                <a:ext cx="2585" cy="2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1" name="Picture 47"/>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14" y="1995"/>
                <a:ext cx="954" cy="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2" name="Picture 48"/>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46" y="2114"/>
                <a:ext cx="862" cy="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618" name="Freeform 2"/>
          <p:cNvSpPr>
            <a:spLocks/>
          </p:cNvSpPr>
          <p:nvPr/>
        </p:nvSpPr>
        <p:spPr bwMode="auto">
          <a:xfrm>
            <a:off x="644525" y="668338"/>
            <a:ext cx="6062663" cy="3732212"/>
          </a:xfrm>
          <a:custGeom>
            <a:avLst/>
            <a:gdLst>
              <a:gd name="T0" fmla="*/ 2103 w 3819"/>
              <a:gd name="T1" fmla="*/ 2086 h 2351"/>
              <a:gd name="T2" fmla="*/ 470 w 3819"/>
              <a:gd name="T3" fmla="*/ 1405 h 2351"/>
              <a:gd name="T4" fmla="*/ 334 w 3819"/>
              <a:gd name="T5" fmla="*/ 226 h 2351"/>
              <a:gd name="T6" fmla="*/ 2474 w 3819"/>
              <a:gd name="T7" fmla="*/ 51 h 2351"/>
              <a:gd name="T8" fmla="*/ 3509 w 3819"/>
              <a:gd name="T9" fmla="*/ 135 h 2351"/>
              <a:gd name="T10" fmla="*/ 3736 w 3819"/>
              <a:gd name="T11" fmla="*/ 634 h 2351"/>
              <a:gd name="T12" fmla="*/ 3600 w 3819"/>
              <a:gd name="T13" fmla="*/ 2086 h 2351"/>
              <a:gd name="T14" fmla="*/ 2421 w 3819"/>
              <a:gd name="T15" fmla="*/ 2222 h 2351"/>
              <a:gd name="T16" fmla="*/ 2103 w 3819"/>
              <a:gd name="T17" fmla="*/ 2086 h 23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19"/>
              <a:gd name="T28" fmla="*/ 0 h 2351"/>
              <a:gd name="T29" fmla="*/ 3819 w 3819"/>
              <a:gd name="T30" fmla="*/ 2351 h 23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19" h="2351">
                <a:moveTo>
                  <a:pt x="2103" y="2086"/>
                </a:moveTo>
                <a:cubicBezTo>
                  <a:pt x="1778" y="1950"/>
                  <a:pt x="765" y="1715"/>
                  <a:pt x="470" y="1405"/>
                </a:cubicBezTo>
                <a:cubicBezTo>
                  <a:pt x="175" y="1095"/>
                  <a:pt x="0" y="452"/>
                  <a:pt x="334" y="226"/>
                </a:cubicBezTo>
                <a:cubicBezTo>
                  <a:pt x="668" y="0"/>
                  <a:pt x="1945" y="66"/>
                  <a:pt x="2474" y="51"/>
                </a:cubicBezTo>
                <a:cubicBezTo>
                  <a:pt x="3003" y="36"/>
                  <a:pt x="3299" y="38"/>
                  <a:pt x="3509" y="135"/>
                </a:cubicBezTo>
                <a:cubicBezTo>
                  <a:pt x="3719" y="232"/>
                  <a:pt x="3721" y="309"/>
                  <a:pt x="3736" y="634"/>
                </a:cubicBezTo>
                <a:cubicBezTo>
                  <a:pt x="3751" y="959"/>
                  <a:pt x="3819" y="1821"/>
                  <a:pt x="3600" y="2086"/>
                </a:cubicBezTo>
                <a:cubicBezTo>
                  <a:pt x="3381" y="2351"/>
                  <a:pt x="2678" y="2222"/>
                  <a:pt x="2421" y="2222"/>
                </a:cubicBezTo>
                <a:cubicBezTo>
                  <a:pt x="2164" y="2222"/>
                  <a:pt x="2428" y="2222"/>
                  <a:pt x="2103" y="2086"/>
                </a:cubicBezTo>
                <a:close/>
              </a:path>
            </a:pathLst>
          </a:custGeom>
          <a:solidFill>
            <a:schemeClr val="accent1">
              <a:alpha val="47058"/>
            </a:schemeClr>
          </a:solidFill>
          <a:ln w="9525" cap="flat" cmpd="sng">
            <a:solidFill>
              <a:schemeClr val="accent2"/>
            </a:solidFill>
            <a:prstDash val="solid"/>
            <a:round/>
            <a:headEnd/>
            <a:tailEnd/>
          </a:ln>
        </p:spPr>
        <p:txBody>
          <a:bodyPr>
            <a:spAutoFit/>
          </a:bodyPr>
          <a:lstStyle/>
          <a:p>
            <a:endParaRPr lang="en-US"/>
          </a:p>
        </p:txBody>
      </p:sp>
      <p:sp>
        <p:nvSpPr>
          <p:cNvPr id="111619" name="Freeform 3"/>
          <p:cNvSpPr>
            <a:spLocks/>
          </p:cNvSpPr>
          <p:nvPr/>
        </p:nvSpPr>
        <p:spPr bwMode="auto">
          <a:xfrm rot="-550194">
            <a:off x="3275013" y="2530475"/>
            <a:ext cx="479425" cy="1533525"/>
          </a:xfrm>
          <a:custGeom>
            <a:avLst/>
            <a:gdLst>
              <a:gd name="T0" fmla="*/ 211 w 302"/>
              <a:gd name="T1" fmla="*/ 862 h 862"/>
              <a:gd name="T2" fmla="*/ 30 w 302"/>
              <a:gd name="T3" fmla="*/ 545 h 862"/>
              <a:gd name="T4" fmla="*/ 30 w 302"/>
              <a:gd name="T5" fmla="*/ 136 h 862"/>
              <a:gd name="T6" fmla="*/ 166 w 302"/>
              <a:gd name="T7" fmla="*/ 0 h 862"/>
              <a:gd name="T8" fmla="*/ 257 w 302"/>
              <a:gd name="T9" fmla="*/ 136 h 862"/>
              <a:gd name="T10" fmla="*/ 302 w 302"/>
              <a:gd name="T11" fmla="*/ 454 h 862"/>
              <a:gd name="T12" fmla="*/ 257 w 302"/>
              <a:gd name="T13" fmla="*/ 862 h 862"/>
              <a:gd name="T14" fmla="*/ 0 60000 65536"/>
              <a:gd name="T15" fmla="*/ 0 60000 65536"/>
              <a:gd name="T16" fmla="*/ 0 60000 65536"/>
              <a:gd name="T17" fmla="*/ 0 60000 65536"/>
              <a:gd name="T18" fmla="*/ 0 60000 65536"/>
              <a:gd name="T19" fmla="*/ 0 60000 65536"/>
              <a:gd name="T20" fmla="*/ 0 60000 65536"/>
              <a:gd name="T21" fmla="*/ 0 w 302"/>
              <a:gd name="T22" fmla="*/ 0 h 862"/>
              <a:gd name="T23" fmla="*/ 302 w 302"/>
              <a:gd name="T24" fmla="*/ 862 h 8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2" h="862">
                <a:moveTo>
                  <a:pt x="211" y="862"/>
                </a:moveTo>
                <a:cubicBezTo>
                  <a:pt x="135" y="764"/>
                  <a:pt x="60" y="666"/>
                  <a:pt x="30" y="545"/>
                </a:cubicBezTo>
                <a:cubicBezTo>
                  <a:pt x="0" y="424"/>
                  <a:pt x="7" y="227"/>
                  <a:pt x="30" y="136"/>
                </a:cubicBezTo>
                <a:cubicBezTo>
                  <a:pt x="53" y="45"/>
                  <a:pt x="128" y="0"/>
                  <a:pt x="166" y="0"/>
                </a:cubicBezTo>
                <a:cubicBezTo>
                  <a:pt x="204" y="0"/>
                  <a:pt x="234" y="60"/>
                  <a:pt x="257" y="136"/>
                </a:cubicBezTo>
                <a:cubicBezTo>
                  <a:pt x="280" y="212"/>
                  <a:pt x="302" y="333"/>
                  <a:pt x="302" y="454"/>
                </a:cubicBezTo>
                <a:cubicBezTo>
                  <a:pt x="302" y="575"/>
                  <a:pt x="265" y="794"/>
                  <a:pt x="257" y="862"/>
                </a:cubicBezTo>
              </a:path>
            </a:pathLst>
          </a:custGeom>
          <a:noFill/>
          <a:ln w="19050" cap="flat" cmpd="sng">
            <a:solidFill>
              <a:schemeClr val="tx1"/>
            </a:solidFill>
            <a:prstDash val="sysDot"/>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111620" name="Group 4"/>
          <p:cNvGrpSpPr>
            <a:grpSpLocks/>
          </p:cNvGrpSpPr>
          <p:nvPr/>
        </p:nvGrpSpPr>
        <p:grpSpPr bwMode="auto">
          <a:xfrm>
            <a:off x="4921250" y="6108700"/>
            <a:ext cx="1450975" cy="431800"/>
            <a:chOff x="1202" y="1797"/>
            <a:chExt cx="816" cy="272"/>
          </a:xfrm>
        </p:grpSpPr>
        <p:sp>
          <p:nvSpPr>
            <p:cNvPr id="1084421" name="AutoShape 5"/>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4422" name="Text Box 6"/>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sp>
        <p:nvSpPr>
          <p:cNvPr id="1084423" name="Rectangle 7"/>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Expert Agent</a:t>
            </a:r>
          </a:p>
        </p:txBody>
      </p:sp>
      <p:pic>
        <p:nvPicPr>
          <p:cNvPr id="111622" name="Picture 8"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331913" y="981075"/>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3" name="Picture 9" descr="images"/>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013" y="1989138"/>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26" name="Text Box 10"/>
          <p:cNvSpPr txBox="1">
            <a:spLocks noChangeArrowheads="1"/>
          </p:cNvSpPr>
          <p:nvPr/>
        </p:nvSpPr>
        <p:spPr bwMode="auto">
          <a:xfrm>
            <a:off x="1619250" y="2276475"/>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grpSp>
        <p:nvGrpSpPr>
          <p:cNvPr id="111625" name="Group 11"/>
          <p:cNvGrpSpPr>
            <a:grpSpLocks/>
          </p:cNvGrpSpPr>
          <p:nvPr/>
        </p:nvGrpSpPr>
        <p:grpSpPr bwMode="auto">
          <a:xfrm>
            <a:off x="3779838" y="2565400"/>
            <a:ext cx="792162" cy="431800"/>
            <a:chOff x="1983" y="1797"/>
            <a:chExt cx="625" cy="272"/>
          </a:xfrm>
        </p:grpSpPr>
        <p:sp>
          <p:nvSpPr>
            <p:cNvPr id="1084428" name="AutoShape 12"/>
            <p:cNvSpPr>
              <a:spLocks noChangeArrowheads="1"/>
            </p:cNvSpPr>
            <p:nvPr/>
          </p:nvSpPr>
          <p:spPr bwMode="auto">
            <a:xfrm>
              <a:off x="1983" y="1797"/>
              <a:ext cx="625"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4429" name="Text Box 13"/>
            <p:cNvSpPr txBox="1">
              <a:spLocks noChangeArrowheads="1"/>
            </p:cNvSpPr>
            <p:nvPr/>
          </p:nvSpPr>
          <p:spPr bwMode="auto">
            <a:xfrm>
              <a:off x="1997" y="1888"/>
              <a:ext cx="520"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Servlet</a:t>
              </a:r>
              <a:endParaRPr lang="en-US" sz="600" b="1">
                <a:effectLst>
                  <a:outerShdw blurRad="38100" dist="38100" dir="2700000" algn="tl">
                    <a:srgbClr val="C0C0C0"/>
                  </a:outerShdw>
                </a:effectLst>
                <a:ea typeface="SimSun" pitchFamily="2" charset="-122"/>
              </a:endParaRPr>
            </a:p>
          </p:txBody>
        </p:sp>
      </p:grpSp>
      <p:grpSp>
        <p:nvGrpSpPr>
          <p:cNvPr id="111626" name="Group 14"/>
          <p:cNvGrpSpPr>
            <a:grpSpLocks/>
          </p:cNvGrpSpPr>
          <p:nvPr/>
        </p:nvGrpSpPr>
        <p:grpSpPr bwMode="auto">
          <a:xfrm>
            <a:off x="2987675" y="2132013"/>
            <a:ext cx="1571625" cy="431800"/>
            <a:chOff x="1202" y="1797"/>
            <a:chExt cx="816" cy="272"/>
          </a:xfrm>
        </p:grpSpPr>
        <p:sp>
          <p:nvSpPr>
            <p:cNvPr id="1084431" name="AutoShape 15"/>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4432" name="Text Box 16"/>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pic>
        <p:nvPicPr>
          <p:cNvPr id="111627" name="Picture 17" descr="335203"/>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33763" y="1651000"/>
            <a:ext cx="7207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34" name="Text Box 18"/>
          <p:cNvSpPr txBox="1">
            <a:spLocks noChangeArrowheads="1"/>
          </p:cNvSpPr>
          <p:nvPr/>
        </p:nvSpPr>
        <p:spPr bwMode="auto">
          <a:xfrm>
            <a:off x="3059113" y="1268413"/>
            <a:ext cx="1368425"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Expert Adapter</a:t>
            </a:r>
            <a:endParaRPr lang="en-US" sz="600">
              <a:solidFill>
                <a:srgbClr val="003366"/>
              </a:solidFill>
              <a:effectLst>
                <a:outerShdw blurRad="38100" dist="38100" dir="2700000" algn="tl">
                  <a:srgbClr val="C0C0C0"/>
                </a:outerShdw>
              </a:effectLst>
              <a:ea typeface="SimSun" pitchFamily="2" charset="-122"/>
            </a:endParaRPr>
          </a:p>
        </p:txBody>
      </p:sp>
      <p:sp>
        <p:nvSpPr>
          <p:cNvPr id="111629" name="Freeform 19"/>
          <p:cNvSpPr>
            <a:spLocks/>
          </p:cNvSpPr>
          <p:nvPr/>
        </p:nvSpPr>
        <p:spPr bwMode="auto">
          <a:xfrm rot="1050646">
            <a:off x="2867025" y="2668588"/>
            <a:ext cx="779463" cy="1325562"/>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84436" name="Freeform 20"/>
          <p:cNvSpPr>
            <a:spLocks/>
          </p:cNvSpPr>
          <p:nvPr/>
        </p:nvSpPr>
        <p:spPr bwMode="auto">
          <a:xfrm rot="-25234878">
            <a:off x="4125913" y="838200"/>
            <a:ext cx="1295400" cy="1295400"/>
          </a:xfrm>
          <a:custGeom>
            <a:avLst/>
            <a:gdLst/>
            <a:ahLst/>
            <a:cxnLst>
              <a:cxn ang="0">
                <a:pos x="181" y="816"/>
              </a:cxn>
              <a:cxn ang="0">
                <a:pos x="0" y="45"/>
              </a:cxn>
              <a:cxn ang="0">
                <a:pos x="45" y="0"/>
              </a:cxn>
              <a:cxn ang="0">
                <a:pos x="816" y="453"/>
              </a:cxn>
              <a:cxn ang="0">
                <a:pos x="181" y="816"/>
              </a:cxn>
            </a:cxnLst>
            <a:rect l="0" t="0" r="r" b="b"/>
            <a:pathLst>
              <a:path w="816" h="816">
                <a:moveTo>
                  <a:pt x="181" y="816"/>
                </a:moveTo>
                <a:lnTo>
                  <a:pt x="0" y="45"/>
                </a:lnTo>
                <a:lnTo>
                  <a:pt x="45" y="0"/>
                </a:lnTo>
                <a:lnTo>
                  <a:pt x="816" y="453"/>
                </a:lnTo>
                <a:lnTo>
                  <a:pt x="181" y="816"/>
                </a:lnTo>
                <a:close/>
              </a:path>
            </a:pathLst>
          </a:custGeom>
          <a:gradFill rotWithShape="1">
            <a:gsLst>
              <a:gs pos="0">
                <a:srgbClr val="FF9900">
                  <a:alpha val="19000"/>
                </a:srgbClr>
              </a:gs>
              <a:gs pos="50000">
                <a:schemeClr val="bg1"/>
              </a:gs>
              <a:gs pos="100000">
                <a:srgbClr val="FF9900">
                  <a:alpha val="19000"/>
                </a:srgbClr>
              </a:gs>
            </a:gsLst>
            <a:lin ang="5400000" scaled="1"/>
          </a:gradFill>
          <a:ln w="9525" cap="rnd" cmpd="sng">
            <a:solidFill>
              <a:schemeClr val="tx1"/>
            </a:solidFill>
            <a:prstDash val="sysDot"/>
            <a:round/>
            <a:headEnd/>
            <a:tailEnd/>
          </a:ln>
          <a:effectLst/>
        </p:spPr>
        <p:txBody>
          <a:bodyPr>
            <a:spAutoFit/>
          </a:bodyPr>
          <a:lstStyle/>
          <a:p>
            <a:pPr>
              <a:defRPr/>
            </a:pPr>
            <a:endParaRPr lang="en-US"/>
          </a:p>
        </p:txBody>
      </p:sp>
      <p:sp>
        <p:nvSpPr>
          <p:cNvPr id="111633" name="Oval 21"/>
          <p:cNvSpPr>
            <a:spLocks noChangeArrowheads="1"/>
          </p:cNvSpPr>
          <p:nvPr/>
        </p:nvSpPr>
        <p:spPr bwMode="auto">
          <a:xfrm>
            <a:off x="4567238" y="811213"/>
            <a:ext cx="1368425" cy="1295400"/>
          </a:xfrm>
          <a:prstGeom prst="ellipse">
            <a:avLst/>
          </a:prstGeom>
          <a:solidFill>
            <a:srgbClr val="FFCC99"/>
          </a:solidFill>
          <a:ln w="9525" cap="rnd"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1634" name="Group 22"/>
          <p:cNvGrpSpPr>
            <a:grpSpLocks/>
          </p:cNvGrpSpPr>
          <p:nvPr/>
        </p:nvGrpSpPr>
        <p:grpSpPr bwMode="auto">
          <a:xfrm>
            <a:off x="4643438" y="985838"/>
            <a:ext cx="1223962" cy="930275"/>
            <a:chOff x="4562" y="1752"/>
            <a:chExt cx="771" cy="586"/>
          </a:xfrm>
        </p:grpSpPr>
        <p:pic>
          <p:nvPicPr>
            <p:cNvPr id="111691" name="Picture 23"/>
            <p:cNvPicPr>
              <a:picLocks noChangeAspect="1" noChangeArrowheads="1"/>
            </p:cNvPicPr>
            <p:nvPr/>
          </p:nvPicPr>
          <p:blipFill>
            <a:blip r:embed="rId5">
              <a:clrChange>
                <a:clrFrom>
                  <a:srgbClr val="FFFFFF"/>
                </a:clrFrom>
                <a:clrTo>
                  <a:srgbClr val="FFFFFF">
                    <a:alpha val="0"/>
                  </a:srgbClr>
                </a:clrTo>
              </a:clrChange>
              <a:lum bright="12000" contrast="-18000"/>
              <a:grayscl/>
              <a:extLst>
                <a:ext uri="{28A0092B-C50C-407E-A947-70E740481C1C}">
                  <a14:useLocalDpi xmlns:a14="http://schemas.microsoft.com/office/drawing/2010/main" val="0"/>
                </a:ext>
              </a:extLst>
            </a:blip>
            <a:srcRect/>
            <a:stretch>
              <a:fillRect/>
            </a:stretch>
          </p:blipFill>
          <p:spPr bwMode="auto">
            <a:xfrm>
              <a:off x="4823" y="1972"/>
              <a:ext cx="272"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40" name="Text Box 24"/>
            <p:cNvSpPr txBox="1">
              <a:spLocks noChangeArrowheads="1"/>
            </p:cNvSpPr>
            <p:nvPr/>
          </p:nvSpPr>
          <p:spPr bwMode="auto">
            <a:xfrm>
              <a:off x="4618" y="1752"/>
              <a:ext cx="680" cy="250"/>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2-stage transformation</a:t>
              </a:r>
              <a:endParaRPr lang="en-US" sz="600">
                <a:effectLst>
                  <a:outerShdw blurRad="38100" dist="38100" dir="2700000" algn="tl">
                    <a:srgbClr val="C0C0C0"/>
                  </a:outerShdw>
                </a:effectLst>
                <a:ea typeface="SimSun" pitchFamily="2" charset="-122"/>
              </a:endParaRPr>
            </a:p>
          </p:txBody>
        </p:sp>
        <p:sp>
          <p:nvSpPr>
            <p:cNvPr id="1084441" name="Text Box 25"/>
            <p:cNvSpPr txBox="1">
              <a:spLocks noChangeArrowheads="1"/>
            </p:cNvSpPr>
            <p:nvPr/>
          </p:nvSpPr>
          <p:spPr bwMode="auto">
            <a:xfrm>
              <a:off x="4562" y="2184"/>
              <a:ext cx="771"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UI-templates</a:t>
              </a:r>
              <a:endParaRPr lang="en-US" sz="600">
                <a:effectLst>
                  <a:outerShdw blurRad="38100" dist="38100" dir="2700000" algn="tl">
                    <a:srgbClr val="C0C0C0"/>
                  </a:outerShdw>
                </a:effectLst>
                <a:ea typeface="SimSun" pitchFamily="2" charset="-122"/>
              </a:endParaRPr>
            </a:p>
          </p:txBody>
        </p:sp>
      </p:grpSp>
      <p:grpSp>
        <p:nvGrpSpPr>
          <p:cNvPr id="111635" name="Group 26"/>
          <p:cNvGrpSpPr>
            <a:grpSpLocks/>
          </p:cNvGrpSpPr>
          <p:nvPr/>
        </p:nvGrpSpPr>
        <p:grpSpPr bwMode="auto">
          <a:xfrm flipH="1">
            <a:off x="7667625" y="2133600"/>
            <a:ext cx="649288" cy="720725"/>
            <a:chOff x="3606" y="3203"/>
            <a:chExt cx="533" cy="620"/>
          </a:xfrm>
        </p:grpSpPr>
        <p:grpSp>
          <p:nvGrpSpPr>
            <p:cNvPr id="111686" name="Group 27"/>
            <p:cNvGrpSpPr>
              <a:grpSpLocks/>
            </p:cNvGrpSpPr>
            <p:nvPr/>
          </p:nvGrpSpPr>
          <p:grpSpPr bwMode="auto">
            <a:xfrm>
              <a:off x="3627" y="3324"/>
              <a:ext cx="499" cy="499"/>
              <a:chOff x="3379" y="1150"/>
              <a:chExt cx="955" cy="929"/>
            </a:xfrm>
          </p:grpSpPr>
          <p:sp>
            <p:nvSpPr>
              <p:cNvPr id="111688" name="AutoShape 28"/>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89" name="Picture 29" descr="CA8C68L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90" name="Picture 30" descr="009pic00-full"/>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1084447" name="Text Box 31"/>
            <p:cNvSpPr txBox="1">
              <a:spLocks noChangeArrowheads="1"/>
            </p:cNvSpPr>
            <p:nvPr/>
          </p:nvSpPr>
          <p:spPr bwMode="auto">
            <a:xfrm>
              <a:off x="3606" y="3203"/>
              <a:ext cx="533" cy="184"/>
            </a:xfrm>
            <a:prstGeom prst="rect">
              <a:avLst/>
            </a:prstGeom>
            <a:noFill/>
            <a:ln w="9525">
              <a:noFill/>
              <a:miter lim="800000"/>
              <a:headEnd/>
              <a:tailEnd/>
            </a:ln>
            <a:effectLst/>
          </p:spPr>
          <p:txBody>
            <a:bodyPr>
              <a:spAutoFit/>
            </a:bodyPr>
            <a:lstStyle/>
            <a:p>
              <a:pPr algn="l">
                <a:spcBef>
                  <a:spcPct val="50000"/>
                </a:spcBef>
                <a:defRPr/>
              </a:pPr>
              <a:r>
                <a:rPr lang="en-GB" b="1" i="1">
                  <a:solidFill>
                    <a:srgbClr val="993300"/>
                  </a:solidFill>
                  <a:effectLst>
                    <a:outerShdw blurRad="38100" dist="38100" dir="2700000" algn="tl">
                      <a:srgbClr val="C0C0C0"/>
                    </a:outerShdw>
                  </a:effectLst>
                </a:rPr>
                <a:t>“Expert”</a:t>
              </a:r>
            </a:p>
          </p:txBody>
        </p:sp>
      </p:grpSp>
      <p:pic>
        <p:nvPicPr>
          <p:cNvPr id="111636" name="Picture 32" descr="MCj0239185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64163" y="2106613"/>
            <a:ext cx="431800" cy="1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37" name="Freeform 33"/>
          <p:cNvSpPr>
            <a:spLocks/>
          </p:cNvSpPr>
          <p:nvPr/>
        </p:nvSpPr>
        <p:spPr bwMode="auto">
          <a:xfrm rot="-1882319">
            <a:off x="4732338" y="1941513"/>
            <a:ext cx="1584325" cy="935037"/>
          </a:xfrm>
          <a:custGeom>
            <a:avLst/>
            <a:gdLst>
              <a:gd name="T0" fmla="*/ 0 w 998"/>
              <a:gd name="T1" fmla="*/ 0 h 545"/>
              <a:gd name="T2" fmla="*/ 499 w 998"/>
              <a:gd name="T3" fmla="*/ 182 h 545"/>
              <a:gd name="T4" fmla="*/ 998 w 998"/>
              <a:gd name="T5" fmla="*/ 545 h 545"/>
              <a:gd name="T6" fmla="*/ 0 60000 65536"/>
              <a:gd name="T7" fmla="*/ 0 60000 65536"/>
              <a:gd name="T8" fmla="*/ 0 60000 65536"/>
              <a:gd name="T9" fmla="*/ 0 w 998"/>
              <a:gd name="T10" fmla="*/ 0 h 545"/>
              <a:gd name="T11" fmla="*/ 998 w 998"/>
              <a:gd name="T12" fmla="*/ 545 h 545"/>
            </a:gdLst>
            <a:ahLst/>
            <a:cxnLst>
              <a:cxn ang="T6">
                <a:pos x="T0" y="T1"/>
              </a:cxn>
              <a:cxn ang="T7">
                <a:pos x="T2" y="T3"/>
              </a:cxn>
              <a:cxn ang="T8">
                <a:pos x="T4" y="T5"/>
              </a:cxn>
            </a:cxnLst>
            <a:rect l="T9" t="T10" r="T11" b="T12"/>
            <a:pathLst>
              <a:path w="998" h="545">
                <a:moveTo>
                  <a:pt x="0" y="0"/>
                </a:moveTo>
                <a:cubicBezTo>
                  <a:pt x="166" y="45"/>
                  <a:pt x="333" y="91"/>
                  <a:pt x="499" y="182"/>
                </a:cubicBezTo>
                <a:cubicBezTo>
                  <a:pt x="665" y="273"/>
                  <a:pt x="831" y="409"/>
                  <a:pt x="998" y="545"/>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11638" name="Picture 34" descr="explorer">
            <a:hlinkClick r:id="rId9"/>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16688" y="2060575"/>
            <a:ext cx="1143000"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1639" name="Picture 35" descr="MCj02971690000[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7050" y="2420938"/>
            <a:ext cx="576263"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52" name="Text Box 36"/>
          <p:cNvSpPr txBox="1">
            <a:spLocks noChangeArrowheads="1"/>
          </p:cNvSpPr>
          <p:nvPr/>
        </p:nvSpPr>
        <p:spPr bwMode="auto">
          <a:xfrm>
            <a:off x="6588125" y="1816100"/>
            <a:ext cx="1368425"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JFreeChart</a:t>
            </a:r>
            <a:endParaRPr lang="en-US" sz="600">
              <a:solidFill>
                <a:srgbClr val="003366"/>
              </a:solidFill>
              <a:effectLst>
                <a:outerShdw blurRad="38100" dist="38100" dir="2700000" algn="tl">
                  <a:srgbClr val="C0C0C0"/>
                </a:outerShdw>
              </a:effectLst>
              <a:ea typeface="SimSun" pitchFamily="2" charset="-122"/>
            </a:endParaRPr>
          </a:p>
        </p:txBody>
      </p:sp>
      <p:pic>
        <p:nvPicPr>
          <p:cNvPr id="111641" name="Picture 37" descr="logo_java_grey"/>
          <p:cNvPicPr>
            <a:picLocks noChangeAspect="1" noChangeArrowheads="1"/>
          </p:cNvPicPr>
          <p:nvPr/>
        </p:nvPicPr>
        <p:blipFill>
          <a:blip r:embed="rId12">
            <a:clrChange>
              <a:clrFrom>
                <a:srgbClr val="EFEFEF"/>
              </a:clrFrom>
              <a:clrTo>
                <a:srgbClr val="EFEFEF">
                  <a:alpha val="0"/>
                </a:srgbClr>
              </a:clrTo>
            </a:clrChange>
            <a:lum bright="-18000" contrast="48000"/>
            <a:extLst>
              <a:ext uri="{28A0092B-C50C-407E-A947-70E740481C1C}">
                <a14:useLocalDpi xmlns:a14="http://schemas.microsoft.com/office/drawing/2010/main" val="0"/>
              </a:ext>
            </a:extLst>
          </a:blip>
          <a:srcRect/>
          <a:stretch>
            <a:fillRect/>
          </a:stretch>
        </p:blipFill>
        <p:spPr bwMode="auto">
          <a:xfrm>
            <a:off x="6334125" y="1676400"/>
            <a:ext cx="100806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42" name="Freeform 38"/>
          <p:cNvSpPr>
            <a:spLocks/>
          </p:cNvSpPr>
          <p:nvPr/>
        </p:nvSpPr>
        <p:spPr bwMode="auto">
          <a:xfrm rot="-1584273">
            <a:off x="4605338" y="2301875"/>
            <a:ext cx="1674812" cy="763588"/>
          </a:xfrm>
          <a:custGeom>
            <a:avLst/>
            <a:gdLst>
              <a:gd name="T0" fmla="*/ 816 w 816"/>
              <a:gd name="T1" fmla="*/ 318 h 318"/>
              <a:gd name="T2" fmla="*/ 272 w 816"/>
              <a:gd name="T3" fmla="*/ 182 h 318"/>
              <a:gd name="T4" fmla="*/ 0 w 816"/>
              <a:gd name="T5" fmla="*/ 0 h 318"/>
              <a:gd name="T6" fmla="*/ 0 60000 65536"/>
              <a:gd name="T7" fmla="*/ 0 60000 65536"/>
              <a:gd name="T8" fmla="*/ 0 60000 65536"/>
              <a:gd name="T9" fmla="*/ 0 w 816"/>
              <a:gd name="T10" fmla="*/ 0 h 318"/>
              <a:gd name="T11" fmla="*/ 816 w 816"/>
              <a:gd name="T12" fmla="*/ 318 h 318"/>
            </a:gdLst>
            <a:ahLst/>
            <a:cxnLst>
              <a:cxn ang="T6">
                <a:pos x="T0" y="T1"/>
              </a:cxn>
              <a:cxn ang="T7">
                <a:pos x="T2" y="T3"/>
              </a:cxn>
              <a:cxn ang="T8">
                <a:pos x="T4" y="T5"/>
              </a:cxn>
            </a:cxnLst>
            <a:rect l="T9" t="T10" r="T11" b="T12"/>
            <a:pathLst>
              <a:path w="816" h="318">
                <a:moveTo>
                  <a:pt x="816" y="318"/>
                </a:moveTo>
                <a:cubicBezTo>
                  <a:pt x="612" y="276"/>
                  <a:pt x="408" y="235"/>
                  <a:pt x="272" y="182"/>
                </a:cubicBezTo>
                <a:cubicBezTo>
                  <a:pt x="136" y="129"/>
                  <a:pt x="68" y="64"/>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84455" name="Text Box 39"/>
          <p:cNvSpPr txBox="1">
            <a:spLocks noChangeArrowheads="1"/>
          </p:cNvSpPr>
          <p:nvPr/>
        </p:nvSpPr>
        <p:spPr bwMode="auto">
          <a:xfrm rot="-311695">
            <a:off x="5003800" y="2565400"/>
            <a:ext cx="6492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Labels</a:t>
            </a:r>
            <a:endParaRPr lang="en-US" sz="500">
              <a:effectLst>
                <a:outerShdw blurRad="38100" dist="38100" dir="2700000" algn="tl">
                  <a:srgbClr val="C0C0C0"/>
                </a:outerShdw>
              </a:effectLst>
              <a:ea typeface="SimSun" pitchFamily="2" charset="-122"/>
            </a:endParaRPr>
          </a:p>
        </p:txBody>
      </p:sp>
      <p:sp>
        <p:nvSpPr>
          <p:cNvPr id="1084456" name="Text Box 40"/>
          <p:cNvSpPr txBox="1">
            <a:spLocks noChangeArrowheads="1"/>
          </p:cNvSpPr>
          <p:nvPr/>
        </p:nvSpPr>
        <p:spPr bwMode="auto">
          <a:xfrm>
            <a:off x="4883150" y="5832475"/>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111645" name="Picture 41" descr="MCj0239185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210050" y="521652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646" name="Group 42"/>
          <p:cNvGrpSpPr>
            <a:grpSpLocks/>
          </p:cNvGrpSpPr>
          <p:nvPr/>
        </p:nvGrpSpPr>
        <p:grpSpPr bwMode="auto">
          <a:xfrm>
            <a:off x="4067175" y="6180138"/>
            <a:ext cx="792163" cy="358775"/>
            <a:chOff x="2472" y="2478"/>
            <a:chExt cx="544" cy="317"/>
          </a:xfrm>
        </p:grpSpPr>
        <p:sp>
          <p:nvSpPr>
            <p:cNvPr id="111684" name="AutoShape 43"/>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85" name="Picture 44" descr="jena logo"/>
            <p:cNvPicPr>
              <a:picLocks noChangeAspect="1" noChangeArrowheads="1"/>
            </p:cNvPicPr>
            <p:nvPr/>
          </p:nvPicPr>
          <p:blipFill>
            <a:blip r:embed="rId1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1647" name="Group 45"/>
          <p:cNvGrpSpPr>
            <a:grpSpLocks/>
          </p:cNvGrpSpPr>
          <p:nvPr/>
        </p:nvGrpSpPr>
        <p:grpSpPr bwMode="auto">
          <a:xfrm>
            <a:off x="5387975" y="5759450"/>
            <a:ext cx="336550" cy="433388"/>
            <a:chOff x="3775" y="1344"/>
            <a:chExt cx="363" cy="504"/>
          </a:xfrm>
        </p:grpSpPr>
        <p:sp>
          <p:nvSpPr>
            <p:cNvPr id="111682" name="Oval 4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83" name="Picture 47" descr="CA0NW12D"/>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1648" name="Picture 48" descr="jade"/>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82850" y="6119813"/>
            <a:ext cx="1223963"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49" name="Picture 49"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578100" y="5157788"/>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66" name="Text Box 50"/>
          <p:cNvSpPr txBox="1">
            <a:spLocks noChangeArrowheads="1"/>
          </p:cNvSpPr>
          <p:nvPr/>
        </p:nvSpPr>
        <p:spPr bwMode="auto">
          <a:xfrm>
            <a:off x="4138613" y="5360988"/>
            <a:ext cx="649287"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Alarm</a:t>
            </a:r>
            <a:endParaRPr lang="en-US" sz="500">
              <a:effectLst>
                <a:outerShdw blurRad="38100" dist="38100" dir="2700000" algn="tl">
                  <a:srgbClr val="C0C0C0"/>
                </a:outerShdw>
              </a:effectLst>
              <a:ea typeface="SimSun" pitchFamily="2" charset="-122"/>
            </a:endParaRPr>
          </a:p>
        </p:txBody>
      </p:sp>
      <p:sp>
        <p:nvSpPr>
          <p:cNvPr id="1084467" name="Text Box 51"/>
          <p:cNvSpPr txBox="1">
            <a:spLocks noChangeArrowheads="1"/>
          </p:cNvSpPr>
          <p:nvPr/>
        </p:nvSpPr>
        <p:spPr bwMode="auto">
          <a:xfrm>
            <a:off x="3348038" y="4075113"/>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pic>
        <p:nvPicPr>
          <p:cNvPr id="111652" name="Picture 52" descr="MCj0239185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82850" y="2997200"/>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653" name="Group 53"/>
          <p:cNvGrpSpPr>
            <a:grpSpLocks/>
          </p:cNvGrpSpPr>
          <p:nvPr/>
        </p:nvGrpSpPr>
        <p:grpSpPr bwMode="auto">
          <a:xfrm>
            <a:off x="2554288" y="4583113"/>
            <a:ext cx="792162" cy="358775"/>
            <a:chOff x="2472" y="2478"/>
            <a:chExt cx="544" cy="317"/>
          </a:xfrm>
        </p:grpSpPr>
        <p:sp>
          <p:nvSpPr>
            <p:cNvPr id="111680" name="AutoShape 54"/>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81" name="Picture 55" descr="jena logo"/>
            <p:cNvPicPr>
              <a:picLocks noChangeAspect="1" noChangeArrowheads="1"/>
            </p:cNvPicPr>
            <p:nvPr/>
          </p:nvPicPr>
          <p:blipFill>
            <a:blip r:embed="rId13">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1654" name="Group 56"/>
          <p:cNvGrpSpPr>
            <a:grpSpLocks/>
          </p:cNvGrpSpPr>
          <p:nvPr/>
        </p:nvGrpSpPr>
        <p:grpSpPr bwMode="auto">
          <a:xfrm>
            <a:off x="3408363" y="4511675"/>
            <a:ext cx="1450975" cy="431800"/>
            <a:chOff x="1202" y="1797"/>
            <a:chExt cx="816" cy="272"/>
          </a:xfrm>
        </p:grpSpPr>
        <p:sp>
          <p:nvSpPr>
            <p:cNvPr id="1084473" name="AutoShape 57"/>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4474" name="Text Box 58"/>
            <p:cNvSpPr txBox="1">
              <a:spLocks noChangeArrowheads="1"/>
            </p:cNvSpPr>
            <p:nvPr/>
          </p:nvSpPr>
          <p:spPr bwMode="auto">
            <a:xfrm>
              <a:off x="1215" y="1888"/>
              <a:ext cx="726"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111655" name="Group 59"/>
          <p:cNvGrpSpPr>
            <a:grpSpLocks/>
          </p:cNvGrpSpPr>
          <p:nvPr/>
        </p:nvGrpSpPr>
        <p:grpSpPr bwMode="auto">
          <a:xfrm>
            <a:off x="3805238" y="4003675"/>
            <a:ext cx="336550" cy="433388"/>
            <a:chOff x="3775" y="1344"/>
            <a:chExt cx="363" cy="504"/>
          </a:xfrm>
        </p:grpSpPr>
        <p:sp>
          <p:nvSpPr>
            <p:cNvPr id="111676" name="Oval 60"/>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77" name="Picture 61" descr="CA0NW12D"/>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1656" name="Picture 62" descr="jade"/>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1550" y="4579938"/>
            <a:ext cx="129381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57" name="Picture 63"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114425" y="3570288"/>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80" name="Text Box 64"/>
          <p:cNvSpPr txBox="1">
            <a:spLocks noChangeArrowheads="1"/>
          </p:cNvSpPr>
          <p:nvPr/>
        </p:nvSpPr>
        <p:spPr bwMode="auto">
          <a:xfrm>
            <a:off x="2411413" y="3141663"/>
            <a:ext cx="649287"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RscDF</a:t>
            </a:r>
            <a:br>
              <a:rPr lang="en-US" sz="900" b="1" i="1">
                <a:effectLst>
                  <a:outerShdw blurRad="38100" dist="38100" dir="2700000" algn="tl">
                    <a:srgbClr val="C0C0C0"/>
                  </a:outerShdw>
                </a:effectLst>
                <a:ea typeface="SimSun" pitchFamily="2" charset="-122"/>
              </a:rPr>
            </a:br>
            <a:r>
              <a:rPr lang="en-US" sz="900" b="1" i="1">
                <a:effectLst>
                  <a:outerShdw blurRad="38100" dist="38100" dir="2700000" algn="tl">
                    <a:srgbClr val="C0C0C0"/>
                  </a:outerShdw>
                </a:effectLst>
                <a:ea typeface="SimSun" pitchFamily="2" charset="-122"/>
              </a:rPr>
              <a:t>states</a:t>
            </a:r>
            <a:endParaRPr lang="en-US" sz="500">
              <a:effectLst>
                <a:outerShdw blurRad="38100" dist="38100" dir="2700000" algn="tl">
                  <a:srgbClr val="C0C0C0"/>
                </a:outerShdw>
              </a:effectLst>
              <a:ea typeface="SimSun" pitchFamily="2" charset="-122"/>
            </a:endParaRPr>
          </a:p>
        </p:txBody>
      </p:sp>
      <p:sp>
        <p:nvSpPr>
          <p:cNvPr id="111659" name="Freeform 65"/>
          <p:cNvSpPr>
            <a:spLocks/>
          </p:cNvSpPr>
          <p:nvPr/>
        </p:nvSpPr>
        <p:spPr bwMode="auto">
          <a:xfrm>
            <a:off x="3851275" y="4508500"/>
            <a:ext cx="1081088" cy="1512888"/>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11660" name="Freeform 66"/>
          <p:cNvSpPr>
            <a:spLocks/>
          </p:cNvSpPr>
          <p:nvPr/>
        </p:nvSpPr>
        <p:spPr bwMode="auto">
          <a:xfrm rot="-4892428">
            <a:off x="4438650" y="3460751"/>
            <a:ext cx="587375" cy="102235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11661" name="Picture 67" descr="MCj0239185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92688" y="403542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84" name="Text Box 68"/>
          <p:cNvSpPr txBox="1">
            <a:spLocks noChangeArrowheads="1"/>
          </p:cNvSpPr>
          <p:nvPr/>
        </p:nvSpPr>
        <p:spPr bwMode="auto">
          <a:xfrm>
            <a:off x="4848225" y="4178300"/>
            <a:ext cx="8651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diagnosis</a:t>
            </a:r>
            <a:endParaRPr lang="en-US" sz="500">
              <a:effectLst>
                <a:outerShdw blurRad="38100" dist="38100" dir="2700000" algn="tl">
                  <a:srgbClr val="C0C0C0"/>
                </a:outerShdw>
              </a:effectLst>
              <a:ea typeface="SimSun" pitchFamily="2" charset="-122"/>
            </a:endParaRPr>
          </a:p>
        </p:txBody>
      </p:sp>
      <p:sp>
        <p:nvSpPr>
          <p:cNvPr id="111663" name="Freeform 69"/>
          <p:cNvSpPr>
            <a:spLocks/>
          </p:cNvSpPr>
          <p:nvPr/>
        </p:nvSpPr>
        <p:spPr bwMode="auto">
          <a:xfrm rot="-10539727">
            <a:off x="4151313" y="4494213"/>
            <a:ext cx="1295400" cy="1296987"/>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11664" name="Picture 70" descr="MCj0239185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62575" y="5080000"/>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4487" name="Text Box 71"/>
          <p:cNvSpPr txBox="1">
            <a:spLocks noChangeArrowheads="1"/>
          </p:cNvSpPr>
          <p:nvPr/>
        </p:nvSpPr>
        <p:spPr bwMode="auto">
          <a:xfrm>
            <a:off x="5219700" y="5224463"/>
            <a:ext cx="865188"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RscDF</a:t>
            </a:r>
            <a:br>
              <a:rPr lang="en-US" sz="900" b="1" i="1">
                <a:effectLst>
                  <a:outerShdw blurRad="38100" dist="38100" dir="2700000" algn="tl">
                    <a:srgbClr val="C0C0C0"/>
                  </a:outerShdw>
                </a:effectLst>
                <a:ea typeface="SimSun" pitchFamily="2" charset="-122"/>
              </a:rPr>
            </a:br>
            <a:r>
              <a:rPr lang="en-US" sz="900" b="1" i="1">
                <a:effectLst>
                  <a:outerShdw blurRad="38100" dist="38100" dir="2700000" algn="tl">
                    <a:srgbClr val="C0C0C0"/>
                  </a:outerShdw>
                </a:effectLst>
                <a:ea typeface="SimSun" pitchFamily="2" charset="-122"/>
              </a:rPr>
              <a:t>diagnosis</a:t>
            </a:r>
            <a:endParaRPr lang="en-US" sz="500">
              <a:effectLst>
                <a:outerShdw blurRad="38100" dist="38100" dir="2700000" algn="tl">
                  <a:srgbClr val="C0C0C0"/>
                </a:outerShdw>
              </a:effectLst>
              <a:ea typeface="SimSun" pitchFamily="2" charset="-122"/>
            </a:endParaRPr>
          </a:p>
        </p:txBody>
      </p:sp>
      <p:grpSp>
        <p:nvGrpSpPr>
          <p:cNvPr id="111666" name="Group 72"/>
          <p:cNvGrpSpPr>
            <a:grpSpLocks/>
          </p:cNvGrpSpPr>
          <p:nvPr/>
        </p:nvGrpSpPr>
        <p:grpSpPr bwMode="auto">
          <a:xfrm>
            <a:off x="4284663" y="3068638"/>
            <a:ext cx="1450975" cy="792162"/>
            <a:chOff x="2782" y="1842"/>
            <a:chExt cx="914" cy="499"/>
          </a:xfrm>
        </p:grpSpPr>
        <p:grpSp>
          <p:nvGrpSpPr>
            <p:cNvPr id="111668" name="Group 73"/>
            <p:cNvGrpSpPr>
              <a:grpSpLocks/>
            </p:cNvGrpSpPr>
            <p:nvPr/>
          </p:nvGrpSpPr>
          <p:grpSpPr bwMode="auto">
            <a:xfrm>
              <a:off x="2782" y="2069"/>
              <a:ext cx="914" cy="272"/>
              <a:chOff x="1202" y="1797"/>
              <a:chExt cx="816" cy="272"/>
            </a:xfrm>
          </p:grpSpPr>
          <p:sp>
            <p:nvSpPr>
              <p:cNvPr id="1084490" name="AutoShape 74"/>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4491" name="Text Box 75"/>
              <p:cNvSpPr txBox="1">
                <a:spLocks noChangeArrowheads="1"/>
              </p:cNvSpPr>
              <p:nvPr/>
            </p:nvSpPr>
            <p:spPr bwMode="auto">
              <a:xfrm>
                <a:off x="1215" y="1888"/>
                <a:ext cx="726"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111669" name="Group 76"/>
            <p:cNvGrpSpPr>
              <a:grpSpLocks/>
            </p:cNvGrpSpPr>
            <p:nvPr/>
          </p:nvGrpSpPr>
          <p:grpSpPr bwMode="auto">
            <a:xfrm>
              <a:off x="3062" y="1842"/>
              <a:ext cx="544" cy="317"/>
              <a:chOff x="3606" y="2567"/>
              <a:chExt cx="544" cy="317"/>
            </a:xfrm>
          </p:grpSpPr>
          <p:sp>
            <p:nvSpPr>
              <p:cNvPr id="1084493" name="Text Box 77"/>
              <p:cNvSpPr txBox="1">
                <a:spLocks noChangeArrowheads="1"/>
              </p:cNvSpPr>
              <p:nvPr/>
            </p:nvSpPr>
            <p:spPr bwMode="auto">
              <a:xfrm>
                <a:off x="3606" y="2568"/>
                <a:ext cx="409" cy="316"/>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Adapter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1671" name="Group 78"/>
              <p:cNvGrpSpPr>
                <a:grpSpLocks/>
              </p:cNvGrpSpPr>
              <p:nvPr/>
            </p:nvGrpSpPr>
            <p:grpSpPr bwMode="auto">
              <a:xfrm>
                <a:off x="3938" y="2567"/>
                <a:ext cx="212" cy="273"/>
                <a:chOff x="3775" y="1344"/>
                <a:chExt cx="363" cy="504"/>
              </a:xfrm>
            </p:grpSpPr>
            <p:sp>
              <p:nvSpPr>
                <p:cNvPr id="111672" name="Oval 7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1673" name="Picture 80" descr="CA0NW12D"/>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1667" name="Freeform 81"/>
          <p:cNvSpPr>
            <a:spLocks/>
          </p:cNvSpPr>
          <p:nvPr/>
        </p:nvSpPr>
        <p:spPr bwMode="auto">
          <a:xfrm rot="9739215">
            <a:off x="4500563" y="2852738"/>
            <a:ext cx="504825" cy="358775"/>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76260" name="Rectangle 4"/>
          <p:cNvSpPr>
            <a:spLocks noChangeArrowheads="1"/>
          </p:cNvSpPr>
          <p:nvPr/>
        </p:nvSpPr>
        <p:spPr bwMode="auto">
          <a:xfrm>
            <a:off x="787400" y="77788"/>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i="1">
                <a:solidFill>
                  <a:srgbClr val="EC8C00"/>
                </a:solidFill>
                <a:effectLst>
                  <a:outerShdw blurRad="38100" dist="38100" dir="2700000" algn="tl">
                    <a:srgbClr val="C0C0C0"/>
                  </a:outerShdw>
                </a:effectLst>
              </a:rPr>
              <a:t>Expert Agent (behavior example in JADE)</a:t>
            </a:r>
          </a:p>
        </p:txBody>
      </p:sp>
      <p:pic>
        <p:nvPicPr>
          <p:cNvPr id="11264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7525" y="4221163"/>
            <a:ext cx="84867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76262" name="Text Box 6"/>
          <p:cNvSpPr txBox="1">
            <a:spLocks noChangeArrowheads="1"/>
          </p:cNvSpPr>
          <p:nvPr/>
        </p:nvSpPr>
        <p:spPr bwMode="auto">
          <a:xfrm>
            <a:off x="1331913" y="16954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2645" name="Group 7"/>
          <p:cNvGrpSpPr>
            <a:grpSpLocks/>
          </p:cNvGrpSpPr>
          <p:nvPr/>
        </p:nvGrpSpPr>
        <p:grpSpPr bwMode="auto">
          <a:xfrm>
            <a:off x="1789113" y="1624013"/>
            <a:ext cx="336550" cy="433387"/>
            <a:chOff x="3775" y="1344"/>
            <a:chExt cx="363" cy="504"/>
          </a:xfrm>
        </p:grpSpPr>
        <p:sp>
          <p:nvSpPr>
            <p:cNvPr id="112652" name="Oval 8"/>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2653" name="Picture 9"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646" name="AutoShape 10"/>
          <p:cNvSpPr>
            <a:spLocks noChangeArrowheads="1"/>
          </p:cNvSpPr>
          <p:nvPr/>
        </p:nvSpPr>
        <p:spPr bwMode="auto">
          <a:xfrm>
            <a:off x="2111375" y="3814763"/>
            <a:ext cx="2665413" cy="1444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647" name="AutoShape 11"/>
          <p:cNvSpPr>
            <a:spLocks noChangeArrowheads="1"/>
          </p:cNvSpPr>
          <p:nvPr/>
        </p:nvSpPr>
        <p:spPr bwMode="auto">
          <a:xfrm>
            <a:off x="2124075" y="2852738"/>
            <a:ext cx="5807075" cy="322262"/>
          </a:xfrm>
          <a:prstGeom prst="roundRect">
            <a:avLst>
              <a:gd name="adj" fmla="val 16667"/>
            </a:avLst>
          </a:prstGeom>
          <a:solidFill>
            <a:srgbClr val="FF99CC">
              <a:alpha val="25098"/>
            </a:srgbClr>
          </a:solidFill>
          <a:ln w="9525" algn="ctr">
            <a:solidFill>
              <a:srgbClr val="FF9900"/>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648" name="Freeform 12"/>
          <p:cNvSpPr>
            <a:spLocks/>
          </p:cNvSpPr>
          <p:nvPr/>
        </p:nvSpPr>
        <p:spPr bwMode="auto">
          <a:xfrm>
            <a:off x="1692275" y="981075"/>
            <a:ext cx="6767513" cy="4535488"/>
          </a:xfrm>
          <a:custGeom>
            <a:avLst/>
            <a:gdLst>
              <a:gd name="T0" fmla="*/ 0 w 4263"/>
              <a:gd name="T1" fmla="*/ 1996 h 2857"/>
              <a:gd name="T2" fmla="*/ 3810 w 4263"/>
              <a:gd name="T3" fmla="*/ 1996 h 2857"/>
              <a:gd name="T4" fmla="*/ 4263 w 4263"/>
              <a:gd name="T5" fmla="*/ 0 h 2857"/>
              <a:gd name="T6" fmla="*/ 4173 w 4263"/>
              <a:gd name="T7" fmla="*/ 2857 h 2857"/>
              <a:gd name="T8" fmla="*/ 3356 w 4263"/>
              <a:gd name="T9" fmla="*/ 2857 h 2857"/>
              <a:gd name="T10" fmla="*/ 0 w 4263"/>
              <a:gd name="T11" fmla="*/ 1996 h 2857"/>
              <a:gd name="T12" fmla="*/ 0 60000 65536"/>
              <a:gd name="T13" fmla="*/ 0 60000 65536"/>
              <a:gd name="T14" fmla="*/ 0 60000 65536"/>
              <a:gd name="T15" fmla="*/ 0 60000 65536"/>
              <a:gd name="T16" fmla="*/ 0 60000 65536"/>
              <a:gd name="T17" fmla="*/ 0 60000 65536"/>
              <a:gd name="T18" fmla="*/ 0 w 4263"/>
              <a:gd name="T19" fmla="*/ 0 h 2857"/>
              <a:gd name="T20" fmla="*/ 4263 w 4263"/>
              <a:gd name="T21" fmla="*/ 2857 h 2857"/>
            </a:gdLst>
            <a:ahLst/>
            <a:cxnLst>
              <a:cxn ang="T12">
                <a:pos x="T0" y="T1"/>
              </a:cxn>
              <a:cxn ang="T13">
                <a:pos x="T2" y="T3"/>
              </a:cxn>
              <a:cxn ang="T14">
                <a:pos x="T4" y="T5"/>
              </a:cxn>
              <a:cxn ang="T15">
                <a:pos x="T6" y="T7"/>
              </a:cxn>
              <a:cxn ang="T16">
                <a:pos x="T8" y="T9"/>
              </a:cxn>
              <a:cxn ang="T17">
                <a:pos x="T10" y="T11"/>
              </a:cxn>
            </a:cxnLst>
            <a:rect l="T18" t="T19" r="T20" b="T21"/>
            <a:pathLst>
              <a:path w="4263" h="2857">
                <a:moveTo>
                  <a:pt x="0" y="1996"/>
                </a:moveTo>
                <a:lnTo>
                  <a:pt x="3810" y="1996"/>
                </a:lnTo>
                <a:lnTo>
                  <a:pt x="4263" y="0"/>
                </a:lnTo>
                <a:lnTo>
                  <a:pt x="4173" y="2857"/>
                </a:lnTo>
                <a:lnTo>
                  <a:pt x="3356" y="2857"/>
                </a:lnTo>
                <a:lnTo>
                  <a:pt x="0" y="1996"/>
                </a:lnTo>
                <a:close/>
              </a:path>
            </a:pathLst>
          </a:custGeom>
          <a:solidFill>
            <a:srgbClr val="FFFFCC">
              <a:alpha val="36078"/>
            </a:srgbClr>
          </a:solidFill>
          <a:ln w="9525" cap="flat" cmpd="sng">
            <a:solidFill>
              <a:schemeClr val="bg2"/>
            </a:solidFill>
            <a:prstDash val="solid"/>
            <a:round/>
            <a:headEnd type="none" w="med" len="med"/>
            <a:tailEnd type="none" w="med" len="med"/>
          </a:ln>
        </p:spPr>
        <p:txBody>
          <a:bodyPr>
            <a:spAutoFit/>
          </a:bodyPr>
          <a:lstStyle/>
          <a:p>
            <a:endParaRPr lang="en-US"/>
          </a:p>
        </p:txBody>
      </p:sp>
      <p:sp>
        <p:nvSpPr>
          <p:cNvPr id="112649" name="AutoShape 13"/>
          <p:cNvSpPr>
            <a:spLocks noChangeArrowheads="1"/>
          </p:cNvSpPr>
          <p:nvPr/>
        </p:nvSpPr>
        <p:spPr bwMode="auto">
          <a:xfrm>
            <a:off x="971550" y="981075"/>
            <a:ext cx="7488238" cy="3168650"/>
          </a:xfrm>
          <a:custGeom>
            <a:avLst/>
            <a:gdLst>
              <a:gd name="T0" fmla="*/ 7137400 w 21600"/>
              <a:gd name="T1" fmla="*/ 1584325 h 21600"/>
              <a:gd name="T2" fmla="*/ 3744119 w 21600"/>
              <a:gd name="T3" fmla="*/ 3168650 h 21600"/>
              <a:gd name="T4" fmla="*/ 350838 w 21600"/>
              <a:gd name="T5" fmla="*/ 1584325 h 21600"/>
              <a:gd name="T6" fmla="*/ 3744119 w 21600"/>
              <a:gd name="T7" fmla="*/ 0 h 21600"/>
              <a:gd name="T8" fmla="*/ 0 60000 65536"/>
              <a:gd name="T9" fmla="*/ 0 60000 65536"/>
              <a:gd name="T10" fmla="*/ 0 60000 65536"/>
              <a:gd name="T11" fmla="*/ 0 60000 65536"/>
              <a:gd name="T12" fmla="*/ 2812 w 21600"/>
              <a:gd name="T13" fmla="*/ 2812 h 21600"/>
              <a:gd name="T14" fmla="*/ 18788 w 21600"/>
              <a:gd name="T15" fmla="*/ 18788 h 21600"/>
            </a:gdLst>
            <a:ahLst/>
            <a:cxnLst>
              <a:cxn ang="T8">
                <a:pos x="T0" y="T1"/>
              </a:cxn>
              <a:cxn ang="T9">
                <a:pos x="T2" y="T3"/>
              </a:cxn>
              <a:cxn ang="T10">
                <a:pos x="T4" y="T5"/>
              </a:cxn>
              <a:cxn ang="T11">
                <a:pos x="T6" y="T7"/>
              </a:cxn>
            </a:cxnLst>
            <a:rect l="T12" t="T13" r="T14" b="T15"/>
            <a:pathLst>
              <a:path w="21600" h="21600">
                <a:moveTo>
                  <a:pt x="0" y="0"/>
                </a:moveTo>
                <a:lnTo>
                  <a:pt x="2024" y="21600"/>
                </a:lnTo>
                <a:lnTo>
                  <a:pt x="19576" y="21600"/>
                </a:lnTo>
                <a:lnTo>
                  <a:pt x="21600" y="0"/>
                </a:lnTo>
                <a:close/>
              </a:path>
            </a:pathLst>
          </a:custGeom>
          <a:solidFill>
            <a:schemeClr val="accent1">
              <a:alpha val="45882"/>
            </a:schemeClr>
          </a:solidFill>
          <a:ln w="9525" algn="ctr">
            <a:solidFill>
              <a:schemeClr val="accent2"/>
            </a:solidFill>
            <a:miter lim="800000"/>
            <a:headEnd/>
            <a:tailEnd/>
          </a:ln>
        </p:spPr>
        <p:txBody>
          <a:bodyPr anchor="ctr">
            <a:spAutoFit/>
          </a:bodyPr>
          <a:lstStyle/>
          <a:p>
            <a:endParaRPr lang="en-US"/>
          </a:p>
        </p:txBody>
      </p:sp>
      <p:sp>
        <p:nvSpPr>
          <p:cNvPr id="112650" name="AutoShape 14"/>
          <p:cNvSpPr>
            <a:spLocks noChangeArrowheads="1"/>
          </p:cNvSpPr>
          <p:nvPr/>
        </p:nvSpPr>
        <p:spPr bwMode="auto">
          <a:xfrm>
            <a:off x="6973888" y="5529263"/>
            <a:ext cx="1368425" cy="420687"/>
          </a:xfrm>
          <a:prstGeom prst="roundRect">
            <a:avLst>
              <a:gd name="adj" fmla="val 16667"/>
            </a:avLst>
          </a:prstGeom>
          <a:solidFill>
            <a:srgbClr val="CCFFFF">
              <a:alpha val="23137"/>
            </a:srgb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2651" name="Picture 15"/>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29541" t="12938" r="5193" b="43666"/>
          <a:stretch>
            <a:fillRect/>
          </a:stretch>
        </p:blipFill>
        <p:spPr bwMode="auto">
          <a:xfrm>
            <a:off x="1547813" y="1052513"/>
            <a:ext cx="6365875" cy="306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42" name="Rectangle 2"/>
          <p:cNvSpPr>
            <a:spLocks noChangeArrowheads="1"/>
          </p:cNvSpPr>
          <p:nvPr/>
        </p:nvSpPr>
        <p:spPr bwMode="auto">
          <a:xfrm>
            <a:off x="828675" y="1600200"/>
            <a:ext cx="3671888" cy="1079500"/>
          </a:xfrm>
          <a:prstGeom prst="rect">
            <a:avLst/>
          </a:prstGeom>
          <a:solidFill>
            <a:schemeClr val="bg1"/>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667" name="Picture 3"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900113" y="1023938"/>
            <a:ext cx="1633537"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68" name="Picture 4" descr="images"/>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0113" y="2071688"/>
            <a:ext cx="9366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45" name="Text Box 5"/>
          <p:cNvSpPr txBox="1">
            <a:spLocks noChangeArrowheads="1"/>
          </p:cNvSpPr>
          <p:nvPr/>
        </p:nvSpPr>
        <p:spPr bwMode="auto">
          <a:xfrm>
            <a:off x="1187450" y="2363788"/>
            <a:ext cx="1368425"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Application Server</a:t>
            </a:r>
            <a:endParaRPr lang="en-US" sz="600">
              <a:solidFill>
                <a:srgbClr val="003366"/>
              </a:solidFill>
              <a:effectLst>
                <a:outerShdw blurRad="38100" dist="38100" dir="2700000" algn="tl">
                  <a:srgbClr val="C0C0C0"/>
                </a:outerShdw>
              </a:effectLst>
              <a:ea typeface="SimSun" pitchFamily="2" charset="-122"/>
            </a:endParaRPr>
          </a:p>
        </p:txBody>
      </p:sp>
      <p:sp>
        <p:nvSpPr>
          <p:cNvPr id="1085446" name="AutoShape 6"/>
          <p:cNvSpPr>
            <a:spLocks noChangeArrowheads="1"/>
          </p:cNvSpPr>
          <p:nvPr/>
        </p:nvSpPr>
        <p:spPr bwMode="auto">
          <a:xfrm>
            <a:off x="1836738" y="1960563"/>
            <a:ext cx="1655762" cy="431800"/>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5447" name="Text Box 7"/>
          <p:cNvSpPr txBox="1">
            <a:spLocks noChangeArrowheads="1"/>
          </p:cNvSpPr>
          <p:nvPr/>
        </p:nvSpPr>
        <p:spPr bwMode="auto">
          <a:xfrm>
            <a:off x="2054225" y="2105025"/>
            <a:ext cx="1150938" cy="244475"/>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EJB Container</a:t>
            </a:r>
            <a:endParaRPr lang="en-US" sz="600" b="1">
              <a:effectLst>
                <a:outerShdw blurRad="38100" dist="38100" dir="2700000" algn="tl">
                  <a:srgbClr val="C0C0C0"/>
                </a:outerShdw>
              </a:effectLst>
              <a:ea typeface="SimSun" pitchFamily="2" charset="-122"/>
            </a:endParaRPr>
          </a:p>
        </p:txBody>
      </p:sp>
      <p:grpSp>
        <p:nvGrpSpPr>
          <p:cNvPr id="113672" name="Group 8"/>
          <p:cNvGrpSpPr>
            <a:grpSpLocks/>
          </p:cNvGrpSpPr>
          <p:nvPr/>
        </p:nvGrpSpPr>
        <p:grpSpPr bwMode="auto">
          <a:xfrm>
            <a:off x="2628900" y="1528763"/>
            <a:ext cx="863600" cy="576262"/>
            <a:chOff x="3606" y="1570"/>
            <a:chExt cx="712" cy="468"/>
          </a:xfrm>
        </p:grpSpPr>
        <p:pic>
          <p:nvPicPr>
            <p:cNvPr id="113747" name="Picture 9" descr="servic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6" y="1570"/>
              <a:ext cx="678"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748" name="AutoShape 10"/>
            <p:cNvSpPr>
              <a:spLocks noChangeArrowheads="1"/>
            </p:cNvSpPr>
            <p:nvPr/>
          </p:nvSpPr>
          <p:spPr bwMode="auto">
            <a:xfrm rot="2664561">
              <a:off x="4000" y="1644"/>
              <a:ext cx="318" cy="136"/>
            </a:xfrm>
            <a:prstGeom prst="curvedDownArrow">
              <a:avLst>
                <a:gd name="adj1" fmla="val 46765"/>
                <a:gd name="adj2" fmla="val 93529"/>
                <a:gd name="adj3" fmla="val 33333"/>
              </a:avLst>
            </a:prstGeom>
            <a:solidFill>
              <a:srgbClr val="FFCC99"/>
            </a:solidFill>
            <a:ln w="9525">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085451" name="Text Box 11"/>
          <p:cNvSpPr txBox="1">
            <a:spLocks noChangeArrowheads="1"/>
          </p:cNvSpPr>
          <p:nvPr/>
        </p:nvSpPr>
        <p:spPr bwMode="auto">
          <a:xfrm>
            <a:off x="2555875" y="1339850"/>
            <a:ext cx="1008063"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KNN-Service</a:t>
            </a:r>
            <a:endParaRPr lang="en-US" sz="600">
              <a:solidFill>
                <a:srgbClr val="003366"/>
              </a:solidFill>
              <a:effectLst>
                <a:outerShdw blurRad="38100" dist="38100" dir="2700000" algn="tl">
                  <a:srgbClr val="C0C0C0"/>
                </a:outerShdw>
              </a:effectLst>
              <a:ea typeface="SimSun" pitchFamily="2" charset="-122"/>
            </a:endParaRPr>
          </a:p>
        </p:txBody>
      </p:sp>
      <p:grpSp>
        <p:nvGrpSpPr>
          <p:cNvPr id="113674" name="Group 12"/>
          <p:cNvGrpSpPr>
            <a:grpSpLocks/>
          </p:cNvGrpSpPr>
          <p:nvPr/>
        </p:nvGrpSpPr>
        <p:grpSpPr bwMode="auto">
          <a:xfrm>
            <a:off x="3614738" y="758825"/>
            <a:ext cx="576262" cy="676275"/>
            <a:chOff x="2639" y="2432"/>
            <a:chExt cx="363" cy="426"/>
          </a:xfrm>
        </p:grpSpPr>
        <p:pic>
          <p:nvPicPr>
            <p:cNvPr id="113745" name="Picture 13" descr="MCj03710400000[1]"/>
            <p:cNvPicPr>
              <a:picLocks noChangeAspect="1" noChangeArrowheads="1"/>
            </p:cNvPicPr>
            <p:nvPr/>
          </p:nvPicPr>
          <p:blipFill>
            <a:blip r:embed="rId5" cstate="print">
              <a:grayscl/>
              <a:extLst>
                <a:ext uri="{28A0092B-C50C-407E-A947-70E740481C1C}">
                  <a14:useLocalDpi xmlns:a14="http://schemas.microsoft.com/office/drawing/2010/main" val="0"/>
                </a:ext>
              </a:extLst>
            </a:blip>
            <a:srcRect/>
            <a:stretch>
              <a:fillRect/>
            </a:stretch>
          </p:blipFill>
          <p:spPr bwMode="auto">
            <a:xfrm>
              <a:off x="2699" y="2432"/>
              <a:ext cx="2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54" name="Text Box 14"/>
            <p:cNvSpPr txBox="1">
              <a:spLocks noChangeArrowheads="1"/>
            </p:cNvSpPr>
            <p:nvPr/>
          </p:nvSpPr>
          <p:spPr bwMode="auto">
            <a:xfrm>
              <a:off x="2639" y="2704"/>
              <a:ext cx="363" cy="154"/>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WSDD</a:t>
              </a:r>
              <a:endParaRPr lang="en-US" sz="600">
                <a:solidFill>
                  <a:srgbClr val="003366"/>
                </a:solidFill>
                <a:effectLst>
                  <a:outerShdw blurRad="38100" dist="38100" dir="2700000" algn="tl">
                    <a:srgbClr val="C0C0C0"/>
                  </a:outerShdw>
                </a:effectLst>
                <a:ea typeface="SimSun" pitchFamily="2" charset="-122"/>
              </a:endParaRPr>
            </a:p>
          </p:txBody>
        </p:sp>
      </p:grpSp>
      <p:grpSp>
        <p:nvGrpSpPr>
          <p:cNvPr id="113675" name="Group 15"/>
          <p:cNvGrpSpPr>
            <a:grpSpLocks/>
          </p:cNvGrpSpPr>
          <p:nvPr/>
        </p:nvGrpSpPr>
        <p:grpSpPr bwMode="auto">
          <a:xfrm flipH="1">
            <a:off x="3576638" y="2901950"/>
            <a:ext cx="646112" cy="676275"/>
            <a:chOff x="2641" y="2432"/>
            <a:chExt cx="363" cy="426"/>
          </a:xfrm>
        </p:grpSpPr>
        <p:pic>
          <p:nvPicPr>
            <p:cNvPr id="113743" name="Picture 16" descr="MCj03710400000[1]"/>
            <p:cNvPicPr>
              <a:picLocks noChangeAspect="1" noChangeArrowheads="1"/>
            </p:cNvPicPr>
            <p:nvPr/>
          </p:nvPicPr>
          <p:blipFill>
            <a:blip r:embed="rId5" cstate="print">
              <a:grayscl/>
              <a:extLst>
                <a:ext uri="{28A0092B-C50C-407E-A947-70E740481C1C}">
                  <a14:useLocalDpi xmlns:a14="http://schemas.microsoft.com/office/drawing/2010/main" val="0"/>
                </a:ext>
              </a:extLst>
            </a:blip>
            <a:srcRect/>
            <a:stretch>
              <a:fillRect/>
            </a:stretch>
          </p:blipFill>
          <p:spPr bwMode="auto">
            <a:xfrm>
              <a:off x="2699" y="2432"/>
              <a:ext cx="2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57" name="Text Box 17"/>
            <p:cNvSpPr txBox="1">
              <a:spLocks noChangeArrowheads="1"/>
            </p:cNvSpPr>
            <p:nvPr/>
          </p:nvSpPr>
          <p:spPr bwMode="auto">
            <a:xfrm>
              <a:off x="2641" y="2704"/>
              <a:ext cx="363" cy="154"/>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WSDL</a:t>
              </a:r>
              <a:endParaRPr lang="en-US" sz="600">
                <a:solidFill>
                  <a:srgbClr val="003366"/>
                </a:solidFill>
                <a:effectLst>
                  <a:outerShdw blurRad="38100" dist="38100" dir="2700000" algn="tl">
                    <a:srgbClr val="C0C0C0"/>
                  </a:outerShdw>
                </a:effectLst>
                <a:ea typeface="SimSun" pitchFamily="2" charset="-122"/>
              </a:endParaRPr>
            </a:p>
          </p:txBody>
        </p:sp>
      </p:grpSp>
      <p:pic>
        <p:nvPicPr>
          <p:cNvPr id="113676" name="Picture 18" descr="engin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03625" y="1771650"/>
            <a:ext cx="590550"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7" name="Picture 19" descr="The Apache Axis Project">
            <a:hlinkClick r:id="rId7"/>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35413" y="2276475"/>
            <a:ext cx="504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78" name="AutoShape 20"/>
          <p:cNvSpPr>
            <a:spLocks noChangeArrowheads="1"/>
          </p:cNvSpPr>
          <p:nvPr/>
        </p:nvSpPr>
        <p:spPr bwMode="auto">
          <a:xfrm rot="-5400000">
            <a:off x="3750469" y="2577307"/>
            <a:ext cx="287337" cy="215900"/>
          </a:xfrm>
          <a:custGeom>
            <a:avLst/>
            <a:gdLst>
              <a:gd name="T0" fmla="*/ 215503 w 21600"/>
              <a:gd name="T1" fmla="*/ 0 h 21600"/>
              <a:gd name="T2" fmla="*/ 0 w 21600"/>
              <a:gd name="T3" fmla="*/ 107950 h 21600"/>
              <a:gd name="T4" fmla="*/ 215503 w 21600"/>
              <a:gd name="T5" fmla="*/ 215900 h 21600"/>
              <a:gd name="T6" fmla="*/ 287337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sp>
        <p:nvSpPr>
          <p:cNvPr id="113679" name="AutoShape 21"/>
          <p:cNvSpPr>
            <a:spLocks noChangeArrowheads="1"/>
          </p:cNvSpPr>
          <p:nvPr/>
        </p:nvSpPr>
        <p:spPr bwMode="auto">
          <a:xfrm rot="5400000">
            <a:off x="3761581" y="1493044"/>
            <a:ext cx="287338" cy="215900"/>
          </a:xfrm>
          <a:custGeom>
            <a:avLst/>
            <a:gdLst>
              <a:gd name="T0" fmla="*/ 215503 w 21600"/>
              <a:gd name="T1" fmla="*/ 0 h 21600"/>
              <a:gd name="T2" fmla="*/ 0 w 21600"/>
              <a:gd name="T3" fmla="*/ 107950 h 21600"/>
              <a:gd name="T4" fmla="*/ 215503 w 21600"/>
              <a:gd name="T5" fmla="*/ 215900 h 21600"/>
              <a:gd name="T6" fmla="*/ 287338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sp>
        <p:nvSpPr>
          <p:cNvPr id="1085462" name="Text Box 22"/>
          <p:cNvSpPr txBox="1">
            <a:spLocks noChangeArrowheads="1"/>
          </p:cNvSpPr>
          <p:nvPr/>
        </p:nvSpPr>
        <p:spPr bwMode="auto">
          <a:xfrm rot="-1514431">
            <a:off x="3421063" y="1700213"/>
            <a:ext cx="647700"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SOAP</a:t>
            </a:r>
            <a:endParaRPr lang="en-US" sz="600">
              <a:solidFill>
                <a:srgbClr val="003366"/>
              </a:solidFill>
              <a:effectLst>
                <a:outerShdw blurRad="38100" dist="38100" dir="2700000" algn="tl">
                  <a:srgbClr val="C0C0C0"/>
                </a:outerShdw>
              </a:effectLst>
              <a:ea typeface="SimSun" pitchFamily="2" charset="-122"/>
            </a:endParaRPr>
          </a:p>
        </p:txBody>
      </p:sp>
      <p:sp>
        <p:nvSpPr>
          <p:cNvPr id="1085463" name="Text Box 23"/>
          <p:cNvSpPr txBox="1">
            <a:spLocks noChangeArrowheads="1"/>
          </p:cNvSpPr>
          <p:nvPr/>
        </p:nvSpPr>
        <p:spPr bwMode="auto">
          <a:xfrm rot="2056429">
            <a:off x="3819525" y="1744663"/>
            <a:ext cx="647700" cy="244475"/>
          </a:xfrm>
          <a:prstGeom prst="rect">
            <a:avLst/>
          </a:prstGeom>
          <a:noFill/>
          <a:ln w="9525" algn="ctr">
            <a:noFill/>
            <a:miter lim="800000"/>
            <a:headEnd/>
            <a:tailEnd/>
          </a:ln>
          <a:effectLst/>
        </p:spPr>
        <p:txBody>
          <a:bodyPr>
            <a:spAutoFit/>
          </a:bodyPr>
          <a:lstStyle/>
          <a:p>
            <a:pPr algn="just">
              <a:spcBef>
                <a:spcPct val="50000"/>
              </a:spcBef>
              <a:defRPr/>
            </a:pPr>
            <a:r>
              <a:rPr lang="en-US" sz="1000" b="1" i="1">
                <a:solidFill>
                  <a:srgbClr val="CC3300"/>
                </a:solidFill>
                <a:effectLst>
                  <a:outerShdw blurRad="38100" dist="38100" dir="2700000" algn="tl">
                    <a:srgbClr val="C0C0C0"/>
                  </a:outerShdw>
                </a:effectLst>
                <a:ea typeface="SimSun" pitchFamily="2" charset="-122"/>
              </a:rPr>
              <a:t>engine</a:t>
            </a:r>
            <a:endParaRPr lang="en-US" sz="600">
              <a:solidFill>
                <a:srgbClr val="003366"/>
              </a:solidFill>
              <a:effectLst>
                <a:outerShdw blurRad="38100" dist="38100" dir="2700000" algn="tl">
                  <a:srgbClr val="C0C0C0"/>
                </a:outerShdw>
              </a:effectLst>
              <a:ea typeface="SimSun" pitchFamily="2" charset="-122"/>
            </a:endParaRPr>
          </a:p>
        </p:txBody>
      </p:sp>
      <p:sp>
        <p:nvSpPr>
          <p:cNvPr id="113682" name="Line 24"/>
          <p:cNvSpPr>
            <a:spLocks noChangeShapeType="1"/>
          </p:cNvSpPr>
          <p:nvPr/>
        </p:nvSpPr>
        <p:spPr bwMode="auto">
          <a:xfrm>
            <a:off x="3465513" y="2143125"/>
            <a:ext cx="431800" cy="0"/>
          </a:xfrm>
          <a:prstGeom prst="line">
            <a:avLst/>
          </a:prstGeom>
          <a:noFill/>
          <a:ln w="19050">
            <a:solidFill>
              <a:schemeClr val="tx1"/>
            </a:solidFill>
            <a:prstDash val="sysDot"/>
            <a:round/>
            <a:headEnd type="oval" w="med" len="med"/>
            <a:tailEnd type="oval"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13683" name="Line 25"/>
          <p:cNvSpPr>
            <a:spLocks noChangeShapeType="1"/>
          </p:cNvSpPr>
          <p:nvPr/>
        </p:nvSpPr>
        <p:spPr bwMode="auto">
          <a:xfrm flipH="1">
            <a:off x="4151313" y="2138363"/>
            <a:ext cx="576262" cy="0"/>
          </a:xfrm>
          <a:prstGeom prst="line">
            <a:avLst/>
          </a:prstGeom>
          <a:noFill/>
          <a:ln w="19050">
            <a:solidFill>
              <a:schemeClr val="tx1"/>
            </a:solidFill>
            <a:prstDash val="sysDot"/>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13684" name="AutoShape 26"/>
          <p:cNvSpPr>
            <a:spLocks noChangeArrowheads="1"/>
          </p:cNvSpPr>
          <p:nvPr/>
        </p:nvSpPr>
        <p:spPr bwMode="auto">
          <a:xfrm>
            <a:off x="4213225" y="3040063"/>
            <a:ext cx="287338" cy="215900"/>
          </a:xfrm>
          <a:custGeom>
            <a:avLst/>
            <a:gdLst>
              <a:gd name="T0" fmla="*/ 215503 w 21600"/>
              <a:gd name="T1" fmla="*/ 0 h 21600"/>
              <a:gd name="T2" fmla="*/ 0 w 21600"/>
              <a:gd name="T3" fmla="*/ 107950 h 21600"/>
              <a:gd name="T4" fmla="*/ 215503 w 21600"/>
              <a:gd name="T5" fmla="*/ 215900 h 21600"/>
              <a:gd name="T6" fmla="*/ 287338 w 21600"/>
              <a:gd name="T7" fmla="*/ 107950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wrap="none" anchor="ctr">
            <a:spAutoFit/>
          </a:bodyPr>
          <a:lstStyle/>
          <a:p>
            <a:endParaRPr lang="en-US"/>
          </a:p>
        </p:txBody>
      </p:sp>
      <p:pic>
        <p:nvPicPr>
          <p:cNvPr id="113685" name="Picture 27" descr="ologo"/>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27550" y="3328988"/>
            <a:ext cx="792163"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68" name="Text Box 28"/>
          <p:cNvSpPr txBox="1">
            <a:spLocks noChangeArrowheads="1"/>
          </p:cNvSpPr>
          <p:nvPr/>
        </p:nvSpPr>
        <p:spPr bwMode="auto">
          <a:xfrm>
            <a:off x="4478338" y="3095625"/>
            <a:ext cx="863600" cy="274638"/>
          </a:xfrm>
          <a:prstGeom prst="rect">
            <a:avLst/>
          </a:prstGeom>
          <a:noFill/>
          <a:ln w="9525" algn="ctr">
            <a:noFill/>
            <a:miter lim="800000"/>
            <a:headEnd/>
            <a:tailEnd/>
          </a:ln>
          <a:effectLst/>
        </p:spPr>
        <p:txBody>
          <a:bodyPr>
            <a:spAutoFit/>
          </a:bodyPr>
          <a:lstStyle/>
          <a:p>
            <a:pPr>
              <a:spcBef>
                <a:spcPct val="50000"/>
              </a:spcBef>
              <a:defRPr/>
            </a:pPr>
            <a:r>
              <a:rPr lang="en-US" sz="1200" b="1" i="1">
                <a:solidFill>
                  <a:srgbClr val="CC3300"/>
                </a:solidFill>
                <a:effectLst>
                  <a:outerShdw blurRad="38100" dist="38100" dir="2700000" algn="tl">
                    <a:srgbClr val="C0C0C0"/>
                  </a:outerShdw>
                </a:effectLst>
                <a:ea typeface="SimSun" pitchFamily="2" charset="-122"/>
              </a:rPr>
              <a:t>LOMBOZ</a:t>
            </a:r>
            <a:endParaRPr lang="en-US" sz="700">
              <a:solidFill>
                <a:srgbClr val="003366"/>
              </a:solidFill>
              <a:effectLst>
                <a:outerShdw blurRad="38100" dist="38100" dir="2700000" algn="tl">
                  <a:srgbClr val="C0C0C0"/>
                </a:outerShdw>
              </a:effectLst>
              <a:ea typeface="SimSun" pitchFamily="2" charset="-122"/>
            </a:endParaRPr>
          </a:p>
        </p:txBody>
      </p:sp>
      <p:sp>
        <p:nvSpPr>
          <p:cNvPr id="1085469" name="Rectangle 29"/>
          <p:cNvSpPr>
            <a:spLocks noChangeArrowheads="1"/>
          </p:cNvSpPr>
          <p:nvPr/>
        </p:nvSpPr>
        <p:spPr bwMode="auto">
          <a:xfrm>
            <a:off x="1165225" y="188913"/>
            <a:ext cx="7727950" cy="503237"/>
          </a:xfrm>
          <a:prstGeom prst="rect">
            <a:avLst/>
          </a:prstGeom>
          <a:noFill/>
          <a:ln w="9525" algn="ctr">
            <a:noFill/>
            <a:miter lim="800000"/>
            <a:headEnd/>
            <a:tailEnd/>
          </a:ln>
          <a:effectLst>
            <a:outerShdw dist="35921" dir="2700000" algn="ctr" rotWithShape="0">
              <a:schemeClr val="bg2">
                <a:alpha val="50000"/>
              </a:schemeClr>
            </a:outerShdw>
          </a:effectLst>
        </p:spPr>
        <p:txBody>
          <a:bodyPr lIns="0" rIns="0" anchor="ctr"/>
          <a:lstStyle/>
          <a:p>
            <a:pPr algn="r">
              <a:defRPr/>
            </a:pPr>
            <a:r>
              <a:rPr lang="en-US" sz="3200" b="1" i="1">
                <a:solidFill>
                  <a:srgbClr val="EC8C00"/>
                </a:solidFill>
                <a:effectLst>
                  <a:outerShdw blurRad="38100" dist="38100" dir="2700000" algn="tl">
                    <a:srgbClr val="C0C0C0"/>
                  </a:outerShdw>
                </a:effectLst>
              </a:rPr>
              <a:t>Service Agent</a:t>
            </a:r>
          </a:p>
        </p:txBody>
      </p:sp>
      <p:sp>
        <p:nvSpPr>
          <p:cNvPr id="1085470" name="Text Box 30"/>
          <p:cNvSpPr txBox="1">
            <a:spLocks noChangeArrowheads="1"/>
          </p:cNvSpPr>
          <p:nvPr/>
        </p:nvSpPr>
        <p:spPr bwMode="auto">
          <a:xfrm>
            <a:off x="6731000" y="5675313"/>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113689" name="Picture 31" descr="MCj0239185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659563" y="525462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690" name="Group 32"/>
          <p:cNvGrpSpPr>
            <a:grpSpLocks/>
          </p:cNvGrpSpPr>
          <p:nvPr/>
        </p:nvGrpSpPr>
        <p:grpSpPr bwMode="auto">
          <a:xfrm>
            <a:off x="6227763" y="6107113"/>
            <a:ext cx="792162" cy="358775"/>
            <a:chOff x="2472" y="2478"/>
            <a:chExt cx="544" cy="317"/>
          </a:xfrm>
        </p:grpSpPr>
        <p:sp>
          <p:nvSpPr>
            <p:cNvPr id="113741" name="AutoShape 33"/>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742" name="Picture 34" descr="jena logo"/>
            <p:cNvPicPr>
              <a:picLocks noChangeAspect="1" noChangeArrowheads="1"/>
            </p:cNvPicPr>
            <p:nvPr/>
          </p:nvPicPr>
          <p:blipFill>
            <a:blip r:embed="rId11">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3691" name="Group 35"/>
          <p:cNvGrpSpPr>
            <a:grpSpLocks/>
          </p:cNvGrpSpPr>
          <p:nvPr/>
        </p:nvGrpSpPr>
        <p:grpSpPr bwMode="auto">
          <a:xfrm>
            <a:off x="7081838" y="6035675"/>
            <a:ext cx="1450975" cy="431800"/>
            <a:chOff x="1202" y="1797"/>
            <a:chExt cx="816" cy="272"/>
          </a:xfrm>
        </p:grpSpPr>
        <p:sp>
          <p:nvSpPr>
            <p:cNvPr id="1085476" name="AutoShape 36"/>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5477" name="Text Box 37"/>
            <p:cNvSpPr txBox="1">
              <a:spLocks noChangeArrowheads="1"/>
            </p:cNvSpPr>
            <p:nvPr/>
          </p:nvSpPr>
          <p:spPr bwMode="auto">
            <a:xfrm>
              <a:off x="1216" y="1888"/>
              <a:ext cx="725"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113692" name="Group 38"/>
          <p:cNvGrpSpPr>
            <a:grpSpLocks/>
          </p:cNvGrpSpPr>
          <p:nvPr/>
        </p:nvGrpSpPr>
        <p:grpSpPr bwMode="auto">
          <a:xfrm>
            <a:off x="7235825" y="5602288"/>
            <a:ext cx="336550" cy="433387"/>
            <a:chOff x="3775" y="1344"/>
            <a:chExt cx="363" cy="504"/>
          </a:xfrm>
        </p:grpSpPr>
        <p:sp>
          <p:nvSpPr>
            <p:cNvPr id="113737" name="Oval 3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738" name="Picture 40" descr="CA0NW12D"/>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693" name="Picture 41" descr="jade"/>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3438" y="6046788"/>
            <a:ext cx="122396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94" name="Picture 42"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4787900" y="5094288"/>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83" name="Text Box 43"/>
          <p:cNvSpPr txBox="1">
            <a:spLocks noChangeArrowheads="1"/>
          </p:cNvSpPr>
          <p:nvPr/>
        </p:nvSpPr>
        <p:spPr bwMode="auto">
          <a:xfrm>
            <a:off x="6638925" y="5383213"/>
            <a:ext cx="649288" cy="228600"/>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History</a:t>
            </a:r>
            <a:endParaRPr lang="en-US" sz="500">
              <a:effectLst>
                <a:outerShdw blurRad="38100" dist="38100" dir="2700000" algn="tl">
                  <a:srgbClr val="C0C0C0"/>
                </a:outerShdw>
              </a:effectLst>
              <a:ea typeface="SimSun" pitchFamily="2" charset="-122"/>
            </a:endParaRPr>
          </a:p>
        </p:txBody>
      </p:sp>
      <p:sp>
        <p:nvSpPr>
          <p:cNvPr id="1085484" name="Text Box 44"/>
          <p:cNvSpPr txBox="1">
            <a:spLocks noChangeArrowheads="1"/>
          </p:cNvSpPr>
          <p:nvPr/>
        </p:nvSpPr>
        <p:spPr bwMode="auto">
          <a:xfrm>
            <a:off x="6154738" y="410210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Service Agent</a:t>
            </a:r>
            <a:endParaRPr lang="en-US" sz="500">
              <a:solidFill>
                <a:srgbClr val="003366"/>
              </a:solidFill>
              <a:effectLst>
                <a:outerShdw blurRad="38100" dist="38100" dir="2700000" algn="tl">
                  <a:srgbClr val="C0C0C0"/>
                </a:outerShdw>
              </a:effectLst>
              <a:ea typeface="SimSun" pitchFamily="2" charset="-122"/>
            </a:endParaRPr>
          </a:p>
        </p:txBody>
      </p:sp>
      <p:pic>
        <p:nvPicPr>
          <p:cNvPr id="113697" name="Picture 45" descr="MCj0239185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649913" y="3213100"/>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698" name="Group 46"/>
          <p:cNvGrpSpPr>
            <a:grpSpLocks/>
          </p:cNvGrpSpPr>
          <p:nvPr/>
        </p:nvGrpSpPr>
        <p:grpSpPr bwMode="auto">
          <a:xfrm>
            <a:off x="5218113" y="4610100"/>
            <a:ext cx="792162" cy="358775"/>
            <a:chOff x="2472" y="2478"/>
            <a:chExt cx="544" cy="317"/>
          </a:xfrm>
        </p:grpSpPr>
        <p:sp>
          <p:nvSpPr>
            <p:cNvPr id="113735" name="AutoShape 47"/>
            <p:cNvSpPr>
              <a:spLocks noChangeArrowheads="1"/>
            </p:cNvSpPr>
            <p:nvPr/>
          </p:nvSpPr>
          <p:spPr bwMode="auto">
            <a:xfrm>
              <a:off x="2472" y="2478"/>
              <a:ext cx="544" cy="317"/>
            </a:xfrm>
            <a:prstGeom prst="can">
              <a:avLst>
                <a:gd name="adj" fmla="val 25000"/>
              </a:avLst>
            </a:prstGeom>
            <a:gradFill rotWithShape="1">
              <a:gsLst>
                <a:gs pos="0">
                  <a:srgbClr val="FFCC99">
                    <a:alpha val="85999"/>
                  </a:srgbClr>
                </a:gs>
                <a:gs pos="100000">
                  <a:schemeClr val="bg1"/>
                </a:gs>
              </a:gsLst>
              <a:lin ang="0" scaled="1"/>
            </a:gradFill>
            <a:ln w="9525">
              <a:solidFill>
                <a:schemeClr val="tx1"/>
              </a:solidFill>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736" name="Picture 48" descr="jena logo"/>
            <p:cNvPicPr>
              <a:picLocks noChangeAspect="1" noChangeArrowheads="1"/>
            </p:cNvPicPr>
            <p:nvPr/>
          </p:nvPicPr>
          <p:blipFill>
            <a:blip r:embed="rId11">
              <a:clrChange>
                <a:clrFrom>
                  <a:srgbClr val="CCE0F4"/>
                </a:clrFrom>
                <a:clrTo>
                  <a:srgbClr val="CCE0F4">
                    <a:alpha val="0"/>
                  </a:srgbClr>
                </a:clrTo>
              </a:clrChange>
              <a:extLst>
                <a:ext uri="{28A0092B-C50C-407E-A947-70E740481C1C}">
                  <a14:useLocalDpi xmlns:a14="http://schemas.microsoft.com/office/drawing/2010/main" val="0"/>
                </a:ext>
              </a:extLst>
            </a:blip>
            <a:srcRect/>
            <a:stretch>
              <a:fillRect/>
            </a:stretch>
          </p:blipFill>
          <p:spPr bwMode="auto">
            <a:xfrm>
              <a:off x="2608" y="2568"/>
              <a:ext cx="2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3699" name="Group 49"/>
          <p:cNvGrpSpPr>
            <a:grpSpLocks/>
          </p:cNvGrpSpPr>
          <p:nvPr/>
        </p:nvGrpSpPr>
        <p:grpSpPr bwMode="auto">
          <a:xfrm>
            <a:off x="6072188" y="4538663"/>
            <a:ext cx="1450975" cy="431800"/>
            <a:chOff x="1202" y="1797"/>
            <a:chExt cx="816" cy="272"/>
          </a:xfrm>
        </p:grpSpPr>
        <p:sp>
          <p:nvSpPr>
            <p:cNvPr id="1085490" name="AutoShape 50"/>
            <p:cNvSpPr>
              <a:spLocks noChangeArrowheads="1"/>
            </p:cNvSpPr>
            <p:nvPr/>
          </p:nvSpPr>
          <p:spPr bwMode="auto">
            <a:xfrm>
              <a:off x="1202" y="1797"/>
              <a:ext cx="816" cy="272"/>
            </a:xfrm>
            <a:prstGeom prst="cube">
              <a:avLst>
                <a:gd name="adj" fmla="val 25000"/>
              </a:avLst>
            </a:prstGeom>
            <a:gradFill rotWithShape="1">
              <a:gsLst>
                <a:gs pos="0">
                  <a:schemeClr val="accent1">
                    <a:gamma/>
                    <a:shade val="46275"/>
                    <a:invGamma/>
                  </a:schemeClr>
                </a:gs>
                <a:gs pos="50000">
                  <a:schemeClr val="accent1"/>
                </a:gs>
                <a:gs pos="100000">
                  <a:schemeClr val="accent1">
                    <a:gamma/>
                    <a:shade val="46275"/>
                    <a:invGamma/>
                  </a:schemeClr>
                </a:gs>
              </a:gsLst>
              <a:lin ang="2700000" scaled="1"/>
            </a:gradFill>
            <a:ln w="9525">
              <a:solidFill>
                <a:schemeClr val="tx1"/>
              </a:solidFill>
              <a:prstDash val="sysDot"/>
              <a:miter lim="800000"/>
              <a:headEnd/>
              <a:tailEnd/>
            </a:ln>
            <a:effectLst/>
          </p:spPr>
          <p:txBody>
            <a:bodyPr anchor="ctr">
              <a:spAutoFit/>
            </a:bodyPr>
            <a:lstStyle/>
            <a:p>
              <a:pPr>
                <a:defRPr/>
              </a:pPr>
              <a:endParaRPr lang="en-US"/>
            </a:p>
          </p:txBody>
        </p:sp>
        <p:sp>
          <p:nvSpPr>
            <p:cNvPr id="1085491" name="Text Box 51"/>
            <p:cNvSpPr txBox="1">
              <a:spLocks noChangeArrowheads="1"/>
            </p:cNvSpPr>
            <p:nvPr/>
          </p:nvSpPr>
          <p:spPr bwMode="auto">
            <a:xfrm>
              <a:off x="1215" y="1888"/>
              <a:ext cx="726"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Agent Container</a:t>
              </a:r>
              <a:endParaRPr lang="en-US" sz="600" b="1">
                <a:effectLst>
                  <a:outerShdw blurRad="38100" dist="38100" dir="2700000" algn="tl">
                    <a:srgbClr val="C0C0C0"/>
                  </a:outerShdw>
                </a:effectLst>
                <a:ea typeface="SimSun" pitchFamily="2" charset="-122"/>
              </a:endParaRPr>
            </a:p>
          </p:txBody>
        </p:sp>
      </p:grpSp>
      <p:grpSp>
        <p:nvGrpSpPr>
          <p:cNvPr id="113700" name="Group 52"/>
          <p:cNvGrpSpPr>
            <a:grpSpLocks/>
          </p:cNvGrpSpPr>
          <p:nvPr/>
        </p:nvGrpSpPr>
        <p:grpSpPr bwMode="auto">
          <a:xfrm>
            <a:off x="6611938" y="4030663"/>
            <a:ext cx="336550" cy="433387"/>
            <a:chOff x="3775" y="1344"/>
            <a:chExt cx="363" cy="504"/>
          </a:xfrm>
        </p:grpSpPr>
        <p:sp>
          <p:nvSpPr>
            <p:cNvPr id="113731" name="Oval 5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732" name="Picture 54" descr="CA0NW12D"/>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701" name="Picture 55" descr="jade"/>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35375" y="4606925"/>
            <a:ext cx="129381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02" name="Picture 56" descr="j02857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3778250" y="3597275"/>
            <a:ext cx="16335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97" name="Text Box 57"/>
          <p:cNvSpPr txBox="1">
            <a:spLocks noChangeArrowheads="1"/>
          </p:cNvSpPr>
          <p:nvPr/>
        </p:nvSpPr>
        <p:spPr bwMode="auto">
          <a:xfrm>
            <a:off x="5507038" y="3332163"/>
            <a:ext cx="865187" cy="63817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states</a:t>
            </a:r>
            <a:br>
              <a:rPr lang="en-US" sz="900" b="1" i="1">
                <a:effectLst>
                  <a:outerShdw blurRad="38100" dist="38100" dir="2700000" algn="tl">
                    <a:srgbClr val="C0C0C0"/>
                  </a:outerShdw>
                </a:effectLst>
                <a:ea typeface="SimSun" pitchFamily="2" charset="-122"/>
              </a:rPr>
            </a:br>
            <a:r>
              <a:rPr lang="en-US" sz="900" b="1" i="1">
                <a:effectLst>
                  <a:outerShdw blurRad="38100" dist="38100" dir="2700000" algn="tl">
                    <a:srgbClr val="C0C0C0"/>
                  </a:outerShdw>
                </a:effectLst>
                <a:ea typeface="SimSun" pitchFamily="2" charset="-122"/>
              </a:rPr>
              <a:t>for learning or for diagnostics</a:t>
            </a:r>
            <a:endParaRPr lang="en-US" sz="500">
              <a:effectLst>
                <a:outerShdw blurRad="38100" dist="38100" dir="2700000" algn="tl">
                  <a:srgbClr val="C0C0C0"/>
                </a:outerShdw>
              </a:effectLst>
              <a:ea typeface="SimSun" pitchFamily="2" charset="-122"/>
            </a:endParaRPr>
          </a:p>
        </p:txBody>
      </p:sp>
      <p:sp>
        <p:nvSpPr>
          <p:cNvPr id="113704" name="Freeform 58"/>
          <p:cNvSpPr>
            <a:spLocks/>
          </p:cNvSpPr>
          <p:nvPr/>
        </p:nvSpPr>
        <p:spPr bwMode="auto">
          <a:xfrm>
            <a:off x="6804025" y="4533900"/>
            <a:ext cx="503238" cy="100965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13705" name="Picture 59" descr="MCj0239185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3875" y="335597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00" name="Text Box 60"/>
          <p:cNvSpPr txBox="1">
            <a:spLocks noChangeArrowheads="1"/>
          </p:cNvSpPr>
          <p:nvPr/>
        </p:nvSpPr>
        <p:spPr bwMode="auto">
          <a:xfrm>
            <a:off x="6731000" y="3500438"/>
            <a:ext cx="865188"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RscDF</a:t>
            </a:r>
            <a:br>
              <a:rPr lang="en-US" sz="900" b="1" i="1">
                <a:effectLst>
                  <a:outerShdw blurRad="38100" dist="38100" dir="2700000" algn="tl">
                    <a:srgbClr val="C0C0C0"/>
                  </a:outerShdw>
                </a:effectLst>
                <a:ea typeface="SimSun" pitchFamily="2" charset="-122"/>
              </a:rPr>
            </a:br>
            <a:r>
              <a:rPr lang="en-US" sz="900" b="1" i="1">
                <a:effectLst>
                  <a:outerShdw blurRad="38100" dist="38100" dir="2700000" algn="tl">
                    <a:srgbClr val="C0C0C0"/>
                  </a:outerShdw>
                </a:effectLst>
                <a:ea typeface="SimSun" pitchFamily="2" charset="-122"/>
              </a:rPr>
              <a:t>diagnosis</a:t>
            </a:r>
            <a:endParaRPr lang="en-US" sz="500">
              <a:effectLst>
                <a:outerShdw blurRad="38100" dist="38100" dir="2700000" algn="tl">
                  <a:srgbClr val="C0C0C0"/>
                </a:outerShdw>
              </a:effectLst>
              <a:ea typeface="SimSun" pitchFamily="2" charset="-122"/>
            </a:endParaRPr>
          </a:p>
        </p:txBody>
      </p:sp>
      <p:sp>
        <p:nvSpPr>
          <p:cNvPr id="113707" name="Freeform 61"/>
          <p:cNvSpPr>
            <a:spLocks/>
          </p:cNvSpPr>
          <p:nvPr/>
        </p:nvSpPr>
        <p:spPr bwMode="auto">
          <a:xfrm rot="-10539727">
            <a:off x="7019925" y="4506913"/>
            <a:ext cx="503238" cy="100965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pic>
        <p:nvPicPr>
          <p:cNvPr id="113708" name="Picture 62" descr="MCj02391850000[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594600" y="5248275"/>
            <a:ext cx="43180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03" name="Text Box 63"/>
          <p:cNvSpPr txBox="1">
            <a:spLocks noChangeArrowheads="1"/>
          </p:cNvSpPr>
          <p:nvPr/>
        </p:nvSpPr>
        <p:spPr bwMode="auto">
          <a:xfrm>
            <a:off x="7451725" y="5392738"/>
            <a:ext cx="865188" cy="365125"/>
          </a:xfrm>
          <a:prstGeom prst="rect">
            <a:avLst/>
          </a:prstGeom>
          <a:noFill/>
          <a:ln w="9525" algn="ctr">
            <a:noFill/>
            <a:miter lim="800000"/>
            <a:headEnd/>
            <a:tailEnd/>
          </a:ln>
          <a:effectLst/>
        </p:spPr>
        <p:txBody>
          <a:bodyPr>
            <a:spAutoFit/>
          </a:bodyPr>
          <a:lstStyle/>
          <a:p>
            <a:pPr>
              <a:spcBef>
                <a:spcPct val="50000"/>
              </a:spcBef>
              <a:defRPr/>
            </a:pPr>
            <a:r>
              <a:rPr lang="en-US" sz="900" b="1" i="1">
                <a:effectLst>
                  <a:outerShdw blurRad="38100" dist="38100" dir="2700000" algn="tl">
                    <a:srgbClr val="C0C0C0"/>
                  </a:outerShdw>
                </a:effectLst>
                <a:ea typeface="SimSun" pitchFamily="2" charset="-122"/>
              </a:rPr>
              <a:t>RscDF</a:t>
            </a:r>
            <a:br>
              <a:rPr lang="en-US" sz="900" b="1" i="1">
                <a:effectLst>
                  <a:outerShdw blurRad="38100" dist="38100" dir="2700000" algn="tl">
                    <a:srgbClr val="C0C0C0"/>
                  </a:outerShdw>
                </a:effectLst>
                <a:ea typeface="SimSun" pitchFamily="2" charset="-122"/>
              </a:rPr>
            </a:br>
            <a:r>
              <a:rPr lang="en-US" sz="900" b="1" i="1">
                <a:effectLst>
                  <a:outerShdw blurRad="38100" dist="38100" dir="2700000" algn="tl">
                    <a:srgbClr val="C0C0C0"/>
                  </a:outerShdw>
                </a:effectLst>
                <a:ea typeface="SimSun" pitchFamily="2" charset="-122"/>
              </a:rPr>
              <a:t>diagnosis</a:t>
            </a:r>
            <a:endParaRPr lang="en-US" sz="500">
              <a:effectLst>
                <a:outerShdw blurRad="38100" dist="38100" dir="2700000" algn="tl">
                  <a:srgbClr val="C0C0C0"/>
                </a:outerShdw>
              </a:effectLst>
              <a:ea typeface="SimSun" pitchFamily="2" charset="-122"/>
            </a:endParaRPr>
          </a:p>
        </p:txBody>
      </p:sp>
      <p:sp>
        <p:nvSpPr>
          <p:cNvPr id="113710" name="Freeform 64"/>
          <p:cNvSpPr>
            <a:spLocks/>
          </p:cNvSpPr>
          <p:nvPr/>
        </p:nvSpPr>
        <p:spPr bwMode="auto">
          <a:xfrm>
            <a:off x="6011863" y="2638425"/>
            <a:ext cx="719137" cy="1293813"/>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13711" name="Freeform 65"/>
          <p:cNvSpPr>
            <a:spLocks/>
          </p:cNvSpPr>
          <p:nvPr/>
        </p:nvSpPr>
        <p:spPr bwMode="auto">
          <a:xfrm rot="10800000">
            <a:off x="6227763" y="2636838"/>
            <a:ext cx="649287" cy="1295400"/>
          </a:xfrm>
          <a:custGeom>
            <a:avLst/>
            <a:gdLst>
              <a:gd name="T0" fmla="*/ 408 w 408"/>
              <a:gd name="T1" fmla="*/ 726 h 726"/>
              <a:gd name="T2" fmla="*/ 91 w 408"/>
              <a:gd name="T3" fmla="*/ 363 h 726"/>
              <a:gd name="T4" fmla="*/ 0 w 408"/>
              <a:gd name="T5" fmla="*/ 0 h 726"/>
              <a:gd name="T6" fmla="*/ 0 60000 65536"/>
              <a:gd name="T7" fmla="*/ 0 60000 65536"/>
              <a:gd name="T8" fmla="*/ 0 60000 65536"/>
              <a:gd name="T9" fmla="*/ 0 w 408"/>
              <a:gd name="T10" fmla="*/ 0 h 726"/>
              <a:gd name="T11" fmla="*/ 408 w 408"/>
              <a:gd name="T12" fmla="*/ 726 h 726"/>
            </a:gdLst>
            <a:ahLst/>
            <a:cxnLst>
              <a:cxn ang="T6">
                <a:pos x="T0" y="T1"/>
              </a:cxn>
              <a:cxn ang="T7">
                <a:pos x="T2" y="T3"/>
              </a:cxn>
              <a:cxn ang="T8">
                <a:pos x="T4" y="T5"/>
              </a:cxn>
            </a:cxnLst>
            <a:rect l="T9" t="T10" r="T11" b="T12"/>
            <a:pathLst>
              <a:path w="408" h="726">
                <a:moveTo>
                  <a:pt x="408" y="726"/>
                </a:moveTo>
                <a:cubicBezTo>
                  <a:pt x="283" y="605"/>
                  <a:pt x="159" y="484"/>
                  <a:pt x="91" y="363"/>
                </a:cubicBezTo>
                <a:cubicBezTo>
                  <a:pt x="23" y="242"/>
                  <a:pt x="11" y="121"/>
                  <a:pt x="0" y="0"/>
                </a:cubicBezTo>
              </a:path>
            </a:pathLst>
          </a:custGeom>
          <a:noFill/>
          <a:ln w="19050" cap="flat" cmpd="sng">
            <a:solidFill>
              <a:schemeClr val="tx1"/>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85506" name="Rectangle 66"/>
          <p:cNvSpPr>
            <a:spLocks noChangeArrowheads="1"/>
          </p:cNvSpPr>
          <p:nvPr/>
        </p:nvSpPr>
        <p:spPr bwMode="auto">
          <a:xfrm>
            <a:off x="4489450" y="1600200"/>
            <a:ext cx="1944688" cy="1079500"/>
          </a:xfrm>
          <a:prstGeom prst="rect">
            <a:avLst/>
          </a:prstGeom>
          <a:solidFill>
            <a:schemeClr val="bg1"/>
          </a:solidFill>
          <a:ln w="9525"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3713" name="AutoShape 67"/>
          <p:cNvSpPr>
            <a:spLocks noChangeArrowheads="1"/>
          </p:cNvSpPr>
          <p:nvPr/>
        </p:nvSpPr>
        <p:spPr bwMode="auto">
          <a:xfrm rot="-5400000">
            <a:off x="4645820" y="2748756"/>
            <a:ext cx="538162" cy="180975"/>
          </a:xfrm>
          <a:custGeom>
            <a:avLst/>
            <a:gdLst>
              <a:gd name="T0" fmla="*/ 403621 w 21600"/>
              <a:gd name="T1" fmla="*/ 0 h 21600"/>
              <a:gd name="T2" fmla="*/ 0 w 21600"/>
              <a:gd name="T3" fmla="*/ 90487 h 21600"/>
              <a:gd name="T4" fmla="*/ 403621 w 21600"/>
              <a:gd name="T5" fmla="*/ 180975 h 21600"/>
              <a:gd name="T6" fmla="*/ 538162 w 21600"/>
              <a:gd name="T7" fmla="*/ 9048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9900">
              <a:alpha val="25882"/>
            </a:srgbClr>
          </a:solidFill>
          <a:ln w="3175" algn="ctr">
            <a:solidFill>
              <a:schemeClr val="tx1"/>
            </a:solidFill>
            <a:miter lim="800000"/>
            <a:headEnd/>
            <a:tailEnd/>
          </a:ln>
        </p:spPr>
        <p:txBody>
          <a:bodyPr anchor="ctr">
            <a:spAutoFit/>
          </a:bodyPr>
          <a:lstStyle/>
          <a:p>
            <a:endParaRPr lang="en-US"/>
          </a:p>
        </p:txBody>
      </p:sp>
      <p:sp>
        <p:nvSpPr>
          <p:cNvPr id="113714" name="AutoShape 68"/>
          <p:cNvSpPr>
            <a:spLocks noChangeArrowheads="1"/>
          </p:cNvSpPr>
          <p:nvPr/>
        </p:nvSpPr>
        <p:spPr bwMode="auto">
          <a:xfrm>
            <a:off x="4572000" y="1052513"/>
            <a:ext cx="3600450" cy="1800225"/>
          </a:xfrm>
          <a:prstGeom prst="roundRect">
            <a:avLst>
              <a:gd name="adj" fmla="val 16667"/>
            </a:avLst>
          </a:prstGeom>
          <a:solidFill>
            <a:schemeClr val="accent1">
              <a:alpha val="50195"/>
            </a:schemeClr>
          </a:solidFill>
          <a:ln w="9525" algn="ctr">
            <a:solidFill>
              <a:schemeClr val="accent2"/>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3715" name="Picture 69" descr="335203"/>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08625" y="1876425"/>
            <a:ext cx="7207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10" name="Freeform 70"/>
          <p:cNvSpPr>
            <a:spLocks/>
          </p:cNvSpPr>
          <p:nvPr/>
        </p:nvSpPr>
        <p:spPr bwMode="auto">
          <a:xfrm rot="-47308271">
            <a:off x="6156325" y="1123950"/>
            <a:ext cx="1295400" cy="1295400"/>
          </a:xfrm>
          <a:custGeom>
            <a:avLst/>
            <a:gdLst/>
            <a:ahLst/>
            <a:cxnLst>
              <a:cxn ang="0">
                <a:pos x="181" y="816"/>
              </a:cxn>
              <a:cxn ang="0">
                <a:pos x="0" y="45"/>
              </a:cxn>
              <a:cxn ang="0">
                <a:pos x="45" y="0"/>
              </a:cxn>
              <a:cxn ang="0">
                <a:pos x="816" y="453"/>
              </a:cxn>
              <a:cxn ang="0">
                <a:pos x="181" y="816"/>
              </a:cxn>
            </a:cxnLst>
            <a:rect l="0" t="0" r="r" b="b"/>
            <a:pathLst>
              <a:path w="816" h="816">
                <a:moveTo>
                  <a:pt x="181" y="816"/>
                </a:moveTo>
                <a:lnTo>
                  <a:pt x="0" y="45"/>
                </a:lnTo>
                <a:lnTo>
                  <a:pt x="45" y="0"/>
                </a:lnTo>
                <a:lnTo>
                  <a:pt x="816" y="453"/>
                </a:lnTo>
                <a:lnTo>
                  <a:pt x="181" y="816"/>
                </a:lnTo>
                <a:close/>
              </a:path>
            </a:pathLst>
          </a:custGeom>
          <a:gradFill rotWithShape="1">
            <a:gsLst>
              <a:gs pos="0">
                <a:srgbClr val="FF9900">
                  <a:alpha val="19000"/>
                </a:srgbClr>
              </a:gs>
              <a:gs pos="50000">
                <a:schemeClr val="bg1"/>
              </a:gs>
              <a:gs pos="100000">
                <a:srgbClr val="FF9900">
                  <a:alpha val="19000"/>
                </a:srgbClr>
              </a:gs>
            </a:gsLst>
            <a:lin ang="5400000" scaled="1"/>
          </a:gradFill>
          <a:ln w="9525" cap="rnd" cmpd="sng">
            <a:solidFill>
              <a:schemeClr val="tx1"/>
            </a:solidFill>
            <a:prstDash val="sysDot"/>
            <a:round/>
            <a:headEnd/>
            <a:tailEnd/>
          </a:ln>
          <a:effectLst/>
        </p:spPr>
        <p:txBody>
          <a:bodyPr>
            <a:spAutoFit/>
          </a:bodyPr>
          <a:lstStyle/>
          <a:p>
            <a:pPr>
              <a:defRPr/>
            </a:pPr>
            <a:endParaRPr lang="en-US"/>
          </a:p>
        </p:txBody>
      </p:sp>
      <p:pic>
        <p:nvPicPr>
          <p:cNvPr id="113719" name="Picture 71" descr="engine"/>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4716463" y="1876425"/>
            <a:ext cx="40163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12" name="Text Box 72"/>
          <p:cNvSpPr txBox="1">
            <a:spLocks noChangeArrowheads="1"/>
          </p:cNvSpPr>
          <p:nvPr/>
        </p:nvSpPr>
        <p:spPr bwMode="auto">
          <a:xfrm rot="-1720388">
            <a:off x="4810125" y="2185988"/>
            <a:ext cx="647700" cy="22860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client</a:t>
            </a:r>
            <a:endParaRPr lang="en-US" sz="500">
              <a:solidFill>
                <a:srgbClr val="003366"/>
              </a:solidFill>
              <a:effectLst>
                <a:outerShdw blurRad="38100" dist="38100" dir="2700000" algn="tl">
                  <a:srgbClr val="C0C0C0"/>
                </a:outerShdw>
              </a:effectLst>
              <a:ea typeface="SimSun" pitchFamily="2" charset="-122"/>
            </a:endParaRPr>
          </a:p>
        </p:txBody>
      </p:sp>
      <p:sp>
        <p:nvSpPr>
          <p:cNvPr id="113721" name="Line 73"/>
          <p:cNvSpPr>
            <a:spLocks noChangeShapeType="1"/>
          </p:cNvSpPr>
          <p:nvPr/>
        </p:nvSpPr>
        <p:spPr bwMode="auto">
          <a:xfrm flipH="1">
            <a:off x="5099050" y="2138363"/>
            <a:ext cx="409575" cy="0"/>
          </a:xfrm>
          <a:prstGeom prst="line">
            <a:avLst/>
          </a:prstGeom>
          <a:noFill/>
          <a:ln w="19050">
            <a:solidFill>
              <a:schemeClr val="tx1"/>
            </a:solidFill>
            <a:prstDash val="sysDot"/>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85514" name="Text Box 74"/>
          <p:cNvSpPr txBox="1">
            <a:spLocks noChangeArrowheads="1"/>
          </p:cNvSpPr>
          <p:nvPr/>
        </p:nvSpPr>
        <p:spPr bwMode="auto">
          <a:xfrm>
            <a:off x="5546725" y="1652588"/>
            <a:ext cx="792163"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Service</a:t>
            </a:r>
            <a:endParaRPr lang="en-US" sz="600">
              <a:solidFill>
                <a:srgbClr val="003366"/>
              </a:solidFill>
              <a:effectLst>
                <a:outerShdw blurRad="38100" dist="38100" dir="2700000" algn="tl">
                  <a:srgbClr val="C0C0C0"/>
                </a:outerShdw>
              </a:effectLst>
              <a:ea typeface="SimSun" pitchFamily="2" charset="-122"/>
            </a:endParaRPr>
          </a:p>
        </p:txBody>
      </p:sp>
      <p:sp>
        <p:nvSpPr>
          <p:cNvPr id="1085515" name="Text Box 75"/>
          <p:cNvSpPr txBox="1">
            <a:spLocks noChangeArrowheads="1"/>
          </p:cNvSpPr>
          <p:nvPr/>
        </p:nvSpPr>
        <p:spPr bwMode="auto">
          <a:xfrm>
            <a:off x="5546725" y="2392363"/>
            <a:ext cx="792163" cy="244475"/>
          </a:xfrm>
          <a:prstGeom prst="rect">
            <a:avLst/>
          </a:prstGeom>
          <a:noFill/>
          <a:ln w="9525" algn="ctr">
            <a:noFill/>
            <a:miter lim="800000"/>
            <a:headEnd/>
            <a:tailEnd/>
          </a:ln>
          <a:effectLst/>
        </p:spPr>
        <p:txBody>
          <a:bodyPr>
            <a:spAutoFit/>
          </a:bodyPr>
          <a:lstStyle/>
          <a:p>
            <a:pPr>
              <a:spcBef>
                <a:spcPct val="50000"/>
              </a:spcBef>
              <a:defRPr/>
            </a:pPr>
            <a:r>
              <a:rPr lang="en-US" sz="1000" b="1" i="1">
                <a:solidFill>
                  <a:srgbClr val="CC3300"/>
                </a:solidFill>
                <a:effectLst>
                  <a:outerShdw blurRad="38100" dist="38100" dir="2700000" algn="tl">
                    <a:srgbClr val="C0C0C0"/>
                  </a:outerShdw>
                </a:effectLst>
                <a:ea typeface="SimSun" pitchFamily="2" charset="-122"/>
              </a:rPr>
              <a:t>Adapter</a:t>
            </a:r>
            <a:endParaRPr lang="en-US" sz="600">
              <a:solidFill>
                <a:srgbClr val="003366"/>
              </a:solidFill>
              <a:effectLst>
                <a:outerShdw blurRad="38100" dist="38100" dir="2700000" algn="tl">
                  <a:srgbClr val="C0C0C0"/>
                </a:outerShdw>
              </a:effectLst>
              <a:ea typeface="SimSun" pitchFamily="2" charset="-122"/>
            </a:endParaRPr>
          </a:p>
        </p:txBody>
      </p:sp>
      <p:grpSp>
        <p:nvGrpSpPr>
          <p:cNvPr id="113724" name="Group 76"/>
          <p:cNvGrpSpPr>
            <a:grpSpLocks/>
          </p:cNvGrpSpPr>
          <p:nvPr/>
        </p:nvGrpSpPr>
        <p:grpSpPr bwMode="auto">
          <a:xfrm>
            <a:off x="6732588" y="1123950"/>
            <a:ext cx="1368425" cy="1295400"/>
            <a:chOff x="3923" y="2341"/>
            <a:chExt cx="862" cy="816"/>
          </a:xfrm>
        </p:grpSpPr>
        <p:sp>
          <p:nvSpPr>
            <p:cNvPr id="113726" name="Oval 77"/>
            <p:cNvSpPr>
              <a:spLocks noChangeArrowheads="1"/>
            </p:cNvSpPr>
            <p:nvPr/>
          </p:nvSpPr>
          <p:spPr bwMode="auto">
            <a:xfrm>
              <a:off x="3923" y="2341"/>
              <a:ext cx="862" cy="816"/>
            </a:xfrm>
            <a:prstGeom prst="ellipse">
              <a:avLst/>
            </a:prstGeom>
            <a:solidFill>
              <a:srgbClr val="FFCC99"/>
            </a:solidFill>
            <a:ln w="9525" cap="rnd" algn="ctr">
              <a:solidFill>
                <a:schemeClr val="tx1"/>
              </a:solidFill>
              <a:prstDash val="sysDot"/>
              <a:round/>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3727" name="Group 78"/>
            <p:cNvGrpSpPr>
              <a:grpSpLocks/>
            </p:cNvGrpSpPr>
            <p:nvPr/>
          </p:nvGrpSpPr>
          <p:grpSpPr bwMode="auto">
            <a:xfrm>
              <a:off x="3969" y="2432"/>
              <a:ext cx="771" cy="586"/>
              <a:chOff x="4562" y="1752"/>
              <a:chExt cx="771" cy="586"/>
            </a:xfrm>
          </p:grpSpPr>
          <p:pic>
            <p:nvPicPr>
              <p:cNvPr id="113728" name="Picture 79"/>
              <p:cNvPicPr>
                <a:picLocks noChangeAspect="1" noChangeArrowheads="1"/>
              </p:cNvPicPr>
              <p:nvPr/>
            </p:nvPicPr>
            <p:blipFill>
              <a:blip r:embed="rId15">
                <a:clrChange>
                  <a:clrFrom>
                    <a:srgbClr val="FFFFFF"/>
                  </a:clrFrom>
                  <a:clrTo>
                    <a:srgbClr val="FFFFFF">
                      <a:alpha val="0"/>
                    </a:srgbClr>
                  </a:clrTo>
                </a:clrChange>
                <a:lum bright="12000" contrast="-18000"/>
                <a:grayscl/>
                <a:extLst>
                  <a:ext uri="{28A0092B-C50C-407E-A947-70E740481C1C}">
                    <a14:useLocalDpi xmlns:a14="http://schemas.microsoft.com/office/drawing/2010/main" val="0"/>
                  </a:ext>
                </a:extLst>
              </a:blip>
              <a:srcRect/>
              <a:stretch>
                <a:fillRect/>
              </a:stretch>
            </p:blipFill>
            <p:spPr bwMode="auto">
              <a:xfrm>
                <a:off x="4823" y="1972"/>
                <a:ext cx="272"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20" name="Text Box 80"/>
              <p:cNvSpPr txBox="1">
                <a:spLocks noChangeArrowheads="1"/>
              </p:cNvSpPr>
              <p:nvPr/>
            </p:nvSpPr>
            <p:spPr bwMode="auto">
              <a:xfrm>
                <a:off x="4618" y="1752"/>
                <a:ext cx="680" cy="250"/>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2-stage transformation</a:t>
                </a:r>
                <a:endParaRPr lang="en-US" sz="600">
                  <a:effectLst>
                    <a:outerShdw blurRad="38100" dist="38100" dir="2700000" algn="tl">
                      <a:srgbClr val="C0C0C0"/>
                    </a:outerShdw>
                  </a:effectLst>
                  <a:ea typeface="SimSun" pitchFamily="2" charset="-122"/>
                </a:endParaRPr>
              </a:p>
            </p:txBody>
          </p:sp>
          <p:sp>
            <p:nvSpPr>
              <p:cNvPr id="1085521" name="Text Box 81"/>
              <p:cNvSpPr txBox="1">
                <a:spLocks noChangeArrowheads="1"/>
              </p:cNvSpPr>
              <p:nvPr/>
            </p:nvSpPr>
            <p:spPr bwMode="auto">
              <a:xfrm>
                <a:off x="4562" y="2184"/>
                <a:ext cx="771" cy="154"/>
              </a:xfrm>
              <a:prstGeom prst="rect">
                <a:avLst/>
              </a:prstGeom>
              <a:noFill/>
              <a:ln w="9525" algn="ctr">
                <a:noFill/>
                <a:miter lim="800000"/>
                <a:headEnd/>
                <a:tailEnd/>
              </a:ln>
              <a:effectLst/>
            </p:spPr>
            <p:txBody>
              <a:bodyPr>
                <a:spAutoFit/>
              </a:bodyPr>
              <a:lstStyle/>
              <a:p>
                <a:pPr>
                  <a:spcBef>
                    <a:spcPct val="50000"/>
                  </a:spcBef>
                  <a:defRPr/>
                </a:pPr>
                <a:r>
                  <a:rPr lang="en-US" sz="1000" b="1" i="1">
                    <a:effectLst>
                      <a:outerShdw blurRad="38100" dist="38100" dir="2700000" algn="tl">
                        <a:srgbClr val="C0C0C0"/>
                      </a:outerShdw>
                    </a:effectLst>
                    <a:ea typeface="SimSun" pitchFamily="2" charset="-122"/>
                  </a:rPr>
                  <a:t>RDQL-templates</a:t>
                </a:r>
                <a:endParaRPr lang="en-US" sz="600">
                  <a:effectLst>
                    <a:outerShdw blurRad="38100" dist="38100" dir="2700000" algn="tl">
                      <a:srgbClr val="C0C0C0"/>
                    </a:outerShdw>
                  </a:effectLst>
                  <a:ea typeface="SimSun" pitchFamily="2" charset="-122"/>
                </a:endParaRPr>
              </a:p>
            </p:txBody>
          </p:sp>
        </p:grpSp>
      </p:grpSp>
      <p:sp>
        <p:nvSpPr>
          <p:cNvPr id="1085522" name="Text Box 82"/>
          <p:cNvSpPr txBox="1">
            <a:spLocks noChangeArrowheads="1"/>
          </p:cNvSpPr>
          <p:nvPr/>
        </p:nvSpPr>
        <p:spPr bwMode="auto">
          <a:xfrm rot="1849660">
            <a:off x="4483100" y="2265363"/>
            <a:ext cx="647700" cy="22860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SOAP</a:t>
            </a:r>
            <a:endParaRPr lang="en-US" sz="500">
              <a:solidFill>
                <a:srgbClr val="003366"/>
              </a:solidFill>
              <a:effectLst>
                <a:outerShdw blurRad="38100" dist="38100" dir="2700000" algn="tl">
                  <a:srgbClr val="C0C0C0"/>
                </a:outerShdw>
              </a:effectLst>
              <a:ea typeface="SimSun" pitchFamily="2" charset="-122"/>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085442"/>
                                        </p:tgtEl>
                                        <p:attrNameLst>
                                          <p:attrName>style.visibility</p:attrName>
                                        </p:attrNameLst>
                                      </p:cBhvr>
                                      <p:to>
                                        <p:strVal val="visible"/>
                                      </p:to>
                                    </p:set>
                                    <p:animEffect transition="in" filter="dissolve">
                                      <p:cBhvr>
                                        <p:cTn id="7" dur="500"/>
                                        <p:tgtEl>
                                          <p:spTgt spid="108544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85506"/>
                                        </p:tgtEl>
                                        <p:attrNameLst>
                                          <p:attrName>style.visibility</p:attrName>
                                        </p:attrNameLst>
                                      </p:cBhvr>
                                      <p:to>
                                        <p:strVal val="visible"/>
                                      </p:to>
                                    </p:set>
                                    <p:animEffect transition="in" filter="dissolve">
                                      <p:cBhvr>
                                        <p:cTn id="10" dur="500"/>
                                        <p:tgtEl>
                                          <p:spTgt spid="1085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2" grpId="0" animBg="1"/>
      <p:bldP spid="1085506"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6466" name="Rectangle 2"/>
          <p:cNvSpPr>
            <a:spLocks noGrp="1" noChangeArrowheads="1"/>
          </p:cNvSpPr>
          <p:nvPr>
            <p:ph type="title"/>
          </p:nvPr>
        </p:nvSpPr>
        <p:spPr/>
        <p:txBody>
          <a:bodyPr/>
          <a:lstStyle/>
          <a:p>
            <a:pPr eaLnBrk="1" hangingPunct="1">
              <a:defRPr/>
            </a:pPr>
            <a:r>
              <a:rPr lang="fi-FI" sz="3200"/>
              <a:t>Agent classes</a:t>
            </a:r>
            <a:endParaRPr lang="en-US" sz="3200"/>
          </a:p>
        </p:txBody>
      </p:sp>
      <p:pic>
        <p:nvPicPr>
          <p:cNvPr id="114691" name="Picture 3" descr="ResourceAgentsMin-i"/>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287" r="55008" b="60551"/>
          <a:stretch>
            <a:fillRect/>
          </a:stretch>
        </p:blipFill>
        <p:spPr bwMode="auto">
          <a:xfrm>
            <a:off x="2339975" y="2062163"/>
            <a:ext cx="5400675" cy="278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6468" name="Text Box 4"/>
          <p:cNvSpPr txBox="1">
            <a:spLocks noChangeArrowheads="1"/>
          </p:cNvSpPr>
          <p:nvPr/>
        </p:nvSpPr>
        <p:spPr bwMode="auto">
          <a:xfrm>
            <a:off x="1504950" y="3549650"/>
            <a:ext cx="649288"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Device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4693" name="Group 5"/>
          <p:cNvGrpSpPr>
            <a:grpSpLocks/>
          </p:cNvGrpSpPr>
          <p:nvPr/>
        </p:nvGrpSpPr>
        <p:grpSpPr bwMode="auto">
          <a:xfrm>
            <a:off x="2009775" y="3476625"/>
            <a:ext cx="336550" cy="433388"/>
            <a:chOff x="3775" y="1344"/>
            <a:chExt cx="363" cy="504"/>
          </a:xfrm>
        </p:grpSpPr>
        <p:sp>
          <p:nvSpPr>
            <p:cNvPr id="114712" name="Oval 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4713" name="Picture 7"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6472" name="Text Box 8"/>
          <p:cNvSpPr txBox="1">
            <a:spLocks noChangeArrowheads="1"/>
          </p:cNvSpPr>
          <p:nvPr/>
        </p:nvSpPr>
        <p:spPr bwMode="auto">
          <a:xfrm>
            <a:off x="1862138" y="4438650"/>
            <a:ext cx="649287"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Service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4695" name="Group 9"/>
          <p:cNvGrpSpPr>
            <a:grpSpLocks/>
          </p:cNvGrpSpPr>
          <p:nvPr/>
        </p:nvGrpSpPr>
        <p:grpSpPr bwMode="auto">
          <a:xfrm>
            <a:off x="2319338" y="4367213"/>
            <a:ext cx="336550" cy="433387"/>
            <a:chOff x="3775" y="1344"/>
            <a:chExt cx="363" cy="504"/>
          </a:xfrm>
        </p:grpSpPr>
        <p:sp>
          <p:nvSpPr>
            <p:cNvPr id="114710" name="Oval 10"/>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4711" name="Picture 11"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4696" name="Group 12"/>
          <p:cNvGrpSpPr>
            <a:grpSpLocks/>
          </p:cNvGrpSpPr>
          <p:nvPr/>
        </p:nvGrpSpPr>
        <p:grpSpPr bwMode="auto">
          <a:xfrm>
            <a:off x="1330325" y="2711450"/>
            <a:ext cx="336550" cy="433388"/>
            <a:chOff x="3775" y="1344"/>
            <a:chExt cx="363" cy="504"/>
          </a:xfrm>
        </p:grpSpPr>
        <p:sp>
          <p:nvSpPr>
            <p:cNvPr id="114708" name="Oval 13"/>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4709" name="Picture 14"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6479" name="Text Box 15"/>
          <p:cNvSpPr txBox="1">
            <a:spLocks noChangeArrowheads="1"/>
          </p:cNvSpPr>
          <p:nvPr/>
        </p:nvSpPr>
        <p:spPr bwMode="auto">
          <a:xfrm>
            <a:off x="1619250" y="2782888"/>
            <a:ext cx="792163" cy="365125"/>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Simulator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4698" name="Group 16"/>
          <p:cNvGrpSpPr>
            <a:grpSpLocks/>
          </p:cNvGrpSpPr>
          <p:nvPr/>
        </p:nvGrpSpPr>
        <p:grpSpPr bwMode="auto">
          <a:xfrm>
            <a:off x="6821488" y="3862388"/>
            <a:ext cx="793750" cy="436562"/>
            <a:chOff x="3969" y="2614"/>
            <a:chExt cx="500" cy="275"/>
          </a:xfrm>
        </p:grpSpPr>
        <p:sp>
          <p:nvSpPr>
            <p:cNvPr id="1086481" name="Text Box 17"/>
            <p:cNvSpPr txBox="1">
              <a:spLocks noChangeArrowheads="1"/>
            </p:cNvSpPr>
            <p:nvPr/>
          </p:nvSpPr>
          <p:spPr bwMode="auto">
            <a:xfrm>
              <a:off x="3969" y="2659"/>
              <a:ext cx="409" cy="230"/>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4705" name="Group 18"/>
            <p:cNvGrpSpPr>
              <a:grpSpLocks/>
            </p:cNvGrpSpPr>
            <p:nvPr/>
          </p:nvGrpSpPr>
          <p:grpSpPr bwMode="auto">
            <a:xfrm>
              <a:off x="4257" y="2614"/>
              <a:ext cx="212" cy="273"/>
              <a:chOff x="3775" y="1344"/>
              <a:chExt cx="363" cy="504"/>
            </a:xfrm>
          </p:grpSpPr>
          <p:sp>
            <p:nvSpPr>
              <p:cNvPr id="114706" name="Oval 19"/>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4707" name="Picture 20"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4699" name="Group 21"/>
          <p:cNvGrpSpPr>
            <a:grpSpLocks/>
          </p:cNvGrpSpPr>
          <p:nvPr/>
        </p:nvGrpSpPr>
        <p:grpSpPr bwMode="auto">
          <a:xfrm>
            <a:off x="7092950" y="4654550"/>
            <a:ext cx="863600" cy="503238"/>
            <a:chOff x="3606" y="2567"/>
            <a:chExt cx="544" cy="317"/>
          </a:xfrm>
        </p:grpSpPr>
        <p:sp>
          <p:nvSpPr>
            <p:cNvPr id="1086486" name="Text Box 22"/>
            <p:cNvSpPr txBox="1">
              <a:spLocks noChangeArrowheads="1"/>
            </p:cNvSpPr>
            <p:nvPr/>
          </p:nvSpPr>
          <p:spPr bwMode="auto">
            <a:xfrm>
              <a:off x="3606" y="2568"/>
              <a:ext cx="409" cy="316"/>
            </a:xfrm>
            <a:prstGeom prst="rect">
              <a:avLst/>
            </a:prstGeom>
            <a:noFill/>
            <a:ln w="9525" algn="ctr">
              <a:noFill/>
              <a:miter lim="800000"/>
              <a:headEnd/>
              <a:tailEnd/>
            </a:ln>
            <a:effectLst/>
          </p:spPr>
          <p:txBody>
            <a:bodyPr>
              <a:spAutoFit/>
            </a:bodyPr>
            <a:lstStyle/>
            <a:p>
              <a:pPr algn="just">
                <a:spcBef>
                  <a:spcPct val="50000"/>
                </a:spcBef>
                <a:defRPr/>
              </a:pPr>
              <a:r>
                <a:rPr lang="en-US" sz="900" b="1" i="1">
                  <a:solidFill>
                    <a:srgbClr val="CC3300"/>
                  </a:solidFill>
                  <a:effectLst>
                    <a:outerShdw blurRad="38100" dist="38100" dir="2700000" algn="tl">
                      <a:srgbClr val="C0C0C0"/>
                    </a:outerShdw>
                  </a:effectLst>
                  <a:ea typeface="SimSun" pitchFamily="2" charset="-122"/>
                </a:rPr>
                <a:t>Expert Adapter Agent</a:t>
              </a:r>
              <a:endParaRPr lang="en-US" sz="500">
                <a:solidFill>
                  <a:srgbClr val="003366"/>
                </a:solidFill>
                <a:effectLst>
                  <a:outerShdw blurRad="38100" dist="38100" dir="2700000" algn="tl">
                    <a:srgbClr val="C0C0C0"/>
                  </a:outerShdw>
                </a:effectLst>
                <a:ea typeface="SimSun" pitchFamily="2" charset="-122"/>
              </a:endParaRPr>
            </a:p>
          </p:txBody>
        </p:sp>
        <p:grpSp>
          <p:nvGrpSpPr>
            <p:cNvPr id="114701" name="Group 23"/>
            <p:cNvGrpSpPr>
              <a:grpSpLocks/>
            </p:cNvGrpSpPr>
            <p:nvPr/>
          </p:nvGrpSpPr>
          <p:grpSpPr bwMode="auto">
            <a:xfrm>
              <a:off x="3938" y="2567"/>
              <a:ext cx="212" cy="273"/>
              <a:chOff x="3775" y="1344"/>
              <a:chExt cx="363" cy="504"/>
            </a:xfrm>
          </p:grpSpPr>
          <p:sp>
            <p:nvSpPr>
              <p:cNvPr id="114702" name="Oval 24"/>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4703" name="Picture 25" descr="CA0NW12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7490" name="Rectangle 2"/>
          <p:cNvSpPr>
            <a:spLocks noGrp="1" noChangeArrowheads="1"/>
          </p:cNvSpPr>
          <p:nvPr>
            <p:ph type="title"/>
          </p:nvPr>
        </p:nvSpPr>
        <p:spPr/>
        <p:txBody>
          <a:bodyPr/>
          <a:lstStyle/>
          <a:p>
            <a:pPr eaLnBrk="1" hangingPunct="1">
              <a:defRPr/>
            </a:pPr>
            <a:r>
              <a:rPr lang="fi-FI" sz="3200"/>
              <a:t>Platform launch</a:t>
            </a:r>
            <a:endParaRPr lang="en-US" sz="3200"/>
          </a:p>
        </p:txBody>
      </p:sp>
      <p:pic>
        <p:nvPicPr>
          <p:cNvPr id="1157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0113" y="1052513"/>
            <a:ext cx="7632700" cy="5145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6738" name="Picture 4" descr="bluejad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2713038"/>
            <a:ext cx="5257800"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39" name="Picture 5" descr="logo_java_gre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4724400"/>
            <a:ext cx="6551613"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06" name="Rectangle 6"/>
          <p:cNvSpPr>
            <a:spLocks noChangeArrowheads="1"/>
          </p:cNvSpPr>
          <p:nvPr/>
        </p:nvSpPr>
        <p:spPr bwMode="auto">
          <a:xfrm>
            <a:off x="1835150"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Component Set</a:t>
            </a:r>
          </a:p>
        </p:txBody>
      </p:sp>
      <p:pic>
        <p:nvPicPr>
          <p:cNvPr id="116741" name="Picture 7" descr="log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2424113"/>
            <a:ext cx="2082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2" name="Picture 8" descr="home-presentati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2138" y="1704975"/>
            <a:ext cx="3362325"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3" name="Picture 9" descr="images"/>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3850" y="1704975"/>
            <a:ext cx="2281238" cy="113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4" name="Picture 10" descr="jena logo"/>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43663" y="1701800"/>
            <a:ext cx="2089150" cy="171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5" name="Picture 11" descr="j2ee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4213" y="4508500"/>
            <a:ext cx="1719262" cy="194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6" name="Picture 12" descr="eclips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56325" y="4508500"/>
            <a:ext cx="2376488" cy="157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7" name="Picture 13" descr="jca"/>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11413" y="4724400"/>
            <a:ext cx="14224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8" name="Text Box 14"/>
          <p:cNvSpPr txBox="1">
            <a:spLocks noChangeArrowheads="1"/>
          </p:cNvSpPr>
          <p:nvPr/>
        </p:nvSpPr>
        <p:spPr bwMode="auto">
          <a:xfrm>
            <a:off x="2627313" y="5734050"/>
            <a:ext cx="6937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b="1" i="1">
                <a:solidFill>
                  <a:srgbClr val="000066"/>
                </a:solidFill>
              </a:rPr>
              <a:t>JCA</a:t>
            </a:r>
          </a:p>
        </p:txBody>
      </p:sp>
      <p:pic>
        <p:nvPicPr>
          <p:cNvPr id="116749" name="Picture 15" descr="fipa_logo__0075_"/>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24525" y="3241675"/>
            <a:ext cx="1050925" cy="105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0" name="Picture 16" descr="SW"/>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732588" y="3995738"/>
            <a:ext cx="2266950"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1" name="Picture 17" descr="rdf"/>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582025" y="3548063"/>
            <a:ext cx="419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2" name="Picture 18" descr="jena logo"/>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740650" y="1125538"/>
            <a:ext cx="1165225"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3" name="Picture 19" descr="The Protege Ne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124075" y="693738"/>
            <a:ext cx="1655763"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4" name="Picture 20" descr="The Apache Axis Project">
            <a:hlinkClick r:id="rId16"/>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79838" y="3697288"/>
            <a:ext cx="1943100"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5" name="Picture 21" descr="Saxonica.com">
            <a:hlinkClick r:id="rId18"/>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411413" y="6165850"/>
            <a:ext cx="27368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6" name="Picture 22" descr="smallchart.png"/>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227763" y="765175"/>
            <a:ext cx="1512887"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7" name="Picture 23" descr="ologo"/>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148263" y="6073775"/>
            <a:ext cx="2663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8" name="Picture 24" descr="logo_omondo_trans">
            <a:hlinkClick r:id="rId22"/>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044575" y="3741738"/>
            <a:ext cx="2735263"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59" name="Picture 25" descr="Poseidon with his trident"/>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466975" y="2276475"/>
            <a:ext cx="1908175" cy="66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60" name="Picture 26" descr="CVSHome">
            <a:hlinkClick r:id="rId25"/>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731000" y="3160713"/>
            <a:ext cx="1081088" cy="84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6484" name="Rectangle 4"/>
          <p:cNvSpPr>
            <a:spLocks noChangeArrowheads="1"/>
          </p:cNvSpPr>
          <p:nvPr/>
        </p:nvSpPr>
        <p:spPr bwMode="auto">
          <a:xfrm>
            <a:off x="1403350" y="125413"/>
            <a:ext cx="76327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GB" sz="3200" b="1">
                <a:solidFill>
                  <a:srgbClr val="EC8C00"/>
                </a:solidFill>
                <a:effectLst>
                  <a:outerShdw blurRad="38100" dist="38100" dir="2700000" algn="tl">
                    <a:srgbClr val="C0C0C0"/>
                  </a:outerShdw>
                </a:effectLst>
              </a:rPr>
              <a:t>3. Integration and Trust Stage (2006)</a:t>
            </a:r>
          </a:p>
        </p:txBody>
      </p:sp>
      <p:sp>
        <p:nvSpPr>
          <p:cNvPr id="916485" name="Rectangle 5"/>
          <p:cNvSpPr>
            <a:spLocks noChangeArrowheads="1"/>
          </p:cNvSpPr>
          <p:nvPr/>
        </p:nvSpPr>
        <p:spPr bwMode="auto">
          <a:xfrm>
            <a:off x="395288" y="2205038"/>
            <a:ext cx="8353425" cy="3887787"/>
          </a:xfrm>
          <a:prstGeom prst="rect">
            <a:avLst/>
          </a:prstGeom>
          <a:noFill/>
          <a:ln w="9525">
            <a:solidFill>
              <a:srgbClr val="FFCC66"/>
            </a:solidFill>
            <a:miter lim="800000"/>
            <a:headEnd/>
            <a:tailEnd/>
          </a:ln>
          <a:effectLst/>
        </p:spPr>
        <p:txBody>
          <a:bodyPr lIns="198000" rIns="18000"/>
          <a:lstStyle/>
          <a:p>
            <a:pPr marL="609600" indent="-609600" algn="just">
              <a:lnSpc>
                <a:spcPct val="90000"/>
              </a:lnSpc>
              <a:spcBef>
                <a:spcPct val="20000"/>
              </a:spcBef>
              <a:buFontTx/>
              <a:buChar char="•"/>
              <a:defRPr/>
            </a:pPr>
            <a:r>
              <a:rPr lang="en-US" sz="2000">
                <a:solidFill>
                  <a:srgbClr val="FF3300"/>
                </a:solidFill>
              </a:rPr>
              <a:t>Development of P2P agent-communication system</a:t>
            </a:r>
            <a:endParaRPr lang="en-US" sz="2000">
              <a:solidFill>
                <a:srgbClr val="003366"/>
              </a:solidFill>
            </a:endParaRPr>
          </a:p>
          <a:p>
            <a:pPr marL="1371600" lvl="2" indent="-457200" algn="just">
              <a:lnSpc>
                <a:spcPct val="90000"/>
              </a:lnSpc>
              <a:spcBef>
                <a:spcPct val="20000"/>
              </a:spcBef>
              <a:buClr>
                <a:srgbClr val="003366"/>
              </a:buClr>
              <a:buFontTx/>
              <a:buChar char="•"/>
              <a:defRPr/>
            </a:pPr>
            <a:r>
              <a:rPr lang="en-GB" sz="1600"/>
              <a:t>Resource Semantic Discovery</a:t>
            </a:r>
          </a:p>
          <a:p>
            <a:pPr marL="1371600" lvl="2" indent="-457200" algn="just">
              <a:lnSpc>
                <a:spcPct val="90000"/>
              </a:lnSpc>
              <a:spcBef>
                <a:spcPct val="20000"/>
              </a:spcBef>
              <a:buClr>
                <a:srgbClr val="003366"/>
              </a:buClr>
              <a:buFontTx/>
              <a:buChar char="•"/>
              <a:defRPr/>
            </a:pPr>
            <a:r>
              <a:rPr lang="en-GB" sz="1600"/>
              <a:t>Maintenance Data &amp; Knowledge Integration</a:t>
            </a:r>
          </a:p>
          <a:p>
            <a:pPr marL="1371600" lvl="2" indent="-457200" algn="just">
              <a:lnSpc>
                <a:spcPct val="90000"/>
              </a:lnSpc>
              <a:spcBef>
                <a:spcPct val="20000"/>
              </a:spcBef>
              <a:buClr>
                <a:srgbClr val="003366"/>
              </a:buClr>
              <a:buFontTx/>
              <a:buChar char="•"/>
              <a:defRPr/>
            </a:pPr>
            <a:r>
              <a:rPr lang="en-GB" sz="1600"/>
              <a:t>Certification and credibility assessment of services</a:t>
            </a:r>
          </a:p>
          <a:p>
            <a:pPr marL="1371600" lvl="2" indent="-457200" algn="just">
              <a:lnSpc>
                <a:spcPct val="90000"/>
              </a:lnSpc>
              <a:spcBef>
                <a:spcPct val="20000"/>
              </a:spcBef>
              <a:buClr>
                <a:srgbClr val="003366"/>
              </a:buClr>
              <a:buFontTx/>
              <a:buChar char="•"/>
              <a:defRPr/>
            </a:pPr>
            <a:r>
              <a:rPr lang="en-GB" sz="1600"/>
              <a:t>Scenario: one device - many services</a:t>
            </a:r>
          </a:p>
          <a:p>
            <a:pPr marL="1371600" lvl="2" indent="-457200" algn="just">
              <a:lnSpc>
                <a:spcPct val="90000"/>
              </a:lnSpc>
              <a:spcBef>
                <a:spcPct val="20000"/>
              </a:spcBef>
              <a:buClr>
                <a:srgbClr val="003366"/>
              </a:buClr>
              <a:buFontTx/>
              <a:buChar char="•"/>
              <a:defRPr/>
            </a:pPr>
            <a:r>
              <a:rPr lang="en-GB" sz="1600"/>
              <a:t>Scenario: one service – many devices</a:t>
            </a:r>
          </a:p>
          <a:p>
            <a:pPr marL="1371600" lvl="2" indent="-457200" algn="just">
              <a:lnSpc>
                <a:spcPct val="90000"/>
              </a:lnSpc>
              <a:spcBef>
                <a:spcPct val="20000"/>
              </a:spcBef>
              <a:buClr>
                <a:srgbClr val="003366"/>
              </a:buClr>
              <a:buFontTx/>
              <a:buChar char="•"/>
              <a:defRPr/>
            </a:pPr>
            <a:r>
              <a:rPr lang="en-GB" sz="1600"/>
              <a:t>Resource-to-resource communication</a:t>
            </a:r>
          </a:p>
          <a:p>
            <a:pPr marL="1371600" lvl="2" indent="-457200" algn="just">
              <a:lnSpc>
                <a:spcPct val="90000"/>
              </a:lnSpc>
              <a:spcBef>
                <a:spcPct val="20000"/>
              </a:spcBef>
              <a:buClr>
                <a:srgbClr val="003366"/>
              </a:buClr>
              <a:buFontTx/>
              <a:buChar char="•"/>
              <a:defRPr/>
            </a:pPr>
            <a:r>
              <a:rPr lang="en-GB" sz="1600"/>
              <a:t>Model integration</a:t>
            </a:r>
          </a:p>
          <a:p>
            <a:pPr marL="1371600" lvl="2" indent="-457200" algn="just">
              <a:lnSpc>
                <a:spcPct val="90000"/>
              </a:lnSpc>
              <a:spcBef>
                <a:spcPct val="20000"/>
              </a:spcBef>
              <a:buClr>
                <a:srgbClr val="003366"/>
              </a:buClr>
              <a:buFontTx/>
              <a:buChar char="•"/>
              <a:defRPr/>
            </a:pPr>
            <a:endParaRPr lang="en-GB"/>
          </a:p>
          <a:p>
            <a:pPr marL="609600" indent="-609600" algn="just">
              <a:lnSpc>
                <a:spcPct val="90000"/>
              </a:lnSpc>
              <a:spcBef>
                <a:spcPct val="20000"/>
              </a:spcBef>
              <a:buFontTx/>
              <a:buChar char="•"/>
              <a:defRPr/>
            </a:pPr>
            <a:r>
              <a:rPr lang="en-US" sz="2000">
                <a:solidFill>
                  <a:srgbClr val="FF3300"/>
                </a:solidFill>
              </a:rPr>
              <a:t>Research of the Resource Process/Integration Description Framework</a:t>
            </a:r>
          </a:p>
          <a:p>
            <a:pPr marL="609600" indent="-609600" algn="l">
              <a:defRPr/>
            </a:pPr>
            <a:r>
              <a:rPr lang="en-US" sz="1600" i="1">
                <a:effectLst>
                  <a:outerShdw blurRad="38100" dist="38100" dir="2700000" algn="tl">
                    <a:srgbClr val="C0C0C0"/>
                  </a:outerShdw>
                </a:effectLst>
              </a:rPr>
              <a:t>          </a:t>
            </a:r>
            <a:r>
              <a:rPr lang="en-US" sz="1600">
                <a:effectLst>
                  <a:outerShdw blurRad="38100" dist="38100" dir="2700000" algn="tl">
                    <a:srgbClr val="C0C0C0"/>
                  </a:outerShdw>
                </a:effectLst>
              </a:rPr>
              <a:t>The Resource Process/Integration Description Framework (R</a:t>
            </a:r>
            <a:r>
              <a:rPr lang="en-US" sz="1200">
                <a:effectLst>
                  <a:outerShdw blurRad="38100" dist="38100" dir="2700000" algn="tl">
                    <a:srgbClr val="C0C0C0"/>
                  </a:outerShdw>
                </a:effectLst>
              </a:rPr>
              <a:t>PI</a:t>
            </a:r>
            <a:r>
              <a:rPr lang="en-US" sz="1600">
                <a:effectLst>
                  <a:outerShdw blurRad="38100" dist="38100" dir="2700000" algn="tl">
                    <a:srgbClr val="C0C0C0"/>
                  </a:outerShdw>
                </a:effectLst>
              </a:rPr>
              <a:t>DF), will be elaborated to be further used as a semantic format for representation of domain-specific resource integration and networking description.</a:t>
            </a:r>
            <a:endParaRPr lang="en-GB" sz="1600">
              <a:effectLst>
                <a:outerShdw blurRad="38100" dist="38100" dir="2700000" algn="tl">
                  <a:srgbClr val="C0C0C0"/>
                </a:outerShdw>
              </a:effectLst>
            </a:endParaRPr>
          </a:p>
        </p:txBody>
      </p:sp>
      <p:sp>
        <p:nvSpPr>
          <p:cNvPr id="117764" name="Rectangle 6"/>
          <p:cNvSpPr>
            <a:spLocks noChangeArrowheads="1"/>
          </p:cNvSpPr>
          <p:nvPr/>
        </p:nvSpPr>
        <p:spPr bwMode="auto">
          <a:xfrm>
            <a:off x="827088" y="1052513"/>
            <a:ext cx="7993062"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20000"/>
              </a:spcBef>
            </a:pPr>
            <a:r>
              <a:rPr lang="en-GB" altLang="en-US" sz="2400" u="sng">
                <a:solidFill>
                  <a:srgbClr val="003366"/>
                </a:solidFill>
                <a:cs typeface="Times New Roman" pitchFamily="18" charset="0"/>
              </a:rPr>
              <a:t>Development of a decentralized networked maintenance</a:t>
            </a:r>
          </a:p>
          <a:p>
            <a:pPr algn="l" eaLnBrk="1" hangingPunct="1">
              <a:spcBef>
                <a:spcPct val="20000"/>
              </a:spcBef>
            </a:pPr>
            <a:r>
              <a:rPr lang="en-GB" altLang="en-US" sz="2400" u="sng">
                <a:solidFill>
                  <a:srgbClr val="003366"/>
                </a:solidFill>
                <a:cs typeface="Times New Roman" pitchFamily="18" charset="0"/>
              </a:rPr>
              <a:t>management environment</a:t>
            </a:r>
            <a:br>
              <a:rPr lang="en-GB" altLang="en-US" sz="2400" u="sng">
                <a:solidFill>
                  <a:srgbClr val="003366"/>
                </a:solidFill>
                <a:cs typeface="Times New Roman" pitchFamily="18" charset="0"/>
              </a:rPr>
            </a:br>
            <a:endParaRPr lang="en-US" altLang="en-US" sz="2400" u="sng">
              <a:solidFill>
                <a:srgbClr val="AE6800"/>
              </a:solidFill>
              <a:cs typeface="Times New Roman" pitchFamily="18" charset="0"/>
            </a:endParaRPr>
          </a:p>
        </p:txBody>
      </p:sp>
      <p:pic>
        <p:nvPicPr>
          <p:cNvPr id="117765" name="Picture 7" descr="logoRD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89800" y="6189663"/>
            <a:ext cx="1655763"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6" name="Text Box 8"/>
          <p:cNvSpPr txBox="1">
            <a:spLocks noChangeArrowheads="1"/>
          </p:cNvSpPr>
          <p:nvPr/>
        </p:nvSpPr>
        <p:spPr bwMode="auto">
          <a:xfrm>
            <a:off x="7450138" y="6200775"/>
            <a:ext cx="1017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2000">
                <a:solidFill>
                  <a:srgbClr val="FF9900"/>
                </a:solidFill>
                <a:latin typeface="Cooper Black" pitchFamily="18" charset="0"/>
              </a:rPr>
              <a:t>PI</a:t>
            </a:r>
            <a:endParaRPr lang="en-US" altLang="en-US" sz="2000">
              <a:solidFill>
                <a:srgbClr val="FF9900"/>
              </a:solidFill>
              <a:latin typeface="Cooper Black" pitchFamily="18" charset="0"/>
            </a:endParaRPr>
          </a:p>
        </p:txBody>
      </p:sp>
    </p:spTree>
  </p:cSld>
  <p:clrMapOvr>
    <a:masterClrMapping/>
  </p:clrMapOvr>
  <p:transition spd="med"/>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Line 4"/>
          <p:cNvSpPr>
            <a:spLocks noChangeShapeType="1"/>
          </p:cNvSpPr>
          <p:nvPr/>
        </p:nvSpPr>
        <p:spPr bwMode="auto">
          <a:xfrm>
            <a:off x="2987675" y="5237163"/>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787" name="Line 5"/>
          <p:cNvSpPr>
            <a:spLocks noChangeShapeType="1"/>
          </p:cNvSpPr>
          <p:nvPr/>
        </p:nvSpPr>
        <p:spPr bwMode="auto">
          <a:xfrm>
            <a:off x="2987675" y="2357438"/>
            <a:ext cx="2376488" cy="0"/>
          </a:xfrm>
          <a:prstGeom prst="line">
            <a:avLst/>
          </a:prstGeom>
          <a:noFill/>
          <a:ln w="508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pic>
        <p:nvPicPr>
          <p:cNvPr id="118788" name="Picture 6"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425" y="836613"/>
            <a:ext cx="2944813"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9" name="Picture 7" descr="logoR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4663" y="3306763"/>
            <a:ext cx="3194050"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90" name="Text Box 8"/>
          <p:cNvSpPr txBox="1">
            <a:spLocks noChangeArrowheads="1"/>
          </p:cNvSpPr>
          <p:nvPr/>
        </p:nvSpPr>
        <p:spPr bwMode="auto">
          <a:xfrm>
            <a:off x="5961063" y="3517900"/>
            <a:ext cx="1947862"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3600">
                <a:solidFill>
                  <a:srgbClr val="FF9900"/>
                </a:solidFill>
                <a:latin typeface="Cooper Black" pitchFamily="18" charset="0"/>
              </a:rPr>
              <a:t>PI</a:t>
            </a:r>
            <a:endParaRPr lang="en-US" altLang="en-US" sz="3600">
              <a:solidFill>
                <a:srgbClr val="FF9900"/>
              </a:solidFill>
              <a:latin typeface="Cooper Black" pitchFamily="18" charset="0"/>
            </a:endParaRPr>
          </a:p>
        </p:txBody>
      </p:sp>
      <p:sp>
        <p:nvSpPr>
          <p:cNvPr id="118791" name="AutoShape 9"/>
          <p:cNvSpPr>
            <a:spLocks/>
          </p:cNvSpPr>
          <p:nvPr/>
        </p:nvSpPr>
        <p:spPr bwMode="auto">
          <a:xfrm>
            <a:off x="5292725" y="2212975"/>
            <a:ext cx="254000" cy="3240088"/>
          </a:xfrm>
          <a:prstGeom prst="rightBrace">
            <a:avLst>
              <a:gd name="adj1" fmla="val 106302"/>
              <a:gd name="adj2" fmla="val 50000"/>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47914" name="Rectangle 10"/>
          <p:cNvSpPr>
            <a:spLocks noChangeArrowheads="1"/>
          </p:cNvSpPr>
          <p:nvPr/>
        </p:nvSpPr>
        <p:spPr bwMode="auto">
          <a:xfrm>
            <a:off x="827088" y="125413"/>
            <a:ext cx="80994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a:solidFill>
                  <a:srgbClr val="EC8C00"/>
                </a:solidFill>
                <a:effectLst>
                  <a:outerShdw blurRad="38100" dist="38100" dir="2700000" algn="tl">
                    <a:srgbClr val="C0C0C0"/>
                  </a:outerShdw>
                </a:effectLst>
              </a:rPr>
              <a:t>Challenge 3: General Networking Framework</a:t>
            </a:r>
          </a:p>
        </p:txBody>
      </p:sp>
      <p:pic>
        <p:nvPicPr>
          <p:cNvPr id="118793" name="Picture 11" descr="The World Wide Web Consortium (W3C)"/>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1863" y="1700213"/>
            <a:ext cx="300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94" name="Picture 12" descr="The Semantic Web Home Pag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1188" y="2225675"/>
            <a:ext cx="201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95" name="Picture 13" descr="rdf icons">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91525" y="2708275"/>
            <a:ext cx="56038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7918" name="Documents"/>
          <p:cNvSpPr>
            <a:spLocks noEditPoints="1" noChangeArrowheads="1"/>
          </p:cNvSpPr>
          <p:nvPr/>
        </p:nvSpPr>
        <p:spPr bwMode="auto">
          <a:xfrm>
            <a:off x="3136900" y="1852613"/>
            <a:ext cx="1906588" cy="1049337"/>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200"/>
              <a:t>Scenario </a:t>
            </a:r>
          </a:p>
          <a:p>
            <a:pPr>
              <a:defRPr/>
            </a:pPr>
            <a:r>
              <a:rPr lang="en-US" sz="1200"/>
              <a:t>“Predictive maintenance”</a:t>
            </a:r>
          </a:p>
          <a:p>
            <a:pPr>
              <a:defRPr/>
            </a:pPr>
            <a:r>
              <a:rPr lang="en-US" sz="1200"/>
              <a:t>description</a:t>
            </a:r>
          </a:p>
        </p:txBody>
      </p:sp>
      <p:sp>
        <p:nvSpPr>
          <p:cNvPr id="118797" name="AutoShape 15"/>
          <p:cNvSpPr>
            <a:spLocks noChangeArrowheads="1"/>
          </p:cNvSpPr>
          <p:nvPr/>
        </p:nvSpPr>
        <p:spPr bwMode="auto">
          <a:xfrm>
            <a:off x="5508625" y="5229225"/>
            <a:ext cx="3382963" cy="1439863"/>
          </a:xfrm>
          <a:prstGeom prst="wedgeRoundRectCallout">
            <a:avLst>
              <a:gd name="adj1" fmla="val -59949"/>
              <a:gd name="adj2" fmla="val -28833"/>
              <a:gd name="adj3" fmla="val 16667"/>
            </a:avLst>
          </a:prstGeom>
          <a:solidFill>
            <a:srgbClr val="CCFFFF"/>
          </a:solidFill>
          <a:ln w="1587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a:t>Universal reusable semantically-configurable scenarios for business processes</a:t>
            </a:r>
          </a:p>
        </p:txBody>
      </p:sp>
      <p:grpSp>
        <p:nvGrpSpPr>
          <p:cNvPr id="118798" name="Group 16"/>
          <p:cNvGrpSpPr>
            <a:grpSpLocks/>
          </p:cNvGrpSpPr>
          <p:nvPr/>
        </p:nvGrpSpPr>
        <p:grpSpPr bwMode="auto">
          <a:xfrm>
            <a:off x="65088" y="1349375"/>
            <a:ext cx="2952750" cy="2087563"/>
            <a:chOff x="113" y="618"/>
            <a:chExt cx="2223" cy="1545"/>
          </a:xfrm>
        </p:grpSpPr>
        <p:sp>
          <p:nvSpPr>
            <p:cNvPr id="118842" name="AutoShape 17"/>
            <p:cNvSpPr>
              <a:spLocks noChangeArrowheads="1"/>
            </p:cNvSpPr>
            <p:nvPr/>
          </p:nvSpPr>
          <p:spPr bwMode="auto">
            <a:xfrm>
              <a:off x="113" y="618"/>
              <a:ext cx="2223" cy="1545"/>
            </a:xfrm>
            <a:prstGeom prst="roundRect">
              <a:avLst>
                <a:gd name="adj" fmla="val 16667"/>
              </a:avLst>
            </a:prstGeom>
            <a:solidFill>
              <a:srgbClr val="FFCC99"/>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43" name="Group 18"/>
            <p:cNvGrpSpPr>
              <a:grpSpLocks/>
            </p:cNvGrpSpPr>
            <p:nvPr/>
          </p:nvGrpSpPr>
          <p:grpSpPr bwMode="auto">
            <a:xfrm>
              <a:off x="188" y="714"/>
              <a:ext cx="886" cy="424"/>
              <a:chOff x="180" y="738"/>
              <a:chExt cx="1905" cy="1078"/>
            </a:xfrm>
          </p:grpSpPr>
          <p:sp>
            <p:nvSpPr>
              <p:cNvPr id="118879" name="AutoShape 19"/>
              <p:cNvSpPr>
                <a:spLocks noChangeArrowheads="1"/>
              </p:cNvSpPr>
              <p:nvPr/>
            </p:nvSpPr>
            <p:spPr bwMode="auto">
              <a:xfrm>
                <a:off x="180" y="1309"/>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80" name="Group 20"/>
              <p:cNvGrpSpPr>
                <a:grpSpLocks/>
              </p:cNvGrpSpPr>
              <p:nvPr/>
            </p:nvGrpSpPr>
            <p:grpSpPr bwMode="auto">
              <a:xfrm>
                <a:off x="492" y="978"/>
                <a:ext cx="598" cy="545"/>
                <a:chOff x="423" y="527"/>
                <a:chExt cx="1426" cy="1315"/>
              </a:xfrm>
            </p:grpSpPr>
            <p:pic>
              <p:nvPicPr>
                <p:cNvPr id="118884" name="Picture 2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85" name="Picture 22"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8881" name="Group 23"/>
              <p:cNvGrpSpPr>
                <a:grpSpLocks/>
              </p:cNvGrpSpPr>
              <p:nvPr/>
            </p:nvGrpSpPr>
            <p:grpSpPr bwMode="auto">
              <a:xfrm>
                <a:off x="1330" y="738"/>
                <a:ext cx="408" cy="807"/>
                <a:chOff x="1803" y="1661"/>
                <a:chExt cx="363" cy="505"/>
              </a:xfrm>
            </p:grpSpPr>
            <p:sp>
              <p:nvSpPr>
                <p:cNvPr id="118882" name="Oval 2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83" name="Picture 25"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8844" name="Group 26"/>
            <p:cNvGrpSpPr>
              <a:grpSpLocks/>
            </p:cNvGrpSpPr>
            <p:nvPr/>
          </p:nvGrpSpPr>
          <p:grpSpPr bwMode="auto">
            <a:xfrm>
              <a:off x="169" y="1456"/>
              <a:ext cx="976" cy="577"/>
              <a:chOff x="135" y="1901"/>
              <a:chExt cx="1905" cy="1100"/>
            </a:xfrm>
          </p:grpSpPr>
          <p:sp>
            <p:nvSpPr>
              <p:cNvPr id="118866" name="AutoShape 27"/>
              <p:cNvSpPr>
                <a:spLocks noChangeArrowheads="1"/>
              </p:cNvSpPr>
              <p:nvPr/>
            </p:nvSpPr>
            <p:spPr bwMode="auto">
              <a:xfrm>
                <a:off x="135" y="2494"/>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67" name="Group 28"/>
              <p:cNvGrpSpPr>
                <a:grpSpLocks/>
              </p:cNvGrpSpPr>
              <p:nvPr/>
            </p:nvGrpSpPr>
            <p:grpSpPr bwMode="auto">
              <a:xfrm>
                <a:off x="452" y="2265"/>
                <a:ext cx="680" cy="454"/>
                <a:chOff x="3470" y="3294"/>
                <a:chExt cx="1497" cy="870"/>
              </a:xfrm>
            </p:grpSpPr>
            <p:grpSp>
              <p:nvGrpSpPr>
                <p:cNvPr id="118871" name="Group 29"/>
                <p:cNvGrpSpPr>
                  <a:grpSpLocks/>
                </p:cNvGrpSpPr>
                <p:nvPr/>
              </p:nvGrpSpPr>
              <p:grpSpPr bwMode="auto">
                <a:xfrm>
                  <a:off x="3470" y="3294"/>
                  <a:ext cx="1134" cy="862"/>
                  <a:chOff x="2053" y="995"/>
                  <a:chExt cx="2110" cy="1573"/>
                </a:xfrm>
              </p:grpSpPr>
              <p:pic>
                <p:nvPicPr>
                  <p:cNvPr id="118874" name="Picture 30" descr="P514001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53" y="995"/>
                    <a:ext cx="2110" cy="14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118875" name="Group 32"/>
                  <p:cNvGrpSpPr>
                    <a:grpSpLocks/>
                  </p:cNvGrpSpPr>
                  <p:nvPr/>
                </p:nvGrpSpPr>
                <p:grpSpPr bwMode="auto">
                  <a:xfrm>
                    <a:off x="2802" y="1992"/>
                    <a:ext cx="884" cy="576"/>
                    <a:chOff x="873" y="708"/>
                    <a:chExt cx="816" cy="576"/>
                  </a:xfrm>
                </p:grpSpPr>
                <p:pic>
                  <p:nvPicPr>
                    <p:cNvPr id="118876" name="Picture 32"/>
                    <p:cNvPicPr>
                      <a:picLocks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3" y="1188"/>
                      <a:ext cx="816"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77" name="Picture 33"/>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32" y="708"/>
                      <a:ext cx="510" cy="50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78" name="Picture 34"/>
                    <p:cNvPicPr>
                      <a:picLocks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994" y="742"/>
                      <a:ext cx="354" cy="25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118872" name="AutoShape 35"/>
                <p:cNvSpPr>
                  <a:spLocks noChangeArrowheads="1"/>
                </p:cNvSpPr>
                <p:nvPr/>
              </p:nvSpPr>
              <p:spPr bwMode="auto">
                <a:xfrm rot="5400000">
                  <a:off x="4022" y="3821"/>
                  <a:ext cx="453" cy="227"/>
                </a:xfrm>
                <a:custGeom>
                  <a:avLst/>
                  <a:gdLst>
                    <a:gd name="T0" fmla="*/ 374 w 21600"/>
                    <a:gd name="T1" fmla="*/ 114 h 21600"/>
                    <a:gd name="T2" fmla="*/ 227 w 21600"/>
                    <a:gd name="T3" fmla="*/ 227 h 21600"/>
                    <a:gd name="T4" fmla="*/ 79 w 21600"/>
                    <a:gd name="T5" fmla="*/ 114 h 21600"/>
                    <a:gd name="T6" fmla="*/ 227 w 21600"/>
                    <a:gd name="T7" fmla="*/ 0 h 21600"/>
                    <a:gd name="T8" fmla="*/ 0 60000 65536"/>
                    <a:gd name="T9" fmla="*/ 0 60000 65536"/>
                    <a:gd name="T10" fmla="*/ 0 60000 65536"/>
                    <a:gd name="T11" fmla="*/ 0 60000 65536"/>
                    <a:gd name="T12" fmla="*/ 5579 w 21600"/>
                    <a:gd name="T13" fmla="*/ 5614 h 21600"/>
                    <a:gd name="T14" fmla="*/ 16021 w 21600"/>
                    <a:gd name="T15" fmla="*/ 15986 h 21600"/>
                  </a:gdLst>
                  <a:ahLst/>
                  <a:cxnLst>
                    <a:cxn ang="T8">
                      <a:pos x="T0" y="T1"/>
                    </a:cxn>
                    <a:cxn ang="T9">
                      <a:pos x="T2" y="T3"/>
                    </a:cxn>
                    <a:cxn ang="T10">
                      <a:pos x="T4" y="T5"/>
                    </a:cxn>
                    <a:cxn ang="T11">
                      <a:pos x="T6" y="T7"/>
                    </a:cxn>
                  </a:cxnLst>
                  <a:rect l="T12" t="T13" r="T14" b="T15"/>
                  <a:pathLst>
                    <a:path w="21600" h="21600">
                      <a:moveTo>
                        <a:pt x="0" y="0"/>
                      </a:moveTo>
                      <a:lnTo>
                        <a:pt x="7533" y="21600"/>
                      </a:lnTo>
                      <a:lnTo>
                        <a:pt x="14067" y="21600"/>
                      </a:lnTo>
                      <a:lnTo>
                        <a:pt x="21600" y="0"/>
                      </a:lnTo>
                      <a:close/>
                    </a:path>
                  </a:pathLst>
                </a:custGeom>
                <a:solidFill>
                  <a:srgbClr val="FF99CC"/>
                </a:solidFill>
                <a:ln w="9525" algn="ctr">
                  <a:solidFill>
                    <a:schemeClr val="tx1"/>
                  </a:solidFill>
                  <a:miter lim="800000"/>
                  <a:headEnd/>
                  <a:tailEnd/>
                </a:ln>
              </p:spPr>
              <p:txBody>
                <a:bodyPr anchor="ctr">
                  <a:spAutoFit/>
                </a:bodyPr>
                <a:lstStyle/>
                <a:p>
                  <a:endParaRPr lang="en-US"/>
                </a:p>
              </p:txBody>
            </p:sp>
            <p:pic>
              <p:nvPicPr>
                <p:cNvPr id="118873" name="Picture 36"/>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361" y="3680"/>
                  <a:ext cx="606" cy="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8868" name="Group 37"/>
              <p:cNvGrpSpPr>
                <a:grpSpLocks/>
              </p:cNvGrpSpPr>
              <p:nvPr/>
            </p:nvGrpSpPr>
            <p:grpSpPr bwMode="auto">
              <a:xfrm>
                <a:off x="1314" y="1901"/>
                <a:ext cx="408" cy="807"/>
                <a:chOff x="1803" y="1661"/>
                <a:chExt cx="363" cy="505"/>
              </a:xfrm>
            </p:grpSpPr>
            <p:sp>
              <p:nvSpPr>
                <p:cNvPr id="118869" name="Oval 3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70" name="Picture 39"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8845" name="Group 40"/>
            <p:cNvGrpSpPr>
              <a:grpSpLocks/>
            </p:cNvGrpSpPr>
            <p:nvPr/>
          </p:nvGrpSpPr>
          <p:grpSpPr bwMode="auto">
            <a:xfrm>
              <a:off x="1279" y="1298"/>
              <a:ext cx="1021" cy="555"/>
              <a:chOff x="135" y="3147"/>
              <a:chExt cx="1905" cy="1100"/>
            </a:xfrm>
          </p:grpSpPr>
          <p:sp>
            <p:nvSpPr>
              <p:cNvPr id="118858" name="AutoShape 41"/>
              <p:cNvSpPr>
                <a:spLocks noChangeArrowheads="1"/>
              </p:cNvSpPr>
              <p:nvPr/>
            </p:nvSpPr>
            <p:spPr bwMode="auto">
              <a:xfrm>
                <a:off x="135" y="3740"/>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59" name="Group 42"/>
              <p:cNvGrpSpPr>
                <a:grpSpLocks/>
              </p:cNvGrpSpPr>
              <p:nvPr/>
            </p:nvGrpSpPr>
            <p:grpSpPr bwMode="auto">
              <a:xfrm>
                <a:off x="1314" y="3147"/>
                <a:ext cx="408" cy="807"/>
                <a:chOff x="1803" y="1661"/>
                <a:chExt cx="363" cy="505"/>
              </a:xfrm>
            </p:grpSpPr>
            <p:sp>
              <p:nvSpPr>
                <p:cNvPr id="118864" name="Oval 4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65" name="Picture 44"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8860" name="Picture 45" descr="suadie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33" y="3222"/>
                <a:ext cx="580" cy="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861" name="Group 46"/>
              <p:cNvGrpSpPr>
                <a:grpSpLocks/>
              </p:cNvGrpSpPr>
              <p:nvPr/>
            </p:nvGrpSpPr>
            <p:grpSpPr bwMode="auto">
              <a:xfrm>
                <a:off x="906" y="3321"/>
                <a:ext cx="226" cy="445"/>
                <a:chOff x="295" y="1117"/>
                <a:chExt cx="1056" cy="1620"/>
              </a:xfrm>
            </p:grpSpPr>
            <p:pic>
              <p:nvPicPr>
                <p:cNvPr id="118862" name="Picture 47" descr="SIM Free Nokia 3120"/>
                <p:cNvPicPr>
                  <a:picLocks noChangeAspect="1" noChangeArrowheads="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5" y="1117"/>
                  <a:ext cx="1056"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63" name="Picture 48" descr="captool"/>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13" y="1472"/>
                  <a:ext cx="477"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8846" name="Group 49"/>
            <p:cNvGrpSpPr>
              <a:grpSpLocks/>
            </p:cNvGrpSpPr>
            <p:nvPr/>
          </p:nvGrpSpPr>
          <p:grpSpPr bwMode="auto">
            <a:xfrm>
              <a:off x="1279" y="663"/>
              <a:ext cx="886" cy="424"/>
              <a:chOff x="180" y="738"/>
              <a:chExt cx="1905" cy="1078"/>
            </a:xfrm>
          </p:grpSpPr>
          <p:sp>
            <p:nvSpPr>
              <p:cNvPr id="118851" name="AutoShape 50"/>
              <p:cNvSpPr>
                <a:spLocks noChangeArrowheads="1"/>
              </p:cNvSpPr>
              <p:nvPr/>
            </p:nvSpPr>
            <p:spPr bwMode="auto">
              <a:xfrm>
                <a:off x="180" y="1309"/>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52" name="Group 51"/>
              <p:cNvGrpSpPr>
                <a:grpSpLocks/>
              </p:cNvGrpSpPr>
              <p:nvPr/>
            </p:nvGrpSpPr>
            <p:grpSpPr bwMode="auto">
              <a:xfrm>
                <a:off x="492" y="978"/>
                <a:ext cx="598" cy="545"/>
                <a:chOff x="423" y="527"/>
                <a:chExt cx="1426" cy="1315"/>
              </a:xfrm>
            </p:grpSpPr>
            <p:pic>
              <p:nvPicPr>
                <p:cNvPr id="118856" name="Picture 5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57" name="Picture 53"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8853" name="Group 54"/>
              <p:cNvGrpSpPr>
                <a:grpSpLocks/>
              </p:cNvGrpSpPr>
              <p:nvPr/>
            </p:nvGrpSpPr>
            <p:grpSpPr bwMode="auto">
              <a:xfrm>
                <a:off x="1330" y="738"/>
                <a:ext cx="408" cy="807"/>
                <a:chOff x="1803" y="1661"/>
                <a:chExt cx="363" cy="505"/>
              </a:xfrm>
            </p:grpSpPr>
            <p:sp>
              <p:nvSpPr>
                <p:cNvPr id="118854" name="Oval 5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55" name="Picture 56"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8847" name="Line 57"/>
            <p:cNvSpPr>
              <a:spLocks noChangeShapeType="1"/>
            </p:cNvSpPr>
            <p:nvPr/>
          </p:nvSpPr>
          <p:spPr bwMode="auto">
            <a:xfrm flipV="1">
              <a:off x="916" y="1117"/>
              <a:ext cx="771" cy="408"/>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848" name="Line 58"/>
            <p:cNvSpPr>
              <a:spLocks noChangeShapeType="1"/>
            </p:cNvSpPr>
            <p:nvPr/>
          </p:nvSpPr>
          <p:spPr bwMode="auto">
            <a:xfrm flipH="1" flipV="1">
              <a:off x="711" y="1157"/>
              <a:ext cx="91" cy="408"/>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849" name="Line 59"/>
            <p:cNvSpPr>
              <a:spLocks noChangeShapeType="1"/>
            </p:cNvSpPr>
            <p:nvPr/>
          </p:nvSpPr>
          <p:spPr bwMode="auto">
            <a:xfrm flipV="1">
              <a:off x="962" y="1434"/>
              <a:ext cx="965" cy="182"/>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850" name="Line 60"/>
            <p:cNvSpPr>
              <a:spLocks noChangeShapeType="1"/>
            </p:cNvSpPr>
            <p:nvPr/>
          </p:nvSpPr>
          <p:spPr bwMode="auto">
            <a:xfrm flipH="1" flipV="1">
              <a:off x="1882" y="1117"/>
              <a:ext cx="78" cy="227"/>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sp>
        <p:nvSpPr>
          <p:cNvPr id="118799" name="AutoShape 61"/>
          <p:cNvSpPr>
            <a:spLocks noChangeArrowheads="1"/>
          </p:cNvSpPr>
          <p:nvPr/>
        </p:nvSpPr>
        <p:spPr bwMode="auto">
          <a:xfrm>
            <a:off x="63500" y="4302125"/>
            <a:ext cx="2952750" cy="2087563"/>
          </a:xfrm>
          <a:prstGeom prst="roundRect">
            <a:avLst>
              <a:gd name="adj" fmla="val 16667"/>
            </a:avLst>
          </a:prstGeom>
          <a:solidFill>
            <a:srgbClr val="FFCC99"/>
          </a:solidFill>
          <a:ln w="9525"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00" name="Group 62"/>
          <p:cNvGrpSpPr>
            <a:grpSpLocks/>
          </p:cNvGrpSpPr>
          <p:nvPr/>
        </p:nvGrpSpPr>
        <p:grpSpPr bwMode="auto">
          <a:xfrm>
            <a:off x="163513" y="4432300"/>
            <a:ext cx="1176337" cy="573088"/>
            <a:chOff x="180" y="738"/>
            <a:chExt cx="1905" cy="1078"/>
          </a:xfrm>
        </p:grpSpPr>
        <p:sp>
          <p:nvSpPr>
            <p:cNvPr id="118835" name="AutoShape 63"/>
            <p:cNvSpPr>
              <a:spLocks noChangeArrowheads="1"/>
            </p:cNvSpPr>
            <p:nvPr/>
          </p:nvSpPr>
          <p:spPr bwMode="auto">
            <a:xfrm>
              <a:off x="180" y="1309"/>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36" name="Group 64"/>
            <p:cNvGrpSpPr>
              <a:grpSpLocks/>
            </p:cNvGrpSpPr>
            <p:nvPr/>
          </p:nvGrpSpPr>
          <p:grpSpPr bwMode="auto">
            <a:xfrm>
              <a:off x="492" y="978"/>
              <a:ext cx="598" cy="545"/>
              <a:chOff x="423" y="527"/>
              <a:chExt cx="1426" cy="1315"/>
            </a:xfrm>
          </p:grpSpPr>
          <p:pic>
            <p:nvPicPr>
              <p:cNvPr id="118840" name="Picture 6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41" name="Picture 66"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8837" name="Group 67"/>
            <p:cNvGrpSpPr>
              <a:grpSpLocks/>
            </p:cNvGrpSpPr>
            <p:nvPr/>
          </p:nvGrpSpPr>
          <p:grpSpPr bwMode="auto">
            <a:xfrm>
              <a:off x="1330" y="738"/>
              <a:ext cx="408" cy="807"/>
              <a:chOff x="1803" y="1661"/>
              <a:chExt cx="363" cy="505"/>
            </a:xfrm>
          </p:grpSpPr>
          <p:sp>
            <p:nvSpPr>
              <p:cNvPr id="118838" name="Oval 6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39" name="Picture 69"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8801" name="Group 70"/>
          <p:cNvGrpSpPr>
            <a:grpSpLocks/>
          </p:cNvGrpSpPr>
          <p:nvPr/>
        </p:nvGrpSpPr>
        <p:grpSpPr bwMode="auto">
          <a:xfrm>
            <a:off x="138113" y="5434013"/>
            <a:ext cx="1295400" cy="779462"/>
            <a:chOff x="135" y="1901"/>
            <a:chExt cx="1905" cy="1100"/>
          </a:xfrm>
        </p:grpSpPr>
        <p:sp>
          <p:nvSpPr>
            <p:cNvPr id="118822" name="AutoShape 71"/>
            <p:cNvSpPr>
              <a:spLocks noChangeArrowheads="1"/>
            </p:cNvSpPr>
            <p:nvPr/>
          </p:nvSpPr>
          <p:spPr bwMode="auto">
            <a:xfrm>
              <a:off x="135" y="2494"/>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23" name="Group 72"/>
            <p:cNvGrpSpPr>
              <a:grpSpLocks/>
            </p:cNvGrpSpPr>
            <p:nvPr/>
          </p:nvGrpSpPr>
          <p:grpSpPr bwMode="auto">
            <a:xfrm>
              <a:off x="452" y="2265"/>
              <a:ext cx="680" cy="454"/>
              <a:chOff x="3470" y="3294"/>
              <a:chExt cx="1497" cy="870"/>
            </a:xfrm>
          </p:grpSpPr>
          <p:grpSp>
            <p:nvGrpSpPr>
              <p:cNvPr id="118827" name="Group 73"/>
              <p:cNvGrpSpPr>
                <a:grpSpLocks/>
              </p:cNvGrpSpPr>
              <p:nvPr/>
            </p:nvGrpSpPr>
            <p:grpSpPr bwMode="auto">
              <a:xfrm>
                <a:off x="3470" y="3294"/>
                <a:ext cx="1134" cy="862"/>
                <a:chOff x="2053" y="995"/>
                <a:chExt cx="2110" cy="1573"/>
              </a:xfrm>
            </p:grpSpPr>
            <p:pic>
              <p:nvPicPr>
                <p:cNvPr id="118830" name="Picture 74" descr="P514001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53" y="995"/>
                  <a:ext cx="2110" cy="148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118831" name="Group 32"/>
                <p:cNvGrpSpPr>
                  <a:grpSpLocks/>
                </p:cNvGrpSpPr>
                <p:nvPr/>
              </p:nvGrpSpPr>
              <p:grpSpPr bwMode="auto">
                <a:xfrm>
                  <a:off x="2802" y="1992"/>
                  <a:ext cx="884" cy="576"/>
                  <a:chOff x="873" y="708"/>
                  <a:chExt cx="816" cy="576"/>
                </a:xfrm>
              </p:grpSpPr>
              <p:pic>
                <p:nvPicPr>
                  <p:cNvPr id="118832" name="Picture 76"/>
                  <p:cNvPicPr>
                    <a:picLocks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3" y="1188"/>
                    <a:ext cx="816"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33" name="Picture 77"/>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32" y="708"/>
                    <a:ext cx="510" cy="50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34" name="Picture 78"/>
                  <p:cNvPicPr>
                    <a:picLocks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994" y="742"/>
                    <a:ext cx="354" cy="25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118828" name="AutoShape 79"/>
              <p:cNvSpPr>
                <a:spLocks noChangeArrowheads="1"/>
              </p:cNvSpPr>
              <p:nvPr/>
            </p:nvSpPr>
            <p:spPr bwMode="auto">
              <a:xfrm rot="5400000">
                <a:off x="4022" y="3821"/>
                <a:ext cx="453" cy="227"/>
              </a:xfrm>
              <a:custGeom>
                <a:avLst/>
                <a:gdLst>
                  <a:gd name="T0" fmla="*/ 374 w 21600"/>
                  <a:gd name="T1" fmla="*/ 114 h 21600"/>
                  <a:gd name="T2" fmla="*/ 227 w 21600"/>
                  <a:gd name="T3" fmla="*/ 227 h 21600"/>
                  <a:gd name="T4" fmla="*/ 79 w 21600"/>
                  <a:gd name="T5" fmla="*/ 114 h 21600"/>
                  <a:gd name="T6" fmla="*/ 227 w 21600"/>
                  <a:gd name="T7" fmla="*/ 0 h 21600"/>
                  <a:gd name="T8" fmla="*/ 0 60000 65536"/>
                  <a:gd name="T9" fmla="*/ 0 60000 65536"/>
                  <a:gd name="T10" fmla="*/ 0 60000 65536"/>
                  <a:gd name="T11" fmla="*/ 0 60000 65536"/>
                  <a:gd name="T12" fmla="*/ 5579 w 21600"/>
                  <a:gd name="T13" fmla="*/ 5614 h 21600"/>
                  <a:gd name="T14" fmla="*/ 16021 w 21600"/>
                  <a:gd name="T15" fmla="*/ 15986 h 21600"/>
                </a:gdLst>
                <a:ahLst/>
                <a:cxnLst>
                  <a:cxn ang="T8">
                    <a:pos x="T0" y="T1"/>
                  </a:cxn>
                  <a:cxn ang="T9">
                    <a:pos x="T2" y="T3"/>
                  </a:cxn>
                  <a:cxn ang="T10">
                    <a:pos x="T4" y="T5"/>
                  </a:cxn>
                  <a:cxn ang="T11">
                    <a:pos x="T6" y="T7"/>
                  </a:cxn>
                </a:cxnLst>
                <a:rect l="T12" t="T13" r="T14" b="T15"/>
                <a:pathLst>
                  <a:path w="21600" h="21600">
                    <a:moveTo>
                      <a:pt x="0" y="0"/>
                    </a:moveTo>
                    <a:lnTo>
                      <a:pt x="7533" y="21600"/>
                    </a:lnTo>
                    <a:lnTo>
                      <a:pt x="14067" y="21600"/>
                    </a:lnTo>
                    <a:lnTo>
                      <a:pt x="21600" y="0"/>
                    </a:lnTo>
                    <a:close/>
                  </a:path>
                </a:pathLst>
              </a:custGeom>
              <a:solidFill>
                <a:srgbClr val="FF99CC"/>
              </a:solidFill>
              <a:ln w="9525" algn="ctr">
                <a:solidFill>
                  <a:schemeClr val="tx1"/>
                </a:solidFill>
                <a:miter lim="800000"/>
                <a:headEnd/>
                <a:tailEnd/>
              </a:ln>
            </p:spPr>
            <p:txBody>
              <a:bodyPr anchor="ctr">
                <a:spAutoFit/>
              </a:bodyPr>
              <a:lstStyle/>
              <a:p>
                <a:endParaRPr lang="en-US"/>
              </a:p>
            </p:txBody>
          </p:sp>
          <p:pic>
            <p:nvPicPr>
              <p:cNvPr id="118829" name="Picture 80"/>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361" y="3680"/>
                <a:ext cx="606" cy="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8824" name="Group 81"/>
            <p:cNvGrpSpPr>
              <a:grpSpLocks/>
            </p:cNvGrpSpPr>
            <p:nvPr/>
          </p:nvGrpSpPr>
          <p:grpSpPr bwMode="auto">
            <a:xfrm>
              <a:off x="1314" y="1901"/>
              <a:ext cx="408" cy="807"/>
              <a:chOff x="1803" y="1661"/>
              <a:chExt cx="363" cy="505"/>
            </a:xfrm>
          </p:grpSpPr>
          <p:sp>
            <p:nvSpPr>
              <p:cNvPr id="118825" name="Oval 8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26" name="Picture 83" descr="CA0NW12D"/>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8802" name="Group 84"/>
          <p:cNvGrpSpPr>
            <a:grpSpLocks/>
          </p:cNvGrpSpPr>
          <p:nvPr/>
        </p:nvGrpSpPr>
        <p:grpSpPr bwMode="auto">
          <a:xfrm>
            <a:off x="1612900" y="4362450"/>
            <a:ext cx="1176338" cy="573088"/>
            <a:chOff x="180" y="738"/>
            <a:chExt cx="1905" cy="1078"/>
          </a:xfrm>
        </p:grpSpPr>
        <p:sp>
          <p:nvSpPr>
            <p:cNvPr id="118815" name="AutoShape 85"/>
            <p:cNvSpPr>
              <a:spLocks noChangeArrowheads="1"/>
            </p:cNvSpPr>
            <p:nvPr/>
          </p:nvSpPr>
          <p:spPr bwMode="auto">
            <a:xfrm>
              <a:off x="180" y="1309"/>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16" name="Group 86"/>
            <p:cNvGrpSpPr>
              <a:grpSpLocks/>
            </p:cNvGrpSpPr>
            <p:nvPr/>
          </p:nvGrpSpPr>
          <p:grpSpPr bwMode="auto">
            <a:xfrm>
              <a:off x="492" y="978"/>
              <a:ext cx="598" cy="545"/>
              <a:chOff x="423" y="527"/>
              <a:chExt cx="1426" cy="1315"/>
            </a:xfrm>
          </p:grpSpPr>
          <p:pic>
            <p:nvPicPr>
              <p:cNvPr id="118820" name="Picture 8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21" name="Picture 88"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8817" name="Group 89"/>
            <p:cNvGrpSpPr>
              <a:grpSpLocks/>
            </p:cNvGrpSpPr>
            <p:nvPr/>
          </p:nvGrpSpPr>
          <p:grpSpPr bwMode="auto">
            <a:xfrm>
              <a:off x="1330" y="738"/>
              <a:ext cx="408" cy="807"/>
              <a:chOff x="1803" y="1661"/>
              <a:chExt cx="363" cy="505"/>
            </a:xfrm>
          </p:grpSpPr>
          <p:sp>
            <p:nvSpPr>
              <p:cNvPr id="118818" name="Oval 9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19" name="Picture 91"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8803" name="Line 92"/>
          <p:cNvSpPr>
            <a:spLocks noChangeShapeType="1"/>
          </p:cNvSpPr>
          <p:nvPr/>
        </p:nvSpPr>
        <p:spPr bwMode="auto">
          <a:xfrm flipV="1">
            <a:off x="1130300" y="4976813"/>
            <a:ext cx="1023938" cy="550862"/>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804" name="Line 93"/>
          <p:cNvSpPr>
            <a:spLocks noChangeShapeType="1"/>
          </p:cNvSpPr>
          <p:nvPr/>
        </p:nvSpPr>
        <p:spPr bwMode="auto">
          <a:xfrm flipH="1" flipV="1">
            <a:off x="857250" y="5030788"/>
            <a:ext cx="120650" cy="550862"/>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8805" name="Line 94"/>
          <p:cNvSpPr>
            <a:spLocks noChangeShapeType="1"/>
          </p:cNvSpPr>
          <p:nvPr/>
        </p:nvSpPr>
        <p:spPr bwMode="auto">
          <a:xfrm flipV="1">
            <a:off x="1190625" y="5589588"/>
            <a:ext cx="1220788" cy="60325"/>
          </a:xfrm>
          <a:prstGeom prst="line">
            <a:avLst/>
          </a:prstGeom>
          <a:noFill/>
          <a:ln w="254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147999" name="Documents"/>
          <p:cNvSpPr>
            <a:spLocks noEditPoints="1" noChangeArrowheads="1"/>
          </p:cNvSpPr>
          <p:nvPr/>
        </p:nvSpPr>
        <p:spPr bwMode="auto">
          <a:xfrm>
            <a:off x="3136900" y="4710113"/>
            <a:ext cx="1906588" cy="1049337"/>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r>
              <a:rPr lang="en-US" sz="1200"/>
              <a:t>Scenario </a:t>
            </a:r>
          </a:p>
          <a:p>
            <a:pPr>
              <a:defRPr/>
            </a:pPr>
            <a:r>
              <a:rPr lang="en-US" sz="1200"/>
              <a:t>“Data integration”</a:t>
            </a:r>
          </a:p>
          <a:p>
            <a:pPr>
              <a:defRPr/>
            </a:pPr>
            <a:r>
              <a:rPr lang="en-US" sz="1200"/>
              <a:t>description</a:t>
            </a:r>
          </a:p>
        </p:txBody>
      </p:sp>
      <p:grpSp>
        <p:nvGrpSpPr>
          <p:cNvPr id="118807" name="Group 96"/>
          <p:cNvGrpSpPr>
            <a:grpSpLocks/>
          </p:cNvGrpSpPr>
          <p:nvPr/>
        </p:nvGrpSpPr>
        <p:grpSpPr bwMode="auto">
          <a:xfrm>
            <a:off x="1692275" y="5516563"/>
            <a:ext cx="1176338" cy="573087"/>
            <a:chOff x="180" y="738"/>
            <a:chExt cx="1905" cy="1078"/>
          </a:xfrm>
        </p:grpSpPr>
        <p:sp>
          <p:nvSpPr>
            <p:cNvPr id="118808" name="AutoShape 97"/>
            <p:cNvSpPr>
              <a:spLocks noChangeArrowheads="1"/>
            </p:cNvSpPr>
            <p:nvPr/>
          </p:nvSpPr>
          <p:spPr bwMode="auto">
            <a:xfrm>
              <a:off x="180" y="1309"/>
              <a:ext cx="1905" cy="507"/>
            </a:xfrm>
            <a:prstGeom prst="cube">
              <a:avLst>
                <a:gd name="adj" fmla="val 56338"/>
              </a:avLst>
            </a:prstGeom>
            <a:gradFill rotWithShape="1">
              <a:gsLst>
                <a:gs pos="0">
                  <a:srgbClr val="FF6600"/>
                </a:gs>
                <a:gs pos="50000">
                  <a:srgbClr val="762F00"/>
                </a:gs>
                <a:gs pos="100000">
                  <a:srgbClr val="FF6600"/>
                </a:gs>
              </a:gsLst>
              <a:lin ang="5400000" scaled="1"/>
            </a:gra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18809" name="Group 98"/>
            <p:cNvGrpSpPr>
              <a:grpSpLocks/>
            </p:cNvGrpSpPr>
            <p:nvPr/>
          </p:nvGrpSpPr>
          <p:grpSpPr bwMode="auto">
            <a:xfrm>
              <a:off x="492" y="978"/>
              <a:ext cx="598" cy="545"/>
              <a:chOff x="423" y="527"/>
              <a:chExt cx="1426" cy="1315"/>
            </a:xfrm>
          </p:grpSpPr>
          <p:pic>
            <p:nvPicPr>
              <p:cNvPr id="118813" name="Picture 9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3" y="527"/>
                <a:ext cx="1091" cy="12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8814" name="Picture 100" descr="rex521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 y="1082"/>
                <a:ext cx="615" cy="76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8810" name="Group 101"/>
            <p:cNvGrpSpPr>
              <a:grpSpLocks/>
            </p:cNvGrpSpPr>
            <p:nvPr/>
          </p:nvGrpSpPr>
          <p:grpSpPr bwMode="auto">
            <a:xfrm>
              <a:off x="1330" y="738"/>
              <a:ext cx="408" cy="807"/>
              <a:chOff x="1803" y="1661"/>
              <a:chExt cx="363" cy="505"/>
            </a:xfrm>
          </p:grpSpPr>
          <p:sp>
            <p:nvSpPr>
              <p:cNvPr id="118811" name="Oval 10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18812" name="Picture 103" descr="CA0NW12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3892" name="Rectangle 4"/>
          <p:cNvSpPr>
            <a:spLocks noGrp="1" noChangeArrowheads="1"/>
          </p:cNvSpPr>
          <p:nvPr>
            <p:ph type="title"/>
          </p:nvPr>
        </p:nvSpPr>
        <p:spPr>
          <a:xfrm>
            <a:off x="1116013" y="125413"/>
            <a:ext cx="7810500" cy="503237"/>
          </a:xfrm>
        </p:spPr>
        <p:txBody>
          <a:bodyPr/>
          <a:lstStyle/>
          <a:p>
            <a:pPr eaLnBrk="1" hangingPunct="1">
              <a:defRPr/>
            </a:pPr>
            <a:r>
              <a:rPr lang="en-US" sz="2800"/>
              <a:t>Integration and Trust (Sample Scenarios)</a:t>
            </a:r>
          </a:p>
        </p:txBody>
      </p:sp>
      <p:pic>
        <p:nvPicPr>
          <p:cNvPr id="119811" name="Picture 5"/>
          <p:cNvPicPr>
            <a:picLocks noRot="1"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9388" y="836613"/>
            <a:ext cx="4032250" cy="30241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19812" name="Picture 6"/>
          <p:cNvPicPr>
            <a:picLocks noRot="1"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43438" y="836613"/>
            <a:ext cx="4032250" cy="30241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19813" name="Picture 7"/>
          <p:cNvPicPr>
            <a:picLocks noRot="1"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388" y="3759200"/>
            <a:ext cx="4032250" cy="30241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19814" name="Picture 8"/>
          <p:cNvPicPr>
            <a:picLocks noRot="1"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43438" y="3757613"/>
            <a:ext cx="4032250" cy="30241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0834" name="Picture 2" descr="p2p-hubs-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05188" y="1847850"/>
            <a:ext cx="2840037"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8227" name="Rectangle 3"/>
          <p:cNvSpPr>
            <a:spLocks noGrp="1" noChangeArrowheads="1"/>
          </p:cNvSpPr>
          <p:nvPr>
            <p:ph type="title"/>
          </p:nvPr>
        </p:nvSpPr>
        <p:spPr/>
        <p:txBody>
          <a:bodyPr/>
          <a:lstStyle/>
          <a:p>
            <a:pPr eaLnBrk="1" hangingPunct="1">
              <a:defRPr/>
            </a:pPr>
            <a:r>
              <a:rPr lang="en-US" sz="3200"/>
              <a:t>P2P networking</a:t>
            </a:r>
          </a:p>
        </p:txBody>
      </p:sp>
      <p:sp>
        <p:nvSpPr>
          <p:cNvPr id="948228" name="Rectangle 4"/>
          <p:cNvSpPr>
            <a:spLocks noChangeArrowheads="1"/>
          </p:cNvSpPr>
          <p:nvPr/>
        </p:nvSpPr>
        <p:spPr bwMode="auto">
          <a:xfrm>
            <a:off x="5219700" y="981075"/>
            <a:ext cx="1524000" cy="304800"/>
          </a:xfrm>
          <a:prstGeom prst="rect">
            <a:avLst/>
          </a:prstGeom>
          <a:gradFill rotWithShape="1">
            <a:gsLst>
              <a:gs pos="0">
                <a:schemeClr val="accent1"/>
              </a:gs>
              <a:gs pos="100000">
                <a:schemeClr val="accent1">
                  <a:gamma/>
                  <a:shade val="87843"/>
                  <a:invGamma/>
                </a:schemeClr>
              </a:gs>
            </a:gsLst>
            <a:path path="shape">
              <a:fillToRect l="50000" t="50000" r="50000" b="50000"/>
            </a:path>
          </a:gradFill>
          <a:ln w="9525">
            <a:solidFill>
              <a:schemeClr val="tx1"/>
            </a:solidFill>
            <a:prstDash val="dash"/>
            <a:miter lim="800000"/>
            <a:headEnd/>
            <a:tailEnd/>
          </a:ln>
          <a:effectLst>
            <a:outerShdw dist="35921" dir="2700000" algn="ctr" rotWithShape="0">
              <a:schemeClr val="bg2"/>
            </a:outerShdw>
          </a:effectLst>
        </p:spPr>
        <p:txBody>
          <a:bodyPr wrap="none" anchor="ctr"/>
          <a:lstStyle/>
          <a:p>
            <a:pPr>
              <a:defRPr/>
            </a:pPr>
            <a:r>
              <a:rPr lang="en-US" sz="1400" b="1" i="1"/>
              <a:t>- highly scalable</a:t>
            </a:r>
          </a:p>
        </p:txBody>
      </p:sp>
      <p:sp>
        <p:nvSpPr>
          <p:cNvPr id="948229" name="Rectangle 5"/>
          <p:cNvSpPr>
            <a:spLocks noChangeArrowheads="1"/>
          </p:cNvSpPr>
          <p:nvPr/>
        </p:nvSpPr>
        <p:spPr bwMode="auto">
          <a:xfrm>
            <a:off x="6011863" y="1484313"/>
            <a:ext cx="1447800" cy="304800"/>
          </a:xfrm>
          <a:prstGeom prst="rect">
            <a:avLst/>
          </a:prstGeom>
          <a:gradFill rotWithShape="1">
            <a:gsLst>
              <a:gs pos="0">
                <a:schemeClr val="accent1"/>
              </a:gs>
              <a:gs pos="100000">
                <a:schemeClr val="accent1">
                  <a:gamma/>
                  <a:shade val="87843"/>
                  <a:invGamma/>
                </a:schemeClr>
              </a:gs>
            </a:gsLst>
            <a:path path="shape">
              <a:fillToRect l="50000" t="50000" r="50000" b="50000"/>
            </a:path>
          </a:gradFill>
          <a:ln w="9525">
            <a:solidFill>
              <a:schemeClr val="tx1"/>
            </a:solidFill>
            <a:prstDash val="dash"/>
            <a:miter lim="800000"/>
            <a:headEnd/>
            <a:tailEnd/>
          </a:ln>
          <a:effectLst>
            <a:outerShdw dist="35921" dir="2700000" algn="ctr" rotWithShape="0">
              <a:schemeClr val="bg2"/>
            </a:outerShdw>
          </a:effectLst>
        </p:spPr>
        <p:txBody>
          <a:bodyPr wrap="none" anchor="ctr"/>
          <a:lstStyle/>
          <a:p>
            <a:pPr>
              <a:defRPr/>
            </a:pPr>
            <a:r>
              <a:rPr lang="en-US" sz="1400" b="1" i="1"/>
              <a:t>- fault-tolerable </a:t>
            </a:r>
          </a:p>
        </p:txBody>
      </p:sp>
      <p:sp>
        <p:nvSpPr>
          <p:cNvPr id="948230" name="Rectangle 6"/>
          <p:cNvSpPr>
            <a:spLocks noChangeArrowheads="1"/>
          </p:cNvSpPr>
          <p:nvPr/>
        </p:nvSpPr>
        <p:spPr bwMode="auto">
          <a:xfrm>
            <a:off x="6248400" y="2057400"/>
            <a:ext cx="2571750" cy="457200"/>
          </a:xfrm>
          <a:prstGeom prst="rect">
            <a:avLst/>
          </a:prstGeom>
          <a:gradFill rotWithShape="1">
            <a:gsLst>
              <a:gs pos="0">
                <a:schemeClr val="accent1"/>
              </a:gs>
              <a:gs pos="100000">
                <a:schemeClr val="accent1">
                  <a:gamma/>
                  <a:shade val="87843"/>
                  <a:invGamma/>
                </a:schemeClr>
              </a:gs>
            </a:gsLst>
            <a:path path="shape">
              <a:fillToRect l="50000" t="50000" r="50000" b="50000"/>
            </a:path>
          </a:gradFill>
          <a:ln w="9525">
            <a:solidFill>
              <a:schemeClr val="tx1"/>
            </a:solidFill>
            <a:prstDash val="dash"/>
            <a:miter lim="800000"/>
            <a:headEnd/>
            <a:tailEnd/>
          </a:ln>
          <a:effectLst>
            <a:outerShdw dist="35921" dir="2700000" algn="ctr" rotWithShape="0">
              <a:schemeClr val="bg2"/>
            </a:outerShdw>
          </a:effectLst>
        </p:spPr>
        <p:txBody>
          <a:bodyPr wrap="none" anchor="ctr"/>
          <a:lstStyle/>
          <a:p>
            <a:pPr>
              <a:buFontTx/>
              <a:buChar char="-"/>
              <a:defRPr/>
            </a:pPr>
            <a:r>
              <a:rPr lang="en-US" sz="1400" b="1" i="1"/>
              <a:t> supports dynamic changes </a:t>
            </a:r>
          </a:p>
          <a:p>
            <a:pPr>
              <a:defRPr/>
            </a:pPr>
            <a:r>
              <a:rPr lang="en-US" sz="1400" b="1" i="1"/>
              <a:t>of network structure </a:t>
            </a:r>
          </a:p>
        </p:txBody>
      </p:sp>
      <p:sp>
        <p:nvSpPr>
          <p:cNvPr id="948231" name="Rectangle 7"/>
          <p:cNvSpPr>
            <a:spLocks noChangeArrowheads="1"/>
          </p:cNvSpPr>
          <p:nvPr/>
        </p:nvSpPr>
        <p:spPr bwMode="auto">
          <a:xfrm>
            <a:off x="6858000" y="3048000"/>
            <a:ext cx="1600200" cy="533400"/>
          </a:xfrm>
          <a:prstGeom prst="rect">
            <a:avLst/>
          </a:prstGeom>
          <a:gradFill rotWithShape="1">
            <a:gsLst>
              <a:gs pos="0">
                <a:schemeClr val="accent1"/>
              </a:gs>
              <a:gs pos="100000">
                <a:schemeClr val="accent1">
                  <a:gamma/>
                  <a:shade val="87843"/>
                  <a:invGamma/>
                </a:schemeClr>
              </a:gs>
            </a:gsLst>
            <a:path path="shape">
              <a:fillToRect l="50000" t="50000" r="50000" b="50000"/>
            </a:path>
          </a:gradFill>
          <a:ln w="9525">
            <a:solidFill>
              <a:schemeClr val="tx1"/>
            </a:solidFill>
            <a:prstDash val="dash"/>
            <a:miter lim="800000"/>
            <a:headEnd/>
            <a:tailEnd/>
          </a:ln>
          <a:effectLst>
            <a:outerShdw dist="35921" dir="2700000" algn="ctr" rotWithShape="0">
              <a:schemeClr val="bg2"/>
            </a:outerShdw>
          </a:effectLst>
        </p:spPr>
        <p:txBody>
          <a:bodyPr wrap="none" anchor="ctr"/>
          <a:lstStyle/>
          <a:p>
            <a:pPr>
              <a:buFontTx/>
              <a:buChar char="-"/>
              <a:defRPr/>
            </a:pPr>
            <a:r>
              <a:rPr lang="en-US" sz="1400" b="1" i="1"/>
              <a:t> does not need </a:t>
            </a:r>
          </a:p>
          <a:p>
            <a:pPr>
              <a:defRPr/>
            </a:pPr>
            <a:r>
              <a:rPr lang="en-US" sz="1400" b="1" i="1"/>
              <a:t>  administration </a:t>
            </a:r>
          </a:p>
        </p:txBody>
      </p:sp>
      <p:sp>
        <p:nvSpPr>
          <p:cNvPr id="120840" name="Line 8"/>
          <p:cNvSpPr>
            <a:spLocks noChangeShapeType="1"/>
          </p:cNvSpPr>
          <p:nvPr/>
        </p:nvSpPr>
        <p:spPr bwMode="auto">
          <a:xfrm flipH="1">
            <a:off x="5076825" y="1341438"/>
            <a:ext cx="142875" cy="647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0841" name="Line 9"/>
          <p:cNvSpPr>
            <a:spLocks noChangeShapeType="1"/>
          </p:cNvSpPr>
          <p:nvPr/>
        </p:nvSpPr>
        <p:spPr bwMode="auto">
          <a:xfrm flipH="1">
            <a:off x="5940425" y="1773238"/>
            <a:ext cx="71438"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0842" name="Line 10"/>
          <p:cNvSpPr>
            <a:spLocks noChangeShapeType="1"/>
          </p:cNvSpPr>
          <p:nvPr/>
        </p:nvSpPr>
        <p:spPr bwMode="auto">
          <a:xfrm flipH="1">
            <a:off x="6227763" y="2514600"/>
            <a:ext cx="858837" cy="6985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0843" name="Line 11"/>
          <p:cNvSpPr>
            <a:spLocks noChangeShapeType="1"/>
          </p:cNvSpPr>
          <p:nvPr/>
        </p:nvSpPr>
        <p:spPr bwMode="auto">
          <a:xfrm flipH="1">
            <a:off x="6227763" y="3352800"/>
            <a:ext cx="630237" cy="3635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0844" name="Rectangle 12"/>
          <p:cNvSpPr>
            <a:spLocks noChangeArrowheads="1"/>
          </p:cNvSpPr>
          <p:nvPr/>
        </p:nvSpPr>
        <p:spPr bwMode="auto">
          <a:xfrm>
            <a:off x="466725" y="3357563"/>
            <a:ext cx="8137525"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sz="800">
                <a:solidFill>
                  <a:schemeClr val="tx1"/>
                </a:solidFill>
                <a:latin typeface="Arial" pitchFamily="34" charset="0"/>
              </a:defRPr>
            </a:lvl1pPr>
            <a:lvl2pPr marL="990600" indent="-53340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90000"/>
              </a:lnSpc>
              <a:spcBef>
                <a:spcPct val="20000"/>
              </a:spcBef>
            </a:pPr>
            <a:r>
              <a:rPr lang="en-US" altLang="en-US" sz="2800" b="1" i="1">
                <a:solidFill>
                  <a:srgbClr val="FF3300"/>
                </a:solidFill>
              </a:rPr>
              <a:t>Why to interact?</a:t>
            </a:r>
          </a:p>
          <a:p>
            <a:pPr algn="l" eaLnBrk="1" hangingPunct="1">
              <a:lnSpc>
                <a:spcPct val="90000"/>
              </a:lnSpc>
              <a:spcBef>
                <a:spcPct val="20000"/>
              </a:spcBef>
            </a:pPr>
            <a:endParaRPr lang="en-US" altLang="en-US" sz="2800" b="1" i="1">
              <a:solidFill>
                <a:srgbClr val="FF3300"/>
              </a:solidFill>
            </a:endParaRPr>
          </a:p>
          <a:p>
            <a:pPr lvl="1" algn="just" eaLnBrk="1" hangingPunct="1">
              <a:lnSpc>
                <a:spcPct val="90000"/>
              </a:lnSpc>
              <a:spcBef>
                <a:spcPct val="20000"/>
              </a:spcBef>
              <a:buClr>
                <a:srgbClr val="003366"/>
              </a:buClr>
              <a:buSzPct val="80000"/>
              <a:buFontTx/>
              <a:buAutoNum type="arabicPeriod"/>
            </a:pPr>
            <a:r>
              <a:rPr lang="en-US" altLang="en-US" sz="2000" b="1">
                <a:solidFill>
                  <a:srgbClr val="FF3300"/>
                </a:solidFill>
              </a:rPr>
              <a:t>R</a:t>
            </a:r>
            <a:r>
              <a:rPr lang="en-US" altLang="en-US" sz="2000" b="1">
                <a:solidFill>
                  <a:srgbClr val="003366"/>
                </a:solidFill>
              </a:rPr>
              <a:t>esource summarizes “opinions” from multiple services;</a:t>
            </a:r>
          </a:p>
          <a:p>
            <a:pPr lvl="1" algn="just" eaLnBrk="1" hangingPunct="1">
              <a:lnSpc>
                <a:spcPct val="90000"/>
              </a:lnSpc>
              <a:spcBef>
                <a:spcPct val="20000"/>
              </a:spcBef>
              <a:buClr>
                <a:srgbClr val="003366"/>
              </a:buClr>
              <a:buSzPct val="80000"/>
              <a:buFontTx/>
              <a:buAutoNum type="arabicPeriod"/>
            </a:pPr>
            <a:r>
              <a:rPr lang="en-US" altLang="en-US" sz="2000" b="1">
                <a:solidFill>
                  <a:srgbClr val="FF3300"/>
                </a:solidFill>
              </a:rPr>
              <a:t>S</a:t>
            </a:r>
            <a:r>
              <a:rPr lang="en-US" altLang="en-US" sz="2000" b="1">
                <a:solidFill>
                  <a:srgbClr val="003366"/>
                </a:solidFill>
              </a:rPr>
              <a:t>ervices “learns” from multiple teachers;</a:t>
            </a:r>
          </a:p>
          <a:p>
            <a:pPr lvl="1" algn="just" eaLnBrk="1" hangingPunct="1">
              <a:lnSpc>
                <a:spcPct val="90000"/>
              </a:lnSpc>
              <a:spcBef>
                <a:spcPct val="20000"/>
              </a:spcBef>
              <a:buClr>
                <a:srgbClr val="003366"/>
              </a:buClr>
              <a:buSzPct val="80000"/>
              <a:buFontTx/>
              <a:buAutoNum type="arabicPeriod"/>
            </a:pPr>
            <a:r>
              <a:rPr lang="en-US" altLang="en-US" sz="2000" b="1">
                <a:solidFill>
                  <a:srgbClr val="FF3300"/>
                </a:solidFill>
              </a:rPr>
              <a:t>O</a:t>
            </a:r>
            <a:r>
              <a:rPr lang="en-US" altLang="en-US" sz="2000" b="1">
                <a:solidFill>
                  <a:srgbClr val="003366"/>
                </a:solidFill>
              </a:rPr>
              <a:t>ne service for multiple similar clients;</a:t>
            </a:r>
          </a:p>
          <a:p>
            <a:pPr lvl="1" algn="just" eaLnBrk="1" hangingPunct="1">
              <a:lnSpc>
                <a:spcPct val="90000"/>
              </a:lnSpc>
              <a:spcBef>
                <a:spcPct val="20000"/>
              </a:spcBef>
              <a:buClr>
                <a:srgbClr val="003366"/>
              </a:buClr>
              <a:buSzPct val="80000"/>
              <a:buFontTx/>
              <a:buAutoNum type="arabicPeriod"/>
            </a:pPr>
            <a:r>
              <a:rPr lang="en-US" altLang="en-US" sz="2000" b="1">
                <a:solidFill>
                  <a:srgbClr val="FF3300"/>
                </a:solidFill>
              </a:rPr>
              <a:t>R</a:t>
            </a:r>
            <a:r>
              <a:rPr lang="en-US" altLang="en-US" sz="2000" b="1">
                <a:solidFill>
                  <a:srgbClr val="003366"/>
                </a:solidFill>
              </a:rPr>
              <a:t>esources exchange lists of services;</a:t>
            </a:r>
          </a:p>
          <a:p>
            <a:pPr lvl="1" algn="just" eaLnBrk="1" hangingPunct="1">
              <a:lnSpc>
                <a:spcPct val="90000"/>
              </a:lnSpc>
              <a:spcBef>
                <a:spcPct val="20000"/>
              </a:spcBef>
              <a:buClr>
                <a:srgbClr val="003366"/>
              </a:buClr>
              <a:buSzPct val="80000"/>
              <a:buFontTx/>
              <a:buAutoNum type="arabicPeriod"/>
            </a:pPr>
            <a:r>
              <a:rPr lang="en-US" altLang="en-US" sz="2000" b="1">
                <a:solidFill>
                  <a:srgbClr val="FF3300"/>
                </a:solidFill>
              </a:rPr>
              <a:t>S</a:t>
            </a:r>
            <a:r>
              <a:rPr lang="en-US" altLang="en-US" sz="2000" b="1">
                <a:solidFill>
                  <a:srgbClr val="003366"/>
                </a:solidFill>
              </a:rPr>
              <a:t>ervices exchange lists of clients.</a:t>
            </a:r>
          </a:p>
        </p:txBody>
      </p:sp>
      <p:sp>
        <p:nvSpPr>
          <p:cNvPr id="948237" name="Rectangle 13"/>
          <p:cNvSpPr>
            <a:spLocks noChangeArrowheads="1"/>
          </p:cNvSpPr>
          <p:nvPr/>
        </p:nvSpPr>
        <p:spPr bwMode="auto">
          <a:xfrm>
            <a:off x="3059113" y="836613"/>
            <a:ext cx="1668462" cy="304800"/>
          </a:xfrm>
          <a:prstGeom prst="rect">
            <a:avLst/>
          </a:prstGeom>
          <a:gradFill rotWithShape="1">
            <a:gsLst>
              <a:gs pos="0">
                <a:schemeClr val="accent1"/>
              </a:gs>
              <a:gs pos="100000">
                <a:schemeClr val="accent1">
                  <a:gamma/>
                  <a:shade val="87843"/>
                  <a:invGamma/>
                </a:schemeClr>
              </a:gs>
            </a:gsLst>
            <a:path path="shape">
              <a:fillToRect l="50000" t="50000" r="50000" b="50000"/>
            </a:path>
          </a:gradFill>
          <a:ln w="9525">
            <a:solidFill>
              <a:schemeClr val="tx1"/>
            </a:solidFill>
            <a:prstDash val="dash"/>
            <a:miter lim="800000"/>
            <a:headEnd/>
            <a:tailEnd/>
          </a:ln>
          <a:effectLst>
            <a:outerShdw dist="35921" dir="2700000" algn="ctr" rotWithShape="0">
              <a:schemeClr val="bg2"/>
            </a:outerShdw>
          </a:effectLst>
        </p:spPr>
        <p:txBody>
          <a:bodyPr wrap="none" anchor="ctr"/>
          <a:lstStyle/>
          <a:p>
            <a:pPr>
              <a:defRPr/>
            </a:pPr>
            <a:r>
              <a:rPr lang="en-US" sz="1400" b="1" i="1"/>
              <a:t>- network of hubs</a:t>
            </a:r>
          </a:p>
        </p:txBody>
      </p:sp>
      <p:sp>
        <p:nvSpPr>
          <p:cNvPr id="120846" name="Line 14"/>
          <p:cNvSpPr>
            <a:spLocks noChangeShapeType="1"/>
          </p:cNvSpPr>
          <p:nvPr/>
        </p:nvSpPr>
        <p:spPr bwMode="auto">
          <a:xfrm>
            <a:off x="4067175" y="1196975"/>
            <a:ext cx="217488" cy="7191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3490" name="Group 2"/>
          <p:cNvGrpSpPr>
            <a:grpSpLocks/>
          </p:cNvGrpSpPr>
          <p:nvPr/>
        </p:nvGrpSpPr>
        <p:grpSpPr bwMode="auto">
          <a:xfrm>
            <a:off x="3843338" y="5394325"/>
            <a:ext cx="1851025" cy="1412875"/>
            <a:chOff x="158" y="973"/>
            <a:chExt cx="1134" cy="939"/>
          </a:xfrm>
        </p:grpSpPr>
        <p:pic>
          <p:nvPicPr>
            <p:cNvPr id="63557" name="Picture 3" descr="web"/>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 y="973"/>
              <a:ext cx="998"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58" name="AutoShape 4"/>
            <p:cNvSpPr>
              <a:spLocks noChangeArrowheads="1"/>
            </p:cNvSpPr>
            <p:nvPr/>
          </p:nvSpPr>
          <p:spPr bwMode="auto">
            <a:xfrm>
              <a:off x="567" y="1036"/>
              <a:ext cx="272" cy="182"/>
            </a:xfrm>
            <a:prstGeom prst="can">
              <a:avLst>
                <a:gd name="adj" fmla="val 25000"/>
              </a:avLst>
            </a:prstGeom>
            <a:solidFill>
              <a:srgbClr val="99663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3559" name="Picture 5" descr="MCj0311408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 y="1525"/>
              <a:ext cx="301"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60" name="Picture 6" descr="MPj03057460000[1]"/>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8" y="1626"/>
              <a:ext cx="290"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1735" name="Documents"/>
            <p:cNvSpPr>
              <a:spLocks noEditPoints="1" noChangeArrowheads="1"/>
            </p:cNvSpPr>
            <p:nvPr/>
          </p:nvSpPr>
          <p:spPr bwMode="auto">
            <a:xfrm>
              <a:off x="204" y="1116"/>
              <a:ext cx="155" cy="252"/>
            </a:xfrm>
            <a:custGeom>
              <a:avLst/>
              <a:gdLst>
                <a:gd name="T0" fmla="*/ 0 w 21600"/>
                <a:gd name="T1" fmla="*/ 2800 h 21600"/>
                <a:gd name="T2" fmla="*/ 3468 w 21600"/>
                <a:gd name="T3" fmla="*/ 0 h 21600"/>
                <a:gd name="T4" fmla="*/ 21653 w 21600"/>
                <a:gd name="T5" fmla="*/ 18828 h 21600"/>
                <a:gd name="T6" fmla="*/ 19954 w 21600"/>
                <a:gd name="T7" fmla="*/ 20214 h 21600"/>
                <a:gd name="T8" fmla="*/ 18256 w 21600"/>
                <a:gd name="T9" fmla="*/ 21628 h 21600"/>
                <a:gd name="T10" fmla="*/ 19954 w 21600"/>
                <a:gd name="T11" fmla="*/ 1428 h 21600"/>
                <a:gd name="T12" fmla="*/ 18256 w 21600"/>
                <a:gd name="T13" fmla="*/ 2800 h 21600"/>
                <a:gd name="T14" fmla="*/ 1645 w 21600"/>
                <a:gd name="T15" fmla="*/ 1428 h 21600"/>
                <a:gd name="T16" fmla="*/ 21600 w 21600"/>
                <a:gd name="T17" fmla="*/ 0 h 21600"/>
                <a:gd name="T18" fmla="*/ 10800 w 21600"/>
                <a:gd name="T19" fmla="*/ 0 h 21600"/>
                <a:gd name="T20" fmla="*/ 0 w 21600"/>
                <a:gd name="T21" fmla="*/ 10800 h 21600"/>
                <a:gd name="T22" fmla="*/ 21600 w 21600"/>
                <a:gd name="T23" fmla="*/ 10800 h 21600"/>
                <a:gd name="T24" fmla="*/ 1645 w 21600"/>
                <a:gd name="T25" fmla="*/ 4171 h 21600"/>
                <a:gd name="T26" fmla="*/ 16522 w 21600"/>
                <a:gd name="T27" fmla="*/ 17314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extrusionOk="0">
                  <a:moveTo>
                    <a:pt x="0" y="18014"/>
                  </a:moveTo>
                  <a:lnTo>
                    <a:pt x="0" y="2800"/>
                  </a:lnTo>
                  <a:lnTo>
                    <a:pt x="1645" y="2800"/>
                  </a:lnTo>
                  <a:lnTo>
                    <a:pt x="1645" y="1428"/>
                  </a:lnTo>
                  <a:lnTo>
                    <a:pt x="3468" y="1428"/>
                  </a:lnTo>
                  <a:lnTo>
                    <a:pt x="3468" y="0"/>
                  </a:lnTo>
                  <a:lnTo>
                    <a:pt x="21653" y="0"/>
                  </a:lnTo>
                  <a:lnTo>
                    <a:pt x="21653" y="18828"/>
                  </a:lnTo>
                  <a:lnTo>
                    <a:pt x="19954" y="18828"/>
                  </a:lnTo>
                  <a:lnTo>
                    <a:pt x="19954" y="20214"/>
                  </a:lnTo>
                  <a:lnTo>
                    <a:pt x="18256" y="20214"/>
                  </a:lnTo>
                  <a:lnTo>
                    <a:pt x="18256" y="21600"/>
                  </a:lnTo>
                  <a:lnTo>
                    <a:pt x="4434" y="21600"/>
                  </a:lnTo>
                  <a:lnTo>
                    <a:pt x="0" y="18014"/>
                  </a:lnTo>
                  <a:close/>
                </a:path>
                <a:path w="21600" h="21600" extrusionOk="0">
                  <a:moveTo>
                    <a:pt x="3486" y="1428"/>
                  </a:moveTo>
                  <a:lnTo>
                    <a:pt x="19954" y="1428"/>
                  </a:lnTo>
                  <a:lnTo>
                    <a:pt x="19954" y="20214"/>
                  </a:lnTo>
                  <a:lnTo>
                    <a:pt x="18256" y="20214"/>
                  </a:lnTo>
                  <a:lnTo>
                    <a:pt x="18256" y="2800"/>
                  </a:lnTo>
                  <a:lnTo>
                    <a:pt x="1645" y="2800"/>
                  </a:lnTo>
                  <a:lnTo>
                    <a:pt x="1645" y="1428"/>
                  </a:lnTo>
                  <a:lnTo>
                    <a:pt x="3486" y="1428"/>
                  </a:lnTo>
                  <a:close/>
                </a:path>
                <a:path w="21600" h="21600" extrusionOk="0">
                  <a:moveTo>
                    <a:pt x="0" y="18014"/>
                  </a:moveTo>
                  <a:lnTo>
                    <a:pt x="4434" y="18000"/>
                  </a:lnTo>
                  <a:lnTo>
                    <a:pt x="4434" y="21600"/>
                  </a:lnTo>
                  <a:lnTo>
                    <a:pt x="0" y="18014"/>
                  </a:lnTo>
                  <a:close/>
                </a:path>
              </a:pathLst>
            </a:custGeom>
            <a:solidFill>
              <a:srgbClr val="D8EBB3"/>
            </a:solidFill>
            <a:ln w="9525">
              <a:solidFill>
                <a:srgbClr val="000000"/>
              </a:solidFill>
              <a:miter lim="800000"/>
              <a:headEnd/>
              <a:tailEnd/>
            </a:ln>
            <a:effectLst>
              <a:outerShdw dist="107763" dir="2700000" algn="ctr" rotWithShape="0">
                <a:srgbClr val="808080"/>
              </a:outerShdw>
            </a:effectLst>
          </p:spPr>
          <p:txBody>
            <a:bodyPr/>
            <a:lstStyle/>
            <a:p>
              <a:pPr>
                <a:defRPr/>
              </a:pPr>
              <a:endParaRPr lang="en-US"/>
            </a:p>
          </p:txBody>
        </p:sp>
        <p:pic>
          <p:nvPicPr>
            <p:cNvPr id="63562" name="Picture 8" descr="internet-explorer-vulnerable">
              <a:hlinkClick r:id="rId5"/>
            </p:cNvPr>
            <p:cNvPicPr>
              <a:picLocks noChangeAspect="1" noChangeArrowheads="1"/>
            </p:cNvPicPr>
            <p:nvPr/>
          </p:nvPicPr>
          <p:blipFill>
            <a:blip r:embed="rId6">
              <a:clrChange>
                <a:clrFrom>
                  <a:srgbClr val="FCFFFF"/>
                </a:clrFrom>
                <a:clrTo>
                  <a:srgbClr val="FCFFFF">
                    <a:alpha val="0"/>
                  </a:srgbClr>
                </a:clrTo>
              </a:clrChange>
              <a:extLst>
                <a:ext uri="{28A0092B-C50C-407E-A947-70E740481C1C}">
                  <a14:useLocalDpi xmlns:a14="http://schemas.microsoft.com/office/drawing/2010/main" val="0"/>
                </a:ext>
              </a:extLst>
            </a:blip>
            <a:srcRect/>
            <a:stretch>
              <a:fillRect/>
            </a:stretch>
          </p:blipFill>
          <p:spPr bwMode="auto">
            <a:xfrm>
              <a:off x="521" y="1298"/>
              <a:ext cx="29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63" name="Picture 9" descr="Google Serves Most Search Result and Ads - Nielsen Ratings Reports Yahoo and MSN Show Gains As We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5" y="1207"/>
              <a:ext cx="317"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3491" name="WordArt 10"/>
          <p:cNvSpPr>
            <a:spLocks noChangeArrowheads="1" noChangeShapeType="1" noTextEdit="1"/>
          </p:cNvSpPr>
          <p:nvPr/>
        </p:nvSpPr>
        <p:spPr bwMode="auto">
          <a:xfrm>
            <a:off x="4198938" y="6164263"/>
            <a:ext cx="1143000" cy="630237"/>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a:t>
            </a:r>
          </a:p>
        </p:txBody>
      </p:sp>
      <p:sp>
        <p:nvSpPr>
          <p:cNvPr id="63492" name="Text Box 11"/>
          <p:cNvSpPr txBox="1">
            <a:spLocks noChangeArrowheads="1"/>
          </p:cNvSpPr>
          <p:nvPr/>
        </p:nvSpPr>
        <p:spPr bwMode="auto">
          <a:xfrm>
            <a:off x="1284288" y="995363"/>
            <a:ext cx="17907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600" b="1"/>
              <a:t>Intelligent Agents and Applications</a:t>
            </a:r>
          </a:p>
        </p:txBody>
      </p:sp>
      <p:sp>
        <p:nvSpPr>
          <p:cNvPr id="63493" name="AutoShape 12"/>
          <p:cNvSpPr>
            <a:spLocks noChangeArrowheads="1"/>
          </p:cNvSpPr>
          <p:nvPr/>
        </p:nvSpPr>
        <p:spPr bwMode="auto">
          <a:xfrm>
            <a:off x="7308850" y="908050"/>
            <a:ext cx="1439863" cy="1008063"/>
          </a:xfrm>
          <a:prstGeom prst="wedgeRoundRectCallout">
            <a:avLst>
              <a:gd name="adj1" fmla="val -13838"/>
              <a:gd name="adj2" fmla="val 98662"/>
              <a:gd name="adj3" fmla="val 16667"/>
            </a:avLst>
          </a:prstGeom>
          <a:solidFill>
            <a:srgbClr val="99CCFF"/>
          </a:solidFill>
          <a:ln w="9525" algn="ctr">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Facilitates Intelligence-to-Intelligence interaction</a:t>
            </a:r>
          </a:p>
        </p:txBody>
      </p:sp>
      <p:sp>
        <p:nvSpPr>
          <p:cNvPr id="63494" name="Line 13"/>
          <p:cNvSpPr>
            <a:spLocks noChangeShapeType="1"/>
          </p:cNvSpPr>
          <p:nvPr/>
        </p:nvSpPr>
        <p:spPr bwMode="auto">
          <a:xfrm>
            <a:off x="5940425" y="2133600"/>
            <a:ext cx="604838" cy="503238"/>
          </a:xfrm>
          <a:prstGeom prst="line">
            <a:avLst/>
          </a:prstGeom>
          <a:noFill/>
          <a:ln w="76200">
            <a:solidFill>
              <a:srgbClr val="0000FF"/>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63495" name="AutoShape 14"/>
          <p:cNvSpPr>
            <a:spLocks noChangeArrowheads="1"/>
          </p:cNvSpPr>
          <p:nvPr/>
        </p:nvSpPr>
        <p:spPr bwMode="auto">
          <a:xfrm rot="16234896" flipV="1">
            <a:off x="6479381" y="4541044"/>
            <a:ext cx="989013" cy="2397125"/>
          </a:xfrm>
          <a:custGeom>
            <a:avLst/>
            <a:gdLst>
              <a:gd name="T0" fmla="*/ 659662 w 21600"/>
              <a:gd name="T1" fmla="*/ 0 h 21600"/>
              <a:gd name="T2" fmla="*/ 659662 w 21600"/>
              <a:gd name="T3" fmla="*/ 1349271 h 21600"/>
              <a:gd name="T4" fmla="*/ 120101 w 21600"/>
              <a:gd name="T5" fmla="*/ 2397125 h 21600"/>
              <a:gd name="T6" fmla="*/ 989013 w 21600"/>
              <a:gd name="T7" fmla="*/ 674635 h 21600"/>
              <a:gd name="T8" fmla="*/ 17694720 60000 65536"/>
              <a:gd name="T9" fmla="*/ 5898240 60000 65536"/>
              <a:gd name="T10" fmla="*/ 5898240 60000 65536"/>
              <a:gd name="T11" fmla="*/ 0 60000 65536"/>
              <a:gd name="T12" fmla="*/ 12427 w 21600"/>
              <a:gd name="T13" fmla="*/ 3513 h 21600"/>
              <a:gd name="T14" fmla="*/ 18564 w 21600"/>
              <a:gd name="T15" fmla="*/ 8645 h 21600"/>
            </a:gdLst>
            <a:ahLst/>
            <a:cxnLst>
              <a:cxn ang="T8">
                <a:pos x="T0" y="T1"/>
              </a:cxn>
              <a:cxn ang="T9">
                <a:pos x="T2" y="T3"/>
              </a:cxn>
              <a:cxn ang="T10">
                <a:pos x="T4" y="T5"/>
              </a:cxn>
              <a:cxn ang="T11">
                <a:pos x="T6" y="T7"/>
              </a:cxn>
            </a:cxnLst>
            <a:rect l="T12" t="T13" r="T14" b="T15"/>
            <a:pathLst>
              <a:path w="21600" h="21600">
                <a:moveTo>
                  <a:pt x="21600" y="6079"/>
                </a:moveTo>
                <a:lnTo>
                  <a:pt x="14407" y="0"/>
                </a:lnTo>
                <a:lnTo>
                  <a:pt x="14407" y="3513"/>
                </a:lnTo>
                <a:lnTo>
                  <a:pt x="12427" y="3513"/>
                </a:lnTo>
                <a:cubicBezTo>
                  <a:pt x="5564" y="3513"/>
                  <a:pt x="0" y="7383"/>
                  <a:pt x="0" y="12158"/>
                </a:cubicBezTo>
                <a:lnTo>
                  <a:pt x="0" y="21600"/>
                </a:lnTo>
                <a:lnTo>
                  <a:pt x="5245" y="21600"/>
                </a:lnTo>
                <a:lnTo>
                  <a:pt x="5245" y="12158"/>
                </a:lnTo>
                <a:cubicBezTo>
                  <a:pt x="5245" y="10218"/>
                  <a:pt x="8460" y="8645"/>
                  <a:pt x="12427" y="8645"/>
                </a:cubicBezTo>
                <a:lnTo>
                  <a:pt x="14407" y="8645"/>
                </a:lnTo>
                <a:lnTo>
                  <a:pt x="14407" y="12158"/>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63496" name="AutoShape 15"/>
          <p:cNvSpPr>
            <a:spLocks noChangeArrowheads="1"/>
          </p:cNvSpPr>
          <p:nvPr/>
        </p:nvSpPr>
        <p:spPr bwMode="auto">
          <a:xfrm>
            <a:off x="6372225" y="2624138"/>
            <a:ext cx="2411413" cy="2476500"/>
          </a:xfrm>
          <a:prstGeom prst="cube">
            <a:avLst>
              <a:gd name="adj" fmla="val 11157"/>
            </a:avLst>
          </a:prstGeom>
          <a:solidFill>
            <a:srgbClr val="FFFF00"/>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497" name="WordArt 16"/>
          <p:cNvSpPr>
            <a:spLocks noChangeArrowheads="1" noChangeShapeType="1" noTextEdit="1"/>
          </p:cNvSpPr>
          <p:nvPr/>
        </p:nvSpPr>
        <p:spPr bwMode="auto">
          <a:xfrm>
            <a:off x="6445250" y="2963863"/>
            <a:ext cx="1685925" cy="339725"/>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Agents and MAS</a:t>
            </a:r>
          </a:p>
        </p:txBody>
      </p:sp>
      <p:sp>
        <p:nvSpPr>
          <p:cNvPr id="63498" name="WordArt 17"/>
          <p:cNvSpPr>
            <a:spLocks noChangeArrowheads="1" noChangeShapeType="1" noTextEdit="1"/>
          </p:cNvSpPr>
          <p:nvPr/>
        </p:nvSpPr>
        <p:spPr bwMode="auto">
          <a:xfrm>
            <a:off x="6443663" y="3409950"/>
            <a:ext cx="2016125" cy="339725"/>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Data and Web Mining</a:t>
            </a:r>
          </a:p>
        </p:txBody>
      </p:sp>
      <p:sp>
        <p:nvSpPr>
          <p:cNvPr id="63499" name="WordArt 18"/>
          <p:cNvSpPr>
            <a:spLocks noChangeArrowheads="1" noChangeShapeType="1" noTextEdit="1"/>
          </p:cNvSpPr>
          <p:nvPr/>
        </p:nvSpPr>
        <p:spPr bwMode="auto">
          <a:xfrm>
            <a:off x="6443663" y="4284663"/>
            <a:ext cx="1800225" cy="330200"/>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Self-Management</a:t>
            </a:r>
          </a:p>
        </p:txBody>
      </p:sp>
      <p:sp>
        <p:nvSpPr>
          <p:cNvPr id="63500" name="WordArt 19"/>
          <p:cNvSpPr>
            <a:spLocks noChangeArrowheads="1" noChangeShapeType="1" noTextEdit="1"/>
          </p:cNvSpPr>
          <p:nvPr/>
        </p:nvSpPr>
        <p:spPr bwMode="auto">
          <a:xfrm>
            <a:off x="6602413" y="2349500"/>
            <a:ext cx="2317750" cy="630238"/>
          </a:xfrm>
          <a:prstGeom prst="rect">
            <a:avLst/>
          </a:prstGeom>
        </p:spPr>
        <p:txBody>
          <a:bodyPr wrap="none" fromWordArt="1">
            <a:prstTxWarp prst="textSlantUp">
              <a:avLst>
                <a:gd name="adj" fmla="val 32056"/>
              </a:avLst>
            </a:prstTxWarp>
          </a:bodyPr>
          <a:lstStyle/>
          <a:p>
            <a:r>
              <a:rPr lang="en-US" sz="28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Web of Intelligence</a:t>
            </a:r>
          </a:p>
        </p:txBody>
      </p:sp>
      <p:sp>
        <p:nvSpPr>
          <p:cNvPr id="63501" name="WordArt 20"/>
          <p:cNvSpPr>
            <a:spLocks noChangeArrowheads="1" noChangeShapeType="1" noTextEdit="1"/>
          </p:cNvSpPr>
          <p:nvPr/>
        </p:nvSpPr>
        <p:spPr bwMode="auto">
          <a:xfrm>
            <a:off x="6443663" y="4708525"/>
            <a:ext cx="2016125" cy="315913"/>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Context-Awareness</a:t>
            </a:r>
          </a:p>
        </p:txBody>
      </p:sp>
      <p:sp>
        <p:nvSpPr>
          <p:cNvPr id="63502" name="WordArt 21"/>
          <p:cNvSpPr>
            <a:spLocks noChangeArrowheads="1" noChangeShapeType="1" noTextEdit="1"/>
          </p:cNvSpPr>
          <p:nvPr/>
        </p:nvSpPr>
        <p:spPr bwMode="auto">
          <a:xfrm>
            <a:off x="6445250" y="3846513"/>
            <a:ext cx="1871663" cy="339725"/>
          </a:xfrm>
          <a:prstGeom prst="rect">
            <a:avLst/>
          </a:prstGeom>
        </p:spPr>
        <p:txBody>
          <a:bodyPr wrap="none" fromWordArt="1">
            <a:prstTxWarp prst="textPlain">
              <a:avLst>
                <a:gd name="adj" fmla="val 50000"/>
              </a:avLst>
            </a:prstTxWarp>
          </a:bodyPr>
          <a:lstStyle/>
          <a:p>
            <a:r>
              <a:rPr lang="en-US" sz="1800" kern="10">
                <a:ln w="19050">
                  <a:solidFill>
                    <a:srgbClr val="99CCFF"/>
                  </a:solidFill>
                  <a:round/>
                  <a:headEnd/>
                  <a:tailEnd/>
                </a:ln>
                <a:solidFill>
                  <a:srgbClr val="0066CC"/>
                </a:solidFill>
                <a:effectLst>
                  <a:outerShdw dist="35921" dir="2700000" algn="ctr" rotWithShape="0">
                    <a:srgbClr val="990000"/>
                  </a:outerShdw>
                </a:effectLst>
                <a:latin typeface="Impact"/>
              </a:rPr>
              <a:t>Machine Learning</a:t>
            </a:r>
          </a:p>
        </p:txBody>
      </p:sp>
      <p:sp>
        <p:nvSpPr>
          <p:cNvPr id="1481750" name="Rectangle 22"/>
          <p:cNvSpPr>
            <a:spLocks noChangeArrowheads="1"/>
          </p:cNvSpPr>
          <p:nvPr/>
        </p:nvSpPr>
        <p:spPr bwMode="auto">
          <a:xfrm>
            <a:off x="1331913" y="125413"/>
            <a:ext cx="7594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Web of Intelligence </a:t>
            </a:r>
            <a:r>
              <a:rPr lang="en-US" sz="2400" b="1">
                <a:solidFill>
                  <a:srgbClr val="EC8C00"/>
                </a:solidFill>
                <a:effectLst>
                  <a:outerShdw blurRad="38100" dist="38100" dir="2700000" algn="tl">
                    <a:srgbClr val="C0C0C0"/>
                  </a:outerShdw>
                </a:effectLst>
              </a:rPr>
              <a:t>(Distributed AI, Web 4.0)</a:t>
            </a:r>
          </a:p>
        </p:txBody>
      </p:sp>
      <p:grpSp>
        <p:nvGrpSpPr>
          <p:cNvPr id="63504" name="Group 23"/>
          <p:cNvGrpSpPr>
            <a:grpSpLocks/>
          </p:cNvGrpSpPr>
          <p:nvPr/>
        </p:nvGrpSpPr>
        <p:grpSpPr bwMode="auto">
          <a:xfrm>
            <a:off x="2655888" y="836613"/>
            <a:ext cx="3254375" cy="3086100"/>
            <a:chOff x="1311" y="982"/>
            <a:chExt cx="2050" cy="1944"/>
          </a:xfrm>
        </p:grpSpPr>
        <p:pic>
          <p:nvPicPr>
            <p:cNvPr id="63535" name="Picture 24"/>
            <p:cNvPicPr>
              <a:picLocks noChangeAspect="1" noChangeArrowheads="1"/>
            </p:cNvPicPr>
            <p:nvPr/>
          </p:nvPicPr>
          <p:blipFill>
            <a:blip r:embed="rId8">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338" y="982"/>
              <a:ext cx="1996" cy="1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6" name="Picture 25"/>
            <p:cNvPicPr>
              <a:picLocks noChangeAspect="1" noChangeArrowheads="1"/>
            </p:cNvPicPr>
            <p:nvPr/>
          </p:nvPicPr>
          <p:blipFill>
            <a:blip r:embed="rId9"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991" y="1468"/>
              <a:ext cx="753"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7" name="Picture 26" descr="Brain"/>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18" y="1851"/>
              <a:ext cx="57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538" name="Group 27"/>
            <p:cNvGrpSpPr>
              <a:grpSpLocks/>
            </p:cNvGrpSpPr>
            <p:nvPr/>
          </p:nvGrpSpPr>
          <p:grpSpPr bwMode="auto">
            <a:xfrm>
              <a:off x="1929" y="1027"/>
              <a:ext cx="808" cy="299"/>
              <a:chOff x="3878" y="2478"/>
              <a:chExt cx="899" cy="272"/>
            </a:xfrm>
          </p:grpSpPr>
          <p:pic>
            <p:nvPicPr>
              <p:cNvPr id="63549" name="Picture 28" descr="untitled"/>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88" y="2564"/>
                <a:ext cx="301"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50" name="WordArt 29"/>
              <p:cNvSpPr>
                <a:spLocks noChangeArrowheads="1" noChangeShapeType="1" noTextEdit="1"/>
              </p:cNvSpPr>
              <p:nvPr/>
            </p:nvSpPr>
            <p:spPr bwMode="auto">
              <a:xfrm>
                <a:off x="3878" y="2594"/>
                <a:ext cx="101"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X</a:t>
                </a:r>
              </a:p>
            </p:txBody>
          </p:sp>
          <p:sp>
            <p:nvSpPr>
              <p:cNvPr id="63551" name="WordArt 30"/>
              <p:cNvSpPr>
                <a:spLocks noChangeArrowheads="1" noChangeShapeType="1" noTextEdit="1"/>
              </p:cNvSpPr>
              <p:nvPr/>
            </p:nvSpPr>
            <p:spPr bwMode="auto">
              <a:xfrm>
                <a:off x="4690" y="2594"/>
                <a:ext cx="87"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Y</a:t>
                </a:r>
              </a:p>
            </p:txBody>
          </p:sp>
          <p:sp>
            <p:nvSpPr>
              <p:cNvPr id="63552" name="AutoShape 31"/>
              <p:cNvSpPr>
                <a:spLocks noChangeArrowheads="1"/>
              </p:cNvSpPr>
              <p:nvPr/>
            </p:nvSpPr>
            <p:spPr bwMode="auto">
              <a:xfrm>
                <a:off x="4001" y="2623"/>
                <a:ext cx="145" cy="29"/>
              </a:xfrm>
              <a:prstGeom prst="rightArrow">
                <a:avLst>
                  <a:gd name="adj1" fmla="val 50000"/>
                  <a:gd name="adj2" fmla="val 125000"/>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53" name="AutoShape 32"/>
              <p:cNvSpPr>
                <a:spLocks noChangeArrowheads="1"/>
              </p:cNvSpPr>
              <p:nvPr/>
            </p:nvSpPr>
            <p:spPr bwMode="auto">
              <a:xfrm>
                <a:off x="4532" y="2623"/>
                <a:ext cx="144" cy="29"/>
              </a:xfrm>
              <a:prstGeom prst="rightArrow">
                <a:avLst>
                  <a:gd name="adj1" fmla="val 50000"/>
                  <a:gd name="adj2" fmla="val 124138"/>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54" name="Rectangle 33"/>
              <p:cNvSpPr>
                <a:spLocks noChangeArrowheads="1"/>
              </p:cNvSpPr>
              <p:nvPr/>
            </p:nvSpPr>
            <p:spPr bwMode="auto">
              <a:xfrm>
                <a:off x="4153" y="2525"/>
                <a:ext cx="379" cy="225"/>
              </a:xfrm>
              <a:prstGeom prst="rect">
                <a:avLst/>
              </a:prstGeom>
              <a:solidFill>
                <a:srgbClr val="CCFFFF">
                  <a:alpha val="30980"/>
                </a:srgbClr>
              </a:solidFill>
              <a:ln w="38100" algn="ctr">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55" name="AutoShape 34"/>
              <p:cNvSpPr>
                <a:spLocks noChangeArrowheads="1"/>
              </p:cNvSpPr>
              <p:nvPr/>
            </p:nvSpPr>
            <p:spPr bwMode="auto">
              <a:xfrm flipH="1">
                <a:off x="4379" y="2478"/>
                <a:ext cx="223" cy="177"/>
              </a:xfrm>
              <a:custGeom>
                <a:avLst/>
                <a:gdLst>
                  <a:gd name="T0" fmla="*/ 43 w 21600"/>
                  <a:gd name="T1" fmla="*/ 19 h 21600"/>
                  <a:gd name="T2" fmla="*/ 61 w 21600"/>
                  <a:gd name="T3" fmla="*/ 157 h 21600"/>
                  <a:gd name="T4" fmla="*/ 56 w 21600"/>
                  <a:gd name="T5" fmla="*/ 32 h 21600"/>
                  <a:gd name="T6" fmla="*/ 245 w 21600"/>
                  <a:gd name="T7" fmla="*/ 58 h 21600"/>
                  <a:gd name="T8" fmla="*/ 219 w 21600"/>
                  <a:gd name="T9" fmla="*/ 96 h 21600"/>
                  <a:gd name="T10" fmla="*/ 171 w 21600"/>
                  <a:gd name="T11" fmla="*/ 75 h 21600"/>
                  <a:gd name="T12" fmla="*/ 0 60000 65536"/>
                  <a:gd name="T13" fmla="*/ 0 60000 65536"/>
                  <a:gd name="T14" fmla="*/ 0 60000 65536"/>
                  <a:gd name="T15" fmla="*/ 0 60000 65536"/>
                  <a:gd name="T16" fmla="*/ 0 60000 65536"/>
                  <a:gd name="T17" fmla="*/ 0 60000 65536"/>
                  <a:gd name="T18" fmla="*/ 3196 w 21600"/>
                  <a:gd name="T19" fmla="*/ 3173 h 21600"/>
                  <a:gd name="T20" fmla="*/ 18404 w 21600"/>
                  <a:gd name="T21" fmla="*/ 1842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64" y="8391"/>
                    </a:moveTo>
                    <a:cubicBezTo>
                      <a:pt x="18090" y="4663"/>
                      <a:pt x="14679" y="2096"/>
                      <a:pt x="10800" y="2096"/>
                    </a:cubicBezTo>
                    <a:cubicBezTo>
                      <a:pt x="5992" y="2096"/>
                      <a:pt x="2096" y="5992"/>
                      <a:pt x="2096" y="10800"/>
                    </a:cubicBezTo>
                    <a:cubicBezTo>
                      <a:pt x="2095" y="13892"/>
                      <a:pt x="3736" y="16752"/>
                      <a:pt x="6405" y="18313"/>
                    </a:cubicBezTo>
                    <a:lnTo>
                      <a:pt x="5347" y="20122"/>
                    </a:lnTo>
                    <a:cubicBezTo>
                      <a:pt x="2035" y="18185"/>
                      <a:pt x="0" y="14636"/>
                      <a:pt x="0" y="10800"/>
                    </a:cubicBezTo>
                    <a:cubicBezTo>
                      <a:pt x="0" y="4835"/>
                      <a:pt x="4835" y="0"/>
                      <a:pt x="10800" y="0"/>
                    </a:cubicBezTo>
                    <a:cubicBezTo>
                      <a:pt x="15613" y="-1"/>
                      <a:pt x="19846" y="3185"/>
                      <a:pt x="21178" y="7811"/>
                    </a:cubicBezTo>
                    <a:lnTo>
                      <a:pt x="23772" y="7064"/>
                    </a:lnTo>
                    <a:lnTo>
                      <a:pt x="21208" y="11703"/>
                    </a:lnTo>
                    <a:lnTo>
                      <a:pt x="16569" y="9138"/>
                    </a:lnTo>
                    <a:lnTo>
                      <a:pt x="19164" y="8391"/>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63556" name="WordArt 35"/>
              <p:cNvSpPr>
                <a:spLocks noChangeArrowheads="1" noChangeShapeType="1" noTextEdit="1"/>
              </p:cNvSpPr>
              <p:nvPr/>
            </p:nvSpPr>
            <p:spPr bwMode="auto">
              <a:xfrm>
                <a:off x="4314" y="2579"/>
                <a:ext cx="79" cy="113"/>
              </a:xfrm>
              <a:prstGeom prst="rect">
                <a:avLst/>
              </a:prstGeom>
            </p:spPr>
            <p:txBody>
              <a:bodyPr wrap="none" fromWordArt="1">
                <a:prstTxWarp prst="textPlain">
                  <a:avLst>
                    <a:gd name="adj" fmla="val 50000"/>
                  </a:avLst>
                </a:prstTxWarp>
              </a:bodyPr>
              <a:lstStyle/>
              <a:p>
                <a:r>
                  <a:rPr lang="en-US" sz="5400" kern="10">
                    <a:ln w="19050">
                      <a:solidFill>
                        <a:srgbClr val="99CCFF"/>
                      </a:solidFill>
                      <a:round/>
                      <a:headEnd/>
                      <a:tailEnd/>
                    </a:ln>
                    <a:solidFill>
                      <a:srgbClr val="0066CC"/>
                    </a:solidFill>
                    <a:effectLst>
                      <a:outerShdw dist="35921" dir="2700000" algn="ctr" rotWithShape="0">
                        <a:srgbClr val="990000"/>
                      </a:outerShdw>
                    </a:effectLst>
                    <a:latin typeface="Impact"/>
                  </a:rPr>
                  <a:t>F</a:t>
                </a:r>
              </a:p>
            </p:txBody>
          </p:sp>
        </p:grpSp>
        <p:pic>
          <p:nvPicPr>
            <p:cNvPr id="63539" name="Picture 36"/>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65" y="1174"/>
              <a:ext cx="317"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40" name="Picture 37" descr="Mathematical Model"/>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16" y="1979"/>
              <a:ext cx="419"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41" name="Picture 38"/>
            <p:cNvPicPr>
              <a:picLocks noChangeAspect="1" noChangeArrowheads="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11" y="1646"/>
              <a:ext cx="691" cy="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42" name="Picture 39"/>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26" y="1434"/>
              <a:ext cx="635"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543" name="Group 40"/>
            <p:cNvGrpSpPr>
              <a:grpSpLocks/>
            </p:cNvGrpSpPr>
            <p:nvPr/>
          </p:nvGrpSpPr>
          <p:grpSpPr bwMode="auto">
            <a:xfrm>
              <a:off x="1610" y="2142"/>
              <a:ext cx="347" cy="490"/>
              <a:chOff x="1236" y="869"/>
              <a:chExt cx="680" cy="723"/>
            </a:xfrm>
          </p:grpSpPr>
          <p:sp>
            <p:nvSpPr>
              <p:cNvPr id="63547" name="Oval 41"/>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3548" name="Picture 42" descr="CA0NW12D"/>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544" name="Picture 43"/>
            <p:cNvPicPr>
              <a:picLocks noChangeAspect="1" noChangeArrowheads="1"/>
            </p:cNvPicPr>
            <p:nvPr/>
          </p:nvPicPr>
          <p:blipFill>
            <a:blip r:embed="rId1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61" y="2432"/>
              <a:ext cx="444"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45" name="Picture 44"/>
            <p:cNvPicPr>
              <a:picLocks noChangeAspect="1"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53" y="1017"/>
              <a:ext cx="170"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46" name="Picture 45" descr="sicacoop"/>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1" y="2378"/>
              <a:ext cx="454"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505" name="Group 46"/>
          <p:cNvGrpSpPr>
            <a:grpSpLocks/>
          </p:cNvGrpSpPr>
          <p:nvPr/>
        </p:nvGrpSpPr>
        <p:grpSpPr bwMode="auto">
          <a:xfrm>
            <a:off x="179388" y="4089400"/>
            <a:ext cx="3384550" cy="1223963"/>
            <a:chOff x="113" y="2576"/>
            <a:chExt cx="2132" cy="771"/>
          </a:xfrm>
        </p:grpSpPr>
        <p:sp>
          <p:nvSpPr>
            <p:cNvPr id="63507" name="Rectangle 47"/>
            <p:cNvSpPr>
              <a:spLocks noChangeArrowheads="1"/>
            </p:cNvSpPr>
            <p:nvPr/>
          </p:nvSpPr>
          <p:spPr bwMode="auto">
            <a:xfrm>
              <a:off x="113" y="2576"/>
              <a:ext cx="2132" cy="771"/>
            </a:xfrm>
            <a:prstGeom prst="rect">
              <a:avLst/>
            </a:prstGeom>
            <a:solidFill>
              <a:srgbClr val="C0C0C0"/>
            </a:solidFill>
            <a:ln w="57150" cmpd="thinThick" algn="ctr">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08" name="AutoShape 48"/>
            <p:cNvSpPr>
              <a:spLocks noChangeArrowheads="1"/>
            </p:cNvSpPr>
            <p:nvPr/>
          </p:nvSpPr>
          <p:spPr bwMode="auto">
            <a:xfrm>
              <a:off x="930" y="2891"/>
              <a:ext cx="499" cy="181"/>
            </a:xfrm>
            <a:prstGeom prst="leftRightArrow">
              <a:avLst>
                <a:gd name="adj1" fmla="val 50000"/>
                <a:gd name="adj2" fmla="val 55138"/>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63509" name="Group 49"/>
            <p:cNvGrpSpPr>
              <a:grpSpLocks/>
            </p:cNvGrpSpPr>
            <p:nvPr/>
          </p:nvGrpSpPr>
          <p:grpSpPr bwMode="auto">
            <a:xfrm>
              <a:off x="1499" y="2631"/>
              <a:ext cx="699" cy="680"/>
              <a:chOff x="1319" y="3385"/>
              <a:chExt cx="808" cy="812"/>
            </a:xfrm>
          </p:grpSpPr>
          <p:grpSp>
            <p:nvGrpSpPr>
              <p:cNvPr id="63523" name="Group 50"/>
              <p:cNvGrpSpPr>
                <a:grpSpLocks/>
              </p:cNvGrpSpPr>
              <p:nvPr/>
            </p:nvGrpSpPr>
            <p:grpSpPr bwMode="auto">
              <a:xfrm flipH="1">
                <a:off x="1474" y="3385"/>
                <a:ext cx="499" cy="812"/>
                <a:chOff x="1803" y="1661"/>
                <a:chExt cx="363" cy="505"/>
              </a:xfrm>
            </p:grpSpPr>
            <p:sp>
              <p:nvSpPr>
                <p:cNvPr id="63533" name="Oval 5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3534" name="Picture 52" descr="CA0NW12D"/>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524" name="Group 53"/>
              <p:cNvGrpSpPr>
                <a:grpSpLocks/>
              </p:cNvGrpSpPr>
              <p:nvPr/>
            </p:nvGrpSpPr>
            <p:grpSpPr bwMode="auto">
              <a:xfrm>
                <a:off x="1319" y="3631"/>
                <a:ext cx="808" cy="299"/>
                <a:chOff x="3878" y="2478"/>
                <a:chExt cx="899" cy="272"/>
              </a:xfrm>
            </p:grpSpPr>
            <p:pic>
              <p:nvPicPr>
                <p:cNvPr id="63525" name="Picture 54" descr="untitled"/>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88" y="2564"/>
                  <a:ext cx="301"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26" name="WordArt 55"/>
                <p:cNvSpPr>
                  <a:spLocks noChangeArrowheads="1" noChangeShapeType="1" noTextEdit="1"/>
                </p:cNvSpPr>
                <p:nvPr/>
              </p:nvSpPr>
              <p:spPr bwMode="auto">
                <a:xfrm>
                  <a:off x="3878" y="2594"/>
                  <a:ext cx="101"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X</a:t>
                  </a:r>
                </a:p>
              </p:txBody>
            </p:sp>
            <p:sp>
              <p:nvSpPr>
                <p:cNvPr id="63527" name="WordArt 56"/>
                <p:cNvSpPr>
                  <a:spLocks noChangeArrowheads="1" noChangeShapeType="1" noTextEdit="1"/>
                </p:cNvSpPr>
                <p:nvPr/>
              </p:nvSpPr>
              <p:spPr bwMode="auto">
                <a:xfrm>
                  <a:off x="4690" y="2594"/>
                  <a:ext cx="87"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Y</a:t>
                  </a:r>
                </a:p>
              </p:txBody>
            </p:sp>
            <p:sp>
              <p:nvSpPr>
                <p:cNvPr id="63528" name="AutoShape 57"/>
                <p:cNvSpPr>
                  <a:spLocks noChangeArrowheads="1"/>
                </p:cNvSpPr>
                <p:nvPr/>
              </p:nvSpPr>
              <p:spPr bwMode="auto">
                <a:xfrm>
                  <a:off x="4001" y="2623"/>
                  <a:ext cx="145" cy="29"/>
                </a:xfrm>
                <a:prstGeom prst="rightArrow">
                  <a:avLst>
                    <a:gd name="adj1" fmla="val 50000"/>
                    <a:gd name="adj2" fmla="val 125000"/>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29" name="AutoShape 58"/>
                <p:cNvSpPr>
                  <a:spLocks noChangeArrowheads="1"/>
                </p:cNvSpPr>
                <p:nvPr/>
              </p:nvSpPr>
              <p:spPr bwMode="auto">
                <a:xfrm>
                  <a:off x="4532" y="2623"/>
                  <a:ext cx="144" cy="29"/>
                </a:xfrm>
                <a:prstGeom prst="rightArrow">
                  <a:avLst>
                    <a:gd name="adj1" fmla="val 50000"/>
                    <a:gd name="adj2" fmla="val 124138"/>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30" name="Rectangle 59"/>
                <p:cNvSpPr>
                  <a:spLocks noChangeArrowheads="1"/>
                </p:cNvSpPr>
                <p:nvPr/>
              </p:nvSpPr>
              <p:spPr bwMode="auto">
                <a:xfrm>
                  <a:off x="4153" y="2525"/>
                  <a:ext cx="379" cy="225"/>
                </a:xfrm>
                <a:prstGeom prst="rect">
                  <a:avLst/>
                </a:prstGeom>
                <a:solidFill>
                  <a:srgbClr val="CCFFFF">
                    <a:alpha val="30980"/>
                  </a:srgbClr>
                </a:solidFill>
                <a:ln w="38100" algn="ctr">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31" name="AutoShape 60"/>
                <p:cNvSpPr>
                  <a:spLocks noChangeArrowheads="1"/>
                </p:cNvSpPr>
                <p:nvPr/>
              </p:nvSpPr>
              <p:spPr bwMode="auto">
                <a:xfrm flipH="1">
                  <a:off x="4379" y="2478"/>
                  <a:ext cx="223" cy="177"/>
                </a:xfrm>
                <a:custGeom>
                  <a:avLst/>
                  <a:gdLst>
                    <a:gd name="T0" fmla="*/ 43 w 21600"/>
                    <a:gd name="T1" fmla="*/ 19 h 21600"/>
                    <a:gd name="T2" fmla="*/ 61 w 21600"/>
                    <a:gd name="T3" fmla="*/ 157 h 21600"/>
                    <a:gd name="T4" fmla="*/ 56 w 21600"/>
                    <a:gd name="T5" fmla="*/ 32 h 21600"/>
                    <a:gd name="T6" fmla="*/ 245 w 21600"/>
                    <a:gd name="T7" fmla="*/ 58 h 21600"/>
                    <a:gd name="T8" fmla="*/ 219 w 21600"/>
                    <a:gd name="T9" fmla="*/ 96 h 21600"/>
                    <a:gd name="T10" fmla="*/ 171 w 21600"/>
                    <a:gd name="T11" fmla="*/ 75 h 21600"/>
                    <a:gd name="T12" fmla="*/ 0 60000 65536"/>
                    <a:gd name="T13" fmla="*/ 0 60000 65536"/>
                    <a:gd name="T14" fmla="*/ 0 60000 65536"/>
                    <a:gd name="T15" fmla="*/ 0 60000 65536"/>
                    <a:gd name="T16" fmla="*/ 0 60000 65536"/>
                    <a:gd name="T17" fmla="*/ 0 60000 65536"/>
                    <a:gd name="T18" fmla="*/ 3196 w 21600"/>
                    <a:gd name="T19" fmla="*/ 3173 h 21600"/>
                    <a:gd name="T20" fmla="*/ 18404 w 21600"/>
                    <a:gd name="T21" fmla="*/ 1842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64" y="8391"/>
                      </a:moveTo>
                      <a:cubicBezTo>
                        <a:pt x="18090" y="4663"/>
                        <a:pt x="14679" y="2096"/>
                        <a:pt x="10800" y="2096"/>
                      </a:cubicBezTo>
                      <a:cubicBezTo>
                        <a:pt x="5992" y="2096"/>
                        <a:pt x="2096" y="5992"/>
                        <a:pt x="2096" y="10800"/>
                      </a:cubicBezTo>
                      <a:cubicBezTo>
                        <a:pt x="2095" y="13892"/>
                        <a:pt x="3736" y="16752"/>
                        <a:pt x="6405" y="18313"/>
                      </a:cubicBezTo>
                      <a:lnTo>
                        <a:pt x="5347" y="20122"/>
                      </a:lnTo>
                      <a:cubicBezTo>
                        <a:pt x="2035" y="18185"/>
                        <a:pt x="0" y="14636"/>
                        <a:pt x="0" y="10800"/>
                      </a:cubicBezTo>
                      <a:cubicBezTo>
                        <a:pt x="0" y="4835"/>
                        <a:pt x="4835" y="0"/>
                        <a:pt x="10800" y="0"/>
                      </a:cubicBezTo>
                      <a:cubicBezTo>
                        <a:pt x="15613" y="-1"/>
                        <a:pt x="19846" y="3185"/>
                        <a:pt x="21178" y="7811"/>
                      </a:cubicBezTo>
                      <a:lnTo>
                        <a:pt x="23772" y="7064"/>
                      </a:lnTo>
                      <a:lnTo>
                        <a:pt x="21208" y="11703"/>
                      </a:lnTo>
                      <a:lnTo>
                        <a:pt x="16569" y="9138"/>
                      </a:lnTo>
                      <a:lnTo>
                        <a:pt x="19164" y="8391"/>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63532" name="WordArt 61"/>
                <p:cNvSpPr>
                  <a:spLocks noChangeArrowheads="1" noChangeShapeType="1" noTextEdit="1"/>
                </p:cNvSpPr>
                <p:nvPr/>
              </p:nvSpPr>
              <p:spPr bwMode="auto">
                <a:xfrm>
                  <a:off x="4314" y="2579"/>
                  <a:ext cx="79" cy="113"/>
                </a:xfrm>
                <a:prstGeom prst="rect">
                  <a:avLst/>
                </a:prstGeom>
              </p:spPr>
              <p:txBody>
                <a:bodyPr wrap="none" fromWordArt="1">
                  <a:prstTxWarp prst="textPlain">
                    <a:avLst>
                      <a:gd name="adj" fmla="val 50000"/>
                    </a:avLst>
                  </a:prstTxWarp>
                </a:bodyPr>
                <a:lstStyle/>
                <a:p>
                  <a:r>
                    <a:rPr lang="en-US" sz="5400" kern="10">
                      <a:ln w="19050">
                        <a:solidFill>
                          <a:srgbClr val="99CCFF"/>
                        </a:solidFill>
                        <a:round/>
                        <a:headEnd/>
                        <a:tailEnd/>
                      </a:ln>
                      <a:solidFill>
                        <a:srgbClr val="0066CC"/>
                      </a:solidFill>
                      <a:effectLst>
                        <a:outerShdw dist="35921" dir="2700000" algn="ctr" rotWithShape="0">
                          <a:srgbClr val="990000"/>
                        </a:outerShdw>
                      </a:effectLst>
                      <a:latin typeface="Impact"/>
                    </a:rPr>
                    <a:t>F</a:t>
                  </a:r>
                </a:p>
              </p:txBody>
            </p:sp>
          </p:grpSp>
        </p:grpSp>
        <p:grpSp>
          <p:nvGrpSpPr>
            <p:cNvPr id="63510" name="Group 62"/>
            <p:cNvGrpSpPr>
              <a:grpSpLocks/>
            </p:cNvGrpSpPr>
            <p:nvPr/>
          </p:nvGrpSpPr>
          <p:grpSpPr bwMode="auto">
            <a:xfrm>
              <a:off x="158" y="2621"/>
              <a:ext cx="699" cy="680"/>
              <a:chOff x="1474" y="3385"/>
              <a:chExt cx="699" cy="680"/>
            </a:xfrm>
          </p:grpSpPr>
          <p:grpSp>
            <p:nvGrpSpPr>
              <p:cNvPr id="63511" name="Group 63"/>
              <p:cNvGrpSpPr>
                <a:grpSpLocks/>
              </p:cNvGrpSpPr>
              <p:nvPr/>
            </p:nvGrpSpPr>
            <p:grpSpPr bwMode="auto">
              <a:xfrm>
                <a:off x="1597" y="3385"/>
                <a:ext cx="452" cy="680"/>
                <a:chOff x="1803" y="1661"/>
                <a:chExt cx="363" cy="505"/>
              </a:xfrm>
            </p:grpSpPr>
            <p:sp>
              <p:nvSpPr>
                <p:cNvPr id="63521" name="Oval 6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63522" name="Picture 65" descr="CA0NW12D"/>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512" name="Group 66"/>
              <p:cNvGrpSpPr>
                <a:grpSpLocks/>
              </p:cNvGrpSpPr>
              <p:nvPr/>
            </p:nvGrpSpPr>
            <p:grpSpPr bwMode="auto">
              <a:xfrm>
                <a:off x="1474" y="3591"/>
                <a:ext cx="699" cy="250"/>
                <a:chOff x="3878" y="2478"/>
                <a:chExt cx="899" cy="272"/>
              </a:xfrm>
            </p:grpSpPr>
            <p:pic>
              <p:nvPicPr>
                <p:cNvPr id="63513" name="Picture 67" descr="untitled"/>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88" y="2564"/>
                  <a:ext cx="301"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14" name="WordArt 68"/>
                <p:cNvSpPr>
                  <a:spLocks noChangeArrowheads="1" noChangeShapeType="1" noTextEdit="1"/>
                </p:cNvSpPr>
                <p:nvPr/>
              </p:nvSpPr>
              <p:spPr bwMode="auto">
                <a:xfrm>
                  <a:off x="3878" y="2594"/>
                  <a:ext cx="101"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X</a:t>
                  </a:r>
                </a:p>
              </p:txBody>
            </p:sp>
            <p:sp>
              <p:nvSpPr>
                <p:cNvPr id="63515" name="WordArt 69"/>
                <p:cNvSpPr>
                  <a:spLocks noChangeArrowheads="1" noChangeShapeType="1" noTextEdit="1"/>
                </p:cNvSpPr>
                <p:nvPr/>
              </p:nvSpPr>
              <p:spPr bwMode="auto">
                <a:xfrm>
                  <a:off x="4690" y="2594"/>
                  <a:ext cx="87" cy="91"/>
                </a:xfrm>
                <a:prstGeom prst="rect">
                  <a:avLst/>
                </a:prstGeom>
              </p:spPr>
              <p:txBody>
                <a:bodyPr wrap="none" fromWordArt="1">
                  <a:prstTxWarp prst="textPlain">
                    <a:avLst>
                      <a:gd name="adj" fmla="val 50000"/>
                    </a:avLst>
                  </a:prstTxWarp>
                </a:bodyPr>
                <a:lstStyle/>
                <a:p>
                  <a:r>
                    <a:rPr lang="en-US" sz="4400" kern="10">
                      <a:ln w="19050">
                        <a:solidFill>
                          <a:srgbClr val="99CCFF"/>
                        </a:solidFill>
                        <a:round/>
                        <a:headEnd/>
                        <a:tailEnd/>
                      </a:ln>
                      <a:solidFill>
                        <a:srgbClr val="0066CC"/>
                      </a:solidFill>
                      <a:effectLst>
                        <a:outerShdw dist="35921" dir="2700000" algn="ctr" rotWithShape="0">
                          <a:srgbClr val="990000"/>
                        </a:outerShdw>
                      </a:effectLst>
                      <a:latin typeface="Impact"/>
                    </a:rPr>
                    <a:t>Y</a:t>
                  </a:r>
                </a:p>
              </p:txBody>
            </p:sp>
            <p:sp>
              <p:nvSpPr>
                <p:cNvPr id="63516" name="AutoShape 70"/>
                <p:cNvSpPr>
                  <a:spLocks noChangeArrowheads="1"/>
                </p:cNvSpPr>
                <p:nvPr/>
              </p:nvSpPr>
              <p:spPr bwMode="auto">
                <a:xfrm>
                  <a:off x="4001" y="2623"/>
                  <a:ext cx="145" cy="29"/>
                </a:xfrm>
                <a:prstGeom prst="rightArrow">
                  <a:avLst>
                    <a:gd name="adj1" fmla="val 50000"/>
                    <a:gd name="adj2" fmla="val 125000"/>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17" name="AutoShape 71"/>
                <p:cNvSpPr>
                  <a:spLocks noChangeArrowheads="1"/>
                </p:cNvSpPr>
                <p:nvPr/>
              </p:nvSpPr>
              <p:spPr bwMode="auto">
                <a:xfrm>
                  <a:off x="4532" y="2623"/>
                  <a:ext cx="144" cy="29"/>
                </a:xfrm>
                <a:prstGeom prst="rightArrow">
                  <a:avLst>
                    <a:gd name="adj1" fmla="val 50000"/>
                    <a:gd name="adj2" fmla="val 124138"/>
                  </a:avLst>
                </a:prstGeom>
                <a:solidFill>
                  <a:srgbClr val="0000FF"/>
                </a:solidFill>
                <a:ln w="6350"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18" name="Rectangle 72"/>
                <p:cNvSpPr>
                  <a:spLocks noChangeArrowheads="1"/>
                </p:cNvSpPr>
                <p:nvPr/>
              </p:nvSpPr>
              <p:spPr bwMode="auto">
                <a:xfrm>
                  <a:off x="4153" y="2525"/>
                  <a:ext cx="379" cy="225"/>
                </a:xfrm>
                <a:prstGeom prst="rect">
                  <a:avLst/>
                </a:prstGeom>
                <a:solidFill>
                  <a:srgbClr val="CCFFFF">
                    <a:alpha val="30980"/>
                  </a:srgbClr>
                </a:solidFill>
                <a:ln w="38100" algn="ctr">
                  <a:solidFill>
                    <a:srgbClr val="0000FF"/>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3519" name="AutoShape 73"/>
                <p:cNvSpPr>
                  <a:spLocks noChangeArrowheads="1"/>
                </p:cNvSpPr>
                <p:nvPr/>
              </p:nvSpPr>
              <p:spPr bwMode="auto">
                <a:xfrm flipH="1">
                  <a:off x="4379" y="2478"/>
                  <a:ext cx="223" cy="177"/>
                </a:xfrm>
                <a:custGeom>
                  <a:avLst/>
                  <a:gdLst>
                    <a:gd name="T0" fmla="*/ 43 w 21600"/>
                    <a:gd name="T1" fmla="*/ 19 h 21600"/>
                    <a:gd name="T2" fmla="*/ 61 w 21600"/>
                    <a:gd name="T3" fmla="*/ 157 h 21600"/>
                    <a:gd name="T4" fmla="*/ 56 w 21600"/>
                    <a:gd name="T5" fmla="*/ 32 h 21600"/>
                    <a:gd name="T6" fmla="*/ 245 w 21600"/>
                    <a:gd name="T7" fmla="*/ 58 h 21600"/>
                    <a:gd name="T8" fmla="*/ 219 w 21600"/>
                    <a:gd name="T9" fmla="*/ 96 h 21600"/>
                    <a:gd name="T10" fmla="*/ 171 w 21600"/>
                    <a:gd name="T11" fmla="*/ 75 h 21600"/>
                    <a:gd name="T12" fmla="*/ 0 60000 65536"/>
                    <a:gd name="T13" fmla="*/ 0 60000 65536"/>
                    <a:gd name="T14" fmla="*/ 0 60000 65536"/>
                    <a:gd name="T15" fmla="*/ 0 60000 65536"/>
                    <a:gd name="T16" fmla="*/ 0 60000 65536"/>
                    <a:gd name="T17" fmla="*/ 0 60000 65536"/>
                    <a:gd name="T18" fmla="*/ 3196 w 21600"/>
                    <a:gd name="T19" fmla="*/ 3173 h 21600"/>
                    <a:gd name="T20" fmla="*/ 18404 w 21600"/>
                    <a:gd name="T21" fmla="*/ 1842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64" y="8391"/>
                      </a:moveTo>
                      <a:cubicBezTo>
                        <a:pt x="18090" y="4663"/>
                        <a:pt x="14679" y="2096"/>
                        <a:pt x="10800" y="2096"/>
                      </a:cubicBezTo>
                      <a:cubicBezTo>
                        <a:pt x="5992" y="2096"/>
                        <a:pt x="2096" y="5992"/>
                        <a:pt x="2096" y="10800"/>
                      </a:cubicBezTo>
                      <a:cubicBezTo>
                        <a:pt x="2095" y="13892"/>
                        <a:pt x="3736" y="16752"/>
                        <a:pt x="6405" y="18313"/>
                      </a:cubicBezTo>
                      <a:lnTo>
                        <a:pt x="5347" y="20122"/>
                      </a:lnTo>
                      <a:cubicBezTo>
                        <a:pt x="2035" y="18185"/>
                        <a:pt x="0" y="14636"/>
                        <a:pt x="0" y="10800"/>
                      </a:cubicBezTo>
                      <a:cubicBezTo>
                        <a:pt x="0" y="4835"/>
                        <a:pt x="4835" y="0"/>
                        <a:pt x="10800" y="0"/>
                      </a:cubicBezTo>
                      <a:cubicBezTo>
                        <a:pt x="15613" y="-1"/>
                        <a:pt x="19846" y="3185"/>
                        <a:pt x="21178" y="7811"/>
                      </a:cubicBezTo>
                      <a:lnTo>
                        <a:pt x="23772" y="7064"/>
                      </a:lnTo>
                      <a:lnTo>
                        <a:pt x="21208" y="11703"/>
                      </a:lnTo>
                      <a:lnTo>
                        <a:pt x="16569" y="9138"/>
                      </a:lnTo>
                      <a:lnTo>
                        <a:pt x="19164" y="8391"/>
                      </a:lnTo>
                      <a:close/>
                    </a:path>
                  </a:pathLst>
                </a:cu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p>
                  <a:endParaRPr lang="en-US"/>
                </a:p>
              </p:txBody>
            </p:sp>
            <p:sp>
              <p:nvSpPr>
                <p:cNvPr id="63520" name="WordArt 74"/>
                <p:cNvSpPr>
                  <a:spLocks noChangeArrowheads="1" noChangeShapeType="1" noTextEdit="1"/>
                </p:cNvSpPr>
                <p:nvPr/>
              </p:nvSpPr>
              <p:spPr bwMode="auto">
                <a:xfrm>
                  <a:off x="4314" y="2579"/>
                  <a:ext cx="79" cy="113"/>
                </a:xfrm>
                <a:prstGeom prst="rect">
                  <a:avLst/>
                </a:prstGeom>
              </p:spPr>
              <p:txBody>
                <a:bodyPr wrap="none" fromWordArt="1">
                  <a:prstTxWarp prst="textPlain">
                    <a:avLst>
                      <a:gd name="adj" fmla="val 50000"/>
                    </a:avLst>
                  </a:prstTxWarp>
                </a:bodyPr>
                <a:lstStyle/>
                <a:p>
                  <a:r>
                    <a:rPr lang="en-US" sz="5400" kern="10">
                      <a:ln w="19050">
                        <a:solidFill>
                          <a:srgbClr val="99CCFF"/>
                        </a:solidFill>
                        <a:round/>
                        <a:headEnd/>
                        <a:tailEnd/>
                      </a:ln>
                      <a:solidFill>
                        <a:srgbClr val="0066CC"/>
                      </a:solidFill>
                      <a:effectLst>
                        <a:outerShdw dist="35921" dir="2700000" algn="ctr" rotWithShape="0">
                          <a:srgbClr val="990000"/>
                        </a:outerShdw>
                      </a:effectLst>
                      <a:latin typeface="Impact"/>
                    </a:rPr>
                    <a:t>F</a:t>
                  </a:r>
                </a:p>
              </p:txBody>
            </p:sp>
          </p:grpSp>
        </p:grpSp>
      </p:grpSp>
      <p:sp>
        <p:nvSpPr>
          <p:cNvPr id="63506" name="Text Box 75"/>
          <p:cNvSpPr txBox="1">
            <a:spLocks noChangeArrowheads="1"/>
          </p:cNvSpPr>
          <p:nvPr/>
        </p:nvSpPr>
        <p:spPr bwMode="auto">
          <a:xfrm>
            <a:off x="150813" y="2533650"/>
            <a:ext cx="2476500" cy="1377950"/>
          </a:xfrm>
          <a:prstGeom prst="rect">
            <a:avLst/>
          </a:prstGeom>
          <a:solidFill>
            <a:srgbClr val="C0C0C0"/>
          </a:solidFill>
          <a:ln w="9525" algn="ctr">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b="1"/>
              <a:t>Web of intelligent entities (</a:t>
            </a:r>
            <a:r>
              <a:rPr lang="en-US" altLang="en-US" sz="1400" b="1" i="1">
                <a:solidFill>
                  <a:srgbClr val="FF0000"/>
                </a:solidFill>
              </a:rPr>
              <a:t>intelligence </a:t>
            </a:r>
            <a:r>
              <a:rPr lang="en-US" altLang="en-US" sz="1400" b="1"/>
              <a:t>services), browseable, searchable, composable, self-managed, dynamic, mobile …</a:t>
            </a:r>
          </a:p>
        </p:txBody>
      </p:sp>
    </p:spTree>
  </p:cSld>
  <p:clrMapOvr>
    <a:masterClrMapping/>
  </p:clrMapOvr>
  <p:transition spd="med"/>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0274" name="Rectangle 2"/>
          <p:cNvSpPr>
            <a:spLocks noGrp="1" noChangeArrowheads="1"/>
          </p:cNvSpPr>
          <p:nvPr>
            <p:ph type="title"/>
          </p:nvPr>
        </p:nvSpPr>
        <p:spPr/>
        <p:txBody>
          <a:bodyPr/>
          <a:lstStyle/>
          <a:p>
            <a:pPr eaLnBrk="1" hangingPunct="1">
              <a:defRPr/>
            </a:pPr>
            <a:r>
              <a:rPr lang="en-US" sz="3200"/>
              <a:t>Notice boards</a:t>
            </a:r>
          </a:p>
        </p:txBody>
      </p:sp>
      <p:pic>
        <p:nvPicPr>
          <p:cNvPr id="121859" name="Picture 3" descr="notice_boar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67000" y="3048000"/>
            <a:ext cx="1930400" cy="180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0" name="Line 4"/>
          <p:cNvSpPr>
            <a:spLocks noChangeShapeType="1"/>
          </p:cNvSpPr>
          <p:nvPr/>
        </p:nvSpPr>
        <p:spPr bwMode="auto">
          <a:xfrm flipH="1">
            <a:off x="2057400" y="4495800"/>
            <a:ext cx="762000" cy="533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1" name="Line 5"/>
          <p:cNvSpPr>
            <a:spLocks noChangeShapeType="1"/>
          </p:cNvSpPr>
          <p:nvPr/>
        </p:nvSpPr>
        <p:spPr bwMode="auto">
          <a:xfrm>
            <a:off x="3657600" y="4648200"/>
            <a:ext cx="0" cy="685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2" name="Line 6"/>
          <p:cNvSpPr>
            <a:spLocks noChangeShapeType="1"/>
          </p:cNvSpPr>
          <p:nvPr/>
        </p:nvSpPr>
        <p:spPr bwMode="auto">
          <a:xfrm>
            <a:off x="4267200" y="4267200"/>
            <a:ext cx="762000" cy="381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3" name="Line 7"/>
          <p:cNvSpPr>
            <a:spLocks noChangeShapeType="1"/>
          </p:cNvSpPr>
          <p:nvPr/>
        </p:nvSpPr>
        <p:spPr bwMode="auto">
          <a:xfrm flipH="1" flipV="1">
            <a:off x="1905000" y="3505200"/>
            <a:ext cx="914400" cy="228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4" name="Line 8"/>
          <p:cNvSpPr>
            <a:spLocks noChangeShapeType="1"/>
          </p:cNvSpPr>
          <p:nvPr/>
        </p:nvSpPr>
        <p:spPr bwMode="auto">
          <a:xfrm flipV="1">
            <a:off x="3733800" y="2362200"/>
            <a:ext cx="0" cy="83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5" name="Line 9"/>
          <p:cNvSpPr>
            <a:spLocks noChangeShapeType="1"/>
          </p:cNvSpPr>
          <p:nvPr/>
        </p:nvSpPr>
        <p:spPr bwMode="auto">
          <a:xfrm flipH="1" flipV="1">
            <a:off x="2514600" y="2590800"/>
            <a:ext cx="457200" cy="685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0282" name="Oval 10"/>
          <p:cNvSpPr>
            <a:spLocks noChangeArrowheads="1"/>
          </p:cNvSpPr>
          <p:nvPr/>
        </p:nvSpPr>
        <p:spPr bwMode="auto">
          <a:xfrm>
            <a:off x="1066800" y="48006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lgn="ctr">
            <a:solidFill>
              <a:schemeClr val="tx1"/>
            </a:solidFill>
            <a:round/>
            <a:headEnd/>
            <a:tailEnd/>
          </a:ln>
          <a:effectLst/>
        </p:spPr>
        <p:txBody>
          <a:bodyPr wrap="none" anchor="ctr"/>
          <a:lstStyle/>
          <a:p>
            <a:pPr>
              <a:defRPr/>
            </a:pPr>
            <a:r>
              <a:rPr lang="fi-FI" sz="1800">
                <a:solidFill>
                  <a:srgbClr val="292929"/>
                </a:solidFill>
              </a:rPr>
              <a:t>Service 1</a:t>
            </a:r>
            <a:endParaRPr lang="en-GB" sz="1800">
              <a:solidFill>
                <a:srgbClr val="292929"/>
              </a:solidFill>
            </a:endParaRPr>
          </a:p>
        </p:txBody>
      </p:sp>
      <p:sp>
        <p:nvSpPr>
          <p:cNvPr id="950283" name="Oval 11"/>
          <p:cNvSpPr>
            <a:spLocks noChangeArrowheads="1"/>
          </p:cNvSpPr>
          <p:nvPr/>
        </p:nvSpPr>
        <p:spPr bwMode="auto">
          <a:xfrm>
            <a:off x="2971800" y="52578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lgn="ctr">
            <a:solidFill>
              <a:schemeClr val="tx1"/>
            </a:solidFill>
            <a:round/>
            <a:headEnd/>
            <a:tailEnd/>
          </a:ln>
          <a:effectLst/>
        </p:spPr>
        <p:txBody>
          <a:bodyPr wrap="none" anchor="ctr"/>
          <a:lstStyle/>
          <a:p>
            <a:pPr>
              <a:defRPr/>
            </a:pPr>
            <a:r>
              <a:rPr lang="fi-FI" sz="1800">
                <a:solidFill>
                  <a:srgbClr val="292929"/>
                </a:solidFill>
              </a:rPr>
              <a:t>Service 2</a:t>
            </a:r>
            <a:endParaRPr lang="en-GB" sz="1800">
              <a:solidFill>
                <a:srgbClr val="292929"/>
              </a:solidFill>
            </a:endParaRPr>
          </a:p>
        </p:txBody>
      </p:sp>
      <p:sp>
        <p:nvSpPr>
          <p:cNvPr id="950284" name="Oval 12"/>
          <p:cNvSpPr>
            <a:spLocks noChangeArrowheads="1"/>
          </p:cNvSpPr>
          <p:nvPr/>
        </p:nvSpPr>
        <p:spPr bwMode="auto">
          <a:xfrm>
            <a:off x="4800600" y="44196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lgn="ctr">
            <a:solidFill>
              <a:schemeClr val="tx1"/>
            </a:solidFill>
            <a:round/>
            <a:headEnd/>
            <a:tailEnd/>
          </a:ln>
          <a:effectLst/>
        </p:spPr>
        <p:txBody>
          <a:bodyPr wrap="none" anchor="ctr"/>
          <a:lstStyle/>
          <a:p>
            <a:pPr>
              <a:defRPr/>
            </a:pPr>
            <a:r>
              <a:rPr lang="fi-FI" sz="1800">
                <a:solidFill>
                  <a:srgbClr val="292929"/>
                </a:solidFill>
              </a:rPr>
              <a:t>Service 3</a:t>
            </a:r>
            <a:endParaRPr lang="en-GB" sz="1800">
              <a:solidFill>
                <a:srgbClr val="292929"/>
              </a:solidFill>
            </a:endParaRPr>
          </a:p>
        </p:txBody>
      </p:sp>
      <p:sp>
        <p:nvSpPr>
          <p:cNvPr id="950285" name="Oval 13"/>
          <p:cNvSpPr>
            <a:spLocks noChangeArrowheads="1"/>
          </p:cNvSpPr>
          <p:nvPr/>
        </p:nvSpPr>
        <p:spPr bwMode="auto">
          <a:xfrm>
            <a:off x="1066800" y="32766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lgn="ctr">
            <a:solidFill>
              <a:schemeClr val="tx1"/>
            </a:solidFill>
            <a:round/>
            <a:headEnd/>
            <a:tailEnd/>
          </a:ln>
          <a:effectLst/>
        </p:spPr>
        <p:txBody>
          <a:bodyPr wrap="none" anchor="ctr"/>
          <a:lstStyle/>
          <a:p>
            <a:pPr>
              <a:defRPr/>
            </a:pPr>
            <a:r>
              <a:rPr lang="fi-FI" sz="1800">
                <a:solidFill>
                  <a:srgbClr val="292929"/>
                </a:solidFill>
              </a:rPr>
              <a:t>Client 1</a:t>
            </a:r>
            <a:endParaRPr lang="en-GB" sz="1800">
              <a:solidFill>
                <a:srgbClr val="292929"/>
              </a:solidFill>
            </a:endParaRPr>
          </a:p>
        </p:txBody>
      </p:sp>
      <p:sp>
        <p:nvSpPr>
          <p:cNvPr id="950286" name="Oval 14"/>
          <p:cNvSpPr>
            <a:spLocks noChangeArrowheads="1"/>
          </p:cNvSpPr>
          <p:nvPr/>
        </p:nvSpPr>
        <p:spPr bwMode="auto">
          <a:xfrm>
            <a:off x="1524000" y="21336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lgn="ctr">
            <a:solidFill>
              <a:schemeClr val="tx1"/>
            </a:solidFill>
            <a:round/>
            <a:headEnd/>
            <a:tailEnd/>
          </a:ln>
          <a:effectLst/>
        </p:spPr>
        <p:txBody>
          <a:bodyPr wrap="none" anchor="ctr"/>
          <a:lstStyle/>
          <a:p>
            <a:pPr>
              <a:defRPr/>
            </a:pPr>
            <a:r>
              <a:rPr lang="fi-FI" sz="1800">
                <a:solidFill>
                  <a:srgbClr val="292929"/>
                </a:solidFill>
              </a:rPr>
              <a:t>Client 2</a:t>
            </a:r>
            <a:endParaRPr lang="en-GB" sz="1800">
              <a:solidFill>
                <a:srgbClr val="292929"/>
              </a:solidFill>
            </a:endParaRPr>
          </a:p>
        </p:txBody>
      </p:sp>
      <p:sp>
        <p:nvSpPr>
          <p:cNvPr id="950287" name="Oval 15"/>
          <p:cNvSpPr>
            <a:spLocks noChangeArrowheads="1"/>
          </p:cNvSpPr>
          <p:nvPr/>
        </p:nvSpPr>
        <p:spPr bwMode="auto">
          <a:xfrm>
            <a:off x="3124200" y="1905000"/>
            <a:ext cx="1295400" cy="533400"/>
          </a:xfrm>
          <a:prstGeom prst="ellipse">
            <a:avLst/>
          </a:prstGeom>
          <a:gradFill rotWithShape="1">
            <a:gsLst>
              <a:gs pos="0">
                <a:schemeClr val="accent1"/>
              </a:gs>
              <a:gs pos="100000">
                <a:schemeClr val="accent1">
                  <a:gamma/>
                  <a:shade val="63529"/>
                  <a:invGamma/>
                </a:schemeClr>
              </a:gs>
            </a:gsLst>
            <a:path path="shape">
              <a:fillToRect l="50000" t="50000" r="50000" b="50000"/>
            </a:path>
          </a:gradFill>
          <a:ln w="9525">
            <a:solidFill>
              <a:schemeClr val="tx1"/>
            </a:solidFill>
            <a:round/>
            <a:headEnd/>
            <a:tailEnd/>
          </a:ln>
          <a:effectLst/>
        </p:spPr>
        <p:txBody>
          <a:bodyPr wrap="none" anchor="ctr"/>
          <a:lstStyle/>
          <a:p>
            <a:pPr>
              <a:defRPr/>
            </a:pPr>
            <a:r>
              <a:rPr lang="fi-FI" sz="1800">
                <a:solidFill>
                  <a:srgbClr val="292929"/>
                </a:solidFill>
              </a:rPr>
              <a:t>Client 3</a:t>
            </a:r>
            <a:endParaRPr lang="en-GB" sz="1800">
              <a:solidFill>
                <a:srgbClr val="292929"/>
              </a:solidFill>
            </a:endParaRPr>
          </a:p>
        </p:txBody>
      </p:sp>
      <p:sp>
        <p:nvSpPr>
          <p:cNvPr id="950288" name="Rectangle 16"/>
          <p:cNvSpPr>
            <a:spLocks noChangeArrowheads="1"/>
          </p:cNvSpPr>
          <p:nvPr/>
        </p:nvSpPr>
        <p:spPr bwMode="auto">
          <a:xfrm>
            <a:off x="4724400" y="1295400"/>
            <a:ext cx="2971800" cy="457200"/>
          </a:xfrm>
          <a:prstGeom prst="rect">
            <a:avLst/>
          </a:prstGeom>
          <a:gradFill rotWithShape="1">
            <a:gsLst>
              <a:gs pos="0">
                <a:schemeClr val="accent1">
                  <a:gamma/>
                  <a:shade val="46275"/>
                  <a:invGamma/>
                </a:schemeClr>
              </a:gs>
              <a:gs pos="100000">
                <a:schemeClr val="accent1"/>
              </a:gs>
            </a:gsLst>
            <a:lin ang="2700000" scaled="1"/>
          </a:gradFill>
          <a:ln w="9525">
            <a:solidFill>
              <a:schemeClr val="tx1"/>
            </a:solidFill>
            <a:prstDash val="dash"/>
            <a:miter lim="800000"/>
            <a:headEnd/>
            <a:tailEnd/>
          </a:ln>
          <a:effectLst/>
        </p:spPr>
        <p:txBody>
          <a:bodyPr wrap="none" anchor="ctr"/>
          <a:lstStyle/>
          <a:p>
            <a:pPr>
              <a:defRPr/>
            </a:pPr>
            <a:r>
              <a:rPr lang="fi-FI" sz="1400">
                <a:solidFill>
                  <a:srgbClr val="800000"/>
                </a:solidFill>
              </a:rPr>
              <a:t>Component advertisement solution</a:t>
            </a:r>
            <a:endParaRPr lang="en-GB" sz="1400">
              <a:solidFill>
                <a:srgbClr val="800000"/>
              </a:solidFill>
            </a:endParaRPr>
          </a:p>
        </p:txBody>
      </p:sp>
      <p:sp>
        <p:nvSpPr>
          <p:cNvPr id="950289" name="Rectangle 17"/>
          <p:cNvSpPr>
            <a:spLocks noChangeArrowheads="1"/>
          </p:cNvSpPr>
          <p:nvPr/>
        </p:nvSpPr>
        <p:spPr bwMode="auto">
          <a:xfrm>
            <a:off x="5105400" y="2133600"/>
            <a:ext cx="2667000" cy="457200"/>
          </a:xfrm>
          <a:prstGeom prst="rect">
            <a:avLst/>
          </a:prstGeom>
          <a:gradFill rotWithShape="1">
            <a:gsLst>
              <a:gs pos="0">
                <a:schemeClr val="accent1">
                  <a:gamma/>
                  <a:shade val="46275"/>
                  <a:invGamma/>
                </a:schemeClr>
              </a:gs>
              <a:gs pos="100000">
                <a:schemeClr val="accent1"/>
              </a:gs>
            </a:gsLst>
            <a:lin ang="2700000" scaled="1"/>
          </a:gradFill>
          <a:ln w="9525" algn="ctr">
            <a:solidFill>
              <a:schemeClr val="tx1"/>
            </a:solidFill>
            <a:prstDash val="dash"/>
            <a:miter lim="800000"/>
            <a:headEnd/>
            <a:tailEnd/>
          </a:ln>
          <a:effectLst/>
        </p:spPr>
        <p:txBody>
          <a:bodyPr wrap="none" anchor="ctr"/>
          <a:lstStyle/>
          <a:p>
            <a:pPr>
              <a:defRPr/>
            </a:pPr>
            <a:r>
              <a:rPr lang="fi-FI" sz="1400">
                <a:solidFill>
                  <a:srgbClr val="800000"/>
                </a:solidFill>
              </a:rPr>
              <a:t>Allows search for new partners</a:t>
            </a:r>
            <a:endParaRPr lang="en-GB" sz="1400">
              <a:solidFill>
                <a:srgbClr val="800000"/>
              </a:solidFill>
            </a:endParaRPr>
          </a:p>
        </p:txBody>
      </p:sp>
      <p:sp>
        <p:nvSpPr>
          <p:cNvPr id="950290" name="Rectangle 18"/>
          <p:cNvSpPr>
            <a:spLocks noChangeArrowheads="1"/>
          </p:cNvSpPr>
          <p:nvPr/>
        </p:nvSpPr>
        <p:spPr bwMode="auto">
          <a:xfrm>
            <a:off x="5486400" y="2819400"/>
            <a:ext cx="2743200" cy="609600"/>
          </a:xfrm>
          <a:prstGeom prst="rect">
            <a:avLst/>
          </a:prstGeom>
          <a:gradFill rotWithShape="1">
            <a:gsLst>
              <a:gs pos="0">
                <a:schemeClr val="accent1">
                  <a:gamma/>
                  <a:shade val="46275"/>
                  <a:invGamma/>
                </a:schemeClr>
              </a:gs>
              <a:gs pos="100000">
                <a:schemeClr val="accent1"/>
              </a:gs>
            </a:gsLst>
            <a:lin ang="2700000" scaled="1"/>
          </a:gradFill>
          <a:ln w="9525" algn="ctr">
            <a:solidFill>
              <a:schemeClr val="tx1"/>
            </a:solidFill>
            <a:prstDash val="dash"/>
            <a:miter lim="800000"/>
            <a:headEnd/>
            <a:tailEnd/>
          </a:ln>
          <a:effectLst/>
        </p:spPr>
        <p:txBody>
          <a:bodyPr wrap="none" anchor="ctr"/>
          <a:lstStyle/>
          <a:p>
            <a:pPr>
              <a:defRPr/>
            </a:pPr>
            <a:r>
              <a:rPr lang="fi-FI" sz="1400">
                <a:solidFill>
                  <a:srgbClr val="800000"/>
                </a:solidFill>
              </a:rPr>
              <a:t>Source of new entry points </a:t>
            </a:r>
          </a:p>
          <a:p>
            <a:pPr>
              <a:defRPr/>
            </a:pPr>
            <a:r>
              <a:rPr lang="fi-FI" sz="1400">
                <a:solidFill>
                  <a:srgbClr val="800000"/>
                </a:solidFill>
              </a:rPr>
              <a:t>into P2P network</a:t>
            </a:r>
            <a:endParaRPr lang="en-GB" sz="1400">
              <a:solidFill>
                <a:srgbClr val="800000"/>
              </a:solidFill>
            </a:endParaRPr>
          </a:p>
        </p:txBody>
      </p:sp>
      <p:sp>
        <p:nvSpPr>
          <p:cNvPr id="950291" name="Rectangle 19"/>
          <p:cNvSpPr>
            <a:spLocks noChangeArrowheads="1"/>
          </p:cNvSpPr>
          <p:nvPr/>
        </p:nvSpPr>
        <p:spPr bwMode="auto">
          <a:xfrm>
            <a:off x="6019800" y="3810000"/>
            <a:ext cx="2743200" cy="609600"/>
          </a:xfrm>
          <a:prstGeom prst="rect">
            <a:avLst/>
          </a:prstGeom>
          <a:gradFill rotWithShape="1">
            <a:gsLst>
              <a:gs pos="0">
                <a:schemeClr val="accent1">
                  <a:gamma/>
                  <a:shade val="46275"/>
                  <a:invGamma/>
                </a:schemeClr>
              </a:gs>
              <a:gs pos="100000">
                <a:schemeClr val="accent1"/>
              </a:gs>
            </a:gsLst>
            <a:lin ang="2700000" scaled="1"/>
          </a:gradFill>
          <a:ln w="9525" algn="ctr">
            <a:solidFill>
              <a:schemeClr val="tx1"/>
            </a:solidFill>
            <a:prstDash val="dash"/>
            <a:miter lim="800000"/>
            <a:headEnd/>
            <a:tailEnd/>
          </a:ln>
          <a:effectLst/>
        </p:spPr>
        <p:txBody>
          <a:bodyPr wrap="none" anchor="ctr"/>
          <a:lstStyle/>
          <a:p>
            <a:pPr>
              <a:defRPr/>
            </a:pPr>
            <a:r>
              <a:rPr lang="fi-FI" sz="1400">
                <a:solidFill>
                  <a:srgbClr val="800000"/>
                </a:solidFill>
              </a:rPr>
              <a:t>Allows automated search based </a:t>
            </a:r>
          </a:p>
          <a:p>
            <a:pPr>
              <a:defRPr/>
            </a:pPr>
            <a:r>
              <a:rPr lang="fi-FI" sz="1400">
                <a:solidFill>
                  <a:srgbClr val="800000"/>
                </a:solidFill>
              </a:rPr>
              <a:t>on semantic profiles</a:t>
            </a:r>
            <a:endParaRPr lang="en-GB" sz="1400">
              <a:solidFill>
                <a:srgbClr val="800000"/>
              </a:solidFill>
            </a:endParaRPr>
          </a:p>
        </p:txBody>
      </p:sp>
      <p:sp>
        <p:nvSpPr>
          <p:cNvPr id="121876" name="Line 20"/>
          <p:cNvSpPr>
            <a:spLocks noChangeShapeType="1"/>
          </p:cNvSpPr>
          <p:nvPr/>
        </p:nvSpPr>
        <p:spPr bwMode="auto">
          <a:xfrm flipV="1">
            <a:off x="4419600" y="1752600"/>
            <a:ext cx="381000" cy="1295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1877" name="Line 21"/>
          <p:cNvSpPr>
            <a:spLocks noChangeShapeType="1"/>
          </p:cNvSpPr>
          <p:nvPr/>
        </p:nvSpPr>
        <p:spPr bwMode="auto">
          <a:xfrm flipV="1">
            <a:off x="4572000" y="2438400"/>
            <a:ext cx="533400" cy="83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1878" name="Line 22"/>
          <p:cNvSpPr>
            <a:spLocks noChangeShapeType="1"/>
          </p:cNvSpPr>
          <p:nvPr/>
        </p:nvSpPr>
        <p:spPr bwMode="auto">
          <a:xfrm flipV="1">
            <a:off x="4648200" y="3124200"/>
            <a:ext cx="838200" cy="533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21879" name="Line 23"/>
          <p:cNvSpPr>
            <a:spLocks noChangeShapeType="1"/>
          </p:cNvSpPr>
          <p:nvPr/>
        </p:nvSpPr>
        <p:spPr bwMode="auto">
          <a:xfrm>
            <a:off x="4648200" y="4038600"/>
            <a:ext cx="13716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1298" name="Rectangle 2"/>
          <p:cNvSpPr>
            <a:spLocks noGrp="1" noChangeArrowheads="1"/>
          </p:cNvSpPr>
          <p:nvPr>
            <p:ph type="title"/>
          </p:nvPr>
        </p:nvSpPr>
        <p:spPr>
          <a:xfrm>
            <a:off x="2198688" y="106363"/>
            <a:ext cx="6869112" cy="503237"/>
          </a:xfrm>
        </p:spPr>
        <p:txBody>
          <a:bodyPr/>
          <a:lstStyle/>
          <a:p>
            <a:pPr eaLnBrk="1" hangingPunct="1">
              <a:defRPr/>
            </a:pPr>
            <a:r>
              <a:rPr lang="en-US" sz="3200"/>
              <a:t>P2P semantic resource discovery</a:t>
            </a:r>
          </a:p>
        </p:txBody>
      </p:sp>
      <p:sp>
        <p:nvSpPr>
          <p:cNvPr id="122883" name="Rectangle 3"/>
          <p:cNvSpPr>
            <a:spLocks noGrp="1" noChangeArrowheads="1"/>
          </p:cNvSpPr>
          <p:nvPr>
            <p:ph type="body" idx="1"/>
          </p:nvPr>
        </p:nvSpPr>
        <p:spPr>
          <a:xfrm>
            <a:off x="611188" y="1865313"/>
            <a:ext cx="8075612" cy="3773487"/>
          </a:xfrm>
          <a:noFill/>
        </p:spPr>
        <p:txBody>
          <a:bodyPr/>
          <a:lstStyle/>
          <a:p>
            <a:pPr marL="0" indent="0" algn="just" eaLnBrk="1" hangingPunct="1">
              <a:lnSpc>
                <a:spcPct val="90000"/>
              </a:lnSpc>
              <a:buFont typeface="Wingdings" pitchFamily="2" charset="2"/>
              <a:buChar char="Ø"/>
            </a:pPr>
            <a:r>
              <a:rPr lang="en-US" altLang="en-US" sz="2800"/>
              <a:t>P2P network formation through Notice Boards; </a:t>
            </a:r>
          </a:p>
          <a:p>
            <a:pPr marL="0" indent="0" algn="just" eaLnBrk="1" hangingPunct="1">
              <a:lnSpc>
                <a:spcPct val="90000"/>
              </a:lnSpc>
              <a:buFont typeface="Wingdings" pitchFamily="2" charset="2"/>
              <a:buChar char="Ø"/>
            </a:pPr>
            <a:endParaRPr lang="en-US" altLang="en-US" sz="2800"/>
          </a:p>
          <a:p>
            <a:pPr marL="0" indent="0" algn="just" eaLnBrk="1" hangingPunct="1">
              <a:lnSpc>
                <a:spcPct val="90000"/>
              </a:lnSpc>
              <a:buFont typeface="Wingdings" pitchFamily="2" charset="2"/>
              <a:buChar char="Ø"/>
            </a:pPr>
            <a:r>
              <a:rPr lang="en-US" altLang="en-US" sz="2800"/>
              <a:t>Search for necessary partners in P2P network according to their semantic descriptions;</a:t>
            </a:r>
          </a:p>
          <a:p>
            <a:pPr marL="0" indent="0" algn="just" eaLnBrk="1" hangingPunct="1">
              <a:lnSpc>
                <a:spcPct val="90000"/>
              </a:lnSpc>
              <a:buFont typeface="Wingdings" pitchFamily="2" charset="2"/>
              <a:buChar char="Ø"/>
            </a:pPr>
            <a:endParaRPr lang="en-US" altLang="en-US" sz="2800"/>
          </a:p>
          <a:p>
            <a:pPr marL="0" indent="0" algn="just" eaLnBrk="1" hangingPunct="1">
              <a:lnSpc>
                <a:spcPct val="90000"/>
              </a:lnSpc>
              <a:buFont typeface="Wingdings" pitchFamily="2" charset="2"/>
              <a:buChar char="Ø"/>
            </a:pPr>
            <a:r>
              <a:rPr lang="en-US" altLang="en-US" sz="2800"/>
              <a:t>Establishment of additional P2P links via exchanging addresses between partners;</a:t>
            </a:r>
          </a:p>
        </p:txBody>
      </p:sp>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953000" y="2590800"/>
            <a:ext cx="2451100" cy="3130550"/>
            <a:chOff x="3120" y="1632"/>
            <a:chExt cx="1544" cy="1972"/>
          </a:xfrm>
        </p:grpSpPr>
        <p:sp>
          <p:nvSpPr>
            <p:cNvPr id="123976" name="Freeform 3"/>
            <p:cNvSpPr>
              <a:spLocks/>
            </p:cNvSpPr>
            <p:nvPr/>
          </p:nvSpPr>
          <p:spPr bwMode="auto">
            <a:xfrm>
              <a:off x="3120" y="1840"/>
              <a:ext cx="1544" cy="1616"/>
            </a:xfrm>
            <a:custGeom>
              <a:avLst/>
              <a:gdLst>
                <a:gd name="T0" fmla="*/ 888 w 1544"/>
                <a:gd name="T1" fmla="*/ 112 h 1616"/>
                <a:gd name="T2" fmla="*/ 648 w 1544"/>
                <a:gd name="T3" fmla="*/ 736 h 1616"/>
                <a:gd name="T4" fmla="*/ 360 w 1544"/>
                <a:gd name="T5" fmla="*/ 1120 h 1616"/>
                <a:gd name="T6" fmla="*/ 120 w 1544"/>
                <a:gd name="T7" fmla="*/ 976 h 1616"/>
                <a:gd name="T8" fmla="*/ 216 w 1544"/>
                <a:gd name="T9" fmla="*/ 1552 h 1616"/>
                <a:gd name="T10" fmla="*/ 1416 w 1544"/>
                <a:gd name="T11" fmla="*/ 1360 h 1616"/>
                <a:gd name="T12" fmla="*/ 984 w 1544"/>
                <a:gd name="T13" fmla="*/ 1312 h 1616"/>
                <a:gd name="T14" fmla="*/ 936 w 1544"/>
                <a:gd name="T15" fmla="*/ 928 h 1616"/>
                <a:gd name="T16" fmla="*/ 1224 w 1544"/>
                <a:gd name="T17" fmla="*/ 304 h 1616"/>
                <a:gd name="T18" fmla="*/ 1224 w 1544"/>
                <a:gd name="T19" fmla="*/ 112 h 1616"/>
                <a:gd name="T20" fmla="*/ 1032 w 1544"/>
                <a:gd name="T21" fmla="*/ 64 h 1616"/>
                <a:gd name="T22" fmla="*/ 888 w 1544"/>
                <a:gd name="T23" fmla="*/ 112 h 16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4"/>
                <a:gd name="T37" fmla="*/ 0 h 1616"/>
                <a:gd name="T38" fmla="*/ 1544 w 1544"/>
                <a:gd name="T39" fmla="*/ 1616 h 16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4" h="1616">
                  <a:moveTo>
                    <a:pt x="888" y="112"/>
                  </a:moveTo>
                  <a:cubicBezTo>
                    <a:pt x="824" y="224"/>
                    <a:pt x="736" y="568"/>
                    <a:pt x="648" y="736"/>
                  </a:cubicBezTo>
                  <a:cubicBezTo>
                    <a:pt x="560" y="904"/>
                    <a:pt x="448" y="1080"/>
                    <a:pt x="360" y="1120"/>
                  </a:cubicBezTo>
                  <a:cubicBezTo>
                    <a:pt x="272" y="1160"/>
                    <a:pt x="144" y="904"/>
                    <a:pt x="120" y="976"/>
                  </a:cubicBezTo>
                  <a:cubicBezTo>
                    <a:pt x="96" y="1048"/>
                    <a:pt x="0" y="1488"/>
                    <a:pt x="216" y="1552"/>
                  </a:cubicBezTo>
                  <a:cubicBezTo>
                    <a:pt x="432" y="1616"/>
                    <a:pt x="1288" y="1400"/>
                    <a:pt x="1416" y="1360"/>
                  </a:cubicBezTo>
                  <a:cubicBezTo>
                    <a:pt x="1544" y="1320"/>
                    <a:pt x="1064" y="1384"/>
                    <a:pt x="984" y="1312"/>
                  </a:cubicBezTo>
                  <a:cubicBezTo>
                    <a:pt x="904" y="1240"/>
                    <a:pt x="896" y="1096"/>
                    <a:pt x="936" y="928"/>
                  </a:cubicBezTo>
                  <a:cubicBezTo>
                    <a:pt x="976" y="760"/>
                    <a:pt x="1176" y="440"/>
                    <a:pt x="1224" y="304"/>
                  </a:cubicBezTo>
                  <a:cubicBezTo>
                    <a:pt x="1272" y="168"/>
                    <a:pt x="1256" y="152"/>
                    <a:pt x="1224" y="112"/>
                  </a:cubicBezTo>
                  <a:cubicBezTo>
                    <a:pt x="1192" y="72"/>
                    <a:pt x="1088" y="64"/>
                    <a:pt x="1032" y="64"/>
                  </a:cubicBezTo>
                  <a:cubicBezTo>
                    <a:pt x="976" y="64"/>
                    <a:pt x="952" y="0"/>
                    <a:pt x="888" y="112"/>
                  </a:cubicBezTo>
                  <a:close/>
                </a:path>
              </a:pathLst>
            </a:custGeom>
            <a:solidFill>
              <a:schemeClr val="accent1"/>
            </a:solidFill>
            <a:ln w="9525">
              <a:solidFill>
                <a:srgbClr val="C0C0C0"/>
              </a:solidFill>
              <a:round/>
              <a:headEnd/>
              <a:tailEnd/>
            </a:ln>
          </p:spPr>
          <p:txBody>
            <a:bodyPr/>
            <a:lstStyle/>
            <a:p>
              <a:endParaRPr lang="en-US"/>
            </a:p>
          </p:txBody>
        </p:sp>
        <p:sp>
          <p:nvSpPr>
            <p:cNvPr id="952324" name="Text Box 4"/>
            <p:cNvSpPr txBox="1">
              <a:spLocks noChangeArrowheads="1"/>
            </p:cNvSpPr>
            <p:nvPr/>
          </p:nvSpPr>
          <p:spPr bwMode="auto">
            <a:xfrm rot="-3938380">
              <a:off x="2939" y="2455"/>
              <a:ext cx="1972" cy="326"/>
            </a:xfrm>
            <a:prstGeom prst="rect">
              <a:avLst/>
            </a:prstGeom>
            <a:noFill/>
            <a:ln w="9525">
              <a:noFill/>
              <a:miter lim="800000"/>
              <a:headEnd/>
              <a:tailEnd/>
            </a:ln>
            <a:effectLst/>
          </p:spPr>
          <p:txBody>
            <a:bodyPr>
              <a:spAutoFit/>
            </a:bodyPr>
            <a:lstStyle/>
            <a:p>
              <a:pPr>
                <a:spcBef>
                  <a:spcPct val="50000"/>
                </a:spcBef>
                <a:defRPr/>
              </a:pPr>
              <a:r>
                <a:rPr lang="en-GB" sz="1400" b="1">
                  <a:solidFill>
                    <a:srgbClr val="3E7CBA"/>
                  </a:solidFill>
                  <a:effectLst>
                    <a:outerShdw blurRad="38100" dist="38100" dir="2700000" algn="tl">
                      <a:srgbClr val="C0C0C0"/>
                    </a:outerShdw>
                  </a:effectLst>
                </a:rPr>
                <a:t>Learning and test sample. Querying diagnostic results.</a:t>
              </a:r>
              <a:endParaRPr lang="en-GB" sz="1400"/>
            </a:p>
          </p:txBody>
        </p:sp>
      </p:grpSp>
      <p:pic>
        <p:nvPicPr>
          <p:cNvPr id="123907" name="Picture 5" descr="note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600200"/>
            <a:ext cx="3124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26" name="Rectangle 6"/>
          <p:cNvSpPr>
            <a:spLocks noGrp="1" noChangeArrowheads="1"/>
          </p:cNvSpPr>
          <p:nvPr>
            <p:ph type="title"/>
          </p:nvPr>
        </p:nvSpPr>
        <p:spPr>
          <a:xfrm>
            <a:off x="1905000" y="125413"/>
            <a:ext cx="7021513" cy="503237"/>
          </a:xfrm>
        </p:spPr>
        <p:txBody>
          <a:bodyPr/>
          <a:lstStyle/>
          <a:p>
            <a:pPr eaLnBrk="1" hangingPunct="1">
              <a:defRPr/>
            </a:pPr>
            <a:r>
              <a:rPr lang="en-US" sz="3200"/>
              <a:t>Devices: multiple services</a:t>
            </a:r>
          </a:p>
        </p:txBody>
      </p:sp>
      <p:sp>
        <p:nvSpPr>
          <p:cNvPr id="123909" name="AutoShape 7"/>
          <p:cNvSpPr>
            <a:spLocks noChangeArrowheads="1"/>
          </p:cNvSpPr>
          <p:nvPr/>
        </p:nvSpPr>
        <p:spPr bwMode="auto">
          <a:xfrm>
            <a:off x="6172200" y="2498725"/>
            <a:ext cx="2057400" cy="533400"/>
          </a:xfrm>
          <a:prstGeom prst="cloudCallout">
            <a:avLst>
              <a:gd name="adj1" fmla="val -11421"/>
              <a:gd name="adj2" fmla="val 22023"/>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23910" name="AutoShape 8"/>
          <p:cNvSpPr>
            <a:spLocks noChangeArrowheads="1"/>
          </p:cNvSpPr>
          <p:nvPr/>
        </p:nvSpPr>
        <p:spPr bwMode="auto">
          <a:xfrm>
            <a:off x="3429000" y="4848225"/>
            <a:ext cx="2057400" cy="561975"/>
          </a:xfrm>
          <a:prstGeom prst="cloudCallout">
            <a:avLst>
              <a:gd name="adj1" fmla="val -43366"/>
              <a:gd name="adj2" fmla="val 18361"/>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952329" name="Text Box 9"/>
          <p:cNvSpPr txBox="1">
            <a:spLocks noChangeArrowheads="1"/>
          </p:cNvSpPr>
          <p:nvPr/>
        </p:nvSpPr>
        <p:spPr bwMode="auto">
          <a:xfrm>
            <a:off x="3790950" y="3810000"/>
            <a:ext cx="1371600" cy="336550"/>
          </a:xfrm>
          <a:prstGeom prst="rect">
            <a:avLst/>
          </a:prstGeom>
          <a:noFill/>
          <a:ln w="9525">
            <a:noFill/>
            <a:miter lim="800000"/>
            <a:headEnd/>
            <a:tailEnd/>
          </a:ln>
          <a:effectLst/>
        </p:spPr>
        <p:txBody>
          <a:bodyPr>
            <a:spAutoFit/>
          </a:bodyPr>
          <a:lstStyle/>
          <a:p>
            <a:pPr algn="l">
              <a:spcBef>
                <a:spcPct val="50000"/>
              </a:spcBef>
              <a:defRPr/>
            </a:pPr>
            <a:r>
              <a:rPr lang="en-GB" sz="1600" b="1">
                <a:solidFill>
                  <a:srgbClr val="993300"/>
                </a:solidFill>
                <a:effectLst>
                  <a:outerShdw blurRad="38100" dist="38100" dir="2700000" algn="tl">
                    <a:srgbClr val="C0C0C0"/>
                  </a:outerShdw>
                </a:effectLst>
              </a:rPr>
              <a:t>“Service”</a:t>
            </a:r>
          </a:p>
        </p:txBody>
      </p:sp>
      <p:grpSp>
        <p:nvGrpSpPr>
          <p:cNvPr id="123912" name="Group 10"/>
          <p:cNvGrpSpPr>
            <a:grpSpLocks/>
          </p:cNvGrpSpPr>
          <p:nvPr/>
        </p:nvGrpSpPr>
        <p:grpSpPr bwMode="auto">
          <a:xfrm>
            <a:off x="3810000" y="4121150"/>
            <a:ext cx="1143000" cy="1060450"/>
            <a:chOff x="432" y="1296"/>
            <a:chExt cx="611" cy="584"/>
          </a:xfrm>
        </p:grpSpPr>
        <p:sp>
          <p:nvSpPr>
            <p:cNvPr id="123974" name="AutoShape 11"/>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3975" name="Picture 12" descr="CA8XIZ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3913" name="Picture 13" descr="dig_librar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75438" y="2146300"/>
            <a:ext cx="450850"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4" name="Picture 14" descr="dig_librar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2725" y="2281238"/>
            <a:ext cx="449263"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5" name="Picture 15" descr="dig_librar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99263" y="2236788"/>
            <a:ext cx="449262"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36" name="Text Box 16"/>
          <p:cNvSpPr txBox="1">
            <a:spLocks noChangeArrowheads="1"/>
          </p:cNvSpPr>
          <p:nvPr/>
        </p:nvSpPr>
        <p:spPr bwMode="auto">
          <a:xfrm>
            <a:off x="7077075" y="1714500"/>
            <a:ext cx="1219200" cy="274638"/>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“Device”</a:t>
            </a:r>
          </a:p>
        </p:txBody>
      </p:sp>
      <p:grpSp>
        <p:nvGrpSpPr>
          <p:cNvPr id="123917" name="Group 17"/>
          <p:cNvGrpSpPr>
            <a:grpSpLocks/>
          </p:cNvGrpSpPr>
          <p:nvPr/>
        </p:nvGrpSpPr>
        <p:grpSpPr bwMode="auto">
          <a:xfrm>
            <a:off x="7239000" y="1946275"/>
            <a:ext cx="703263" cy="704850"/>
            <a:chOff x="2629" y="660"/>
            <a:chExt cx="611" cy="584"/>
          </a:xfrm>
        </p:grpSpPr>
        <p:sp>
          <p:nvSpPr>
            <p:cNvPr id="123972" name="AutoShape 18"/>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3973" name="Picture 19" descr="bd05172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3918" name="Text Box 20"/>
          <p:cNvSpPr txBox="1">
            <a:spLocks noChangeArrowheads="1"/>
          </p:cNvSpPr>
          <p:nvPr/>
        </p:nvSpPr>
        <p:spPr bwMode="auto">
          <a:xfrm>
            <a:off x="6400800" y="1889125"/>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Labelled data</a:t>
            </a:r>
          </a:p>
        </p:txBody>
      </p:sp>
      <p:pic>
        <p:nvPicPr>
          <p:cNvPr id="123919" name="Picture 21" descr="tick"/>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91350" y="2117725"/>
            <a:ext cx="2286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22"/>
          <p:cNvGrpSpPr>
            <a:grpSpLocks/>
          </p:cNvGrpSpPr>
          <p:nvPr/>
        </p:nvGrpSpPr>
        <p:grpSpPr bwMode="auto">
          <a:xfrm>
            <a:off x="5638800" y="2254250"/>
            <a:ext cx="2209800" cy="946150"/>
            <a:chOff x="3552" y="1420"/>
            <a:chExt cx="1392" cy="596"/>
          </a:xfrm>
        </p:grpSpPr>
        <p:sp>
          <p:nvSpPr>
            <p:cNvPr id="123964" name="AutoShape 23"/>
            <p:cNvSpPr>
              <a:spLocks noChangeArrowheads="1"/>
            </p:cNvSpPr>
            <p:nvPr/>
          </p:nvSpPr>
          <p:spPr bwMode="auto">
            <a:xfrm rot="2879538">
              <a:off x="4188" y="1646"/>
              <a:ext cx="48" cy="240"/>
            </a:xfrm>
            <a:prstGeom prst="curvedLeftArrow">
              <a:avLst>
                <a:gd name="adj1" fmla="val 100000"/>
                <a:gd name="adj2" fmla="val 200000"/>
                <a:gd name="adj3" fmla="val 33333"/>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965" name="AutoShape 24"/>
            <p:cNvSpPr>
              <a:spLocks noChangeArrowheads="1"/>
            </p:cNvSpPr>
            <p:nvPr/>
          </p:nvSpPr>
          <p:spPr bwMode="auto">
            <a:xfrm rot="20009053" flipH="1">
              <a:off x="4322" y="1664"/>
              <a:ext cx="96" cy="228"/>
            </a:xfrm>
            <a:prstGeom prst="curvedLeftArrow">
              <a:avLst>
                <a:gd name="adj1" fmla="val 47500"/>
                <a:gd name="adj2" fmla="val 95000"/>
                <a:gd name="adj3" fmla="val 33333"/>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3966" name="Picture 25" descr="dig_librar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58" y="1622"/>
              <a:ext cx="33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67" name="Picture 26" descr="hat"/>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64" y="1568"/>
              <a:ext cx="192"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68" name="Text Box 27"/>
            <p:cNvSpPr txBox="1">
              <a:spLocks noChangeArrowheads="1"/>
            </p:cNvSpPr>
            <p:nvPr/>
          </p:nvSpPr>
          <p:spPr bwMode="auto">
            <a:xfrm>
              <a:off x="3552" y="1420"/>
              <a:ext cx="5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Learning sample</a:t>
              </a:r>
            </a:p>
          </p:txBody>
        </p:sp>
        <p:pic>
          <p:nvPicPr>
            <p:cNvPr id="123969" name="Picture 28" descr="dig_library"/>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68" y="1684"/>
              <a:ext cx="336"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70" name="Text Box 29"/>
            <p:cNvSpPr txBox="1">
              <a:spLocks noChangeArrowheads="1"/>
            </p:cNvSpPr>
            <p:nvPr/>
          </p:nvSpPr>
          <p:spPr bwMode="auto">
            <a:xfrm>
              <a:off x="4272" y="1862"/>
              <a:ext cx="67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Test sample</a:t>
              </a:r>
            </a:p>
          </p:txBody>
        </p:sp>
        <p:pic>
          <p:nvPicPr>
            <p:cNvPr id="123971" name="Picture 30" descr="Graph%2520Test%2520Approach"/>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36" y="1700"/>
              <a:ext cx="144" cy="95"/>
            </a:xfrm>
            <a:prstGeom prst="rect">
              <a:avLst/>
            </a:prstGeom>
            <a:noFill/>
            <a:ln w="9525">
              <a:solidFill>
                <a:srgbClr val="B5CAE9"/>
              </a:solidFill>
              <a:miter lim="800000"/>
              <a:headEnd/>
              <a:tailEnd/>
            </a:ln>
            <a:extLst>
              <a:ext uri="{909E8E84-426E-40DD-AFC4-6F175D3DCCD1}">
                <a14:hiddenFill xmlns:a14="http://schemas.microsoft.com/office/drawing/2010/main">
                  <a:solidFill>
                    <a:srgbClr val="FFFFFF"/>
                  </a:solidFill>
                </a14:hiddenFill>
              </a:ext>
            </a:extLst>
          </p:spPr>
        </p:pic>
      </p:grpSp>
      <p:sp>
        <p:nvSpPr>
          <p:cNvPr id="123921" name="AutoShape 31"/>
          <p:cNvSpPr>
            <a:spLocks noChangeArrowheads="1"/>
          </p:cNvSpPr>
          <p:nvPr/>
        </p:nvSpPr>
        <p:spPr bwMode="auto">
          <a:xfrm>
            <a:off x="6248400" y="5519738"/>
            <a:ext cx="2286000" cy="762000"/>
          </a:xfrm>
          <a:prstGeom prst="cloudCallout">
            <a:avLst>
              <a:gd name="adj1" fmla="val -44028"/>
              <a:gd name="adj2" fmla="val 417"/>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952352" name="Text Box 32"/>
          <p:cNvSpPr txBox="1">
            <a:spLocks noChangeArrowheads="1"/>
          </p:cNvSpPr>
          <p:nvPr/>
        </p:nvSpPr>
        <p:spPr bwMode="auto">
          <a:xfrm>
            <a:off x="6705600" y="4495800"/>
            <a:ext cx="1371600" cy="366713"/>
          </a:xfrm>
          <a:prstGeom prst="rect">
            <a:avLst/>
          </a:prstGeom>
          <a:noFill/>
          <a:ln w="9525">
            <a:noFill/>
            <a:miter lim="800000"/>
            <a:headEnd/>
            <a:tailEnd/>
          </a:ln>
          <a:effectLst/>
        </p:spPr>
        <p:txBody>
          <a:bodyPr>
            <a:spAutoFit/>
          </a:bodyPr>
          <a:lstStyle/>
          <a:p>
            <a:pPr algn="l">
              <a:spcBef>
                <a:spcPct val="50000"/>
              </a:spcBef>
              <a:defRPr/>
            </a:pPr>
            <a:r>
              <a:rPr lang="en-GB" sz="1800" b="1">
                <a:solidFill>
                  <a:srgbClr val="993300"/>
                </a:solidFill>
                <a:effectLst>
                  <a:outerShdw blurRad="38100" dist="38100" dir="2700000" algn="tl">
                    <a:srgbClr val="C0C0C0"/>
                  </a:outerShdw>
                </a:effectLst>
              </a:rPr>
              <a:t>“Service”</a:t>
            </a:r>
          </a:p>
        </p:txBody>
      </p:sp>
      <p:sp>
        <p:nvSpPr>
          <p:cNvPr id="123923" name="AutoShape 33"/>
          <p:cNvSpPr>
            <a:spLocks noChangeArrowheads="1"/>
          </p:cNvSpPr>
          <p:nvPr/>
        </p:nvSpPr>
        <p:spPr bwMode="auto">
          <a:xfrm>
            <a:off x="6800850" y="4795838"/>
            <a:ext cx="1276350" cy="12446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3924" name="Picture 34" descr="img4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964363" y="4953000"/>
            <a:ext cx="9652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5"/>
          <p:cNvGrpSpPr>
            <a:grpSpLocks/>
          </p:cNvGrpSpPr>
          <p:nvPr/>
        </p:nvGrpSpPr>
        <p:grpSpPr bwMode="auto">
          <a:xfrm>
            <a:off x="4724400" y="4959350"/>
            <a:ext cx="4441825" cy="1457325"/>
            <a:chOff x="2976" y="3124"/>
            <a:chExt cx="2798" cy="918"/>
          </a:xfrm>
        </p:grpSpPr>
        <p:grpSp>
          <p:nvGrpSpPr>
            <p:cNvPr id="123958" name="Group 36"/>
            <p:cNvGrpSpPr>
              <a:grpSpLocks/>
            </p:cNvGrpSpPr>
            <p:nvPr/>
          </p:nvGrpSpPr>
          <p:grpSpPr bwMode="auto">
            <a:xfrm>
              <a:off x="2976" y="3124"/>
              <a:ext cx="768" cy="352"/>
              <a:chOff x="2976" y="3124"/>
              <a:chExt cx="768" cy="352"/>
            </a:xfrm>
          </p:grpSpPr>
          <p:pic>
            <p:nvPicPr>
              <p:cNvPr id="123962" name="Picture 37" descr="untitled"/>
              <p:cNvPicPr>
                <a:picLocks noChangeAspect="1" noChangeArrowheads="1"/>
              </p:cNvPicPr>
              <p:nvPr/>
            </p:nvPicPr>
            <p:blipFill>
              <a:blip r:embed="rId10"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2976" y="3124"/>
                <a:ext cx="336"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63" name="Text Box 38"/>
              <p:cNvSpPr txBox="1">
                <a:spLocks noChangeArrowheads="1"/>
              </p:cNvSpPr>
              <p:nvPr/>
            </p:nvSpPr>
            <p:spPr bwMode="auto">
              <a:xfrm>
                <a:off x="3106" y="3264"/>
                <a:ext cx="63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Diagnostic model</a:t>
                </a:r>
              </a:p>
            </p:txBody>
          </p:sp>
        </p:grpSp>
        <p:grpSp>
          <p:nvGrpSpPr>
            <p:cNvPr id="123959" name="Group 39"/>
            <p:cNvGrpSpPr>
              <a:grpSpLocks/>
            </p:cNvGrpSpPr>
            <p:nvPr/>
          </p:nvGrpSpPr>
          <p:grpSpPr bwMode="auto">
            <a:xfrm>
              <a:off x="4848" y="3525"/>
              <a:ext cx="926" cy="517"/>
              <a:chOff x="4848" y="3525"/>
              <a:chExt cx="926" cy="517"/>
            </a:xfrm>
          </p:grpSpPr>
          <p:pic>
            <p:nvPicPr>
              <p:cNvPr id="123960" name="Picture 40" descr="cluster"/>
              <p:cNvPicPr>
                <a:picLocks noChangeAspect="1" noChangeArrowheads="1"/>
              </p:cNvPicPr>
              <p:nvPr/>
            </p:nvPicPr>
            <p:blipFill>
              <a:blip r:embed="rId11">
                <a:clrChange>
                  <a:clrFrom>
                    <a:srgbClr val="CBCBCB"/>
                  </a:clrFrom>
                  <a:clrTo>
                    <a:srgbClr val="CBCBCB">
                      <a:alpha val="0"/>
                    </a:srgbClr>
                  </a:clrTo>
                </a:clrChange>
                <a:extLst>
                  <a:ext uri="{28A0092B-C50C-407E-A947-70E740481C1C}">
                    <a14:useLocalDpi xmlns:a14="http://schemas.microsoft.com/office/drawing/2010/main" val="0"/>
                  </a:ext>
                </a:extLst>
              </a:blip>
              <a:srcRect/>
              <a:stretch>
                <a:fillRect/>
              </a:stretch>
            </p:blipFill>
            <p:spPr bwMode="auto">
              <a:xfrm>
                <a:off x="4848" y="3525"/>
                <a:ext cx="480"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61" name="Text Box 41"/>
              <p:cNvSpPr txBox="1">
                <a:spLocks noChangeArrowheads="1"/>
              </p:cNvSpPr>
              <p:nvPr/>
            </p:nvSpPr>
            <p:spPr bwMode="auto">
              <a:xfrm>
                <a:off x="5136" y="3792"/>
                <a:ext cx="63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Diagnostic model</a:t>
                </a:r>
              </a:p>
            </p:txBody>
          </p:sp>
        </p:grpSp>
      </p:grpSp>
      <p:grpSp>
        <p:nvGrpSpPr>
          <p:cNvPr id="9" name="Group 42"/>
          <p:cNvGrpSpPr>
            <a:grpSpLocks/>
          </p:cNvGrpSpPr>
          <p:nvPr/>
        </p:nvGrpSpPr>
        <p:grpSpPr bwMode="auto">
          <a:xfrm>
            <a:off x="5962650" y="685800"/>
            <a:ext cx="3105150" cy="1285875"/>
            <a:chOff x="3768" y="432"/>
            <a:chExt cx="1956" cy="810"/>
          </a:xfrm>
        </p:grpSpPr>
        <p:sp>
          <p:nvSpPr>
            <p:cNvPr id="123939" name="AutoShape 43"/>
            <p:cNvSpPr>
              <a:spLocks noChangeArrowheads="1"/>
            </p:cNvSpPr>
            <p:nvPr/>
          </p:nvSpPr>
          <p:spPr bwMode="auto">
            <a:xfrm>
              <a:off x="4632" y="492"/>
              <a:ext cx="1056" cy="672"/>
            </a:xfrm>
            <a:prstGeom prst="cloudCallout">
              <a:avLst>
                <a:gd name="adj1" fmla="val -9847"/>
                <a:gd name="adj2" fmla="val 34972"/>
              </a:avLst>
            </a:prstGeom>
            <a:solidFill>
              <a:schemeClr val="accent1"/>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123940" name="Group 44"/>
            <p:cNvGrpSpPr>
              <a:grpSpLocks/>
            </p:cNvGrpSpPr>
            <p:nvPr/>
          </p:nvGrpSpPr>
          <p:grpSpPr bwMode="auto">
            <a:xfrm>
              <a:off x="4934" y="528"/>
              <a:ext cx="455" cy="395"/>
              <a:chOff x="3506" y="528"/>
              <a:chExt cx="455" cy="395"/>
            </a:xfrm>
          </p:grpSpPr>
          <p:pic>
            <p:nvPicPr>
              <p:cNvPr id="123952" name="Picture 45" descr="CAU70HA3"/>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24" y="528"/>
                <a:ext cx="21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53" name="Line 46"/>
              <p:cNvSpPr>
                <a:spLocks noChangeShapeType="1"/>
              </p:cNvSpPr>
              <p:nvPr/>
            </p:nvSpPr>
            <p:spPr bwMode="auto">
              <a:xfrm flipH="1">
                <a:off x="3506" y="768"/>
                <a:ext cx="142" cy="27"/>
              </a:xfrm>
              <a:prstGeom prst="line">
                <a:avLst/>
              </a:prstGeom>
              <a:noFill/>
              <a:ln w="19050">
                <a:solidFill>
                  <a:srgbClr val="325E98"/>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123954" name="Line 47"/>
              <p:cNvSpPr>
                <a:spLocks noChangeShapeType="1"/>
              </p:cNvSpPr>
              <p:nvPr/>
            </p:nvSpPr>
            <p:spPr bwMode="auto">
              <a:xfrm flipH="1">
                <a:off x="3608" y="772"/>
                <a:ext cx="78" cy="119"/>
              </a:xfrm>
              <a:prstGeom prst="line">
                <a:avLst/>
              </a:prstGeom>
              <a:noFill/>
              <a:ln w="19050">
                <a:solidFill>
                  <a:srgbClr val="325E98"/>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123955" name="Line 48"/>
              <p:cNvSpPr>
                <a:spLocks noChangeShapeType="1"/>
              </p:cNvSpPr>
              <p:nvPr/>
            </p:nvSpPr>
            <p:spPr bwMode="auto">
              <a:xfrm>
                <a:off x="3725" y="787"/>
                <a:ext cx="8" cy="136"/>
              </a:xfrm>
              <a:prstGeom prst="line">
                <a:avLst/>
              </a:prstGeom>
              <a:noFill/>
              <a:ln w="19050">
                <a:solidFill>
                  <a:srgbClr val="325E98"/>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123956" name="Line 49"/>
              <p:cNvSpPr>
                <a:spLocks noChangeShapeType="1"/>
              </p:cNvSpPr>
              <p:nvPr/>
            </p:nvSpPr>
            <p:spPr bwMode="auto">
              <a:xfrm>
                <a:off x="3763" y="779"/>
                <a:ext cx="106" cy="107"/>
              </a:xfrm>
              <a:prstGeom prst="line">
                <a:avLst/>
              </a:prstGeom>
              <a:noFill/>
              <a:ln w="19050">
                <a:solidFill>
                  <a:srgbClr val="325E98"/>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sp>
            <p:nvSpPr>
              <p:cNvPr id="123957" name="Line 50"/>
              <p:cNvSpPr>
                <a:spLocks noChangeShapeType="1"/>
              </p:cNvSpPr>
              <p:nvPr/>
            </p:nvSpPr>
            <p:spPr bwMode="auto">
              <a:xfrm>
                <a:off x="3813" y="755"/>
                <a:ext cx="148" cy="36"/>
              </a:xfrm>
              <a:prstGeom prst="line">
                <a:avLst/>
              </a:prstGeom>
              <a:noFill/>
              <a:ln w="19050">
                <a:solidFill>
                  <a:srgbClr val="325E98"/>
                </a:solidFill>
                <a:round/>
                <a:headEnd/>
                <a:tailEnd type="triangle" w="sm" len="sm"/>
              </a:ln>
              <a:extLst>
                <a:ext uri="{909E8E84-426E-40DD-AFC4-6F175D3DCCD1}">
                  <a14:hiddenFill xmlns:a14="http://schemas.microsoft.com/office/drawing/2010/main">
                    <a:noFill/>
                  </a14:hiddenFill>
                </a:ext>
              </a:extLst>
            </p:spPr>
            <p:txBody>
              <a:bodyPr/>
              <a:lstStyle/>
              <a:p>
                <a:endParaRPr lang="en-US"/>
              </a:p>
            </p:txBody>
          </p:sp>
        </p:grpSp>
        <p:pic>
          <p:nvPicPr>
            <p:cNvPr id="123941" name="Picture 51" descr="CA8XIZST"/>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782" y="732"/>
              <a:ext cx="144" cy="144"/>
            </a:xfrm>
            <a:prstGeom prst="rect">
              <a:avLst/>
            </a:prstGeom>
            <a:noFill/>
            <a:ln w="9525">
              <a:solidFill>
                <a:srgbClr val="4278C0"/>
              </a:solidFill>
              <a:miter lim="800000"/>
              <a:headEnd/>
              <a:tailEnd/>
            </a:ln>
            <a:extLst>
              <a:ext uri="{909E8E84-426E-40DD-AFC4-6F175D3DCCD1}">
                <a14:hiddenFill xmlns:a14="http://schemas.microsoft.com/office/drawing/2010/main">
                  <a:solidFill>
                    <a:srgbClr val="FFFFFF"/>
                  </a:solidFill>
                </a14:hiddenFill>
              </a:ext>
            </a:extLst>
          </p:spPr>
        </p:pic>
        <p:pic>
          <p:nvPicPr>
            <p:cNvPr id="123942" name="Picture 52" descr="CA8XIZST"/>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094" y="960"/>
              <a:ext cx="144" cy="144"/>
            </a:xfrm>
            <a:prstGeom prst="rect">
              <a:avLst/>
            </a:prstGeom>
            <a:noFill/>
            <a:ln w="9525">
              <a:solidFill>
                <a:srgbClr val="4278C0"/>
              </a:solidFill>
              <a:miter lim="800000"/>
              <a:headEnd/>
              <a:tailEnd/>
            </a:ln>
            <a:extLst>
              <a:ext uri="{909E8E84-426E-40DD-AFC4-6F175D3DCCD1}">
                <a14:hiddenFill xmlns:a14="http://schemas.microsoft.com/office/drawing/2010/main">
                  <a:solidFill>
                    <a:srgbClr val="FFFFFF"/>
                  </a:solidFill>
                </a14:hiddenFill>
              </a:ext>
            </a:extLst>
          </p:spPr>
        </p:pic>
        <p:pic>
          <p:nvPicPr>
            <p:cNvPr id="123943" name="Picture 53" descr="CA8XIZST"/>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412" y="738"/>
              <a:ext cx="144" cy="144"/>
            </a:xfrm>
            <a:prstGeom prst="rect">
              <a:avLst/>
            </a:prstGeom>
            <a:noFill/>
            <a:ln w="9525">
              <a:solidFill>
                <a:srgbClr val="4278C0"/>
              </a:solidFill>
              <a:miter lim="800000"/>
              <a:headEnd/>
              <a:tailEnd/>
            </a:ln>
            <a:extLst>
              <a:ext uri="{909E8E84-426E-40DD-AFC4-6F175D3DCCD1}">
                <a14:hiddenFill xmlns:a14="http://schemas.microsoft.com/office/drawing/2010/main">
                  <a:solidFill>
                    <a:srgbClr val="FFFFFF"/>
                  </a:solidFill>
                </a14:hiddenFill>
              </a:ext>
            </a:extLst>
          </p:spPr>
        </p:pic>
        <p:pic>
          <p:nvPicPr>
            <p:cNvPr id="123944" name="Picture 54" descr="img4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878" y="912"/>
              <a:ext cx="144" cy="134"/>
            </a:xfrm>
            <a:prstGeom prst="rect">
              <a:avLst/>
            </a:prstGeom>
            <a:noFill/>
            <a:ln w="9525">
              <a:solidFill>
                <a:srgbClr val="4278C0"/>
              </a:solidFill>
              <a:miter lim="800000"/>
              <a:headEnd/>
              <a:tailEnd/>
            </a:ln>
            <a:extLst>
              <a:ext uri="{909E8E84-426E-40DD-AFC4-6F175D3DCCD1}">
                <a14:hiddenFill xmlns:a14="http://schemas.microsoft.com/office/drawing/2010/main">
                  <a:solidFill>
                    <a:srgbClr val="FFFFFF"/>
                  </a:solidFill>
                </a14:hiddenFill>
              </a:ext>
            </a:extLst>
          </p:spPr>
        </p:pic>
        <p:pic>
          <p:nvPicPr>
            <p:cNvPr id="123945" name="Picture 55" descr="img4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304" y="912"/>
              <a:ext cx="144" cy="134"/>
            </a:xfrm>
            <a:prstGeom prst="rect">
              <a:avLst/>
            </a:prstGeom>
            <a:noFill/>
            <a:ln w="9525">
              <a:solidFill>
                <a:srgbClr val="4278C0"/>
              </a:solidFill>
              <a:miter lim="800000"/>
              <a:headEnd/>
              <a:tailEnd/>
            </a:ln>
            <a:extLst>
              <a:ext uri="{909E8E84-426E-40DD-AFC4-6F175D3DCCD1}">
                <a14:hiddenFill xmlns:a14="http://schemas.microsoft.com/office/drawing/2010/main">
                  <a:solidFill>
                    <a:srgbClr val="FFFFFF"/>
                  </a:solidFill>
                </a14:hiddenFill>
              </a:ext>
            </a:extLst>
          </p:spPr>
        </p:pic>
        <p:sp>
          <p:nvSpPr>
            <p:cNvPr id="952376" name="Text Box 56"/>
            <p:cNvSpPr txBox="1">
              <a:spLocks noChangeArrowheads="1"/>
            </p:cNvSpPr>
            <p:nvPr/>
          </p:nvSpPr>
          <p:spPr bwMode="auto">
            <a:xfrm>
              <a:off x="4656" y="786"/>
              <a:ext cx="24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FF0000"/>
                  </a:solidFill>
                  <a:effectLst>
                    <a:outerShdw blurRad="38100" dist="38100" dir="2700000" algn="tl">
                      <a:srgbClr val="C0C0C0"/>
                    </a:outerShdw>
                  </a:effectLst>
                </a:rPr>
                <a:t>w</a:t>
              </a:r>
              <a:r>
                <a:rPr lang="en-GB" sz="1200" b="1" baseline="-25000">
                  <a:solidFill>
                    <a:srgbClr val="FF0000"/>
                  </a:solidFill>
                  <a:effectLst>
                    <a:outerShdw blurRad="38100" dist="38100" dir="2700000" algn="tl">
                      <a:srgbClr val="C0C0C0"/>
                    </a:outerShdw>
                  </a:effectLst>
                </a:rPr>
                <a:t>1</a:t>
              </a:r>
              <a:endParaRPr lang="en-GB" sz="1200" b="1">
                <a:solidFill>
                  <a:srgbClr val="FF0000"/>
                </a:solidFill>
                <a:effectLst>
                  <a:outerShdw blurRad="38100" dist="38100" dir="2700000" algn="tl">
                    <a:srgbClr val="C0C0C0"/>
                  </a:outerShdw>
                </a:effectLst>
              </a:endParaRPr>
            </a:p>
          </p:txBody>
        </p:sp>
        <p:sp>
          <p:nvSpPr>
            <p:cNvPr id="952377" name="Text Box 57"/>
            <p:cNvSpPr txBox="1">
              <a:spLocks noChangeArrowheads="1"/>
            </p:cNvSpPr>
            <p:nvPr/>
          </p:nvSpPr>
          <p:spPr bwMode="auto">
            <a:xfrm>
              <a:off x="4764" y="955"/>
              <a:ext cx="24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FF0000"/>
                  </a:solidFill>
                  <a:effectLst>
                    <a:outerShdw blurRad="38100" dist="38100" dir="2700000" algn="tl">
                      <a:srgbClr val="C0C0C0"/>
                    </a:outerShdw>
                  </a:effectLst>
                </a:rPr>
                <a:t>w</a:t>
              </a:r>
              <a:r>
                <a:rPr lang="en-GB" sz="1200" b="1" baseline="-25000">
                  <a:solidFill>
                    <a:srgbClr val="FF0000"/>
                  </a:solidFill>
                  <a:effectLst>
                    <a:outerShdw blurRad="38100" dist="38100" dir="2700000" algn="tl">
                      <a:srgbClr val="C0C0C0"/>
                    </a:outerShdw>
                  </a:effectLst>
                </a:rPr>
                <a:t>2</a:t>
              </a:r>
              <a:endParaRPr lang="en-GB" sz="1200" b="1">
                <a:solidFill>
                  <a:srgbClr val="FF0000"/>
                </a:solidFill>
                <a:effectLst>
                  <a:outerShdw blurRad="38100" dist="38100" dir="2700000" algn="tl">
                    <a:srgbClr val="C0C0C0"/>
                  </a:outerShdw>
                </a:effectLst>
              </a:endParaRPr>
            </a:p>
          </p:txBody>
        </p:sp>
        <p:sp>
          <p:nvSpPr>
            <p:cNvPr id="952378" name="Text Box 58"/>
            <p:cNvSpPr txBox="1">
              <a:spLocks noChangeArrowheads="1"/>
            </p:cNvSpPr>
            <p:nvPr/>
          </p:nvSpPr>
          <p:spPr bwMode="auto">
            <a:xfrm>
              <a:off x="5070" y="1069"/>
              <a:ext cx="24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FF0000"/>
                  </a:solidFill>
                  <a:effectLst>
                    <a:outerShdw blurRad="38100" dist="38100" dir="2700000" algn="tl">
                      <a:srgbClr val="C0C0C0"/>
                    </a:outerShdw>
                  </a:effectLst>
                </a:rPr>
                <a:t>w</a:t>
              </a:r>
              <a:r>
                <a:rPr lang="en-GB" sz="1200" b="1" baseline="-25000">
                  <a:solidFill>
                    <a:srgbClr val="FF0000"/>
                  </a:solidFill>
                  <a:effectLst>
                    <a:outerShdw blurRad="38100" dist="38100" dir="2700000" algn="tl">
                      <a:srgbClr val="C0C0C0"/>
                    </a:outerShdw>
                  </a:effectLst>
                </a:rPr>
                <a:t>3</a:t>
              </a:r>
              <a:endParaRPr lang="en-GB" sz="1200" b="1">
                <a:solidFill>
                  <a:srgbClr val="FF0000"/>
                </a:solidFill>
                <a:effectLst>
                  <a:outerShdw blurRad="38100" dist="38100" dir="2700000" algn="tl">
                    <a:srgbClr val="C0C0C0"/>
                  </a:outerShdw>
                </a:effectLst>
              </a:endParaRPr>
            </a:p>
          </p:txBody>
        </p:sp>
        <p:sp>
          <p:nvSpPr>
            <p:cNvPr id="952379" name="Text Box 59"/>
            <p:cNvSpPr txBox="1">
              <a:spLocks noChangeArrowheads="1"/>
            </p:cNvSpPr>
            <p:nvPr/>
          </p:nvSpPr>
          <p:spPr bwMode="auto">
            <a:xfrm>
              <a:off x="5364" y="966"/>
              <a:ext cx="24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FF0000"/>
                  </a:solidFill>
                  <a:effectLst>
                    <a:outerShdw blurRad="38100" dist="38100" dir="2700000" algn="tl">
                      <a:srgbClr val="C0C0C0"/>
                    </a:outerShdw>
                  </a:effectLst>
                </a:rPr>
                <a:t>w</a:t>
              </a:r>
              <a:r>
                <a:rPr lang="en-GB" sz="1200" b="1" baseline="-25000">
                  <a:solidFill>
                    <a:srgbClr val="FF0000"/>
                  </a:solidFill>
                  <a:effectLst>
                    <a:outerShdw blurRad="38100" dist="38100" dir="2700000" algn="tl">
                      <a:srgbClr val="C0C0C0"/>
                    </a:outerShdw>
                  </a:effectLst>
                </a:rPr>
                <a:t>4</a:t>
              </a:r>
              <a:endParaRPr lang="en-GB" sz="1200" b="1">
                <a:solidFill>
                  <a:srgbClr val="FF0000"/>
                </a:solidFill>
                <a:effectLst>
                  <a:outerShdw blurRad="38100" dist="38100" dir="2700000" algn="tl">
                    <a:srgbClr val="C0C0C0"/>
                  </a:outerShdw>
                </a:effectLst>
              </a:endParaRPr>
            </a:p>
          </p:txBody>
        </p:sp>
        <p:sp>
          <p:nvSpPr>
            <p:cNvPr id="952380" name="Text Box 60"/>
            <p:cNvSpPr txBox="1">
              <a:spLocks noChangeArrowheads="1"/>
            </p:cNvSpPr>
            <p:nvPr/>
          </p:nvSpPr>
          <p:spPr bwMode="auto">
            <a:xfrm>
              <a:off x="5484" y="792"/>
              <a:ext cx="240" cy="173"/>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FF0000"/>
                  </a:solidFill>
                  <a:effectLst>
                    <a:outerShdw blurRad="38100" dist="38100" dir="2700000" algn="tl">
                      <a:srgbClr val="C0C0C0"/>
                    </a:outerShdw>
                  </a:effectLst>
                </a:rPr>
                <a:t>w</a:t>
              </a:r>
              <a:r>
                <a:rPr lang="en-GB" sz="1200" b="1" baseline="-25000">
                  <a:solidFill>
                    <a:srgbClr val="FF0000"/>
                  </a:solidFill>
                  <a:effectLst>
                    <a:outerShdw blurRad="38100" dist="38100" dir="2700000" algn="tl">
                      <a:srgbClr val="C0C0C0"/>
                    </a:outerShdw>
                  </a:effectLst>
                </a:rPr>
                <a:t>5</a:t>
              </a:r>
              <a:endParaRPr lang="en-GB" sz="1200" b="1">
                <a:solidFill>
                  <a:srgbClr val="FF0000"/>
                </a:solidFill>
                <a:effectLst>
                  <a:outerShdw blurRad="38100" dist="38100" dir="2700000" algn="tl">
                    <a:srgbClr val="C0C0C0"/>
                  </a:outerShdw>
                </a:effectLst>
              </a:endParaRPr>
            </a:p>
          </p:txBody>
        </p:sp>
        <p:sp>
          <p:nvSpPr>
            <p:cNvPr id="123951" name="Text Box 61"/>
            <p:cNvSpPr txBox="1">
              <a:spLocks noChangeArrowheads="1"/>
            </p:cNvSpPr>
            <p:nvPr/>
          </p:nvSpPr>
          <p:spPr bwMode="auto">
            <a:xfrm>
              <a:off x="3768" y="432"/>
              <a:ext cx="105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200" b="1" i="1">
                  <a:solidFill>
                    <a:srgbClr val="003366"/>
                  </a:solidFill>
                </a:rPr>
                <a:t>Evaluation and Result integration mechanism</a:t>
              </a:r>
            </a:p>
          </p:txBody>
        </p:sp>
      </p:grpSp>
      <p:sp>
        <p:nvSpPr>
          <p:cNvPr id="123927" name="AutoShape 62"/>
          <p:cNvSpPr>
            <a:spLocks noChangeArrowheads="1"/>
          </p:cNvSpPr>
          <p:nvPr/>
        </p:nvSpPr>
        <p:spPr bwMode="auto">
          <a:xfrm>
            <a:off x="4114800" y="5943600"/>
            <a:ext cx="1676400" cy="381000"/>
          </a:xfrm>
          <a:prstGeom prst="cloudCallout">
            <a:avLst>
              <a:gd name="adj1" fmla="val -41856"/>
              <a:gd name="adj2" fmla="val 50833"/>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grpSp>
        <p:nvGrpSpPr>
          <p:cNvPr id="123928" name="Group 63"/>
          <p:cNvGrpSpPr>
            <a:grpSpLocks/>
          </p:cNvGrpSpPr>
          <p:nvPr/>
        </p:nvGrpSpPr>
        <p:grpSpPr bwMode="auto">
          <a:xfrm>
            <a:off x="4495800" y="5438775"/>
            <a:ext cx="990600" cy="733425"/>
            <a:chOff x="912" y="2898"/>
            <a:chExt cx="624" cy="462"/>
          </a:xfrm>
        </p:grpSpPr>
        <p:sp>
          <p:nvSpPr>
            <p:cNvPr id="123937" name="AutoShape 64"/>
            <p:cNvSpPr>
              <a:spLocks noChangeArrowheads="1"/>
            </p:cNvSpPr>
            <p:nvPr/>
          </p:nvSpPr>
          <p:spPr bwMode="auto">
            <a:xfrm>
              <a:off x="912" y="3072"/>
              <a:ext cx="624" cy="28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3938" name="Text Box 65"/>
            <p:cNvSpPr txBox="1">
              <a:spLocks noChangeArrowheads="1"/>
            </p:cNvSpPr>
            <p:nvPr/>
          </p:nvSpPr>
          <p:spPr bwMode="auto">
            <a:xfrm>
              <a:off x="1008" y="2898"/>
              <a:ext cx="3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4000">
                  <a:solidFill>
                    <a:schemeClr val="bg1"/>
                  </a:solidFill>
                </a:rPr>
                <a:t>…</a:t>
              </a:r>
            </a:p>
          </p:txBody>
        </p:sp>
      </p:grpSp>
      <p:grpSp>
        <p:nvGrpSpPr>
          <p:cNvPr id="12" name="Group 66"/>
          <p:cNvGrpSpPr>
            <a:grpSpLocks/>
          </p:cNvGrpSpPr>
          <p:nvPr/>
        </p:nvGrpSpPr>
        <p:grpSpPr bwMode="auto">
          <a:xfrm>
            <a:off x="3429000" y="2819400"/>
            <a:ext cx="5114925" cy="2514600"/>
            <a:chOff x="2160" y="1776"/>
            <a:chExt cx="3222" cy="1584"/>
          </a:xfrm>
        </p:grpSpPr>
        <p:grpSp>
          <p:nvGrpSpPr>
            <p:cNvPr id="123931" name="Group 67"/>
            <p:cNvGrpSpPr>
              <a:grpSpLocks/>
            </p:cNvGrpSpPr>
            <p:nvPr/>
          </p:nvGrpSpPr>
          <p:grpSpPr bwMode="auto">
            <a:xfrm>
              <a:off x="2160" y="1824"/>
              <a:ext cx="1632" cy="240"/>
              <a:chOff x="2160" y="1824"/>
              <a:chExt cx="1632" cy="240"/>
            </a:xfrm>
          </p:grpSpPr>
          <p:sp>
            <p:nvSpPr>
              <p:cNvPr id="123935" name="AutoShape 68"/>
              <p:cNvSpPr>
                <a:spLocks noChangeArrowheads="1"/>
              </p:cNvSpPr>
              <p:nvPr/>
            </p:nvSpPr>
            <p:spPr bwMode="auto">
              <a:xfrm rot="-1948192">
                <a:off x="2544" y="1920"/>
                <a:ext cx="1248" cy="144"/>
              </a:xfrm>
              <a:prstGeom prst="curvedDownArrow">
                <a:avLst>
                  <a:gd name="adj1" fmla="val 173333"/>
                  <a:gd name="adj2" fmla="val 346667"/>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52389" name="Text Box 69"/>
              <p:cNvSpPr txBox="1">
                <a:spLocks noChangeArrowheads="1"/>
              </p:cNvSpPr>
              <p:nvPr/>
            </p:nvSpPr>
            <p:spPr bwMode="auto">
              <a:xfrm rot="-1925667">
                <a:off x="2160" y="1824"/>
                <a:ext cx="1584" cy="192"/>
              </a:xfrm>
              <a:prstGeom prst="rect">
                <a:avLst/>
              </a:prstGeom>
              <a:noFill/>
              <a:ln w="9525">
                <a:noFill/>
                <a:miter lim="800000"/>
                <a:headEnd/>
                <a:tailEnd/>
              </a:ln>
              <a:effectLst/>
            </p:spPr>
            <p:txBody>
              <a:bodyPr>
                <a:spAutoFit/>
              </a:bodyPr>
              <a:lstStyle/>
              <a:p>
                <a:pPr>
                  <a:spcBef>
                    <a:spcPct val="50000"/>
                  </a:spcBef>
                  <a:defRPr/>
                </a:pPr>
                <a:r>
                  <a:rPr lang="en-GB" sz="1400" b="1">
                    <a:solidFill>
                      <a:srgbClr val="3E7CBA"/>
                    </a:solidFill>
                    <a:effectLst>
                      <a:outerShdw blurRad="38100" dist="38100" dir="2700000" algn="tl">
                        <a:srgbClr val="C0C0C0"/>
                      </a:outerShdw>
                    </a:effectLst>
                  </a:rPr>
                  <a:t>Labelled data</a:t>
                </a:r>
              </a:p>
            </p:txBody>
          </p:sp>
        </p:grpSp>
        <p:grpSp>
          <p:nvGrpSpPr>
            <p:cNvPr id="123932" name="Group 70"/>
            <p:cNvGrpSpPr>
              <a:grpSpLocks/>
            </p:cNvGrpSpPr>
            <p:nvPr/>
          </p:nvGrpSpPr>
          <p:grpSpPr bwMode="auto">
            <a:xfrm>
              <a:off x="5040" y="1776"/>
              <a:ext cx="342" cy="1584"/>
              <a:chOff x="5040" y="1776"/>
              <a:chExt cx="342" cy="1584"/>
            </a:xfrm>
          </p:grpSpPr>
          <p:sp>
            <p:nvSpPr>
              <p:cNvPr id="123933" name="AutoShape 71"/>
              <p:cNvSpPr>
                <a:spLocks noChangeArrowheads="1"/>
              </p:cNvSpPr>
              <p:nvPr/>
            </p:nvSpPr>
            <p:spPr bwMode="auto">
              <a:xfrm rot="15483240" flipV="1">
                <a:off x="4488" y="2520"/>
                <a:ext cx="1248" cy="144"/>
              </a:xfrm>
              <a:prstGeom prst="curvedDownArrow">
                <a:avLst>
                  <a:gd name="adj1" fmla="val 173333"/>
                  <a:gd name="adj2" fmla="val 346667"/>
                  <a:gd name="adj3" fmla="val 33333"/>
                </a:avLst>
              </a:prstGeom>
              <a:solidFill>
                <a:schemeClr val="accent1"/>
              </a:solidFill>
              <a:ln w="9525">
                <a:solidFill>
                  <a:srgbClr val="C0C0C0"/>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952392" name="Text Box 72"/>
              <p:cNvSpPr txBox="1">
                <a:spLocks noChangeArrowheads="1"/>
              </p:cNvSpPr>
              <p:nvPr/>
            </p:nvSpPr>
            <p:spPr bwMode="auto">
              <a:xfrm rot="4668978">
                <a:off x="4494" y="2472"/>
                <a:ext cx="1584" cy="192"/>
              </a:xfrm>
              <a:prstGeom prst="rect">
                <a:avLst/>
              </a:prstGeom>
              <a:noFill/>
              <a:ln w="9525">
                <a:noFill/>
                <a:miter lim="800000"/>
                <a:headEnd/>
                <a:tailEnd/>
              </a:ln>
              <a:effectLst/>
            </p:spPr>
            <p:txBody>
              <a:bodyPr>
                <a:spAutoFit/>
              </a:bodyPr>
              <a:lstStyle/>
              <a:p>
                <a:pPr>
                  <a:spcBef>
                    <a:spcPct val="50000"/>
                  </a:spcBef>
                  <a:defRPr/>
                </a:pPr>
                <a:r>
                  <a:rPr lang="en-GB" sz="1400" b="1">
                    <a:solidFill>
                      <a:srgbClr val="3E7CBA"/>
                    </a:solidFill>
                    <a:effectLst>
                      <a:outerShdw blurRad="38100" dist="38100" dir="2700000" algn="tl">
                        <a:srgbClr val="C0C0C0"/>
                      </a:outerShdw>
                    </a:effectLst>
                  </a:rPr>
                  <a:t>Labelled data</a:t>
                </a:r>
              </a:p>
            </p:txBody>
          </p:sp>
        </p:grpSp>
      </p:grpSp>
      <p:sp>
        <p:nvSpPr>
          <p:cNvPr id="123930" name="Rectangle 73"/>
          <p:cNvSpPr>
            <a:spLocks noChangeArrowheads="1"/>
          </p:cNvSpPr>
          <p:nvPr/>
        </p:nvSpPr>
        <p:spPr bwMode="auto">
          <a:xfrm>
            <a:off x="457200" y="1676400"/>
            <a:ext cx="29718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75" indent="-3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20000"/>
              </a:spcBef>
            </a:pPr>
            <a:r>
              <a:rPr lang="en-US" altLang="en-US" sz="2400" b="1" i="1">
                <a:solidFill>
                  <a:srgbClr val="003366"/>
                </a:solidFill>
                <a:cs typeface="Times New Roman" pitchFamily="18" charset="0"/>
              </a:rPr>
              <a:t>Device</a:t>
            </a:r>
            <a:r>
              <a:rPr lang="en-US" altLang="en-US" sz="1800" b="1">
                <a:solidFill>
                  <a:srgbClr val="003366"/>
                </a:solidFill>
                <a:cs typeface="Times New Roman" pitchFamily="18" charset="0"/>
              </a:rPr>
              <a:t> will support service composition in form of ensembles using own models of service quality estimation. Service composition is made with goal of increasing diagnostic performance.</a:t>
            </a:r>
            <a:endParaRPr lang="ru-RU" altLang="en-US" sz="3200">
              <a:solidFill>
                <a:srgbClr val="003366"/>
              </a:solidFill>
              <a:cs typeface="Times New Roman" pitchFamily="18"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8" presetClass="entr" presetSubtype="1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Left)">
                                      <p:cBhvr>
                                        <p:cTn id="13" dur="500"/>
                                        <p:tgtEl>
                                          <p:spTgt spid="2"/>
                                        </p:tgtEl>
                                      </p:cBhvr>
                                    </p:animEffect>
                                  </p:childTnLst>
                                </p:cTn>
                              </p:par>
                            </p:childTnLst>
                          </p:cTn>
                        </p:par>
                        <p:par>
                          <p:cTn id="14" fill="hold" nodeType="afterGroup">
                            <p:stCondLst>
                              <p:cond delay="500"/>
                            </p:stCondLst>
                            <p:childTnLst>
                              <p:par>
                                <p:cTn id="15" presetID="9" presetClass="entr" presetSubtype="0" fill="hold" nodeType="afterEffect">
                                  <p:stCondLst>
                                    <p:cond delay="100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00"/>
                                        <p:tgtEl>
                                          <p:spTgt spid="12"/>
                                        </p:tgtEl>
                                      </p:cBhvr>
                                    </p:animEffect>
                                  </p:childTnLst>
                                </p:cTn>
                              </p:par>
                            </p:childTnLst>
                          </p:cTn>
                        </p:par>
                        <p:par>
                          <p:cTn id="23" fill="hold" nodeType="afterGroup">
                            <p:stCondLst>
                              <p:cond delay="500"/>
                            </p:stCondLst>
                            <p:childTnLst>
                              <p:par>
                                <p:cTn id="24" presetID="9" presetClass="entr" presetSubtype="0" fill="hold" nodeType="afterEffect">
                                  <p:stCondLst>
                                    <p:cond delay="100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3" name="Freeform 2"/>
          <p:cNvSpPr>
            <a:spLocks/>
          </p:cNvSpPr>
          <p:nvPr/>
        </p:nvSpPr>
        <p:spPr bwMode="auto">
          <a:xfrm>
            <a:off x="5514975" y="3136900"/>
            <a:ext cx="927100" cy="2235200"/>
          </a:xfrm>
          <a:custGeom>
            <a:avLst/>
            <a:gdLst>
              <a:gd name="T0" fmla="*/ 528 w 584"/>
              <a:gd name="T1" fmla="*/ 88 h 1408"/>
              <a:gd name="T2" fmla="*/ 336 w 584"/>
              <a:gd name="T3" fmla="*/ 568 h 1408"/>
              <a:gd name="T4" fmla="*/ 144 w 584"/>
              <a:gd name="T5" fmla="*/ 1240 h 1408"/>
              <a:gd name="T6" fmla="*/ 0 w 584"/>
              <a:gd name="T7" fmla="*/ 1192 h 1408"/>
              <a:gd name="T8" fmla="*/ 144 w 584"/>
              <a:gd name="T9" fmla="*/ 1384 h 1408"/>
              <a:gd name="T10" fmla="*/ 528 w 584"/>
              <a:gd name="T11" fmla="*/ 1336 h 1408"/>
              <a:gd name="T12" fmla="*/ 384 w 584"/>
              <a:gd name="T13" fmla="*/ 1288 h 1408"/>
              <a:gd name="T14" fmla="*/ 384 w 584"/>
              <a:gd name="T15" fmla="*/ 1048 h 1408"/>
              <a:gd name="T16" fmla="*/ 432 w 584"/>
              <a:gd name="T17" fmla="*/ 616 h 1408"/>
              <a:gd name="T18" fmla="*/ 528 w 584"/>
              <a:gd name="T19" fmla="*/ 232 h 1408"/>
              <a:gd name="T20" fmla="*/ 576 w 584"/>
              <a:gd name="T21" fmla="*/ 88 h 1408"/>
              <a:gd name="T22" fmla="*/ 576 w 584"/>
              <a:gd name="T23" fmla="*/ 40 h 1408"/>
              <a:gd name="T24" fmla="*/ 528 w 584"/>
              <a:gd name="T25" fmla="*/ 88 h 1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4"/>
              <a:gd name="T40" fmla="*/ 0 h 1408"/>
              <a:gd name="T41" fmla="*/ 584 w 584"/>
              <a:gd name="T42" fmla="*/ 1408 h 140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4" h="1408">
                <a:moveTo>
                  <a:pt x="528" y="88"/>
                </a:moveTo>
                <a:cubicBezTo>
                  <a:pt x="488" y="176"/>
                  <a:pt x="400" y="376"/>
                  <a:pt x="336" y="568"/>
                </a:cubicBezTo>
                <a:cubicBezTo>
                  <a:pt x="272" y="760"/>
                  <a:pt x="200" y="1136"/>
                  <a:pt x="144" y="1240"/>
                </a:cubicBezTo>
                <a:cubicBezTo>
                  <a:pt x="88" y="1344"/>
                  <a:pt x="0" y="1168"/>
                  <a:pt x="0" y="1192"/>
                </a:cubicBezTo>
                <a:cubicBezTo>
                  <a:pt x="0" y="1216"/>
                  <a:pt x="56" y="1360"/>
                  <a:pt x="144" y="1384"/>
                </a:cubicBezTo>
                <a:cubicBezTo>
                  <a:pt x="232" y="1408"/>
                  <a:pt x="488" y="1352"/>
                  <a:pt x="528" y="1336"/>
                </a:cubicBezTo>
                <a:cubicBezTo>
                  <a:pt x="568" y="1320"/>
                  <a:pt x="408" y="1336"/>
                  <a:pt x="384" y="1288"/>
                </a:cubicBezTo>
                <a:cubicBezTo>
                  <a:pt x="360" y="1240"/>
                  <a:pt x="376" y="1160"/>
                  <a:pt x="384" y="1048"/>
                </a:cubicBezTo>
                <a:cubicBezTo>
                  <a:pt x="392" y="936"/>
                  <a:pt x="408" y="752"/>
                  <a:pt x="432" y="616"/>
                </a:cubicBezTo>
                <a:cubicBezTo>
                  <a:pt x="456" y="480"/>
                  <a:pt x="504" y="320"/>
                  <a:pt x="528" y="232"/>
                </a:cubicBezTo>
                <a:cubicBezTo>
                  <a:pt x="552" y="144"/>
                  <a:pt x="568" y="120"/>
                  <a:pt x="576" y="88"/>
                </a:cubicBezTo>
                <a:cubicBezTo>
                  <a:pt x="584" y="56"/>
                  <a:pt x="584" y="40"/>
                  <a:pt x="576" y="40"/>
                </a:cubicBezTo>
                <a:cubicBezTo>
                  <a:pt x="568" y="40"/>
                  <a:pt x="568" y="0"/>
                  <a:pt x="528" y="88"/>
                </a:cubicBezTo>
                <a:close/>
              </a:path>
            </a:pathLst>
          </a:custGeom>
          <a:solidFill>
            <a:schemeClr val="accent1"/>
          </a:solidFill>
          <a:ln w="9525" cap="flat">
            <a:solidFill>
              <a:srgbClr val="C0C0C0"/>
            </a:solidFill>
            <a:prstDash val="dash"/>
            <a:round/>
            <a:headEnd/>
            <a:tailEnd/>
          </a:ln>
        </p:spPr>
        <p:txBody>
          <a:bodyPr/>
          <a:lstStyle/>
          <a:p>
            <a:endParaRPr lang="en-US"/>
          </a:p>
        </p:txBody>
      </p:sp>
      <p:sp>
        <p:nvSpPr>
          <p:cNvPr id="17414" name="Freeform 3"/>
          <p:cNvSpPr>
            <a:spLocks/>
          </p:cNvSpPr>
          <p:nvPr/>
        </p:nvSpPr>
        <p:spPr bwMode="auto">
          <a:xfrm>
            <a:off x="6705600" y="3048000"/>
            <a:ext cx="1498600" cy="1308100"/>
          </a:xfrm>
          <a:custGeom>
            <a:avLst/>
            <a:gdLst>
              <a:gd name="T0" fmla="*/ 240 w 944"/>
              <a:gd name="T1" fmla="*/ 48 h 824"/>
              <a:gd name="T2" fmla="*/ 288 w 944"/>
              <a:gd name="T3" fmla="*/ 288 h 824"/>
              <a:gd name="T4" fmla="*/ 240 w 944"/>
              <a:gd name="T5" fmla="*/ 576 h 824"/>
              <a:gd name="T6" fmla="*/ 48 w 944"/>
              <a:gd name="T7" fmla="*/ 624 h 824"/>
              <a:gd name="T8" fmla="*/ 528 w 944"/>
              <a:gd name="T9" fmla="*/ 816 h 824"/>
              <a:gd name="T10" fmla="*/ 912 w 944"/>
              <a:gd name="T11" fmla="*/ 672 h 824"/>
              <a:gd name="T12" fmla="*/ 720 w 944"/>
              <a:gd name="T13" fmla="*/ 624 h 824"/>
              <a:gd name="T14" fmla="*/ 576 w 944"/>
              <a:gd name="T15" fmla="*/ 432 h 824"/>
              <a:gd name="T16" fmla="*/ 480 w 944"/>
              <a:gd name="T17" fmla="*/ 192 h 824"/>
              <a:gd name="T18" fmla="*/ 384 w 944"/>
              <a:gd name="T19" fmla="*/ 48 h 824"/>
              <a:gd name="T20" fmla="*/ 288 w 944"/>
              <a:gd name="T21" fmla="*/ 0 h 824"/>
              <a:gd name="T22" fmla="*/ 240 w 944"/>
              <a:gd name="T23" fmla="*/ 48 h 8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4"/>
              <a:gd name="T37" fmla="*/ 0 h 824"/>
              <a:gd name="T38" fmla="*/ 944 w 944"/>
              <a:gd name="T39" fmla="*/ 824 h 8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4" h="824">
                <a:moveTo>
                  <a:pt x="240" y="48"/>
                </a:moveTo>
                <a:cubicBezTo>
                  <a:pt x="240" y="96"/>
                  <a:pt x="288" y="200"/>
                  <a:pt x="288" y="288"/>
                </a:cubicBezTo>
                <a:cubicBezTo>
                  <a:pt x="288" y="376"/>
                  <a:pt x="280" y="520"/>
                  <a:pt x="240" y="576"/>
                </a:cubicBezTo>
                <a:cubicBezTo>
                  <a:pt x="200" y="632"/>
                  <a:pt x="0" y="584"/>
                  <a:pt x="48" y="624"/>
                </a:cubicBezTo>
                <a:cubicBezTo>
                  <a:pt x="96" y="664"/>
                  <a:pt x="384" y="808"/>
                  <a:pt x="528" y="816"/>
                </a:cubicBezTo>
                <a:cubicBezTo>
                  <a:pt x="672" y="824"/>
                  <a:pt x="880" y="704"/>
                  <a:pt x="912" y="672"/>
                </a:cubicBezTo>
                <a:cubicBezTo>
                  <a:pt x="944" y="640"/>
                  <a:pt x="776" y="664"/>
                  <a:pt x="720" y="624"/>
                </a:cubicBezTo>
                <a:cubicBezTo>
                  <a:pt x="664" y="584"/>
                  <a:pt x="616" y="504"/>
                  <a:pt x="576" y="432"/>
                </a:cubicBezTo>
                <a:cubicBezTo>
                  <a:pt x="536" y="360"/>
                  <a:pt x="512" y="256"/>
                  <a:pt x="480" y="192"/>
                </a:cubicBezTo>
                <a:cubicBezTo>
                  <a:pt x="448" y="128"/>
                  <a:pt x="416" y="80"/>
                  <a:pt x="384" y="48"/>
                </a:cubicBezTo>
                <a:cubicBezTo>
                  <a:pt x="352" y="16"/>
                  <a:pt x="312" y="0"/>
                  <a:pt x="288" y="0"/>
                </a:cubicBezTo>
                <a:cubicBezTo>
                  <a:pt x="264" y="0"/>
                  <a:pt x="240" y="0"/>
                  <a:pt x="240" y="48"/>
                </a:cubicBezTo>
                <a:close/>
              </a:path>
            </a:pathLst>
          </a:custGeom>
          <a:solidFill>
            <a:schemeClr val="accent1"/>
          </a:solidFill>
          <a:ln w="9525">
            <a:solidFill>
              <a:srgbClr val="C0C0C0"/>
            </a:solidFill>
            <a:round/>
            <a:headEnd/>
            <a:tailEnd/>
          </a:ln>
        </p:spPr>
        <p:txBody>
          <a:bodyPr/>
          <a:lstStyle/>
          <a:p>
            <a:endParaRPr lang="en-US"/>
          </a:p>
        </p:txBody>
      </p:sp>
      <p:sp>
        <p:nvSpPr>
          <p:cNvPr id="17415" name="Freeform 4"/>
          <p:cNvSpPr>
            <a:spLocks/>
          </p:cNvSpPr>
          <p:nvPr/>
        </p:nvSpPr>
        <p:spPr bwMode="auto">
          <a:xfrm>
            <a:off x="2222500" y="2819400"/>
            <a:ext cx="3568700" cy="2209800"/>
          </a:xfrm>
          <a:custGeom>
            <a:avLst/>
            <a:gdLst>
              <a:gd name="T0" fmla="*/ 2096 w 2248"/>
              <a:gd name="T1" fmla="*/ 56 h 1392"/>
              <a:gd name="T2" fmla="*/ 1808 w 2248"/>
              <a:gd name="T3" fmla="*/ 296 h 1392"/>
              <a:gd name="T4" fmla="*/ 1328 w 2248"/>
              <a:gd name="T5" fmla="*/ 584 h 1392"/>
              <a:gd name="T6" fmla="*/ 464 w 2248"/>
              <a:gd name="T7" fmla="*/ 920 h 1392"/>
              <a:gd name="T8" fmla="*/ 176 w 2248"/>
              <a:gd name="T9" fmla="*/ 824 h 1392"/>
              <a:gd name="T10" fmla="*/ 272 w 2248"/>
              <a:gd name="T11" fmla="*/ 1304 h 1392"/>
              <a:gd name="T12" fmla="*/ 1808 w 2248"/>
              <a:gd name="T13" fmla="*/ 1352 h 1392"/>
              <a:gd name="T14" fmla="*/ 1520 w 2248"/>
              <a:gd name="T15" fmla="*/ 1256 h 1392"/>
              <a:gd name="T16" fmla="*/ 1616 w 2248"/>
              <a:gd name="T17" fmla="*/ 1016 h 1392"/>
              <a:gd name="T18" fmla="*/ 2096 w 2248"/>
              <a:gd name="T19" fmla="*/ 440 h 1392"/>
              <a:gd name="T20" fmla="*/ 2240 w 2248"/>
              <a:gd name="T21" fmla="*/ 104 h 1392"/>
              <a:gd name="T22" fmla="*/ 2144 w 2248"/>
              <a:gd name="T23" fmla="*/ 8 h 1392"/>
              <a:gd name="T24" fmla="*/ 2096 w 2248"/>
              <a:gd name="T25" fmla="*/ 56 h 1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8"/>
              <a:gd name="T40" fmla="*/ 0 h 1392"/>
              <a:gd name="T41" fmla="*/ 2248 w 2248"/>
              <a:gd name="T42" fmla="*/ 1392 h 1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8" h="1392">
                <a:moveTo>
                  <a:pt x="2096" y="56"/>
                </a:moveTo>
                <a:cubicBezTo>
                  <a:pt x="2040" y="104"/>
                  <a:pt x="1936" y="208"/>
                  <a:pt x="1808" y="296"/>
                </a:cubicBezTo>
                <a:cubicBezTo>
                  <a:pt x="1680" y="384"/>
                  <a:pt x="1552" y="480"/>
                  <a:pt x="1328" y="584"/>
                </a:cubicBezTo>
                <a:cubicBezTo>
                  <a:pt x="1104" y="688"/>
                  <a:pt x="656" y="880"/>
                  <a:pt x="464" y="920"/>
                </a:cubicBezTo>
                <a:cubicBezTo>
                  <a:pt x="272" y="960"/>
                  <a:pt x="208" y="760"/>
                  <a:pt x="176" y="824"/>
                </a:cubicBezTo>
                <a:cubicBezTo>
                  <a:pt x="144" y="888"/>
                  <a:pt x="0" y="1216"/>
                  <a:pt x="272" y="1304"/>
                </a:cubicBezTo>
                <a:cubicBezTo>
                  <a:pt x="544" y="1392"/>
                  <a:pt x="1600" y="1360"/>
                  <a:pt x="1808" y="1352"/>
                </a:cubicBezTo>
                <a:cubicBezTo>
                  <a:pt x="2016" y="1344"/>
                  <a:pt x="1552" y="1312"/>
                  <a:pt x="1520" y="1256"/>
                </a:cubicBezTo>
                <a:cubicBezTo>
                  <a:pt x="1488" y="1200"/>
                  <a:pt x="1520" y="1152"/>
                  <a:pt x="1616" y="1016"/>
                </a:cubicBezTo>
                <a:cubicBezTo>
                  <a:pt x="1712" y="880"/>
                  <a:pt x="1992" y="592"/>
                  <a:pt x="2096" y="440"/>
                </a:cubicBezTo>
                <a:cubicBezTo>
                  <a:pt x="2200" y="288"/>
                  <a:pt x="2232" y="176"/>
                  <a:pt x="2240" y="104"/>
                </a:cubicBezTo>
                <a:cubicBezTo>
                  <a:pt x="2248" y="32"/>
                  <a:pt x="2168" y="16"/>
                  <a:pt x="2144" y="8"/>
                </a:cubicBezTo>
                <a:cubicBezTo>
                  <a:pt x="2120" y="0"/>
                  <a:pt x="2152" y="8"/>
                  <a:pt x="2096" y="56"/>
                </a:cubicBezTo>
                <a:close/>
              </a:path>
            </a:pathLst>
          </a:custGeom>
          <a:solidFill>
            <a:schemeClr val="accent1"/>
          </a:solidFill>
          <a:ln w="9525">
            <a:solidFill>
              <a:srgbClr val="C0C0C0"/>
            </a:solidFill>
            <a:round/>
            <a:headEnd/>
            <a:tailEnd/>
          </a:ln>
        </p:spPr>
        <p:txBody>
          <a:bodyPr/>
          <a:lstStyle/>
          <a:p>
            <a:endParaRPr lang="en-US"/>
          </a:p>
        </p:txBody>
      </p:sp>
      <p:sp>
        <p:nvSpPr>
          <p:cNvPr id="953349" name="Rectangle 5"/>
          <p:cNvSpPr>
            <a:spLocks noGrp="1" noChangeArrowheads="1"/>
          </p:cNvSpPr>
          <p:nvPr>
            <p:ph type="title"/>
          </p:nvPr>
        </p:nvSpPr>
        <p:spPr/>
        <p:txBody>
          <a:bodyPr/>
          <a:lstStyle/>
          <a:p>
            <a:pPr eaLnBrk="1" hangingPunct="1">
              <a:defRPr/>
            </a:pPr>
            <a:r>
              <a:rPr lang="en-US" sz="3200"/>
              <a:t>Services: multiple devices</a:t>
            </a:r>
          </a:p>
        </p:txBody>
      </p:sp>
      <p:sp>
        <p:nvSpPr>
          <p:cNvPr id="17417" name="AutoShape 6"/>
          <p:cNvSpPr>
            <a:spLocks noChangeArrowheads="1"/>
          </p:cNvSpPr>
          <p:nvPr/>
        </p:nvSpPr>
        <p:spPr bwMode="auto">
          <a:xfrm rot="346701">
            <a:off x="5562600" y="2562225"/>
            <a:ext cx="2057400" cy="561975"/>
          </a:xfrm>
          <a:prstGeom prst="cloudCallout">
            <a:avLst>
              <a:gd name="adj1" fmla="val -43366"/>
              <a:gd name="adj2" fmla="val 18361"/>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953351" name="Text Box 7"/>
          <p:cNvSpPr txBox="1">
            <a:spLocks noChangeArrowheads="1"/>
          </p:cNvSpPr>
          <p:nvPr/>
        </p:nvSpPr>
        <p:spPr bwMode="auto">
          <a:xfrm>
            <a:off x="5924550" y="1524000"/>
            <a:ext cx="1371600" cy="336550"/>
          </a:xfrm>
          <a:prstGeom prst="rect">
            <a:avLst/>
          </a:prstGeom>
          <a:noFill/>
          <a:ln w="9525">
            <a:noFill/>
            <a:miter lim="800000"/>
            <a:headEnd/>
            <a:tailEnd/>
          </a:ln>
          <a:effectLst/>
        </p:spPr>
        <p:txBody>
          <a:bodyPr>
            <a:spAutoFit/>
          </a:bodyPr>
          <a:lstStyle/>
          <a:p>
            <a:pPr algn="l">
              <a:spcBef>
                <a:spcPct val="50000"/>
              </a:spcBef>
              <a:defRPr/>
            </a:pPr>
            <a:r>
              <a:rPr lang="en-GB" sz="1600" b="1">
                <a:solidFill>
                  <a:srgbClr val="993300"/>
                </a:solidFill>
                <a:effectLst>
                  <a:outerShdw blurRad="38100" dist="38100" dir="2700000" algn="tl">
                    <a:srgbClr val="C0C0C0"/>
                  </a:outerShdw>
                </a:effectLst>
              </a:rPr>
              <a:t>“Service”</a:t>
            </a:r>
          </a:p>
        </p:txBody>
      </p:sp>
      <p:grpSp>
        <p:nvGrpSpPr>
          <p:cNvPr id="17419" name="Group 8"/>
          <p:cNvGrpSpPr>
            <a:grpSpLocks/>
          </p:cNvGrpSpPr>
          <p:nvPr/>
        </p:nvGrpSpPr>
        <p:grpSpPr bwMode="auto">
          <a:xfrm>
            <a:off x="5943600" y="1835150"/>
            <a:ext cx="1143000" cy="1060450"/>
            <a:chOff x="432" y="1296"/>
            <a:chExt cx="611" cy="584"/>
          </a:xfrm>
        </p:grpSpPr>
        <p:sp>
          <p:nvSpPr>
            <p:cNvPr id="17512" name="AutoShape 9"/>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513" name="Picture 10" descr="CA8XIZS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420" name="Picture 11"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6858000" y="2673350"/>
            <a:ext cx="53340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1" name="Text Box 12"/>
          <p:cNvSpPr txBox="1">
            <a:spLocks noChangeArrowheads="1"/>
          </p:cNvSpPr>
          <p:nvPr/>
        </p:nvSpPr>
        <p:spPr bwMode="auto">
          <a:xfrm>
            <a:off x="7064375" y="2895600"/>
            <a:ext cx="1012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Diagnostic model</a:t>
            </a:r>
          </a:p>
        </p:txBody>
      </p:sp>
      <p:pic>
        <p:nvPicPr>
          <p:cNvPr id="17422" name="Picture 13"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610225" y="2501900"/>
            <a:ext cx="53340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3" name="Text Box 14"/>
          <p:cNvSpPr txBox="1">
            <a:spLocks noChangeArrowheads="1"/>
          </p:cNvSpPr>
          <p:nvPr/>
        </p:nvSpPr>
        <p:spPr bwMode="auto">
          <a:xfrm>
            <a:off x="4978400" y="2339975"/>
            <a:ext cx="1012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Diagnostic model</a:t>
            </a:r>
          </a:p>
        </p:txBody>
      </p:sp>
      <p:pic>
        <p:nvPicPr>
          <p:cNvPr id="17424" name="Picture 16"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6156325" y="2852738"/>
            <a:ext cx="53340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5" name="Rectangle 17"/>
          <p:cNvSpPr>
            <a:spLocks noChangeArrowheads="1"/>
          </p:cNvSpPr>
          <p:nvPr/>
        </p:nvSpPr>
        <p:spPr bwMode="auto">
          <a:xfrm>
            <a:off x="6443663" y="3284538"/>
            <a:ext cx="298450" cy="146050"/>
          </a:xfrm>
          <a:prstGeom prst="rect">
            <a:avLst/>
          </a:prstGeom>
          <a:solidFill>
            <a:srgbClr val="C0C0C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26" name="Text Box 18"/>
          <p:cNvSpPr txBox="1">
            <a:spLocks noChangeArrowheads="1"/>
          </p:cNvSpPr>
          <p:nvPr/>
        </p:nvSpPr>
        <p:spPr bwMode="auto">
          <a:xfrm>
            <a:off x="6353175" y="30495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2400">
                <a:solidFill>
                  <a:srgbClr val="FF0000"/>
                </a:solidFill>
              </a:rPr>
              <a:t>…</a:t>
            </a:r>
          </a:p>
        </p:txBody>
      </p:sp>
      <p:sp>
        <p:nvSpPr>
          <p:cNvPr id="17427" name="AutoShape 19"/>
          <p:cNvSpPr>
            <a:spLocks noChangeArrowheads="1"/>
          </p:cNvSpPr>
          <p:nvPr/>
        </p:nvSpPr>
        <p:spPr bwMode="auto">
          <a:xfrm rot="568687">
            <a:off x="914400" y="5334000"/>
            <a:ext cx="3505200" cy="838200"/>
          </a:xfrm>
          <a:prstGeom prst="cloudCallout">
            <a:avLst>
              <a:gd name="adj1" fmla="val -4801"/>
              <a:gd name="adj2" fmla="val 28787"/>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7428" name="AutoShape 20"/>
          <p:cNvSpPr>
            <a:spLocks noChangeArrowheads="1"/>
          </p:cNvSpPr>
          <p:nvPr/>
        </p:nvSpPr>
        <p:spPr bwMode="auto">
          <a:xfrm rot="695271">
            <a:off x="6240463" y="4722813"/>
            <a:ext cx="2743200" cy="685800"/>
          </a:xfrm>
          <a:prstGeom prst="cloudCallout">
            <a:avLst>
              <a:gd name="adj1" fmla="val -22204"/>
              <a:gd name="adj2" fmla="val -11755"/>
            </a:avLst>
          </a:prstGeom>
          <a:solidFill>
            <a:srgbClr val="5C8BCA"/>
          </a:solidFill>
          <a:ln w="9525">
            <a:solidFill>
              <a:srgbClr val="C0C0C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17429" name="AutoShape 21"/>
          <p:cNvSpPr>
            <a:spLocks noChangeArrowheads="1"/>
          </p:cNvSpPr>
          <p:nvPr/>
        </p:nvSpPr>
        <p:spPr bwMode="auto">
          <a:xfrm rot="500180">
            <a:off x="4953000" y="5464175"/>
            <a:ext cx="1752600" cy="381000"/>
          </a:xfrm>
          <a:prstGeom prst="cloudCallout">
            <a:avLst>
              <a:gd name="adj1" fmla="val 33894"/>
              <a:gd name="adj2" fmla="val 25773"/>
            </a:avLst>
          </a:prstGeom>
          <a:solidFill>
            <a:srgbClr val="5C8BCA"/>
          </a:solidFill>
          <a:ln w="9525">
            <a:solidFill>
              <a:srgbClr val="C0C0C0"/>
            </a:solidFill>
            <a:prstDash val="dash"/>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GB" altLang="en-US" sz="1800"/>
          </a:p>
        </p:txBody>
      </p:sp>
      <p:sp>
        <p:nvSpPr>
          <p:cNvPr id="953366" name="Text Box 22"/>
          <p:cNvSpPr txBox="1">
            <a:spLocks noChangeArrowheads="1"/>
          </p:cNvSpPr>
          <p:nvPr/>
        </p:nvSpPr>
        <p:spPr bwMode="auto">
          <a:xfrm>
            <a:off x="1371600" y="4648200"/>
            <a:ext cx="1219200" cy="274638"/>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“Device”</a:t>
            </a:r>
          </a:p>
        </p:txBody>
      </p:sp>
      <p:grpSp>
        <p:nvGrpSpPr>
          <p:cNvPr id="17431" name="Group 23"/>
          <p:cNvGrpSpPr>
            <a:grpSpLocks/>
          </p:cNvGrpSpPr>
          <p:nvPr/>
        </p:nvGrpSpPr>
        <p:grpSpPr bwMode="auto">
          <a:xfrm>
            <a:off x="1447800" y="4876800"/>
            <a:ext cx="703263" cy="704850"/>
            <a:chOff x="2629" y="660"/>
            <a:chExt cx="611" cy="584"/>
          </a:xfrm>
        </p:grpSpPr>
        <p:sp>
          <p:nvSpPr>
            <p:cNvPr id="17510" name="AutoShape 24"/>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511" name="Picture 25"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432" name="Text Box 26"/>
          <p:cNvSpPr txBox="1">
            <a:spLocks noChangeArrowheads="1"/>
          </p:cNvSpPr>
          <p:nvPr/>
        </p:nvSpPr>
        <p:spPr bwMode="auto">
          <a:xfrm>
            <a:off x="1943100" y="6096000"/>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b="1">
                <a:solidFill>
                  <a:srgbClr val="993300"/>
                </a:solidFill>
              </a:rPr>
              <a:t>Labelled data</a:t>
            </a:r>
          </a:p>
        </p:txBody>
      </p:sp>
      <p:grpSp>
        <p:nvGrpSpPr>
          <p:cNvPr id="17433" name="Group 27"/>
          <p:cNvGrpSpPr>
            <a:grpSpLocks/>
          </p:cNvGrpSpPr>
          <p:nvPr/>
        </p:nvGrpSpPr>
        <p:grpSpPr bwMode="auto">
          <a:xfrm>
            <a:off x="2209800" y="5257800"/>
            <a:ext cx="838200" cy="838200"/>
            <a:chOff x="2629" y="660"/>
            <a:chExt cx="611" cy="584"/>
          </a:xfrm>
        </p:grpSpPr>
        <p:sp>
          <p:nvSpPr>
            <p:cNvPr id="17508" name="AutoShape 28"/>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509" name="Picture 29"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434" name="Group 30"/>
          <p:cNvGrpSpPr>
            <a:grpSpLocks/>
          </p:cNvGrpSpPr>
          <p:nvPr/>
        </p:nvGrpSpPr>
        <p:grpSpPr bwMode="auto">
          <a:xfrm>
            <a:off x="3259138" y="5089525"/>
            <a:ext cx="779462" cy="762000"/>
            <a:chOff x="2629" y="660"/>
            <a:chExt cx="611" cy="584"/>
          </a:xfrm>
        </p:grpSpPr>
        <p:sp>
          <p:nvSpPr>
            <p:cNvPr id="17506" name="AutoShape 31"/>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7507" name="Picture 32" descr="bd0517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3377" name="Text Box 33"/>
          <p:cNvSpPr txBox="1">
            <a:spLocks noChangeArrowheads="1"/>
          </p:cNvSpPr>
          <p:nvPr/>
        </p:nvSpPr>
        <p:spPr bwMode="auto">
          <a:xfrm>
            <a:off x="2133600" y="5029200"/>
            <a:ext cx="1219200" cy="304800"/>
          </a:xfrm>
          <a:prstGeom prst="rect">
            <a:avLst/>
          </a:prstGeom>
          <a:noFill/>
          <a:ln w="9525">
            <a:noFill/>
            <a:miter lim="800000"/>
            <a:headEnd/>
            <a:tailEnd/>
          </a:ln>
          <a:effectLst/>
        </p:spPr>
        <p:txBody>
          <a:bodyPr>
            <a:spAutoFit/>
          </a:bodyPr>
          <a:lstStyle/>
          <a:p>
            <a:pPr algn="l">
              <a:spcBef>
                <a:spcPct val="50000"/>
              </a:spcBef>
              <a:defRPr/>
            </a:pPr>
            <a:r>
              <a:rPr lang="en-GB" sz="1400" b="1">
                <a:solidFill>
                  <a:srgbClr val="993300"/>
                </a:solidFill>
                <a:effectLst>
                  <a:outerShdw blurRad="38100" dist="38100" dir="2700000" algn="tl">
                    <a:srgbClr val="C0C0C0"/>
                  </a:outerShdw>
                </a:effectLst>
              </a:rPr>
              <a:t>“Device”</a:t>
            </a:r>
          </a:p>
        </p:txBody>
      </p:sp>
      <p:sp>
        <p:nvSpPr>
          <p:cNvPr id="953378" name="Text Box 34"/>
          <p:cNvSpPr txBox="1">
            <a:spLocks noChangeArrowheads="1"/>
          </p:cNvSpPr>
          <p:nvPr/>
        </p:nvSpPr>
        <p:spPr bwMode="auto">
          <a:xfrm>
            <a:off x="3200400" y="4860925"/>
            <a:ext cx="1219200" cy="304800"/>
          </a:xfrm>
          <a:prstGeom prst="rect">
            <a:avLst/>
          </a:prstGeom>
          <a:noFill/>
          <a:ln w="9525">
            <a:noFill/>
            <a:miter lim="800000"/>
            <a:headEnd/>
            <a:tailEnd/>
          </a:ln>
          <a:effectLst/>
        </p:spPr>
        <p:txBody>
          <a:bodyPr>
            <a:spAutoFit/>
          </a:bodyPr>
          <a:lstStyle/>
          <a:p>
            <a:pPr algn="l">
              <a:spcBef>
                <a:spcPct val="50000"/>
              </a:spcBef>
              <a:defRPr/>
            </a:pPr>
            <a:r>
              <a:rPr lang="en-GB" sz="1400" b="1">
                <a:solidFill>
                  <a:srgbClr val="993300"/>
                </a:solidFill>
                <a:effectLst>
                  <a:outerShdw blurRad="38100" dist="38100" dir="2700000" algn="tl">
                    <a:srgbClr val="C0C0C0"/>
                  </a:outerShdw>
                </a:effectLst>
              </a:rPr>
              <a:t>“Device”</a:t>
            </a:r>
          </a:p>
        </p:txBody>
      </p:sp>
      <p:pic>
        <p:nvPicPr>
          <p:cNvPr id="17437" name="Picture 35"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16213" y="5715000"/>
            <a:ext cx="500062"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38" name="Picture 36"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90800" y="5868988"/>
            <a:ext cx="500063"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39" name="Picture 37"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52738" y="5818188"/>
            <a:ext cx="500062"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0" name="Picture 38"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83013" y="5394325"/>
            <a:ext cx="500062"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1" name="Picture 39"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57600" y="5548313"/>
            <a:ext cx="500063"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2" name="Picture 40"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19538" y="5497513"/>
            <a:ext cx="500062"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3" name="Picture 41"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7763" y="5200650"/>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4" name="Picture 42"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47750" y="5334000"/>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5" name="Picture 43"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7300" y="5289550"/>
            <a:ext cx="4000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46" name="Text Box 44"/>
          <p:cNvSpPr txBox="1">
            <a:spLocks noChangeArrowheads="1"/>
          </p:cNvSpPr>
          <p:nvPr/>
        </p:nvSpPr>
        <p:spPr bwMode="auto">
          <a:xfrm>
            <a:off x="762000" y="5029200"/>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000" b="1">
                <a:solidFill>
                  <a:srgbClr val="993300"/>
                </a:solidFill>
              </a:rPr>
              <a:t>Labelled data</a:t>
            </a:r>
          </a:p>
        </p:txBody>
      </p:sp>
      <p:grpSp>
        <p:nvGrpSpPr>
          <p:cNvPr id="17447" name="Group 45"/>
          <p:cNvGrpSpPr>
            <a:grpSpLocks/>
          </p:cNvGrpSpPr>
          <p:nvPr/>
        </p:nvGrpSpPr>
        <p:grpSpPr bwMode="auto">
          <a:xfrm>
            <a:off x="5562600" y="5133975"/>
            <a:ext cx="685800" cy="581025"/>
            <a:chOff x="3408" y="3264"/>
            <a:chExt cx="432" cy="366"/>
          </a:xfrm>
        </p:grpSpPr>
        <p:sp>
          <p:nvSpPr>
            <p:cNvPr id="17504" name="AutoShape 46"/>
            <p:cNvSpPr>
              <a:spLocks noChangeArrowheads="1"/>
            </p:cNvSpPr>
            <p:nvPr/>
          </p:nvSpPr>
          <p:spPr bwMode="auto">
            <a:xfrm>
              <a:off x="3408" y="3432"/>
              <a:ext cx="432" cy="198"/>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505" name="Text Box 47"/>
            <p:cNvSpPr txBox="1">
              <a:spLocks noChangeArrowheads="1"/>
            </p:cNvSpPr>
            <p:nvPr/>
          </p:nvSpPr>
          <p:spPr bwMode="auto">
            <a:xfrm>
              <a:off x="3426" y="3264"/>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3200">
                  <a:solidFill>
                    <a:schemeClr val="bg1"/>
                  </a:solidFill>
                </a:rPr>
                <a:t>…</a:t>
              </a:r>
            </a:p>
          </p:txBody>
        </p:sp>
      </p:grpSp>
      <p:sp>
        <p:nvSpPr>
          <p:cNvPr id="17448" name="AutoShape 48"/>
          <p:cNvSpPr>
            <a:spLocks noChangeArrowheads="1"/>
          </p:cNvSpPr>
          <p:nvPr/>
        </p:nvSpPr>
        <p:spPr bwMode="auto">
          <a:xfrm>
            <a:off x="7848600" y="4267200"/>
            <a:ext cx="685800" cy="6858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7410" name="Object 49"/>
          <p:cNvGraphicFramePr>
            <a:graphicFrameLocks noChangeAspect="1"/>
          </p:cNvGraphicFramePr>
          <p:nvPr/>
        </p:nvGraphicFramePr>
        <p:xfrm>
          <a:off x="7915275" y="4335463"/>
          <a:ext cx="547688" cy="554037"/>
        </p:xfrm>
        <a:graphic>
          <a:graphicData uri="http://schemas.openxmlformats.org/presentationml/2006/ole">
            <mc:AlternateContent xmlns:mc="http://schemas.openxmlformats.org/markup-compatibility/2006">
              <mc:Choice xmlns:v="urn:schemas-microsoft-com:vml" Requires="v">
                <p:oleObj name="Bitmap Image" r:id="rId6" imgW="828791" imgH="809738" progId="Paint.Picture">
                  <p:embed/>
                </p:oleObj>
              </mc:Choice>
              <mc:Fallback>
                <p:oleObj name="Bitmap Image" r:id="rId6" imgW="828791" imgH="809738" progId="Paint.Picture">
                  <p:embed/>
                  <p:pic>
                    <p:nvPicPr>
                      <p:cNvPr id="0" name="Object 4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15275" y="4335463"/>
                        <a:ext cx="547688" cy="554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7449" name="Picture 50" descr="device"/>
          <p:cNvPicPr>
            <a:picLocks noChangeAspect="1" noChangeArrowheads="1"/>
          </p:cNvPicPr>
          <p:nvPr/>
        </p:nvPicPr>
        <p:blipFill>
          <a:blip r:embed="rId8">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7997825" y="4394200"/>
            <a:ext cx="39846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0" name="AutoShape 51"/>
          <p:cNvSpPr>
            <a:spLocks noChangeArrowheads="1"/>
          </p:cNvSpPr>
          <p:nvPr/>
        </p:nvSpPr>
        <p:spPr bwMode="auto">
          <a:xfrm>
            <a:off x="7315200" y="4495800"/>
            <a:ext cx="779463" cy="7620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7411" name="Object 52"/>
          <p:cNvGraphicFramePr>
            <a:graphicFrameLocks noChangeAspect="1"/>
          </p:cNvGraphicFramePr>
          <p:nvPr/>
        </p:nvGraphicFramePr>
        <p:xfrm>
          <a:off x="7391400" y="4572000"/>
          <a:ext cx="622300" cy="615950"/>
        </p:xfrm>
        <a:graphic>
          <a:graphicData uri="http://schemas.openxmlformats.org/presentationml/2006/ole">
            <mc:AlternateContent xmlns:mc="http://schemas.openxmlformats.org/markup-compatibility/2006">
              <mc:Choice xmlns:v="urn:schemas-microsoft-com:vml" Requires="v">
                <p:oleObj name="Bitmap Image" r:id="rId9" imgW="828791" imgH="809738" progId="Paint.Picture">
                  <p:embed/>
                </p:oleObj>
              </mc:Choice>
              <mc:Fallback>
                <p:oleObj name="Bitmap Image" r:id="rId9" imgW="828791" imgH="809738" progId="Paint.Picture">
                  <p:embed/>
                  <p:pic>
                    <p:nvPicPr>
                      <p:cNvPr id="0" name="Object 5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91400" y="4572000"/>
                        <a:ext cx="622300"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7451" name="Picture 53" descr="device"/>
          <p:cNvPicPr>
            <a:picLocks noChangeAspect="1" noChangeArrowheads="1"/>
          </p:cNvPicPr>
          <p:nvPr/>
        </p:nvPicPr>
        <p:blipFill>
          <a:blip r:embed="rId8">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7485063" y="4637088"/>
            <a:ext cx="45243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2" name="AutoShape 54"/>
          <p:cNvSpPr>
            <a:spLocks noChangeArrowheads="1"/>
          </p:cNvSpPr>
          <p:nvPr/>
        </p:nvSpPr>
        <p:spPr bwMode="auto">
          <a:xfrm>
            <a:off x="6553200" y="4191000"/>
            <a:ext cx="609600" cy="60960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7412" name="Object 55"/>
          <p:cNvGraphicFramePr>
            <a:graphicFrameLocks noChangeAspect="1"/>
          </p:cNvGraphicFramePr>
          <p:nvPr/>
        </p:nvGraphicFramePr>
        <p:xfrm>
          <a:off x="6613525" y="4251325"/>
          <a:ext cx="485775" cy="493713"/>
        </p:xfrm>
        <a:graphic>
          <a:graphicData uri="http://schemas.openxmlformats.org/presentationml/2006/ole">
            <mc:AlternateContent xmlns:mc="http://schemas.openxmlformats.org/markup-compatibility/2006">
              <mc:Choice xmlns:v="urn:schemas-microsoft-com:vml" Requires="v">
                <p:oleObj name="Bitmap Image" r:id="rId10" imgW="828791" imgH="809738" progId="Paint.Picture">
                  <p:embed/>
                </p:oleObj>
              </mc:Choice>
              <mc:Fallback>
                <p:oleObj name="Bitmap Image" r:id="rId10" imgW="828791" imgH="809738" progId="Paint.Picture">
                  <p:embed/>
                  <p:pic>
                    <p:nvPicPr>
                      <p:cNvPr id="0" name="Object 5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13525" y="4251325"/>
                        <a:ext cx="485775"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7453" name="Picture 56" descr="device"/>
          <p:cNvPicPr>
            <a:picLocks noChangeAspect="1" noChangeArrowheads="1"/>
          </p:cNvPicPr>
          <p:nvPr/>
        </p:nvPicPr>
        <p:blipFill>
          <a:blip r:embed="rId8" cstate="print">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6686550" y="4303713"/>
            <a:ext cx="35242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4" name="Picture 57"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05813" y="4648200"/>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5" name="Picture 58"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05800" y="4781550"/>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6" name="Picture 59"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15350" y="4737100"/>
            <a:ext cx="4000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7" name="Picture 60" descr="dig_library"/>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00800" y="4572000"/>
            <a:ext cx="298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8" name="Picture 61" descr="dig_library"/>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24600" y="4667250"/>
            <a:ext cx="3000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59" name="Picture 62" descr="dig_library"/>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81763" y="4635500"/>
            <a:ext cx="300037"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0" name="Picture 63"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3113" y="4800600"/>
            <a:ext cx="45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1" name="Picture 64"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10400" y="4953000"/>
            <a:ext cx="449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2" name="Picture 65" descr="dig_library"/>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46938" y="4902200"/>
            <a:ext cx="4492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3410" name="Text Box 66"/>
          <p:cNvSpPr txBox="1">
            <a:spLocks noChangeArrowheads="1"/>
          </p:cNvSpPr>
          <p:nvPr/>
        </p:nvSpPr>
        <p:spPr bwMode="auto">
          <a:xfrm>
            <a:off x="6448425" y="3962400"/>
            <a:ext cx="838200" cy="244475"/>
          </a:xfrm>
          <a:prstGeom prst="rect">
            <a:avLst/>
          </a:prstGeom>
          <a:noFill/>
          <a:ln w="9525">
            <a:noFill/>
            <a:miter lim="800000"/>
            <a:headEnd/>
            <a:tailEnd/>
          </a:ln>
          <a:effectLst/>
        </p:spPr>
        <p:txBody>
          <a:bodyPr>
            <a:spAutoFit/>
          </a:bodyPr>
          <a:lstStyle/>
          <a:p>
            <a:pPr algn="l">
              <a:spcBef>
                <a:spcPct val="50000"/>
              </a:spcBef>
              <a:defRPr/>
            </a:pPr>
            <a:r>
              <a:rPr lang="en-GB" sz="1000" b="1">
                <a:solidFill>
                  <a:srgbClr val="993300"/>
                </a:solidFill>
                <a:effectLst>
                  <a:outerShdw blurRad="38100" dist="38100" dir="2700000" algn="tl">
                    <a:srgbClr val="C0C0C0"/>
                  </a:outerShdw>
                </a:effectLst>
              </a:rPr>
              <a:t>“Device”</a:t>
            </a:r>
          </a:p>
        </p:txBody>
      </p:sp>
      <p:sp>
        <p:nvSpPr>
          <p:cNvPr id="953411" name="Text Box 67"/>
          <p:cNvSpPr txBox="1">
            <a:spLocks noChangeArrowheads="1"/>
          </p:cNvSpPr>
          <p:nvPr/>
        </p:nvSpPr>
        <p:spPr bwMode="auto">
          <a:xfrm>
            <a:off x="7229475" y="4267200"/>
            <a:ext cx="838200" cy="274638"/>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“Device”</a:t>
            </a:r>
          </a:p>
        </p:txBody>
      </p:sp>
      <p:sp>
        <p:nvSpPr>
          <p:cNvPr id="953412" name="Text Box 68"/>
          <p:cNvSpPr txBox="1">
            <a:spLocks noChangeArrowheads="1"/>
          </p:cNvSpPr>
          <p:nvPr/>
        </p:nvSpPr>
        <p:spPr bwMode="auto">
          <a:xfrm>
            <a:off x="7781925" y="4048125"/>
            <a:ext cx="838200" cy="274638"/>
          </a:xfrm>
          <a:prstGeom prst="rect">
            <a:avLst/>
          </a:prstGeom>
          <a:noFill/>
          <a:ln w="9525">
            <a:noFill/>
            <a:miter lim="800000"/>
            <a:headEnd/>
            <a:tailEnd/>
          </a:ln>
          <a:effectLst/>
        </p:spPr>
        <p:txBody>
          <a:bodyPr>
            <a:spAutoFit/>
          </a:bodyPr>
          <a:lstStyle/>
          <a:p>
            <a:pPr algn="l">
              <a:spcBef>
                <a:spcPct val="50000"/>
              </a:spcBef>
              <a:defRPr/>
            </a:pPr>
            <a:r>
              <a:rPr lang="en-GB" sz="1200" b="1">
                <a:solidFill>
                  <a:srgbClr val="993300"/>
                </a:solidFill>
                <a:effectLst>
                  <a:outerShdw blurRad="38100" dist="38100" dir="2700000" algn="tl">
                    <a:srgbClr val="C0C0C0"/>
                  </a:outerShdw>
                </a:effectLst>
              </a:rPr>
              <a:t>“Device”</a:t>
            </a:r>
          </a:p>
        </p:txBody>
      </p:sp>
      <p:sp>
        <p:nvSpPr>
          <p:cNvPr id="17466" name="Text Box 69"/>
          <p:cNvSpPr txBox="1">
            <a:spLocks noChangeArrowheads="1"/>
          </p:cNvSpPr>
          <p:nvPr/>
        </p:nvSpPr>
        <p:spPr bwMode="auto">
          <a:xfrm>
            <a:off x="8458200" y="5073650"/>
            <a:ext cx="685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Labelled data</a:t>
            </a:r>
          </a:p>
        </p:txBody>
      </p:sp>
      <p:sp>
        <p:nvSpPr>
          <p:cNvPr id="17467" name="Text Box 70"/>
          <p:cNvSpPr txBox="1">
            <a:spLocks noChangeArrowheads="1"/>
          </p:cNvSpPr>
          <p:nvPr/>
        </p:nvSpPr>
        <p:spPr bwMode="auto">
          <a:xfrm>
            <a:off x="6019800" y="4419600"/>
            <a:ext cx="685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b="1">
                <a:solidFill>
                  <a:srgbClr val="993300"/>
                </a:solidFill>
              </a:rPr>
              <a:t>Labelled data</a:t>
            </a:r>
          </a:p>
        </p:txBody>
      </p:sp>
      <p:sp>
        <p:nvSpPr>
          <p:cNvPr id="17468" name="Text Box 71"/>
          <p:cNvSpPr txBox="1">
            <a:spLocks noChangeArrowheads="1"/>
          </p:cNvSpPr>
          <p:nvPr/>
        </p:nvSpPr>
        <p:spPr bwMode="auto">
          <a:xfrm>
            <a:off x="7162800" y="5302250"/>
            <a:ext cx="685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b="1">
                <a:solidFill>
                  <a:srgbClr val="993300"/>
                </a:solidFill>
              </a:rPr>
              <a:t>Labelled data</a:t>
            </a:r>
          </a:p>
        </p:txBody>
      </p:sp>
      <p:sp>
        <p:nvSpPr>
          <p:cNvPr id="17469" name="Text Box 72"/>
          <p:cNvSpPr txBox="1">
            <a:spLocks noChangeArrowheads="1"/>
          </p:cNvSpPr>
          <p:nvPr/>
        </p:nvSpPr>
        <p:spPr bwMode="auto">
          <a:xfrm>
            <a:off x="3819525" y="5905500"/>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993300"/>
                </a:solidFill>
              </a:rPr>
              <a:t>Labelled data</a:t>
            </a:r>
          </a:p>
        </p:txBody>
      </p:sp>
      <p:sp>
        <p:nvSpPr>
          <p:cNvPr id="17470" name="Oval 73"/>
          <p:cNvSpPr>
            <a:spLocks noChangeArrowheads="1"/>
          </p:cNvSpPr>
          <p:nvPr/>
        </p:nvSpPr>
        <p:spPr bwMode="auto">
          <a:xfrm>
            <a:off x="5715000" y="2971800"/>
            <a:ext cx="228600" cy="228600"/>
          </a:xfrm>
          <a:prstGeom prst="ellipse">
            <a:avLst/>
          </a:prstGeom>
          <a:solidFill>
            <a:srgbClr val="C0C0C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71" name="Text Box 74"/>
          <p:cNvSpPr txBox="1">
            <a:spLocks noChangeArrowheads="1"/>
          </p:cNvSpPr>
          <p:nvPr/>
        </p:nvSpPr>
        <p:spPr bwMode="auto">
          <a:xfrm>
            <a:off x="5686425" y="29305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400" b="1">
                <a:solidFill>
                  <a:srgbClr val="FF0000"/>
                </a:solidFill>
              </a:rPr>
              <a:t>1</a:t>
            </a:r>
          </a:p>
        </p:txBody>
      </p:sp>
      <p:sp>
        <p:nvSpPr>
          <p:cNvPr id="17472" name="Oval 75"/>
          <p:cNvSpPr>
            <a:spLocks noChangeArrowheads="1"/>
          </p:cNvSpPr>
          <p:nvPr/>
        </p:nvSpPr>
        <p:spPr bwMode="auto">
          <a:xfrm>
            <a:off x="6838950" y="3057525"/>
            <a:ext cx="228600" cy="228600"/>
          </a:xfrm>
          <a:prstGeom prst="ellipse">
            <a:avLst/>
          </a:prstGeom>
          <a:solidFill>
            <a:srgbClr val="C0C0C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7473" name="Text Box 76"/>
          <p:cNvSpPr txBox="1">
            <a:spLocks noChangeArrowheads="1"/>
          </p:cNvSpPr>
          <p:nvPr/>
        </p:nvSpPr>
        <p:spPr bwMode="auto">
          <a:xfrm>
            <a:off x="6810375" y="301625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sz="1400" b="1">
                <a:solidFill>
                  <a:srgbClr val="FF0000"/>
                </a:solidFill>
              </a:rPr>
              <a:t>n</a:t>
            </a:r>
          </a:p>
        </p:txBody>
      </p:sp>
      <p:grpSp>
        <p:nvGrpSpPr>
          <p:cNvPr id="7" name="Group 77"/>
          <p:cNvGrpSpPr>
            <a:grpSpLocks/>
          </p:cNvGrpSpPr>
          <p:nvPr/>
        </p:nvGrpSpPr>
        <p:grpSpPr bwMode="auto">
          <a:xfrm>
            <a:off x="1733550" y="3200400"/>
            <a:ext cx="6019800" cy="1625600"/>
            <a:chOff x="1092" y="2016"/>
            <a:chExt cx="3792" cy="1024"/>
          </a:xfrm>
        </p:grpSpPr>
        <p:sp>
          <p:nvSpPr>
            <p:cNvPr id="17498" name="Freeform 78"/>
            <p:cNvSpPr>
              <a:spLocks/>
            </p:cNvSpPr>
            <p:nvPr/>
          </p:nvSpPr>
          <p:spPr bwMode="auto">
            <a:xfrm>
              <a:off x="1584" y="2400"/>
              <a:ext cx="1296" cy="640"/>
            </a:xfrm>
            <a:custGeom>
              <a:avLst/>
              <a:gdLst>
                <a:gd name="T0" fmla="*/ 0 w 1296"/>
                <a:gd name="T1" fmla="*/ 0 h 640"/>
                <a:gd name="T2" fmla="*/ 96 w 1296"/>
                <a:gd name="T3" fmla="*/ 288 h 640"/>
                <a:gd name="T4" fmla="*/ 336 w 1296"/>
                <a:gd name="T5" fmla="*/ 528 h 640"/>
                <a:gd name="T6" fmla="*/ 624 w 1296"/>
                <a:gd name="T7" fmla="*/ 624 h 640"/>
                <a:gd name="T8" fmla="*/ 1008 w 1296"/>
                <a:gd name="T9" fmla="*/ 624 h 640"/>
                <a:gd name="T10" fmla="*/ 1296 w 1296"/>
                <a:gd name="T11" fmla="*/ 576 h 640"/>
                <a:gd name="T12" fmla="*/ 0 60000 65536"/>
                <a:gd name="T13" fmla="*/ 0 60000 65536"/>
                <a:gd name="T14" fmla="*/ 0 60000 65536"/>
                <a:gd name="T15" fmla="*/ 0 60000 65536"/>
                <a:gd name="T16" fmla="*/ 0 60000 65536"/>
                <a:gd name="T17" fmla="*/ 0 60000 65536"/>
                <a:gd name="T18" fmla="*/ 0 w 1296"/>
                <a:gd name="T19" fmla="*/ 0 h 640"/>
                <a:gd name="T20" fmla="*/ 1296 w 1296"/>
                <a:gd name="T21" fmla="*/ 640 h 640"/>
              </a:gdLst>
              <a:ahLst/>
              <a:cxnLst>
                <a:cxn ang="T12">
                  <a:pos x="T0" y="T1"/>
                </a:cxn>
                <a:cxn ang="T13">
                  <a:pos x="T2" y="T3"/>
                </a:cxn>
                <a:cxn ang="T14">
                  <a:pos x="T4" y="T5"/>
                </a:cxn>
                <a:cxn ang="T15">
                  <a:pos x="T6" y="T7"/>
                </a:cxn>
                <a:cxn ang="T16">
                  <a:pos x="T8" y="T9"/>
                </a:cxn>
                <a:cxn ang="T17">
                  <a:pos x="T10" y="T11"/>
                </a:cxn>
              </a:cxnLst>
              <a:rect l="T18" t="T19" r="T20" b="T21"/>
              <a:pathLst>
                <a:path w="1296" h="640">
                  <a:moveTo>
                    <a:pt x="0" y="0"/>
                  </a:moveTo>
                  <a:cubicBezTo>
                    <a:pt x="20" y="100"/>
                    <a:pt x="40" y="200"/>
                    <a:pt x="96" y="288"/>
                  </a:cubicBezTo>
                  <a:cubicBezTo>
                    <a:pt x="152" y="376"/>
                    <a:pt x="248" y="472"/>
                    <a:pt x="336" y="528"/>
                  </a:cubicBezTo>
                  <a:cubicBezTo>
                    <a:pt x="424" y="584"/>
                    <a:pt x="512" y="608"/>
                    <a:pt x="624" y="624"/>
                  </a:cubicBezTo>
                  <a:cubicBezTo>
                    <a:pt x="736" y="640"/>
                    <a:pt x="896" y="632"/>
                    <a:pt x="1008" y="624"/>
                  </a:cubicBezTo>
                  <a:cubicBezTo>
                    <a:pt x="1120" y="616"/>
                    <a:pt x="1248" y="584"/>
                    <a:pt x="1296" y="576"/>
                  </a:cubicBezTo>
                </a:path>
              </a:pathLst>
            </a:custGeom>
            <a:noFill/>
            <a:ln w="19050" cap="flat" cmpd="sng">
              <a:solidFill>
                <a:srgbClr val="D45B08"/>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9" name="Freeform 79"/>
            <p:cNvSpPr>
              <a:spLocks/>
            </p:cNvSpPr>
            <p:nvPr/>
          </p:nvSpPr>
          <p:spPr bwMode="auto">
            <a:xfrm>
              <a:off x="2448" y="2280"/>
              <a:ext cx="720" cy="336"/>
            </a:xfrm>
            <a:custGeom>
              <a:avLst/>
              <a:gdLst>
                <a:gd name="T0" fmla="*/ 0 w 1296"/>
                <a:gd name="T1" fmla="*/ 0 h 640"/>
                <a:gd name="T2" fmla="*/ 96 w 1296"/>
                <a:gd name="T3" fmla="*/ 288 h 640"/>
                <a:gd name="T4" fmla="*/ 336 w 1296"/>
                <a:gd name="T5" fmla="*/ 528 h 640"/>
                <a:gd name="T6" fmla="*/ 624 w 1296"/>
                <a:gd name="T7" fmla="*/ 624 h 640"/>
                <a:gd name="T8" fmla="*/ 1008 w 1296"/>
                <a:gd name="T9" fmla="*/ 624 h 640"/>
                <a:gd name="T10" fmla="*/ 1296 w 1296"/>
                <a:gd name="T11" fmla="*/ 576 h 640"/>
                <a:gd name="T12" fmla="*/ 0 60000 65536"/>
                <a:gd name="T13" fmla="*/ 0 60000 65536"/>
                <a:gd name="T14" fmla="*/ 0 60000 65536"/>
                <a:gd name="T15" fmla="*/ 0 60000 65536"/>
                <a:gd name="T16" fmla="*/ 0 60000 65536"/>
                <a:gd name="T17" fmla="*/ 0 60000 65536"/>
                <a:gd name="T18" fmla="*/ 0 w 1296"/>
                <a:gd name="T19" fmla="*/ 0 h 640"/>
                <a:gd name="T20" fmla="*/ 1296 w 1296"/>
                <a:gd name="T21" fmla="*/ 640 h 640"/>
              </a:gdLst>
              <a:ahLst/>
              <a:cxnLst>
                <a:cxn ang="T12">
                  <a:pos x="T0" y="T1"/>
                </a:cxn>
                <a:cxn ang="T13">
                  <a:pos x="T2" y="T3"/>
                </a:cxn>
                <a:cxn ang="T14">
                  <a:pos x="T4" y="T5"/>
                </a:cxn>
                <a:cxn ang="T15">
                  <a:pos x="T6" y="T7"/>
                </a:cxn>
                <a:cxn ang="T16">
                  <a:pos x="T8" y="T9"/>
                </a:cxn>
                <a:cxn ang="T17">
                  <a:pos x="T10" y="T11"/>
                </a:cxn>
              </a:cxnLst>
              <a:rect l="T18" t="T19" r="T20" b="T21"/>
              <a:pathLst>
                <a:path w="1296" h="640">
                  <a:moveTo>
                    <a:pt x="0" y="0"/>
                  </a:moveTo>
                  <a:cubicBezTo>
                    <a:pt x="20" y="100"/>
                    <a:pt x="40" y="200"/>
                    <a:pt x="96" y="288"/>
                  </a:cubicBezTo>
                  <a:cubicBezTo>
                    <a:pt x="152" y="376"/>
                    <a:pt x="248" y="472"/>
                    <a:pt x="336" y="528"/>
                  </a:cubicBezTo>
                  <a:cubicBezTo>
                    <a:pt x="424" y="584"/>
                    <a:pt x="512" y="608"/>
                    <a:pt x="624" y="624"/>
                  </a:cubicBezTo>
                  <a:cubicBezTo>
                    <a:pt x="736" y="640"/>
                    <a:pt x="896" y="632"/>
                    <a:pt x="1008" y="624"/>
                  </a:cubicBezTo>
                  <a:cubicBezTo>
                    <a:pt x="1120" y="616"/>
                    <a:pt x="1248" y="584"/>
                    <a:pt x="1296" y="576"/>
                  </a:cubicBezTo>
                </a:path>
              </a:pathLst>
            </a:custGeom>
            <a:noFill/>
            <a:ln w="19050" cap="flat" cmpd="sng">
              <a:solidFill>
                <a:srgbClr val="D45B08"/>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0" name="Text Box 80"/>
            <p:cNvSpPr txBox="1">
              <a:spLocks noChangeArrowheads="1"/>
            </p:cNvSpPr>
            <p:nvPr/>
          </p:nvSpPr>
          <p:spPr bwMode="auto">
            <a:xfrm>
              <a:off x="1092" y="2172"/>
              <a:ext cx="9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D45B08"/>
                  </a:solidFill>
                </a:rPr>
                <a:t>Device-specific diagnostic model</a:t>
              </a:r>
            </a:p>
          </p:txBody>
        </p:sp>
        <p:sp>
          <p:nvSpPr>
            <p:cNvPr id="17501" name="Text Box 81"/>
            <p:cNvSpPr txBox="1">
              <a:spLocks noChangeArrowheads="1"/>
            </p:cNvSpPr>
            <p:nvPr/>
          </p:nvSpPr>
          <p:spPr bwMode="auto">
            <a:xfrm>
              <a:off x="2016" y="2016"/>
              <a:ext cx="9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GB" altLang="en-US" sz="1000" b="1">
                  <a:solidFill>
                    <a:srgbClr val="D45B08"/>
                  </a:solidFill>
                </a:rPr>
                <a:t>Device Class-specific diagnostic model</a:t>
              </a:r>
            </a:p>
          </p:txBody>
        </p:sp>
        <p:sp>
          <p:nvSpPr>
            <p:cNvPr id="17502" name="Freeform 82"/>
            <p:cNvSpPr>
              <a:spLocks/>
            </p:cNvSpPr>
            <p:nvPr/>
          </p:nvSpPr>
          <p:spPr bwMode="auto">
            <a:xfrm>
              <a:off x="4446" y="2424"/>
              <a:ext cx="438" cy="120"/>
            </a:xfrm>
            <a:custGeom>
              <a:avLst/>
              <a:gdLst>
                <a:gd name="T0" fmla="*/ 0 w 336"/>
                <a:gd name="T1" fmla="*/ 48 h 112"/>
                <a:gd name="T2" fmla="*/ 96 w 336"/>
                <a:gd name="T3" fmla="*/ 96 h 112"/>
                <a:gd name="T4" fmla="*/ 240 w 336"/>
                <a:gd name="T5" fmla="*/ 96 h 112"/>
                <a:gd name="T6" fmla="*/ 336 w 336"/>
                <a:gd name="T7" fmla="*/ 0 h 112"/>
                <a:gd name="T8" fmla="*/ 0 60000 65536"/>
                <a:gd name="T9" fmla="*/ 0 60000 65536"/>
                <a:gd name="T10" fmla="*/ 0 60000 65536"/>
                <a:gd name="T11" fmla="*/ 0 60000 65536"/>
                <a:gd name="T12" fmla="*/ 0 w 336"/>
                <a:gd name="T13" fmla="*/ 0 h 112"/>
                <a:gd name="T14" fmla="*/ 336 w 336"/>
                <a:gd name="T15" fmla="*/ 112 h 112"/>
              </a:gdLst>
              <a:ahLst/>
              <a:cxnLst>
                <a:cxn ang="T8">
                  <a:pos x="T0" y="T1"/>
                </a:cxn>
                <a:cxn ang="T9">
                  <a:pos x="T2" y="T3"/>
                </a:cxn>
                <a:cxn ang="T10">
                  <a:pos x="T4" y="T5"/>
                </a:cxn>
                <a:cxn ang="T11">
                  <a:pos x="T6" y="T7"/>
                </a:cxn>
              </a:cxnLst>
              <a:rect l="T12" t="T13" r="T14" b="T15"/>
              <a:pathLst>
                <a:path w="336" h="112">
                  <a:moveTo>
                    <a:pt x="0" y="48"/>
                  </a:moveTo>
                  <a:cubicBezTo>
                    <a:pt x="28" y="68"/>
                    <a:pt x="56" y="88"/>
                    <a:pt x="96" y="96"/>
                  </a:cubicBezTo>
                  <a:cubicBezTo>
                    <a:pt x="136" y="104"/>
                    <a:pt x="200" y="112"/>
                    <a:pt x="240" y="96"/>
                  </a:cubicBezTo>
                  <a:cubicBezTo>
                    <a:pt x="280" y="80"/>
                    <a:pt x="320" y="16"/>
                    <a:pt x="336" y="0"/>
                  </a:cubicBezTo>
                </a:path>
              </a:pathLst>
            </a:custGeom>
            <a:noFill/>
            <a:ln w="12700" cap="flat" cmpd="sng">
              <a:solidFill>
                <a:srgbClr val="D45B08"/>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3" name="Freeform 83"/>
            <p:cNvSpPr>
              <a:spLocks/>
            </p:cNvSpPr>
            <p:nvPr/>
          </p:nvSpPr>
          <p:spPr bwMode="auto">
            <a:xfrm>
              <a:off x="4476" y="2112"/>
              <a:ext cx="240" cy="96"/>
            </a:xfrm>
            <a:custGeom>
              <a:avLst/>
              <a:gdLst>
                <a:gd name="T0" fmla="*/ 0 w 336"/>
                <a:gd name="T1" fmla="*/ 48 h 112"/>
                <a:gd name="T2" fmla="*/ 96 w 336"/>
                <a:gd name="T3" fmla="*/ 96 h 112"/>
                <a:gd name="T4" fmla="*/ 240 w 336"/>
                <a:gd name="T5" fmla="*/ 96 h 112"/>
                <a:gd name="T6" fmla="*/ 336 w 336"/>
                <a:gd name="T7" fmla="*/ 0 h 112"/>
                <a:gd name="T8" fmla="*/ 0 60000 65536"/>
                <a:gd name="T9" fmla="*/ 0 60000 65536"/>
                <a:gd name="T10" fmla="*/ 0 60000 65536"/>
                <a:gd name="T11" fmla="*/ 0 60000 65536"/>
                <a:gd name="T12" fmla="*/ 0 w 336"/>
                <a:gd name="T13" fmla="*/ 0 h 112"/>
                <a:gd name="T14" fmla="*/ 336 w 336"/>
                <a:gd name="T15" fmla="*/ 112 h 112"/>
              </a:gdLst>
              <a:ahLst/>
              <a:cxnLst>
                <a:cxn ang="T8">
                  <a:pos x="T0" y="T1"/>
                </a:cxn>
                <a:cxn ang="T9">
                  <a:pos x="T2" y="T3"/>
                </a:cxn>
                <a:cxn ang="T10">
                  <a:pos x="T4" y="T5"/>
                </a:cxn>
                <a:cxn ang="T11">
                  <a:pos x="T6" y="T7"/>
                </a:cxn>
              </a:cxnLst>
              <a:rect l="T12" t="T13" r="T14" b="T15"/>
              <a:pathLst>
                <a:path w="336" h="112">
                  <a:moveTo>
                    <a:pt x="0" y="48"/>
                  </a:moveTo>
                  <a:cubicBezTo>
                    <a:pt x="28" y="68"/>
                    <a:pt x="56" y="88"/>
                    <a:pt x="96" y="96"/>
                  </a:cubicBezTo>
                  <a:cubicBezTo>
                    <a:pt x="136" y="104"/>
                    <a:pt x="200" y="112"/>
                    <a:pt x="240" y="96"/>
                  </a:cubicBezTo>
                  <a:cubicBezTo>
                    <a:pt x="280" y="80"/>
                    <a:pt x="320" y="16"/>
                    <a:pt x="336" y="0"/>
                  </a:cubicBezTo>
                </a:path>
              </a:pathLst>
            </a:custGeom>
            <a:noFill/>
            <a:ln w="12700" cap="flat" cmpd="sng">
              <a:solidFill>
                <a:srgbClr val="D45B08"/>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 name="Group 84"/>
          <p:cNvGrpSpPr>
            <a:grpSpLocks/>
          </p:cNvGrpSpPr>
          <p:nvPr/>
        </p:nvGrpSpPr>
        <p:grpSpPr bwMode="auto">
          <a:xfrm>
            <a:off x="533400" y="1447800"/>
            <a:ext cx="4648200" cy="1798638"/>
            <a:chOff x="336" y="912"/>
            <a:chExt cx="2928" cy="1133"/>
          </a:xfrm>
        </p:grpSpPr>
        <p:pic>
          <p:nvPicPr>
            <p:cNvPr id="17495" name="Picture 85" descr="noteb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6" y="912"/>
              <a:ext cx="2928" cy="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96" name="Rectangle 86"/>
            <p:cNvSpPr>
              <a:spLocks noChangeArrowheads="1"/>
            </p:cNvSpPr>
            <p:nvPr/>
          </p:nvSpPr>
          <p:spPr bwMode="auto">
            <a:xfrm>
              <a:off x="336" y="960"/>
              <a:ext cx="25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75" indent="-3175"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just" eaLnBrk="1" hangingPunct="1">
                <a:spcBef>
                  <a:spcPct val="20000"/>
                </a:spcBef>
              </a:pPr>
              <a:r>
                <a:rPr lang="en-US" altLang="en-US" sz="2000" b="1" i="1">
                  <a:solidFill>
                    <a:srgbClr val="003366"/>
                  </a:solidFill>
                  <a:cs typeface="Times New Roman" pitchFamily="18" charset="0"/>
                </a:rPr>
                <a:t>Service</a:t>
              </a:r>
              <a:r>
                <a:rPr lang="en-US" altLang="en-US" sz="1600" b="1">
                  <a:solidFill>
                    <a:srgbClr val="003366"/>
                  </a:solidFill>
                  <a:cs typeface="Times New Roman" pitchFamily="18" charset="0"/>
                </a:rPr>
                <a:t> builds classification model; many techniques are possible, e.g.:</a:t>
              </a:r>
              <a:endParaRPr lang="ru-RU" altLang="en-US" sz="1600" b="1">
                <a:solidFill>
                  <a:srgbClr val="003366"/>
                </a:solidFill>
                <a:cs typeface="Times New Roman" pitchFamily="18" charset="0"/>
              </a:endParaRPr>
            </a:p>
          </p:txBody>
        </p:sp>
        <p:sp>
          <p:nvSpPr>
            <p:cNvPr id="17497" name="Text Box 87"/>
            <p:cNvSpPr txBox="1">
              <a:spLocks noChangeArrowheads="1"/>
            </p:cNvSpPr>
            <p:nvPr/>
          </p:nvSpPr>
          <p:spPr bwMode="auto">
            <a:xfrm>
              <a:off x="336" y="1362"/>
              <a:ext cx="2880" cy="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4163" indent="-284163"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buFont typeface="Wingdings" pitchFamily="2" charset="2"/>
                <a:buChar char="q"/>
              </a:pPr>
              <a:r>
                <a:rPr lang="en-US" altLang="en-US" sz="1400">
                  <a:solidFill>
                    <a:srgbClr val="2F588F"/>
                  </a:solidFill>
                  <a:latin typeface="Verdana" pitchFamily="34" charset="0"/>
                  <a:cs typeface="Times New Roman" pitchFamily="18" charset="0"/>
                </a:rPr>
                <a:t>own model for each device </a:t>
              </a:r>
            </a:p>
            <a:p>
              <a:pPr algn="l" eaLnBrk="1" hangingPunct="1">
                <a:spcBef>
                  <a:spcPct val="50000"/>
                </a:spcBef>
                <a:buFont typeface="Wingdings" pitchFamily="2" charset="2"/>
                <a:buChar char="q"/>
              </a:pPr>
              <a:r>
                <a:rPr lang="en-US" altLang="en-US" sz="1400">
                  <a:solidFill>
                    <a:srgbClr val="2F588F"/>
                  </a:solidFill>
                  <a:latin typeface="Verdana" pitchFamily="34" charset="0"/>
                  <a:cs typeface="Times New Roman" pitchFamily="18" charset="0"/>
                </a:rPr>
                <a:t>one model from several devices of same type</a:t>
              </a:r>
              <a:r>
                <a:rPr lang="en-US" altLang="en-US" sz="1400">
                  <a:solidFill>
                    <a:srgbClr val="2F588F"/>
                  </a:solidFill>
                  <a:cs typeface="Times New Roman" pitchFamily="18" charset="0"/>
                </a:rPr>
                <a:t> (provide device experience exchange)</a:t>
              </a:r>
              <a:endParaRPr lang="en-US" altLang="en-US" sz="1400">
                <a:solidFill>
                  <a:srgbClr val="2F588F"/>
                </a:solidFill>
                <a:latin typeface="Verdana" pitchFamily="34" charset="0"/>
                <a:cs typeface="Times New Roman" pitchFamily="18" charset="0"/>
              </a:endParaRPr>
            </a:p>
          </p:txBody>
        </p:sp>
      </p:grpSp>
      <p:grpSp>
        <p:nvGrpSpPr>
          <p:cNvPr id="9" name="Group 88"/>
          <p:cNvGrpSpPr>
            <a:grpSpLocks/>
          </p:cNvGrpSpPr>
          <p:nvPr/>
        </p:nvGrpSpPr>
        <p:grpSpPr bwMode="auto">
          <a:xfrm>
            <a:off x="2495550" y="2971800"/>
            <a:ext cx="5238750" cy="1981200"/>
            <a:chOff x="1572" y="1872"/>
            <a:chExt cx="3300" cy="1248"/>
          </a:xfrm>
        </p:grpSpPr>
        <p:grpSp>
          <p:nvGrpSpPr>
            <p:cNvPr id="17477" name="Group 89"/>
            <p:cNvGrpSpPr>
              <a:grpSpLocks/>
            </p:cNvGrpSpPr>
            <p:nvPr/>
          </p:nvGrpSpPr>
          <p:grpSpPr bwMode="auto">
            <a:xfrm>
              <a:off x="1572" y="1872"/>
              <a:ext cx="2028" cy="1248"/>
              <a:chOff x="1572" y="1872"/>
              <a:chExt cx="2028" cy="1248"/>
            </a:xfrm>
          </p:grpSpPr>
          <p:sp>
            <p:nvSpPr>
              <p:cNvPr id="17487" name="Freeform 90"/>
              <p:cNvSpPr>
                <a:spLocks/>
              </p:cNvSpPr>
              <p:nvPr/>
            </p:nvSpPr>
            <p:spPr bwMode="auto">
              <a:xfrm>
                <a:off x="1572" y="1878"/>
                <a:ext cx="1920" cy="1008"/>
              </a:xfrm>
              <a:custGeom>
                <a:avLst/>
                <a:gdLst>
                  <a:gd name="T0" fmla="*/ 1920 w 1920"/>
                  <a:gd name="T1" fmla="*/ 0 h 1008"/>
                  <a:gd name="T2" fmla="*/ 1584 w 1920"/>
                  <a:gd name="T3" fmla="*/ 288 h 1008"/>
                  <a:gd name="T4" fmla="*/ 1200 w 1920"/>
                  <a:gd name="T5" fmla="*/ 528 h 1008"/>
                  <a:gd name="T6" fmla="*/ 576 w 1920"/>
                  <a:gd name="T7" fmla="*/ 816 h 1008"/>
                  <a:gd name="T8" fmla="*/ 192 w 1920"/>
                  <a:gd name="T9" fmla="*/ 960 h 1008"/>
                  <a:gd name="T10" fmla="*/ 0 w 1920"/>
                  <a:gd name="T11" fmla="*/ 1008 h 1008"/>
                  <a:gd name="T12" fmla="*/ 0 60000 65536"/>
                  <a:gd name="T13" fmla="*/ 0 60000 65536"/>
                  <a:gd name="T14" fmla="*/ 0 60000 65536"/>
                  <a:gd name="T15" fmla="*/ 0 60000 65536"/>
                  <a:gd name="T16" fmla="*/ 0 60000 65536"/>
                  <a:gd name="T17" fmla="*/ 0 60000 65536"/>
                  <a:gd name="T18" fmla="*/ 0 w 1920"/>
                  <a:gd name="T19" fmla="*/ 0 h 1008"/>
                  <a:gd name="T20" fmla="*/ 1920 w 1920"/>
                  <a:gd name="T21" fmla="*/ 1008 h 1008"/>
                </a:gdLst>
                <a:ahLst/>
                <a:cxnLst>
                  <a:cxn ang="T12">
                    <a:pos x="T0" y="T1"/>
                  </a:cxn>
                  <a:cxn ang="T13">
                    <a:pos x="T2" y="T3"/>
                  </a:cxn>
                  <a:cxn ang="T14">
                    <a:pos x="T4" y="T5"/>
                  </a:cxn>
                  <a:cxn ang="T15">
                    <a:pos x="T6" y="T7"/>
                  </a:cxn>
                  <a:cxn ang="T16">
                    <a:pos x="T8" y="T9"/>
                  </a:cxn>
                  <a:cxn ang="T17">
                    <a:pos x="T10" y="T11"/>
                  </a:cxn>
                </a:cxnLst>
                <a:rect l="T18" t="T19" r="T20" b="T21"/>
                <a:pathLst>
                  <a:path w="1920" h="1008">
                    <a:moveTo>
                      <a:pt x="1920" y="0"/>
                    </a:moveTo>
                    <a:cubicBezTo>
                      <a:pt x="1812" y="100"/>
                      <a:pt x="1704" y="200"/>
                      <a:pt x="1584" y="288"/>
                    </a:cubicBezTo>
                    <a:cubicBezTo>
                      <a:pt x="1464" y="376"/>
                      <a:pt x="1368" y="440"/>
                      <a:pt x="1200" y="528"/>
                    </a:cubicBezTo>
                    <a:cubicBezTo>
                      <a:pt x="1032" y="616"/>
                      <a:pt x="744" y="744"/>
                      <a:pt x="576" y="816"/>
                    </a:cubicBezTo>
                    <a:cubicBezTo>
                      <a:pt x="408" y="888"/>
                      <a:pt x="288" y="928"/>
                      <a:pt x="192" y="960"/>
                    </a:cubicBezTo>
                    <a:cubicBezTo>
                      <a:pt x="96" y="992"/>
                      <a:pt x="32" y="1000"/>
                      <a:pt x="0" y="1008"/>
                    </a:cubicBezTo>
                  </a:path>
                </a:pathLst>
              </a:custGeom>
              <a:noFill/>
              <a:ln w="9525" cap="flat">
                <a:solidFill>
                  <a:schemeClr val="bg2"/>
                </a:solidFill>
                <a:prstDash val="dash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8" name="Freeform 91"/>
              <p:cNvSpPr>
                <a:spLocks/>
              </p:cNvSpPr>
              <p:nvPr/>
            </p:nvSpPr>
            <p:spPr bwMode="auto">
              <a:xfrm>
                <a:off x="1800" y="1890"/>
                <a:ext cx="1728" cy="1200"/>
              </a:xfrm>
              <a:custGeom>
                <a:avLst/>
                <a:gdLst>
                  <a:gd name="T0" fmla="*/ 1728 w 1728"/>
                  <a:gd name="T1" fmla="*/ 0 h 1200"/>
                  <a:gd name="T2" fmla="*/ 1296 w 1728"/>
                  <a:gd name="T3" fmla="*/ 432 h 1200"/>
                  <a:gd name="T4" fmla="*/ 624 w 1728"/>
                  <a:gd name="T5" fmla="*/ 864 h 1200"/>
                  <a:gd name="T6" fmla="*/ 0 w 1728"/>
                  <a:gd name="T7" fmla="*/ 1200 h 1200"/>
                  <a:gd name="T8" fmla="*/ 0 60000 65536"/>
                  <a:gd name="T9" fmla="*/ 0 60000 65536"/>
                  <a:gd name="T10" fmla="*/ 0 60000 65536"/>
                  <a:gd name="T11" fmla="*/ 0 60000 65536"/>
                  <a:gd name="T12" fmla="*/ 0 w 1728"/>
                  <a:gd name="T13" fmla="*/ 0 h 1200"/>
                  <a:gd name="T14" fmla="*/ 1728 w 1728"/>
                  <a:gd name="T15" fmla="*/ 1200 h 1200"/>
                </a:gdLst>
                <a:ahLst/>
                <a:cxnLst>
                  <a:cxn ang="T8">
                    <a:pos x="T0" y="T1"/>
                  </a:cxn>
                  <a:cxn ang="T9">
                    <a:pos x="T2" y="T3"/>
                  </a:cxn>
                  <a:cxn ang="T10">
                    <a:pos x="T4" y="T5"/>
                  </a:cxn>
                  <a:cxn ang="T11">
                    <a:pos x="T6" y="T7"/>
                  </a:cxn>
                </a:cxnLst>
                <a:rect l="T12" t="T13" r="T14" b="T15"/>
                <a:pathLst>
                  <a:path w="1728" h="1200">
                    <a:moveTo>
                      <a:pt x="1728" y="0"/>
                    </a:moveTo>
                    <a:cubicBezTo>
                      <a:pt x="1604" y="144"/>
                      <a:pt x="1480" y="288"/>
                      <a:pt x="1296" y="432"/>
                    </a:cubicBezTo>
                    <a:cubicBezTo>
                      <a:pt x="1112" y="576"/>
                      <a:pt x="840" y="736"/>
                      <a:pt x="624" y="864"/>
                    </a:cubicBezTo>
                    <a:cubicBezTo>
                      <a:pt x="408" y="992"/>
                      <a:pt x="104" y="1144"/>
                      <a:pt x="0" y="1200"/>
                    </a:cubicBezTo>
                  </a:path>
                </a:pathLst>
              </a:custGeom>
              <a:noFill/>
              <a:ln w="9525" cap="flat">
                <a:solidFill>
                  <a:schemeClr val="bg2"/>
                </a:solidFill>
                <a:prstDash val="dash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9" name="Freeform 92"/>
              <p:cNvSpPr>
                <a:spLocks/>
              </p:cNvSpPr>
              <p:nvPr/>
            </p:nvSpPr>
            <p:spPr bwMode="auto">
              <a:xfrm>
                <a:off x="2352" y="1872"/>
                <a:ext cx="1248" cy="1248"/>
              </a:xfrm>
              <a:custGeom>
                <a:avLst/>
                <a:gdLst>
                  <a:gd name="T0" fmla="*/ 1248 w 1248"/>
                  <a:gd name="T1" fmla="*/ 0 h 1248"/>
                  <a:gd name="T2" fmla="*/ 1008 w 1248"/>
                  <a:gd name="T3" fmla="*/ 384 h 1248"/>
                  <a:gd name="T4" fmla="*/ 576 w 1248"/>
                  <a:gd name="T5" fmla="*/ 816 h 1248"/>
                  <a:gd name="T6" fmla="*/ 0 w 1248"/>
                  <a:gd name="T7" fmla="*/ 1248 h 1248"/>
                  <a:gd name="T8" fmla="*/ 0 60000 65536"/>
                  <a:gd name="T9" fmla="*/ 0 60000 65536"/>
                  <a:gd name="T10" fmla="*/ 0 60000 65536"/>
                  <a:gd name="T11" fmla="*/ 0 60000 65536"/>
                  <a:gd name="T12" fmla="*/ 0 w 1248"/>
                  <a:gd name="T13" fmla="*/ 0 h 1248"/>
                  <a:gd name="T14" fmla="*/ 1248 w 1248"/>
                  <a:gd name="T15" fmla="*/ 1248 h 1248"/>
                </a:gdLst>
                <a:ahLst/>
                <a:cxnLst>
                  <a:cxn ang="T8">
                    <a:pos x="T0" y="T1"/>
                  </a:cxn>
                  <a:cxn ang="T9">
                    <a:pos x="T2" y="T3"/>
                  </a:cxn>
                  <a:cxn ang="T10">
                    <a:pos x="T4" y="T5"/>
                  </a:cxn>
                  <a:cxn ang="T11">
                    <a:pos x="T6" y="T7"/>
                  </a:cxn>
                </a:cxnLst>
                <a:rect l="T12" t="T13" r="T14" b="T15"/>
                <a:pathLst>
                  <a:path w="1248" h="1248">
                    <a:moveTo>
                      <a:pt x="1248" y="0"/>
                    </a:moveTo>
                    <a:cubicBezTo>
                      <a:pt x="1184" y="124"/>
                      <a:pt x="1120" y="248"/>
                      <a:pt x="1008" y="384"/>
                    </a:cubicBezTo>
                    <a:cubicBezTo>
                      <a:pt x="896" y="520"/>
                      <a:pt x="744" y="672"/>
                      <a:pt x="576" y="816"/>
                    </a:cubicBezTo>
                    <a:cubicBezTo>
                      <a:pt x="408" y="960"/>
                      <a:pt x="96" y="1176"/>
                      <a:pt x="0" y="1248"/>
                    </a:cubicBezTo>
                  </a:path>
                </a:pathLst>
              </a:custGeom>
              <a:noFill/>
              <a:ln w="9525" cap="flat">
                <a:solidFill>
                  <a:schemeClr val="bg2"/>
                </a:solidFill>
                <a:prstDash val="dash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0" name="Freeform 93"/>
              <p:cNvSpPr>
                <a:spLocks/>
              </p:cNvSpPr>
              <p:nvPr/>
            </p:nvSpPr>
            <p:spPr bwMode="auto">
              <a:xfrm>
                <a:off x="2376" y="1872"/>
                <a:ext cx="1200" cy="960"/>
              </a:xfrm>
              <a:custGeom>
                <a:avLst/>
                <a:gdLst>
                  <a:gd name="T0" fmla="*/ 1200 w 1200"/>
                  <a:gd name="T1" fmla="*/ 0 h 960"/>
                  <a:gd name="T2" fmla="*/ 864 w 1200"/>
                  <a:gd name="T3" fmla="*/ 384 h 960"/>
                  <a:gd name="T4" fmla="*/ 480 w 1200"/>
                  <a:gd name="T5" fmla="*/ 672 h 960"/>
                  <a:gd name="T6" fmla="*/ 0 w 1200"/>
                  <a:gd name="T7" fmla="*/ 960 h 960"/>
                  <a:gd name="T8" fmla="*/ 0 60000 65536"/>
                  <a:gd name="T9" fmla="*/ 0 60000 65536"/>
                  <a:gd name="T10" fmla="*/ 0 60000 65536"/>
                  <a:gd name="T11" fmla="*/ 0 60000 65536"/>
                  <a:gd name="T12" fmla="*/ 0 w 1200"/>
                  <a:gd name="T13" fmla="*/ 0 h 960"/>
                  <a:gd name="T14" fmla="*/ 1200 w 1200"/>
                  <a:gd name="T15" fmla="*/ 960 h 960"/>
                </a:gdLst>
                <a:ahLst/>
                <a:cxnLst>
                  <a:cxn ang="T8">
                    <a:pos x="T0" y="T1"/>
                  </a:cxn>
                  <a:cxn ang="T9">
                    <a:pos x="T2" y="T3"/>
                  </a:cxn>
                  <a:cxn ang="T10">
                    <a:pos x="T4" y="T5"/>
                  </a:cxn>
                  <a:cxn ang="T11">
                    <a:pos x="T6" y="T7"/>
                  </a:cxn>
                </a:cxnLst>
                <a:rect l="T12" t="T13" r="T14" b="T15"/>
                <a:pathLst>
                  <a:path w="1200" h="960">
                    <a:moveTo>
                      <a:pt x="1200" y="0"/>
                    </a:moveTo>
                    <a:cubicBezTo>
                      <a:pt x="1092" y="136"/>
                      <a:pt x="984" y="272"/>
                      <a:pt x="864" y="384"/>
                    </a:cubicBezTo>
                    <a:cubicBezTo>
                      <a:pt x="744" y="496"/>
                      <a:pt x="624" y="576"/>
                      <a:pt x="480" y="672"/>
                    </a:cubicBezTo>
                    <a:cubicBezTo>
                      <a:pt x="336" y="768"/>
                      <a:pt x="80" y="912"/>
                      <a:pt x="0" y="960"/>
                    </a:cubicBezTo>
                  </a:path>
                </a:pathLst>
              </a:custGeom>
              <a:noFill/>
              <a:ln w="19050" cmpd="sng">
                <a:solidFill>
                  <a:schemeClr val="bg2"/>
                </a:solidFill>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17491" name="Picture 94"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2592" y="2448"/>
                <a:ext cx="336"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92" name="Picture 95"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2400" y="2916"/>
                <a:ext cx="244"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93" name="Picture 96"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920" y="2880"/>
                <a:ext cx="240" cy="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94" name="Picture 97"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1686" y="2733"/>
                <a:ext cx="192"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478" name="Group 98"/>
            <p:cNvGrpSpPr>
              <a:grpSpLocks/>
            </p:cNvGrpSpPr>
            <p:nvPr/>
          </p:nvGrpSpPr>
          <p:grpSpPr bwMode="auto">
            <a:xfrm>
              <a:off x="4452" y="1968"/>
              <a:ext cx="420" cy="720"/>
              <a:chOff x="4452" y="1968"/>
              <a:chExt cx="420" cy="720"/>
            </a:xfrm>
          </p:grpSpPr>
          <p:sp>
            <p:nvSpPr>
              <p:cNvPr id="17479" name="Freeform 99"/>
              <p:cNvSpPr>
                <a:spLocks/>
              </p:cNvSpPr>
              <p:nvPr/>
            </p:nvSpPr>
            <p:spPr bwMode="auto">
              <a:xfrm>
                <a:off x="4512" y="1968"/>
                <a:ext cx="56" cy="624"/>
              </a:xfrm>
              <a:custGeom>
                <a:avLst/>
                <a:gdLst>
                  <a:gd name="T0" fmla="*/ 0 w 56"/>
                  <a:gd name="T1" fmla="*/ 0 h 624"/>
                  <a:gd name="T2" fmla="*/ 48 w 56"/>
                  <a:gd name="T3" fmla="*/ 192 h 624"/>
                  <a:gd name="T4" fmla="*/ 48 w 56"/>
                  <a:gd name="T5" fmla="*/ 384 h 624"/>
                  <a:gd name="T6" fmla="*/ 0 w 56"/>
                  <a:gd name="T7" fmla="*/ 624 h 624"/>
                  <a:gd name="T8" fmla="*/ 0 60000 65536"/>
                  <a:gd name="T9" fmla="*/ 0 60000 65536"/>
                  <a:gd name="T10" fmla="*/ 0 60000 65536"/>
                  <a:gd name="T11" fmla="*/ 0 60000 65536"/>
                  <a:gd name="T12" fmla="*/ 0 w 56"/>
                  <a:gd name="T13" fmla="*/ 0 h 624"/>
                  <a:gd name="T14" fmla="*/ 56 w 56"/>
                  <a:gd name="T15" fmla="*/ 624 h 624"/>
                </a:gdLst>
                <a:ahLst/>
                <a:cxnLst>
                  <a:cxn ang="T8">
                    <a:pos x="T0" y="T1"/>
                  </a:cxn>
                  <a:cxn ang="T9">
                    <a:pos x="T2" y="T3"/>
                  </a:cxn>
                  <a:cxn ang="T10">
                    <a:pos x="T4" y="T5"/>
                  </a:cxn>
                  <a:cxn ang="T11">
                    <a:pos x="T6" y="T7"/>
                  </a:cxn>
                </a:cxnLst>
                <a:rect l="T12" t="T13" r="T14" b="T15"/>
                <a:pathLst>
                  <a:path w="56" h="624">
                    <a:moveTo>
                      <a:pt x="0" y="0"/>
                    </a:moveTo>
                    <a:cubicBezTo>
                      <a:pt x="20" y="64"/>
                      <a:pt x="40" y="128"/>
                      <a:pt x="48" y="192"/>
                    </a:cubicBezTo>
                    <a:cubicBezTo>
                      <a:pt x="56" y="256"/>
                      <a:pt x="56" y="312"/>
                      <a:pt x="48" y="384"/>
                    </a:cubicBezTo>
                    <a:cubicBezTo>
                      <a:pt x="40" y="456"/>
                      <a:pt x="8" y="584"/>
                      <a:pt x="0" y="624"/>
                    </a:cubicBezTo>
                  </a:path>
                </a:pathLst>
              </a:custGeom>
              <a:noFill/>
              <a:ln w="9525" cap="flat">
                <a:solidFill>
                  <a:schemeClr val="bg2"/>
                </a:solidFill>
                <a:prstDash val="dashDot"/>
                <a:round/>
                <a:headEnd type="none" w="med" len="me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0" name="Freeform 100"/>
              <p:cNvSpPr>
                <a:spLocks/>
              </p:cNvSpPr>
              <p:nvPr/>
            </p:nvSpPr>
            <p:spPr bwMode="auto">
              <a:xfrm>
                <a:off x="4548" y="1968"/>
                <a:ext cx="144" cy="720"/>
              </a:xfrm>
              <a:custGeom>
                <a:avLst/>
                <a:gdLst>
                  <a:gd name="T0" fmla="*/ 0 w 144"/>
                  <a:gd name="T1" fmla="*/ 0 h 720"/>
                  <a:gd name="T2" fmla="*/ 48 w 144"/>
                  <a:gd name="T3" fmla="*/ 192 h 720"/>
                  <a:gd name="T4" fmla="*/ 96 w 144"/>
                  <a:gd name="T5" fmla="*/ 528 h 720"/>
                  <a:gd name="T6" fmla="*/ 144 w 144"/>
                  <a:gd name="T7" fmla="*/ 720 h 720"/>
                  <a:gd name="T8" fmla="*/ 0 60000 65536"/>
                  <a:gd name="T9" fmla="*/ 0 60000 65536"/>
                  <a:gd name="T10" fmla="*/ 0 60000 65536"/>
                  <a:gd name="T11" fmla="*/ 0 60000 65536"/>
                  <a:gd name="T12" fmla="*/ 0 w 144"/>
                  <a:gd name="T13" fmla="*/ 0 h 720"/>
                  <a:gd name="T14" fmla="*/ 144 w 144"/>
                  <a:gd name="T15" fmla="*/ 720 h 720"/>
                </a:gdLst>
                <a:ahLst/>
                <a:cxnLst>
                  <a:cxn ang="T8">
                    <a:pos x="T0" y="T1"/>
                  </a:cxn>
                  <a:cxn ang="T9">
                    <a:pos x="T2" y="T3"/>
                  </a:cxn>
                  <a:cxn ang="T10">
                    <a:pos x="T4" y="T5"/>
                  </a:cxn>
                  <a:cxn ang="T11">
                    <a:pos x="T6" y="T7"/>
                  </a:cxn>
                </a:cxnLst>
                <a:rect l="T12" t="T13" r="T14" b="T15"/>
                <a:pathLst>
                  <a:path w="144" h="720">
                    <a:moveTo>
                      <a:pt x="0" y="0"/>
                    </a:moveTo>
                    <a:cubicBezTo>
                      <a:pt x="16" y="52"/>
                      <a:pt x="32" y="104"/>
                      <a:pt x="48" y="192"/>
                    </a:cubicBezTo>
                    <a:cubicBezTo>
                      <a:pt x="64" y="280"/>
                      <a:pt x="80" y="440"/>
                      <a:pt x="96" y="528"/>
                    </a:cubicBezTo>
                    <a:cubicBezTo>
                      <a:pt x="112" y="616"/>
                      <a:pt x="136" y="688"/>
                      <a:pt x="144" y="720"/>
                    </a:cubicBezTo>
                  </a:path>
                </a:pathLst>
              </a:custGeom>
              <a:noFill/>
              <a:ln w="9525" cap="flat">
                <a:solidFill>
                  <a:schemeClr val="bg2"/>
                </a:solidFill>
                <a:prstDash val="dashDot"/>
                <a:round/>
                <a:headEnd type="none" w="med" len="me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1" name="Freeform 101"/>
              <p:cNvSpPr>
                <a:spLocks/>
              </p:cNvSpPr>
              <p:nvPr/>
            </p:nvSpPr>
            <p:spPr bwMode="auto">
              <a:xfrm>
                <a:off x="4584" y="1968"/>
                <a:ext cx="288" cy="672"/>
              </a:xfrm>
              <a:custGeom>
                <a:avLst/>
                <a:gdLst>
                  <a:gd name="T0" fmla="*/ 0 w 288"/>
                  <a:gd name="T1" fmla="*/ 0 h 672"/>
                  <a:gd name="T2" fmla="*/ 48 w 288"/>
                  <a:gd name="T3" fmla="*/ 96 h 672"/>
                  <a:gd name="T4" fmla="*/ 96 w 288"/>
                  <a:gd name="T5" fmla="*/ 288 h 672"/>
                  <a:gd name="T6" fmla="*/ 144 w 288"/>
                  <a:gd name="T7" fmla="*/ 480 h 672"/>
                  <a:gd name="T8" fmla="*/ 192 w 288"/>
                  <a:gd name="T9" fmla="*/ 576 h 672"/>
                  <a:gd name="T10" fmla="*/ 288 w 288"/>
                  <a:gd name="T11" fmla="*/ 672 h 672"/>
                  <a:gd name="T12" fmla="*/ 0 60000 65536"/>
                  <a:gd name="T13" fmla="*/ 0 60000 65536"/>
                  <a:gd name="T14" fmla="*/ 0 60000 65536"/>
                  <a:gd name="T15" fmla="*/ 0 60000 65536"/>
                  <a:gd name="T16" fmla="*/ 0 60000 65536"/>
                  <a:gd name="T17" fmla="*/ 0 60000 65536"/>
                  <a:gd name="T18" fmla="*/ 0 w 288"/>
                  <a:gd name="T19" fmla="*/ 0 h 672"/>
                  <a:gd name="T20" fmla="*/ 288 w 288"/>
                  <a:gd name="T21" fmla="*/ 672 h 672"/>
                </a:gdLst>
                <a:ahLst/>
                <a:cxnLst>
                  <a:cxn ang="T12">
                    <a:pos x="T0" y="T1"/>
                  </a:cxn>
                  <a:cxn ang="T13">
                    <a:pos x="T2" y="T3"/>
                  </a:cxn>
                  <a:cxn ang="T14">
                    <a:pos x="T4" y="T5"/>
                  </a:cxn>
                  <a:cxn ang="T15">
                    <a:pos x="T6" y="T7"/>
                  </a:cxn>
                  <a:cxn ang="T16">
                    <a:pos x="T8" y="T9"/>
                  </a:cxn>
                  <a:cxn ang="T17">
                    <a:pos x="T10" y="T11"/>
                  </a:cxn>
                </a:cxnLst>
                <a:rect l="T18" t="T19" r="T20" b="T21"/>
                <a:pathLst>
                  <a:path w="288" h="672">
                    <a:moveTo>
                      <a:pt x="0" y="0"/>
                    </a:moveTo>
                    <a:cubicBezTo>
                      <a:pt x="16" y="24"/>
                      <a:pt x="32" y="48"/>
                      <a:pt x="48" y="96"/>
                    </a:cubicBezTo>
                    <a:cubicBezTo>
                      <a:pt x="64" y="144"/>
                      <a:pt x="80" y="224"/>
                      <a:pt x="96" y="288"/>
                    </a:cubicBezTo>
                    <a:cubicBezTo>
                      <a:pt x="112" y="352"/>
                      <a:pt x="128" y="432"/>
                      <a:pt x="144" y="480"/>
                    </a:cubicBezTo>
                    <a:cubicBezTo>
                      <a:pt x="160" y="528"/>
                      <a:pt x="168" y="544"/>
                      <a:pt x="192" y="576"/>
                    </a:cubicBezTo>
                    <a:cubicBezTo>
                      <a:pt x="216" y="608"/>
                      <a:pt x="252" y="640"/>
                      <a:pt x="288" y="672"/>
                    </a:cubicBezTo>
                  </a:path>
                </a:pathLst>
              </a:custGeom>
              <a:noFill/>
              <a:ln w="9525" cap="flat">
                <a:solidFill>
                  <a:schemeClr val="bg2"/>
                </a:solidFill>
                <a:prstDash val="dashDot"/>
                <a:round/>
                <a:headEnd type="none" w="med" len="me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2" name="Freeform 102"/>
              <p:cNvSpPr>
                <a:spLocks/>
              </p:cNvSpPr>
              <p:nvPr/>
            </p:nvSpPr>
            <p:spPr bwMode="auto">
              <a:xfrm>
                <a:off x="4512" y="1968"/>
                <a:ext cx="144" cy="432"/>
              </a:xfrm>
              <a:custGeom>
                <a:avLst/>
                <a:gdLst>
                  <a:gd name="T0" fmla="*/ 0 w 144"/>
                  <a:gd name="T1" fmla="*/ 0 h 432"/>
                  <a:gd name="T2" fmla="*/ 96 w 144"/>
                  <a:gd name="T3" fmla="*/ 192 h 432"/>
                  <a:gd name="T4" fmla="*/ 144 w 144"/>
                  <a:gd name="T5" fmla="*/ 432 h 432"/>
                  <a:gd name="T6" fmla="*/ 0 60000 65536"/>
                  <a:gd name="T7" fmla="*/ 0 60000 65536"/>
                  <a:gd name="T8" fmla="*/ 0 60000 65536"/>
                  <a:gd name="T9" fmla="*/ 0 w 144"/>
                  <a:gd name="T10" fmla="*/ 0 h 432"/>
                  <a:gd name="T11" fmla="*/ 144 w 144"/>
                  <a:gd name="T12" fmla="*/ 432 h 432"/>
                </a:gdLst>
                <a:ahLst/>
                <a:cxnLst>
                  <a:cxn ang="T6">
                    <a:pos x="T0" y="T1"/>
                  </a:cxn>
                  <a:cxn ang="T7">
                    <a:pos x="T2" y="T3"/>
                  </a:cxn>
                  <a:cxn ang="T8">
                    <a:pos x="T4" y="T5"/>
                  </a:cxn>
                </a:cxnLst>
                <a:rect l="T9" t="T10" r="T11" b="T12"/>
                <a:pathLst>
                  <a:path w="144" h="432">
                    <a:moveTo>
                      <a:pt x="0" y="0"/>
                    </a:moveTo>
                    <a:cubicBezTo>
                      <a:pt x="36" y="60"/>
                      <a:pt x="72" y="120"/>
                      <a:pt x="96" y="192"/>
                    </a:cubicBezTo>
                    <a:cubicBezTo>
                      <a:pt x="120" y="264"/>
                      <a:pt x="136" y="392"/>
                      <a:pt x="144" y="432"/>
                    </a:cubicBezTo>
                  </a:path>
                </a:pathLst>
              </a:custGeom>
              <a:noFill/>
              <a:ln w="19050" cmpd="sng">
                <a:solidFill>
                  <a:schemeClr val="bg2"/>
                </a:solidFill>
                <a:round/>
                <a:headEnd/>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17483" name="Picture 103"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710" y="2454"/>
                <a:ext cx="120"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84" name="Picture 104"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584" y="2490"/>
                <a:ext cx="14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85" name="Picture 105"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452" y="2406"/>
                <a:ext cx="14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86" name="Picture 106" descr="untitled"/>
              <p:cNvPicPr>
                <a:picLocks noChangeAspect="1" noChangeArrowheads="1"/>
              </p:cNvPicPr>
              <p:nvPr/>
            </p:nvPicPr>
            <p:blipFill>
              <a:blip r:embed="rId3"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4512" y="2112"/>
                <a:ext cx="192"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trips(downRight)">
                                      <p:cBhvr>
                                        <p:cTn id="12" dur="500"/>
                                        <p:tgtEl>
                                          <p:spTgt spid="7"/>
                                        </p:tgtEl>
                                      </p:cBhvr>
                                    </p:animEffect>
                                  </p:childTnLst>
                                </p:cTn>
                              </p:par>
                            </p:childTnLst>
                          </p:cTn>
                        </p:par>
                        <p:par>
                          <p:cTn id="13" fill="hold" nodeType="afterGroup">
                            <p:stCondLst>
                              <p:cond delay="500"/>
                            </p:stCondLst>
                            <p:childTnLst>
                              <p:par>
                                <p:cTn id="14" presetID="23" presetClass="entr" presetSubtype="16"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41" name="Picture 2" descr="hubs-p2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7313" y="2492375"/>
            <a:ext cx="3533775"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42" name="Group 3"/>
          <p:cNvGrpSpPr>
            <a:grpSpLocks/>
          </p:cNvGrpSpPr>
          <p:nvPr/>
        </p:nvGrpSpPr>
        <p:grpSpPr bwMode="auto">
          <a:xfrm>
            <a:off x="5292725" y="692150"/>
            <a:ext cx="1871663" cy="1223963"/>
            <a:chOff x="3334" y="436"/>
            <a:chExt cx="1179" cy="771"/>
          </a:xfrm>
        </p:grpSpPr>
        <p:sp>
          <p:nvSpPr>
            <p:cNvPr id="18904" name="AutoShape 4"/>
            <p:cNvSpPr>
              <a:spLocks noChangeArrowheads="1"/>
            </p:cNvSpPr>
            <p:nvPr/>
          </p:nvSpPr>
          <p:spPr bwMode="auto">
            <a:xfrm>
              <a:off x="3334" y="572"/>
              <a:ext cx="1134" cy="635"/>
            </a:xfrm>
            <a:prstGeom prst="cloudCallout">
              <a:avLst>
                <a:gd name="adj1" fmla="val -24162"/>
                <a:gd name="adj2" fmla="val 11259"/>
              </a:avLst>
            </a:prstGeom>
            <a:solidFill>
              <a:srgbClr val="D3E9FD"/>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400"/>
            </a:p>
          </p:txBody>
        </p:sp>
        <p:pic>
          <p:nvPicPr>
            <p:cNvPr id="959493" name="Picture 5" descr="netViz support dr.diagram book"/>
            <p:cNvPicPr>
              <a:picLocks noChangeAspect="1" noChangeArrowheads="1"/>
            </p:cNvPicPr>
            <p:nvPr/>
          </p:nvPicPr>
          <p:blipFill>
            <a:blip r:embed="rId4">
              <a:clrChange>
                <a:clrFrom>
                  <a:srgbClr val="FFFFFF"/>
                </a:clrFrom>
                <a:clrTo>
                  <a:srgbClr val="FFFFFF">
                    <a:alpha val="0"/>
                  </a:srgbClr>
                </a:clrTo>
              </a:clrChange>
              <a:lum bright="60000" contrast="-48000"/>
            </a:blip>
            <a:srcRect/>
            <a:stretch>
              <a:fillRect/>
            </a:stretch>
          </p:blipFill>
          <p:spPr bwMode="auto">
            <a:xfrm rot="-983643">
              <a:off x="3533" y="654"/>
              <a:ext cx="680" cy="477"/>
            </a:xfrm>
            <a:prstGeom prst="rect">
              <a:avLst/>
            </a:prstGeom>
            <a:noFill/>
            <a:effectLst>
              <a:outerShdw algn="ctr" rotWithShape="0">
                <a:srgbClr val="808080"/>
              </a:outerShdw>
            </a:effectLst>
          </p:spPr>
        </p:pic>
        <p:sp>
          <p:nvSpPr>
            <p:cNvPr id="959494" name="Text Box 6"/>
            <p:cNvSpPr txBox="1">
              <a:spLocks noChangeArrowheads="1"/>
            </p:cNvSpPr>
            <p:nvPr/>
          </p:nvSpPr>
          <p:spPr bwMode="auto">
            <a:xfrm>
              <a:off x="3561" y="436"/>
              <a:ext cx="952" cy="154"/>
            </a:xfrm>
            <a:prstGeom prst="rect">
              <a:avLst/>
            </a:prstGeom>
            <a:noFill/>
            <a:ln w="9525">
              <a:noFill/>
              <a:miter lim="800000"/>
              <a:headEnd/>
              <a:tailEnd/>
            </a:ln>
            <a:effectLst/>
          </p:spPr>
          <p:txBody>
            <a:bodyPr>
              <a:spAutoFit/>
            </a:bodyPr>
            <a:lstStyle/>
            <a:p>
              <a:pPr algn="l">
                <a:spcBef>
                  <a:spcPct val="50000"/>
                </a:spcBef>
                <a:defRPr/>
              </a:pPr>
              <a:r>
                <a:rPr lang="en-GB" sz="1000" i="1">
                  <a:solidFill>
                    <a:srgbClr val="993300"/>
                  </a:solidFill>
                  <a:effectLst>
                    <a:outerShdw blurRad="38100" dist="38100" dir="2700000" algn="tl">
                      <a:srgbClr val="C0C0C0"/>
                    </a:outerShdw>
                  </a:effectLst>
                </a:rPr>
                <a:t>“Expert” Network</a:t>
              </a:r>
            </a:p>
          </p:txBody>
        </p:sp>
        <p:grpSp>
          <p:nvGrpSpPr>
            <p:cNvPr id="18907" name="Group 7"/>
            <p:cNvGrpSpPr>
              <a:grpSpLocks/>
            </p:cNvGrpSpPr>
            <p:nvPr/>
          </p:nvGrpSpPr>
          <p:grpSpPr bwMode="auto">
            <a:xfrm>
              <a:off x="3692" y="572"/>
              <a:ext cx="359" cy="335"/>
              <a:chOff x="3656" y="572"/>
              <a:chExt cx="359" cy="335"/>
            </a:xfrm>
          </p:grpSpPr>
          <p:grpSp>
            <p:nvGrpSpPr>
              <p:cNvPr id="18924" name="Group 8"/>
              <p:cNvGrpSpPr>
                <a:grpSpLocks/>
              </p:cNvGrpSpPr>
              <p:nvPr/>
            </p:nvGrpSpPr>
            <p:grpSpPr bwMode="auto">
              <a:xfrm>
                <a:off x="3656" y="572"/>
                <a:ext cx="359" cy="318"/>
                <a:chOff x="3610" y="663"/>
                <a:chExt cx="359" cy="318"/>
              </a:xfrm>
            </p:grpSpPr>
            <p:grpSp>
              <p:nvGrpSpPr>
                <p:cNvPr id="18928" name="Group 9"/>
                <p:cNvGrpSpPr>
                  <a:grpSpLocks/>
                </p:cNvGrpSpPr>
                <p:nvPr/>
              </p:nvGrpSpPr>
              <p:grpSpPr bwMode="auto">
                <a:xfrm>
                  <a:off x="3610" y="663"/>
                  <a:ext cx="359" cy="318"/>
                  <a:chOff x="912" y="1632"/>
                  <a:chExt cx="720" cy="672"/>
                </a:xfrm>
              </p:grpSpPr>
              <p:sp>
                <p:nvSpPr>
                  <p:cNvPr id="18930" name="AutoShape 10"/>
                  <p:cNvSpPr>
                    <a:spLocks noChangeArrowheads="1"/>
                  </p:cNvSpPr>
                  <p:nvPr/>
                </p:nvSpPr>
                <p:spPr bwMode="auto">
                  <a:xfrm>
                    <a:off x="912" y="1632"/>
                    <a:ext cx="720" cy="672"/>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8440" name="Object 11"/>
                  <p:cNvGraphicFramePr>
                    <a:graphicFrameLocks noChangeAspect="1"/>
                  </p:cNvGraphicFramePr>
                  <p:nvPr/>
                </p:nvGraphicFramePr>
                <p:xfrm>
                  <a:off x="984" y="1704"/>
                  <a:ext cx="576" cy="535"/>
                </p:xfrm>
                <a:graphic>
                  <a:graphicData uri="http://schemas.openxmlformats.org/presentationml/2006/ole">
                    <mc:AlternateContent xmlns:mc="http://schemas.openxmlformats.org/markup-compatibility/2006">
                      <mc:Choice xmlns:v="urn:schemas-microsoft-com:vml" Requires="v">
                        <p:oleObj name="Bitmap Image" r:id="rId5" imgW="1162212" imgH="1238423" progId="Paint.Picture">
                          <p:embed/>
                        </p:oleObj>
                      </mc:Choice>
                      <mc:Fallback>
                        <p:oleObj name="Bitmap Image" r:id="rId5" imgW="1162212" imgH="1238423" progId="Paint.Picture">
                          <p:embed/>
                          <p:pic>
                            <p:nvPicPr>
                              <p:cNvPr id="0" name="Object 11"/>
                              <p:cNvPicPr>
                                <a:picLocks noChangeAspect="1" noChangeArrowheads="1"/>
                              </p:cNvPicPr>
                              <p:nvPr/>
                            </p:nvPicPr>
                            <p:blipFill>
                              <a:blip r:embed="rId6">
                                <a:lum bright="24000" contrast="-42000"/>
                                <a:extLst>
                                  <a:ext uri="{28A0092B-C50C-407E-A947-70E740481C1C}">
                                    <a14:useLocalDpi xmlns:a14="http://schemas.microsoft.com/office/drawing/2010/main" val="0"/>
                                  </a:ext>
                                </a:extLst>
                              </a:blip>
                              <a:srcRect/>
                              <a:stretch>
                                <a:fillRect/>
                              </a:stretch>
                            </p:blipFill>
                            <p:spPr bwMode="auto">
                              <a:xfrm>
                                <a:off x="984" y="1704"/>
                                <a:ext cx="576" cy="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pic>
              <p:nvPicPr>
                <p:cNvPr id="18929" name="Picture 12" descr="009pic00-full"/>
                <p:cNvPicPr>
                  <a:picLocks noChangeAspect="1" noChangeArrowheads="1"/>
                </p:cNvPicPr>
                <p:nvPr/>
              </p:nvPicPr>
              <p:blipFill>
                <a:blip r:embed="rId7">
                  <a:lum bright="24000" contrast="-42000"/>
                  <a:extLst>
                    <a:ext uri="{28A0092B-C50C-407E-A947-70E740481C1C}">
                      <a14:useLocalDpi xmlns:a14="http://schemas.microsoft.com/office/drawing/2010/main" val="0"/>
                    </a:ext>
                  </a:extLst>
                </a:blip>
                <a:srcRect/>
                <a:stretch>
                  <a:fillRect/>
                </a:stretch>
              </p:blipFill>
              <p:spPr bwMode="auto">
                <a:xfrm>
                  <a:off x="3799" y="851"/>
                  <a:ext cx="136" cy="10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925" name="Group 13"/>
              <p:cNvGrpSpPr>
                <a:grpSpLocks/>
              </p:cNvGrpSpPr>
              <p:nvPr/>
            </p:nvGrpSpPr>
            <p:grpSpPr bwMode="auto">
              <a:xfrm>
                <a:off x="3669" y="681"/>
                <a:ext cx="181" cy="226"/>
                <a:chOff x="1803" y="1661"/>
                <a:chExt cx="363" cy="505"/>
              </a:xfrm>
            </p:grpSpPr>
            <p:sp>
              <p:nvSpPr>
                <p:cNvPr id="18926" name="Oval 1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27" name="Picture 15"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908" name="Group 16"/>
            <p:cNvGrpSpPr>
              <a:grpSpLocks/>
            </p:cNvGrpSpPr>
            <p:nvPr/>
          </p:nvGrpSpPr>
          <p:grpSpPr bwMode="auto">
            <a:xfrm>
              <a:off x="3424" y="754"/>
              <a:ext cx="364" cy="350"/>
              <a:chOff x="3424" y="754"/>
              <a:chExt cx="364" cy="350"/>
            </a:xfrm>
          </p:grpSpPr>
          <p:grpSp>
            <p:nvGrpSpPr>
              <p:cNvPr id="18917" name="Group 17"/>
              <p:cNvGrpSpPr>
                <a:grpSpLocks/>
              </p:cNvGrpSpPr>
              <p:nvPr/>
            </p:nvGrpSpPr>
            <p:grpSpPr bwMode="auto">
              <a:xfrm>
                <a:off x="3470" y="754"/>
                <a:ext cx="318" cy="317"/>
                <a:chOff x="3379" y="1150"/>
                <a:chExt cx="955" cy="929"/>
              </a:xfrm>
            </p:grpSpPr>
            <p:sp>
              <p:nvSpPr>
                <p:cNvPr id="18921" name="AutoShape 18"/>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22" name="Picture 19" descr="CA8C68LO"/>
                <p:cNvPicPr>
                  <a:picLocks noChangeAspect="1" noChangeArrowheads="1"/>
                </p:cNvPicPr>
                <p:nvPr/>
              </p:nvPicPr>
              <p:blipFill>
                <a:blip r:embed="rId9" cstate="print">
                  <a:lum bright="24000" contrast="-42000"/>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23" name="Picture 20" descr="009pic00-full"/>
                <p:cNvPicPr>
                  <a:picLocks noChangeAspect="1" noChangeArrowheads="1"/>
                </p:cNvPicPr>
                <p:nvPr/>
              </p:nvPicPr>
              <p:blipFill>
                <a:blip r:embed="rId10">
                  <a:lum bright="24000" contrast="-42000"/>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918" name="Group 21"/>
              <p:cNvGrpSpPr>
                <a:grpSpLocks/>
              </p:cNvGrpSpPr>
              <p:nvPr/>
            </p:nvGrpSpPr>
            <p:grpSpPr bwMode="auto">
              <a:xfrm>
                <a:off x="3424" y="878"/>
                <a:ext cx="181" cy="226"/>
                <a:chOff x="1803" y="1661"/>
                <a:chExt cx="363" cy="505"/>
              </a:xfrm>
            </p:grpSpPr>
            <p:sp>
              <p:nvSpPr>
                <p:cNvPr id="18919" name="Oval 2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20" name="Picture 23"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909" name="Group 24"/>
            <p:cNvGrpSpPr>
              <a:grpSpLocks/>
            </p:cNvGrpSpPr>
            <p:nvPr/>
          </p:nvGrpSpPr>
          <p:grpSpPr bwMode="auto">
            <a:xfrm>
              <a:off x="4020" y="655"/>
              <a:ext cx="373" cy="358"/>
              <a:chOff x="4020" y="655"/>
              <a:chExt cx="373" cy="358"/>
            </a:xfrm>
          </p:grpSpPr>
          <p:grpSp>
            <p:nvGrpSpPr>
              <p:cNvPr id="18910" name="Group 25"/>
              <p:cNvGrpSpPr>
                <a:grpSpLocks/>
              </p:cNvGrpSpPr>
              <p:nvPr/>
            </p:nvGrpSpPr>
            <p:grpSpPr bwMode="auto">
              <a:xfrm>
                <a:off x="4075" y="655"/>
                <a:ext cx="318" cy="317"/>
                <a:chOff x="4876" y="618"/>
                <a:chExt cx="318" cy="317"/>
              </a:xfrm>
            </p:grpSpPr>
            <p:sp>
              <p:nvSpPr>
                <p:cNvPr id="18914" name="AutoShape 26"/>
                <p:cNvSpPr>
                  <a:spLocks noChangeArrowheads="1"/>
                </p:cNvSpPr>
                <p:nvPr/>
              </p:nvSpPr>
              <p:spPr bwMode="auto">
                <a:xfrm>
                  <a:off x="4876" y="618"/>
                  <a:ext cx="318" cy="317"/>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15" name="Picture 27" descr="images1"/>
                <p:cNvPicPr>
                  <a:picLocks noChangeAspect="1" noChangeArrowheads="1"/>
                </p:cNvPicPr>
                <p:nvPr/>
              </p:nvPicPr>
              <p:blipFill>
                <a:blip r:embed="rId11" cstate="print">
                  <a:lum bright="24000" contrast="-42000"/>
                  <a:extLst>
                    <a:ext uri="{28A0092B-C50C-407E-A947-70E740481C1C}">
                      <a14:useLocalDpi xmlns:a14="http://schemas.microsoft.com/office/drawing/2010/main" val="0"/>
                    </a:ext>
                  </a:extLst>
                </a:blip>
                <a:srcRect/>
                <a:stretch>
                  <a:fillRect/>
                </a:stretch>
              </p:blipFill>
              <p:spPr bwMode="auto">
                <a:xfrm>
                  <a:off x="4915" y="657"/>
                  <a:ext cx="25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16" name="Picture 28" descr="009pic00-full"/>
                <p:cNvPicPr>
                  <a:picLocks noChangeAspect="1" noChangeArrowheads="1"/>
                </p:cNvPicPr>
                <p:nvPr/>
              </p:nvPicPr>
              <p:blipFill>
                <a:blip r:embed="rId7">
                  <a:lum bright="24000" contrast="-42000"/>
                  <a:extLst>
                    <a:ext uri="{28A0092B-C50C-407E-A947-70E740481C1C}">
                      <a14:useLocalDpi xmlns:a14="http://schemas.microsoft.com/office/drawing/2010/main" val="0"/>
                    </a:ext>
                  </a:extLst>
                </a:blip>
                <a:srcRect/>
                <a:stretch>
                  <a:fillRect/>
                </a:stretch>
              </p:blipFill>
              <p:spPr bwMode="auto">
                <a:xfrm>
                  <a:off x="5024" y="799"/>
                  <a:ext cx="136" cy="10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911" name="Group 29"/>
              <p:cNvGrpSpPr>
                <a:grpSpLocks/>
              </p:cNvGrpSpPr>
              <p:nvPr/>
            </p:nvGrpSpPr>
            <p:grpSpPr bwMode="auto">
              <a:xfrm>
                <a:off x="4020" y="787"/>
                <a:ext cx="181" cy="226"/>
                <a:chOff x="1803" y="1661"/>
                <a:chExt cx="363" cy="505"/>
              </a:xfrm>
            </p:grpSpPr>
            <p:sp>
              <p:nvSpPr>
                <p:cNvPr id="18912" name="Oval 3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13" name="Picture 31"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3" name="Group 32"/>
          <p:cNvGrpSpPr>
            <a:grpSpLocks/>
          </p:cNvGrpSpPr>
          <p:nvPr/>
        </p:nvGrpSpPr>
        <p:grpSpPr bwMode="auto">
          <a:xfrm>
            <a:off x="2627313" y="2576513"/>
            <a:ext cx="865187" cy="923925"/>
            <a:chOff x="685" y="884"/>
            <a:chExt cx="545" cy="582"/>
          </a:xfrm>
        </p:grpSpPr>
        <p:grpSp>
          <p:nvGrpSpPr>
            <p:cNvPr id="18900" name="Group 33"/>
            <p:cNvGrpSpPr>
              <a:grpSpLocks/>
            </p:cNvGrpSpPr>
            <p:nvPr/>
          </p:nvGrpSpPr>
          <p:grpSpPr bwMode="auto">
            <a:xfrm>
              <a:off x="704" y="994"/>
              <a:ext cx="478" cy="472"/>
              <a:chOff x="2629" y="660"/>
              <a:chExt cx="611" cy="584"/>
            </a:xfrm>
          </p:grpSpPr>
          <p:sp>
            <p:nvSpPr>
              <p:cNvPr id="18902" name="AutoShape 34"/>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903" name="Picture 35" descr="bd05172_"/>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9524" name="Text Box 36"/>
            <p:cNvSpPr txBox="1">
              <a:spLocks noChangeArrowheads="1"/>
            </p:cNvSpPr>
            <p:nvPr/>
          </p:nvSpPr>
          <p:spPr bwMode="auto">
            <a:xfrm>
              <a:off x="685" y="884"/>
              <a:ext cx="545" cy="173"/>
            </a:xfrm>
            <a:prstGeom prst="rect">
              <a:avLst/>
            </a:prstGeom>
            <a:noFill/>
            <a:ln w="9525">
              <a:noFill/>
              <a:miter lim="800000"/>
              <a:headEnd/>
              <a:tailEnd/>
            </a:ln>
            <a:effectLst/>
          </p:spPr>
          <p:txBody>
            <a:bodyPr>
              <a:spAutoFit/>
            </a:bodyPr>
            <a:lstStyle/>
            <a:p>
              <a:pPr algn="l">
                <a:spcBef>
                  <a:spcPct val="50000"/>
                </a:spcBef>
                <a:defRPr/>
              </a:pPr>
              <a:r>
                <a:rPr lang="en-GB" sz="1200" b="1" i="1">
                  <a:solidFill>
                    <a:srgbClr val="993300"/>
                  </a:solidFill>
                  <a:effectLst>
                    <a:outerShdw blurRad="38100" dist="38100" dir="2700000" algn="tl">
                      <a:srgbClr val="C0C0C0"/>
                    </a:outerShdw>
                  </a:effectLst>
                </a:rPr>
                <a:t>“Device”</a:t>
              </a:r>
            </a:p>
          </p:txBody>
        </p:sp>
      </p:grpSp>
      <p:grpSp>
        <p:nvGrpSpPr>
          <p:cNvPr id="18444" name="Group 37"/>
          <p:cNvGrpSpPr>
            <a:grpSpLocks/>
          </p:cNvGrpSpPr>
          <p:nvPr/>
        </p:nvGrpSpPr>
        <p:grpSpPr bwMode="auto">
          <a:xfrm rot="-313035">
            <a:off x="4025900" y="3235325"/>
            <a:ext cx="2562225" cy="1130300"/>
            <a:chOff x="3840" y="3408"/>
            <a:chExt cx="1440" cy="576"/>
          </a:xfrm>
        </p:grpSpPr>
        <p:grpSp>
          <p:nvGrpSpPr>
            <p:cNvPr id="18879" name="Group 38"/>
            <p:cNvGrpSpPr>
              <a:grpSpLocks/>
            </p:cNvGrpSpPr>
            <p:nvPr/>
          </p:nvGrpSpPr>
          <p:grpSpPr bwMode="auto">
            <a:xfrm>
              <a:off x="4032" y="3408"/>
              <a:ext cx="1056" cy="504"/>
              <a:chOff x="4032" y="3408"/>
              <a:chExt cx="1056" cy="504"/>
            </a:xfrm>
          </p:grpSpPr>
          <p:sp>
            <p:nvSpPr>
              <p:cNvPr id="18891" name="Line 39"/>
              <p:cNvSpPr>
                <a:spLocks noChangeShapeType="1"/>
              </p:cNvSpPr>
              <p:nvPr/>
            </p:nvSpPr>
            <p:spPr bwMode="auto">
              <a:xfrm>
                <a:off x="4506" y="3864"/>
                <a:ext cx="480" cy="48"/>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2" name="Line 40"/>
              <p:cNvSpPr>
                <a:spLocks noChangeShapeType="1"/>
              </p:cNvSpPr>
              <p:nvPr/>
            </p:nvSpPr>
            <p:spPr bwMode="auto">
              <a:xfrm>
                <a:off x="4032" y="3744"/>
                <a:ext cx="384" cy="144"/>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3" name="Line 41"/>
              <p:cNvSpPr>
                <a:spLocks noChangeShapeType="1"/>
              </p:cNvSpPr>
              <p:nvPr/>
            </p:nvSpPr>
            <p:spPr bwMode="auto">
              <a:xfrm flipH="1" flipV="1">
                <a:off x="4368" y="3600"/>
                <a:ext cx="48" cy="240"/>
              </a:xfrm>
              <a:prstGeom prst="line">
                <a:avLst/>
              </a:prstGeom>
              <a:noFill/>
              <a:ln w="2857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4" name="Line 42"/>
              <p:cNvSpPr>
                <a:spLocks noChangeShapeType="1"/>
              </p:cNvSpPr>
              <p:nvPr/>
            </p:nvSpPr>
            <p:spPr bwMode="auto">
              <a:xfrm>
                <a:off x="4176" y="3408"/>
                <a:ext cx="192" cy="192"/>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5" name="Line 43"/>
              <p:cNvSpPr>
                <a:spLocks noChangeShapeType="1"/>
              </p:cNvSpPr>
              <p:nvPr/>
            </p:nvSpPr>
            <p:spPr bwMode="auto">
              <a:xfrm flipV="1">
                <a:off x="4416" y="3552"/>
                <a:ext cx="384" cy="48"/>
              </a:xfrm>
              <a:prstGeom prst="line">
                <a:avLst/>
              </a:prstGeom>
              <a:noFill/>
              <a:ln w="190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6" name="Line 44"/>
              <p:cNvSpPr>
                <a:spLocks noChangeShapeType="1"/>
              </p:cNvSpPr>
              <p:nvPr/>
            </p:nvSpPr>
            <p:spPr bwMode="auto">
              <a:xfrm>
                <a:off x="4848" y="3552"/>
                <a:ext cx="96"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7" name="Line 45"/>
              <p:cNvSpPr>
                <a:spLocks noChangeShapeType="1"/>
              </p:cNvSpPr>
              <p:nvPr/>
            </p:nvSpPr>
            <p:spPr bwMode="auto">
              <a:xfrm flipH="1" flipV="1">
                <a:off x="4848" y="3540"/>
                <a:ext cx="240" cy="48"/>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8" name="Line 46"/>
              <p:cNvSpPr>
                <a:spLocks noChangeShapeType="1"/>
              </p:cNvSpPr>
              <p:nvPr/>
            </p:nvSpPr>
            <p:spPr bwMode="auto">
              <a:xfrm flipH="1">
                <a:off x="4848" y="3468"/>
                <a:ext cx="144" cy="96"/>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99" name="Line 47"/>
              <p:cNvSpPr>
                <a:spLocks noChangeShapeType="1"/>
              </p:cNvSpPr>
              <p:nvPr/>
            </p:nvSpPr>
            <p:spPr bwMode="auto">
              <a:xfrm>
                <a:off x="4704" y="3408"/>
                <a:ext cx="96" cy="144"/>
              </a:xfrm>
              <a:prstGeom prst="line">
                <a:avLst/>
              </a:prstGeom>
              <a:noFill/>
              <a:ln w="127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880" name="Group 48"/>
            <p:cNvGrpSpPr>
              <a:grpSpLocks/>
            </p:cNvGrpSpPr>
            <p:nvPr/>
          </p:nvGrpSpPr>
          <p:grpSpPr bwMode="auto">
            <a:xfrm>
              <a:off x="3840" y="3408"/>
              <a:ext cx="1440" cy="576"/>
              <a:chOff x="3840" y="3408"/>
              <a:chExt cx="1440" cy="576"/>
            </a:xfrm>
          </p:grpSpPr>
          <p:sp>
            <p:nvSpPr>
              <p:cNvPr id="18881" name="Oval 49"/>
              <p:cNvSpPr>
                <a:spLocks noChangeArrowheads="1"/>
              </p:cNvSpPr>
              <p:nvPr/>
            </p:nvSpPr>
            <p:spPr bwMode="auto">
              <a:xfrm>
                <a:off x="4608" y="3408"/>
                <a:ext cx="144"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2" name="Oval 50"/>
              <p:cNvSpPr>
                <a:spLocks noChangeArrowheads="1"/>
              </p:cNvSpPr>
              <p:nvPr/>
            </p:nvSpPr>
            <p:spPr bwMode="auto">
              <a:xfrm>
                <a:off x="4704" y="3516"/>
                <a:ext cx="216" cy="8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3" name="Oval 51"/>
              <p:cNvSpPr>
                <a:spLocks noChangeArrowheads="1"/>
              </p:cNvSpPr>
              <p:nvPr/>
            </p:nvSpPr>
            <p:spPr bwMode="auto">
              <a:xfrm>
                <a:off x="4944" y="3457"/>
                <a:ext cx="96" cy="47"/>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4" name="Oval 52"/>
              <p:cNvSpPr>
                <a:spLocks noChangeArrowheads="1"/>
              </p:cNvSpPr>
              <p:nvPr/>
            </p:nvSpPr>
            <p:spPr bwMode="auto">
              <a:xfrm>
                <a:off x="4992" y="3552"/>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5" name="Oval 53"/>
              <p:cNvSpPr>
                <a:spLocks noChangeArrowheads="1"/>
              </p:cNvSpPr>
              <p:nvPr/>
            </p:nvSpPr>
            <p:spPr bwMode="auto">
              <a:xfrm>
                <a:off x="4080" y="340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6" name="Oval 54"/>
              <p:cNvSpPr>
                <a:spLocks noChangeArrowheads="1"/>
              </p:cNvSpPr>
              <p:nvPr/>
            </p:nvSpPr>
            <p:spPr bwMode="auto">
              <a:xfrm>
                <a:off x="4224" y="3792"/>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7" name="Oval 55"/>
              <p:cNvSpPr>
                <a:spLocks noChangeArrowheads="1"/>
              </p:cNvSpPr>
              <p:nvPr/>
            </p:nvSpPr>
            <p:spPr bwMode="auto">
              <a:xfrm>
                <a:off x="3840" y="3648"/>
                <a:ext cx="288"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8" name="Oval 56"/>
              <p:cNvSpPr>
                <a:spLocks noChangeArrowheads="1"/>
              </p:cNvSpPr>
              <p:nvPr/>
            </p:nvSpPr>
            <p:spPr bwMode="auto">
              <a:xfrm>
                <a:off x="4224" y="3552"/>
                <a:ext cx="288" cy="96"/>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89" name="Oval 57"/>
              <p:cNvSpPr>
                <a:spLocks noChangeArrowheads="1"/>
              </p:cNvSpPr>
              <p:nvPr/>
            </p:nvSpPr>
            <p:spPr bwMode="auto">
              <a:xfrm>
                <a:off x="4848" y="3648"/>
                <a:ext cx="192" cy="48"/>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90" name="Oval 58"/>
              <p:cNvSpPr>
                <a:spLocks noChangeArrowheads="1"/>
              </p:cNvSpPr>
              <p:nvPr/>
            </p:nvSpPr>
            <p:spPr bwMode="auto">
              <a:xfrm>
                <a:off x="4896" y="3840"/>
                <a:ext cx="384" cy="144"/>
              </a:xfrm>
              <a:prstGeom prst="ellipse">
                <a:avLst/>
              </a:prstGeom>
              <a:solidFill>
                <a:srgbClr val="FFDF9F"/>
              </a:solidFill>
              <a:ln w="9525">
                <a:solidFill>
                  <a:srgbClr val="C0C0C0"/>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8" name="Group 59"/>
          <p:cNvGrpSpPr>
            <a:grpSpLocks/>
          </p:cNvGrpSpPr>
          <p:nvPr/>
        </p:nvGrpSpPr>
        <p:grpSpPr bwMode="auto">
          <a:xfrm>
            <a:off x="6569075" y="4232275"/>
            <a:ext cx="1522413" cy="1079500"/>
            <a:chOff x="4718" y="2661"/>
            <a:chExt cx="959" cy="680"/>
          </a:xfrm>
        </p:grpSpPr>
        <p:grpSp>
          <p:nvGrpSpPr>
            <p:cNvPr id="18873" name="Group 60"/>
            <p:cNvGrpSpPr>
              <a:grpSpLocks/>
            </p:cNvGrpSpPr>
            <p:nvPr/>
          </p:nvGrpSpPr>
          <p:grpSpPr bwMode="auto">
            <a:xfrm>
              <a:off x="4736" y="2786"/>
              <a:ext cx="544" cy="499"/>
              <a:chOff x="432" y="1296"/>
              <a:chExt cx="611" cy="584"/>
            </a:xfrm>
          </p:grpSpPr>
          <p:sp>
            <p:nvSpPr>
              <p:cNvPr id="18877" name="AutoShape 61"/>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878" name="Picture 62" descr="CA8XIZST"/>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874" name="Picture 63" descr="untitled"/>
            <p:cNvPicPr>
              <a:picLocks noChangeAspect="1" noChangeArrowheads="1"/>
            </p:cNvPicPr>
            <p:nvPr/>
          </p:nvPicPr>
          <p:blipFill>
            <a:blip r:embed="rId14"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081" y="3113"/>
              <a:ext cx="272"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9552" name="Text Box 64"/>
            <p:cNvSpPr txBox="1">
              <a:spLocks noChangeArrowheads="1"/>
            </p:cNvSpPr>
            <p:nvPr/>
          </p:nvSpPr>
          <p:spPr bwMode="auto">
            <a:xfrm>
              <a:off x="4718" y="2661"/>
              <a:ext cx="590" cy="173"/>
            </a:xfrm>
            <a:prstGeom prst="rect">
              <a:avLst/>
            </a:prstGeom>
            <a:noFill/>
            <a:ln w="9525">
              <a:noFill/>
              <a:miter lim="800000"/>
              <a:headEnd/>
              <a:tailEnd/>
            </a:ln>
            <a:effectLst/>
          </p:spPr>
          <p:txBody>
            <a:bodyPr>
              <a:spAutoFit/>
            </a:bodyPr>
            <a:lstStyle/>
            <a:p>
              <a:pPr algn="l">
                <a:spcBef>
                  <a:spcPct val="50000"/>
                </a:spcBef>
                <a:defRPr/>
              </a:pPr>
              <a:r>
                <a:rPr lang="en-GB" sz="1200" b="1" i="1">
                  <a:solidFill>
                    <a:srgbClr val="993300"/>
                  </a:solidFill>
                  <a:effectLst>
                    <a:outerShdw blurRad="38100" dist="38100" dir="2700000" algn="tl">
                      <a:srgbClr val="C0C0C0"/>
                    </a:outerShdw>
                  </a:effectLst>
                </a:rPr>
                <a:t>“Service”</a:t>
              </a:r>
            </a:p>
          </p:txBody>
        </p:sp>
        <p:sp>
          <p:nvSpPr>
            <p:cNvPr id="18876" name="Text Box 65"/>
            <p:cNvSpPr txBox="1">
              <a:spLocks noChangeArrowheads="1"/>
            </p:cNvSpPr>
            <p:nvPr/>
          </p:nvSpPr>
          <p:spPr bwMode="auto">
            <a:xfrm>
              <a:off x="5223" y="3083"/>
              <a:ext cx="45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i="1">
                  <a:solidFill>
                    <a:srgbClr val="993300"/>
                  </a:solidFill>
                </a:rPr>
                <a:t>Diagnostic model</a:t>
              </a:r>
              <a:endParaRPr lang="en-US" altLang="en-US" sz="1400" i="1"/>
            </a:p>
          </p:txBody>
        </p:sp>
      </p:grpSp>
      <p:grpSp>
        <p:nvGrpSpPr>
          <p:cNvPr id="20" name="Group 66"/>
          <p:cNvGrpSpPr>
            <a:grpSpLocks/>
          </p:cNvGrpSpPr>
          <p:nvPr/>
        </p:nvGrpSpPr>
        <p:grpSpPr bwMode="auto">
          <a:xfrm>
            <a:off x="6084888" y="1916113"/>
            <a:ext cx="1258887" cy="1128712"/>
            <a:chOff x="4628" y="542"/>
            <a:chExt cx="793" cy="711"/>
          </a:xfrm>
        </p:grpSpPr>
        <p:grpSp>
          <p:nvGrpSpPr>
            <p:cNvPr id="18867" name="Group 67"/>
            <p:cNvGrpSpPr>
              <a:grpSpLocks/>
            </p:cNvGrpSpPr>
            <p:nvPr/>
          </p:nvGrpSpPr>
          <p:grpSpPr bwMode="auto">
            <a:xfrm>
              <a:off x="4649" y="663"/>
              <a:ext cx="499" cy="499"/>
              <a:chOff x="3379" y="1150"/>
              <a:chExt cx="955" cy="929"/>
            </a:xfrm>
          </p:grpSpPr>
          <p:sp>
            <p:nvSpPr>
              <p:cNvPr id="18870" name="AutoShape 68"/>
              <p:cNvSpPr>
                <a:spLocks noChangeArrowheads="1"/>
              </p:cNvSpPr>
              <p:nvPr/>
            </p:nvSpPr>
            <p:spPr bwMode="auto">
              <a:xfrm>
                <a:off x="3379" y="1150"/>
                <a:ext cx="955" cy="929"/>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871" name="Picture 69" descr="CA8C68LO"/>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82" y="1253"/>
                <a:ext cx="747"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72" name="Picture 70" descr="009pic00-full"/>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846" y="1694"/>
                <a:ext cx="389" cy="286"/>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959559" name="Text Box 71"/>
            <p:cNvSpPr txBox="1">
              <a:spLocks noChangeArrowheads="1"/>
            </p:cNvSpPr>
            <p:nvPr/>
          </p:nvSpPr>
          <p:spPr bwMode="auto">
            <a:xfrm>
              <a:off x="4628" y="542"/>
              <a:ext cx="533" cy="173"/>
            </a:xfrm>
            <a:prstGeom prst="rect">
              <a:avLst/>
            </a:prstGeom>
            <a:noFill/>
            <a:ln w="9525">
              <a:noFill/>
              <a:miter lim="800000"/>
              <a:headEnd/>
              <a:tailEnd/>
            </a:ln>
            <a:effectLst/>
          </p:spPr>
          <p:txBody>
            <a:bodyPr>
              <a:spAutoFit/>
            </a:bodyPr>
            <a:lstStyle/>
            <a:p>
              <a:pPr algn="l">
                <a:spcBef>
                  <a:spcPct val="50000"/>
                </a:spcBef>
                <a:defRPr/>
              </a:pPr>
              <a:r>
                <a:rPr lang="en-GB" sz="1200" b="1" i="1">
                  <a:solidFill>
                    <a:srgbClr val="993300"/>
                  </a:solidFill>
                  <a:effectLst>
                    <a:outerShdw blurRad="38100" dist="38100" dir="2700000" algn="tl">
                      <a:srgbClr val="C0C0C0"/>
                    </a:outerShdw>
                  </a:effectLst>
                </a:rPr>
                <a:t>“Expert”</a:t>
              </a:r>
            </a:p>
          </p:txBody>
        </p:sp>
        <p:sp>
          <p:nvSpPr>
            <p:cNvPr id="18869" name="Text Box 72"/>
            <p:cNvSpPr txBox="1">
              <a:spLocks noChangeArrowheads="1"/>
            </p:cNvSpPr>
            <p:nvPr/>
          </p:nvSpPr>
          <p:spPr bwMode="auto">
            <a:xfrm>
              <a:off x="4967" y="1041"/>
              <a:ext cx="45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i="1">
                  <a:solidFill>
                    <a:srgbClr val="993300"/>
                  </a:solidFill>
                </a:rPr>
                <a:t>User interface</a:t>
              </a:r>
              <a:endParaRPr lang="en-US" altLang="en-US" sz="1400" i="1"/>
            </a:p>
          </p:txBody>
        </p:sp>
      </p:grpSp>
      <p:grpSp>
        <p:nvGrpSpPr>
          <p:cNvPr id="22" name="Group 73"/>
          <p:cNvGrpSpPr>
            <a:grpSpLocks/>
          </p:cNvGrpSpPr>
          <p:nvPr/>
        </p:nvGrpSpPr>
        <p:grpSpPr bwMode="auto">
          <a:xfrm>
            <a:off x="93663" y="1581150"/>
            <a:ext cx="949325" cy="558800"/>
            <a:chOff x="59" y="996"/>
            <a:chExt cx="598" cy="352"/>
          </a:xfrm>
        </p:grpSpPr>
        <p:pic>
          <p:nvPicPr>
            <p:cNvPr id="18840" name="Picture 74" descr="dig_library"/>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0" y="1026"/>
              <a:ext cx="31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1" name="Picture 75" descr="tick"/>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 y="996"/>
              <a:ext cx="13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842" name="Group 76"/>
            <p:cNvGrpSpPr>
              <a:grpSpLocks/>
            </p:cNvGrpSpPr>
            <p:nvPr/>
          </p:nvGrpSpPr>
          <p:grpSpPr bwMode="auto">
            <a:xfrm>
              <a:off x="340" y="1207"/>
              <a:ext cx="317" cy="91"/>
              <a:chOff x="3840" y="3408"/>
              <a:chExt cx="1440" cy="576"/>
            </a:xfrm>
          </p:grpSpPr>
          <p:grpSp>
            <p:nvGrpSpPr>
              <p:cNvPr id="18846" name="Group 77"/>
              <p:cNvGrpSpPr>
                <a:grpSpLocks/>
              </p:cNvGrpSpPr>
              <p:nvPr/>
            </p:nvGrpSpPr>
            <p:grpSpPr bwMode="auto">
              <a:xfrm>
                <a:off x="4032" y="3408"/>
                <a:ext cx="1056" cy="504"/>
                <a:chOff x="4032" y="3408"/>
                <a:chExt cx="1056" cy="504"/>
              </a:xfrm>
            </p:grpSpPr>
            <p:sp>
              <p:nvSpPr>
                <p:cNvPr id="18858" name="Line 78"/>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59" name="Line 79"/>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0" name="Line 80"/>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1" name="Line 81"/>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2" name="Line 82"/>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3" name="Line 83"/>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4" name="Line 84"/>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5" name="Line 85"/>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66" name="Line 86"/>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847" name="Group 87"/>
              <p:cNvGrpSpPr>
                <a:grpSpLocks/>
              </p:cNvGrpSpPr>
              <p:nvPr/>
            </p:nvGrpSpPr>
            <p:grpSpPr bwMode="auto">
              <a:xfrm>
                <a:off x="3840" y="3408"/>
                <a:ext cx="1440" cy="576"/>
                <a:chOff x="3840" y="3408"/>
                <a:chExt cx="1440" cy="576"/>
              </a:xfrm>
            </p:grpSpPr>
            <p:sp>
              <p:nvSpPr>
                <p:cNvPr id="18848" name="Oval 88"/>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49" name="Oval 89"/>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0" name="Oval 90"/>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1" name="Oval 91"/>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2" name="Oval 92"/>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3" name="Oval 93"/>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4" name="Oval 94"/>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5" name="Oval 95"/>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6" name="Oval 96"/>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57" name="Oval 97"/>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8843" name="Group 98"/>
            <p:cNvGrpSpPr>
              <a:grpSpLocks/>
            </p:cNvGrpSpPr>
            <p:nvPr/>
          </p:nvGrpSpPr>
          <p:grpSpPr bwMode="auto">
            <a:xfrm>
              <a:off x="59" y="1117"/>
              <a:ext cx="393" cy="231"/>
              <a:chOff x="288" y="2354"/>
              <a:chExt cx="528" cy="351"/>
            </a:xfrm>
          </p:grpSpPr>
          <p:sp>
            <p:nvSpPr>
              <p:cNvPr id="18844" name="Text Box 99"/>
              <p:cNvSpPr txBox="1">
                <a:spLocks noChangeArrowheads="1"/>
              </p:cNvSpPr>
              <p:nvPr/>
            </p:nvSpPr>
            <p:spPr bwMode="auto">
              <a:xfrm>
                <a:off x="288" y="2354"/>
                <a:ext cx="528"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i="1">
                    <a:solidFill>
                      <a:srgbClr val="993300"/>
                    </a:solidFill>
                  </a:rPr>
                  <a:t>Labelled data</a:t>
                </a:r>
              </a:p>
            </p:txBody>
          </p:sp>
          <p:pic>
            <p:nvPicPr>
              <p:cNvPr id="18845" name="Picture 100" descr="untitled"/>
              <p:cNvPicPr>
                <a:picLocks noChangeAspect="1" noChangeArrowheads="1"/>
              </p:cNvPicPr>
              <p:nvPr/>
            </p:nvPicPr>
            <p:blipFill>
              <a:blip r:embed="rId14"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49" y="2503"/>
                <a:ext cx="24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7" name="Group 101"/>
          <p:cNvGrpSpPr>
            <a:grpSpLocks/>
          </p:cNvGrpSpPr>
          <p:nvPr/>
        </p:nvGrpSpPr>
        <p:grpSpPr bwMode="auto">
          <a:xfrm>
            <a:off x="541338" y="1989138"/>
            <a:ext cx="935037" cy="628650"/>
            <a:chOff x="341" y="1253"/>
            <a:chExt cx="589" cy="396"/>
          </a:xfrm>
        </p:grpSpPr>
        <p:grpSp>
          <p:nvGrpSpPr>
            <p:cNvPr id="18811" name="Group 102"/>
            <p:cNvGrpSpPr>
              <a:grpSpLocks/>
            </p:cNvGrpSpPr>
            <p:nvPr/>
          </p:nvGrpSpPr>
          <p:grpSpPr bwMode="auto">
            <a:xfrm>
              <a:off x="613" y="1558"/>
              <a:ext cx="317" cy="91"/>
              <a:chOff x="3840" y="3408"/>
              <a:chExt cx="1440" cy="576"/>
            </a:xfrm>
          </p:grpSpPr>
          <p:grpSp>
            <p:nvGrpSpPr>
              <p:cNvPr id="18819" name="Group 103"/>
              <p:cNvGrpSpPr>
                <a:grpSpLocks/>
              </p:cNvGrpSpPr>
              <p:nvPr/>
            </p:nvGrpSpPr>
            <p:grpSpPr bwMode="auto">
              <a:xfrm>
                <a:off x="4032" y="3408"/>
                <a:ext cx="1056" cy="504"/>
                <a:chOff x="4032" y="3408"/>
                <a:chExt cx="1056" cy="504"/>
              </a:xfrm>
            </p:grpSpPr>
            <p:sp>
              <p:nvSpPr>
                <p:cNvPr id="18831" name="Line 104"/>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2" name="Line 105"/>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3" name="Line 106"/>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4" name="Line 107"/>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5" name="Line 108"/>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6" name="Line 109"/>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7" name="Line 110"/>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8" name="Line 111"/>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39" name="Line 112"/>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820" name="Group 113"/>
              <p:cNvGrpSpPr>
                <a:grpSpLocks/>
              </p:cNvGrpSpPr>
              <p:nvPr/>
            </p:nvGrpSpPr>
            <p:grpSpPr bwMode="auto">
              <a:xfrm>
                <a:off x="3840" y="3408"/>
                <a:ext cx="1440" cy="576"/>
                <a:chOff x="3840" y="3408"/>
                <a:chExt cx="1440" cy="576"/>
              </a:xfrm>
            </p:grpSpPr>
            <p:sp>
              <p:nvSpPr>
                <p:cNvPr id="18821" name="Oval 114"/>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2" name="Oval 115"/>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3" name="Oval 116"/>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4" name="Oval 117"/>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5" name="Oval 118"/>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6" name="Oval 119"/>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7" name="Oval 120"/>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8" name="Oval 121"/>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29" name="Oval 122"/>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830" name="Oval 123"/>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8812" name="Group 124"/>
            <p:cNvGrpSpPr>
              <a:grpSpLocks/>
            </p:cNvGrpSpPr>
            <p:nvPr/>
          </p:nvGrpSpPr>
          <p:grpSpPr bwMode="auto">
            <a:xfrm>
              <a:off x="341" y="1356"/>
              <a:ext cx="408" cy="220"/>
              <a:chOff x="2336" y="981"/>
              <a:chExt cx="408" cy="220"/>
            </a:xfrm>
          </p:grpSpPr>
          <p:sp>
            <p:nvSpPr>
              <p:cNvPr id="18817" name="Text Box 125"/>
              <p:cNvSpPr txBox="1">
                <a:spLocks noChangeArrowheads="1"/>
              </p:cNvSpPr>
              <p:nvPr/>
            </p:nvSpPr>
            <p:spPr bwMode="auto">
              <a:xfrm>
                <a:off x="2336" y="981"/>
                <a:ext cx="40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GB" altLang="en-US" i="1">
                    <a:solidFill>
                      <a:srgbClr val="993300"/>
                    </a:solidFill>
                  </a:rPr>
                  <a:t>Labelled data</a:t>
                </a:r>
              </a:p>
            </p:txBody>
          </p:sp>
          <p:pic>
            <p:nvPicPr>
              <p:cNvPr id="18818" name="Picture 126" descr="CA8C68LO"/>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538" y="1083"/>
                <a:ext cx="12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813" name="Picture 127" descr="dig_library"/>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1" y="1298"/>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814" name="Group 128"/>
            <p:cNvGrpSpPr>
              <a:grpSpLocks/>
            </p:cNvGrpSpPr>
            <p:nvPr/>
          </p:nvGrpSpPr>
          <p:grpSpPr bwMode="auto">
            <a:xfrm>
              <a:off x="601" y="1253"/>
              <a:ext cx="136" cy="137"/>
              <a:chOff x="576" y="2158"/>
              <a:chExt cx="192" cy="192"/>
            </a:xfrm>
          </p:grpSpPr>
          <p:sp>
            <p:nvSpPr>
              <p:cNvPr id="18815" name="Oval 129"/>
              <p:cNvSpPr>
                <a:spLocks noChangeArrowheads="1"/>
              </p:cNvSpPr>
              <p:nvPr/>
            </p:nvSpPr>
            <p:spPr bwMode="auto">
              <a:xfrm>
                <a:off x="624" y="2206"/>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816" name="Picture 130" descr="tick"/>
              <p:cNvPicPr>
                <a:picLocks noChangeAspect="1" noChangeArrowheads="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 y="215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59759" name="Group 131"/>
          <p:cNvGrpSpPr>
            <a:grpSpLocks/>
          </p:cNvGrpSpPr>
          <p:nvPr/>
        </p:nvGrpSpPr>
        <p:grpSpPr bwMode="auto">
          <a:xfrm>
            <a:off x="2903538" y="3429000"/>
            <a:ext cx="3192462" cy="1409700"/>
            <a:chOff x="1829" y="2160"/>
            <a:chExt cx="2011" cy="888"/>
          </a:xfrm>
        </p:grpSpPr>
        <p:sp>
          <p:nvSpPr>
            <p:cNvPr id="18808" name="Freeform 132"/>
            <p:cNvSpPr>
              <a:spLocks/>
            </p:cNvSpPr>
            <p:nvPr/>
          </p:nvSpPr>
          <p:spPr bwMode="auto">
            <a:xfrm>
              <a:off x="1829" y="2160"/>
              <a:ext cx="2011" cy="888"/>
            </a:xfrm>
            <a:custGeom>
              <a:avLst/>
              <a:gdLst>
                <a:gd name="T0" fmla="*/ 1958 w 2011"/>
                <a:gd name="T1" fmla="*/ 862 h 888"/>
                <a:gd name="T2" fmla="*/ 1550 w 2011"/>
                <a:gd name="T3" fmla="*/ 771 h 888"/>
                <a:gd name="T4" fmla="*/ 915 w 2011"/>
                <a:gd name="T5" fmla="*/ 590 h 888"/>
                <a:gd name="T6" fmla="*/ 416 w 2011"/>
                <a:gd name="T7" fmla="*/ 181 h 888"/>
                <a:gd name="T8" fmla="*/ 507 w 2011"/>
                <a:gd name="T9" fmla="*/ 136 h 888"/>
                <a:gd name="T10" fmla="*/ 144 w 2011"/>
                <a:gd name="T11" fmla="*/ 0 h 888"/>
                <a:gd name="T12" fmla="*/ 8 w 2011"/>
                <a:gd name="T13" fmla="*/ 136 h 888"/>
                <a:gd name="T14" fmla="*/ 98 w 2011"/>
                <a:gd name="T15" fmla="*/ 91 h 888"/>
                <a:gd name="T16" fmla="*/ 235 w 2011"/>
                <a:gd name="T17" fmla="*/ 181 h 888"/>
                <a:gd name="T18" fmla="*/ 379 w 2011"/>
                <a:gd name="T19" fmla="*/ 360 h 888"/>
                <a:gd name="T20" fmla="*/ 619 w 2011"/>
                <a:gd name="T21" fmla="*/ 612 h 888"/>
                <a:gd name="T22" fmla="*/ 913 w 2011"/>
                <a:gd name="T23" fmla="*/ 750 h 888"/>
                <a:gd name="T24" fmla="*/ 1195 w 2011"/>
                <a:gd name="T25" fmla="*/ 828 h 888"/>
                <a:gd name="T26" fmla="*/ 1513 w 2011"/>
                <a:gd name="T27" fmla="*/ 864 h 888"/>
                <a:gd name="T28" fmla="*/ 1867 w 2011"/>
                <a:gd name="T29" fmla="*/ 888 h 888"/>
                <a:gd name="T30" fmla="*/ 1958 w 2011"/>
                <a:gd name="T31" fmla="*/ 862 h 8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11"/>
                <a:gd name="T49" fmla="*/ 0 h 888"/>
                <a:gd name="T50" fmla="*/ 2011 w 2011"/>
                <a:gd name="T51" fmla="*/ 888 h 8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11" h="888">
                  <a:moveTo>
                    <a:pt x="1958" y="862"/>
                  </a:moveTo>
                  <a:cubicBezTo>
                    <a:pt x="1905" y="843"/>
                    <a:pt x="1724" y="816"/>
                    <a:pt x="1550" y="771"/>
                  </a:cubicBezTo>
                  <a:cubicBezTo>
                    <a:pt x="1376" y="726"/>
                    <a:pt x="1104" y="688"/>
                    <a:pt x="915" y="590"/>
                  </a:cubicBezTo>
                  <a:cubicBezTo>
                    <a:pt x="726" y="492"/>
                    <a:pt x="484" y="257"/>
                    <a:pt x="416" y="181"/>
                  </a:cubicBezTo>
                  <a:cubicBezTo>
                    <a:pt x="348" y="105"/>
                    <a:pt x="552" y="166"/>
                    <a:pt x="507" y="136"/>
                  </a:cubicBezTo>
                  <a:cubicBezTo>
                    <a:pt x="462" y="106"/>
                    <a:pt x="227" y="0"/>
                    <a:pt x="144" y="0"/>
                  </a:cubicBezTo>
                  <a:cubicBezTo>
                    <a:pt x="61" y="0"/>
                    <a:pt x="16" y="121"/>
                    <a:pt x="8" y="136"/>
                  </a:cubicBezTo>
                  <a:cubicBezTo>
                    <a:pt x="0" y="151"/>
                    <a:pt x="60" y="84"/>
                    <a:pt x="98" y="91"/>
                  </a:cubicBezTo>
                  <a:cubicBezTo>
                    <a:pt x="136" y="98"/>
                    <a:pt x="188" y="136"/>
                    <a:pt x="235" y="181"/>
                  </a:cubicBezTo>
                  <a:cubicBezTo>
                    <a:pt x="282" y="226"/>
                    <a:pt x="315" y="288"/>
                    <a:pt x="379" y="360"/>
                  </a:cubicBezTo>
                  <a:cubicBezTo>
                    <a:pt x="443" y="432"/>
                    <a:pt x="530" y="547"/>
                    <a:pt x="619" y="612"/>
                  </a:cubicBezTo>
                  <a:cubicBezTo>
                    <a:pt x="708" y="677"/>
                    <a:pt x="817" y="714"/>
                    <a:pt x="913" y="750"/>
                  </a:cubicBezTo>
                  <a:cubicBezTo>
                    <a:pt x="1009" y="786"/>
                    <a:pt x="1095" y="809"/>
                    <a:pt x="1195" y="828"/>
                  </a:cubicBezTo>
                  <a:cubicBezTo>
                    <a:pt x="1295" y="847"/>
                    <a:pt x="1401" y="854"/>
                    <a:pt x="1513" y="864"/>
                  </a:cubicBezTo>
                  <a:cubicBezTo>
                    <a:pt x="1625" y="874"/>
                    <a:pt x="1793" y="888"/>
                    <a:pt x="1867" y="888"/>
                  </a:cubicBezTo>
                  <a:cubicBezTo>
                    <a:pt x="1941" y="888"/>
                    <a:pt x="2011" y="881"/>
                    <a:pt x="1958" y="862"/>
                  </a:cubicBezTo>
                  <a:close/>
                </a:path>
              </a:pathLst>
            </a:custGeom>
            <a:solidFill>
              <a:srgbClr val="DEF1F2"/>
            </a:solidFill>
            <a:ln w="9525">
              <a:solidFill>
                <a:srgbClr val="CC3300"/>
              </a:solidFill>
              <a:round/>
              <a:headEnd/>
              <a:tailEnd/>
            </a:ln>
          </p:spPr>
          <p:txBody>
            <a:bodyPr/>
            <a:lstStyle/>
            <a:p>
              <a:endParaRPr lang="en-US"/>
            </a:p>
          </p:txBody>
        </p:sp>
        <p:sp>
          <p:nvSpPr>
            <p:cNvPr id="959621" name="Rectangle 133"/>
            <p:cNvSpPr>
              <a:spLocks noChangeArrowheads="1"/>
            </p:cNvSpPr>
            <p:nvPr/>
          </p:nvSpPr>
          <p:spPr bwMode="auto">
            <a:xfrm rot="2954135">
              <a:off x="2097" y="2447"/>
              <a:ext cx="439" cy="154"/>
            </a:xfrm>
            <a:prstGeom prst="rect">
              <a:avLst/>
            </a:prstGeom>
            <a:noFill/>
            <a:ln w="9525">
              <a:noFill/>
              <a:miter lim="800000"/>
              <a:headEnd/>
              <a:tailEnd/>
            </a:ln>
            <a:effectLst/>
          </p:spPr>
          <p:txBody>
            <a:bodyPr wrap="none">
              <a:spAutoFit/>
            </a:bodyPr>
            <a:lstStyle/>
            <a:p>
              <a:pPr algn="l">
                <a:spcBef>
                  <a:spcPct val="50000"/>
                </a:spcBef>
                <a:defRPr/>
              </a:pPr>
              <a:r>
                <a:rPr lang="en-GB" sz="1000" b="1" i="1">
                  <a:solidFill>
                    <a:srgbClr val="3E7CBA"/>
                  </a:solidFill>
                  <a:effectLst>
                    <a:outerShdw blurRad="38100" dist="38100" dir="2700000" algn="tl">
                      <a:srgbClr val="C0C0C0"/>
                    </a:outerShdw>
                  </a:effectLst>
                </a:rPr>
                <a:t>Labelled</a:t>
              </a:r>
            </a:p>
          </p:txBody>
        </p:sp>
        <p:sp>
          <p:nvSpPr>
            <p:cNvPr id="959622" name="Rectangle 134"/>
            <p:cNvSpPr>
              <a:spLocks noChangeArrowheads="1"/>
            </p:cNvSpPr>
            <p:nvPr/>
          </p:nvSpPr>
          <p:spPr bwMode="auto">
            <a:xfrm rot="1703232">
              <a:off x="2394" y="2643"/>
              <a:ext cx="280" cy="154"/>
            </a:xfrm>
            <a:prstGeom prst="rect">
              <a:avLst/>
            </a:prstGeom>
            <a:noFill/>
            <a:ln w="9525">
              <a:noFill/>
              <a:miter lim="800000"/>
              <a:headEnd/>
              <a:tailEnd/>
            </a:ln>
            <a:effectLst/>
          </p:spPr>
          <p:txBody>
            <a:bodyPr wrap="none">
              <a:spAutoFit/>
            </a:bodyPr>
            <a:lstStyle/>
            <a:p>
              <a:pPr algn="l">
                <a:spcBef>
                  <a:spcPct val="50000"/>
                </a:spcBef>
                <a:defRPr/>
              </a:pPr>
              <a:r>
                <a:rPr lang="en-GB" sz="1000" b="1" i="1">
                  <a:solidFill>
                    <a:srgbClr val="3E7CBA"/>
                  </a:solidFill>
                  <a:effectLst>
                    <a:outerShdw blurRad="38100" dist="38100" dir="2700000" algn="tl">
                      <a:srgbClr val="C0C0C0"/>
                    </a:outerShdw>
                  </a:effectLst>
                </a:rPr>
                <a:t>data</a:t>
              </a:r>
            </a:p>
          </p:txBody>
        </p:sp>
      </p:grpSp>
      <p:grpSp>
        <p:nvGrpSpPr>
          <p:cNvPr id="959763" name="Group 135"/>
          <p:cNvGrpSpPr>
            <a:grpSpLocks/>
          </p:cNvGrpSpPr>
          <p:nvPr/>
        </p:nvGrpSpPr>
        <p:grpSpPr bwMode="auto">
          <a:xfrm>
            <a:off x="3048000" y="3584575"/>
            <a:ext cx="3587750" cy="1739900"/>
            <a:chOff x="1920" y="2258"/>
            <a:chExt cx="2260" cy="1096"/>
          </a:xfrm>
        </p:grpSpPr>
        <p:sp>
          <p:nvSpPr>
            <p:cNvPr id="18803" name="Freeform 136"/>
            <p:cNvSpPr>
              <a:spLocks/>
            </p:cNvSpPr>
            <p:nvPr/>
          </p:nvSpPr>
          <p:spPr bwMode="auto">
            <a:xfrm>
              <a:off x="1920" y="2258"/>
              <a:ext cx="2260" cy="1096"/>
            </a:xfrm>
            <a:custGeom>
              <a:avLst/>
              <a:gdLst>
                <a:gd name="T0" fmla="*/ 53 w 2260"/>
                <a:gd name="T1" fmla="*/ 83 h 1096"/>
                <a:gd name="T2" fmla="*/ 416 w 2260"/>
                <a:gd name="T3" fmla="*/ 582 h 1096"/>
                <a:gd name="T4" fmla="*/ 1005 w 2260"/>
                <a:gd name="T5" fmla="*/ 900 h 1096"/>
                <a:gd name="T6" fmla="*/ 1776 w 2260"/>
                <a:gd name="T7" fmla="*/ 1036 h 1096"/>
                <a:gd name="T8" fmla="*/ 1731 w 2260"/>
                <a:gd name="T9" fmla="*/ 1081 h 1096"/>
                <a:gd name="T10" fmla="*/ 2230 w 2260"/>
                <a:gd name="T11" fmla="*/ 945 h 1096"/>
                <a:gd name="T12" fmla="*/ 1913 w 2260"/>
                <a:gd name="T13" fmla="*/ 764 h 1096"/>
                <a:gd name="T14" fmla="*/ 1867 w 2260"/>
                <a:gd name="T15" fmla="*/ 809 h 1096"/>
                <a:gd name="T16" fmla="*/ 1232 w 2260"/>
                <a:gd name="T17" fmla="*/ 764 h 1096"/>
                <a:gd name="T18" fmla="*/ 597 w 2260"/>
                <a:gd name="T19" fmla="*/ 582 h 1096"/>
                <a:gd name="T20" fmla="*/ 98 w 2260"/>
                <a:gd name="T21" fmla="*/ 83 h 1096"/>
                <a:gd name="T22" fmla="*/ 53 w 2260"/>
                <a:gd name="T23" fmla="*/ 83 h 10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60"/>
                <a:gd name="T37" fmla="*/ 0 h 1096"/>
                <a:gd name="T38" fmla="*/ 2260 w 2260"/>
                <a:gd name="T39" fmla="*/ 1096 h 10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0" h="1096">
                  <a:moveTo>
                    <a:pt x="53" y="83"/>
                  </a:moveTo>
                  <a:cubicBezTo>
                    <a:pt x="106" y="166"/>
                    <a:pt x="257" y="446"/>
                    <a:pt x="416" y="582"/>
                  </a:cubicBezTo>
                  <a:cubicBezTo>
                    <a:pt x="575" y="718"/>
                    <a:pt x="778" y="824"/>
                    <a:pt x="1005" y="900"/>
                  </a:cubicBezTo>
                  <a:cubicBezTo>
                    <a:pt x="1232" y="976"/>
                    <a:pt x="1655" y="1006"/>
                    <a:pt x="1776" y="1036"/>
                  </a:cubicBezTo>
                  <a:cubicBezTo>
                    <a:pt x="1897" y="1066"/>
                    <a:pt x="1655" y="1096"/>
                    <a:pt x="1731" y="1081"/>
                  </a:cubicBezTo>
                  <a:cubicBezTo>
                    <a:pt x="1807" y="1066"/>
                    <a:pt x="2200" y="998"/>
                    <a:pt x="2230" y="945"/>
                  </a:cubicBezTo>
                  <a:cubicBezTo>
                    <a:pt x="2260" y="892"/>
                    <a:pt x="1974" y="787"/>
                    <a:pt x="1913" y="764"/>
                  </a:cubicBezTo>
                  <a:cubicBezTo>
                    <a:pt x="1852" y="741"/>
                    <a:pt x="1980" y="809"/>
                    <a:pt x="1867" y="809"/>
                  </a:cubicBezTo>
                  <a:cubicBezTo>
                    <a:pt x="1754" y="809"/>
                    <a:pt x="1444" y="802"/>
                    <a:pt x="1232" y="764"/>
                  </a:cubicBezTo>
                  <a:cubicBezTo>
                    <a:pt x="1020" y="726"/>
                    <a:pt x="786" y="696"/>
                    <a:pt x="597" y="582"/>
                  </a:cubicBezTo>
                  <a:cubicBezTo>
                    <a:pt x="408" y="468"/>
                    <a:pt x="189" y="166"/>
                    <a:pt x="98" y="83"/>
                  </a:cubicBezTo>
                  <a:cubicBezTo>
                    <a:pt x="7" y="0"/>
                    <a:pt x="0" y="0"/>
                    <a:pt x="53" y="83"/>
                  </a:cubicBezTo>
                  <a:close/>
                </a:path>
              </a:pathLst>
            </a:custGeom>
            <a:solidFill>
              <a:srgbClr val="DEF1F2"/>
            </a:solidFill>
            <a:ln w="9525">
              <a:solidFill>
                <a:srgbClr val="CC3300"/>
              </a:solidFill>
              <a:round/>
              <a:headEnd/>
              <a:tailEnd/>
            </a:ln>
          </p:spPr>
          <p:txBody>
            <a:bodyPr/>
            <a:lstStyle/>
            <a:p>
              <a:endParaRPr lang="en-US"/>
            </a:p>
          </p:txBody>
        </p:sp>
        <p:sp>
          <p:nvSpPr>
            <p:cNvPr id="959625" name="Rectangle 137"/>
            <p:cNvSpPr>
              <a:spLocks noChangeArrowheads="1"/>
            </p:cNvSpPr>
            <p:nvPr/>
          </p:nvSpPr>
          <p:spPr bwMode="auto">
            <a:xfrm rot="2792390">
              <a:off x="2120" y="2652"/>
              <a:ext cx="367" cy="135"/>
            </a:xfrm>
            <a:prstGeom prst="rect">
              <a:avLst/>
            </a:prstGeom>
            <a:noFill/>
            <a:ln w="9525">
              <a:noFill/>
              <a:miter lim="800000"/>
              <a:headEnd/>
              <a:tailEnd/>
            </a:ln>
            <a:effectLst/>
          </p:spPr>
          <p:txBody>
            <a:bodyPr wrap="none">
              <a:spAutoFit/>
            </a:bodyPr>
            <a:lstStyle/>
            <a:p>
              <a:pPr algn="l">
                <a:defRPr/>
              </a:pPr>
              <a:r>
                <a:rPr lang="en-GB" i="1">
                  <a:solidFill>
                    <a:srgbClr val="3E7CBA"/>
                  </a:solidFill>
                  <a:effectLst>
                    <a:outerShdw blurRad="38100" dist="38100" dir="2700000" algn="tl">
                      <a:srgbClr val="C0C0C0"/>
                    </a:outerShdw>
                  </a:effectLst>
                </a:rPr>
                <a:t>Learning</a:t>
              </a:r>
              <a:endParaRPr lang="en-US" i="1">
                <a:solidFill>
                  <a:srgbClr val="3E7CBA"/>
                </a:solidFill>
                <a:effectLst>
                  <a:outerShdw blurRad="38100" dist="38100" dir="2700000" algn="tl">
                    <a:srgbClr val="C0C0C0"/>
                  </a:outerShdw>
                </a:effectLst>
              </a:endParaRPr>
            </a:p>
          </p:txBody>
        </p:sp>
        <p:sp>
          <p:nvSpPr>
            <p:cNvPr id="959626" name="Text Box 138"/>
            <p:cNvSpPr txBox="1">
              <a:spLocks noChangeArrowheads="1"/>
            </p:cNvSpPr>
            <p:nvPr/>
          </p:nvSpPr>
          <p:spPr bwMode="auto">
            <a:xfrm rot="193212">
              <a:off x="3155" y="3073"/>
              <a:ext cx="817" cy="154"/>
            </a:xfrm>
            <a:prstGeom prst="rect">
              <a:avLst/>
            </a:prstGeom>
            <a:noFill/>
            <a:ln w="9525">
              <a:noFill/>
              <a:miter lim="800000"/>
              <a:headEnd/>
              <a:tailEnd/>
            </a:ln>
            <a:effectLst/>
          </p:spPr>
          <p:txBody>
            <a:bodyPr>
              <a:spAutoFit/>
            </a:bodyPr>
            <a:lstStyle/>
            <a:p>
              <a:pPr algn="l">
                <a:spcBef>
                  <a:spcPct val="50000"/>
                </a:spcBef>
                <a:defRPr/>
              </a:pPr>
              <a:r>
                <a:rPr lang="en-GB" sz="1000" b="1" i="1">
                  <a:solidFill>
                    <a:srgbClr val="3E7CBA"/>
                  </a:solidFill>
                  <a:effectLst>
                    <a:outerShdw blurRad="38100" dist="38100" dir="2700000" algn="tl">
                      <a:srgbClr val="C0C0C0"/>
                    </a:outerShdw>
                  </a:effectLst>
                </a:rPr>
                <a:t>diagnostic results</a:t>
              </a:r>
              <a:endParaRPr lang="en-US" sz="1000" b="1" i="1">
                <a:solidFill>
                  <a:srgbClr val="3E7CBA"/>
                </a:solidFill>
                <a:effectLst>
                  <a:outerShdw blurRad="38100" dist="38100" dir="2700000" algn="tl">
                    <a:srgbClr val="C0C0C0"/>
                  </a:outerShdw>
                </a:effectLst>
              </a:endParaRPr>
            </a:p>
          </p:txBody>
        </p:sp>
        <p:sp>
          <p:nvSpPr>
            <p:cNvPr id="959627" name="Rectangle 139"/>
            <p:cNvSpPr>
              <a:spLocks noChangeArrowheads="1"/>
            </p:cNvSpPr>
            <p:nvPr/>
          </p:nvSpPr>
          <p:spPr bwMode="auto">
            <a:xfrm rot="886122">
              <a:off x="2644" y="2985"/>
              <a:ext cx="568" cy="144"/>
            </a:xfrm>
            <a:prstGeom prst="rect">
              <a:avLst/>
            </a:prstGeom>
            <a:noFill/>
            <a:ln w="9525">
              <a:noFill/>
              <a:miter lim="800000"/>
              <a:headEnd/>
              <a:tailEnd/>
            </a:ln>
            <a:effectLst/>
          </p:spPr>
          <p:txBody>
            <a:bodyPr wrap="none">
              <a:spAutoFit/>
            </a:bodyPr>
            <a:lstStyle/>
            <a:p>
              <a:pPr algn="l">
                <a:defRPr/>
              </a:pPr>
              <a:r>
                <a:rPr lang="en-GB" sz="900" b="1" i="1">
                  <a:solidFill>
                    <a:srgbClr val="3E7CBA"/>
                  </a:solidFill>
                  <a:effectLst>
                    <a:outerShdw blurRad="38100" dist="38100" dir="2700000" algn="tl">
                      <a:srgbClr val="C0C0C0"/>
                    </a:outerShdw>
                  </a:effectLst>
                </a:rPr>
                <a:t>and querying</a:t>
              </a:r>
              <a:endParaRPr lang="en-US" sz="900" b="1" i="1">
                <a:solidFill>
                  <a:srgbClr val="3E7CBA"/>
                </a:solidFill>
                <a:effectLst>
                  <a:outerShdw blurRad="38100" dist="38100" dir="2700000" algn="tl">
                    <a:srgbClr val="C0C0C0"/>
                  </a:outerShdw>
                </a:effectLst>
              </a:endParaRPr>
            </a:p>
          </p:txBody>
        </p:sp>
        <p:sp>
          <p:nvSpPr>
            <p:cNvPr id="959628" name="Rectangle 140"/>
            <p:cNvSpPr>
              <a:spLocks noChangeArrowheads="1"/>
            </p:cNvSpPr>
            <p:nvPr/>
          </p:nvSpPr>
          <p:spPr bwMode="auto">
            <a:xfrm rot="1953094">
              <a:off x="2369" y="2838"/>
              <a:ext cx="364" cy="144"/>
            </a:xfrm>
            <a:prstGeom prst="rect">
              <a:avLst/>
            </a:prstGeom>
            <a:noFill/>
            <a:ln w="9525">
              <a:noFill/>
              <a:miter lim="800000"/>
              <a:headEnd/>
              <a:tailEnd/>
            </a:ln>
            <a:effectLst/>
          </p:spPr>
          <p:txBody>
            <a:bodyPr wrap="none">
              <a:spAutoFit/>
            </a:bodyPr>
            <a:lstStyle/>
            <a:p>
              <a:pPr algn="l">
                <a:defRPr/>
              </a:pPr>
              <a:r>
                <a:rPr lang="en-GB" sz="900" b="1" i="1">
                  <a:solidFill>
                    <a:srgbClr val="3E7CBA"/>
                  </a:solidFill>
                  <a:effectLst>
                    <a:outerShdw blurRad="38100" dist="38100" dir="2700000" algn="tl">
                      <a:srgbClr val="C0C0C0"/>
                    </a:outerShdw>
                  </a:effectLst>
                </a:rPr>
                <a:t>sample</a:t>
              </a:r>
              <a:endParaRPr lang="en-US" sz="900" b="1" i="1">
                <a:solidFill>
                  <a:srgbClr val="3E7CBA"/>
                </a:solidFill>
                <a:effectLst>
                  <a:outerShdw blurRad="38100" dist="38100" dir="2700000" algn="tl">
                    <a:srgbClr val="C0C0C0"/>
                  </a:outerShdw>
                </a:effectLst>
              </a:endParaRPr>
            </a:p>
          </p:txBody>
        </p:sp>
      </p:grpSp>
      <p:grpSp>
        <p:nvGrpSpPr>
          <p:cNvPr id="959766" name="Group 141"/>
          <p:cNvGrpSpPr>
            <a:grpSpLocks/>
          </p:cNvGrpSpPr>
          <p:nvPr/>
        </p:nvGrpSpPr>
        <p:grpSpPr bwMode="auto">
          <a:xfrm>
            <a:off x="3314700" y="2979738"/>
            <a:ext cx="2582863" cy="649287"/>
            <a:chOff x="2088" y="1877"/>
            <a:chExt cx="1627" cy="409"/>
          </a:xfrm>
        </p:grpSpPr>
        <p:sp>
          <p:nvSpPr>
            <p:cNvPr id="18800" name="Freeform 142"/>
            <p:cNvSpPr>
              <a:spLocks/>
            </p:cNvSpPr>
            <p:nvPr/>
          </p:nvSpPr>
          <p:spPr bwMode="auto">
            <a:xfrm rot="-150486">
              <a:off x="2088" y="1877"/>
              <a:ext cx="1627" cy="409"/>
            </a:xfrm>
            <a:custGeom>
              <a:avLst/>
              <a:gdLst>
                <a:gd name="T0" fmla="*/ 1557 w 1627"/>
                <a:gd name="T1" fmla="*/ 23 h 409"/>
                <a:gd name="T2" fmla="*/ 1104 w 1627"/>
                <a:gd name="T3" fmla="*/ 23 h 409"/>
                <a:gd name="T4" fmla="*/ 605 w 1627"/>
                <a:gd name="T5" fmla="*/ 159 h 409"/>
                <a:gd name="T6" fmla="*/ 242 w 1627"/>
                <a:gd name="T7" fmla="*/ 204 h 409"/>
                <a:gd name="T8" fmla="*/ 196 w 1627"/>
                <a:gd name="T9" fmla="*/ 159 h 409"/>
                <a:gd name="T10" fmla="*/ 15 w 1627"/>
                <a:gd name="T11" fmla="*/ 204 h 409"/>
                <a:gd name="T12" fmla="*/ 287 w 1627"/>
                <a:gd name="T13" fmla="*/ 386 h 409"/>
                <a:gd name="T14" fmla="*/ 287 w 1627"/>
                <a:gd name="T15" fmla="*/ 340 h 409"/>
                <a:gd name="T16" fmla="*/ 559 w 1627"/>
                <a:gd name="T17" fmla="*/ 295 h 409"/>
                <a:gd name="T18" fmla="*/ 967 w 1627"/>
                <a:gd name="T19" fmla="*/ 114 h 409"/>
                <a:gd name="T20" fmla="*/ 1296 w 1627"/>
                <a:gd name="T21" fmla="*/ 49 h 409"/>
                <a:gd name="T22" fmla="*/ 1524 w 1627"/>
                <a:gd name="T23" fmla="*/ 43 h 409"/>
                <a:gd name="T24" fmla="*/ 1557 w 1627"/>
                <a:gd name="T25" fmla="*/ 23 h 4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7"/>
                <a:gd name="T40" fmla="*/ 0 h 409"/>
                <a:gd name="T41" fmla="*/ 1627 w 1627"/>
                <a:gd name="T42" fmla="*/ 409 h 4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7" h="409">
                  <a:moveTo>
                    <a:pt x="1557" y="23"/>
                  </a:moveTo>
                  <a:cubicBezTo>
                    <a:pt x="1487" y="20"/>
                    <a:pt x="1263" y="0"/>
                    <a:pt x="1104" y="23"/>
                  </a:cubicBezTo>
                  <a:cubicBezTo>
                    <a:pt x="945" y="46"/>
                    <a:pt x="748" y="129"/>
                    <a:pt x="605" y="159"/>
                  </a:cubicBezTo>
                  <a:cubicBezTo>
                    <a:pt x="462" y="189"/>
                    <a:pt x="310" y="204"/>
                    <a:pt x="242" y="204"/>
                  </a:cubicBezTo>
                  <a:cubicBezTo>
                    <a:pt x="174" y="204"/>
                    <a:pt x="234" y="159"/>
                    <a:pt x="196" y="159"/>
                  </a:cubicBezTo>
                  <a:cubicBezTo>
                    <a:pt x="158" y="159"/>
                    <a:pt x="0" y="166"/>
                    <a:pt x="15" y="204"/>
                  </a:cubicBezTo>
                  <a:cubicBezTo>
                    <a:pt x="30" y="242"/>
                    <a:pt x="242" y="363"/>
                    <a:pt x="287" y="386"/>
                  </a:cubicBezTo>
                  <a:cubicBezTo>
                    <a:pt x="332" y="409"/>
                    <a:pt x="242" y="355"/>
                    <a:pt x="287" y="340"/>
                  </a:cubicBezTo>
                  <a:cubicBezTo>
                    <a:pt x="332" y="325"/>
                    <a:pt x="446" y="333"/>
                    <a:pt x="559" y="295"/>
                  </a:cubicBezTo>
                  <a:cubicBezTo>
                    <a:pt x="672" y="257"/>
                    <a:pt x="844" y="155"/>
                    <a:pt x="967" y="114"/>
                  </a:cubicBezTo>
                  <a:cubicBezTo>
                    <a:pt x="1090" y="73"/>
                    <a:pt x="1203" y="61"/>
                    <a:pt x="1296" y="49"/>
                  </a:cubicBezTo>
                  <a:cubicBezTo>
                    <a:pt x="1389" y="37"/>
                    <a:pt x="1481" y="47"/>
                    <a:pt x="1524" y="43"/>
                  </a:cubicBezTo>
                  <a:cubicBezTo>
                    <a:pt x="1567" y="39"/>
                    <a:pt x="1627" y="26"/>
                    <a:pt x="1557" y="23"/>
                  </a:cubicBezTo>
                  <a:close/>
                </a:path>
              </a:pathLst>
            </a:custGeom>
            <a:solidFill>
              <a:srgbClr val="DEF1F2"/>
            </a:solidFill>
            <a:ln w="9525">
              <a:solidFill>
                <a:srgbClr val="CC3300"/>
              </a:solidFill>
              <a:round/>
              <a:headEnd/>
              <a:tailEnd/>
            </a:ln>
          </p:spPr>
          <p:txBody>
            <a:bodyPr/>
            <a:lstStyle/>
            <a:p>
              <a:endParaRPr lang="en-US"/>
            </a:p>
          </p:txBody>
        </p:sp>
        <p:sp>
          <p:nvSpPr>
            <p:cNvPr id="959631" name="Rectangle 143"/>
            <p:cNvSpPr>
              <a:spLocks noChangeArrowheads="1"/>
            </p:cNvSpPr>
            <p:nvPr/>
          </p:nvSpPr>
          <p:spPr bwMode="auto">
            <a:xfrm>
              <a:off x="2154" y="2075"/>
              <a:ext cx="439" cy="154"/>
            </a:xfrm>
            <a:prstGeom prst="rect">
              <a:avLst/>
            </a:prstGeom>
            <a:noFill/>
            <a:ln w="9525">
              <a:noFill/>
              <a:miter lim="800000"/>
              <a:headEnd/>
              <a:tailEnd/>
            </a:ln>
            <a:effectLst/>
          </p:spPr>
          <p:txBody>
            <a:bodyPr wrap="none">
              <a:spAutoFit/>
            </a:bodyPr>
            <a:lstStyle/>
            <a:p>
              <a:pPr algn="l">
                <a:spcBef>
                  <a:spcPct val="50000"/>
                </a:spcBef>
                <a:defRPr/>
              </a:pPr>
              <a:r>
                <a:rPr lang="en-GB" sz="1000" b="1" i="1">
                  <a:solidFill>
                    <a:srgbClr val="3E7CBA"/>
                  </a:solidFill>
                  <a:effectLst>
                    <a:outerShdw blurRad="38100" dist="38100" dir="2700000" algn="tl">
                      <a:srgbClr val="C0C0C0"/>
                    </a:outerShdw>
                  </a:effectLst>
                </a:rPr>
                <a:t>Labelled</a:t>
              </a:r>
              <a:endParaRPr lang="en-GB" sz="1200" b="1" i="1">
                <a:solidFill>
                  <a:srgbClr val="3E7CBA"/>
                </a:solidFill>
                <a:effectLst>
                  <a:outerShdw blurRad="38100" dist="38100" dir="2700000" algn="tl">
                    <a:srgbClr val="C0C0C0"/>
                  </a:outerShdw>
                </a:effectLst>
              </a:endParaRPr>
            </a:p>
          </p:txBody>
        </p:sp>
        <p:sp>
          <p:nvSpPr>
            <p:cNvPr id="959632" name="Rectangle 144"/>
            <p:cNvSpPr>
              <a:spLocks noChangeArrowheads="1"/>
            </p:cNvSpPr>
            <p:nvPr/>
          </p:nvSpPr>
          <p:spPr bwMode="auto">
            <a:xfrm rot="-908369">
              <a:off x="2517" y="2051"/>
              <a:ext cx="264" cy="144"/>
            </a:xfrm>
            <a:prstGeom prst="rect">
              <a:avLst/>
            </a:prstGeom>
            <a:noFill/>
            <a:ln w="9525">
              <a:noFill/>
              <a:miter lim="800000"/>
              <a:headEnd/>
              <a:tailEnd/>
            </a:ln>
            <a:effectLst/>
          </p:spPr>
          <p:txBody>
            <a:bodyPr wrap="none">
              <a:spAutoFit/>
            </a:bodyPr>
            <a:lstStyle/>
            <a:p>
              <a:pPr algn="l">
                <a:spcBef>
                  <a:spcPct val="50000"/>
                </a:spcBef>
                <a:defRPr/>
              </a:pPr>
              <a:r>
                <a:rPr lang="en-GB" sz="900" b="1" i="1">
                  <a:solidFill>
                    <a:srgbClr val="3E7CBA"/>
                  </a:solidFill>
                  <a:effectLst>
                    <a:outerShdw blurRad="38100" dist="38100" dir="2700000" algn="tl">
                      <a:srgbClr val="C0C0C0"/>
                    </a:outerShdw>
                  </a:effectLst>
                </a:rPr>
                <a:t>data</a:t>
              </a:r>
            </a:p>
          </p:txBody>
        </p:sp>
      </p:grpSp>
      <p:grpSp>
        <p:nvGrpSpPr>
          <p:cNvPr id="959770" name="Group 145"/>
          <p:cNvGrpSpPr>
            <a:grpSpLocks/>
          </p:cNvGrpSpPr>
          <p:nvPr/>
        </p:nvGrpSpPr>
        <p:grpSpPr bwMode="auto">
          <a:xfrm>
            <a:off x="3694113" y="2665413"/>
            <a:ext cx="2482850" cy="627062"/>
            <a:chOff x="2327" y="1679"/>
            <a:chExt cx="1564" cy="395"/>
          </a:xfrm>
        </p:grpSpPr>
        <p:sp>
          <p:nvSpPr>
            <p:cNvPr id="18796" name="Freeform 146"/>
            <p:cNvSpPr>
              <a:spLocks/>
            </p:cNvSpPr>
            <p:nvPr/>
          </p:nvSpPr>
          <p:spPr bwMode="auto">
            <a:xfrm>
              <a:off x="2327" y="1679"/>
              <a:ext cx="1564" cy="395"/>
            </a:xfrm>
            <a:custGeom>
              <a:avLst/>
              <a:gdLst>
                <a:gd name="T0" fmla="*/ 9 w 1564"/>
                <a:gd name="T1" fmla="*/ 378 h 395"/>
                <a:gd name="T2" fmla="*/ 175 w 1564"/>
                <a:gd name="T3" fmla="*/ 355 h 395"/>
                <a:gd name="T4" fmla="*/ 462 w 1564"/>
                <a:gd name="T5" fmla="*/ 242 h 395"/>
                <a:gd name="T6" fmla="*/ 780 w 1564"/>
                <a:gd name="T7" fmla="*/ 106 h 395"/>
                <a:gd name="T8" fmla="*/ 1279 w 1564"/>
                <a:gd name="T9" fmla="*/ 61 h 395"/>
                <a:gd name="T10" fmla="*/ 1233 w 1564"/>
                <a:gd name="T11" fmla="*/ 15 h 395"/>
                <a:gd name="T12" fmla="*/ 1551 w 1564"/>
                <a:gd name="T13" fmla="*/ 151 h 395"/>
                <a:gd name="T14" fmla="*/ 1309 w 1564"/>
                <a:gd name="T15" fmla="*/ 223 h 395"/>
                <a:gd name="T16" fmla="*/ 1369 w 1564"/>
                <a:gd name="T17" fmla="*/ 197 h 395"/>
                <a:gd name="T18" fmla="*/ 1315 w 1564"/>
                <a:gd name="T19" fmla="*/ 181 h 395"/>
                <a:gd name="T20" fmla="*/ 1099 w 1564"/>
                <a:gd name="T21" fmla="*/ 175 h 395"/>
                <a:gd name="T22" fmla="*/ 877 w 1564"/>
                <a:gd name="T23" fmla="*/ 175 h 395"/>
                <a:gd name="T24" fmla="*/ 619 w 1564"/>
                <a:gd name="T25" fmla="*/ 253 h 395"/>
                <a:gd name="T26" fmla="*/ 385 w 1564"/>
                <a:gd name="T27" fmla="*/ 337 h 395"/>
                <a:gd name="T28" fmla="*/ 121 w 1564"/>
                <a:gd name="T29" fmla="*/ 385 h 395"/>
                <a:gd name="T30" fmla="*/ 9 w 1564"/>
                <a:gd name="T31" fmla="*/ 378 h 3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4"/>
                <a:gd name="T49" fmla="*/ 0 h 395"/>
                <a:gd name="T50" fmla="*/ 1564 w 1564"/>
                <a:gd name="T51" fmla="*/ 395 h 3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4" h="395">
                  <a:moveTo>
                    <a:pt x="9" y="378"/>
                  </a:moveTo>
                  <a:cubicBezTo>
                    <a:pt x="18" y="373"/>
                    <a:pt x="100" y="378"/>
                    <a:pt x="175" y="355"/>
                  </a:cubicBezTo>
                  <a:cubicBezTo>
                    <a:pt x="250" y="332"/>
                    <a:pt x="361" y="283"/>
                    <a:pt x="462" y="242"/>
                  </a:cubicBezTo>
                  <a:cubicBezTo>
                    <a:pt x="563" y="201"/>
                    <a:pt x="644" y="136"/>
                    <a:pt x="780" y="106"/>
                  </a:cubicBezTo>
                  <a:cubicBezTo>
                    <a:pt x="916" y="76"/>
                    <a:pt x="1204" y="76"/>
                    <a:pt x="1279" y="61"/>
                  </a:cubicBezTo>
                  <a:cubicBezTo>
                    <a:pt x="1354" y="46"/>
                    <a:pt x="1188" y="0"/>
                    <a:pt x="1233" y="15"/>
                  </a:cubicBezTo>
                  <a:cubicBezTo>
                    <a:pt x="1278" y="30"/>
                    <a:pt x="1538" y="116"/>
                    <a:pt x="1551" y="151"/>
                  </a:cubicBezTo>
                  <a:cubicBezTo>
                    <a:pt x="1564" y="186"/>
                    <a:pt x="1339" y="215"/>
                    <a:pt x="1309" y="223"/>
                  </a:cubicBezTo>
                  <a:cubicBezTo>
                    <a:pt x="1279" y="231"/>
                    <a:pt x="1368" y="204"/>
                    <a:pt x="1369" y="197"/>
                  </a:cubicBezTo>
                  <a:cubicBezTo>
                    <a:pt x="1370" y="190"/>
                    <a:pt x="1360" y="185"/>
                    <a:pt x="1315" y="181"/>
                  </a:cubicBezTo>
                  <a:cubicBezTo>
                    <a:pt x="1270" y="177"/>
                    <a:pt x="1172" y="176"/>
                    <a:pt x="1099" y="175"/>
                  </a:cubicBezTo>
                  <a:cubicBezTo>
                    <a:pt x="1026" y="174"/>
                    <a:pt x="957" y="162"/>
                    <a:pt x="877" y="175"/>
                  </a:cubicBezTo>
                  <a:cubicBezTo>
                    <a:pt x="797" y="188"/>
                    <a:pt x="701" y="226"/>
                    <a:pt x="619" y="253"/>
                  </a:cubicBezTo>
                  <a:cubicBezTo>
                    <a:pt x="537" y="280"/>
                    <a:pt x="468" y="315"/>
                    <a:pt x="385" y="337"/>
                  </a:cubicBezTo>
                  <a:cubicBezTo>
                    <a:pt x="302" y="359"/>
                    <a:pt x="183" y="375"/>
                    <a:pt x="121" y="385"/>
                  </a:cubicBezTo>
                  <a:cubicBezTo>
                    <a:pt x="59" y="395"/>
                    <a:pt x="0" y="383"/>
                    <a:pt x="9" y="378"/>
                  </a:cubicBezTo>
                  <a:close/>
                </a:path>
              </a:pathLst>
            </a:custGeom>
            <a:solidFill>
              <a:srgbClr val="DEF1F2"/>
            </a:solidFill>
            <a:ln w="9525">
              <a:solidFill>
                <a:srgbClr val="CC3300"/>
              </a:solidFill>
              <a:round/>
              <a:headEnd/>
              <a:tailEnd/>
            </a:ln>
          </p:spPr>
          <p:txBody>
            <a:bodyPr/>
            <a:lstStyle/>
            <a:p>
              <a:endParaRPr lang="en-US"/>
            </a:p>
          </p:txBody>
        </p:sp>
        <p:sp>
          <p:nvSpPr>
            <p:cNvPr id="959635" name="Rectangle 147"/>
            <p:cNvSpPr>
              <a:spLocks noChangeArrowheads="1"/>
            </p:cNvSpPr>
            <p:nvPr/>
          </p:nvSpPr>
          <p:spPr bwMode="auto">
            <a:xfrm rot="-1311589">
              <a:off x="2665" y="1858"/>
              <a:ext cx="377" cy="135"/>
            </a:xfrm>
            <a:prstGeom prst="rect">
              <a:avLst/>
            </a:prstGeom>
            <a:noFill/>
            <a:ln w="9525">
              <a:noFill/>
              <a:miter lim="800000"/>
              <a:headEnd/>
              <a:tailEnd/>
            </a:ln>
            <a:effectLst/>
          </p:spPr>
          <p:txBody>
            <a:bodyPr wrap="none">
              <a:spAutoFit/>
            </a:bodyPr>
            <a:lstStyle/>
            <a:p>
              <a:pPr algn="l">
                <a:defRPr/>
              </a:pPr>
              <a:r>
                <a:rPr lang="en-GB" i="1">
                  <a:solidFill>
                    <a:srgbClr val="3E7CBA"/>
                  </a:solidFill>
                  <a:effectLst>
                    <a:outerShdw blurRad="38100" dist="38100" dir="2700000" algn="tl">
                      <a:srgbClr val="C0C0C0"/>
                    </a:outerShdw>
                  </a:effectLst>
                </a:rPr>
                <a:t>Querying</a:t>
              </a:r>
              <a:endParaRPr lang="en-US" i="1">
                <a:solidFill>
                  <a:srgbClr val="3E7CBA"/>
                </a:solidFill>
                <a:effectLst>
                  <a:outerShdw blurRad="38100" dist="38100" dir="2700000" algn="tl">
                    <a:srgbClr val="C0C0C0"/>
                  </a:outerShdw>
                </a:effectLst>
              </a:endParaRPr>
            </a:p>
          </p:txBody>
        </p:sp>
        <p:sp>
          <p:nvSpPr>
            <p:cNvPr id="959636" name="Rectangle 148"/>
            <p:cNvSpPr>
              <a:spLocks noChangeArrowheads="1"/>
            </p:cNvSpPr>
            <p:nvPr/>
          </p:nvSpPr>
          <p:spPr bwMode="auto">
            <a:xfrm rot="-631667">
              <a:off x="2949" y="1752"/>
              <a:ext cx="440" cy="144"/>
            </a:xfrm>
            <a:prstGeom prst="rect">
              <a:avLst/>
            </a:prstGeom>
            <a:noFill/>
            <a:ln w="9525">
              <a:noFill/>
              <a:miter lim="800000"/>
              <a:headEnd/>
              <a:tailEnd/>
            </a:ln>
            <a:effectLst/>
          </p:spPr>
          <p:txBody>
            <a:bodyPr wrap="none">
              <a:spAutoFit/>
            </a:bodyPr>
            <a:lstStyle/>
            <a:p>
              <a:pPr algn="l">
                <a:defRPr/>
              </a:pPr>
              <a:r>
                <a:rPr lang="en-GB" sz="900" i="1">
                  <a:solidFill>
                    <a:srgbClr val="3E7CBA"/>
                  </a:solidFill>
                  <a:effectLst>
                    <a:outerShdw blurRad="38100" dist="38100" dir="2700000" algn="tl">
                      <a:srgbClr val="C0C0C0"/>
                    </a:outerShdw>
                  </a:effectLst>
                </a:rPr>
                <a:t>diagnostic</a:t>
              </a:r>
              <a:endParaRPr lang="en-US" sz="900" i="1">
                <a:solidFill>
                  <a:srgbClr val="3E7CBA"/>
                </a:solidFill>
                <a:effectLst>
                  <a:outerShdw blurRad="38100" dist="38100" dir="2700000" algn="tl">
                    <a:srgbClr val="C0C0C0"/>
                  </a:outerShdw>
                </a:effectLst>
              </a:endParaRPr>
            </a:p>
          </p:txBody>
        </p:sp>
        <p:sp>
          <p:nvSpPr>
            <p:cNvPr id="959637" name="Text Box 149"/>
            <p:cNvSpPr txBox="1">
              <a:spLocks noChangeArrowheads="1"/>
            </p:cNvSpPr>
            <p:nvPr/>
          </p:nvSpPr>
          <p:spPr bwMode="auto">
            <a:xfrm>
              <a:off x="3310" y="1718"/>
              <a:ext cx="499" cy="154"/>
            </a:xfrm>
            <a:prstGeom prst="rect">
              <a:avLst/>
            </a:prstGeom>
            <a:noFill/>
            <a:ln w="9525">
              <a:noFill/>
              <a:miter lim="800000"/>
              <a:headEnd/>
              <a:tailEnd/>
            </a:ln>
            <a:effectLst/>
          </p:spPr>
          <p:txBody>
            <a:bodyPr>
              <a:spAutoFit/>
            </a:bodyPr>
            <a:lstStyle/>
            <a:p>
              <a:pPr algn="l">
                <a:spcBef>
                  <a:spcPct val="50000"/>
                </a:spcBef>
                <a:defRPr/>
              </a:pPr>
              <a:r>
                <a:rPr lang="en-GB" sz="1000" i="1">
                  <a:solidFill>
                    <a:srgbClr val="3E7CBA"/>
                  </a:solidFill>
                  <a:effectLst>
                    <a:outerShdw blurRad="38100" dist="38100" dir="2700000" algn="tl">
                      <a:srgbClr val="C0C0C0"/>
                    </a:outerShdw>
                  </a:effectLst>
                </a:rPr>
                <a:t>results</a:t>
              </a:r>
              <a:endParaRPr lang="en-US" sz="1000" i="1">
                <a:solidFill>
                  <a:srgbClr val="3E7CBA"/>
                </a:solidFill>
                <a:effectLst>
                  <a:outerShdw blurRad="38100" dist="38100" dir="2700000" algn="tl">
                    <a:srgbClr val="C0C0C0"/>
                  </a:outerShdw>
                </a:effectLst>
              </a:endParaRPr>
            </a:p>
          </p:txBody>
        </p:sp>
      </p:grpSp>
      <p:grpSp>
        <p:nvGrpSpPr>
          <p:cNvPr id="959771" name="Group 150"/>
          <p:cNvGrpSpPr>
            <a:grpSpLocks/>
          </p:cNvGrpSpPr>
          <p:nvPr/>
        </p:nvGrpSpPr>
        <p:grpSpPr bwMode="auto">
          <a:xfrm>
            <a:off x="4140200" y="1844675"/>
            <a:ext cx="2106613" cy="3455988"/>
            <a:chOff x="2590" y="1241"/>
            <a:chExt cx="1327" cy="1978"/>
          </a:xfrm>
        </p:grpSpPr>
        <p:grpSp>
          <p:nvGrpSpPr>
            <p:cNvPr id="18784" name="Group 151"/>
            <p:cNvGrpSpPr>
              <a:grpSpLocks/>
            </p:cNvGrpSpPr>
            <p:nvPr/>
          </p:nvGrpSpPr>
          <p:grpSpPr bwMode="auto">
            <a:xfrm>
              <a:off x="3554" y="1462"/>
              <a:ext cx="363" cy="374"/>
              <a:chOff x="3554" y="1462"/>
              <a:chExt cx="363" cy="374"/>
            </a:xfrm>
          </p:grpSpPr>
          <p:grpSp>
            <p:nvGrpSpPr>
              <p:cNvPr id="18788" name="Group 152"/>
              <p:cNvGrpSpPr>
                <a:grpSpLocks/>
              </p:cNvGrpSpPr>
              <p:nvPr/>
            </p:nvGrpSpPr>
            <p:grpSpPr bwMode="auto">
              <a:xfrm rot="519771">
                <a:off x="3554" y="1564"/>
                <a:ext cx="363" cy="272"/>
                <a:chOff x="4513" y="2100"/>
                <a:chExt cx="726" cy="604"/>
              </a:xfrm>
            </p:grpSpPr>
            <p:grpSp>
              <p:nvGrpSpPr>
                <p:cNvPr id="18790" name="Group 153"/>
                <p:cNvGrpSpPr>
                  <a:grpSpLocks/>
                </p:cNvGrpSpPr>
                <p:nvPr/>
              </p:nvGrpSpPr>
              <p:grpSpPr bwMode="auto">
                <a:xfrm>
                  <a:off x="4610" y="2160"/>
                  <a:ext cx="538" cy="417"/>
                  <a:chOff x="4616" y="2012"/>
                  <a:chExt cx="538" cy="417"/>
                </a:xfrm>
              </p:grpSpPr>
              <p:sp>
                <p:nvSpPr>
                  <p:cNvPr id="18792" name="Rectangle 154"/>
                  <p:cNvSpPr>
                    <a:spLocks noChangeArrowheads="1"/>
                  </p:cNvSpPr>
                  <p:nvPr/>
                </p:nvSpPr>
                <p:spPr bwMode="auto">
                  <a:xfrm>
                    <a:off x="4876" y="2030"/>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93" name="Rectangle 155"/>
                  <p:cNvSpPr>
                    <a:spLocks noChangeArrowheads="1"/>
                  </p:cNvSpPr>
                  <p:nvPr/>
                </p:nvSpPr>
                <p:spPr bwMode="auto">
                  <a:xfrm>
                    <a:off x="4616" y="2075"/>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94" name="Rectangle 156"/>
                  <p:cNvSpPr>
                    <a:spLocks noChangeArrowheads="1"/>
                  </p:cNvSpPr>
                  <p:nvPr/>
                </p:nvSpPr>
                <p:spPr bwMode="auto">
                  <a:xfrm rot="-574710">
                    <a:off x="4622" y="2299"/>
                    <a:ext cx="532" cy="130"/>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95" name="Rectangle 157"/>
                  <p:cNvSpPr>
                    <a:spLocks noChangeArrowheads="1"/>
                  </p:cNvSpPr>
                  <p:nvPr/>
                </p:nvSpPr>
                <p:spPr bwMode="auto">
                  <a:xfrm>
                    <a:off x="4821" y="2012"/>
                    <a:ext cx="88" cy="9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8791" name="Picture 158" descr="CA87Y5O3"/>
                <p:cNvPicPr>
                  <a:picLocks noChangeAspect="1" noChangeArrowheads="1"/>
                </p:cNvPicPr>
                <p:nvPr/>
              </p:nvPicPr>
              <p:blipFill>
                <a:blip r:embed="rId20">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4513" y="2100"/>
                  <a:ext cx="726" cy="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89" name="Picture 159" descr="CAEZGH2N_"/>
              <p:cNvPicPr>
                <a:picLocks noChangeAspect="1" noChangeArrowheads="1"/>
              </p:cNvPicPr>
              <p:nvPr/>
            </p:nvPicPr>
            <p:blipFill>
              <a:blip r:embed="rId21">
                <a:clrChange>
                  <a:clrFrom>
                    <a:srgbClr val="FFFFFF"/>
                  </a:clrFrom>
                  <a:clrTo>
                    <a:srgbClr val="FFFFFF">
                      <a:alpha val="0"/>
                    </a:srgbClr>
                  </a:clrTo>
                </a:clrChange>
                <a:lum bright="-12000" contrast="-12000"/>
                <a:extLst>
                  <a:ext uri="{28A0092B-C50C-407E-A947-70E740481C1C}">
                    <a14:useLocalDpi xmlns:a14="http://schemas.microsoft.com/office/drawing/2010/main" val="0"/>
                  </a:ext>
                </a:extLst>
              </a:blip>
              <a:srcRect/>
              <a:stretch>
                <a:fillRect/>
              </a:stretch>
            </p:blipFill>
            <p:spPr bwMode="auto">
              <a:xfrm>
                <a:off x="3651" y="1462"/>
                <a:ext cx="21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85" name="Freeform 160"/>
            <p:cNvSpPr>
              <a:spLocks/>
            </p:cNvSpPr>
            <p:nvPr/>
          </p:nvSpPr>
          <p:spPr bwMode="auto">
            <a:xfrm>
              <a:off x="3581" y="1241"/>
              <a:ext cx="52" cy="227"/>
            </a:xfrm>
            <a:custGeom>
              <a:avLst/>
              <a:gdLst>
                <a:gd name="T0" fmla="*/ 52 w 52"/>
                <a:gd name="T1" fmla="*/ 227 h 227"/>
                <a:gd name="T2" fmla="*/ 7 w 52"/>
                <a:gd name="T3" fmla="*/ 181 h 227"/>
                <a:gd name="T4" fmla="*/ 7 w 52"/>
                <a:gd name="T5" fmla="*/ 91 h 227"/>
                <a:gd name="T6" fmla="*/ 52 w 52"/>
                <a:gd name="T7" fmla="*/ 0 h 227"/>
                <a:gd name="T8" fmla="*/ 0 60000 65536"/>
                <a:gd name="T9" fmla="*/ 0 60000 65536"/>
                <a:gd name="T10" fmla="*/ 0 60000 65536"/>
                <a:gd name="T11" fmla="*/ 0 60000 65536"/>
                <a:gd name="T12" fmla="*/ 0 w 52"/>
                <a:gd name="T13" fmla="*/ 0 h 227"/>
                <a:gd name="T14" fmla="*/ 52 w 52"/>
                <a:gd name="T15" fmla="*/ 227 h 227"/>
              </a:gdLst>
              <a:ahLst/>
              <a:cxnLst>
                <a:cxn ang="T8">
                  <a:pos x="T0" y="T1"/>
                </a:cxn>
                <a:cxn ang="T9">
                  <a:pos x="T2" y="T3"/>
                </a:cxn>
                <a:cxn ang="T10">
                  <a:pos x="T4" y="T5"/>
                </a:cxn>
                <a:cxn ang="T11">
                  <a:pos x="T6" y="T7"/>
                </a:cxn>
              </a:cxnLst>
              <a:rect l="T12" t="T13" r="T14" b="T15"/>
              <a:pathLst>
                <a:path w="52" h="227">
                  <a:moveTo>
                    <a:pt x="52" y="227"/>
                  </a:moveTo>
                  <a:cubicBezTo>
                    <a:pt x="33" y="215"/>
                    <a:pt x="14" y="204"/>
                    <a:pt x="7" y="181"/>
                  </a:cubicBezTo>
                  <a:cubicBezTo>
                    <a:pt x="0" y="158"/>
                    <a:pt x="0" y="121"/>
                    <a:pt x="7" y="91"/>
                  </a:cubicBezTo>
                  <a:cubicBezTo>
                    <a:pt x="14" y="61"/>
                    <a:pt x="33" y="30"/>
                    <a:pt x="52" y="0"/>
                  </a:cubicBezTo>
                </a:path>
              </a:pathLst>
            </a:custGeom>
            <a:noFill/>
            <a:ln w="12700" cap="flat" cmpd="sng">
              <a:solidFill>
                <a:srgbClr val="1F88E7"/>
              </a:solidFill>
              <a:prstDash val="sys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86" name="Freeform 161"/>
            <p:cNvSpPr>
              <a:spLocks/>
            </p:cNvSpPr>
            <p:nvPr/>
          </p:nvSpPr>
          <p:spPr bwMode="auto">
            <a:xfrm>
              <a:off x="2590" y="1320"/>
              <a:ext cx="1043" cy="211"/>
            </a:xfrm>
            <a:custGeom>
              <a:avLst/>
              <a:gdLst>
                <a:gd name="T0" fmla="*/ 1043 w 1043"/>
                <a:gd name="T1" fmla="*/ 181 h 211"/>
                <a:gd name="T2" fmla="*/ 680 w 1043"/>
                <a:gd name="T3" fmla="*/ 181 h 211"/>
                <a:gd name="T4" fmla="*/ 0 w 1043"/>
                <a:gd name="T5" fmla="*/ 0 h 211"/>
                <a:gd name="T6" fmla="*/ 0 60000 65536"/>
                <a:gd name="T7" fmla="*/ 0 60000 65536"/>
                <a:gd name="T8" fmla="*/ 0 60000 65536"/>
                <a:gd name="T9" fmla="*/ 0 w 1043"/>
                <a:gd name="T10" fmla="*/ 0 h 211"/>
                <a:gd name="T11" fmla="*/ 1043 w 1043"/>
                <a:gd name="T12" fmla="*/ 211 h 211"/>
              </a:gdLst>
              <a:ahLst/>
              <a:cxnLst>
                <a:cxn ang="T6">
                  <a:pos x="T0" y="T1"/>
                </a:cxn>
                <a:cxn ang="T7">
                  <a:pos x="T2" y="T3"/>
                </a:cxn>
                <a:cxn ang="T8">
                  <a:pos x="T4" y="T5"/>
                </a:cxn>
              </a:cxnLst>
              <a:rect l="T9" t="T10" r="T11" b="T12"/>
              <a:pathLst>
                <a:path w="1043" h="211">
                  <a:moveTo>
                    <a:pt x="1043" y="181"/>
                  </a:moveTo>
                  <a:cubicBezTo>
                    <a:pt x="948" y="196"/>
                    <a:pt x="854" y="211"/>
                    <a:pt x="680" y="181"/>
                  </a:cubicBezTo>
                  <a:cubicBezTo>
                    <a:pt x="506" y="151"/>
                    <a:pt x="253" y="75"/>
                    <a:pt x="0" y="0"/>
                  </a:cubicBezTo>
                </a:path>
              </a:pathLst>
            </a:custGeom>
            <a:noFill/>
            <a:ln w="12700" cap="flat" cmpd="sng">
              <a:solidFill>
                <a:srgbClr val="1F88E7"/>
              </a:solidFill>
              <a:prstDash val="sys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87" name="Freeform 162"/>
            <p:cNvSpPr>
              <a:spLocks/>
            </p:cNvSpPr>
            <p:nvPr/>
          </p:nvSpPr>
          <p:spPr bwMode="auto">
            <a:xfrm rot="-143156">
              <a:off x="3376" y="1540"/>
              <a:ext cx="272" cy="1679"/>
            </a:xfrm>
            <a:custGeom>
              <a:avLst/>
              <a:gdLst>
                <a:gd name="T0" fmla="*/ 272 w 272"/>
                <a:gd name="T1" fmla="*/ 0 h 1679"/>
                <a:gd name="T2" fmla="*/ 90 w 272"/>
                <a:gd name="T3" fmla="*/ 136 h 1679"/>
                <a:gd name="T4" fmla="*/ 0 w 272"/>
                <a:gd name="T5" fmla="*/ 499 h 1679"/>
                <a:gd name="T6" fmla="*/ 90 w 272"/>
                <a:gd name="T7" fmla="*/ 1679 h 1679"/>
                <a:gd name="T8" fmla="*/ 0 60000 65536"/>
                <a:gd name="T9" fmla="*/ 0 60000 65536"/>
                <a:gd name="T10" fmla="*/ 0 60000 65536"/>
                <a:gd name="T11" fmla="*/ 0 60000 65536"/>
                <a:gd name="T12" fmla="*/ 0 w 272"/>
                <a:gd name="T13" fmla="*/ 0 h 1679"/>
                <a:gd name="T14" fmla="*/ 272 w 272"/>
                <a:gd name="T15" fmla="*/ 1679 h 1679"/>
              </a:gdLst>
              <a:ahLst/>
              <a:cxnLst>
                <a:cxn ang="T8">
                  <a:pos x="T0" y="T1"/>
                </a:cxn>
                <a:cxn ang="T9">
                  <a:pos x="T2" y="T3"/>
                </a:cxn>
                <a:cxn ang="T10">
                  <a:pos x="T4" y="T5"/>
                </a:cxn>
                <a:cxn ang="T11">
                  <a:pos x="T6" y="T7"/>
                </a:cxn>
              </a:cxnLst>
              <a:rect l="T12" t="T13" r="T14" b="T15"/>
              <a:pathLst>
                <a:path w="272" h="1679">
                  <a:moveTo>
                    <a:pt x="272" y="0"/>
                  </a:moveTo>
                  <a:cubicBezTo>
                    <a:pt x="203" y="26"/>
                    <a:pt x="135" y="53"/>
                    <a:pt x="90" y="136"/>
                  </a:cubicBezTo>
                  <a:cubicBezTo>
                    <a:pt x="45" y="219"/>
                    <a:pt x="0" y="242"/>
                    <a:pt x="0" y="499"/>
                  </a:cubicBezTo>
                  <a:cubicBezTo>
                    <a:pt x="0" y="756"/>
                    <a:pt x="45" y="1217"/>
                    <a:pt x="90" y="1679"/>
                  </a:cubicBezTo>
                </a:path>
              </a:pathLst>
            </a:custGeom>
            <a:noFill/>
            <a:ln w="12700" cap="flat" cmpd="sng">
              <a:solidFill>
                <a:srgbClr val="1F88E7"/>
              </a:solidFill>
              <a:prstDash val="sysDot"/>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59783" name="Group 163"/>
          <p:cNvGrpSpPr>
            <a:grpSpLocks/>
          </p:cNvGrpSpPr>
          <p:nvPr/>
        </p:nvGrpSpPr>
        <p:grpSpPr bwMode="auto">
          <a:xfrm>
            <a:off x="3924300" y="1844675"/>
            <a:ext cx="2894013" cy="3529013"/>
            <a:chOff x="2484" y="1207"/>
            <a:chExt cx="1778" cy="2038"/>
          </a:xfrm>
        </p:grpSpPr>
        <p:grpSp>
          <p:nvGrpSpPr>
            <p:cNvPr id="18772" name="Group 164"/>
            <p:cNvGrpSpPr>
              <a:grpSpLocks/>
            </p:cNvGrpSpPr>
            <p:nvPr/>
          </p:nvGrpSpPr>
          <p:grpSpPr bwMode="auto">
            <a:xfrm>
              <a:off x="3899" y="2870"/>
              <a:ext cx="363" cy="375"/>
              <a:chOff x="3899" y="2870"/>
              <a:chExt cx="363" cy="375"/>
            </a:xfrm>
          </p:grpSpPr>
          <p:grpSp>
            <p:nvGrpSpPr>
              <p:cNvPr id="18776" name="Group 165"/>
              <p:cNvGrpSpPr>
                <a:grpSpLocks/>
              </p:cNvGrpSpPr>
              <p:nvPr/>
            </p:nvGrpSpPr>
            <p:grpSpPr bwMode="auto">
              <a:xfrm rot="519771">
                <a:off x="3899" y="2973"/>
                <a:ext cx="363" cy="272"/>
                <a:chOff x="4513" y="2100"/>
                <a:chExt cx="726" cy="604"/>
              </a:xfrm>
            </p:grpSpPr>
            <p:grpSp>
              <p:nvGrpSpPr>
                <p:cNvPr id="18778" name="Group 166"/>
                <p:cNvGrpSpPr>
                  <a:grpSpLocks/>
                </p:cNvGrpSpPr>
                <p:nvPr/>
              </p:nvGrpSpPr>
              <p:grpSpPr bwMode="auto">
                <a:xfrm>
                  <a:off x="4610" y="2160"/>
                  <a:ext cx="538" cy="417"/>
                  <a:chOff x="4616" y="2012"/>
                  <a:chExt cx="538" cy="417"/>
                </a:xfrm>
              </p:grpSpPr>
              <p:sp>
                <p:nvSpPr>
                  <p:cNvPr id="18780" name="Rectangle 167"/>
                  <p:cNvSpPr>
                    <a:spLocks noChangeArrowheads="1"/>
                  </p:cNvSpPr>
                  <p:nvPr/>
                </p:nvSpPr>
                <p:spPr bwMode="auto">
                  <a:xfrm>
                    <a:off x="4876" y="2030"/>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81" name="Rectangle 168"/>
                  <p:cNvSpPr>
                    <a:spLocks noChangeArrowheads="1"/>
                  </p:cNvSpPr>
                  <p:nvPr/>
                </p:nvSpPr>
                <p:spPr bwMode="auto">
                  <a:xfrm>
                    <a:off x="4616" y="2075"/>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82" name="Rectangle 169"/>
                  <p:cNvSpPr>
                    <a:spLocks noChangeArrowheads="1"/>
                  </p:cNvSpPr>
                  <p:nvPr/>
                </p:nvSpPr>
                <p:spPr bwMode="auto">
                  <a:xfrm rot="-574710">
                    <a:off x="4622" y="2299"/>
                    <a:ext cx="532" cy="130"/>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83" name="Rectangle 170"/>
                  <p:cNvSpPr>
                    <a:spLocks noChangeArrowheads="1"/>
                  </p:cNvSpPr>
                  <p:nvPr/>
                </p:nvSpPr>
                <p:spPr bwMode="auto">
                  <a:xfrm>
                    <a:off x="4821" y="2012"/>
                    <a:ext cx="88" cy="9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8779" name="Picture 171" descr="CA87Y5O3"/>
                <p:cNvPicPr>
                  <a:picLocks noChangeAspect="1" noChangeArrowheads="1"/>
                </p:cNvPicPr>
                <p:nvPr/>
              </p:nvPicPr>
              <p:blipFill>
                <a:blip r:embed="rId20">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4513" y="2100"/>
                  <a:ext cx="726" cy="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77" name="Picture 172" descr="CAEZGH2N_"/>
              <p:cNvPicPr>
                <a:picLocks noChangeAspect="1" noChangeArrowheads="1"/>
              </p:cNvPicPr>
              <p:nvPr/>
            </p:nvPicPr>
            <p:blipFill>
              <a:blip r:embed="rId22">
                <a:clrChange>
                  <a:clrFrom>
                    <a:srgbClr val="FFFFFF"/>
                  </a:clrFrom>
                  <a:clrTo>
                    <a:srgbClr val="FFFFFF">
                      <a:alpha val="0"/>
                    </a:srgbClr>
                  </a:clrTo>
                </a:clrChange>
                <a:lum bright="-12000" contrast="-12000"/>
                <a:extLst>
                  <a:ext uri="{28A0092B-C50C-407E-A947-70E740481C1C}">
                    <a14:useLocalDpi xmlns:a14="http://schemas.microsoft.com/office/drawing/2010/main" val="0"/>
                  </a:ext>
                </a:extLst>
              </a:blip>
              <a:srcRect/>
              <a:stretch>
                <a:fillRect/>
              </a:stretch>
            </p:blipFill>
            <p:spPr bwMode="auto">
              <a:xfrm>
                <a:off x="3993" y="2870"/>
                <a:ext cx="21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73" name="Freeform 173"/>
            <p:cNvSpPr>
              <a:spLocks/>
            </p:cNvSpPr>
            <p:nvPr/>
          </p:nvSpPr>
          <p:spPr bwMode="auto">
            <a:xfrm>
              <a:off x="3584" y="2931"/>
              <a:ext cx="363" cy="272"/>
            </a:xfrm>
            <a:custGeom>
              <a:avLst/>
              <a:gdLst>
                <a:gd name="T0" fmla="*/ 363 w 363"/>
                <a:gd name="T1" fmla="*/ 0 h 272"/>
                <a:gd name="T2" fmla="*/ 136 w 363"/>
                <a:gd name="T3" fmla="*/ 91 h 272"/>
                <a:gd name="T4" fmla="*/ 0 w 363"/>
                <a:gd name="T5" fmla="*/ 272 h 272"/>
                <a:gd name="T6" fmla="*/ 0 60000 65536"/>
                <a:gd name="T7" fmla="*/ 0 60000 65536"/>
                <a:gd name="T8" fmla="*/ 0 60000 65536"/>
                <a:gd name="T9" fmla="*/ 0 w 363"/>
                <a:gd name="T10" fmla="*/ 0 h 272"/>
                <a:gd name="T11" fmla="*/ 363 w 363"/>
                <a:gd name="T12" fmla="*/ 272 h 272"/>
              </a:gdLst>
              <a:ahLst/>
              <a:cxnLst>
                <a:cxn ang="T6">
                  <a:pos x="T0" y="T1"/>
                </a:cxn>
                <a:cxn ang="T7">
                  <a:pos x="T2" y="T3"/>
                </a:cxn>
                <a:cxn ang="T8">
                  <a:pos x="T4" y="T5"/>
                </a:cxn>
              </a:cxnLst>
              <a:rect l="T9" t="T10" r="T11" b="T12"/>
              <a:pathLst>
                <a:path w="363" h="272">
                  <a:moveTo>
                    <a:pt x="363" y="0"/>
                  </a:moveTo>
                  <a:cubicBezTo>
                    <a:pt x="279" y="23"/>
                    <a:pt x="196" y="46"/>
                    <a:pt x="136" y="91"/>
                  </a:cubicBezTo>
                  <a:cubicBezTo>
                    <a:pt x="76" y="136"/>
                    <a:pt x="38" y="204"/>
                    <a:pt x="0" y="272"/>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74" name="Freeform 174"/>
            <p:cNvSpPr>
              <a:spLocks/>
            </p:cNvSpPr>
            <p:nvPr/>
          </p:nvSpPr>
          <p:spPr bwMode="auto">
            <a:xfrm>
              <a:off x="2484" y="1395"/>
              <a:ext cx="1451" cy="1497"/>
            </a:xfrm>
            <a:custGeom>
              <a:avLst/>
              <a:gdLst>
                <a:gd name="T0" fmla="*/ 1451 w 1451"/>
                <a:gd name="T1" fmla="*/ 1497 h 1497"/>
                <a:gd name="T2" fmla="*/ 1088 w 1451"/>
                <a:gd name="T3" fmla="*/ 1406 h 1497"/>
                <a:gd name="T4" fmla="*/ 726 w 1451"/>
                <a:gd name="T5" fmla="*/ 1043 h 1497"/>
                <a:gd name="T6" fmla="*/ 0 w 1451"/>
                <a:gd name="T7" fmla="*/ 0 h 1497"/>
                <a:gd name="T8" fmla="*/ 0 60000 65536"/>
                <a:gd name="T9" fmla="*/ 0 60000 65536"/>
                <a:gd name="T10" fmla="*/ 0 60000 65536"/>
                <a:gd name="T11" fmla="*/ 0 60000 65536"/>
                <a:gd name="T12" fmla="*/ 0 w 1451"/>
                <a:gd name="T13" fmla="*/ 0 h 1497"/>
                <a:gd name="T14" fmla="*/ 1451 w 1451"/>
                <a:gd name="T15" fmla="*/ 1497 h 1497"/>
              </a:gdLst>
              <a:ahLst/>
              <a:cxnLst>
                <a:cxn ang="T8">
                  <a:pos x="T0" y="T1"/>
                </a:cxn>
                <a:cxn ang="T9">
                  <a:pos x="T2" y="T3"/>
                </a:cxn>
                <a:cxn ang="T10">
                  <a:pos x="T4" y="T5"/>
                </a:cxn>
                <a:cxn ang="T11">
                  <a:pos x="T6" y="T7"/>
                </a:cxn>
              </a:cxnLst>
              <a:rect l="T12" t="T13" r="T14" b="T15"/>
              <a:pathLst>
                <a:path w="1451" h="1497">
                  <a:moveTo>
                    <a:pt x="1451" y="1497"/>
                  </a:moveTo>
                  <a:cubicBezTo>
                    <a:pt x="1330" y="1489"/>
                    <a:pt x="1209" y="1482"/>
                    <a:pt x="1088" y="1406"/>
                  </a:cubicBezTo>
                  <a:cubicBezTo>
                    <a:pt x="967" y="1330"/>
                    <a:pt x="907" y="1277"/>
                    <a:pt x="726" y="1043"/>
                  </a:cubicBezTo>
                  <a:cubicBezTo>
                    <a:pt x="545" y="809"/>
                    <a:pt x="272" y="404"/>
                    <a:pt x="0" y="0"/>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75" name="Freeform 175"/>
            <p:cNvSpPr>
              <a:spLocks/>
            </p:cNvSpPr>
            <p:nvPr/>
          </p:nvSpPr>
          <p:spPr bwMode="auto">
            <a:xfrm>
              <a:off x="3334" y="1207"/>
              <a:ext cx="607" cy="1657"/>
            </a:xfrm>
            <a:custGeom>
              <a:avLst/>
              <a:gdLst>
                <a:gd name="T0" fmla="*/ 589 w 589"/>
                <a:gd name="T1" fmla="*/ 1633 h 1633"/>
                <a:gd name="T2" fmla="*/ 181 w 589"/>
                <a:gd name="T3" fmla="*/ 1271 h 1633"/>
                <a:gd name="T4" fmla="*/ 0 w 589"/>
                <a:gd name="T5" fmla="*/ 681 h 1633"/>
                <a:gd name="T6" fmla="*/ 181 w 589"/>
                <a:gd name="T7" fmla="*/ 0 h 1633"/>
                <a:gd name="T8" fmla="*/ 0 60000 65536"/>
                <a:gd name="T9" fmla="*/ 0 60000 65536"/>
                <a:gd name="T10" fmla="*/ 0 60000 65536"/>
                <a:gd name="T11" fmla="*/ 0 60000 65536"/>
                <a:gd name="T12" fmla="*/ 0 w 589"/>
                <a:gd name="T13" fmla="*/ 0 h 1633"/>
                <a:gd name="T14" fmla="*/ 589 w 589"/>
                <a:gd name="T15" fmla="*/ 1633 h 1633"/>
              </a:gdLst>
              <a:ahLst/>
              <a:cxnLst>
                <a:cxn ang="T8">
                  <a:pos x="T0" y="T1"/>
                </a:cxn>
                <a:cxn ang="T9">
                  <a:pos x="T2" y="T3"/>
                </a:cxn>
                <a:cxn ang="T10">
                  <a:pos x="T4" y="T5"/>
                </a:cxn>
                <a:cxn ang="T11">
                  <a:pos x="T6" y="T7"/>
                </a:cxn>
              </a:cxnLst>
              <a:rect l="T12" t="T13" r="T14" b="T15"/>
              <a:pathLst>
                <a:path w="589" h="1633">
                  <a:moveTo>
                    <a:pt x="589" y="1633"/>
                  </a:moveTo>
                  <a:cubicBezTo>
                    <a:pt x="434" y="1531"/>
                    <a:pt x="279" y="1430"/>
                    <a:pt x="181" y="1271"/>
                  </a:cubicBezTo>
                  <a:cubicBezTo>
                    <a:pt x="83" y="1112"/>
                    <a:pt x="0" y="893"/>
                    <a:pt x="0" y="681"/>
                  </a:cubicBezTo>
                  <a:cubicBezTo>
                    <a:pt x="0" y="469"/>
                    <a:pt x="90" y="234"/>
                    <a:pt x="181" y="0"/>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59795" name="Group 176"/>
          <p:cNvGrpSpPr>
            <a:grpSpLocks/>
          </p:cNvGrpSpPr>
          <p:nvPr/>
        </p:nvGrpSpPr>
        <p:grpSpPr bwMode="auto">
          <a:xfrm>
            <a:off x="3276600" y="1844675"/>
            <a:ext cx="2374900" cy="3455988"/>
            <a:chOff x="2064" y="1209"/>
            <a:chExt cx="1436" cy="2040"/>
          </a:xfrm>
        </p:grpSpPr>
        <p:grpSp>
          <p:nvGrpSpPr>
            <p:cNvPr id="18760" name="Group 177"/>
            <p:cNvGrpSpPr>
              <a:grpSpLocks/>
            </p:cNvGrpSpPr>
            <p:nvPr/>
          </p:nvGrpSpPr>
          <p:grpSpPr bwMode="auto">
            <a:xfrm>
              <a:off x="2064" y="1706"/>
              <a:ext cx="363" cy="363"/>
              <a:chOff x="2064" y="1706"/>
              <a:chExt cx="363" cy="363"/>
            </a:xfrm>
          </p:grpSpPr>
          <p:grpSp>
            <p:nvGrpSpPr>
              <p:cNvPr id="18764" name="Group 178"/>
              <p:cNvGrpSpPr>
                <a:grpSpLocks/>
              </p:cNvGrpSpPr>
              <p:nvPr/>
            </p:nvGrpSpPr>
            <p:grpSpPr bwMode="auto">
              <a:xfrm rot="519771">
                <a:off x="2064" y="1797"/>
                <a:ext cx="363" cy="272"/>
                <a:chOff x="4513" y="2100"/>
                <a:chExt cx="726" cy="604"/>
              </a:xfrm>
            </p:grpSpPr>
            <p:grpSp>
              <p:nvGrpSpPr>
                <p:cNvPr id="18766" name="Group 179"/>
                <p:cNvGrpSpPr>
                  <a:grpSpLocks/>
                </p:cNvGrpSpPr>
                <p:nvPr/>
              </p:nvGrpSpPr>
              <p:grpSpPr bwMode="auto">
                <a:xfrm>
                  <a:off x="4610" y="2160"/>
                  <a:ext cx="538" cy="417"/>
                  <a:chOff x="4616" y="2012"/>
                  <a:chExt cx="538" cy="417"/>
                </a:xfrm>
              </p:grpSpPr>
              <p:sp>
                <p:nvSpPr>
                  <p:cNvPr id="18768" name="Rectangle 180"/>
                  <p:cNvSpPr>
                    <a:spLocks noChangeArrowheads="1"/>
                  </p:cNvSpPr>
                  <p:nvPr/>
                </p:nvSpPr>
                <p:spPr bwMode="auto">
                  <a:xfrm>
                    <a:off x="4876" y="2030"/>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69" name="Rectangle 181"/>
                  <p:cNvSpPr>
                    <a:spLocks noChangeArrowheads="1"/>
                  </p:cNvSpPr>
                  <p:nvPr/>
                </p:nvSpPr>
                <p:spPr bwMode="auto">
                  <a:xfrm>
                    <a:off x="4616" y="2075"/>
                    <a:ext cx="273" cy="31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70" name="Rectangle 182"/>
                  <p:cNvSpPr>
                    <a:spLocks noChangeArrowheads="1"/>
                  </p:cNvSpPr>
                  <p:nvPr/>
                </p:nvSpPr>
                <p:spPr bwMode="auto">
                  <a:xfrm rot="-574710">
                    <a:off x="4622" y="2299"/>
                    <a:ext cx="532" cy="130"/>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71" name="Rectangle 183"/>
                  <p:cNvSpPr>
                    <a:spLocks noChangeArrowheads="1"/>
                  </p:cNvSpPr>
                  <p:nvPr/>
                </p:nvSpPr>
                <p:spPr bwMode="auto">
                  <a:xfrm>
                    <a:off x="4821" y="2012"/>
                    <a:ext cx="88" cy="97"/>
                  </a:xfrm>
                  <a:prstGeom prst="rect">
                    <a:avLst/>
                  </a:prstGeom>
                  <a:solidFill>
                    <a:srgbClr val="FFFB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18767" name="Picture 184" descr="CA87Y5O3"/>
                <p:cNvPicPr>
                  <a:picLocks noChangeAspect="1" noChangeArrowheads="1"/>
                </p:cNvPicPr>
                <p:nvPr/>
              </p:nvPicPr>
              <p:blipFill>
                <a:blip r:embed="rId20">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4513" y="2100"/>
                  <a:ext cx="726" cy="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65" name="Picture 185" descr="CAEZGH2N"/>
              <p:cNvPicPr>
                <a:picLocks noChangeAspect="1" noChangeArrowheads="1"/>
              </p:cNvPicPr>
              <p:nvPr/>
            </p:nvPicPr>
            <p:blipFill>
              <a:blip r:embed="rId23" cstate="print">
                <a:clrChange>
                  <a:clrFrom>
                    <a:srgbClr val="FFFFFF"/>
                  </a:clrFrom>
                  <a:clrTo>
                    <a:srgbClr val="FFFFFF">
                      <a:alpha val="0"/>
                    </a:srgbClr>
                  </a:clrTo>
                </a:clrChange>
                <a:lum bright="-18000"/>
                <a:extLst>
                  <a:ext uri="{28A0092B-C50C-407E-A947-70E740481C1C}">
                    <a14:useLocalDpi xmlns:a14="http://schemas.microsoft.com/office/drawing/2010/main" val="0"/>
                  </a:ext>
                </a:extLst>
              </a:blip>
              <a:srcRect/>
              <a:stretch>
                <a:fillRect/>
              </a:stretch>
            </p:blipFill>
            <p:spPr bwMode="auto">
              <a:xfrm>
                <a:off x="2154" y="1706"/>
                <a:ext cx="20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61" name="Freeform 186"/>
            <p:cNvSpPr>
              <a:spLocks/>
            </p:cNvSpPr>
            <p:nvPr/>
          </p:nvSpPr>
          <p:spPr bwMode="auto">
            <a:xfrm>
              <a:off x="2336" y="1434"/>
              <a:ext cx="97" cy="272"/>
            </a:xfrm>
            <a:custGeom>
              <a:avLst/>
              <a:gdLst>
                <a:gd name="T0" fmla="*/ 45 w 97"/>
                <a:gd name="T1" fmla="*/ 272 h 272"/>
                <a:gd name="T2" fmla="*/ 90 w 97"/>
                <a:gd name="T3" fmla="*/ 182 h 272"/>
                <a:gd name="T4" fmla="*/ 0 w 97"/>
                <a:gd name="T5" fmla="*/ 0 h 272"/>
                <a:gd name="T6" fmla="*/ 0 60000 65536"/>
                <a:gd name="T7" fmla="*/ 0 60000 65536"/>
                <a:gd name="T8" fmla="*/ 0 60000 65536"/>
                <a:gd name="T9" fmla="*/ 0 w 97"/>
                <a:gd name="T10" fmla="*/ 0 h 272"/>
                <a:gd name="T11" fmla="*/ 97 w 97"/>
                <a:gd name="T12" fmla="*/ 272 h 272"/>
              </a:gdLst>
              <a:ahLst/>
              <a:cxnLst>
                <a:cxn ang="T6">
                  <a:pos x="T0" y="T1"/>
                </a:cxn>
                <a:cxn ang="T7">
                  <a:pos x="T2" y="T3"/>
                </a:cxn>
                <a:cxn ang="T8">
                  <a:pos x="T4" y="T5"/>
                </a:cxn>
              </a:cxnLst>
              <a:rect l="T9" t="T10" r="T11" b="T12"/>
              <a:pathLst>
                <a:path w="97" h="272">
                  <a:moveTo>
                    <a:pt x="45" y="272"/>
                  </a:moveTo>
                  <a:cubicBezTo>
                    <a:pt x="71" y="249"/>
                    <a:pt x="97" y="227"/>
                    <a:pt x="90" y="182"/>
                  </a:cubicBezTo>
                  <a:cubicBezTo>
                    <a:pt x="83" y="137"/>
                    <a:pt x="41" y="68"/>
                    <a:pt x="0" y="0"/>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62" name="Freeform 187"/>
            <p:cNvSpPr>
              <a:spLocks/>
            </p:cNvSpPr>
            <p:nvPr/>
          </p:nvSpPr>
          <p:spPr bwMode="auto">
            <a:xfrm rot="-343231">
              <a:off x="2366" y="1209"/>
              <a:ext cx="1134" cy="486"/>
            </a:xfrm>
            <a:custGeom>
              <a:avLst/>
              <a:gdLst>
                <a:gd name="T0" fmla="*/ 0 w 1043"/>
                <a:gd name="T1" fmla="*/ 362 h 377"/>
                <a:gd name="T2" fmla="*/ 181 w 1043"/>
                <a:gd name="T3" fmla="*/ 362 h 377"/>
                <a:gd name="T4" fmla="*/ 544 w 1043"/>
                <a:gd name="T5" fmla="*/ 272 h 377"/>
                <a:gd name="T6" fmla="*/ 1043 w 1043"/>
                <a:gd name="T7" fmla="*/ 0 h 377"/>
                <a:gd name="T8" fmla="*/ 0 60000 65536"/>
                <a:gd name="T9" fmla="*/ 0 60000 65536"/>
                <a:gd name="T10" fmla="*/ 0 60000 65536"/>
                <a:gd name="T11" fmla="*/ 0 60000 65536"/>
                <a:gd name="T12" fmla="*/ 0 w 1043"/>
                <a:gd name="T13" fmla="*/ 0 h 377"/>
                <a:gd name="T14" fmla="*/ 1043 w 1043"/>
                <a:gd name="T15" fmla="*/ 377 h 377"/>
              </a:gdLst>
              <a:ahLst/>
              <a:cxnLst>
                <a:cxn ang="T8">
                  <a:pos x="T0" y="T1"/>
                </a:cxn>
                <a:cxn ang="T9">
                  <a:pos x="T2" y="T3"/>
                </a:cxn>
                <a:cxn ang="T10">
                  <a:pos x="T4" y="T5"/>
                </a:cxn>
                <a:cxn ang="T11">
                  <a:pos x="T6" y="T7"/>
                </a:cxn>
              </a:cxnLst>
              <a:rect l="T12" t="T13" r="T14" b="T15"/>
              <a:pathLst>
                <a:path w="1043" h="377">
                  <a:moveTo>
                    <a:pt x="0" y="362"/>
                  </a:moveTo>
                  <a:cubicBezTo>
                    <a:pt x="45" y="369"/>
                    <a:pt x="90" y="377"/>
                    <a:pt x="181" y="362"/>
                  </a:cubicBezTo>
                  <a:cubicBezTo>
                    <a:pt x="272" y="347"/>
                    <a:pt x="400" y="332"/>
                    <a:pt x="544" y="272"/>
                  </a:cubicBezTo>
                  <a:cubicBezTo>
                    <a:pt x="688" y="212"/>
                    <a:pt x="865" y="106"/>
                    <a:pt x="1043" y="0"/>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63" name="Freeform 188"/>
            <p:cNvSpPr>
              <a:spLocks/>
            </p:cNvSpPr>
            <p:nvPr/>
          </p:nvSpPr>
          <p:spPr bwMode="auto">
            <a:xfrm>
              <a:off x="2381" y="1752"/>
              <a:ext cx="1043" cy="1497"/>
            </a:xfrm>
            <a:custGeom>
              <a:avLst/>
              <a:gdLst>
                <a:gd name="T0" fmla="*/ 0 w 1043"/>
                <a:gd name="T1" fmla="*/ 0 h 1497"/>
                <a:gd name="T2" fmla="*/ 318 w 1043"/>
                <a:gd name="T3" fmla="*/ 181 h 1497"/>
                <a:gd name="T4" fmla="*/ 680 w 1043"/>
                <a:gd name="T5" fmla="*/ 635 h 1497"/>
                <a:gd name="T6" fmla="*/ 1043 w 1043"/>
                <a:gd name="T7" fmla="*/ 1497 h 1497"/>
                <a:gd name="T8" fmla="*/ 0 60000 65536"/>
                <a:gd name="T9" fmla="*/ 0 60000 65536"/>
                <a:gd name="T10" fmla="*/ 0 60000 65536"/>
                <a:gd name="T11" fmla="*/ 0 60000 65536"/>
                <a:gd name="T12" fmla="*/ 0 w 1043"/>
                <a:gd name="T13" fmla="*/ 0 h 1497"/>
                <a:gd name="T14" fmla="*/ 1043 w 1043"/>
                <a:gd name="T15" fmla="*/ 1497 h 1497"/>
              </a:gdLst>
              <a:ahLst/>
              <a:cxnLst>
                <a:cxn ang="T8">
                  <a:pos x="T0" y="T1"/>
                </a:cxn>
                <a:cxn ang="T9">
                  <a:pos x="T2" y="T3"/>
                </a:cxn>
                <a:cxn ang="T10">
                  <a:pos x="T4" y="T5"/>
                </a:cxn>
                <a:cxn ang="T11">
                  <a:pos x="T6" y="T7"/>
                </a:cxn>
              </a:cxnLst>
              <a:rect l="T12" t="T13" r="T14" b="T15"/>
              <a:pathLst>
                <a:path w="1043" h="1497">
                  <a:moveTo>
                    <a:pt x="0" y="0"/>
                  </a:moveTo>
                  <a:cubicBezTo>
                    <a:pt x="102" y="37"/>
                    <a:pt x="205" y="75"/>
                    <a:pt x="318" y="181"/>
                  </a:cubicBezTo>
                  <a:cubicBezTo>
                    <a:pt x="431" y="287"/>
                    <a:pt x="559" y="416"/>
                    <a:pt x="680" y="635"/>
                  </a:cubicBezTo>
                  <a:cubicBezTo>
                    <a:pt x="801" y="854"/>
                    <a:pt x="982" y="1353"/>
                    <a:pt x="1043" y="1497"/>
                  </a:cubicBezTo>
                </a:path>
              </a:pathLst>
            </a:custGeom>
            <a:noFill/>
            <a:ln w="12700" cap="flat" cmpd="sng">
              <a:solidFill>
                <a:srgbClr val="1F88E7"/>
              </a:solidFill>
              <a:prstDash val="sysDot"/>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59677" name="Rectangle 189"/>
          <p:cNvSpPr>
            <a:spLocks noChangeArrowheads="1"/>
          </p:cNvSpPr>
          <p:nvPr/>
        </p:nvSpPr>
        <p:spPr bwMode="auto">
          <a:xfrm>
            <a:off x="1528763" y="125413"/>
            <a:ext cx="7596187"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000" b="1">
                <a:solidFill>
                  <a:srgbClr val="EC8C00"/>
                </a:solidFill>
                <a:effectLst>
                  <a:outerShdw blurRad="38100" dist="38100" dir="2700000" algn="tl">
                    <a:srgbClr val="C0C0C0"/>
                  </a:outerShdw>
                </a:effectLst>
              </a:rPr>
              <a:t>Maintenance Networking Environment</a:t>
            </a:r>
          </a:p>
        </p:txBody>
      </p:sp>
      <p:grpSp>
        <p:nvGrpSpPr>
          <p:cNvPr id="18457" name="Group 190"/>
          <p:cNvGrpSpPr>
            <a:grpSpLocks/>
          </p:cNvGrpSpPr>
          <p:nvPr/>
        </p:nvGrpSpPr>
        <p:grpSpPr bwMode="auto">
          <a:xfrm>
            <a:off x="2339975" y="908050"/>
            <a:ext cx="1871663" cy="1368425"/>
            <a:chOff x="1474" y="572"/>
            <a:chExt cx="1179" cy="862"/>
          </a:xfrm>
        </p:grpSpPr>
        <p:sp>
          <p:nvSpPr>
            <p:cNvPr id="18673" name="AutoShape 191"/>
            <p:cNvSpPr>
              <a:spLocks noChangeArrowheads="1"/>
            </p:cNvSpPr>
            <p:nvPr/>
          </p:nvSpPr>
          <p:spPr bwMode="auto">
            <a:xfrm>
              <a:off x="1474" y="799"/>
              <a:ext cx="1134" cy="635"/>
            </a:xfrm>
            <a:prstGeom prst="cloudCallout">
              <a:avLst>
                <a:gd name="adj1" fmla="val -24162"/>
                <a:gd name="adj2" fmla="val 11259"/>
              </a:avLst>
            </a:prstGeom>
            <a:solidFill>
              <a:srgbClr val="D3E9FD"/>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400"/>
            </a:p>
          </p:txBody>
        </p:sp>
        <p:pic>
          <p:nvPicPr>
            <p:cNvPr id="959680" name="Picture 192" descr="netViz support dr.diagram book"/>
            <p:cNvPicPr>
              <a:picLocks noChangeAspect="1" noChangeArrowheads="1"/>
            </p:cNvPicPr>
            <p:nvPr/>
          </p:nvPicPr>
          <p:blipFill>
            <a:blip r:embed="rId4">
              <a:clrChange>
                <a:clrFrom>
                  <a:srgbClr val="FFFFFF"/>
                </a:clrFrom>
                <a:clrTo>
                  <a:srgbClr val="FFFFFF">
                    <a:alpha val="0"/>
                  </a:srgbClr>
                </a:clrTo>
              </a:clrChange>
              <a:lum bright="66000" contrast="-18000"/>
            </a:blip>
            <a:srcRect/>
            <a:stretch>
              <a:fillRect/>
            </a:stretch>
          </p:blipFill>
          <p:spPr bwMode="auto">
            <a:xfrm rot="-983643">
              <a:off x="1673" y="881"/>
              <a:ext cx="680" cy="477"/>
            </a:xfrm>
            <a:prstGeom prst="rect">
              <a:avLst/>
            </a:prstGeom>
            <a:noFill/>
            <a:effectLst>
              <a:outerShdw algn="ctr" rotWithShape="0">
                <a:srgbClr val="808080"/>
              </a:outerShdw>
            </a:effectLst>
          </p:spPr>
        </p:pic>
        <p:sp>
          <p:nvSpPr>
            <p:cNvPr id="959681" name="Text Box 193"/>
            <p:cNvSpPr txBox="1">
              <a:spLocks noChangeArrowheads="1"/>
            </p:cNvSpPr>
            <p:nvPr/>
          </p:nvSpPr>
          <p:spPr bwMode="auto">
            <a:xfrm>
              <a:off x="1701" y="572"/>
              <a:ext cx="952" cy="154"/>
            </a:xfrm>
            <a:prstGeom prst="rect">
              <a:avLst/>
            </a:prstGeom>
            <a:noFill/>
            <a:ln w="9525">
              <a:noFill/>
              <a:miter lim="800000"/>
              <a:headEnd/>
              <a:tailEnd/>
            </a:ln>
            <a:effectLst/>
          </p:spPr>
          <p:txBody>
            <a:bodyPr>
              <a:spAutoFit/>
            </a:bodyPr>
            <a:lstStyle/>
            <a:p>
              <a:pPr algn="l">
                <a:spcBef>
                  <a:spcPct val="50000"/>
                </a:spcBef>
                <a:defRPr/>
              </a:pPr>
              <a:r>
                <a:rPr lang="en-GB" sz="1000" i="1">
                  <a:solidFill>
                    <a:srgbClr val="993300"/>
                  </a:solidFill>
                  <a:effectLst>
                    <a:outerShdw blurRad="38100" dist="38100" dir="2700000" algn="tl">
                      <a:srgbClr val="C0C0C0"/>
                    </a:outerShdw>
                  </a:effectLst>
                </a:rPr>
                <a:t>“Device” Network</a:t>
              </a:r>
            </a:p>
          </p:txBody>
        </p:sp>
        <p:grpSp>
          <p:nvGrpSpPr>
            <p:cNvPr id="18676" name="Group 194"/>
            <p:cNvGrpSpPr>
              <a:grpSpLocks/>
            </p:cNvGrpSpPr>
            <p:nvPr/>
          </p:nvGrpSpPr>
          <p:grpSpPr bwMode="auto">
            <a:xfrm>
              <a:off x="1701" y="708"/>
              <a:ext cx="419" cy="375"/>
              <a:chOff x="1701" y="708"/>
              <a:chExt cx="419" cy="375"/>
            </a:xfrm>
          </p:grpSpPr>
          <p:grpSp>
            <p:nvGrpSpPr>
              <p:cNvPr id="18748" name="Group 195"/>
              <p:cNvGrpSpPr>
                <a:grpSpLocks/>
              </p:cNvGrpSpPr>
              <p:nvPr/>
            </p:nvGrpSpPr>
            <p:grpSpPr bwMode="auto">
              <a:xfrm>
                <a:off x="1791" y="708"/>
                <a:ext cx="318" cy="317"/>
                <a:chOff x="2629" y="660"/>
                <a:chExt cx="611" cy="584"/>
              </a:xfrm>
            </p:grpSpPr>
            <p:sp>
              <p:nvSpPr>
                <p:cNvPr id="18758" name="AutoShape 196"/>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59" name="Picture 197" descr="bd05172_"/>
                <p:cNvPicPr>
                  <a:picLocks noChangeAspect="1" noChangeArrowheads="1"/>
                </p:cNvPicPr>
                <p:nvPr/>
              </p:nvPicPr>
              <p:blipFill>
                <a:blip r:embed="rId12" cstate="print">
                  <a:lum bright="-18000" contrast="48000"/>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749" name="Group 198"/>
              <p:cNvGrpSpPr>
                <a:grpSpLocks/>
              </p:cNvGrpSpPr>
              <p:nvPr/>
            </p:nvGrpSpPr>
            <p:grpSpPr bwMode="auto">
              <a:xfrm>
                <a:off x="1701" y="760"/>
                <a:ext cx="227" cy="263"/>
                <a:chOff x="1701" y="760"/>
                <a:chExt cx="227" cy="263"/>
              </a:xfrm>
            </p:grpSpPr>
            <p:pic>
              <p:nvPicPr>
                <p:cNvPr id="18753" name="Picture 199" descr="dig_library"/>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01" y="820"/>
                  <a:ext cx="227"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754" name="Group 200"/>
                <p:cNvGrpSpPr>
                  <a:grpSpLocks/>
                </p:cNvGrpSpPr>
                <p:nvPr/>
              </p:nvGrpSpPr>
              <p:grpSpPr bwMode="auto">
                <a:xfrm>
                  <a:off x="1701" y="775"/>
                  <a:ext cx="92" cy="98"/>
                  <a:chOff x="576" y="2158"/>
                  <a:chExt cx="192" cy="192"/>
                </a:xfrm>
              </p:grpSpPr>
              <p:sp>
                <p:nvSpPr>
                  <p:cNvPr id="18756" name="Oval 201"/>
                  <p:cNvSpPr>
                    <a:spLocks noChangeArrowheads="1"/>
                  </p:cNvSpPr>
                  <p:nvPr/>
                </p:nvSpPr>
                <p:spPr bwMode="auto">
                  <a:xfrm>
                    <a:off x="624" y="2206"/>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57" name="Picture 202" descr="tick"/>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 y="215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55" name="Picture 203" descr="tick"/>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07" y="760"/>
                  <a:ext cx="8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750" name="Group 204"/>
              <p:cNvGrpSpPr>
                <a:grpSpLocks/>
              </p:cNvGrpSpPr>
              <p:nvPr/>
            </p:nvGrpSpPr>
            <p:grpSpPr bwMode="auto">
              <a:xfrm>
                <a:off x="1939" y="857"/>
                <a:ext cx="181" cy="226"/>
                <a:chOff x="1803" y="1661"/>
                <a:chExt cx="363" cy="505"/>
              </a:xfrm>
            </p:grpSpPr>
            <p:sp>
              <p:nvSpPr>
                <p:cNvPr id="18751" name="Oval 20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52" name="Picture 206"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677" name="Group 207"/>
            <p:cNvGrpSpPr>
              <a:grpSpLocks/>
            </p:cNvGrpSpPr>
            <p:nvPr/>
          </p:nvGrpSpPr>
          <p:grpSpPr bwMode="auto">
            <a:xfrm>
              <a:off x="1474" y="935"/>
              <a:ext cx="441" cy="397"/>
              <a:chOff x="1474" y="935"/>
              <a:chExt cx="441" cy="397"/>
            </a:xfrm>
          </p:grpSpPr>
          <p:grpSp>
            <p:nvGrpSpPr>
              <p:cNvPr id="18714" name="Group 208"/>
              <p:cNvGrpSpPr>
                <a:grpSpLocks/>
              </p:cNvGrpSpPr>
              <p:nvPr/>
            </p:nvGrpSpPr>
            <p:grpSpPr bwMode="auto">
              <a:xfrm>
                <a:off x="1565" y="935"/>
                <a:ext cx="318" cy="317"/>
                <a:chOff x="2629" y="660"/>
                <a:chExt cx="611" cy="584"/>
              </a:xfrm>
            </p:grpSpPr>
            <p:sp>
              <p:nvSpPr>
                <p:cNvPr id="18746" name="AutoShape 209"/>
                <p:cNvSpPr>
                  <a:spLocks noChangeArrowheads="1"/>
                </p:cNvSpPr>
                <p:nvPr/>
              </p:nvSpPr>
              <p:spPr bwMode="auto">
                <a:xfrm>
                  <a:off x="2629" y="660"/>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47" name="Picture 210" descr="bd05172_"/>
                <p:cNvPicPr>
                  <a:picLocks noChangeAspect="1" noChangeArrowheads="1"/>
                </p:cNvPicPr>
                <p:nvPr/>
              </p:nvPicPr>
              <p:blipFill>
                <a:blip r:embed="rId12" cstate="print">
                  <a:lum bright="-18000" contrast="48000"/>
                  <a:extLst>
                    <a:ext uri="{28A0092B-C50C-407E-A947-70E740481C1C}">
                      <a14:useLocalDpi xmlns:a14="http://schemas.microsoft.com/office/drawing/2010/main" val="0"/>
                    </a:ext>
                  </a:extLst>
                </a:blip>
                <a:srcRect/>
                <a:stretch>
                  <a:fillRect/>
                </a:stretch>
              </p:blipFill>
              <p:spPr bwMode="auto">
                <a:xfrm>
                  <a:off x="2688" y="720"/>
                  <a:ext cx="494"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715" name="Group 211"/>
              <p:cNvGrpSpPr>
                <a:grpSpLocks/>
              </p:cNvGrpSpPr>
              <p:nvPr/>
            </p:nvGrpSpPr>
            <p:grpSpPr bwMode="auto">
              <a:xfrm>
                <a:off x="1474" y="1035"/>
                <a:ext cx="244" cy="297"/>
                <a:chOff x="1474" y="1035"/>
                <a:chExt cx="244" cy="297"/>
              </a:xfrm>
            </p:grpSpPr>
            <p:grpSp>
              <p:nvGrpSpPr>
                <p:cNvPr id="18719" name="Group 212"/>
                <p:cNvGrpSpPr>
                  <a:grpSpLocks/>
                </p:cNvGrpSpPr>
                <p:nvPr/>
              </p:nvGrpSpPr>
              <p:grpSpPr bwMode="auto">
                <a:xfrm>
                  <a:off x="1492" y="1241"/>
                  <a:ext cx="226" cy="91"/>
                  <a:chOff x="3840" y="3408"/>
                  <a:chExt cx="1440" cy="576"/>
                </a:xfrm>
              </p:grpSpPr>
              <p:grpSp>
                <p:nvGrpSpPr>
                  <p:cNvPr id="18725" name="Group 213"/>
                  <p:cNvGrpSpPr>
                    <a:grpSpLocks/>
                  </p:cNvGrpSpPr>
                  <p:nvPr/>
                </p:nvGrpSpPr>
                <p:grpSpPr bwMode="auto">
                  <a:xfrm>
                    <a:off x="4032" y="3408"/>
                    <a:ext cx="1056" cy="504"/>
                    <a:chOff x="4032" y="3408"/>
                    <a:chExt cx="1056" cy="504"/>
                  </a:xfrm>
                </p:grpSpPr>
                <p:sp>
                  <p:nvSpPr>
                    <p:cNvPr id="18737" name="Line 214"/>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38" name="Line 215"/>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39" name="Line 216"/>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0" name="Line 217"/>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 name="Line 218"/>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 name="Line 219"/>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 name="Line 220"/>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4" name="Line 221"/>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5" name="Line 222"/>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726" name="Group 223"/>
                  <p:cNvGrpSpPr>
                    <a:grpSpLocks/>
                  </p:cNvGrpSpPr>
                  <p:nvPr/>
                </p:nvGrpSpPr>
                <p:grpSpPr bwMode="auto">
                  <a:xfrm>
                    <a:off x="3840" y="3408"/>
                    <a:ext cx="1440" cy="576"/>
                    <a:chOff x="3840" y="3408"/>
                    <a:chExt cx="1440" cy="576"/>
                  </a:xfrm>
                </p:grpSpPr>
                <p:sp>
                  <p:nvSpPr>
                    <p:cNvPr id="18727" name="Oval 224"/>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28" name="Oval 225"/>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29" name="Oval 226"/>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0" name="Oval 227"/>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1" name="Oval 228"/>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2" name="Oval 229"/>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3" name="Oval 230"/>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4" name="Oval 231"/>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5" name="Oval 232"/>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36" name="Oval 233"/>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8720" name="Group 234"/>
                <p:cNvGrpSpPr>
                  <a:grpSpLocks/>
                </p:cNvGrpSpPr>
                <p:nvPr/>
              </p:nvGrpSpPr>
              <p:grpSpPr bwMode="auto">
                <a:xfrm>
                  <a:off x="1474" y="1035"/>
                  <a:ext cx="92" cy="98"/>
                  <a:chOff x="576" y="2158"/>
                  <a:chExt cx="192" cy="192"/>
                </a:xfrm>
              </p:grpSpPr>
              <p:sp>
                <p:nvSpPr>
                  <p:cNvPr id="18723" name="Oval 235"/>
                  <p:cNvSpPr>
                    <a:spLocks noChangeArrowheads="1"/>
                  </p:cNvSpPr>
                  <p:nvPr/>
                </p:nvSpPr>
                <p:spPr bwMode="auto">
                  <a:xfrm>
                    <a:off x="624" y="2206"/>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24" name="Picture 236" descr="tick"/>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 y="215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21" name="Picture 237" descr="dig_library"/>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4" y="1080"/>
                  <a:ext cx="227"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22" name="Picture 238" descr="tick"/>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73" y="1038"/>
                  <a:ext cx="8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716" name="Group 239"/>
              <p:cNvGrpSpPr>
                <a:grpSpLocks/>
              </p:cNvGrpSpPr>
              <p:nvPr/>
            </p:nvGrpSpPr>
            <p:grpSpPr bwMode="auto">
              <a:xfrm>
                <a:off x="1734" y="1093"/>
                <a:ext cx="181" cy="226"/>
                <a:chOff x="1803" y="1661"/>
                <a:chExt cx="363" cy="505"/>
              </a:xfrm>
            </p:grpSpPr>
            <p:sp>
              <p:nvSpPr>
                <p:cNvPr id="18717" name="Oval 24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18" name="Picture 241"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678" name="Group 242"/>
            <p:cNvGrpSpPr>
              <a:grpSpLocks/>
            </p:cNvGrpSpPr>
            <p:nvPr/>
          </p:nvGrpSpPr>
          <p:grpSpPr bwMode="auto">
            <a:xfrm>
              <a:off x="2082" y="890"/>
              <a:ext cx="411" cy="414"/>
              <a:chOff x="2082" y="890"/>
              <a:chExt cx="411" cy="414"/>
            </a:xfrm>
          </p:grpSpPr>
          <p:grpSp>
            <p:nvGrpSpPr>
              <p:cNvPr id="18679" name="Group 243"/>
              <p:cNvGrpSpPr>
                <a:grpSpLocks/>
              </p:cNvGrpSpPr>
              <p:nvPr/>
            </p:nvGrpSpPr>
            <p:grpSpPr bwMode="auto">
              <a:xfrm>
                <a:off x="2154" y="890"/>
                <a:ext cx="318" cy="317"/>
                <a:chOff x="3152" y="1933"/>
                <a:chExt cx="491" cy="480"/>
              </a:xfrm>
            </p:grpSpPr>
            <p:sp>
              <p:nvSpPr>
                <p:cNvPr id="18711" name="AutoShape 244"/>
                <p:cNvSpPr>
                  <a:spLocks noChangeArrowheads="1"/>
                </p:cNvSpPr>
                <p:nvPr/>
              </p:nvSpPr>
              <p:spPr bwMode="auto">
                <a:xfrm>
                  <a:off x="3152" y="1933"/>
                  <a:ext cx="491" cy="480"/>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712" name="Picture 245"/>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198" y="1979"/>
                  <a:ext cx="39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13" name="Picture 246" descr="device"/>
                <p:cNvPicPr>
                  <a:picLocks noChangeAspect="1" noChangeArrowheads="1"/>
                </p:cNvPicPr>
                <p:nvPr/>
              </p:nvPicPr>
              <p:blipFill>
                <a:blip r:embed="rId27" cstate="print">
                  <a:clrChange>
                    <a:clrFrom>
                      <a:srgbClr val="FFFFFF"/>
                    </a:clrFrom>
                    <a:clrTo>
                      <a:srgbClr val="FFFFFF">
                        <a:alpha val="0"/>
                      </a:srgbClr>
                    </a:clrTo>
                  </a:clrChange>
                  <a:lum bright="-6000" contrast="18000"/>
                  <a:extLst>
                    <a:ext uri="{28A0092B-C50C-407E-A947-70E740481C1C}">
                      <a14:useLocalDpi xmlns:a14="http://schemas.microsoft.com/office/drawing/2010/main" val="0"/>
                    </a:ext>
                  </a:extLst>
                </a:blip>
                <a:srcRect/>
                <a:stretch>
                  <a:fillRect/>
                </a:stretch>
              </p:blipFill>
              <p:spPr bwMode="auto">
                <a:xfrm>
                  <a:off x="3243" y="2024"/>
                  <a:ext cx="285"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680" name="Group 247"/>
              <p:cNvGrpSpPr>
                <a:grpSpLocks/>
              </p:cNvGrpSpPr>
              <p:nvPr/>
            </p:nvGrpSpPr>
            <p:grpSpPr bwMode="auto">
              <a:xfrm>
                <a:off x="2082" y="996"/>
                <a:ext cx="227" cy="308"/>
                <a:chOff x="2082" y="996"/>
                <a:chExt cx="227" cy="308"/>
              </a:xfrm>
            </p:grpSpPr>
            <p:grpSp>
              <p:nvGrpSpPr>
                <p:cNvPr id="18684" name="Group 248"/>
                <p:cNvGrpSpPr>
                  <a:grpSpLocks/>
                </p:cNvGrpSpPr>
                <p:nvPr/>
              </p:nvGrpSpPr>
              <p:grpSpPr bwMode="auto">
                <a:xfrm>
                  <a:off x="2082" y="1213"/>
                  <a:ext cx="226" cy="91"/>
                  <a:chOff x="3840" y="3408"/>
                  <a:chExt cx="1440" cy="576"/>
                </a:xfrm>
              </p:grpSpPr>
              <p:grpSp>
                <p:nvGrpSpPr>
                  <p:cNvPr id="18690" name="Group 249"/>
                  <p:cNvGrpSpPr>
                    <a:grpSpLocks/>
                  </p:cNvGrpSpPr>
                  <p:nvPr/>
                </p:nvGrpSpPr>
                <p:grpSpPr bwMode="auto">
                  <a:xfrm>
                    <a:off x="4032" y="3408"/>
                    <a:ext cx="1056" cy="504"/>
                    <a:chOff x="4032" y="3408"/>
                    <a:chExt cx="1056" cy="504"/>
                  </a:xfrm>
                </p:grpSpPr>
                <p:sp>
                  <p:nvSpPr>
                    <p:cNvPr id="18702" name="Line 250"/>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3" name="Line 251"/>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4" name="Line 252"/>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5" name="Line 253"/>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6" name="Line 254"/>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7" name="Line 255"/>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8" name="Line 256"/>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09" name="Line 257"/>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10" name="Line 258"/>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691" name="Group 259"/>
                  <p:cNvGrpSpPr>
                    <a:grpSpLocks/>
                  </p:cNvGrpSpPr>
                  <p:nvPr/>
                </p:nvGrpSpPr>
                <p:grpSpPr bwMode="auto">
                  <a:xfrm>
                    <a:off x="3840" y="3408"/>
                    <a:ext cx="1440" cy="576"/>
                    <a:chOff x="3840" y="3408"/>
                    <a:chExt cx="1440" cy="576"/>
                  </a:xfrm>
                </p:grpSpPr>
                <p:sp>
                  <p:nvSpPr>
                    <p:cNvPr id="18692" name="Oval 260"/>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3" name="Oval 261"/>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4" name="Oval 262"/>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5" name="Oval 263"/>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6" name="Oval 264"/>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7" name="Oval 265"/>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8" name="Oval 266"/>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99" name="Oval 267"/>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00" name="Oval 268"/>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701" name="Oval 269"/>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pic>
              <p:nvPicPr>
                <p:cNvPr id="18685" name="Picture 270" descr="dig_library"/>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082" y="1053"/>
                  <a:ext cx="227"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86" name="Group 271"/>
                <p:cNvGrpSpPr>
                  <a:grpSpLocks/>
                </p:cNvGrpSpPr>
                <p:nvPr/>
              </p:nvGrpSpPr>
              <p:grpSpPr bwMode="auto">
                <a:xfrm>
                  <a:off x="2082" y="1008"/>
                  <a:ext cx="92" cy="98"/>
                  <a:chOff x="576" y="2158"/>
                  <a:chExt cx="192" cy="192"/>
                </a:xfrm>
              </p:grpSpPr>
              <p:sp>
                <p:nvSpPr>
                  <p:cNvPr id="18688" name="Oval 272"/>
                  <p:cNvSpPr>
                    <a:spLocks noChangeArrowheads="1"/>
                  </p:cNvSpPr>
                  <p:nvPr/>
                </p:nvSpPr>
                <p:spPr bwMode="auto">
                  <a:xfrm>
                    <a:off x="624" y="2206"/>
                    <a:ext cx="96" cy="96"/>
                  </a:xfrm>
                  <a:prstGeom prst="ellipse">
                    <a:avLst/>
                  </a:prstGeom>
                  <a:solidFill>
                    <a:srgbClr val="18F713"/>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89" name="Picture 273" descr="tick"/>
                  <p:cNvPicPr>
                    <a:picLocks noChangeAspect="1" noChangeArrowheads="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 y="215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687" name="Picture 274" descr="tick"/>
                <p:cNvPicPr>
                  <a:picLocks noChangeAspect="1" noChangeArrowheads="1"/>
                </p:cNvPicPr>
                <p:nvPr/>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82" y="996"/>
                  <a:ext cx="8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681" name="Group 275"/>
              <p:cNvGrpSpPr>
                <a:grpSpLocks/>
              </p:cNvGrpSpPr>
              <p:nvPr/>
            </p:nvGrpSpPr>
            <p:grpSpPr bwMode="auto">
              <a:xfrm>
                <a:off x="2312" y="1048"/>
                <a:ext cx="181" cy="226"/>
                <a:chOff x="1803" y="1661"/>
                <a:chExt cx="363" cy="505"/>
              </a:xfrm>
            </p:grpSpPr>
            <p:sp>
              <p:nvSpPr>
                <p:cNvPr id="18682" name="Oval 27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83" name="Picture 277"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8458" name="Group 278"/>
          <p:cNvGrpSpPr>
            <a:grpSpLocks/>
          </p:cNvGrpSpPr>
          <p:nvPr/>
        </p:nvGrpSpPr>
        <p:grpSpPr bwMode="auto">
          <a:xfrm>
            <a:off x="4859338" y="5345113"/>
            <a:ext cx="1871662" cy="1252537"/>
            <a:chOff x="3061" y="3367"/>
            <a:chExt cx="1179" cy="789"/>
          </a:xfrm>
        </p:grpSpPr>
        <p:sp>
          <p:nvSpPr>
            <p:cNvPr id="959767" name="Text Box 279"/>
            <p:cNvSpPr txBox="1">
              <a:spLocks noChangeArrowheads="1"/>
            </p:cNvSpPr>
            <p:nvPr/>
          </p:nvSpPr>
          <p:spPr bwMode="auto">
            <a:xfrm>
              <a:off x="3288" y="3367"/>
              <a:ext cx="952" cy="154"/>
            </a:xfrm>
            <a:prstGeom prst="rect">
              <a:avLst/>
            </a:prstGeom>
            <a:noFill/>
            <a:ln w="9525">
              <a:noFill/>
              <a:miter lim="800000"/>
              <a:headEnd/>
              <a:tailEnd/>
            </a:ln>
            <a:effectLst/>
          </p:spPr>
          <p:txBody>
            <a:bodyPr>
              <a:spAutoFit/>
            </a:bodyPr>
            <a:lstStyle/>
            <a:p>
              <a:pPr algn="l">
                <a:spcBef>
                  <a:spcPct val="50000"/>
                </a:spcBef>
                <a:defRPr/>
              </a:pPr>
              <a:r>
                <a:rPr lang="en-GB" sz="1000" i="1">
                  <a:solidFill>
                    <a:srgbClr val="993300"/>
                  </a:solidFill>
                  <a:effectLst>
                    <a:outerShdw blurRad="38100" dist="38100" dir="2700000" algn="tl">
                      <a:srgbClr val="C0C0C0"/>
                    </a:outerShdw>
                  </a:effectLst>
                </a:rPr>
                <a:t>“Service” Network</a:t>
              </a:r>
            </a:p>
          </p:txBody>
        </p:sp>
        <p:sp>
          <p:nvSpPr>
            <p:cNvPr id="18647" name="AutoShape 280"/>
            <p:cNvSpPr>
              <a:spLocks noChangeArrowheads="1"/>
            </p:cNvSpPr>
            <p:nvPr/>
          </p:nvSpPr>
          <p:spPr bwMode="auto">
            <a:xfrm>
              <a:off x="3061" y="3521"/>
              <a:ext cx="1134" cy="635"/>
            </a:xfrm>
            <a:prstGeom prst="cloudCallout">
              <a:avLst>
                <a:gd name="adj1" fmla="val -24162"/>
                <a:gd name="adj2" fmla="val 11259"/>
              </a:avLst>
            </a:prstGeom>
            <a:solidFill>
              <a:srgbClr val="D3E9FD"/>
            </a:solidFill>
            <a:ln w="9525">
              <a:solidFill>
                <a:schemeClr val="bg1"/>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sz="1400"/>
            </a:p>
          </p:txBody>
        </p:sp>
        <p:pic>
          <p:nvPicPr>
            <p:cNvPr id="959769" name="Picture 281" descr="netViz support dr.diagram book"/>
            <p:cNvPicPr>
              <a:picLocks noChangeAspect="1" noChangeArrowheads="1"/>
            </p:cNvPicPr>
            <p:nvPr/>
          </p:nvPicPr>
          <p:blipFill>
            <a:blip r:embed="rId4">
              <a:clrChange>
                <a:clrFrom>
                  <a:srgbClr val="FFFFFF"/>
                </a:clrFrom>
                <a:clrTo>
                  <a:srgbClr val="FFFFFF">
                    <a:alpha val="0"/>
                  </a:srgbClr>
                </a:clrTo>
              </a:clrChange>
              <a:lum bright="66000" contrast="-18000"/>
            </a:blip>
            <a:srcRect/>
            <a:stretch>
              <a:fillRect/>
            </a:stretch>
          </p:blipFill>
          <p:spPr bwMode="auto">
            <a:xfrm rot="-983643">
              <a:off x="3260" y="3603"/>
              <a:ext cx="680" cy="477"/>
            </a:xfrm>
            <a:prstGeom prst="rect">
              <a:avLst/>
            </a:prstGeom>
            <a:noFill/>
            <a:effectLst>
              <a:outerShdw algn="ctr" rotWithShape="0">
                <a:srgbClr val="808080"/>
              </a:outerShdw>
            </a:effectLst>
          </p:spPr>
        </p:pic>
        <p:grpSp>
          <p:nvGrpSpPr>
            <p:cNvPr id="18649" name="Group 282"/>
            <p:cNvGrpSpPr>
              <a:grpSpLocks/>
            </p:cNvGrpSpPr>
            <p:nvPr/>
          </p:nvGrpSpPr>
          <p:grpSpPr bwMode="auto">
            <a:xfrm>
              <a:off x="3406" y="3521"/>
              <a:ext cx="381" cy="323"/>
              <a:chOff x="3406" y="3521"/>
              <a:chExt cx="381" cy="323"/>
            </a:xfrm>
          </p:grpSpPr>
          <p:grpSp>
            <p:nvGrpSpPr>
              <p:cNvPr id="18666" name="Group 283"/>
              <p:cNvGrpSpPr>
                <a:grpSpLocks/>
              </p:cNvGrpSpPr>
              <p:nvPr/>
            </p:nvGrpSpPr>
            <p:grpSpPr bwMode="auto">
              <a:xfrm>
                <a:off x="3424" y="3521"/>
                <a:ext cx="329" cy="290"/>
                <a:chOff x="720" y="1206"/>
                <a:chExt cx="624" cy="576"/>
              </a:xfrm>
            </p:grpSpPr>
            <p:sp>
              <p:nvSpPr>
                <p:cNvPr id="18671" name="AutoShape 284"/>
                <p:cNvSpPr>
                  <a:spLocks noChangeArrowheads="1"/>
                </p:cNvSpPr>
                <p:nvPr/>
              </p:nvSpPr>
              <p:spPr bwMode="auto">
                <a:xfrm>
                  <a:off x="720" y="1206"/>
                  <a:ext cx="624" cy="576"/>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72" name="Picture 285" descr="img44">
                  <a:hlinkClick r:id="rId28"/>
                </p:cNvPr>
                <p:cNvPicPr>
                  <a:picLocks noChangeAspect="1" noChangeArrowheads="1"/>
                </p:cNvPicPr>
                <p:nvPr/>
              </p:nvPicPr>
              <p:blipFill>
                <a:blip r:embed="rId29">
                  <a:lum bright="30000" contrast="-30000"/>
                  <a:extLst>
                    <a:ext uri="{28A0092B-C50C-407E-A947-70E740481C1C}">
                      <a14:useLocalDpi xmlns:a14="http://schemas.microsoft.com/office/drawing/2010/main" val="0"/>
                    </a:ext>
                  </a:extLst>
                </a:blip>
                <a:srcRect/>
                <a:stretch>
                  <a:fillRect/>
                </a:stretch>
              </p:blipFill>
              <p:spPr bwMode="auto">
                <a:xfrm>
                  <a:off x="798" y="1272"/>
                  <a:ext cx="47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667" name="Picture 286" descr="untitled"/>
              <p:cNvPicPr>
                <a:picLocks noChangeAspect="1" noChangeArrowheads="1"/>
              </p:cNvPicPr>
              <p:nvPr/>
            </p:nvPicPr>
            <p:blipFill>
              <a:blip r:embed="rId14"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651" y="3725"/>
                <a:ext cx="136"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68" name="Group 287"/>
              <p:cNvGrpSpPr>
                <a:grpSpLocks/>
              </p:cNvGrpSpPr>
              <p:nvPr/>
            </p:nvGrpSpPr>
            <p:grpSpPr bwMode="auto">
              <a:xfrm>
                <a:off x="3406" y="3618"/>
                <a:ext cx="181" cy="226"/>
                <a:chOff x="1803" y="1661"/>
                <a:chExt cx="363" cy="505"/>
              </a:xfrm>
            </p:grpSpPr>
            <p:sp>
              <p:nvSpPr>
                <p:cNvPr id="18669" name="Oval 28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70" name="Picture 289"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650" name="Group 290"/>
            <p:cNvGrpSpPr>
              <a:grpSpLocks/>
            </p:cNvGrpSpPr>
            <p:nvPr/>
          </p:nvGrpSpPr>
          <p:grpSpPr bwMode="auto">
            <a:xfrm>
              <a:off x="3152" y="3703"/>
              <a:ext cx="415" cy="374"/>
              <a:chOff x="3152" y="3703"/>
              <a:chExt cx="415" cy="374"/>
            </a:xfrm>
          </p:grpSpPr>
          <p:grpSp>
            <p:nvGrpSpPr>
              <p:cNvPr id="18659" name="Group 291"/>
              <p:cNvGrpSpPr>
                <a:grpSpLocks/>
              </p:cNvGrpSpPr>
              <p:nvPr/>
            </p:nvGrpSpPr>
            <p:grpSpPr bwMode="auto">
              <a:xfrm>
                <a:off x="3197" y="3703"/>
                <a:ext cx="318" cy="317"/>
                <a:chOff x="432" y="1296"/>
                <a:chExt cx="611" cy="584"/>
              </a:xfrm>
            </p:grpSpPr>
            <p:sp>
              <p:nvSpPr>
                <p:cNvPr id="18664" name="AutoShape 292"/>
                <p:cNvSpPr>
                  <a:spLocks noChangeArrowheads="1"/>
                </p:cNvSpPr>
                <p:nvPr/>
              </p:nvSpPr>
              <p:spPr bwMode="auto">
                <a:xfrm>
                  <a:off x="432" y="1296"/>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65" name="Picture 293" descr="CA8XIZST"/>
                <p:cNvPicPr>
                  <a:picLocks noChangeAspect="1" noChangeArrowheads="1"/>
                </p:cNvPicPr>
                <p:nvPr/>
              </p:nvPicPr>
              <p:blipFill>
                <a:blip r:embed="rId13" cstate="print">
                  <a:lum bright="30000" contrast="-30000"/>
                  <a:extLst>
                    <a:ext uri="{28A0092B-C50C-407E-A947-70E740481C1C}">
                      <a14:useLocalDpi xmlns:a14="http://schemas.microsoft.com/office/drawing/2010/main" val="0"/>
                    </a:ext>
                  </a:extLst>
                </a:blip>
                <a:srcRect/>
                <a:stretch>
                  <a:fillRect/>
                </a:stretch>
              </p:blipFill>
              <p:spPr bwMode="auto">
                <a:xfrm>
                  <a:off x="501" y="1365"/>
                  <a:ext cx="46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660" name="Picture 294" descr="untitled"/>
              <p:cNvPicPr>
                <a:picLocks noChangeAspect="1" noChangeArrowheads="1"/>
              </p:cNvPicPr>
              <p:nvPr/>
            </p:nvPicPr>
            <p:blipFill>
              <a:blip r:embed="rId14" cstate="print">
                <a:clrChange>
                  <a:clrFrom>
                    <a:srgbClr val="FEFAFE"/>
                  </a:clrFrom>
                  <a:clrTo>
                    <a:srgbClr val="FEFAFE">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385" y="3924"/>
                <a:ext cx="18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61" name="Group 295"/>
              <p:cNvGrpSpPr>
                <a:grpSpLocks/>
              </p:cNvGrpSpPr>
              <p:nvPr/>
            </p:nvGrpSpPr>
            <p:grpSpPr bwMode="auto">
              <a:xfrm>
                <a:off x="3152" y="3832"/>
                <a:ext cx="181" cy="226"/>
                <a:chOff x="1803" y="1661"/>
                <a:chExt cx="363" cy="505"/>
              </a:xfrm>
            </p:grpSpPr>
            <p:sp>
              <p:nvSpPr>
                <p:cNvPr id="18662" name="Oval 29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63" name="Picture 297"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651" name="Group 298"/>
            <p:cNvGrpSpPr>
              <a:grpSpLocks/>
            </p:cNvGrpSpPr>
            <p:nvPr/>
          </p:nvGrpSpPr>
          <p:grpSpPr bwMode="auto">
            <a:xfrm>
              <a:off x="3751" y="3612"/>
              <a:ext cx="399" cy="359"/>
              <a:chOff x="3751" y="3612"/>
              <a:chExt cx="399" cy="359"/>
            </a:xfrm>
          </p:grpSpPr>
          <p:grpSp>
            <p:nvGrpSpPr>
              <p:cNvPr id="18652" name="Group 299"/>
              <p:cNvGrpSpPr>
                <a:grpSpLocks/>
              </p:cNvGrpSpPr>
              <p:nvPr/>
            </p:nvGrpSpPr>
            <p:grpSpPr bwMode="auto">
              <a:xfrm>
                <a:off x="3787" y="3612"/>
                <a:ext cx="329" cy="314"/>
                <a:chOff x="1837" y="1014"/>
                <a:chExt cx="611" cy="584"/>
              </a:xfrm>
            </p:grpSpPr>
            <p:sp>
              <p:nvSpPr>
                <p:cNvPr id="18657" name="AutoShape 300"/>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58" name="Picture 301" descr="hyperprimergraph">
                  <a:hlinkClick r:id="rId30"/>
                </p:cNvPr>
                <p:cNvPicPr>
                  <a:picLocks noChangeAspect="1" noChangeArrowheads="1"/>
                </p:cNvPicPr>
                <p:nvPr/>
              </p:nvPicPr>
              <p:blipFill>
                <a:blip r:embed="rId31">
                  <a:lum bright="54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pic>
            <p:nvPicPr>
              <p:cNvPr id="18653" name="Picture 302" descr="cluster"/>
              <p:cNvPicPr>
                <a:picLocks noChangeAspect="1" noChangeArrowheads="1"/>
              </p:cNvPicPr>
              <p:nvPr/>
            </p:nvPicPr>
            <p:blipFill>
              <a:blip r:embed="rId32">
                <a:clrChange>
                  <a:clrFrom>
                    <a:srgbClr val="CBCBCB"/>
                  </a:clrFrom>
                  <a:clrTo>
                    <a:srgbClr val="CBCBCB">
                      <a:alpha val="0"/>
                    </a:srgbClr>
                  </a:clrTo>
                </a:clrChange>
                <a:lum bright="30000" contrast="-30000"/>
                <a:extLst>
                  <a:ext uri="{28A0092B-C50C-407E-A947-70E740481C1C}">
                    <a14:useLocalDpi xmlns:a14="http://schemas.microsoft.com/office/drawing/2010/main" val="0"/>
                  </a:ext>
                </a:extLst>
              </a:blip>
              <a:srcRect/>
              <a:stretch>
                <a:fillRect/>
              </a:stretch>
            </p:blipFill>
            <p:spPr bwMode="auto">
              <a:xfrm>
                <a:off x="3969" y="3794"/>
                <a:ext cx="18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54" name="Group 303"/>
              <p:cNvGrpSpPr>
                <a:grpSpLocks/>
              </p:cNvGrpSpPr>
              <p:nvPr/>
            </p:nvGrpSpPr>
            <p:grpSpPr bwMode="auto">
              <a:xfrm>
                <a:off x="3751" y="3745"/>
                <a:ext cx="181" cy="226"/>
                <a:chOff x="1803" y="1661"/>
                <a:chExt cx="363" cy="505"/>
              </a:xfrm>
            </p:grpSpPr>
            <p:sp>
              <p:nvSpPr>
                <p:cNvPr id="18655" name="Oval 30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56" name="Picture 305" descr="CA0NW12D"/>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8459" name="WordArt 306"/>
          <p:cNvSpPr>
            <a:spLocks noChangeArrowheads="1" noChangeShapeType="1" noTextEdit="1"/>
          </p:cNvSpPr>
          <p:nvPr/>
        </p:nvSpPr>
        <p:spPr bwMode="auto">
          <a:xfrm>
            <a:off x="5995988" y="3573463"/>
            <a:ext cx="2105025" cy="5032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49625"/>
              </a:avLst>
            </a:prstTxWarp>
          </a:bodyPr>
          <a:lstStyle/>
          <a:p>
            <a:r>
              <a:rPr lang="en-US" sz="2000" kern="10" spc="400">
                <a:gradFill rotWithShape="1">
                  <a:gsLst>
                    <a:gs pos="0">
                      <a:srgbClr val="AAAAAA"/>
                    </a:gs>
                    <a:gs pos="100000">
                      <a:srgbClr val="FFFFFF"/>
                    </a:gs>
                  </a:gsLst>
                  <a:lin ang="5400000" scaled="1"/>
                </a:gradFill>
                <a:effectLst>
                  <a:outerShdw dist="35921" dir="2700000" algn="ctr" rotWithShape="0">
                    <a:srgbClr val="4D4D4D">
                      <a:alpha val="79999"/>
                    </a:srgbClr>
                  </a:outerShdw>
                </a:effectLst>
                <a:latin typeface="Arial Black"/>
              </a:rPr>
              <a:t>Semantic Web </a:t>
            </a:r>
          </a:p>
          <a:p>
            <a:r>
              <a:rPr lang="en-US" sz="2000" kern="10" spc="400">
                <a:gradFill rotWithShape="1">
                  <a:gsLst>
                    <a:gs pos="0">
                      <a:srgbClr val="AAAAAA"/>
                    </a:gs>
                    <a:gs pos="100000">
                      <a:srgbClr val="FFFFFF"/>
                    </a:gs>
                  </a:gsLst>
                  <a:lin ang="5400000" scaled="1"/>
                </a:gradFill>
                <a:effectLst>
                  <a:outerShdw dist="35921" dir="2700000" algn="ctr" rotWithShape="0">
                    <a:srgbClr val="4D4D4D">
                      <a:alpha val="79999"/>
                    </a:srgbClr>
                  </a:outerShdw>
                </a:effectLst>
                <a:latin typeface="Arial Black"/>
              </a:rPr>
              <a:t>environment</a:t>
            </a:r>
          </a:p>
        </p:txBody>
      </p:sp>
      <p:grpSp>
        <p:nvGrpSpPr>
          <p:cNvPr id="959938" name="Group 307"/>
          <p:cNvGrpSpPr>
            <a:grpSpLocks/>
          </p:cNvGrpSpPr>
          <p:nvPr/>
        </p:nvGrpSpPr>
        <p:grpSpPr bwMode="auto">
          <a:xfrm>
            <a:off x="107950" y="2530475"/>
            <a:ext cx="2763838" cy="2057400"/>
            <a:chOff x="68" y="1594"/>
            <a:chExt cx="1741" cy="1296"/>
          </a:xfrm>
        </p:grpSpPr>
        <p:grpSp>
          <p:nvGrpSpPr>
            <p:cNvPr id="18577" name="Group 308"/>
            <p:cNvGrpSpPr>
              <a:grpSpLocks/>
            </p:cNvGrpSpPr>
            <p:nvPr/>
          </p:nvGrpSpPr>
          <p:grpSpPr bwMode="auto">
            <a:xfrm>
              <a:off x="77" y="1594"/>
              <a:ext cx="1689" cy="1180"/>
              <a:chOff x="77" y="1594"/>
              <a:chExt cx="1689" cy="1180"/>
            </a:xfrm>
          </p:grpSpPr>
          <p:grpSp>
            <p:nvGrpSpPr>
              <p:cNvPr id="18579" name="Group 309"/>
              <p:cNvGrpSpPr>
                <a:grpSpLocks/>
              </p:cNvGrpSpPr>
              <p:nvPr/>
            </p:nvGrpSpPr>
            <p:grpSpPr bwMode="auto">
              <a:xfrm>
                <a:off x="107" y="1594"/>
                <a:ext cx="1639" cy="1093"/>
                <a:chOff x="107" y="1594"/>
                <a:chExt cx="1639" cy="1093"/>
              </a:xfrm>
            </p:grpSpPr>
            <p:sp>
              <p:nvSpPr>
                <p:cNvPr id="18639" name="AutoShape 310"/>
                <p:cNvSpPr>
                  <a:spLocks noChangeArrowheads="1"/>
                </p:cNvSpPr>
                <p:nvPr/>
              </p:nvSpPr>
              <p:spPr bwMode="auto">
                <a:xfrm>
                  <a:off x="125" y="2065"/>
                  <a:ext cx="1577" cy="136"/>
                </a:xfrm>
                <a:prstGeom prst="cube">
                  <a:avLst>
                    <a:gd name="adj" fmla="val 93833"/>
                  </a:avLst>
                </a:prstGeom>
                <a:solidFill>
                  <a:srgbClr val="FFCC66"/>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40" name="Line 311"/>
                <p:cNvSpPr>
                  <a:spLocks noChangeShapeType="1"/>
                </p:cNvSpPr>
                <p:nvPr/>
              </p:nvSpPr>
              <p:spPr bwMode="auto">
                <a:xfrm flipH="1">
                  <a:off x="432" y="1594"/>
                  <a:ext cx="284" cy="29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641" name="Line 312"/>
                <p:cNvSpPr>
                  <a:spLocks noChangeShapeType="1"/>
                </p:cNvSpPr>
                <p:nvPr/>
              </p:nvSpPr>
              <p:spPr bwMode="auto">
                <a:xfrm flipH="1">
                  <a:off x="671" y="1612"/>
                  <a:ext cx="166" cy="272"/>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642" name="Line 313"/>
                <p:cNvSpPr>
                  <a:spLocks noChangeShapeType="1"/>
                </p:cNvSpPr>
                <p:nvPr/>
              </p:nvSpPr>
              <p:spPr bwMode="auto">
                <a:xfrm flipH="1">
                  <a:off x="943" y="1624"/>
                  <a:ext cx="12" cy="26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643" name="Line 314"/>
                <p:cNvSpPr>
                  <a:spLocks noChangeShapeType="1"/>
                </p:cNvSpPr>
                <p:nvPr/>
              </p:nvSpPr>
              <p:spPr bwMode="auto">
                <a:xfrm>
                  <a:off x="1079" y="1624"/>
                  <a:ext cx="91" cy="26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644" name="Line 315"/>
                <p:cNvSpPr>
                  <a:spLocks noChangeShapeType="1"/>
                </p:cNvSpPr>
                <p:nvPr/>
              </p:nvSpPr>
              <p:spPr bwMode="auto">
                <a:xfrm>
                  <a:off x="1219" y="1618"/>
                  <a:ext cx="196" cy="244"/>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645" name="AutoShape 316"/>
                <p:cNvSpPr>
                  <a:spLocks noChangeArrowheads="1"/>
                </p:cNvSpPr>
                <p:nvPr/>
              </p:nvSpPr>
              <p:spPr bwMode="auto">
                <a:xfrm>
                  <a:off x="107" y="2551"/>
                  <a:ext cx="1639" cy="136"/>
                </a:xfrm>
                <a:prstGeom prst="cube">
                  <a:avLst>
                    <a:gd name="adj" fmla="val 93833"/>
                  </a:avLst>
                </a:prstGeom>
                <a:solidFill>
                  <a:srgbClr val="FFCC66"/>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8580" name="Group 317"/>
              <p:cNvGrpSpPr>
                <a:grpSpLocks/>
              </p:cNvGrpSpPr>
              <p:nvPr/>
            </p:nvGrpSpPr>
            <p:grpSpPr bwMode="auto">
              <a:xfrm>
                <a:off x="77" y="2239"/>
                <a:ext cx="1689" cy="535"/>
                <a:chOff x="83" y="3258"/>
                <a:chExt cx="1689" cy="535"/>
              </a:xfrm>
            </p:grpSpPr>
            <p:sp>
              <p:nvSpPr>
                <p:cNvPr id="18599" name="Line 318"/>
                <p:cNvSpPr>
                  <a:spLocks noChangeShapeType="1"/>
                </p:cNvSpPr>
                <p:nvPr/>
              </p:nvSpPr>
              <p:spPr bwMode="auto">
                <a:xfrm>
                  <a:off x="1248" y="3527"/>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grpSp>
              <p:nvGrpSpPr>
                <p:cNvPr id="18600" name="Group 319"/>
                <p:cNvGrpSpPr>
                  <a:grpSpLocks/>
                </p:cNvGrpSpPr>
                <p:nvPr/>
              </p:nvGrpSpPr>
              <p:grpSpPr bwMode="auto">
                <a:xfrm>
                  <a:off x="83" y="3258"/>
                  <a:ext cx="1689" cy="535"/>
                  <a:chOff x="83" y="1754"/>
                  <a:chExt cx="1689" cy="535"/>
                </a:xfrm>
              </p:grpSpPr>
              <p:sp>
                <p:nvSpPr>
                  <p:cNvPr id="18601" name="Line 320"/>
                  <p:cNvSpPr>
                    <a:spLocks noChangeShapeType="1"/>
                  </p:cNvSpPr>
                  <p:nvPr/>
                </p:nvSpPr>
                <p:spPr bwMode="auto">
                  <a:xfrm>
                    <a:off x="472" y="2020"/>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18602" name="Line 321"/>
                  <p:cNvSpPr>
                    <a:spLocks noChangeShapeType="1"/>
                  </p:cNvSpPr>
                  <p:nvPr/>
                </p:nvSpPr>
                <p:spPr bwMode="auto">
                  <a:xfrm>
                    <a:off x="936" y="2020"/>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grpSp>
                <p:nvGrpSpPr>
                  <p:cNvPr id="18603" name="Group 322"/>
                  <p:cNvGrpSpPr>
                    <a:grpSpLocks/>
                  </p:cNvGrpSpPr>
                  <p:nvPr/>
                </p:nvGrpSpPr>
                <p:grpSpPr bwMode="auto">
                  <a:xfrm>
                    <a:off x="491" y="1796"/>
                    <a:ext cx="576" cy="340"/>
                    <a:chOff x="491" y="1800"/>
                    <a:chExt cx="576" cy="340"/>
                  </a:xfrm>
                </p:grpSpPr>
                <p:pic>
                  <p:nvPicPr>
                    <p:cNvPr id="18637" name="Picture 323" descr="adapter_rotated"/>
                    <p:cNvPicPr>
                      <a:picLocks noChangeAspect="1" noChangeArrowheads="1"/>
                    </p:cNvPicPr>
                    <p:nvPr/>
                  </p:nvPicPr>
                  <p:blipFill>
                    <a:blip r:embed="rId33">
                      <a:clrChange>
                        <a:clrFrom>
                          <a:srgbClr val="FFFFFF"/>
                        </a:clrFrom>
                        <a:clrTo>
                          <a:srgbClr val="FFFFFF">
                            <a:alpha val="0"/>
                          </a:srgbClr>
                        </a:clrTo>
                      </a:clrChange>
                      <a:lum bright="-24000" contrast="-18000"/>
                      <a:extLst>
                        <a:ext uri="{28A0092B-C50C-407E-A947-70E740481C1C}">
                          <a14:useLocalDpi xmlns:a14="http://schemas.microsoft.com/office/drawing/2010/main" val="0"/>
                        </a:ext>
                      </a:extLst>
                    </a:blip>
                    <a:srcRect/>
                    <a:stretch>
                      <a:fillRect/>
                    </a:stretch>
                  </p:blipFill>
                  <p:spPr bwMode="auto">
                    <a:xfrm>
                      <a:off x="568" y="1888"/>
                      <a:ext cx="36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8" name="Text Box 324"/>
                    <p:cNvSpPr txBox="1">
                      <a:spLocks noChangeArrowheads="1"/>
                    </p:cNvSpPr>
                    <p:nvPr/>
                  </p:nvSpPr>
                  <p:spPr bwMode="auto">
                    <a:xfrm>
                      <a:off x="491" y="18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993300"/>
                          </a:solidFill>
                        </a:rPr>
                        <a:t>”Adapter”</a:t>
                      </a:r>
                      <a:endParaRPr lang="en-GB" altLang="en-US" sz="1000" b="1" i="1">
                        <a:solidFill>
                          <a:srgbClr val="993300"/>
                        </a:solidFill>
                      </a:endParaRPr>
                    </a:p>
                  </p:txBody>
                </p:sp>
              </p:grpSp>
              <p:grpSp>
                <p:nvGrpSpPr>
                  <p:cNvPr id="18604" name="Group 325"/>
                  <p:cNvGrpSpPr>
                    <a:grpSpLocks/>
                  </p:cNvGrpSpPr>
                  <p:nvPr/>
                </p:nvGrpSpPr>
                <p:grpSpPr bwMode="auto">
                  <a:xfrm>
                    <a:off x="1199" y="1754"/>
                    <a:ext cx="573" cy="402"/>
                    <a:chOff x="1199" y="1758"/>
                    <a:chExt cx="573" cy="402"/>
                  </a:xfrm>
                </p:grpSpPr>
                <p:grpSp>
                  <p:nvGrpSpPr>
                    <p:cNvPr id="18610" name="Group 326"/>
                    <p:cNvGrpSpPr>
                      <a:grpSpLocks/>
                    </p:cNvGrpSpPr>
                    <p:nvPr/>
                  </p:nvGrpSpPr>
                  <p:grpSpPr bwMode="auto">
                    <a:xfrm>
                      <a:off x="1383" y="1900"/>
                      <a:ext cx="389" cy="260"/>
                      <a:chOff x="1363" y="1900"/>
                      <a:chExt cx="389" cy="260"/>
                    </a:xfrm>
                  </p:grpSpPr>
                  <p:grpSp>
                    <p:nvGrpSpPr>
                      <p:cNvPr id="18612" name="Group 327"/>
                      <p:cNvGrpSpPr>
                        <a:grpSpLocks/>
                      </p:cNvGrpSpPr>
                      <p:nvPr/>
                    </p:nvGrpSpPr>
                    <p:grpSpPr bwMode="auto">
                      <a:xfrm>
                        <a:off x="1363" y="1933"/>
                        <a:ext cx="227" cy="227"/>
                        <a:chOff x="1837" y="1014"/>
                        <a:chExt cx="611" cy="584"/>
                      </a:xfrm>
                    </p:grpSpPr>
                    <p:sp>
                      <p:nvSpPr>
                        <p:cNvPr id="18635" name="AutoShape 328"/>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636" name="Picture 329" descr="hyperprimergraph">
                          <a:hlinkClick r:id="rId30"/>
                        </p:cNvPr>
                        <p:cNvPicPr>
                          <a:picLocks noChangeAspect="1" noChangeArrowheads="1"/>
                        </p:cNvPicPr>
                        <p:nvPr/>
                      </p:nvPicPr>
                      <p:blipFill>
                        <a:blip r:embed="rId31" cstate="print">
                          <a:lum bright="36000" contrast="30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8613" name="Group 330"/>
                      <p:cNvGrpSpPr>
                        <a:grpSpLocks/>
                      </p:cNvGrpSpPr>
                      <p:nvPr/>
                    </p:nvGrpSpPr>
                    <p:grpSpPr bwMode="auto">
                      <a:xfrm>
                        <a:off x="1435" y="1900"/>
                        <a:ext cx="317" cy="91"/>
                        <a:chOff x="3840" y="3408"/>
                        <a:chExt cx="1440" cy="576"/>
                      </a:xfrm>
                    </p:grpSpPr>
                    <p:grpSp>
                      <p:nvGrpSpPr>
                        <p:cNvPr id="18614" name="Group 331"/>
                        <p:cNvGrpSpPr>
                          <a:grpSpLocks/>
                        </p:cNvGrpSpPr>
                        <p:nvPr/>
                      </p:nvGrpSpPr>
                      <p:grpSpPr bwMode="auto">
                        <a:xfrm>
                          <a:off x="4032" y="3408"/>
                          <a:ext cx="1056" cy="504"/>
                          <a:chOff x="4032" y="3408"/>
                          <a:chExt cx="1056" cy="504"/>
                        </a:xfrm>
                      </p:grpSpPr>
                      <p:sp>
                        <p:nvSpPr>
                          <p:cNvPr id="18626" name="Line 332"/>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 name="Line 333"/>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 name="Line 334"/>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 name="Line 335"/>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 name="Line 336"/>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 name="Line 337"/>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2" name="Line 338"/>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3" name="Line 339"/>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4" name="Line 340"/>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615" name="Group 341"/>
                        <p:cNvGrpSpPr>
                          <a:grpSpLocks/>
                        </p:cNvGrpSpPr>
                        <p:nvPr/>
                      </p:nvGrpSpPr>
                      <p:grpSpPr bwMode="auto">
                        <a:xfrm>
                          <a:off x="3840" y="3408"/>
                          <a:ext cx="1440" cy="576"/>
                          <a:chOff x="3840" y="3408"/>
                          <a:chExt cx="1440" cy="576"/>
                        </a:xfrm>
                      </p:grpSpPr>
                      <p:sp>
                        <p:nvSpPr>
                          <p:cNvPr id="18616" name="Oval 342"/>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17" name="Oval 343"/>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18" name="Oval 344"/>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19" name="Oval 345"/>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0" name="Oval 346"/>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1" name="Oval 347"/>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2" name="Oval 348"/>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3" name="Oval 349"/>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4" name="Oval 350"/>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625" name="Oval 351"/>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sp>
                  <p:nvSpPr>
                    <p:cNvPr id="959840" name="Rectangle 352"/>
                    <p:cNvSpPr>
                      <a:spLocks noChangeArrowheads="1"/>
                    </p:cNvSpPr>
                    <p:nvPr/>
                  </p:nvSpPr>
                  <p:spPr bwMode="auto">
                    <a:xfrm>
                      <a:off x="1199" y="1758"/>
                      <a:ext cx="544"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“RSCDF</a:t>
                      </a:r>
                      <a:br>
                        <a:rPr lang="en-GB" i="1">
                          <a:solidFill>
                            <a:srgbClr val="993300"/>
                          </a:solidFill>
                          <a:effectLst>
                            <a:outerShdw blurRad="38100" dist="38100" dir="2700000" algn="tl">
                              <a:srgbClr val="C0C0C0"/>
                            </a:outerShdw>
                          </a:effectLst>
                        </a:rPr>
                      </a:br>
                      <a:r>
                        <a:rPr lang="en-GB" i="1">
                          <a:solidFill>
                            <a:srgbClr val="993300"/>
                          </a:solidFill>
                          <a:effectLst>
                            <a:outerShdw blurRad="38100" dist="38100" dir="2700000" algn="tl">
                              <a:srgbClr val="C0C0C0"/>
                            </a:outerShdw>
                          </a:effectLst>
                        </a:rPr>
                        <a:t>Alarm Service”</a:t>
                      </a:r>
                    </a:p>
                  </p:txBody>
                </p:sp>
              </p:grpSp>
              <p:graphicFrame>
                <p:nvGraphicFramePr>
                  <p:cNvPr id="18438" name="Object 353"/>
                  <p:cNvGraphicFramePr>
                    <a:graphicFrameLocks noChangeAspect="1"/>
                  </p:cNvGraphicFramePr>
                  <p:nvPr/>
                </p:nvGraphicFramePr>
                <p:xfrm>
                  <a:off x="1466" y="2032"/>
                  <a:ext cx="126" cy="136"/>
                </p:xfrm>
                <a:graphic>
                  <a:graphicData uri="http://schemas.openxmlformats.org/presentationml/2006/ole">
                    <mc:AlternateContent xmlns:mc="http://schemas.openxmlformats.org/markup-compatibility/2006">
                      <mc:Choice xmlns:v="urn:schemas-microsoft-com:vml" Requires="v">
                        <p:oleObj name="Bitmap Image" r:id="rId34" imgW="304923" imgH="314286" progId="Paint.Picture">
                          <p:embed/>
                        </p:oleObj>
                      </mc:Choice>
                      <mc:Fallback>
                        <p:oleObj name="Bitmap Image" r:id="rId34" imgW="304923" imgH="314286" progId="Paint.Picture">
                          <p:embed/>
                          <p:pic>
                            <p:nvPicPr>
                              <p:cNvPr id="0" name="Object 353"/>
                              <p:cNvPicPr>
                                <a:picLocks noChangeAspect="1" noChangeArrowheads="1"/>
                              </p:cNvPicPr>
                              <p:nvPr/>
                            </p:nvPicPr>
                            <p:blipFill>
                              <a:blip r:embed="rId3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466" y="2032"/>
                                <a:ext cx="126" cy="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605" name="Group 354"/>
                  <p:cNvGrpSpPr>
                    <a:grpSpLocks/>
                  </p:cNvGrpSpPr>
                  <p:nvPr/>
                </p:nvGrpSpPr>
                <p:grpSpPr bwMode="auto">
                  <a:xfrm>
                    <a:off x="83" y="1838"/>
                    <a:ext cx="464" cy="451"/>
                    <a:chOff x="83" y="1842"/>
                    <a:chExt cx="464" cy="451"/>
                  </a:xfrm>
                </p:grpSpPr>
                <p:pic>
                  <p:nvPicPr>
                    <p:cNvPr id="18608" name="Picture 355" descr="images"/>
                    <p:cNvPicPr>
                      <a:picLocks noChangeAspect="1" noChangeArrowheads="1"/>
                    </p:cNvPicPr>
                    <p:nvPr/>
                  </p:nvPicPr>
                  <p:blipFill>
                    <a:blip r:embed="rId36">
                      <a:clrChange>
                        <a:clrFrom>
                          <a:srgbClr val="FFFFFF"/>
                        </a:clrFrom>
                        <a:clrTo>
                          <a:srgbClr val="FFFFFF">
                            <a:alpha val="0"/>
                          </a:srgbClr>
                        </a:clrTo>
                      </a:clrChange>
                      <a:lum bright="-6000" contrast="12000"/>
                      <a:extLst>
                        <a:ext uri="{28A0092B-C50C-407E-A947-70E740481C1C}">
                          <a14:useLocalDpi xmlns:a14="http://schemas.microsoft.com/office/drawing/2010/main" val="0"/>
                        </a:ext>
                      </a:extLst>
                    </a:blip>
                    <a:srcRect/>
                    <a:stretch>
                      <a:fillRect/>
                    </a:stretch>
                  </p:blipFill>
                  <p:spPr bwMode="auto">
                    <a:xfrm>
                      <a:off x="158" y="1930"/>
                      <a:ext cx="321"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9844" name="Rectangle 356"/>
                    <p:cNvSpPr>
                      <a:spLocks noChangeArrowheads="1"/>
                    </p:cNvSpPr>
                    <p:nvPr/>
                  </p:nvSpPr>
                  <p:spPr bwMode="auto">
                    <a:xfrm>
                      <a:off x="83" y="1842"/>
                      <a:ext cx="464" cy="135"/>
                    </a:xfrm>
                    <a:prstGeom prst="rect">
                      <a:avLst/>
                    </a:prstGeom>
                    <a:noFill/>
                    <a:ln w="9525">
                      <a:noFill/>
                      <a:miter lim="800000"/>
                      <a:headEnd/>
                      <a:tailEnd/>
                    </a:ln>
                    <a:effectLst/>
                  </p:spPr>
                  <p:txBody>
                    <a:bodyPr wrap="none">
                      <a:spAutoFit/>
                    </a:bodyPr>
                    <a:lstStyle/>
                    <a:p>
                      <a:pPr algn="l">
                        <a:spcBef>
                          <a:spcPct val="50000"/>
                        </a:spcBef>
                        <a:defRPr/>
                      </a:pPr>
                      <a:r>
                        <a:rPr lang="en-GB" i="1">
                          <a:solidFill>
                            <a:srgbClr val="993300"/>
                          </a:solidFill>
                          <a:effectLst>
                            <a:outerShdw blurRad="38100" dist="38100" dir="2700000" algn="tl">
                              <a:srgbClr val="C0C0C0"/>
                            </a:outerShdw>
                          </a:effectLst>
                        </a:rPr>
                        <a:t>Sensor data</a:t>
                      </a:r>
                    </a:p>
                  </p:txBody>
                </p:sp>
              </p:grpSp>
              <p:grpSp>
                <p:nvGrpSpPr>
                  <p:cNvPr id="18606" name="Group 357"/>
                  <p:cNvGrpSpPr>
                    <a:grpSpLocks/>
                  </p:cNvGrpSpPr>
                  <p:nvPr/>
                </p:nvGrpSpPr>
                <p:grpSpPr bwMode="auto">
                  <a:xfrm>
                    <a:off x="896" y="1796"/>
                    <a:ext cx="454" cy="311"/>
                    <a:chOff x="896" y="1800"/>
                    <a:chExt cx="454" cy="311"/>
                  </a:xfrm>
                </p:grpSpPr>
                <p:graphicFrame>
                  <p:nvGraphicFramePr>
                    <p:cNvPr id="18439" name="Object 358"/>
                    <p:cNvGraphicFramePr>
                      <a:graphicFrameLocks noChangeAspect="1"/>
                    </p:cNvGraphicFramePr>
                    <p:nvPr/>
                  </p:nvGraphicFramePr>
                  <p:xfrm>
                    <a:off x="1069" y="1979"/>
                    <a:ext cx="137" cy="132"/>
                  </p:xfrm>
                  <a:graphic>
                    <a:graphicData uri="http://schemas.openxmlformats.org/presentationml/2006/ole">
                      <mc:AlternateContent xmlns:mc="http://schemas.openxmlformats.org/markup-compatibility/2006">
                        <mc:Choice xmlns:v="urn:schemas-microsoft-com:vml" Requires="v">
                          <p:oleObj name="Clip" r:id="rId37" imgW="1333333" imgH="1285714" progId="MS_ClipArt_Gallery.2">
                            <p:embed/>
                          </p:oleObj>
                        </mc:Choice>
                        <mc:Fallback>
                          <p:oleObj name="Clip" r:id="rId37" imgW="1333333" imgH="1285714" progId="MS_ClipArt_Gallery.2">
                            <p:embed/>
                            <p:pic>
                              <p:nvPicPr>
                                <p:cNvPr id="0" name="Object 358"/>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069" y="1979"/>
                                  <a:ext cx="137" cy="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9847" name="Rectangle 359"/>
                    <p:cNvSpPr>
                      <a:spLocks noChangeArrowheads="1"/>
                    </p:cNvSpPr>
                    <p:nvPr/>
                  </p:nvSpPr>
                  <p:spPr bwMode="auto">
                    <a:xfrm>
                      <a:off x="896" y="1800"/>
                      <a:ext cx="454"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RSCDF data</a:t>
                      </a:r>
                    </a:p>
                  </p:txBody>
                </p:sp>
              </p:grpSp>
            </p:grpSp>
          </p:grpSp>
          <p:grpSp>
            <p:nvGrpSpPr>
              <p:cNvPr id="18581" name="Group 360"/>
              <p:cNvGrpSpPr>
                <a:grpSpLocks/>
              </p:cNvGrpSpPr>
              <p:nvPr/>
            </p:nvGrpSpPr>
            <p:grpSpPr bwMode="auto">
              <a:xfrm>
                <a:off x="83" y="1764"/>
                <a:ext cx="1636" cy="534"/>
                <a:chOff x="83" y="1764"/>
                <a:chExt cx="1636" cy="534"/>
              </a:xfrm>
            </p:grpSpPr>
            <p:sp>
              <p:nvSpPr>
                <p:cNvPr id="18582" name="Line 361"/>
                <p:cNvSpPr>
                  <a:spLocks noChangeShapeType="1"/>
                </p:cNvSpPr>
                <p:nvPr/>
              </p:nvSpPr>
              <p:spPr bwMode="auto">
                <a:xfrm>
                  <a:off x="845" y="2029"/>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18583" name="Line 362"/>
                <p:cNvSpPr>
                  <a:spLocks noChangeShapeType="1"/>
                </p:cNvSpPr>
                <p:nvPr/>
              </p:nvSpPr>
              <p:spPr bwMode="auto">
                <a:xfrm>
                  <a:off x="1311" y="2029"/>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18584" name="Line 363"/>
                <p:cNvSpPr>
                  <a:spLocks noChangeShapeType="1"/>
                </p:cNvSpPr>
                <p:nvPr/>
              </p:nvSpPr>
              <p:spPr bwMode="auto">
                <a:xfrm>
                  <a:off x="497" y="2032"/>
                  <a:ext cx="91" cy="0"/>
                </a:xfrm>
                <a:prstGeom prst="line">
                  <a:avLst/>
                </a:prstGeom>
                <a:noFill/>
                <a:ln w="9525">
                  <a:solidFill>
                    <a:srgbClr val="CC0066"/>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18585" name="Freeform 364"/>
                <p:cNvSpPr>
                  <a:spLocks/>
                </p:cNvSpPr>
                <p:nvPr/>
              </p:nvSpPr>
              <p:spPr bwMode="auto">
                <a:xfrm rot="20830129" flipV="1">
                  <a:off x="489" y="2072"/>
                  <a:ext cx="454" cy="172"/>
                </a:xfrm>
                <a:custGeom>
                  <a:avLst/>
                  <a:gdLst>
                    <a:gd name="T0" fmla="*/ 0 w 454"/>
                    <a:gd name="T1" fmla="*/ 97 h 97"/>
                    <a:gd name="T2" fmla="*/ 46 w 454"/>
                    <a:gd name="T3" fmla="*/ 52 h 97"/>
                    <a:gd name="T4" fmla="*/ 182 w 454"/>
                    <a:gd name="T5" fmla="*/ 7 h 97"/>
                    <a:gd name="T6" fmla="*/ 318 w 454"/>
                    <a:gd name="T7" fmla="*/ 7 h 97"/>
                    <a:gd name="T8" fmla="*/ 454 w 454"/>
                    <a:gd name="T9" fmla="*/ 52 h 97"/>
                    <a:gd name="T10" fmla="*/ 0 60000 65536"/>
                    <a:gd name="T11" fmla="*/ 0 60000 65536"/>
                    <a:gd name="T12" fmla="*/ 0 60000 65536"/>
                    <a:gd name="T13" fmla="*/ 0 60000 65536"/>
                    <a:gd name="T14" fmla="*/ 0 60000 65536"/>
                    <a:gd name="T15" fmla="*/ 0 w 454"/>
                    <a:gd name="T16" fmla="*/ 0 h 97"/>
                    <a:gd name="T17" fmla="*/ 454 w 454"/>
                    <a:gd name="T18" fmla="*/ 97 h 97"/>
                  </a:gdLst>
                  <a:ahLst/>
                  <a:cxnLst>
                    <a:cxn ang="T10">
                      <a:pos x="T0" y="T1"/>
                    </a:cxn>
                    <a:cxn ang="T11">
                      <a:pos x="T2" y="T3"/>
                    </a:cxn>
                    <a:cxn ang="T12">
                      <a:pos x="T4" y="T5"/>
                    </a:cxn>
                    <a:cxn ang="T13">
                      <a:pos x="T6" y="T7"/>
                    </a:cxn>
                    <a:cxn ang="T14">
                      <a:pos x="T8" y="T9"/>
                    </a:cxn>
                  </a:cxnLst>
                  <a:rect l="T15" t="T16" r="T17" b="T18"/>
                  <a:pathLst>
                    <a:path w="454" h="97">
                      <a:moveTo>
                        <a:pt x="0" y="97"/>
                      </a:moveTo>
                      <a:cubicBezTo>
                        <a:pt x="8" y="82"/>
                        <a:pt x="16" y="67"/>
                        <a:pt x="46" y="52"/>
                      </a:cubicBezTo>
                      <a:cubicBezTo>
                        <a:pt x="76" y="37"/>
                        <a:pt x="137" y="14"/>
                        <a:pt x="182" y="7"/>
                      </a:cubicBezTo>
                      <a:cubicBezTo>
                        <a:pt x="227" y="0"/>
                        <a:pt x="273" y="0"/>
                        <a:pt x="318" y="7"/>
                      </a:cubicBezTo>
                      <a:cubicBezTo>
                        <a:pt x="363" y="14"/>
                        <a:pt x="431" y="45"/>
                        <a:pt x="454" y="52"/>
                      </a:cubicBezTo>
                    </a:path>
                  </a:pathLst>
                </a:custGeom>
                <a:noFill/>
                <a:ln w="9525" cap="flat">
                  <a:solidFill>
                    <a:srgbClr val="CC0066"/>
                  </a:solidFill>
                  <a:prstDash val="dash"/>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8586" name="Group 365"/>
                <p:cNvGrpSpPr>
                  <a:grpSpLocks/>
                </p:cNvGrpSpPr>
                <p:nvPr/>
              </p:nvGrpSpPr>
              <p:grpSpPr bwMode="auto">
                <a:xfrm>
                  <a:off x="847" y="1803"/>
                  <a:ext cx="576" cy="342"/>
                  <a:chOff x="847" y="1803"/>
                  <a:chExt cx="576" cy="342"/>
                </a:xfrm>
              </p:grpSpPr>
              <p:pic>
                <p:nvPicPr>
                  <p:cNvPr id="18597" name="Picture 366" descr="adapter_rotated"/>
                  <p:cNvPicPr>
                    <a:picLocks noChangeAspect="1" noChangeArrowheads="1"/>
                  </p:cNvPicPr>
                  <p:nvPr/>
                </p:nvPicPr>
                <p:blipFill>
                  <a:blip r:embed="rId33">
                    <a:clrChange>
                      <a:clrFrom>
                        <a:srgbClr val="FFFFFF"/>
                      </a:clrFrom>
                      <a:clrTo>
                        <a:srgbClr val="FFFFFF">
                          <a:alpha val="0"/>
                        </a:srgbClr>
                      </a:clrTo>
                    </a:clrChange>
                    <a:lum bright="-24000" contrast="-18000"/>
                    <a:extLst>
                      <a:ext uri="{28A0092B-C50C-407E-A947-70E740481C1C}">
                        <a14:useLocalDpi xmlns:a14="http://schemas.microsoft.com/office/drawing/2010/main" val="0"/>
                      </a:ext>
                    </a:extLst>
                  </a:blip>
                  <a:srcRect/>
                  <a:stretch>
                    <a:fillRect/>
                  </a:stretch>
                </p:blipFill>
                <p:spPr bwMode="auto">
                  <a:xfrm>
                    <a:off x="947" y="1893"/>
                    <a:ext cx="36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98" name="Text Box 367"/>
                  <p:cNvSpPr txBox="1">
                    <a:spLocks noChangeArrowheads="1"/>
                  </p:cNvSpPr>
                  <p:nvPr/>
                </p:nvSpPr>
                <p:spPr bwMode="auto">
                  <a:xfrm>
                    <a:off x="847" y="1803"/>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993300"/>
                        </a:solidFill>
                      </a:rPr>
                      <a:t>”Adapter”</a:t>
                    </a:r>
                    <a:endParaRPr lang="en-GB" altLang="en-US" sz="1000" b="1" i="1">
                      <a:solidFill>
                        <a:srgbClr val="993300"/>
                      </a:solidFill>
                    </a:endParaRPr>
                  </a:p>
                </p:txBody>
              </p:sp>
            </p:grpSp>
            <p:grpSp>
              <p:nvGrpSpPr>
                <p:cNvPr id="18587" name="Group 368"/>
                <p:cNvGrpSpPr>
                  <a:grpSpLocks/>
                </p:cNvGrpSpPr>
                <p:nvPr/>
              </p:nvGrpSpPr>
              <p:grpSpPr bwMode="auto">
                <a:xfrm>
                  <a:off x="83" y="1842"/>
                  <a:ext cx="464" cy="456"/>
                  <a:chOff x="83" y="1842"/>
                  <a:chExt cx="464" cy="456"/>
                </a:xfrm>
              </p:grpSpPr>
              <p:pic>
                <p:nvPicPr>
                  <p:cNvPr id="18595" name="Picture 369" descr="images"/>
                  <p:cNvPicPr>
                    <a:picLocks noChangeAspect="1" noChangeArrowheads="1"/>
                  </p:cNvPicPr>
                  <p:nvPr/>
                </p:nvPicPr>
                <p:blipFill>
                  <a:blip r:embed="rId36">
                    <a:clrChange>
                      <a:clrFrom>
                        <a:srgbClr val="FFFFFF"/>
                      </a:clrFrom>
                      <a:clrTo>
                        <a:srgbClr val="FFFFFF">
                          <a:alpha val="0"/>
                        </a:srgbClr>
                      </a:clrTo>
                    </a:clrChange>
                    <a:lum bright="-6000" contrast="12000"/>
                    <a:extLst>
                      <a:ext uri="{28A0092B-C50C-407E-A947-70E740481C1C}">
                        <a14:useLocalDpi xmlns:a14="http://schemas.microsoft.com/office/drawing/2010/main" val="0"/>
                      </a:ext>
                    </a:extLst>
                  </a:blip>
                  <a:srcRect/>
                  <a:stretch>
                    <a:fillRect/>
                  </a:stretch>
                </p:blipFill>
                <p:spPr bwMode="auto">
                  <a:xfrm>
                    <a:off x="194" y="1935"/>
                    <a:ext cx="321"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9858" name="Rectangle 370"/>
                  <p:cNvSpPr>
                    <a:spLocks noChangeArrowheads="1"/>
                  </p:cNvSpPr>
                  <p:nvPr/>
                </p:nvSpPr>
                <p:spPr bwMode="auto">
                  <a:xfrm>
                    <a:off x="83" y="1842"/>
                    <a:ext cx="464" cy="135"/>
                  </a:xfrm>
                  <a:prstGeom prst="rect">
                    <a:avLst/>
                  </a:prstGeom>
                  <a:noFill/>
                  <a:ln w="9525">
                    <a:noFill/>
                    <a:miter lim="800000"/>
                    <a:headEnd/>
                    <a:tailEnd/>
                  </a:ln>
                  <a:effectLst/>
                </p:spPr>
                <p:txBody>
                  <a:bodyPr wrap="none">
                    <a:spAutoFit/>
                  </a:bodyPr>
                  <a:lstStyle/>
                  <a:p>
                    <a:pPr algn="l">
                      <a:spcBef>
                        <a:spcPct val="50000"/>
                      </a:spcBef>
                      <a:defRPr/>
                    </a:pPr>
                    <a:r>
                      <a:rPr lang="en-GB" i="1">
                        <a:solidFill>
                          <a:srgbClr val="993300"/>
                        </a:solidFill>
                        <a:effectLst>
                          <a:outerShdw blurRad="38100" dist="38100" dir="2700000" algn="tl">
                            <a:srgbClr val="C0C0C0"/>
                          </a:outerShdw>
                        </a:effectLst>
                      </a:rPr>
                      <a:t>Sensor data</a:t>
                    </a:r>
                  </a:p>
                </p:txBody>
              </p:sp>
            </p:grpSp>
            <p:grpSp>
              <p:nvGrpSpPr>
                <p:cNvPr id="18588" name="Group 371"/>
                <p:cNvGrpSpPr>
                  <a:grpSpLocks/>
                </p:cNvGrpSpPr>
                <p:nvPr/>
              </p:nvGrpSpPr>
              <p:grpSpPr bwMode="auto">
                <a:xfrm>
                  <a:off x="1265" y="1797"/>
                  <a:ext cx="454" cy="319"/>
                  <a:chOff x="1265" y="1797"/>
                  <a:chExt cx="454" cy="319"/>
                </a:xfrm>
              </p:grpSpPr>
              <p:graphicFrame>
                <p:nvGraphicFramePr>
                  <p:cNvPr id="18437" name="Object 372"/>
                  <p:cNvGraphicFramePr>
                    <a:graphicFrameLocks noChangeAspect="1"/>
                  </p:cNvGraphicFramePr>
                  <p:nvPr/>
                </p:nvGraphicFramePr>
                <p:xfrm>
                  <a:off x="1438" y="1984"/>
                  <a:ext cx="137" cy="132"/>
                </p:xfrm>
                <a:graphic>
                  <a:graphicData uri="http://schemas.openxmlformats.org/presentationml/2006/ole">
                    <mc:AlternateContent xmlns:mc="http://schemas.openxmlformats.org/markup-compatibility/2006">
                      <mc:Choice xmlns:v="urn:schemas-microsoft-com:vml" Requires="v">
                        <p:oleObj name="Clip" r:id="rId39" imgW="1333333" imgH="1285714" progId="MS_ClipArt_Gallery.2">
                          <p:embed/>
                        </p:oleObj>
                      </mc:Choice>
                      <mc:Fallback>
                        <p:oleObj name="Clip" r:id="rId39" imgW="1333333" imgH="1285714" progId="MS_ClipArt_Gallery.2">
                          <p:embed/>
                          <p:pic>
                            <p:nvPicPr>
                              <p:cNvPr id="0" name="Object 372"/>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438" y="1984"/>
                                <a:ext cx="137" cy="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9861" name="Rectangle 373"/>
                  <p:cNvSpPr>
                    <a:spLocks noChangeArrowheads="1"/>
                  </p:cNvSpPr>
                  <p:nvPr/>
                </p:nvSpPr>
                <p:spPr bwMode="auto">
                  <a:xfrm>
                    <a:off x="1265" y="1797"/>
                    <a:ext cx="454"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RSCDF data</a:t>
                    </a:r>
                  </a:p>
                </p:txBody>
              </p:sp>
            </p:grpSp>
            <p:grpSp>
              <p:nvGrpSpPr>
                <p:cNvPr id="18589" name="Group 374"/>
                <p:cNvGrpSpPr>
                  <a:grpSpLocks/>
                </p:cNvGrpSpPr>
                <p:nvPr/>
              </p:nvGrpSpPr>
              <p:grpSpPr bwMode="auto">
                <a:xfrm>
                  <a:off x="409" y="1764"/>
                  <a:ext cx="589" cy="413"/>
                  <a:chOff x="409" y="1764"/>
                  <a:chExt cx="589" cy="413"/>
                </a:xfrm>
              </p:grpSpPr>
              <p:grpSp>
                <p:nvGrpSpPr>
                  <p:cNvPr id="18590" name="Group 375"/>
                  <p:cNvGrpSpPr>
                    <a:grpSpLocks/>
                  </p:cNvGrpSpPr>
                  <p:nvPr/>
                </p:nvGrpSpPr>
                <p:grpSpPr bwMode="auto">
                  <a:xfrm>
                    <a:off x="597" y="1935"/>
                    <a:ext cx="227" cy="227"/>
                    <a:chOff x="1837" y="1014"/>
                    <a:chExt cx="611" cy="584"/>
                  </a:xfrm>
                </p:grpSpPr>
                <p:sp>
                  <p:nvSpPr>
                    <p:cNvPr id="18592" name="AutoShape 376"/>
                    <p:cNvSpPr>
                      <a:spLocks noChangeArrowheads="1"/>
                    </p:cNvSpPr>
                    <p:nvPr/>
                  </p:nvSpPr>
                  <p:spPr bwMode="auto">
                    <a:xfrm>
                      <a:off x="1837" y="1014"/>
                      <a:ext cx="611" cy="584"/>
                    </a:xfrm>
                    <a:prstGeom prst="bevel">
                      <a:avLst>
                        <a:gd name="adj" fmla="val 10069"/>
                      </a:avLst>
                    </a:prstGeom>
                    <a:solidFill>
                      <a:srgbClr val="008080"/>
                    </a:solidFill>
                    <a:ln w="19050">
                      <a:solidFill>
                        <a:srgbClr val="E1FFFF"/>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593" name="Picture 377" descr="hyperprimergraph">
                      <a:hlinkClick r:id="rId30"/>
                    </p:cNvPr>
                    <p:cNvPicPr>
                      <a:picLocks noChangeAspect="1" noChangeArrowheads="1"/>
                    </p:cNvPicPr>
                    <p:nvPr/>
                  </p:nvPicPr>
                  <p:blipFill>
                    <a:blip r:embed="rId31" cstate="print">
                      <a:lum bright="36000" contrast="30000"/>
                      <a:extLst>
                        <a:ext uri="{28A0092B-C50C-407E-A947-70E740481C1C}">
                          <a14:useLocalDpi xmlns:a14="http://schemas.microsoft.com/office/drawing/2010/main" val="0"/>
                        </a:ext>
                      </a:extLst>
                    </a:blip>
                    <a:srcRect/>
                    <a:stretch>
                      <a:fillRect/>
                    </a:stretch>
                  </p:blipFill>
                  <p:spPr bwMode="auto">
                    <a:xfrm>
                      <a:off x="1902" y="1076"/>
                      <a:ext cx="482" cy="457"/>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sp>
                <p:nvSpPr>
                  <p:cNvPr id="959866" name="Rectangle 378"/>
                  <p:cNvSpPr>
                    <a:spLocks noChangeArrowheads="1"/>
                  </p:cNvSpPr>
                  <p:nvPr/>
                </p:nvSpPr>
                <p:spPr bwMode="auto">
                  <a:xfrm>
                    <a:off x="409" y="1764"/>
                    <a:ext cx="589"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“Embedded Alarm Service”</a:t>
                    </a:r>
                  </a:p>
                </p:txBody>
              </p:sp>
              <p:graphicFrame>
                <p:nvGraphicFramePr>
                  <p:cNvPr id="18436" name="Object 379"/>
                  <p:cNvGraphicFramePr>
                    <a:graphicFrameLocks noChangeAspect="1"/>
                  </p:cNvGraphicFramePr>
                  <p:nvPr/>
                </p:nvGraphicFramePr>
                <p:xfrm>
                  <a:off x="699" y="2041"/>
                  <a:ext cx="126" cy="136"/>
                </p:xfrm>
                <a:graphic>
                  <a:graphicData uri="http://schemas.openxmlformats.org/presentationml/2006/ole">
                    <mc:AlternateContent xmlns:mc="http://schemas.openxmlformats.org/markup-compatibility/2006">
                      <mc:Choice xmlns:v="urn:schemas-microsoft-com:vml" Requires="v">
                        <p:oleObj name="Bitmap Image" r:id="rId40" imgW="304923" imgH="314286" progId="Paint.Picture">
                          <p:embed/>
                        </p:oleObj>
                      </mc:Choice>
                      <mc:Fallback>
                        <p:oleObj name="Bitmap Image" r:id="rId40" imgW="304923" imgH="314286" progId="Paint.Picture">
                          <p:embed/>
                          <p:pic>
                            <p:nvPicPr>
                              <p:cNvPr id="0" name="Object 379"/>
                              <p:cNvPicPr>
                                <a:picLocks noChangeAspect="1" noChangeArrowheads="1"/>
                              </p:cNvPicPr>
                              <p:nvPr/>
                            </p:nvPicPr>
                            <p:blipFill>
                              <a:blip r:embed="rId3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99" y="2041"/>
                                <a:ext cx="126" cy="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sp>
          <p:nvSpPr>
            <p:cNvPr id="959868" name="Rectangle 380"/>
            <p:cNvSpPr>
              <a:spLocks noChangeArrowheads="1"/>
            </p:cNvSpPr>
            <p:nvPr/>
          </p:nvSpPr>
          <p:spPr bwMode="auto">
            <a:xfrm>
              <a:off x="68" y="2678"/>
              <a:ext cx="1741" cy="212"/>
            </a:xfrm>
            <a:prstGeom prst="rect">
              <a:avLst/>
            </a:prstGeom>
            <a:noFill/>
            <a:ln w="9525">
              <a:noFill/>
              <a:miter lim="800000"/>
              <a:headEnd/>
              <a:tailEnd/>
            </a:ln>
            <a:effectLst/>
          </p:spPr>
          <p:txBody>
            <a:bodyPr wrap="none">
              <a:spAutoFit/>
            </a:bodyPr>
            <a:lstStyle/>
            <a:p>
              <a:pPr algn="l">
                <a:spcBef>
                  <a:spcPct val="50000"/>
                </a:spcBef>
                <a:defRPr/>
              </a:pPr>
              <a:r>
                <a:rPr lang="en-GB" sz="1600" b="1" i="1">
                  <a:solidFill>
                    <a:srgbClr val="336699"/>
                  </a:solidFill>
                  <a:effectLst>
                    <a:outerShdw blurRad="38100" dist="38100" dir="2700000" algn="tl">
                      <a:srgbClr val="C0C0C0"/>
                    </a:outerShdw>
                  </a:effectLst>
                  <a:latin typeface="MS Mincho" pitchFamily="49" charset="-128"/>
                </a:rPr>
                <a:t>Local (Embedded) Platform</a:t>
              </a:r>
            </a:p>
          </p:txBody>
        </p:sp>
      </p:grpSp>
      <p:grpSp>
        <p:nvGrpSpPr>
          <p:cNvPr id="959994" name="Group 381"/>
          <p:cNvGrpSpPr>
            <a:grpSpLocks/>
          </p:cNvGrpSpPr>
          <p:nvPr/>
        </p:nvGrpSpPr>
        <p:grpSpPr bwMode="auto">
          <a:xfrm>
            <a:off x="6507163" y="1892300"/>
            <a:ext cx="2601912" cy="1249363"/>
            <a:chOff x="4099" y="1192"/>
            <a:chExt cx="1639" cy="787"/>
          </a:xfrm>
        </p:grpSpPr>
        <p:grpSp>
          <p:nvGrpSpPr>
            <p:cNvPr id="18535" name="Group 382"/>
            <p:cNvGrpSpPr>
              <a:grpSpLocks/>
            </p:cNvGrpSpPr>
            <p:nvPr/>
          </p:nvGrpSpPr>
          <p:grpSpPr bwMode="auto">
            <a:xfrm>
              <a:off x="4099" y="1192"/>
              <a:ext cx="1502" cy="589"/>
              <a:chOff x="4099" y="1192"/>
              <a:chExt cx="1502" cy="589"/>
            </a:xfrm>
          </p:grpSpPr>
          <p:grpSp>
            <p:nvGrpSpPr>
              <p:cNvPr id="18537" name="Group 383"/>
              <p:cNvGrpSpPr>
                <a:grpSpLocks/>
              </p:cNvGrpSpPr>
              <p:nvPr/>
            </p:nvGrpSpPr>
            <p:grpSpPr bwMode="auto">
              <a:xfrm>
                <a:off x="4150" y="1192"/>
                <a:ext cx="1407" cy="589"/>
                <a:chOff x="4150" y="1192"/>
                <a:chExt cx="1407" cy="589"/>
              </a:xfrm>
            </p:grpSpPr>
            <p:sp>
              <p:nvSpPr>
                <p:cNvPr id="18571" name="AutoShape 384"/>
                <p:cNvSpPr>
                  <a:spLocks noChangeArrowheads="1"/>
                </p:cNvSpPr>
                <p:nvPr/>
              </p:nvSpPr>
              <p:spPr bwMode="auto">
                <a:xfrm>
                  <a:off x="4150" y="1645"/>
                  <a:ext cx="1407" cy="136"/>
                </a:xfrm>
                <a:prstGeom prst="cube">
                  <a:avLst>
                    <a:gd name="adj" fmla="val 93833"/>
                  </a:avLst>
                </a:prstGeom>
                <a:solidFill>
                  <a:srgbClr val="FFCC66"/>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72" name="Line 385"/>
                <p:cNvSpPr>
                  <a:spLocks noChangeShapeType="1"/>
                </p:cNvSpPr>
                <p:nvPr/>
              </p:nvSpPr>
              <p:spPr bwMode="auto">
                <a:xfrm flipH="1">
                  <a:off x="4332" y="1192"/>
                  <a:ext cx="311" cy="288"/>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73" name="Line 386"/>
                <p:cNvSpPr>
                  <a:spLocks noChangeShapeType="1"/>
                </p:cNvSpPr>
                <p:nvPr/>
              </p:nvSpPr>
              <p:spPr bwMode="auto">
                <a:xfrm flipH="1">
                  <a:off x="4610" y="1198"/>
                  <a:ext cx="166" cy="272"/>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74" name="Line 387"/>
                <p:cNvSpPr>
                  <a:spLocks noChangeShapeType="1"/>
                </p:cNvSpPr>
                <p:nvPr/>
              </p:nvSpPr>
              <p:spPr bwMode="auto">
                <a:xfrm flipH="1">
                  <a:off x="4882" y="1210"/>
                  <a:ext cx="12" cy="26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75" name="Line 388"/>
                <p:cNvSpPr>
                  <a:spLocks noChangeShapeType="1"/>
                </p:cNvSpPr>
                <p:nvPr/>
              </p:nvSpPr>
              <p:spPr bwMode="auto">
                <a:xfrm>
                  <a:off x="5018" y="1210"/>
                  <a:ext cx="130" cy="27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76" name="Line 389"/>
                <p:cNvSpPr>
                  <a:spLocks noChangeShapeType="1"/>
                </p:cNvSpPr>
                <p:nvPr/>
              </p:nvSpPr>
              <p:spPr bwMode="auto">
                <a:xfrm>
                  <a:off x="5158" y="1204"/>
                  <a:ext cx="262" cy="276"/>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538" name="Line 390"/>
              <p:cNvSpPr>
                <a:spLocks noChangeShapeType="1"/>
              </p:cNvSpPr>
              <p:nvPr/>
            </p:nvSpPr>
            <p:spPr bwMode="auto">
              <a:xfrm flipH="1" flipV="1">
                <a:off x="4434" y="1570"/>
                <a:ext cx="131" cy="6"/>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nvGrpSpPr>
              <p:cNvPr id="18539" name="Group 391"/>
              <p:cNvGrpSpPr>
                <a:grpSpLocks/>
              </p:cNvGrpSpPr>
              <p:nvPr/>
            </p:nvGrpSpPr>
            <p:grpSpPr bwMode="auto">
              <a:xfrm>
                <a:off x="5194" y="1480"/>
                <a:ext cx="407" cy="245"/>
                <a:chOff x="5194" y="1480"/>
                <a:chExt cx="407" cy="245"/>
              </a:xfrm>
            </p:grpSpPr>
            <p:pic>
              <p:nvPicPr>
                <p:cNvPr id="18548" name="Picture 392" descr="009pic00-full"/>
                <p:cNvPicPr>
                  <a:picLocks noChangeAspect="1" noChangeArrowheads="1"/>
                </p:cNvPicPr>
                <p:nvPr/>
              </p:nvPicPr>
              <p:blipFill>
                <a:blip r:embed="rId41" cstate="print">
                  <a:extLst>
                    <a:ext uri="{28A0092B-C50C-407E-A947-70E740481C1C}">
                      <a14:useLocalDpi xmlns:a14="http://schemas.microsoft.com/office/drawing/2010/main" val="0"/>
                    </a:ext>
                  </a:extLst>
                </a:blip>
                <a:srcRect/>
                <a:stretch>
                  <a:fillRect/>
                </a:stretch>
              </p:blipFill>
              <p:spPr bwMode="auto">
                <a:xfrm>
                  <a:off x="5194" y="1525"/>
                  <a:ext cx="272" cy="200"/>
                </a:xfrm>
                <a:prstGeom prst="rect">
                  <a:avLst/>
                </a:prstGeom>
                <a:noFill/>
                <a:ln w="9525">
                  <a:solidFill>
                    <a:srgbClr val="E1FFFF"/>
                  </a:solidFill>
                  <a:miter lim="800000"/>
                  <a:headEnd/>
                  <a:tailEnd/>
                </a:ln>
                <a:extLst>
                  <a:ext uri="{909E8E84-426E-40DD-AFC4-6F175D3DCCD1}">
                    <a14:hiddenFill xmlns:a14="http://schemas.microsoft.com/office/drawing/2010/main">
                      <a:solidFill>
                        <a:srgbClr val="FFFFFF"/>
                      </a:solidFill>
                    </a14:hiddenFill>
                  </a:ext>
                </a:extLst>
              </p:spPr>
            </p:pic>
            <p:grpSp>
              <p:nvGrpSpPr>
                <p:cNvPr id="18549" name="Group 393"/>
                <p:cNvGrpSpPr>
                  <a:grpSpLocks/>
                </p:cNvGrpSpPr>
                <p:nvPr/>
              </p:nvGrpSpPr>
              <p:grpSpPr bwMode="auto">
                <a:xfrm>
                  <a:off x="5284" y="1480"/>
                  <a:ext cx="317" cy="91"/>
                  <a:chOff x="3840" y="3408"/>
                  <a:chExt cx="1440" cy="576"/>
                </a:xfrm>
              </p:grpSpPr>
              <p:grpSp>
                <p:nvGrpSpPr>
                  <p:cNvPr id="18550" name="Group 394"/>
                  <p:cNvGrpSpPr>
                    <a:grpSpLocks/>
                  </p:cNvGrpSpPr>
                  <p:nvPr/>
                </p:nvGrpSpPr>
                <p:grpSpPr bwMode="auto">
                  <a:xfrm>
                    <a:off x="4032" y="3408"/>
                    <a:ext cx="1056" cy="504"/>
                    <a:chOff x="4032" y="3408"/>
                    <a:chExt cx="1056" cy="504"/>
                  </a:xfrm>
                </p:grpSpPr>
                <p:sp>
                  <p:nvSpPr>
                    <p:cNvPr id="18562" name="Line 395"/>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 name="Line 396"/>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 name="Line 397"/>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 name="Line 398"/>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 name="Line 399"/>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 name="Line 400"/>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 name="Line 401"/>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 name="Line 402"/>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 name="Line 403"/>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 name="Group 404"/>
                  <p:cNvGrpSpPr>
                    <a:grpSpLocks/>
                  </p:cNvGrpSpPr>
                  <p:nvPr/>
                </p:nvGrpSpPr>
                <p:grpSpPr bwMode="auto">
                  <a:xfrm>
                    <a:off x="3840" y="3408"/>
                    <a:ext cx="1440" cy="576"/>
                    <a:chOff x="3840" y="3408"/>
                    <a:chExt cx="1440" cy="576"/>
                  </a:xfrm>
                </p:grpSpPr>
                <p:sp>
                  <p:nvSpPr>
                    <p:cNvPr id="18552" name="Oval 405"/>
                    <p:cNvSpPr>
                      <a:spLocks noChangeArrowheads="1"/>
                    </p:cNvSpPr>
                    <p:nvPr/>
                  </p:nvSpPr>
                  <p:spPr bwMode="auto">
                    <a:xfrm>
                      <a:off x="4608" y="3408"/>
                      <a:ext cx="144" cy="48"/>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3" name="Oval 406"/>
                    <p:cNvSpPr>
                      <a:spLocks noChangeArrowheads="1"/>
                    </p:cNvSpPr>
                    <p:nvPr/>
                  </p:nvSpPr>
                  <p:spPr bwMode="auto">
                    <a:xfrm>
                      <a:off x="4704" y="3516"/>
                      <a:ext cx="216" cy="84"/>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4" name="Oval 407"/>
                    <p:cNvSpPr>
                      <a:spLocks noChangeArrowheads="1"/>
                    </p:cNvSpPr>
                    <p:nvPr/>
                  </p:nvSpPr>
                  <p:spPr bwMode="auto">
                    <a:xfrm>
                      <a:off x="4944" y="3457"/>
                      <a:ext cx="96" cy="47"/>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5" name="Oval 408"/>
                    <p:cNvSpPr>
                      <a:spLocks noChangeArrowheads="1"/>
                    </p:cNvSpPr>
                    <p:nvPr/>
                  </p:nvSpPr>
                  <p:spPr bwMode="auto">
                    <a:xfrm>
                      <a:off x="4992" y="3552"/>
                      <a:ext cx="192" cy="48"/>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6" name="Oval 409"/>
                    <p:cNvSpPr>
                      <a:spLocks noChangeArrowheads="1"/>
                    </p:cNvSpPr>
                    <p:nvPr/>
                  </p:nvSpPr>
                  <p:spPr bwMode="auto">
                    <a:xfrm>
                      <a:off x="4080" y="3408"/>
                      <a:ext cx="192" cy="48"/>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7" name="Oval 410"/>
                    <p:cNvSpPr>
                      <a:spLocks noChangeArrowheads="1"/>
                    </p:cNvSpPr>
                    <p:nvPr/>
                  </p:nvSpPr>
                  <p:spPr bwMode="auto">
                    <a:xfrm>
                      <a:off x="4224" y="3792"/>
                      <a:ext cx="384" cy="144"/>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8" name="Oval 411"/>
                    <p:cNvSpPr>
                      <a:spLocks noChangeArrowheads="1"/>
                    </p:cNvSpPr>
                    <p:nvPr/>
                  </p:nvSpPr>
                  <p:spPr bwMode="auto">
                    <a:xfrm>
                      <a:off x="3840" y="3648"/>
                      <a:ext cx="288" cy="144"/>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59" name="Oval 412"/>
                    <p:cNvSpPr>
                      <a:spLocks noChangeArrowheads="1"/>
                    </p:cNvSpPr>
                    <p:nvPr/>
                  </p:nvSpPr>
                  <p:spPr bwMode="auto">
                    <a:xfrm>
                      <a:off x="4224" y="3552"/>
                      <a:ext cx="288" cy="96"/>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60" name="Oval 413"/>
                    <p:cNvSpPr>
                      <a:spLocks noChangeArrowheads="1"/>
                    </p:cNvSpPr>
                    <p:nvPr/>
                  </p:nvSpPr>
                  <p:spPr bwMode="auto">
                    <a:xfrm>
                      <a:off x="4848" y="3648"/>
                      <a:ext cx="192" cy="48"/>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61" name="Oval 414"/>
                    <p:cNvSpPr>
                      <a:spLocks noChangeArrowheads="1"/>
                    </p:cNvSpPr>
                    <p:nvPr/>
                  </p:nvSpPr>
                  <p:spPr bwMode="auto">
                    <a:xfrm>
                      <a:off x="4896" y="3840"/>
                      <a:ext cx="384" cy="144"/>
                    </a:xfrm>
                    <a:prstGeom prst="ellipse">
                      <a:avLst/>
                    </a:prstGeom>
                    <a:solidFill>
                      <a:srgbClr val="00FF00"/>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sp>
            <p:nvSpPr>
              <p:cNvPr id="18540" name="Line 415"/>
              <p:cNvSpPr>
                <a:spLocks noChangeShapeType="1"/>
              </p:cNvSpPr>
              <p:nvPr/>
            </p:nvSpPr>
            <p:spPr bwMode="auto">
              <a:xfrm flipV="1">
                <a:off x="4422" y="1616"/>
                <a:ext cx="136" cy="0"/>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8541" name="Line 416"/>
              <p:cNvSpPr>
                <a:spLocks noChangeShapeType="1"/>
              </p:cNvSpPr>
              <p:nvPr/>
            </p:nvSpPr>
            <p:spPr bwMode="auto">
              <a:xfrm flipH="1" flipV="1">
                <a:off x="5017" y="1570"/>
                <a:ext cx="131" cy="6"/>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8542" name="Line 417"/>
              <p:cNvSpPr>
                <a:spLocks noChangeShapeType="1"/>
              </p:cNvSpPr>
              <p:nvPr/>
            </p:nvSpPr>
            <p:spPr bwMode="auto">
              <a:xfrm flipV="1">
                <a:off x="5005" y="1616"/>
                <a:ext cx="136" cy="0"/>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nvGrpSpPr>
              <p:cNvPr id="18543" name="Group 418"/>
              <p:cNvGrpSpPr>
                <a:grpSpLocks/>
              </p:cNvGrpSpPr>
              <p:nvPr/>
            </p:nvGrpSpPr>
            <p:grpSpPr bwMode="auto">
              <a:xfrm>
                <a:off x="4507" y="1383"/>
                <a:ext cx="576" cy="346"/>
                <a:chOff x="4507" y="1383"/>
                <a:chExt cx="576" cy="346"/>
              </a:xfrm>
            </p:grpSpPr>
            <p:pic>
              <p:nvPicPr>
                <p:cNvPr id="18546" name="Picture 419" descr="adapter_rotated"/>
                <p:cNvPicPr>
                  <a:picLocks noChangeAspect="1" noChangeArrowheads="1"/>
                </p:cNvPicPr>
                <p:nvPr/>
              </p:nvPicPr>
              <p:blipFill>
                <a:blip r:embed="rId42">
                  <a:clrChange>
                    <a:clrFrom>
                      <a:srgbClr val="FFFFFF"/>
                    </a:clrFrom>
                    <a:clrTo>
                      <a:srgbClr val="FFFFFF">
                        <a:alpha val="0"/>
                      </a:srgbClr>
                    </a:clrTo>
                  </a:clrChange>
                  <a:lum bright="-24000" contrast="-18000"/>
                  <a:extLst>
                    <a:ext uri="{28A0092B-C50C-407E-A947-70E740481C1C}">
                      <a14:useLocalDpi xmlns:a14="http://schemas.microsoft.com/office/drawing/2010/main" val="0"/>
                    </a:ext>
                  </a:extLst>
                </a:blip>
                <a:srcRect/>
                <a:stretch>
                  <a:fillRect/>
                </a:stretch>
              </p:blipFill>
              <p:spPr bwMode="auto">
                <a:xfrm>
                  <a:off x="4604" y="1477"/>
                  <a:ext cx="39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47" name="Text Box 420"/>
                <p:cNvSpPr txBox="1">
                  <a:spLocks noChangeArrowheads="1"/>
                </p:cNvSpPr>
                <p:nvPr/>
              </p:nvSpPr>
              <p:spPr bwMode="auto">
                <a:xfrm>
                  <a:off x="4507" y="1383"/>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993300"/>
                      </a:solidFill>
                    </a:rPr>
                    <a:t>”Adapter”</a:t>
                  </a:r>
                  <a:endParaRPr lang="en-GB" altLang="en-US" sz="1000" b="1" i="1">
                    <a:solidFill>
                      <a:srgbClr val="993300"/>
                    </a:solidFill>
                  </a:endParaRPr>
                </a:p>
              </p:txBody>
            </p:sp>
          </p:grpSp>
          <p:grpSp>
            <p:nvGrpSpPr>
              <p:cNvPr id="18544" name="Group 421"/>
              <p:cNvGrpSpPr>
                <a:grpSpLocks/>
              </p:cNvGrpSpPr>
              <p:nvPr/>
            </p:nvGrpSpPr>
            <p:grpSpPr bwMode="auto">
              <a:xfrm>
                <a:off x="4099" y="1389"/>
                <a:ext cx="499" cy="313"/>
                <a:chOff x="4099" y="1389"/>
                <a:chExt cx="499" cy="313"/>
              </a:xfrm>
            </p:grpSpPr>
            <p:graphicFrame>
              <p:nvGraphicFramePr>
                <p:cNvPr id="18435" name="Object 422"/>
                <p:cNvGraphicFramePr>
                  <a:graphicFrameLocks noChangeAspect="1"/>
                </p:cNvGraphicFramePr>
                <p:nvPr/>
              </p:nvGraphicFramePr>
              <p:xfrm>
                <a:off x="4271" y="1570"/>
                <a:ext cx="137" cy="132"/>
              </p:xfrm>
              <a:graphic>
                <a:graphicData uri="http://schemas.openxmlformats.org/presentationml/2006/ole">
                  <mc:AlternateContent xmlns:mc="http://schemas.openxmlformats.org/markup-compatibility/2006">
                    <mc:Choice xmlns:v="urn:schemas-microsoft-com:vml" Requires="v">
                      <p:oleObj name="Clip" r:id="rId43" imgW="1333333" imgH="1285714" progId="MS_ClipArt_Gallery.2">
                        <p:embed/>
                      </p:oleObj>
                    </mc:Choice>
                    <mc:Fallback>
                      <p:oleObj name="Clip" r:id="rId43" imgW="1333333" imgH="1285714" progId="MS_ClipArt_Gallery.2">
                        <p:embed/>
                        <p:pic>
                          <p:nvPicPr>
                            <p:cNvPr id="0" name="Object 422"/>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4271" y="1570"/>
                              <a:ext cx="137" cy="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9911" name="Rectangle 423"/>
                <p:cNvSpPr>
                  <a:spLocks noChangeArrowheads="1"/>
                </p:cNvSpPr>
                <p:nvPr/>
              </p:nvSpPr>
              <p:spPr bwMode="auto">
                <a:xfrm>
                  <a:off x="4099" y="1389"/>
                  <a:ext cx="499"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  RSCDF data</a:t>
                  </a:r>
                </a:p>
              </p:txBody>
            </p:sp>
          </p:grpSp>
        </p:grpSp>
        <p:sp>
          <p:nvSpPr>
            <p:cNvPr id="959912" name="Rectangle 424"/>
            <p:cNvSpPr>
              <a:spLocks noChangeArrowheads="1"/>
            </p:cNvSpPr>
            <p:nvPr/>
          </p:nvSpPr>
          <p:spPr bwMode="auto">
            <a:xfrm>
              <a:off x="4192" y="1767"/>
              <a:ext cx="1546" cy="212"/>
            </a:xfrm>
            <a:prstGeom prst="rect">
              <a:avLst/>
            </a:prstGeom>
            <a:noFill/>
            <a:ln w="9525">
              <a:noFill/>
              <a:miter lim="800000"/>
              <a:headEnd/>
              <a:tailEnd/>
            </a:ln>
            <a:effectLst/>
          </p:spPr>
          <p:txBody>
            <a:bodyPr wrap="none">
              <a:spAutoFit/>
            </a:bodyPr>
            <a:lstStyle/>
            <a:p>
              <a:pPr algn="l">
                <a:spcBef>
                  <a:spcPct val="50000"/>
                </a:spcBef>
                <a:defRPr/>
              </a:pPr>
              <a:r>
                <a:rPr lang="en-GB" sz="1600" b="1" i="1">
                  <a:solidFill>
                    <a:srgbClr val="336699"/>
                  </a:solidFill>
                  <a:effectLst>
                    <a:outerShdw blurRad="38100" dist="38100" dir="2700000" algn="tl">
                      <a:srgbClr val="C0C0C0"/>
                    </a:outerShdw>
                  </a:effectLst>
                  <a:latin typeface="MS Mincho" pitchFamily="49" charset="-128"/>
                </a:rPr>
                <a:t>Remote Expert Platform</a:t>
              </a:r>
            </a:p>
          </p:txBody>
        </p:sp>
      </p:grpSp>
      <p:grpSp>
        <p:nvGrpSpPr>
          <p:cNvPr id="959495" name="Group 425"/>
          <p:cNvGrpSpPr>
            <a:grpSpLocks/>
          </p:cNvGrpSpPr>
          <p:nvPr/>
        </p:nvGrpSpPr>
        <p:grpSpPr bwMode="auto">
          <a:xfrm>
            <a:off x="6556375" y="5281613"/>
            <a:ext cx="2605088" cy="1220787"/>
            <a:chOff x="4130" y="3327"/>
            <a:chExt cx="1641" cy="769"/>
          </a:xfrm>
        </p:grpSpPr>
        <p:grpSp>
          <p:nvGrpSpPr>
            <p:cNvPr id="18512" name="Group 426"/>
            <p:cNvGrpSpPr>
              <a:grpSpLocks/>
            </p:cNvGrpSpPr>
            <p:nvPr/>
          </p:nvGrpSpPr>
          <p:grpSpPr bwMode="auto">
            <a:xfrm>
              <a:off x="4201" y="3327"/>
              <a:ext cx="1570" cy="589"/>
              <a:chOff x="4201" y="3327"/>
              <a:chExt cx="1570" cy="589"/>
            </a:xfrm>
          </p:grpSpPr>
          <p:grpSp>
            <p:nvGrpSpPr>
              <p:cNvPr id="18514" name="Group 427"/>
              <p:cNvGrpSpPr>
                <a:grpSpLocks/>
              </p:cNvGrpSpPr>
              <p:nvPr/>
            </p:nvGrpSpPr>
            <p:grpSpPr bwMode="auto">
              <a:xfrm>
                <a:off x="4240" y="3327"/>
                <a:ext cx="1407" cy="589"/>
                <a:chOff x="4240" y="3327"/>
                <a:chExt cx="1407" cy="589"/>
              </a:xfrm>
            </p:grpSpPr>
            <p:sp>
              <p:nvSpPr>
                <p:cNvPr id="18529" name="AutoShape 428"/>
                <p:cNvSpPr>
                  <a:spLocks noChangeArrowheads="1"/>
                </p:cNvSpPr>
                <p:nvPr/>
              </p:nvSpPr>
              <p:spPr bwMode="auto">
                <a:xfrm>
                  <a:off x="4240" y="3780"/>
                  <a:ext cx="1407" cy="136"/>
                </a:xfrm>
                <a:prstGeom prst="cube">
                  <a:avLst>
                    <a:gd name="adj" fmla="val 93833"/>
                  </a:avLst>
                </a:prstGeom>
                <a:solidFill>
                  <a:srgbClr val="FFCC66"/>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30" name="Line 429"/>
                <p:cNvSpPr>
                  <a:spLocks noChangeShapeType="1"/>
                </p:cNvSpPr>
                <p:nvPr/>
              </p:nvSpPr>
              <p:spPr bwMode="auto">
                <a:xfrm flipH="1">
                  <a:off x="4446" y="3327"/>
                  <a:ext cx="311" cy="288"/>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31" name="Line 430"/>
                <p:cNvSpPr>
                  <a:spLocks noChangeShapeType="1"/>
                </p:cNvSpPr>
                <p:nvPr/>
              </p:nvSpPr>
              <p:spPr bwMode="auto">
                <a:xfrm flipH="1">
                  <a:off x="4724" y="3333"/>
                  <a:ext cx="166" cy="272"/>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32" name="Line 431"/>
                <p:cNvSpPr>
                  <a:spLocks noChangeShapeType="1"/>
                </p:cNvSpPr>
                <p:nvPr/>
              </p:nvSpPr>
              <p:spPr bwMode="auto">
                <a:xfrm flipH="1">
                  <a:off x="4996" y="3345"/>
                  <a:ext cx="12" cy="26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33" name="Line 432"/>
                <p:cNvSpPr>
                  <a:spLocks noChangeShapeType="1"/>
                </p:cNvSpPr>
                <p:nvPr/>
              </p:nvSpPr>
              <p:spPr bwMode="auto">
                <a:xfrm>
                  <a:off x="5132" y="3345"/>
                  <a:ext cx="130" cy="270"/>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8534" name="Line 433"/>
                <p:cNvSpPr>
                  <a:spLocks noChangeShapeType="1"/>
                </p:cNvSpPr>
                <p:nvPr/>
              </p:nvSpPr>
              <p:spPr bwMode="auto">
                <a:xfrm>
                  <a:off x="5272" y="3339"/>
                  <a:ext cx="262" cy="276"/>
                </a:xfrm>
                <a:prstGeom prst="line">
                  <a:avLst/>
                </a:prstGeom>
                <a:noFill/>
                <a:ln w="9525">
                  <a:solidFill>
                    <a:srgbClr val="1F88E7"/>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515" name="Line 434"/>
              <p:cNvSpPr>
                <a:spLocks noChangeShapeType="1"/>
              </p:cNvSpPr>
              <p:nvPr/>
            </p:nvSpPr>
            <p:spPr bwMode="auto">
              <a:xfrm flipH="1" flipV="1">
                <a:off x="4524" y="3705"/>
                <a:ext cx="131" cy="6"/>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8516" name="Line 435"/>
              <p:cNvSpPr>
                <a:spLocks noChangeShapeType="1"/>
              </p:cNvSpPr>
              <p:nvPr/>
            </p:nvSpPr>
            <p:spPr bwMode="auto">
              <a:xfrm flipV="1">
                <a:off x="4512" y="3751"/>
                <a:ext cx="136" cy="0"/>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8517" name="Line 436"/>
              <p:cNvSpPr>
                <a:spLocks noChangeShapeType="1"/>
              </p:cNvSpPr>
              <p:nvPr/>
            </p:nvSpPr>
            <p:spPr bwMode="auto">
              <a:xfrm flipH="1" flipV="1">
                <a:off x="5107" y="3705"/>
                <a:ext cx="131" cy="6"/>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sp>
            <p:nvSpPr>
              <p:cNvPr id="18518" name="Line 437"/>
              <p:cNvSpPr>
                <a:spLocks noChangeShapeType="1"/>
              </p:cNvSpPr>
              <p:nvPr/>
            </p:nvSpPr>
            <p:spPr bwMode="auto">
              <a:xfrm flipV="1">
                <a:off x="5095" y="3751"/>
                <a:ext cx="136" cy="0"/>
              </a:xfrm>
              <a:prstGeom prst="line">
                <a:avLst/>
              </a:prstGeom>
              <a:noFill/>
              <a:ln w="9525">
                <a:solidFill>
                  <a:srgbClr val="CC0066"/>
                </a:solidFill>
                <a:round/>
                <a:headEnd type="triangle" w="sm" len="lg"/>
                <a:tailEnd type="none" w="sm" len="lg"/>
              </a:ln>
              <a:extLst>
                <a:ext uri="{909E8E84-426E-40DD-AFC4-6F175D3DCCD1}">
                  <a14:hiddenFill xmlns:a14="http://schemas.microsoft.com/office/drawing/2010/main">
                    <a:noFill/>
                  </a14:hiddenFill>
                </a:ext>
              </a:extLst>
            </p:spPr>
            <p:txBody>
              <a:bodyPr/>
              <a:lstStyle/>
              <a:p>
                <a:endParaRPr lang="en-US"/>
              </a:p>
            </p:txBody>
          </p:sp>
          <p:grpSp>
            <p:nvGrpSpPr>
              <p:cNvPr id="18519" name="Group 438"/>
              <p:cNvGrpSpPr>
                <a:grpSpLocks/>
              </p:cNvGrpSpPr>
              <p:nvPr/>
            </p:nvGrpSpPr>
            <p:grpSpPr bwMode="auto">
              <a:xfrm>
                <a:off x="4604" y="3493"/>
                <a:ext cx="576" cy="371"/>
                <a:chOff x="4604" y="3493"/>
                <a:chExt cx="576" cy="371"/>
              </a:xfrm>
            </p:grpSpPr>
            <p:pic>
              <p:nvPicPr>
                <p:cNvPr id="18527" name="Picture 439" descr="adapter_rotated"/>
                <p:cNvPicPr>
                  <a:picLocks noChangeAspect="1" noChangeArrowheads="1"/>
                </p:cNvPicPr>
                <p:nvPr/>
              </p:nvPicPr>
              <p:blipFill>
                <a:blip r:embed="rId42">
                  <a:clrChange>
                    <a:clrFrom>
                      <a:srgbClr val="FFFFFF"/>
                    </a:clrFrom>
                    <a:clrTo>
                      <a:srgbClr val="FFFFFF">
                        <a:alpha val="0"/>
                      </a:srgbClr>
                    </a:clrTo>
                  </a:clrChange>
                  <a:lum bright="-24000" contrast="-18000"/>
                  <a:extLst>
                    <a:ext uri="{28A0092B-C50C-407E-A947-70E740481C1C}">
                      <a14:useLocalDpi xmlns:a14="http://schemas.microsoft.com/office/drawing/2010/main" val="0"/>
                    </a:ext>
                  </a:extLst>
                </a:blip>
                <a:srcRect/>
                <a:stretch>
                  <a:fillRect/>
                </a:stretch>
              </p:blipFill>
              <p:spPr bwMode="auto">
                <a:xfrm>
                  <a:off x="4694" y="3612"/>
                  <a:ext cx="39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28" name="Text Box 440"/>
                <p:cNvSpPr txBox="1">
                  <a:spLocks noChangeArrowheads="1"/>
                </p:cNvSpPr>
                <p:nvPr/>
              </p:nvSpPr>
              <p:spPr bwMode="auto">
                <a:xfrm>
                  <a:off x="4604" y="3493"/>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fi-FI" altLang="en-US" sz="1000" b="1" i="1">
                      <a:solidFill>
                        <a:srgbClr val="993300"/>
                      </a:solidFill>
                    </a:rPr>
                    <a:t>”Adapter”</a:t>
                  </a:r>
                  <a:endParaRPr lang="en-GB" altLang="en-US" sz="1000" b="1" i="1">
                    <a:solidFill>
                      <a:srgbClr val="993300"/>
                    </a:solidFill>
                  </a:endParaRPr>
                </a:p>
              </p:txBody>
            </p:sp>
          </p:grpSp>
          <p:grpSp>
            <p:nvGrpSpPr>
              <p:cNvPr id="18520" name="Group 441"/>
              <p:cNvGrpSpPr>
                <a:grpSpLocks/>
              </p:cNvGrpSpPr>
              <p:nvPr/>
            </p:nvGrpSpPr>
            <p:grpSpPr bwMode="auto">
              <a:xfrm>
                <a:off x="5227" y="3499"/>
                <a:ext cx="544" cy="386"/>
                <a:chOff x="5227" y="3499"/>
                <a:chExt cx="544" cy="386"/>
              </a:xfrm>
            </p:grpSpPr>
            <p:pic>
              <p:nvPicPr>
                <p:cNvPr id="18523" name="Picture 442" descr="untitled"/>
                <p:cNvPicPr>
                  <a:picLocks noChangeAspect="1" noChangeArrowheads="1"/>
                </p:cNvPicPr>
                <p:nvPr/>
              </p:nvPicPr>
              <p:blipFill>
                <a:blip r:embed="rId14" cstate="print">
                  <a:clrChange>
                    <a:clrFrom>
                      <a:srgbClr val="FEFAFE"/>
                    </a:clrFrom>
                    <a:clrTo>
                      <a:srgbClr val="FEFAFE">
                        <a:alpha val="0"/>
                      </a:srgbClr>
                    </a:clrTo>
                  </a:clrChange>
                  <a:extLst>
                    <a:ext uri="{28A0092B-C50C-407E-A947-70E740481C1C}">
                      <a14:useLocalDpi xmlns:a14="http://schemas.microsoft.com/office/drawing/2010/main" val="0"/>
                    </a:ext>
                  </a:extLst>
                </a:blip>
                <a:srcRect/>
                <a:stretch>
                  <a:fillRect/>
                </a:stretch>
              </p:blipFill>
              <p:spPr bwMode="auto">
                <a:xfrm>
                  <a:off x="5284" y="3657"/>
                  <a:ext cx="272"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524" name="Group 443"/>
                <p:cNvGrpSpPr>
                  <a:grpSpLocks/>
                </p:cNvGrpSpPr>
                <p:nvPr/>
              </p:nvGrpSpPr>
              <p:grpSpPr bwMode="auto">
                <a:xfrm>
                  <a:off x="5227" y="3499"/>
                  <a:ext cx="544" cy="212"/>
                  <a:chOff x="5227" y="3517"/>
                  <a:chExt cx="544" cy="212"/>
                </a:xfrm>
              </p:grpSpPr>
              <p:sp>
                <p:nvSpPr>
                  <p:cNvPr id="18525" name="Rectangle 444"/>
                  <p:cNvSpPr>
                    <a:spLocks noChangeArrowheads="1"/>
                  </p:cNvSpPr>
                  <p:nvPr/>
                </p:nvSpPr>
                <p:spPr bwMode="auto">
                  <a:xfrm>
                    <a:off x="5227" y="3517"/>
                    <a:ext cx="54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i="1">
                        <a:solidFill>
                          <a:srgbClr val="993300"/>
                        </a:solidFill>
                      </a:rPr>
                      <a:t>Learning</a:t>
                    </a:r>
                    <a:r>
                      <a:rPr lang="en-US" altLang="en-US">
                        <a:solidFill>
                          <a:srgbClr val="CC3300"/>
                        </a:solidFill>
                      </a:rPr>
                      <a:t> </a:t>
                    </a:r>
                    <a:r>
                      <a:rPr lang="en-US" altLang="en-US" i="1">
                        <a:solidFill>
                          <a:srgbClr val="993300"/>
                        </a:solidFill>
                      </a:rPr>
                      <a:t>process</a:t>
                    </a:r>
                    <a:endParaRPr lang="en-US" altLang="en-US">
                      <a:solidFill>
                        <a:srgbClr val="CC3300"/>
                      </a:solidFill>
                    </a:endParaRPr>
                  </a:p>
                </p:txBody>
              </p:sp>
              <p:pic>
                <p:nvPicPr>
                  <p:cNvPr id="18526" name="Picture 445" descr="CA6NI12P"/>
                  <p:cNvPicPr>
                    <a:picLocks noChangeAspect="1" noChangeArrowheads="1"/>
                  </p:cNvPicPr>
                  <p:nvPr/>
                </p:nvPicPr>
                <p:blipFill>
                  <a:blip r:embed="rId4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5523" y="3572"/>
                    <a:ext cx="1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521" name="Group 446"/>
              <p:cNvGrpSpPr>
                <a:grpSpLocks/>
              </p:cNvGrpSpPr>
              <p:nvPr/>
            </p:nvGrpSpPr>
            <p:grpSpPr bwMode="auto">
              <a:xfrm>
                <a:off x="4201" y="3515"/>
                <a:ext cx="454" cy="322"/>
                <a:chOff x="4201" y="3515"/>
                <a:chExt cx="454" cy="322"/>
              </a:xfrm>
            </p:grpSpPr>
            <p:graphicFrame>
              <p:nvGraphicFramePr>
                <p:cNvPr id="18434" name="Object 447"/>
                <p:cNvGraphicFramePr>
                  <a:graphicFrameLocks noChangeAspect="1"/>
                </p:cNvGraphicFramePr>
                <p:nvPr/>
              </p:nvGraphicFramePr>
              <p:xfrm>
                <a:off x="4361" y="3705"/>
                <a:ext cx="137" cy="132"/>
              </p:xfrm>
              <a:graphic>
                <a:graphicData uri="http://schemas.openxmlformats.org/presentationml/2006/ole">
                  <mc:AlternateContent xmlns:mc="http://schemas.openxmlformats.org/markup-compatibility/2006">
                    <mc:Choice xmlns:v="urn:schemas-microsoft-com:vml" Requires="v">
                      <p:oleObj name="Clip" r:id="rId45" imgW="1333333" imgH="1285714" progId="MS_ClipArt_Gallery.2">
                        <p:embed/>
                      </p:oleObj>
                    </mc:Choice>
                    <mc:Fallback>
                      <p:oleObj name="Clip" r:id="rId45" imgW="1333333" imgH="1285714" progId="MS_ClipArt_Gallery.2">
                        <p:embed/>
                        <p:pic>
                          <p:nvPicPr>
                            <p:cNvPr id="0" name="Object 447"/>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4361" y="3705"/>
                              <a:ext cx="137" cy="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9936" name="Rectangle 448"/>
                <p:cNvSpPr>
                  <a:spLocks noChangeArrowheads="1"/>
                </p:cNvSpPr>
                <p:nvPr/>
              </p:nvSpPr>
              <p:spPr bwMode="auto">
                <a:xfrm>
                  <a:off x="4201" y="3515"/>
                  <a:ext cx="454" cy="212"/>
                </a:xfrm>
                <a:prstGeom prst="rect">
                  <a:avLst/>
                </a:prstGeom>
                <a:noFill/>
                <a:ln w="9525">
                  <a:noFill/>
                  <a:miter lim="800000"/>
                  <a:headEnd/>
                  <a:tailEnd/>
                </a:ln>
                <a:effectLst/>
              </p:spPr>
              <p:txBody>
                <a:bodyPr>
                  <a:spAutoFit/>
                </a:bodyPr>
                <a:lstStyle/>
                <a:p>
                  <a:pPr>
                    <a:spcBef>
                      <a:spcPct val="50000"/>
                    </a:spcBef>
                    <a:defRPr/>
                  </a:pPr>
                  <a:r>
                    <a:rPr lang="en-GB" i="1">
                      <a:solidFill>
                        <a:srgbClr val="993300"/>
                      </a:solidFill>
                      <a:effectLst>
                        <a:outerShdw blurRad="38100" dist="38100" dir="2700000" algn="tl">
                          <a:srgbClr val="C0C0C0"/>
                        </a:outerShdw>
                      </a:effectLst>
                    </a:rPr>
                    <a:t>RSCDF data</a:t>
                  </a:r>
                </a:p>
              </p:txBody>
            </p:sp>
          </p:grpSp>
        </p:grpSp>
        <p:sp>
          <p:nvSpPr>
            <p:cNvPr id="959937" name="Rectangle 449"/>
            <p:cNvSpPr>
              <a:spLocks noChangeArrowheads="1"/>
            </p:cNvSpPr>
            <p:nvPr/>
          </p:nvSpPr>
          <p:spPr bwMode="auto">
            <a:xfrm>
              <a:off x="4130" y="3884"/>
              <a:ext cx="1611" cy="212"/>
            </a:xfrm>
            <a:prstGeom prst="rect">
              <a:avLst/>
            </a:prstGeom>
            <a:noFill/>
            <a:ln w="9525">
              <a:noFill/>
              <a:miter lim="800000"/>
              <a:headEnd/>
              <a:tailEnd/>
            </a:ln>
            <a:effectLst/>
          </p:spPr>
          <p:txBody>
            <a:bodyPr wrap="none">
              <a:spAutoFit/>
            </a:bodyPr>
            <a:lstStyle/>
            <a:p>
              <a:pPr algn="l">
                <a:spcBef>
                  <a:spcPct val="50000"/>
                </a:spcBef>
                <a:defRPr/>
              </a:pPr>
              <a:r>
                <a:rPr lang="en-GB" sz="1600" b="1" i="1">
                  <a:solidFill>
                    <a:srgbClr val="336699"/>
                  </a:solidFill>
                  <a:effectLst>
                    <a:outerShdw blurRad="38100" dist="38100" dir="2700000" algn="tl">
                      <a:srgbClr val="C0C0C0"/>
                    </a:outerShdw>
                  </a:effectLst>
                  <a:latin typeface="MS Mincho" pitchFamily="49" charset="-128"/>
                </a:rPr>
                <a:t>Remote Service Platform</a:t>
              </a:r>
            </a:p>
          </p:txBody>
        </p:sp>
      </p:grpSp>
      <p:grpSp>
        <p:nvGrpSpPr>
          <p:cNvPr id="959512" name="Group 450"/>
          <p:cNvGrpSpPr>
            <a:grpSpLocks/>
          </p:cNvGrpSpPr>
          <p:nvPr/>
        </p:nvGrpSpPr>
        <p:grpSpPr bwMode="auto">
          <a:xfrm>
            <a:off x="1439863" y="1958975"/>
            <a:ext cx="1092200" cy="2200275"/>
            <a:chOff x="907" y="1234"/>
            <a:chExt cx="688" cy="1386"/>
          </a:xfrm>
        </p:grpSpPr>
        <p:grpSp>
          <p:nvGrpSpPr>
            <p:cNvPr id="18479" name="Group 451"/>
            <p:cNvGrpSpPr>
              <a:grpSpLocks/>
            </p:cNvGrpSpPr>
            <p:nvPr/>
          </p:nvGrpSpPr>
          <p:grpSpPr bwMode="auto">
            <a:xfrm>
              <a:off x="907" y="1234"/>
              <a:ext cx="567" cy="427"/>
              <a:chOff x="907" y="1234"/>
              <a:chExt cx="567" cy="427"/>
            </a:xfrm>
          </p:grpSpPr>
          <p:sp>
            <p:nvSpPr>
              <p:cNvPr id="18485" name="Text Box 452"/>
              <p:cNvSpPr txBox="1">
                <a:spLocks noChangeArrowheads="1"/>
              </p:cNvSpPr>
              <p:nvPr/>
            </p:nvSpPr>
            <p:spPr bwMode="auto">
              <a:xfrm>
                <a:off x="1036" y="1234"/>
                <a:ext cx="43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i="1">
                    <a:solidFill>
                      <a:srgbClr val="993300"/>
                    </a:solidFill>
                  </a:rPr>
                  <a:t>History data</a:t>
                </a:r>
              </a:p>
            </p:txBody>
          </p:sp>
          <p:grpSp>
            <p:nvGrpSpPr>
              <p:cNvPr id="18486" name="Group 453"/>
              <p:cNvGrpSpPr>
                <a:grpSpLocks/>
              </p:cNvGrpSpPr>
              <p:nvPr/>
            </p:nvGrpSpPr>
            <p:grpSpPr bwMode="auto">
              <a:xfrm>
                <a:off x="1048" y="1570"/>
                <a:ext cx="317" cy="91"/>
                <a:chOff x="3840" y="3408"/>
                <a:chExt cx="1440" cy="576"/>
              </a:xfrm>
            </p:grpSpPr>
            <p:grpSp>
              <p:nvGrpSpPr>
                <p:cNvPr id="18491" name="Group 454"/>
                <p:cNvGrpSpPr>
                  <a:grpSpLocks/>
                </p:cNvGrpSpPr>
                <p:nvPr/>
              </p:nvGrpSpPr>
              <p:grpSpPr bwMode="auto">
                <a:xfrm>
                  <a:off x="4032" y="3408"/>
                  <a:ext cx="1056" cy="504"/>
                  <a:chOff x="4032" y="3408"/>
                  <a:chExt cx="1056" cy="504"/>
                </a:xfrm>
              </p:grpSpPr>
              <p:sp>
                <p:nvSpPr>
                  <p:cNvPr id="18503" name="Line 455"/>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4" name="Line 456"/>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5" name="Line 457"/>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6" name="Line 458"/>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7" name="Line 459"/>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8" name="Line 460"/>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09" name="Line 461"/>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0" name="Line 462"/>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11" name="Line 463"/>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492" name="Group 464"/>
                <p:cNvGrpSpPr>
                  <a:grpSpLocks/>
                </p:cNvGrpSpPr>
                <p:nvPr/>
              </p:nvGrpSpPr>
              <p:grpSpPr bwMode="auto">
                <a:xfrm>
                  <a:off x="3840" y="3408"/>
                  <a:ext cx="1440" cy="576"/>
                  <a:chOff x="3840" y="3408"/>
                  <a:chExt cx="1440" cy="576"/>
                </a:xfrm>
              </p:grpSpPr>
              <p:sp>
                <p:nvSpPr>
                  <p:cNvPr id="18493" name="Oval 465"/>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4" name="Oval 466"/>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5" name="Oval 467"/>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6" name="Oval 468"/>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7" name="Oval 469"/>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8" name="Oval 470"/>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99" name="Oval 471"/>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00" name="Oval 472"/>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01" name="Oval 473"/>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502" name="Oval 474"/>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8487" name="Group 475"/>
              <p:cNvGrpSpPr>
                <a:grpSpLocks/>
              </p:cNvGrpSpPr>
              <p:nvPr/>
            </p:nvGrpSpPr>
            <p:grpSpPr bwMode="auto">
              <a:xfrm>
                <a:off x="907" y="1266"/>
                <a:ext cx="466" cy="350"/>
                <a:chOff x="860" y="1117"/>
                <a:chExt cx="466" cy="350"/>
              </a:xfrm>
            </p:grpSpPr>
            <p:pic>
              <p:nvPicPr>
                <p:cNvPr id="18488" name="Picture 476" descr="dig_library"/>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89" name="Picture 477" descr="dig_library"/>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90" name="Picture 478" descr="dig_library"/>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8480" name="Group 479"/>
            <p:cNvGrpSpPr>
              <a:grpSpLocks/>
            </p:cNvGrpSpPr>
            <p:nvPr/>
          </p:nvGrpSpPr>
          <p:grpSpPr bwMode="auto">
            <a:xfrm>
              <a:off x="1038" y="1661"/>
              <a:ext cx="557" cy="959"/>
              <a:chOff x="1038" y="1661"/>
              <a:chExt cx="557" cy="959"/>
            </a:xfrm>
          </p:grpSpPr>
          <p:sp>
            <p:nvSpPr>
              <p:cNvPr id="18481" name="Oval 480"/>
              <p:cNvSpPr>
                <a:spLocks noChangeArrowheads="1"/>
              </p:cNvSpPr>
              <p:nvPr/>
            </p:nvSpPr>
            <p:spPr bwMode="auto">
              <a:xfrm>
                <a:off x="1414" y="1915"/>
                <a:ext cx="181" cy="227"/>
              </a:xfrm>
              <a:prstGeom prst="ellipse">
                <a:avLst/>
              </a:prstGeom>
              <a:noFill/>
              <a:ln w="9525">
                <a:solidFill>
                  <a:srgbClr val="CC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82" name="Freeform 481"/>
              <p:cNvSpPr>
                <a:spLocks/>
              </p:cNvSpPr>
              <p:nvPr/>
            </p:nvSpPr>
            <p:spPr bwMode="auto">
              <a:xfrm>
                <a:off x="1202" y="1661"/>
                <a:ext cx="227" cy="318"/>
              </a:xfrm>
              <a:custGeom>
                <a:avLst/>
                <a:gdLst>
                  <a:gd name="T0" fmla="*/ 273 w 273"/>
                  <a:gd name="T1" fmla="*/ 635 h 635"/>
                  <a:gd name="T2" fmla="*/ 136 w 273"/>
                  <a:gd name="T3" fmla="*/ 499 h 635"/>
                  <a:gd name="T4" fmla="*/ 46 w 273"/>
                  <a:gd name="T5" fmla="*/ 181 h 635"/>
                  <a:gd name="T6" fmla="*/ 0 w 273"/>
                  <a:gd name="T7" fmla="*/ 0 h 635"/>
                  <a:gd name="T8" fmla="*/ 0 60000 65536"/>
                  <a:gd name="T9" fmla="*/ 0 60000 65536"/>
                  <a:gd name="T10" fmla="*/ 0 60000 65536"/>
                  <a:gd name="T11" fmla="*/ 0 60000 65536"/>
                  <a:gd name="T12" fmla="*/ 0 w 273"/>
                  <a:gd name="T13" fmla="*/ 0 h 635"/>
                  <a:gd name="T14" fmla="*/ 273 w 273"/>
                  <a:gd name="T15" fmla="*/ 635 h 635"/>
                </a:gdLst>
                <a:ahLst/>
                <a:cxnLst>
                  <a:cxn ang="T8">
                    <a:pos x="T0" y="T1"/>
                  </a:cxn>
                  <a:cxn ang="T9">
                    <a:pos x="T2" y="T3"/>
                  </a:cxn>
                  <a:cxn ang="T10">
                    <a:pos x="T4" y="T5"/>
                  </a:cxn>
                  <a:cxn ang="T11">
                    <a:pos x="T6" y="T7"/>
                  </a:cxn>
                </a:cxnLst>
                <a:rect l="T12" t="T13" r="T14" b="T15"/>
                <a:pathLst>
                  <a:path w="273" h="635">
                    <a:moveTo>
                      <a:pt x="273" y="635"/>
                    </a:moveTo>
                    <a:cubicBezTo>
                      <a:pt x="223" y="604"/>
                      <a:pt x="174" y="574"/>
                      <a:pt x="136" y="499"/>
                    </a:cubicBezTo>
                    <a:cubicBezTo>
                      <a:pt x="98" y="424"/>
                      <a:pt x="69" y="264"/>
                      <a:pt x="46" y="181"/>
                    </a:cubicBezTo>
                    <a:cubicBezTo>
                      <a:pt x="23" y="98"/>
                      <a:pt x="11" y="49"/>
                      <a:pt x="0" y="0"/>
                    </a:cubicBezTo>
                  </a:path>
                </a:pathLst>
              </a:custGeom>
              <a:noFill/>
              <a:ln w="9525">
                <a:solidFill>
                  <a:srgbClr val="CC3300"/>
                </a:solidFill>
                <a:round/>
                <a:headEnd type="none" w="med" len="med"/>
                <a:tailEnd type="triangle" w="sm"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3" name="Oval 482"/>
              <p:cNvSpPr>
                <a:spLocks noChangeArrowheads="1"/>
              </p:cNvSpPr>
              <p:nvPr/>
            </p:nvSpPr>
            <p:spPr bwMode="auto">
              <a:xfrm>
                <a:off x="1038" y="2393"/>
                <a:ext cx="181" cy="227"/>
              </a:xfrm>
              <a:prstGeom prst="ellipse">
                <a:avLst/>
              </a:prstGeom>
              <a:noFill/>
              <a:ln w="9525">
                <a:solidFill>
                  <a:srgbClr val="CC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8484" name="Line 483"/>
              <p:cNvSpPr>
                <a:spLocks noChangeShapeType="1"/>
              </p:cNvSpPr>
              <p:nvPr/>
            </p:nvSpPr>
            <p:spPr bwMode="auto">
              <a:xfrm flipV="1">
                <a:off x="1132" y="1661"/>
                <a:ext cx="24" cy="729"/>
              </a:xfrm>
              <a:prstGeom prst="line">
                <a:avLst/>
              </a:prstGeom>
              <a:noFill/>
              <a:ln w="9525">
                <a:solidFill>
                  <a:srgbClr val="CC3300"/>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grpSp>
      </p:grpSp>
      <p:grpSp>
        <p:nvGrpSpPr>
          <p:cNvPr id="959536" name="Group 484"/>
          <p:cNvGrpSpPr>
            <a:grpSpLocks/>
          </p:cNvGrpSpPr>
          <p:nvPr/>
        </p:nvGrpSpPr>
        <p:grpSpPr bwMode="auto">
          <a:xfrm>
            <a:off x="2690813" y="2228850"/>
            <a:ext cx="863600" cy="1138238"/>
            <a:chOff x="1695" y="1404"/>
            <a:chExt cx="544" cy="717"/>
          </a:xfrm>
        </p:grpSpPr>
        <p:grpSp>
          <p:nvGrpSpPr>
            <p:cNvPr id="18475" name="Group 485"/>
            <p:cNvGrpSpPr>
              <a:grpSpLocks/>
            </p:cNvGrpSpPr>
            <p:nvPr/>
          </p:nvGrpSpPr>
          <p:grpSpPr bwMode="auto">
            <a:xfrm>
              <a:off x="1746" y="1616"/>
              <a:ext cx="363" cy="505"/>
              <a:chOff x="1803" y="1661"/>
              <a:chExt cx="363" cy="505"/>
            </a:xfrm>
          </p:grpSpPr>
          <p:sp>
            <p:nvSpPr>
              <p:cNvPr id="18477" name="Oval 48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478" name="Picture 487" descr="CA0NW12D"/>
              <p:cNvPicPr>
                <a:picLocks noChangeAspect="1" noChangeArrowheads="1"/>
              </p:cNvPicPr>
              <p:nvPr/>
            </p:nvPicPr>
            <p:blipFill>
              <a:blip r:embed="rId4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9976" name="Rectangle 488"/>
            <p:cNvSpPr>
              <a:spLocks noChangeArrowheads="1"/>
            </p:cNvSpPr>
            <p:nvPr/>
          </p:nvSpPr>
          <p:spPr bwMode="auto">
            <a:xfrm>
              <a:off x="1695" y="1404"/>
              <a:ext cx="544" cy="250"/>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grpSp>
        <p:nvGrpSpPr>
          <p:cNvPr id="959548" name="Group 489"/>
          <p:cNvGrpSpPr>
            <a:grpSpLocks/>
          </p:cNvGrpSpPr>
          <p:nvPr/>
        </p:nvGrpSpPr>
        <p:grpSpPr bwMode="auto">
          <a:xfrm>
            <a:off x="6535738" y="4302125"/>
            <a:ext cx="792162" cy="1176338"/>
            <a:chOff x="4117" y="2710"/>
            <a:chExt cx="499" cy="741"/>
          </a:xfrm>
        </p:grpSpPr>
        <p:grpSp>
          <p:nvGrpSpPr>
            <p:cNvPr id="18471" name="Group 490"/>
            <p:cNvGrpSpPr>
              <a:grpSpLocks/>
            </p:cNvGrpSpPr>
            <p:nvPr/>
          </p:nvGrpSpPr>
          <p:grpSpPr bwMode="auto">
            <a:xfrm>
              <a:off x="4181" y="2946"/>
              <a:ext cx="363" cy="505"/>
              <a:chOff x="4144" y="2840"/>
              <a:chExt cx="363" cy="505"/>
            </a:xfrm>
          </p:grpSpPr>
          <p:sp>
            <p:nvSpPr>
              <p:cNvPr id="18473" name="Oval 491"/>
              <p:cNvSpPr>
                <a:spLocks noChangeArrowheads="1"/>
              </p:cNvSpPr>
              <p:nvPr/>
            </p:nvSpPr>
            <p:spPr bwMode="auto">
              <a:xfrm>
                <a:off x="4144" y="3209"/>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474" name="Picture 492" descr="CA0NW12D"/>
              <p:cNvPicPr>
                <a:picLocks noChangeAspect="1" noChangeArrowheads="1"/>
              </p:cNvPicPr>
              <p:nvPr/>
            </p:nvPicPr>
            <p:blipFill>
              <a:blip r:embed="rId4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96" y="2840"/>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9981" name="Rectangle 493"/>
            <p:cNvSpPr>
              <a:spLocks noChangeArrowheads="1"/>
            </p:cNvSpPr>
            <p:nvPr/>
          </p:nvSpPr>
          <p:spPr bwMode="auto">
            <a:xfrm>
              <a:off x="4117" y="2710"/>
              <a:ext cx="499" cy="250"/>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grpSp>
        <p:nvGrpSpPr>
          <p:cNvPr id="959555" name="Group 494"/>
          <p:cNvGrpSpPr>
            <a:grpSpLocks/>
          </p:cNvGrpSpPr>
          <p:nvPr/>
        </p:nvGrpSpPr>
        <p:grpSpPr bwMode="auto">
          <a:xfrm>
            <a:off x="6065838" y="1916113"/>
            <a:ext cx="792162" cy="1152525"/>
            <a:chOff x="3821" y="1207"/>
            <a:chExt cx="499" cy="726"/>
          </a:xfrm>
        </p:grpSpPr>
        <p:grpSp>
          <p:nvGrpSpPr>
            <p:cNvPr id="18467" name="Group 495"/>
            <p:cNvGrpSpPr>
              <a:grpSpLocks/>
            </p:cNvGrpSpPr>
            <p:nvPr/>
          </p:nvGrpSpPr>
          <p:grpSpPr bwMode="auto">
            <a:xfrm>
              <a:off x="3878" y="1429"/>
              <a:ext cx="363" cy="504"/>
              <a:chOff x="3775" y="1344"/>
              <a:chExt cx="363" cy="504"/>
            </a:xfrm>
          </p:grpSpPr>
          <p:sp>
            <p:nvSpPr>
              <p:cNvPr id="18469" name="Oval 496"/>
              <p:cNvSpPr>
                <a:spLocks noChangeArrowheads="1"/>
              </p:cNvSpPr>
              <p:nvPr/>
            </p:nvSpPr>
            <p:spPr bwMode="auto">
              <a:xfrm>
                <a:off x="3775" y="1712"/>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8470" name="Picture 497" descr="CA0NW12D"/>
              <p:cNvPicPr>
                <a:picLocks noChangeAspect="1" noChangeArrowheads="1"/>
              </p:cNvPicPr>
              <p:nvPr/>
            </p:nvPicPr>
            <p:blipFill>
              <a:blip r:embed="rId4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3" y="1344"/>
                <a:ext cx="272"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59986" name="Rectangle 498"/>
            <p:cNvSpPr>
              <a:spLocks noChangeArrowheads="1"/>
            </p:cNvSpPr>
            <p:nvPr/>
          </p:nvSpPr>
          <p:spPr bwMode="auto">
            <a:xfrm>
              <a:off x="3821" y="1207"/>
              <a:ext cx="499" cy="250"/>
            </a:xfrm>
            <a:prstGeom prst="rect">
              <a:avLst/>
            </a:prstGeom>
            <a:noFill/>
            <a:ln w="9525">
              <a:noFill/>
              <a:miter lim="800000"/>
              <a:headEnd/>
              <a:tailEnd/>
            </a:ln>
            <a:effectLst/>
          </p:spPr>
          <p:txBody>
            <a:bodyPr>
              <a:spAutoFit/>
            </a:bodyPr>
            <a:lstStyle/>
            <a:p>
              <a:pPr>
                <a:defRPr/>
              </a:pPr>
              <a:r>
                <a:rPr lang="en-US" sz="1000" b="1" i="1">
                  <a:solidFill>
                    <a:srgbClr val="993300"/>
                  </a:solidFill>
                  <a:effectLst>
                    <a:outerShdw blurRad="38100" dist="38100" dir="2700000" algn="tl">
                      <a:srgbClr val="C0C0C0"/>
                    </a:outerShdw>
                  </a:effectLst>
                </a:rPr>
                <a:t>Resource Agent</a:t>
              </a: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1.38889E-6 0.00439 L -0.17309 -0.16366 " pathEditMode="relative" rAng="0" ptsTypes="AA">
                                      <p:cBhvr>
                                        <p:cTn id="6" dur="2000" fill="hold"/>
                                        <p:tgtEl>
                                          <p:spTgt spid="13"/>
                                        </p:tgtEl>
                                        <p:attrNameLst>
                                          <p:attrName>ppt_x</p:attrName>
                                          <p:attrName>ppt_y</p:attrName>
                                        </p:attrNameLst>
                                      </p:cBhvr>
                                      <p:rCtr x="-8663" y="-8403"/>
                                    </p:animMotion>
                                  </p:childTnLst>
                                </p:cTn>
                              </p:par>
                            </p:childTnLst>
                          </p:cTn>
                        </p:par>
                        <p:par>
                          <p:cTn id="7" fill="hold" nodeType="afterGroup">
                            <p:stCondLst>
                              <p:cond delay="2000"/>
                            </p:stCondLst>
                            <p:childTnLst>
                              <p:par>
                                <p:cTn id="8" presetID="22" presetClass="entr" presetSubtype="4" fill="hold" nodeType="afterEffect">
                                  <p:stCondLst>
                                    <p:cond delay="0"/>
                                  </p:stCondLst>
                                  <p:childTnLst>
                                    <p:set>
                                      <p:cBhvr>
                                        <p:cTn id="9" dur="1" fill="hold">
                                          <p:stCondLst>
                                            <p:cond delay="0"/>
                                          </p:stCondLst>
                                        </p:cTn>
                                        <p:tgtEl>
                                          <p:spTgt spid="959536"/>
                                        </p:tgtEl>
                                        <p:attrNameLst>
                                          <p:attrName>style.visibility</p:attrName>
                                        </p:attrNameLst>
                                      </p:cBhvr>
                                      <p:to>
                                        <p:strVal val="visible"/>
                                      </p:to>
                                    </p:set>
                                    <p:animEffect transition="in" filter="wipe(down)">
                                      <p:cBhvr>
                                        <p:cTn id="10" dur="500"/>
                                        <p:tgtEl>
                                          <p:spTgt spid="959536"/>
                                        </p:tgtEl>
                                      </p:cBhvr>
                                    </p:animEffect>
                                  </p:childTnLst>
                                </p:cTn>
                              </p:par>
                            </p:childTnLst>
                          </p:cTn>
                        </p:par>
                        <p:par>
                          <p:cTn id="11" fill="hold" nodeType="afterGroup">
                            <p:stCondLst>
                              <p:cond delay="2500"/>
                            </p:stCondLst>
                            <p:childTnLst>
                              <p:par>
                                <p:cTn id="12" presetID="20" presetClass="entr" presetSubtype="0" fill="hold" nodeType="afterEffect">
                                  <p:stCondLst>
                                    <p:cond delay="0"/>
                                  </p:stCondLst>
                                  <p:childTnLst>
                                    <p:set>
                                      <p:cBhvr>
                                        <p:cTn id="13" dur="1" fill="hold">
                                          <p:stCondLst>
                                            <p:cond delay="0"/>
                                          </p:stCondLst>
                                        </p:cTn>
                                        <p:tgtEl>
                                          <p:spTgt spid="959938"/>
                                        </p:tgtEl>
                                        <p:attrNameLst>
                                          <p:attrName>style.visibility</p:attrName>
                                        </p:attrNameLst>
                                      </p:cBhvr>
                                      <p:to>
                                        <p:strVal val="visible"/>
                                      </p:to>
                                    </p:set>
                                    <p:animEffect transition="in" filter="wedge">
                                      <p:cBhvr>
                                        <p:cTn id="14" dur="2000"/>
                                        <p:tgtEl>
                                          <p:spTgt spid="95993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959512"/>
                                        </p:tgtEl>
                                        <p:attrNameLst>
                                          <p:attrName>style.visibility</p:attrName>
                                        </p:attrNameLst>
                                      </p:cBhvr>
                                      <p:to>
                                        <p:strVal val="visible"/>
                                      </p:to>
                                    </p:set>
                                    <p:animEffect transition="in" filter="wipe(down)">
                                      <p:cBhvr>
                                        <p:cTn id="19" dur="500"/>
                                        <p:tgtEl>
                                          <p:spTgt spid="95951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959795"/>
                                        </p:tgtEl>
                                        <p:attrNameLst>
                                          <p:attrName>style.visibility</p:attrName>
                                        </p:attrNameLst>
                                      </p:cBhvr>
                                      <p:to>
                                        <p:strVal val="visible"/>
                                      </p:to>
                                    </p:set>
                                    <p:animEffect transition="in" filter="wipe(left)">
                                      <p:cBhvr>
                                        <p:cTn id="24" dur="1000"/>
                                        <p:tgtEl>
                                          <p:spTgt spid="95979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xit" presetSubtype="2" fill="hold" nodeType="clickEffect">
                                  <p:stCondLst>
                                    <p:cond delay="0"/>
                                  </p:stCondLst>
                                  <p:childTnLst>
                                    <p:animEffect transition="out" filter="wipe(right)">
                                      <p:cBhvr>
                                        <p:cTn id="28" dur="500"/>
                                        <p:tgtEl>
                                          <p:spTgt spid="959795"/>
                                        </p:tgtEl>
                                      </p:cBhvr>
                                    </p:animEffect>
                                    <p:set>
                                      <p:cBhvr>
                                        <p:cTn id="29" dur="1" fill="hold">
                                          <p:stCondLst>
                                            <p:cond delay="499"/>
                                          </p:stCondLst>
                                        </p:cTn>
                                        <p:tgtEl>
                                          <p:spTgt spid="959795"/>
                                        </p:tgtEl>
                                        <p:attrNameLst>
                                          <p:attrName>style.visibility</p:attrName>
                                        </p:attrNameLst>
                                      </p:cBhvr>
                                      <p:to>
                                        <p:strVal val="hidden"/>
                                      </p:to>
                                    </p:se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959770"/>
                                        </p:tgtEl>
                                        <p:attrNameLst>
                                          <p:attrName>style.visibility</p:attrName>
                                        </p:attrNameLst>
                                      </p:cBhvr>
                                      <p:to>
                                        <p:strVal val="visible"/>
                                      </p:to>
                                    </p:set>
                                    <p:animEffect transition="in" filter="wipe(left)">
                                      <p:cBhvr>
                                        <p:cTn id="33" dur="1000"/>
                                        <p:tgtEl>
                                          <p:spTgt spid="959770"/>
                                        </p:tgtEl>
                                      </p:cBhvr>
                                    </p:animEffect>
                                  </p:childTnLst>
                                </p:cTn>
                              </p:par>
                            </p:childTnLst>
                          </p:cTn>
                        </p:par>
                        <p:par>
                          <p:cTn id="34" fill="hold" nodeType="afterGroup">
                            <p:stCondLst>
                              <p:cond delay="1500"/>
                            </p:stCondLst>
                            <p:childTnLst>
                              <p:par>
                                <p:cTn id="35" presetID="0" presetClass="path" presetSubtype="0" accel="50000" decel="50000" fill="hold" nodeType="afterEffect">
                                  <p:stCondLst>
                                    <p:cond delay="0"/>
                                  </p:stCondLst>
                                  <p:childTnLst>
                                    <p:animMotion origin="layout" path="M -0.0059 0.00186 L 0.13577 -0.16597 " pathEditMode="relative" rAng="0" ptsTypes="AA">
                                      <p:cBhvr>
                                        <p:cTn id="36" dur="2000" fill="hold"/>
                                        <p:tgtEl>
                                          <p:spTgt spid="20"/>
                                        </p:tgtEl>
                                        <p:attrNameLst>
                                          <p:attrName>ppt_x</p:attrName>
                                          <p:attrName>ppt_y</p:attrName>
                                        </p:attrNameLst>
                                      </p:cBhvr>
                                      <p:rCtr x="7083" y="-8403"/>
                                    </p:animMotion>
                                  </p:childTnLst>
                                </p:cTn>
                              </p:par>
                            </p:childTnLst>
                          </p:cTn>
                        </p:par>
                        <p:par>
                          <p:cTn id="37" fill="hold" nodeType="afterGroup">
                            <p:stCondLst>
                              <p:cond delay="3500"/>
                            </p:stCondLst>
                            <p:childTnLst>
                              <p:par>
                                <p:cTn id="38" presetID="22" presetClass="entr" presetSubtype="4" fill="hold" nodeType="afterEffect">
                                  <p:stCondLst>
                                    <p:cond delay="0"/>
                                  </p:stCondLst>
                                  <p:childTnLst>
                                    <p:set>
                                      <p:cBhvr>
                                        <p:cTn id="39" dur="1" fill="hold">
                                          <p:stCondLst>
                                            <p:cond delay="0"/>
                                          </p:stCondLst>
                                        </p:cTn>
                                        <p:tgtEl>
                                          <p:spTgt spid="959555"/>
                                        </p:tgtEl>
                                        <p:attrNameLst>
                                          <p:attrName>style.visibility</p:attrName>
                                        </p:attrNameLst>
                                      </p:cBhvr>
                                      <p:to>
                                        <p:strVal val="visible"/>
                                      </p:to>
                                    </p:set>
                                    <p:animEffect transition="in" filter="wipe(down)">
                                      <p:cBhvr>
                                        <p:cTn id="40" dur="500"/>
                                        <p:tgtEl>
                                          <p:spTgt spid="959555"/>
                                        </p:tgtEl>
                                      </p:cBhvr>
                                    </p:animEffect>
                                  </p:childTnLst>
                                </p:cTn>
                              </p:par>
                            </p:childTnLst>
                          </p:cTn>
                        </p:par>
                        <p:par>
                          <p:cTn id="41" fill="hold" nodeType="afterGroup">
                            <p:stCondLst>
                              <p:cond delay="4000"/>
                            </p:stCondLst>
                            <p:childTnLst>
                              <p:par>
                                <p:cTn id="42" presetID="20" presetClass="entr" presetSubtype="0" fill="hold" nodeType="afterEffect">
                                  <p:stCondLst>
                                    <p:cond delay="0"/>
                                  </p:stCondLst>
                                  <p:childTnLst>
                                    <p:set>
                                      <p:cBhvr>
                                        <p:cTn id="43" dur="1" fill="hold">
                                          <p:stCondLst>
                                            <p:cond delay="0"/>
                                          </p:stCondLst>
                                        </p:cTn>
                                        <p:tgtEl>
                                          <p:spTgt spid="959994"/>
                                        </p:tgtEl>
                                        <p:attrNameLst>
                                          <p:attrName>style.visibility</p:attrName>
                                        </p:attrNameLst>
                                      </p:cBhvr>
                                      <p:to>
                                        <p:strVal val="visible"/>
                                      </p:to>
                                    </p:set>
                                    <p:animEffect transition="in" filter="wedge">
                                      <p:cBhvr>
                                        <p:cTn id="44" dur="2000"/>
                                        <p:tgtEl>
                                          <p:spTgt spid="9599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2" fill="hold" nodeType="clickEffect">
                                  <p:stCondLst>
                                    <p:cond delay="0"/>
                                  </p:stCondLst>
                                  <p:childTnLst>
                                    <p:set>
                                      <p:cBhvr>
                                        <p:cTn id="48" dur="1" fill="hold">
                                          <p:stCondLst>
                                            <p:cond delay="0"/>
                                          </p:stCondLst>
                                        </p:cTn>
                                        <p:tgtEl>
                                          <p:spTgt spid="959771"/>
                                        </p:tgtEl>
                                        <p:attrNameLst>
                                          <p:attrName>style.visibility</p:attrName>
                                        </p:attrNameLst>
                                      </p:cBhvr>
                                      <p:to>
                                        <p:strVal val="visible"/>
                                      </p:to>
                                    </p:set>
                                    <p:animEffect transition="in" filter="wipe(right)">
                                      <p:cBhvr>
                                        <p:cTn id="49" dur="1000"/>
                                        <p:tgtEl>
                                          <p:spTgt spid="959771"/>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2" presetClass="exit" presetSubtype="8" fill="hold" nodeType="clickEffect">
                                  <p:stCondLst>
                                    <p:cond delay="0"/>
                                  </p:stCondLst>
                                  <p:childTnLst>
                                    <p:animEffect transition="out" filter="wipe(left)">
                                      <p:cBhvr>
                                        <p:cTn id="53" dur="500"/>
                                        <p:tgtEl>
                                          <p:spTgt spid="959771"/>
                                        </p:tgtEl>
                                      </p:cBhvr>
                                    </p:animEffect>
                                    <p:set>
                                      <p:cBhvr>
                                        <p:cTn id="54" dur="1" fill="hold">
                                          <p:stCondLst>
                                            <p:cond delay="499"/>
                                          </p:stCondLst>
                                        </p:cTn>
                                        <p:tgtEl>
                                          <p:spTgt spid="959771"/>
                                        </p:tgtEl>
                                        <p:attrNameLst>
                                          <p:attrName>style.visibility</p:attrName>
                                        </p:attrNameLst>
                                      </p:cBhvr>
                                      <p:to>
                                        <p:strVal val="hidden"/>
                                      </p:to>
                                    </p:set>
                                  </p:childTnLst>
                                </p:cTn>
                              </p:par>
                            </p:childTnLst>
                          </p:cTn>
                        </p:par>
                        <p:par>
                          <p:cTn id="55" fill="hold" nodeType="afterGroup">
                            <p:stCondLst>
                              <p:cond delay="500"/>
                            </p:stCondLst>
                            <p:childTnLst>
                              <p:par>
                                <p:cTn id="56" presetID="22" presetClass="entr" presetSubtype="2" fill="hold" nodeType="afterEffect">
                                  <p:stCondLst>
                                    <p:cond delay="0"/>
                                  </p:stCondLst>
                                  <p:childTnLst>
                                    <p:set>
                                      <p:cBhvr>
                                        <p:cTn id="57" dur="1" fill="hold">
                                          <p:stCondLst>
                                            <p:cond delay="0"/>
                                          </p:stCondLst>
                                        </p:cTn>
                                        <p:tgtEl>
                                          <p:spTgt spid="959766"/>
                                        </p:tgtEl>
                                        <p:attrNameLst>
                                          <p:attrName>style.visibility</p:attrName>
                                        </p:attrNameLst>
                                      </p:cBhvr>
                                      <p:to>
                                        <p:strVal val="visible"/>
                                      </p:to>
                                    </p:set>
                                    <p:animEffect transition="in" filter="wipe(right)">
                                      <p:cBhvr>
                                        <p:cTn id="58" dur="1000"/>
                                        <p:tgtEl>
                                          <p:spTgt spid="959766"/>
                                        </p:tgtEl>
                                      </p:cBhvr>
                                    </p:animEffect>
                                  </p:childTnLst>
                                </p:cTn>
                              </p:par>
                            </p:childTnLst>
                          </p:cTn>
                        </p:par>
                        <p:par>
                          <p:cTn id="59" fill="hold" nodeType="afterGroup">
                            <p:stCondLst>
                              <p:cond delay="1500"/>
                            </p:stCondLst>
                            <p:childTnLst>
                              <p:par>
                                <p:cTn id="60" presetID="22" presetClass="entr" presetSubtype="4" fill="hold"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down)">
                                      <p:cBhvr>
                                        <p:cTn id="62" dur="1000"/>
                                        <p:tgtEl>
                                          <p:spTgt spid="2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nodeType="clickEffect">
                                  <p:stCondLst>
                                    <p:cond delay="0"/>
                                  </p:stCondLst>
                                  <p:childTnLst>
                                    <p:set>
                                      <p:cBhvr>
                                        <p:cTn id="66" dur="1" fill="hold">
                                          <p:stCondLst>
                                            <p:cond delay="0"/>
                                          </p:stCondLst>
                                        </p:cTn>
                                        <p:tgtEl>
                                          <p:spTgt spid="959795"/>
                                        </p:tgtEl>
                                        <p:attrNameLst>
                                          <p:attrName>style.visibility</p:attrName>
                                        </p:attrNameLst>
                                      </p:cBhvr>
                                      <p:to>
                                        <p:strVal val="visible"/>
                                      </p:to>
                                    </p:set>
                                    <p:animEffect transition="in" filter="wipe(left)">
                                      <p:cBhvr>
                                        <p:cTn id="67" dur="1000"/>
                                        <p:tgtEl>
                                          <p:spTgt spid="95979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xit" presetSubtype="2" fill="hold" nodeType="clickEffect">
                                  <p:stCondLst>
                                    <p:cond delay="0"/>
                                  </p:stCondLst>
                                  <p:childTnLst>
                                    <p:animEffect transition="out" filter="wipe(right)">
                                      <p:cBhvr>
                                        <p:cTn id="71" dur="500"/>
                                        <p:tgtEl>
                                          <p:spTgt spid="959795"/>
                                        </p:tgtEl>
                                      </p:cBhvr>
                                    </p:animEffect>
                                    <p:set>
                                      <p:cBhvr>
                                        <p:cTn id="72" dur="1" fill="hold">
                                          <p:stCondLst>
                                            <p:cond delay="499"/>
                                          </p:stCondLst>
                                        </p:cTn>
                                        <p:tgtEl>
                                          <p:spTgt spid="959795"/>
                                        </p:tgtEl>
                                        <p:attrNameLst>
                                          <p:attrName>style.visibility</p:attrName>
                                        </p:attrNameLst>
                                      </p:cBhvr>
                                      <p:to>
                                        <p:strVal val="hidden"/>
                                      </p:to>
                                    </p:set>
                                  </p:childTnLst>
                                </p:cTn>
                              </p:par>
                            </p:childTnLst>
                          </p:cTn>
                        </p:par>
                        <p:par>
                          <p:cTn id="73" fill="hold" nodeType="afterGroup">
                            <p:stCondLst>
                              <p:cond delay="500"/>
                            </p:stCondLst>
                            <p:childTnLst>
                              <p:par>
                                <p:cTn id="74" presetID="22" presetClass="entr" presetSubtype="8" fill="hold" nodeType="afterEffect">
                                  <p:stCondLst>
                                    <p:cond delay="0"/>
                                  </p:stCondLst>
                                  <p:childTnLst>
                                    <p:set>
                                      <p:cBhvr>
                                        <p:cTn id="75" dur="1" fill="hold">
                                          <p:stCondLst>
                                            <p:cond delay="0"/>
                                          </p:stCondLst>
                                        </p:cTn>
                                        <p:tgtEl>
                                          <p:spTgt spid="959763"/>
                                        </p:tgtEl>
                                        <p:attrNameLst>
                                          <p:attrName>style.visibility</p:attrName>
                                        </p:attrNameLst>
                                      </p:cBhvr>
                                      <p:to>
                                        <p:strVal val="visible"/>
                                      </p:to>
                                    </p:set>
                                    <p:animEffect transition="in" filter="wipe(left)">
                                      <p:cBhvr>
                                        <p:cTn id="76" dur="1000"/>
                                        <p:tgtEl>
                                          <p:spTgt spid="959763"/>
                                        </p:tgtEl>
                                      </p:cBhvr>
                                    </p:animEffect>
                                  </p:childTnLst>
                                </p:cTn>
                              </p:par>
                            </p:childTnLst>
                          </p:cTn>
                        </p:par>
                        <p:par>
                          <p:cTn id="77" fill="hold" nodeType="afterGroup">
                            <p:stCondLst>
                              <p:cond delay="1500"/>
                            </p:stCondLst>
                            <p:childTnLst>
                              <p:par>
                                <p:cTn id="78" presetID="0" presetClass="path" presetSubtype="0" accel="50000" decel="50000" fill="hold" nodeType="afterEffect">
                                  <p:stCondLst>
                                    <p:cond delay="0"/>
                                  </p:stCondLst>
                                  <p:childTnLst>
                                    <p:animMotion origin="layout" path="M 4.16667E-6 6.2963E-6 L 0.10243 6.2963E-6 " pathEditMode="relative" ptsTypes="AA">
                                      <p:cBhvr>
                                        <p:cTn id="79" dur="2000" fill="hold"/>
                                        <p:tgtEl>
                                          <p:spTgt spid="18"/>
                                        </p:tgtEl>
                                        <p:attrNameLst>
                                          <p:attrName>ppt_x</p:attrName>
                                          <p:attrName>ppt_y</p:attrName>
                                        </p:attrNameLst>
                                      </p:cBhvr>
                                    </p:animMotion>
                                  </p:childTnLst>
                                </p:cTn>
                              </p:par>
                            </p:childTnLst>
                          </p:cTn>
                        </p:par>
                        <p:par>
                          <p:cTn id="80" fill="hold" nodeType="afterGroup">
                            <p:stCondLst>
                              <p:cond delay="3500"/>
                            </p:stCondLst>
                            <p:childTnLst>
                              <p:par>
                                <p:cTn id="81" presetID="22" presetClass="entr" presetSubtype="4" fill="hold" nodeType="afterEffect">
                                  <p:stCondLst>
                                    <p:cond delay="0"/>
                                  </p:stCondLst>
                                  <p:childTnLst>
                                    <p:set>
                                      <p:cBhvr>
                                        <p:cTn id="82" dur="1" fill="hold">
                                          <p:stCondLst>
                                            <p:cond delay="0"/>
                                          </p:stCondLst>
                                        </p:cTn>
                                        <p:tgtEl>
                                          <p:spTgt spid="959548"/>
                                        </p:tgtEl>
                                        <p:attrNameLst>
                                          <p:attrName>style.visibility</p:attrName>
                                        </p:attrNameLst>
                                      </p:cBhvr>
                                      <p:to>
                                        <p:strVal val="visible"/>
                                      </p:to>
                                    </p:set>
                                    <p:animEffect transition="in" filter="wipe(down)">
                                      <p:cBhvr>
                                        <p:cTn id="83" dur="500"/>
                                        <p:tgtEl>
                                          <p:spTgt spid="959548"/>
                                        </p:tgtEl>
                                      </p:cBhvr>
                                    </p:animEffect>
                                  </p:childTnLst>
                                </p:cTn>
                              </p:par>
                            </p:childTnLst>
                          </p:cTn>
                        </p:par>
                        <p:par>
                          <p:cTn id="84" fill="hold" nodeType="afterGroup">
                            <p:stCondLst>
                              <p:cond delay="4000"/>
                            </p:stCondLst>
                            <p:childTnLst>
                              <p:par>
                                <p:cTn id="85" presetID="20" presetClass="entr" presetSubtype="0" fill="hold" nodeType="afterEffect">
                                  <p:stCondLst>
                                    <p:cond delay="0"/>
                                  </p:stCondLst>
                                  <p:childTnLst>
                                    <p:set>
                                      <p:cBhvr>
                                        <p:cTn id="86" dur="1" fill="hold">
                                          <p:stCondLst>
                                            <p:cond delay="0"/>
                                          </p:stCondLst>
                                        </p:cTn>
                                        <p:tgtEl>
                                          <p:spTgt spid="959495"/>
                                        </p:tgtEl>
                                        <p:attrNameLst>
                                          <p:attrName>style.visibility</p:attrName>
                                        </p:attrNameLst>
                                      </p:cBhvr>
                                      <p:to>
                                        <p:strVal val="visible"/>
                                      </p:to>
                                    </p:set>
                                    <p:animEffect transition="in" filter="wedge">
                                      <p:cBhvr>
                                        <p:cTn id="87" dur="2000"/>
                                        <p:tgtEl>
                                          <p:spTgt spid="959495"/>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22" presetClass="entr" presetSubtype="2" fill="hold" nodeType="clickEffect">
                                  <p:stCondLst>
                                    <p:cond delay="0"/>
                                  </p:stCondLst>
                                  <p:childTnLst>
                                    <p:set>
                                      <p:cBhvr>
                                        <p:cTn id="91" dur="1" fill="hold">
                                          <p:stCondLst>
                                            <p:cond delay="0"/>
                                          </p:stCondLst>
                                        </p:cTn>
                                        <p:tgtEl>
                                          <p:spTgt spid="959783"/>
                                        </p:tgtEl>
                                        <p:attrNameLst>
                                          <p:attrName>style.visibility</p:attrName>
                                        </p:attrNameLst>
                                      </p:cBhvr>
                                      <p:to>
                                        <p:strVal val="visible"/>
                                      </p:to>
                                    </p:set>
                                    <p:animEffect transition="in" filter="wipe(right)">
                                      <p:cBhvr>
                                        <p:cTn id="92" dur="1000"/>
                                        <p:tgtEl>
                                          <p:spTgt spid="959783"/>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22" presetClass="exit" presetSubtype="8" fill="hold" nodeType="clickEffect">
                                  <p:stCondLst>
                                    <p:cond delay="0"/>
                                  </p:stCondLst>
                                  <p:childTnLst>
                                    <p:animEffect transition="out" filter="wipe(left)">
                                      <p:cBhvr>
                                        <p:cTn id="96" dur="500"/>
                                        <p:tgtEl>
                                          <p:spTgt spid="959783"/>
                                        </p:tgtEl>
                                      </p:cBhvr>
                                    </p:animEffect>
                                    <p:set>
                                      <p:cBhvr>
                                        <p:cTn id="97" dur="1" fill="hold">
                                          <p:stCondLst>
                                            <p:cond delay="499"/>
                                          </p:stCondLst>
                                        </p:cTn>
                                        <p:tgtEl>
                                          <p:spTgt spid="959783"/>
                                        </p:tgtEl>
                                        <p:attrNameLst>
                                          <p:attrName>style.visibility</p:attrName>
                                        </p:attrNameLst>
                                      </p:cBhvr>
                                      <p:to>
                                        <p:strVal val="hidden"/>
                                      </p:to>
                                    </p:set>
                                  </p:childTnLst>
                                </p:cTn>
                              </p:par>
                            </p:childTnLst>
                          </p:cTn>
                        </p:par>
                        <p:par>
                          <p:cTn id="98" fill="hold" nodeType="afterGroup">
                            <p:stCondLst>
                              <p:cond delay="500"/>
                            </p:stCondLst>
                            <p:childTnLst>
                              <p:par>
                                <p:cTn id="99" presetID="22" presetClass="entr" presetSubtype="2" fill="hold" nodeType="afterEffect">
                                  <p:stCondLst>
                                    <p:cond delay="0"/>
                                  </p:stCondLst>
                                  <p:childTnLst>
                                    <p:set>
                                      <p:cBhvr>
                                        <p:cTn id="100" dur="1" fill="hold">
                                          <p:stCondLst>
                                            <p:cond delay="0"/>
                                          </p:stCondLst>
                                        </p:cTn>
                                        <p:tgtEl>
                                          <p:spTgt spid="959759"/>
                                        </p:tgtEl>
                                        <p:attrNameLst>
                                          <p:attrName>style.visibility</p:attrName>
                                        </p:attrNameLst>
                                      </p:cBhvr>
                                      <p:to>
                                        <p:strVal val="visible"/>
                                      </p:to>
                                    </p:set>
                                    <p:animEffect transition="in" filter="wipe(right)">
                                      <p:cBhvr>
                                        <p:cTn id="101" dur="1000"/>
                                        <p:tgtEl>
                                          <p:spTgt spid="959759"/>
                                        </p:tgtEl>
                                      </p:cBhvr>
                                    </p:animEffect>
                                  </p:childTnLst>
                                </p:cTn>
                              </p:par>
                            </p:childTnLst>
                          </p:cTn>
                        </p:par>
                        <p:par>
                          <p:cTn id="102" fill="hold" nodeType="afterGroup">
                            <p:stCondLst>
                              <p:cond delay="1500"/>
                            </p:stCondLst>
                            <p:childTnLst>
                              <p:par>
                                <p:cTn id="103" presetID="22" presetClass="entr" presetSubtype="4" fill="hold"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down)">
                                      <p:cBhvr>
                                        <p:cTn id="105" dur="1000"/>
                                        <p:tgtEl>
                                          <p:spTgt spid="22"/>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 presetClass="entr" presetSubtype="0" fill="hold" nodeType="clickEffect">
                                  <p:stCondLst>
                                    <p:cond delay="0"/>
                                  </p:stCondLst>
                                  <p:childTnLst>
                                    <p:set>
                                      <p:cBhvr>
                                        <p:cTn id="109" dur="1" fill="hold">
                                          <p:stCondLst>
                                            <p:cond delay="0"/>
                                          </p:stCondLst>
                                        </p:cTn>
                                        <p:tgtEl>
                                          <p:spTgt spid="959783"/>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959795"/>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9597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66" name="AutoShape 4"/>
          <p:cNvSpPr>
            <a:spLocks noChangeArrowheads="1"/>
          </p:cNvSpPr>
          <p:nvPr/>
        </p:nvSpPr>
        <p:spPr bwMode="auto">
          <a:xfrm>
            <a:off x="860425" y="4289425"/>
            <a:ext cx="7272338" cy="1008063"/>
          </a:xfrm>
          <a:prstGeom prst="parallelogram">
            <a:avLst>
              <a:gd name="adj" fmla="val 180354"/>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67" name="Line 5"/>
          <p:cNvSpPr>
            <a:spLocks noChangeShapeType="1"/>
          </p:cNvSpPr>
          <p:nvPr/>
        </p:nvSpPr>
        <p:spPr bwMode="auto">
          <a:xfrm flipH="1">
            <a:off x="6477000" y="2378075"/>
            <a:ext cx="73025" cy="2016125"/>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68" name="Line 6"/>
          <p:cNvSpPr>
            <a:spLocks noChangeShapeType="1"/>
          </p:cNvSpPr>
          <p:nvPr/>
        </p:nvSpPr>
        <p:spPr bwMode="auto">
          <a:xfrm flipH="1">
            <a:off x="6927850" y="1955800"/>
            <a:ext cx="144463" cy="863600"/>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69" name="Line 7"/>
          <p:cNvSpPr>
            <a:spLocks noChangeShapeType="1"/>
          </p:cNvSpPr>
          <p:nvPr/>
        </p:nvSpPr>
        <p:spPr bwMode="auto">
          <a:xfrm flipH="1" flipV="1">
            <a:off x="5613400" y="2736850"/>
            <a:ext cx="71438" cy="360363"/>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0" name="Line 8"/>
          <p:cNvSpPr>
            <a:spLocks noChangeShapeType="1"/>
          </p:cNvSpPr>
          <p:nvPr/>
        </p:nvSpPr>
        <p:spPr bwMode="auto">
          <a:xfrm>
            <a:off x="4892675" y="2665413"/>
            <a:ext cx="144463" cy="1408112"/>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1" name="Line 9"/>
          <p:cNvSpPr>
            <a:spLocks noChangeShapeType="1"/>
          </p:cNvSpPr>
          <p:nvPr/>
        </p:nvSpPr>
        <p:spPr bwMode="auto">
          <a:xfrm>
            <a:off x="3381375" y="2200275"/>
            <a:ext cx="287338" cy="720725"/>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2" name="Line 10"/>
          <p:cNvSpPr>
            <a:spLocks noChangeShapeType="1"/>
          </p:cNvSpPr>
          <p:nvPr/>
        </p:nvSpPr>
        <p:spPr bwMode="auto">
          <a:xfrm>
            <a:off x="4316413" y="2449513"/>
            <a:ext cx="217487" cy="490537"/>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3" name="Line 11"/>
          <p:cNvSpPr>
            <a:spLocks noChangeShapeType="1"/>
          </p:cNvSpPr>
          <p:nvPr/>
        </p:nvSpPr>
        <p:spPr bwMode="auto">
          <a:xfrm>
            <a:off x="3092450" y="2776538"/>
            <a:ext cx="71438" cy="1512887"/>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4" name="Line 12"/>
          <p:cNvSpPr>
            <a:spLocks noChangeShapeType="1"/>
          </p:cNvSpPr>
          <p:nvPr/>
        </p:nvSpPr>
        <p:spPr bwMode="auto">
          <a:xfrm>
            <a:off x="2228850" y="2305050"/>
            <a:ext cx="215900" cy="903288"/>
          </a:xfrm>
          <a:prstGeom prst="line">
            <a:avLst/>
          </a:prstGeom>
          <a:noFill/>
          <a:ln w="25400">
            <a:solidFill>
              <a:srgbClr val="FF0000"/>
            </a:solidFill>
            <a:prstDash val="lg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475" name="Line 13"/>
          <p:cNvSpPr>
            <a:spLocks noChangeShapeType="1"/>
          </p:cNvSpPr>
          <p:nvPr/>
        </p:nvSpPr>
        <p:spPr bwMode="auto">
          <a:xfrm>
            <a:off x="2687638" y="1687513"/>
            <a:ext cx="0" cy="2592387"/>
          </a:xfrm>
          <a:prstGeom prst="line">
            <a:avLst/>
          </a:prstGeom>
          <a:noFill/>
          <a:ln w="19050">
            <a:solidFill>
              <a:srgbClr val="33CCCC"/>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9476" name="AutoShape 14"/>
          <p:cNvSpPr>
            <a:spLocks noChangeArrowheads="1"/>
          </p:cNvSpPr>
          <p:nvPr/>
        </p:nvSpPr>
        <p:spPr bwMode="auto">
          <a:xfrm>
            <a:off x="860425" y="3000375"/>
            <a:ext cx="7272338" cy="1000125"/>
          </a:xfrm>
          <a:prstGeom prst="parallelogram">
            <a:avLst>
              <a:gd name="adj" fmla="val 181786"/>
            </a:avLst>
          </a:prstGeom>
          <a:solidFill>
            <a:schemeClr val="accent1">
              <a:alpha val="61176"/>
            </a:schemeClr>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77" name="AutoShape 15"/>
          <p:cNvSpPr>
            <a:spLocks noChangeArrowheads="1"/>
          </p:cNvSpPr>
          <p:nvPr/>
        </p:nvSpPr>
        <p:spPr bwMode="auto">
          <a:xfrm>
            <a:off x="860425" y="1697038"/>
            <a:ext cx="7272338" cy="1008062"/>
          </a:xfrm>
          <a:prstGeom prst="parallelogram">
            <a:avLst>
              <a:gd name="adj" fmla="val 180354"/>
            </a:avLst>
          </a:prstGeom>
          <a:solidFill>
            <a:schemeClr val="accent1">
              <a:alpha val="61176"/>
            </a:schemeClr>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9478" name="Group 16"/>
          <p:cNvGrpSpPr>
            <a:grpSpLocks/>
          </p:cNvGrpSpPr>
          <p:nvPr/>
        </p:nvGrpSpPr>
        <p:grpSpPr bwMode="auto">
          <a:xfrm flipH="1">
            <a:off x="4738688" y="714375"/>
            <a:ext cx="792162" cy="1368425"/>
            <a:chOff x="1803" y="1661"/>
            <a:chExt cx="363" cy="505"/>
          </a:xfrm>
        </p:grpSpPr>
        <p:sp>
          <p:nvSpPr>
            <p:cNvPr id="19553" name="Oval 1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9554" name="Picture 1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479" name="AutoShape 19"/>
          <p:cNvSpPr>
            <a:spLocks noChangeArrowheads="1"/>
          </p:cNvSpPr>
          <p:nvPr/>
        </p:nvSpPr>
        <p:spPr bwMode="auto">
          <a:xfrm rot="-1513039">
            <a:off x="3698875" y="1509713"/>
            <a:ext cx="1223963" cy="92075"/>
          </a:xfrm>
          <a:prstGeom prst="leftRightArrow">
            <a:avLst>
              <a:gd name="adj1" fmla="val 50000"/>
              <a:gd name="adj2" fmla="val 265862"/>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9458" name="Object 20"/>
          <p:cNvGraphicFramePr>
            <a:graphicFrameLocks noChangeAspect="1"/>
          </p:cNvGraphicFramePr>
          <p:nvPr/>
        </p:nvGraphicFramePr>
        <p:xfrm>
          <a:off x="3163888" y="1552575"/>
          <a:ext cx="579437" cy="649288"/>
        </p:xfrm>
        <a:graphic>
          <a:graphicData uri="http://schemas.openxmlformats.org/presentationml/2006/ole">
            <mc:AlternateContent xmlns:mc="http://schemas.openxmlformats.org/markup-compatibility/2006">
              <mc:Choice xmlns:v="urn:schemas-microsoft-com:vml" Requires="v">
                <p:oleObj r:id="rId3" imgW="3088440" imgH="3468960" progId="">
                  <p:embed/>
                </p:oleObj>
              </mc:Choice>
              <mc:Fallback>
                <p:oleObj r:id="rId3" imgW="3088440" imgH="3468960" progId="">
                  <p:embed/>
                  <p:pic>
                    <p:nvPicPr>
                      <p:cNvPr id="0" name="Object 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63888" y="1552575"/>
                        <a:ext cx="579437" cy="649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59" name="Object 21"/>
          <p:cNvGraphicFramePr>
            <a:graphicFrameLocks noChangeAspect="1"/>
          </p:cNvGraphicFramePr>
          <p:nvPr/>
        </p:nvGraphicFramePr>
        <p:xfrm>
          <a:off x="6835775" y="1436688"/>
          <a:ext cx="449263" cy="503237"/>
        </p:xfrm>
        <a:graphic>
          <a:graphicData uri="http://schemas.openxmlformats.org/presentationml/2006/ole">
            <mc:AlternateContent xmlns:mc="http://schemas.openxmlformats.org/markup-compatibility/2006">
              <mc:Choice xmlns:v="urn:schemas-microsoft-com:vml" Requires="v">
                <p:oleObj r:id="rId5" imgW="3088440" imgH="3468960" progId="">
                  <p:embed/>
                </p:oleObj>
              </mc:Choice>
              <mc:Fallback>
                <p:oleObj r:id="rId5" imgW="3088440" imgH="3468960" progId="">
                  <p:embed/>
                  <p:pic>
                    <p:nvPicPr>
                      <p:cNvPr id="0" name="Object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35775" y="1436688"/>
                        <a:ext cx="449263" cy="503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0" name="Object 22"/>
          <p:cNvGraphicFramePr>
            <a:graphicFrameLocks noChangeAspect="1"/>
          </p:cNvGraphicFramePr>
          <p:nvPr/>
        </p:nvGraphicFramePr>
        <p:xfrm>
          <a:off x="3808413" y="1912938"/>
          <a:ext cx="577850" cy="647700"/>
        </p:xfrm>
        <a:graphic>
          <a:graphicData uri="http://schemas.openxmlformats.org/presentationml/2006/ole">
            <mc:AlternateContent xmlns:mc="http://schemas.openxmlformats.org/markup-compatibility/2006">
              <mc:Choice xmlns:v="urn:schemas-microsoft-com:vml" Requires="v">
                <p:oleObj r:id="rId6" imgW="3088440" imgH="3468960" progId="">
                  <p:embed/>
                </p:oleObj>
              </mc:Choice>
              <mc:Fallback>
                <p:oleObj r:id="rId6" imgW="3088440" imgH="3468960" progId="">
                  <p:embed/>
                  <p:pic>
                    <p:nvPicPr>
                      <p:cNvPr id="0" name="Object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08413" y="1912938"/>
                        <a:ext cx="57785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1" name="Object 23"/>
          <p:cNvGraphicFramePr>
            <a:graphicFrameLocks noChangeAspect="1"/>
          </p:cNvGraphicFramePr>
          <p:nvPr/>
        </p:nvGraphicFramePr>
        <p:xfrm>
          <a:off x="6272213" y="1738313"/>
          <a:ext cx="579437" cy="649287"/>
        </p:xfrm>
        <a:graphic>
          <a:graphicData uri="http://schemas.openxmlformats.org/presentationml/2006/ole">
            <mc:AlternateContent xmlns:mc="http://schemas.openxmlformats.org/markup-compatibility/2006">
              <mc:Choice xmlns:v="urn:schemas-microsoft-com:vml" Requires="v">
                <p:oleObj r:id="rId7" imgW="3088440" imgH="3468960" progId="">
                  <p:embed/>
                </p:oleObj>
              </mc:Choice>
              <mc:Fallback>
                <p:oleObj r:id="rId7" imgW="3088440" imgH="3468960" progId="">
                  <p:embed/>
                  <p:pic>
                    <p:nvPicPr>
                      <p:cNvPr id="0" name="Object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2213" y="1738313"/>
                        <a:ext cx="579437"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480" name="AutoShape 24"/>
          <p:cNvSpPr>
            <a:spLocks noChangeArrowheads="1"/>
          </p:cNvSpPr>
          <p:nvPr/>
        </p:nvSpPr>
        <p:spPr bwMode="auto">
          <a:xfrm rot="18573922" flipV="1">
            <a:off x="4155281" y="1737520"/>
            <a:ext cx="854075" cy="74612"/>
          </a:xfrm>
          <a:prstGeom prst="leftRightArrow">
            <a:avLst>
              <a:gd name="adj1" fmla="val 50000"/>
              <a:gd name="adj2" fmla="val 228938"/>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19462" name="Object 25"/>
          <p:cNvGraphicFramePr>
            <a:graphicFrameLocks noChangeAspect="1"/>
          </p:cNvGraphicFramePr>
          <p:nvPr/>
        </p:nvGraphicFramePr>
        <p:xfrm>
          <a:off x="5468938" y="1992313"/>
          <a:ext cx="649287" cy="765175"/>
        </p:xfrm>
        <a:graphic>
          <a:graphicData uri="http://schemas.openxmlformats.org/presentationml/2006/ole">
            <mc:AlternateContent xmlns:mc="http://schemas.openxmlformats.org/markup-compatibility/2006">
              <mc:Choice xmlns:v="urn:schemas-microsoft-com:vml" Requires="v">
                <p:oleObj r:id="rId8" imgW="3088440" imgH="3468960" progId="">
                  <p:embed/>
                </p:oleObj>
              </mc:Choice>
              <mc:Fallback>
                <p:oleObj r:id="rId8" imgW="3088440" imgH="3468960" progId="">
                  <p:embed/>
                  <p:pic>
                    <p:nvPicPr>
                      <p:cNvPr id="0" name="Object 2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8938" y="1992313"/>
                        <a:ext cx="649287" cy="765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481" name="AutoShape 26"/>
          <p:cNvSpPr>
            <a:spLocks noChangeArrowheads="1"/>
          </p:cNvSpPr>
          <p:nvPr/>
        </p:nvSpPr>
        <p:spPr bwMode="auto">
          <a:xfrm rot="818489">
            <a:off x="5462588" y="1411288"/>
            <a:ext cx="1439862" cy="92075"/>
          </a:xfrm>
          <a:prstGeom prst="leftRightArrow">
            <a:avLst>
              <a:gd name="adj1" fmla="val 50000"/>
              <a:gd name="adj2" fmla="val 312759"/>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82" name="AutoShape 27"/>
          <p:cNvSpPr>
            <a:spLocks noChangeArrowheads="1"/>
          </p:cNvSpPr>
          <p:nvPr/>
        </p:nvSpPr>
        <p:spPr bwMode="auto">
          <a:xfrm rot="-6913037">
            <a:off x="5236369" y="1712119"/>
            <a:ext cx="681037" cy="73025"/>
          </a:xfrm>
          <a:prstGeom prst="leftRightArrow">
            <a:avLst>
              <a:gd name="adj1" fmla="val 50000"/>
              <a:gd name="adj2" fmla="val 186522"/>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83" name="AutoShape 28"/>
          <p:cNvSpPr>
            <a:spLocks noChangeArrowheads="1"/>
          </p:cNvSpPr>
          <p:nvPr/>
        </p:nvSpPr>
        <p:spPr bwMode="auto">
          <a:xfrm rot="1886785">
            <a:off x="5365750" y="1589088"/>
            <a:ext cx="1081088" cy="92075"/>
          </a:xfrm>
          <a:prstGeom prst="leftRightArrow">
            <a:avLst>
              <a:gd name="adj1" fmla="val 50000"/>
              <a:gd name="adj2" fmla="val 234828"/>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9484" name="Picture 29" descr="335203"/>
          <p:cNvPicPr>
            <a:picLocks noChangeAspect="1" noChangeArrowheads="1"/>
          </p:cNvPicPr>
          <p:nvPr/>
        </p:nvPicPr>
        <p:blipFill>
          <a:blip r:embed="rId9">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2235200" y="3100388"/>
            <a:ext cx="590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85" name="Picture 30" descr="block"/>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733800" y="2778125"/>
            <a:ext cx="649288"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86" name="Picture 31" descr="335203"/>
          <p:cNvPicPr>
            <a:picLocks noChangeAspect="1" noChangeArrowheads="1"/>
          </p:cNvPicPr>
          <p:nvPr/>
        </p:nvPicPr>
        <p:blipFill>
          <a:blip r:embed="rId11">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6624638" y="2778125"/>
            <a:ext cx="520700"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87" name="Group 32"/>
          <p:cNvGrpSpPr>
            <a:grpSpLocks/>
          </p:cNvGrpSpPr>
          <p:nvPr/>
        </p:nvGrpSpPr>
        <p:grpSpPr bwMode="auto">
          <a:xfrm>
            <a:off x="5799138" y="4427538"/>
            <a:ext cx="1152525" cy="582612"/>
            <a:chOff x="4150" y="1616"/>
            <a:chExt cx="1225" cy="998"/>
          </a:xfrm>
        </p:grpSpPr>
        <p:sp>
          <p:nvSpPr>
            <p:cNvPr id="19545" name="AutoShape 33"/>
            <p:cNvSpPr>
              <a:spLocks noChangeArrowheads="1"/>
            </p:cNvSpPr>
            <p:nvPr/>
          </p:nvSpPr>
          <p:spPr bwMode="auto">
            <a:xfrm>
              <a:off x="4150" y="1658"/>
              <a:ext cx="1210" cy="956"/>
            </a:xfrm>
            <a:prstGeom prst="can">
              <a:avLst>
                <a:gd name="adj" fmla="val 25000"/>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9546" name="Picture 34" descr="rules_book"/>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167" y="1858"/>
              <a:ext cx="414"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47" name="Picture 35" descr="rgbdf-power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6" y="1616"/>
              <a:ext cx="68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548" name="Group 36"/>
            <p:cNvGrpSpPr>
              <a:grpSpLocks/>
            </p:cNvGrpSpPr>
            <p:nvPr/>
          </p:nvGrpSpPr>
          <p:grpSpPr bwMode="auto">
            <a:xfrm>
              <a:off x="4496" y="1932"/>
              <a:ext cx="847" cy="614"/>
              <a:chOff x="5400" y="2854"/>
              <a:chExt cx="1980" cy="1312"/>
            </a:xfrm>
          </p:grpSpPr>
          <p:pic>
            <p:nvPicPr>
              <p:cNvPr id="19550" name="Picture 37" descr="4"/>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285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1" name="Picture 38" descr="4"/>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40" y="3034"/>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2" name="Picture 39" descr="4"/>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00" y="3240"/>
                <a:ext cx="1440" cy="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549" name="Text Box 40"/>
            <p:cNvSpPr txBox="1">
              <a:spLocks noChangeArrowheads="1"/>
            </p:cNvSpPr>
            <p:nvPr/>
          </p:nvSpPr>
          <p:spPr bwMode="auto">
            <a:xfrm>
              <a:off x="4558" y="1866"/>
              <a:ext cx="817"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b="1" i="1">
                  <a:solidFill>
                    <a:srgbClr val="993300"/>
                  </a:solidFill>
                </a:rPr>
                <a:t>Behavior</a:t>
              </a:r>
            </a:p>
          </p:txBody>
        </p:sp>
      </p:grpSp>
      <p:grpSp>
        <p:nvGrpSpPr>
          <p:cNvPr id="19488" name="Group 41"/>
          <p:cNvGrpSpPr>
            <a:grpSpLocks/>
          </p:cNvGrpSpPr>
          <p:nvPr/>
        </p:nvGrpSpPr>
        <p:grpSpPr bwMode="auto">
          <a:xfrm>
            <a:off x="4346575" y="4067175"/>
            <a:ext cx="1223963" cy="625475"/>
            <a:chOff x="2744" y="2157"/>
            <a:chExt cx="733" cy="366"/>
          </a:xfrm>
        </p:grpSpPr>
        <p:sp>
          <p:nvSpPr>
            <p:cNvPr id="19516" name="AutoShape 42"/>
            <p:cNvSpPr>
              <a:spLocks noChangeArrowheads="1"/>
            </p:cNvSpPr>
            <p:nvPr/>
          </p:nvSpPr>
          <p:spPr bwMode="auto">
            <a:xfrm>
              <a:off x="2788" y="2157"/>
              <a:ext cx="682" cy="366"/>
            </a:xfrm>
            <a:prstGeom prst="can">
              <a:avLst>
                <a:gd name="adj" fmla="val 31694"/>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9517" name="Group 43"/>
            <p:cNvGrpSpPr>
              <a:grpSpLocks/>
            </p:cNvGrpSpPr>
            <p:nvPr/>
          </p:nvGrpSpPr>
          <p:grpSpPr bwMode="auto">
            <a:xfrm>
              <a:off x="2881" y="2432"/>
              <a:ext cx="279" cy="51"/>
              <a:chOff x="3840" y="3408"/>
              <a:chExt cx="1440" cy="576"/>
            </a:xfrm>
          </p:grpSpPr>
          <p:grpSp>
            <p:nvGrpSpPr>
              <p:cNvPr id="19524" name="Group 44"/>
              <p:cNvGrpSpPr>
                <a:grpSpLocks/>
              </p:cNvGrpSpPr>
              <p:nvPr/>
            </p:nvGrpSpPr>
            <p:grpSpPr bwMode="auto">
              <a:xfrm>
                <a:off x="4032" y="3408"/>
                <a:ext cx="1056" cy="504"/>
                <a:chOff x="4032" y="3408"/>
                <a:chExt cx="1056" cy="504"/>
              </a:xfrm>
            </p:grpSpPr>
            <p:sp>
              <p:nvSpPr>
                <p:cNvPr id="19536" name="Line 45"/>
                <p:cNvSpPr>
                  <a:spLocks noChangeShapeType="1"/>
                </p:cNvSpPr>
                <p:nvPr/>
              </p:nvSpPr>
              <p:spPr bwMode="auto">
                <a:xfrm>
                  <a:off x="4506" y="3864"/>
                  <a:ext cx="48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7" name="Line 46"/>
                <p:cNvSpPr>
                  <a:spLocks noChangeShapeType="1"/>
                </p:cNvSpPr>
                <p:nvPr/>
              </p:nvSpPr>
              <p:spPr bwMode="auto">
                <a:xfrm>
                  <a:off x="4032" y="3744"/>
                  <a:ext cx="384"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8" name="Line 47"/>
                <p:cNvSpPr>
                  <a:spLocks noChangeShapeType="1"/>
                </p:cNvSpPr>
                <p:nvPr/>
              </p:nvSpPr>
              <p:spPr bwMode="auto">
                <a:xfrm flipH="1" flipV="1">
                  <a:off x="4368" y="3600"/>
                  <a:ext cx="48" cy="24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39" name="Line 48"/>
                <p:cNvSpPr>
                  <a:spLocks noChangeShapeType="1"/>
                </p:cNvSpPr>
                <p:nvPr/>
              </p:nvSpPr>
              <p:spPr bwMode="auto">
                <a:xfrm>
                  <a:off x="4176" y="3408"/>
                  <a:ext cx="192" cy="19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0" name="Line 49"/>
                <p:cNvSpPr>
                  <a:spLocks noChangeShapeType="1"/>
                </p:cNvSpPr>
                <p:nvPr/>
              </p:nvSpPr>
              <p:spPr bwMode="auto">
                <a:xfrm flipV="1">
                  <a:off x="4416" y="3552"/>
                  <a:ext cx="384"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1" name="Line 50"/>
                <p:cNvSpPr>
                  <a:spLocks noChangeShapeType="1"/>
                </p:cNvSpPr>
                <p:nvPr/>
              </p:nvSpPr>
              <p:spPr bwMode="auto">
                <a:xfrm>
                  <a:off x="4848" y="3552"/>
                  <a:ext cx="96"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2" name="Line 51"/>
                <p:cNvSpPr>
                  <a:spLocks noChangeShapeType="1"/>
                </p:cNvSpPr>
                <p:nvPr/>
              </p:nvSpPr>
              <p:spPr bwMode="auto">
                <a:xfrm flipH="1" flipV="1">
                  <a:off x="4848" y="3540"/>
                  <a:ext cx="240" cy="4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3" name="Line 52"/>
                <p:cNvSpPr>
                  <a:spLocks noChangeShapeType="1"/>
                </p:cNvSpPr>
                <p:nvPr/>
              </p:nvSpPr>
              <p:spPr bwMode="auto">
                <a:xfrm flipH="1">
                  <a:off x="4848" y="3468"/>
                  <a:ext cx="144" cy="9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44" name="Line 53"/>
                <p:cNvSpPr>
                  <a:spLocks noChangeShapeType="1"/>
                </p:cNvSpPr>
                <p:nvPr/>
              </p:nvSpPr>
              <p:spPr bwMode="auto">
                <a:xfrm>
                  <a:off x="4704" y="3408"/>
                  <a:ext cx="96" cy="1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525" name="Group 54"/>
              <p:cNvGrpSpPr>
                <a:grpSpLocks/>
              </p:cNvGrpSpPr>
              <p:nvPr/>
            </p:nvGrpSpPr>
            <p:grpSpPr bwMode="auto">
              <a:xfrm>
                <a:off x="3840" y="3408"/>
                <a:ext cx="1440" cy="576"/>
                <a:chOff x="3840" y="3408"/>
                <a:chExt cx="1440" cy="576"/>
              </a:xfrm>
            </p:grpSpPr>
            <p:sp>
              <p:nvSpPr>
                <p:cNvPr id="19526" name="Oval 55"/>
                <p:cNvSpPr>
                  <a:spLocks noChangeArrowheads="1"/>
                </p:cNvSpPr>
                <p:nvPr/>
              </p:nvSpPr>
              <p:spPr bwMode="auto">
                <a:xfrm>
                  <a:off x="4608" y="3408"/>
                  <a:ext cx="144"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27" name="Oval 56"/>
                <p:cNvSpPr>
                  <a:spLocks noChangeArrowheads="1"/>
                </p:cNvSpPr>
                <p:nvPr/>
              </p:nvSpPr>
              <p:spPr bwMode="auto">
                <a:xfrm>
                  <a:off x="4704" y="3516"/>
                  <a:ext cx="216" cy="8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28" name="Oval 57"/>
                <p:cNvSpPr>
                  <a:spLocks noChangeArrowheads="1"/>
                </p:cNvSpPr>
                <p:nvPr/>
              </p:nvSpPr>
              <p:spPr bwMode="auto">
                <a:xfrm>
                  <a:off x="4944" y="3457"/>
                  <a:ext cx="96" cy="47"/>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29" name="Oval 58"/>
                <p:cNvSpPr>
                  <a:spLocks noChangeArrowheads="1"/>
                </p:cNvSpPr>
                <p:nvPr/>
              </p:nvSpPr>
              <p:spPr bwMode="auto">
                <a:xfrm>
                  <a:off x="4992" y="3552"/>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0" name="Oval 59"/>
                <p:cNvSpPr>
                  <a:spLocks noChangeArrowheads="1"/>
                </p:cNvSpPr>
                <p:nvPr/>
              </p:nvSpPr>
              <p:spPr bwMode="auto">
                <a:xfrm>
                  <a:off x="4080" y="340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1" name="Oval 60"/>
                <p:cNvSpPr>
                  <a:spLocks noChangeArrowheads="1"/>
                </p:cNvSpPr>
                <p:nvPr/>
              </p:nvSpPr>
              <p:spPr bwMode="auto">
                <a:xfrm>
                  <a:off x="4224" y="3792"/>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2" name="Oval 61"/>
                <p:cNvSpPr>
                  <a:spLocks noChangeArrowheads="1"/>
                </p:cNvSpPr>
                <p:nvPr/>
              </p:nvSpPr>
              <p:spPr bwMode="auto">
                <a:xfrm>
                  <a:off x="3840" y="3648"/>
                  <a:ext cx="288"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3" name="Oval 62"/>
                <p:cNvSpPr>
                  <a:spLocks noChangeArrowheads="1"/>
                </p:cNvSpPr>
                <p:nvPr/>
              </p:nvSpPr>
              <p:spPr bwMode="auto">
                <a:xfrm>
                  <a:off x="4224" y="3552"/>
                  <a:ext cx="288" cy="96"/>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4" name="Oval 63"/>
                <p:cNvSpPr>
                  <a:spLocks noChangeArrowheads="1"/>
                </p:cNvSpPr>
                <p:nvPr/>
              </p:nvSpPr>
              <p:spPr bwMode="auto">
                <a:xfrm>
                  <a:off x="4848" y="3648"/>
                  <a:ext cx="192" cy="48"/>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35" name="Oval 64"/>
                <p:cNvSpPr>
                  <a:spLocks noChangeArrowheads="1"/>
                </p:cNvSpPr>
                <p:nvPr/>
              </p:nvSpPr>
              <p:spPr bwMode="auto">
                <a:xfrm>
                  <a:off x="4896" y="3840"/>
                  <a:ext cx="384" cy="144"/>
                </a:xfrm>
                <a:prstGeom prst="ellipse">
                  <a:avLst/>
                </a:prstGeom>
                <a:solidFill>
                  <a:srgbClr val="FFF5D1"/>
                </a:solidFill>
                <a:ln w="9525">
                  <a:solidFill>
                    <a:schemeClr val="bg2"/>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grpSp>
          <p:nvGrpSpPr>
            <p:cNvPr id="19518" name="Group 65"/>
            <p:cNvGrpSpPr>
              <a:grpSpLocks/>
            </p:cNvGrpSpPr>
            <p:nvPr/>
          </p:nvGrpSpPr>
          <p:grpSpPr bwMode="auto">
            <a:xfrm>
              <a:off x="2744" y="2255"/>
              <a:ext cx="410" cy="196"/>
              <a:chOff x="860" y="1117"/>
              <a:chExt cx="466" cy="350"/>
            </a:xfrm>
          </p:grpSpPr>
          <p:pic>
            <p:nvPicPr>
              <p:cNvPr id="19521" name="Picture 66" descr="dig_library"/>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0" y="1117"/>
                <a:ext cx="31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22" name="Picture 67" descr="dig_library"/>
              <p:cNvPicPr>
                <a:picLocks noChangeAspect="1"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4" y="1207"/>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23" name="Picture 68" descr="dig_library"/>
              <p:cNvPicPr>
                <a:picLocks noChangeAspect="1"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0" y="1223"/>
                <a:ext cx="27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519" name="Picture 69" descr="rscdf-powered"/>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84" y="2162"/>
              <a:ext cx="415"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20" name="Text Box 70"/>
            <p:cNvSpPr txBox="1">
              <a:spLocks noChangeArrowheads="1"/>
            </p:cNvSpPr>
            <p:nvPr/>
          </p:nvSpPr>
          <p:spPr bwMode="auto">
            <a:xfrm>
              <a:off x="2879" y="2274"/>
              <a:ext cx="59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i="1">
                  <a:solidFill>
                    <a:srgbClr val="993300"/>
                  </a:solidFill>
                </a:rPr>
                <a:t>Resource history</a:t>
              </a:r>
            </a:p>
          </p:txBody>
        </p:sp>
      </p:grpSp>
      <p:grpSp>
        <p:nvGrpSpPr>
          <p:cNvPr id="19489" name="Group 71"/>
          <p:cNvGrpSpPr>
            <a:grpSpLocks/>
          </p:cNvGrpSpPr>
          <p:nvPr/>
        </p:nvGrpSpPr>
        <p:grpSpPr bwMode="auto">
          <a:xfrm>
            <a:off x="2395538" y="4354513"/>
            <a:ext cx="1341437" cy="727075"/>
            <a:chOff x="1443" y="2725"/>
            <a:chExt cx="845" cy="458"/>
          </a:xfrm>
        </p:grpSpPr>
        <p:sp>
          <p:nvSpPr>
            <p:cNvPr id="19511" name="AutoShape 72"/>
            <p:cNvSpPr>
              <a:spLocks noChangeArrowheads="1"/>
            </p:cNvSpPr>
            <p:nvPr/>
          </p:nvSpPr>
          <p:spPr bwMode="auto">
            <a:xfrm>
              <a:off x="1443" y="2732"/>
              <a:ext cx="845" cy="451"/>
            </a:xfrm>
            <a:prstGeom prst="can">
              <a:avLst>
                <a:gd name="adj" fmla="val 31569"/>
              </a:avLst>
            </a:prstGeom>
            <a:solidFill>
              <a:srgbClr val="FFB989"/>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512" name="Text Box 73"/>
            <p:cNvSpPr txBox="1">
              <a:spLocks noChangeArrowheads="1"/>
            </p:cNvSpPr>
            <p:nvPr/>
          </p:nvSpPr>
          <p:spPr bwMode="auto">
            <a:xfrm>
              <a:off x="1662" y="2879"/>
              <a:ext cx="55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GB" altLang="en-US" sz="1000" b="1" i="1">
                  <a:solidFill>
                    <a:srgbClr val="993300"/>
                  </a:solidFill>
                </a:rPr>
                <a:t>Commit-ments</a:t>
              </a:r>
            </a:p>
          </p:txBody>
        </p:sp>
        <p:pic>
          <p:nvPicPr>
            <p:cNvPr id="19513" name="Picture 74" descr="MCj00787420000[1]"/>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467" y="2882"/>
              <a:ext cx="310" cy="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14" name="Picture 75" descr="logoRDF"/>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660" y="2730"/>
              <a:ext cx="489"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15" name="Text Box 76"/>
            <p:cNvSpPr txBox="1">
              <a:spLocks noChangeArrowheads="1"/>
            </p:cNvSpPr>
            <p:nvPr/>
          </p:nvSpPr>
          <p:spPr bwMode="auto">
            <a:xfrm>
              <a:off x="1679" y="2725"/>
              <a:ext cx="18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a:solidFill>
                    <a:srgbClr val="FF9900"/>
                  </a:solidFill>
                  <a:latin typeface="Cooper Black" pitchFamily="18" charset="0"/>
                </a:rPr>
                <a:t>PI</a:t>
              </a:r>
              <a:endParaRPr lang="en-US" altLang="en-US">
                <a:solidFill>
                  <a:srgbClr val="FF9900"/>
                </a:solidFill>
                <a:latin typeface="Cooper Black" pitchFamily="18" charset="0"/>
              </a:endParaRPr>
            </a:p>
          </p:txBody>
        </p:sp>
      </p:grpSp>
      <p:pic>
        <p:nvPicPr>
          <p:cNvPr id="19490" name="Picture 77" descr="block"/>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100513" y="2922588"/>
            <a:ext cx="649287"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91" name="Picture 7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483225" y="3184525"/>
            <a:ext cx="792163" cy="7778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19463" name="Object 79"/>
          <p:cNvGraphicFramePr>
            <a:graphicFrameLocks noChangeAspect="1"/>
          </p:cNvGraphicFramePr>
          <p:nvPr/>
        </p:nvGraphicFramePr>
        <p:xfrm>
          <a:off x="2081213" y="1682750"/>
          <a:ext cx="579437" cy="649288"/>
        </p:xfrm>
        <a:graphic>
          <a:graphicData uri="http://schemas.openxmlformats.org/presentationml/2006/ole">
            <mc:AlternateContent xmlns:mc="http://schemas.openxmlformats.org/markup-compatibility/2006">
              <mc:Choice xmlns:v="urn:schemas-microsoft-com:vml" Requires="v">
                <p:oleObj r:id="rId20" imgW="3088440" imgH="3468960" progId="">
                  <p:embed/>
                </p:oleObj>
              </mc:Choice>
              <mc:Fallback>
                <p:oleObj r:id="rId20" imgW="3088440" imgH="3468960" progId="">
                  <p:embed/>
                  <p:pic>
                    <p:nvPicPr>
                      <p:cNvPr id="0" name="Object 7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81213" y="1682750"/>
                        <a:ext cx="579437" cy="649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4" name="Object 80"/>
          <p:cNvGraphicFramePr>
            <a:graphicFrameLocks noChangeAspect="1"/>
          </p:cNvGraphicFramePr>
          <p:nvPr/>
        </p:nvGraphicFramePr>
        <p:xfrm>
          <a:off x="2874963" y="2128838"/>
          <a:ext cx="577850" cy="647700"/>
        </p:xfrm>
        <a:graphic>
          <a:graphicData uri="http://schemas.openxmlformats.org/presentationml/2006/ole">
            <mc:AlternateContent xmlns:mc="http://schemas.openxmlformats.org/markup-compatibility/2006">
              <mc:Choice xmlns:v="urn:schemas-microsoft-com:vml" Requires="v">
                <p:oleObj r:id="rId21" imgW="3088440" imgH="3468960" progId="">
                  <p:embed/>
                </p:oleObj>
              </mc:Choice>
              <mc:Fallback>
                <p:oleObj r:id="rId21" imgW="3088440" imgH="3468960" progId="">
                  <p:embed/>
                  <p:pic>
                    <p:nvPicPr>
                      <p:cNvPr id="0" name="Object 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4963" y="2128838"/>
                        <a:ext cx="57785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5" name="Object 81"/>
          <p:cNvGraphicFramePr>
            <a:graphicFrameLocks noChangeAspect="1"/>
          </p:cNvGraphicFramePr>
          <p:nvPr/>
        </p:nvGraphicFramePr>
        <p:xfrm>
          <a:off x="4675188" y="2057400"/>
          <a:ext cx="577850" cy="647700"/>
        </p:xfrm>
        <a:graphic>
          <a:graphicData uri="http://schemas.openxmlformats.org/presentationml/2006/ole">
            <mc:AlternateContent xmlns:mc="http://schemas.openxmlformats.org/markup-compatibility/2006">
              <mc:Choice xmlns:v="urn:schemas-microsoft-com:vml" Requires="v">
                <p:oleObj r:id="rId22" imgW="3088440" imgH="3468960" progId="">
                  <p:embed/>
                </p:oleObj>
              </mc:Choice>
              <mc:Fallback>
                <p:oleObj r:id="rId22" imgW="3088440" imgH="3468960" progId="">
                  <p:embed/>
                  <p:pic>
                    <p:nvPicPr>
                      <p:cNvPr id="0" name="Object 8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5188" y="2057400"/>
                        <a:ext cx="57785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492" name="AutoShape 82"/>
          <p:cNvSpPr>
            <a:spLocks noChangeArrowheads="1"/>
          </p:cNvSpPr>
          <p:nvPr/>
        </p:nvSpPr>
        <p:spPr bwMode="auto">
          <a:xfrm rot="20734094" flipV="1">
            <a:off x="2417763" y="1512888"/>
            <a:ext cx="2519362" cy="74612"/>
          </a:xfrm>
          <a:prstGeom prst="leftRightArrow">
            <a:avLst>
              <a:gd name="adj1" fmla="val 50000"/>
              <a:gd name="adj2" fmla="val 675324"/>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93" name="AutoShape 83"/>
          <p:cNvSpPr>
            <a:spLocks noChangeArrowheads="1"/>
          </p:cNvSpPr>
          <p:nvPr/>
        </p:nvSpPr>
        <p:spPr bwMode="auto">
          <a:xfrm rot="19680018" flipV="1">
            <a:off x="3173413" y="1836738"/>
            <a:ext cx="1852612" cy="87312"/>
          </a:xfrm>
          <a:prstGeom prst="leftRightArrow">
            <a:avLst>
              <a:gd name="adj1" fmla="val 50000"/>
              <a:gd name="adj2" fmla="val 424366"/>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94" name="AutoShape 84"/>
          <p:cNvSpPr>
            <a:spLocks noChangeArrowheads="1"/>
          </p:cNvSpPr>
          <p:nvPr/>
        </p:nvSpPr>
        <p:spPr bwMode="auto">
          <a:xfrm rot="-5080979">
            <a:off x="4840288" y="1893888"/>
            <a:ext cx="465137" cy="71437"/>
          </a:xfrm>
          <a:prstGeom prst="leftRightArrow">
            <a:avLst>
              <a:gd name="adj1" fmla="val 50000"/>
              <a:gd name="adj2" fmla="val 130223"/>
            </a:avLst>
          </a:prstGeom>
          <a:solidFill>
            <a:srgbClr val="0000FF"/>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9495" name="Line 85"/>
          <p:cNvSpPr>
            <a:spLocks noChangeShapeType="1"/>
          </p:cNvSpPr>
          <p:nvPr/>
        </p:nvSpPr>
        <p:spPr bwMode="auto">
          <a:xfrm>
            <a:off x="869950" y="2717800"/>
            <a:ext cx="0" cy="2592388"/>
          </a:xfrm>
          <a:prstGeom prst="line">
            <a:avLst/>
          </a:prstGeom>
          <a:noFill/>
          <a:ln w="19050">
            <a:solidFill>
              <a:srgbClr val="33CCCC"/>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9496" name="Line 86"/>
          <p:cNvSpPr>
            <a:spLocks noChangeShapeType="1"/>
          </p:cNvSpPr>
          <p:nvPr/>
        </p:nvSpPr>
        <p:spPr bwMode="auto">
          <a:xfrm>
            <a:off x="6329363" y="2705100"/>
            <a:ext cx="0" cy="2592388"/>
          </a:xfrm>
          <a:prstGeom prst="line">
            <a:avLst/>
          </a:prstGeom>
          <a:noFill/>
          <a:ln w="19050">
            <a:solidFill>
              <a:srgbClr val="33CCCC"/>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9497" name="Line 87"/>
          <p:cNvSpPr>
            <a:spLocks noChangeShapeType="1"/>
          </p:cNvSpPr>
          <p:nvPr/>
        </p:nvSpPr>
        <p:spPr bwMode="auto">
          <a:xfrm>
            <a:off x="8132763" y="1697038"/>
            <a:ext cx="0" cy="2592387"/>
          </a:xfrm>
          <a:prstGeom prst="line">
            <a:avLst/>
          </a:prstGeom>
          <a:noFill/>
          <a:ln w="19050">
            <a:solidFill>
              <a:srgbClr val="33CCCC"/>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pic>
        <p:nvPicPr>
          <p:cNvPr id="19498" name="Picture 88" descr="molecula">
            <a:hlinkClick r:id="rId23"/>
          </p:cNvPr>
          <p:cNvPicPr>
            <a:picLocks noChangeAspect="1" noChangeArrowheads="1"/>
          </p:cNvPicPr>
          <p:nvPr/>
        </p:nvPicPr>
        <p:blipFill>
          <a:blip r:embed="rId24">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029075" y="5762625"/>
            <a:ext cx="14414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99" name="Line 89"/>
          <p:cNvSpPr>
            <a:spLocks noChangeShapeType="1"/>
          </p:cNvSpPr>
          <p:nvPr/>
        </p:nvSpPr>
        <p:spPr bwMode="auto">
          <a:xfrm>
            <a:off x="3163888" y="5041900"/>
            <a:ext cx="1081087" cy="863600"/>
          </a:xfrm>
          <a:prstGeom prst="line">
            <a:avLst/>
          </a:prstGeom>
          <a:noFill/>
          <a:ln w="25400">
            <a:solidFill>
              <a:srgbClr val="0000FF"/>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500" name="Line 90"/>
          <p:cNvSpPr>
            <a:spLocks noChangeShapeType="1"/>
          </p:cNvSpPr>
          <p:nvPr/>
        </p:nvSpPr>
        <p:spPr bwMode="auto">
          <a:xfrm flipH="1">
            <a:off x="4748213" y="4752975"/>
            <a:ext cx="73025" cy="1081088"/>
          </a:xfrm>
          <a:prstGeom prst="line">
            <a:avLst/>
          </a:prstGeom>
          <a:noFill/>
          <a:ln w="25400">
            <a:solidFill>
              <a:srgbClr val="0000FF"/>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501" name="Line 91"/>
          <p:cNvSpPr>
            <a:spLocks noChangeShapeType="1"/>
          </p:cNvSpPr>
          <p:nvPr/>
        </p:nvSpPr>
        <p:spPr bwMode="auto">
          <a:xfrm flipH="1">
            <a:off x="5324475" y="5041900"/>
            <a:ext cx="792163" cy="863600"/>
          </a:xfrm>
          <a:prstGeom prst="line">
            <a:avLst/>
          </a:prstGeom>
          <a:noFill/>
          <a:ln w="25400">
            <a:solidFill>
              <a:srgbClr val="0000FF"/>
            </a:solidFill>
            <a:prstDash val="dash"/>
            <a:round/>
            <a:headEnd type="stealth" w="med" len="lg"/>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9502" name="WordArt 92"/>
          <p:cNvSpPr>
            <a:spLocks noChangeArrowheads="1" noChangeShapeType="1" noTextEdit="1"/>
          </p:cNvSpPr>
          <p:nvPr/>
        </p:nvSpPr>
        <p:spPr bwMode="auto">
          <a:xfrm>
            <a:off x="5511800" y="806450"/>
            <a:ext cx="1871663" cy="36195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19503" name="Group 93"/>
          <p:cNvGrpSpPr>
            <a:grpSpLocks/>
          </p:cNvGrpSpPr>
          <p:nvPr/>
        </p:nvGrpSpPr>
        <p:grpSpPr bwMode="auto">
          <a:xfrm>
            <a:off x="931863" y="1441450"/>
            <a:ext cx="1476375" cy="509588"/>
            <a:chOff x="158" y="2111"/>
            <a:chExt cx="930" cy="321"/>
          </a:xfrm>
        </p:grpSpPr>
        <p:sp>
          <p:nvSpPr>
            <p:cNvPr id="19509" name="WordArt 94"/>
            <p:cNvSpPr>
              <a:spLocks noChangeArrowheads="1" noChangeShapeType="1" noTextEdit="1"/>
            </p:cNvSpPr>
            <p:nvPr/>
          </p:nvSpPr>
          <p:spPr bwMode="auto">
            <a:xfrm>
              <a:off x="384" y="2272"/>
              <a:ext cx="455" cy="16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Agents</a:t>
              </a:r>
            </a:p>
          </p:txBody>
        </p:sp>
        <p:sp>
          <p:nvSpPr>
            <p:cNvPr id="19510" name="WordArt 95"/>
            <p:cNvSpPr>
              <a:spLocks noChangeArrowheads="1" noChangeShapeType="1" noTextEdit="1"/>
            </p:cNvSpPr>
            <p:nvPr/>
          </p:nvSpPr>
          <p:spPr bwMode="auto">
            <a:xfrm>
              <a:off x="158" y="2111"/>
              <a:ext cx="930" cy="136"/>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Resource</a:t>
              </a:r>
            </a:p>
          </p:txBody>
        </p:sp>
      </p:grpSp>
      <p:sp>
        <p:nvSpPr>
          <p:cNvPr id="19504" name="WordArt 96"/>
          <p:cNvSpPr>
            <a:spLocks noChangeArrowheads="1" noChangeShapeType="1" noTextEdit="1"/>
          </p:cNvSpPr>
          <p:nvPr/>
        </p:nvSpPr>
        <p:spPr bwMode="auto">
          <a:xfrm>
            <a:off x="1092200" y="2435225"/>
            <a:ext cx="1800225" cy="215900"/>
          </a:xfrm>
          <a:prstGeom prst="rect">
            <a:avLst/>
          </a:prstGeom>
        </p:spPr>
        <p:txBody>
          <a:bodyPr wrap="none" fromWordArt="1">
            <a:prstTxWarp prst="textPlain">
              <a:avLst>
                <a:gd name="adj" fmla="val 43829"/>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Agent Layer</a:t>
            </a:r>
          </a:p>
        </p:txBody>
      </p:sp>
      <p:sp>
        <p:nvSpPr>
          <p:cNvPr id="19505" name="WordArt 97"/>
          <p:cNvSpPr>
            <a:spLocks noChangeArrowheads="1" noChangeShapeType="1" noTextEdit="1"/>
          </p:cNvSpPr>
          <p:nvPr/>
        </p:nvSpPr>
        <p:spPr bwMode="auto">
          <a:xfrm>
            <a:off x="931863" y="3744913"/>
            <a:ext cx="2160587" cy="215900"/>
          </a:xfrm>
          <a:prstGeom prst="rect">
            <a:avLst/>
          </a:prstGeom>
        </p:spPr>
        <p:txBody>
          <a:bodyPr wrap="none" fromWordArt="1">
            <a:prstTxWarp prst="textPlain">
              <a:avLst>
                <a:gd name="adj" fmla="val 45630"/>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Component Layer</a:t>
            </a:r>
          </a:p>
        </p:txBody>
      </p:sp>
      <p:sp>
        <p:nvSpPr>
          <p:cNvPr id="19506" name="WordArt 98"/>
          <p:cNvSpPr>
            <a:spLocks noChangeArrowheads="1" noChangeShapeType="1" noTextEdit="1"/>
          </p:cNvSpPr>
          <p:nvPr/>
        </p:nvSpPr>
        <p:spPr bwMode="auto">
          <a:xfrm>
            <a:off x="1004888" y="5060950"/>
            <a:ext cx="1800225" cy="215900"/>
          </a:xfrm>
          <a:prstGeom prst="rect">
            <a:avLst/>
          </a:prstGeom>
        </p:spPr>
        <p:txBody>
          <a:bodyPr wrap="none" fromWordArt="1">
            <a:prstTxWarp prst="textPlain">
              <a:avLst>
                <a:gd name="adj" fmla="val 43829"/>
              </a:avLst>
            </a:prstTxWarp>
          </a:bodyPr>
          <a:lstStyle/>
          <a:p>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a:rPr>
              <a:t>Data Layer</a:t>
            </a:r>
          </a:p>
        </p:txBody>
      </p:sp>
      <p:sp>
        <p:nvSpPr>
          <p:cNvPr id="19507" name="WordArt 99"/>
          <p:cNvSpPr>
            <a:spLocks noChangeArrowheads="1" noChangeShapeType="1" noTextEdit="1"/>
          </p:cNvSpPr>
          <p:nvPr/>
        </p:nvSpPr>
        <p:spPr bwMode="auto">
          <a:xfrm>
            <a:off x="5540375" y="6265863"/>
            <a:ext cx="1657350" cy="35877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GUN Ontology</a:t>
            </a:r>
          </a:p>
        </p:txBody>
      </p:sp>
      <p:sp>
        <p:nvSpPr>
          <p:cNvPr id="1165412" name="Rectangle 100"/>
          <p:cNvSpPr>
            <a:spLocks noChangeArrowheads="1"/>
          </p:cNvSpPr>
          <p:nvPr/>
        </p:nvSpPr>
        <p:spPr bwMode="auto">
          <a:xfrm>
            <a:off x="763588" y="92075"/>
            <a:ext cx="7885112" cy="503238"/>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Architecture of a GUN platform</a:t>
            </a:r>
          </a:p>
        </p:txBody>
      </p:sp>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930" name="AutoShape 136"/>
          <p:cNvSpPr>
            <a:spLocks noChangeArrowheads="1"/>
          </p:cNvSpPr>
          <p:nvPr/>
        </p:nvSpPr>
        <p:spPr bwMode="auto">
          <a:xfrm>
            <a:off x="2601913" y="1844675"/>
            <a:ext cx="4392612" cy="1944688"/>
          </a:xfrm>
          <a:prstGeom prst="cube">
            <a:avLst>
              <a:gd name="adj" fmla="val 15838"/>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31" name="AutoShape 137"/>
          <p:cNvSpPr>
            <a:spLocks noChangeArrowheads="1"/>
          </p:cNvSpPr>
          <p:nvPr/>
        </p:nvSpPr>
        <p:spPr bwMode="auto">
          <a:xfrm>
            <a:off x="604838" y="2276475"/>
            <a:ext cx="720725" cy="1941513"/>
          </a:xfrm>
          <a:prstGeom prst="cube">
            <a:avLst>
              <a:gd name="adj" fmla="val 37667"/>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32" name="AutoShape 138"/>
          <p:cNvSpPr>
            <a:spLocks noChangeArrowheads="1"/>
          </p:cNvSpPr>
          <p:nvPr/>
        </p:nvSpPr>
        <p:spPr bwMode="auto">
          <a:xfrm>
            <a:off x="1084263" y="2386013"/>
            <a:ext cx="436562" cy="1831975"/>
          </a:xfrm>
          <a:prstGeom prst="cube">
            <a:avLst>
              <a:gd name="adj" fmla="val 37667"/>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475" name="Rectangle 139"/>
          <p:cNvSpPr>
            <a:spLocks noChangeArrowheads="1"/>
          </p:cNvSpPr>
          <p:nvPr/>
        </p:nvSpPr>
        <p:spPr bwMode="auto">
          <a:xfrm>
            <a:off x="468313" y="115888"/>
            <a:ext cx="8458200"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US" sz="3200" b="1" i="1">
                <a:solidFill>
                  <a:srgbClr val="EC8C00"/>
                </a:solidFill>
                <a:effectLst>
                  <a:outerShdw blurRad="38100" dist="38100" dir="2700000" algn="tl">
                    <a:srgbClr val="C0C0C0"/>
                  </a:outerShdw>
                </a:effectLst>
              </a:rPr>
              <a:t>Flexibility of configuration</a:t>
            </a:r>
          </a:p>
        </p:txBody>
      </p:sp>
      <p:sp>
        <p:nvSpPr>
          <p:cNvPr id="1166476" name="Text Box 140"/>
          <p:cNvSpPr txBox="1">
            <a:spLocks noChangeArrowheads="1"/>
          </p:cNvSpPr>
          <p:nvPr/>
        </p:nvSpPr>
        <p:spPr bwMode="auto">
          <a:xfrm rot="10800000">
            <a:off x="512763" y="3165475"/>
            <a:ext cx="428625" cy="839788"/>
          </a:xfrm>
          <a:prstGeom prst="rect">
            <a:avLst/>
          </a:prstGeom>
          <a:noFill/>
          <a:ln w="9525">
            <a:noFill/>
            <a:miter lim="800000"/>
            <a:headEnd/>
            <a:tailEnd/>
          </a:ln>
          <a:effectLst/>
        </p:spPr>
        <p:txBody>
          <a:bodyPr vert="eaVert">
            <a:spAutoFit/>
          </a:bodyPr>
          <a:lstStyle/>
          <a:p>
            <a:pPr algn="r">
              <a:spcBef>
                <a:spcPct val="50000"/>
              </a:spcBef>
              <a:defRPr/>
            </a:pPr>
            <a:r>
              <a:rPr lang="en-US" sz="1600" b="1">
                <a:effectLst>
                  <a:outerShdw blurRad="38100" dist="38100" dir="2700000" algn="tl">
                    <a:srgbClr val="C0C0C0"/>
                  </a:outerShdw>
                </a:effectLst>
                <a:cs typeface="Arial" pitchFamily="34" charset="0"/>
              </a:rPr>
              <a:t>Live</a:t>
            </a:r>
            <a:endParaRPr lang="en-US" sz="1400" b="1" i="1">
              <a:effectLst>
                <a:outerShdw blurRad="38100" dist="38100" dir="2700000" algn="tl">
                  <a:srgbClr val="C0C0C0"/>
                </a:outerShdw>
              </a:effectLst>
              <a:cs typeface="Arial" pitchFamily="34" charset="0"/>
            </a:endParaRPr>
          </a:p>
        </p:txBody>
      </p:sp>
      <p:sp>
        <p:nvSpPr>
          <p:cNvPr id="1166477" name="Text Box 141"/>
          <p:cNvSpPr txBox="1">
            <a:spLocks noChangeArrowheads="1"/>
          </p:cNvSpPr>
          <p:nvPr/>
        </p:nvSpPr>
        <p:spPr bwMode="auto">
          <a:xfrm rot="10800000">
            <a:off x="741363" y="3136900"/>
            <a:ext cx="396875" cy="792163"/>
          </a:xfrm>
          <a:prstGeom prst="rect">
            <a:avLst/>
          </a:prstGeom>
          <a:noFill/>
          <a:ln w="9525">
            <a:noFill/>
            <a:miter lim="800000"/>
            <a:headEnd/>
            <a:tailEnd/>
          </a:ln>
          <a:effectLst/>
        </p:spPr>
        <p:txBody>
          <a:bodyPr vert="eaVert">
            <a:spAutoFit/>
          </a:bodyPr>
          <a:lstStyle/>
          <a:p>
            <a:pPr algn="r">
              <a:spcBef>
                <a:spcPct val="50000"/>
              </a:spcBef>
              <a:defRPr/>
            </a:pPr>
            <a:r>
              <a:rPr lang="fi-FI" sz="1400" b="1" i="1">
                <a:effectLst>
                  <a:outerShdw blurRad="38100" dist="38100" dir="2700000" algn="tl">
                    <a:srgbClr val="C0C0C0"/>
                  </a:outerShdw>
                </a:effectLst>
                <a:cs typeface="Arial" pitchFamily="34" charset="0"/>
              </a:rPr>
              <a:t>activity</a:t>
            </a:r>
            <a:endParaRPr lang="en-US" sz="1400" b="1" i="1">
              <a:effectLst>
                <a:outerShdw blurRad="38100" dist="38100" dir="2700000" algn="tl">
                  <a:srgbClr val="C0C0C0"/>
                </a:outerShdw>
              </a:effectLst>
              <a:cs typeface="Arial" pitchFamily="34" charset="0"/>
            </a:endParaRPr>
          </a:p>
        </p:txBody>
      </p:sp>
      <p:sp>
        <p:nvSpPr>
          <p:cNvPr id="1166478" name="Text Box 142"/>
          <p:cNvSpPr txBox="1">
            <a:spLocks noChangeArrowheads="1"/>
          </p:cNvSpPr>
          <p:nvPr/>
        </p:nvSpPr>
        <p:spPr bwMode="auto">
          <a:xfrm>
            <a:off x="296863" y="4200525"/>
            <a:ext cx="3571875" cy="304800"/>
          </a:xfrm>
          <a:prstGeom prst="rect">
            <a:avLst/>
          </a:prstGeom>
          <a:noFill/>
          <a:ln w="9525">
            <a:noFill/>
            <a:miter lim="800000"/>
            <a:headEnd/>
            <a:tailEnd/>
          </a:ln>
          <a:effectLst>
            <a:outerShdw dist="28398" dir="1593903" algn="ctr" rotWithShape="0">
              <a:schemeClr val="bg2"/>
            </a:outerShdw>
          </a:effectLst>
        </p:spPr>
        <p:txBody>
          <a:bodyPr>
            <a:spAutoFit/>
          </a:bodyPr>
          <a:lstStyle/>
          <a:p>
            <a:pPr>
              <a:spcBef>
                <a:spcPct val="50000"/>
              </a:spcBef>
              <a:defRPr/>
            </a:pPr>
            <a:r>
              <a:rPr lang="en-US" sz="1400" b="1">
                <a:solidFill>
                  <a:srgbClr val="993366"/>
                </a:solidFill>
                <a:effectLst>
                  <a:outerShdw blurRad="38100" dist="38100" dir="2700000" algn="tl">
                    <a:srgbClr val="C0C0C0"/>
                  </a:outerShdw>
                </a:effectLst>
                <a:latin typeface="Verdana" pitchFamily="34" charset="0"/>
                <a:cs typeface="Arial" pitchFamily="34" charset="0"/>
              </a:rPr>
              <a:t>Reusable atomic behaviours</a:t>
            </a:r>
          </a:p>
        </p:txBody>
      </p:sp>
      <p:sp>
        <p:nvSpPr>
          <p:cNvPr id="124937" name="AutoShape 143"/>
          <p:cNvSpPr>
            <a:spLocks noChangeArrowheads="1"/>
          </p:cNvSpPr>
          <p:nvPr/>
        </p:nvSpPr>
        <p:spPr bwMode="auto">
          <a:xfrm>
            <a:off x="1355725" y="2968625"/>
            <a:ext cx="431800" cy="1252538"/>
          </a:xfrm>
          <a:prstGeom prst="cube">
            <a:avLst>
              <a:gd name="adj" fmla="val 60662"/>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38" name="AutoShape 144"/>
          <p:cNvSpPr>
            <a:spLocks noChangeArrowheads="1"/>
          </p:cNvSpPr>
          <p:nvPr/>
        </p:nvSpPr>
        <p:spPr bwMode="auto">
          <a:xfrm>
            <a:off x="1566863" y="2960688"/>
            <a:ext cx="720725" cy="1257300"/>
          </a:xfrm>
          <a:prstGeom prst="cube">
            <a:avLst>
              <a:gd name="adj" fmla="val 37667"/>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39" name="AutoShape 145"/>
          <p:cNvSpPr>
            <a:spLocks noChangeArrowheads="1"/>
          </p:cNvSpPr>
          <p:nvPr/>
        </p:nvSpPr>
        <p:spPr bwMode="auto">
          <a:xfrm>
            <a:off x="2057400" y="2960688"/>
            <a:ext cx="720725" cy="1257300"/>
          </a:xfrm>
          <a:prstGeom prst="cube">
            <a:avLst>
              <a:gd name="adj" fmla="val 37667"/>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40" name="AutoShape 146"/>
          <p:cNvSpPr>
            <a:spLocks noChangeArrowheads="1"/>
          </p:cNvSpPr>
          <p:nvPr/>
        </p:nvSpPr>
        <p:spPr bwMode="auto">
          <a:xfrm>
            <a:off x="2562225" y="2960688"/>
            <a:ext cx="720725" cy="1257300"/>
          </a:xfrm>
          <a:prstGeom prst="cube">
            <a:avLst>
              <a:gd name="adj" fmla="val 37667"/>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41" name="AutoShape 147"/>
          <p:cNvSpPr>
            <a:spLocks noChangeArrowheads="1"/>
          </p:cNvSpPr>
          <p:nvPr/>
        </p:nvSpPr>
        <p:spPr bwMode="auto">
          <a:xfrm>
            <a:off x="3065463" y="2901950"/>
            <a:ext cx="787400" cy="131603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42" name="AutoShape 148"/>
          <p:cNvSpPr>
            <a:spLocks noChangeArrowheads="1"/>
          </p:cNvSpPr>
          <p:nvPr/>
        </p:nvSpPr>
        <p:spPr bwMode="auto">
          <a:xfrm>
            <a:off x="1377950" y="2228850"/>
            <a:ext cx="2471738" cy="958850"/>
          </a:xfrm>
          <a:prstGeom prst="cube">
            <a:avLst>
              <a:gd name="adj" fmla="val 33750"/>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43" name="Text Box 149"/>
          <p:cNvSpPr txBox="1">
            <a:spLocks noChangeArrowheads="1"/>
          </p:cNvSpPr>
          <p:nvPr/>
        </p:nvSpPr>
        <p:spPr bwMode="auto">
          <a:xfrm>
            <a:off x="1081088" y="2838450"/>
            <a:ext cx="1657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US" altLang="en-US" sz="1800" b="1" i="1">
                <a:solidFill>
                  <a:schemeClr val="bg1"/>
                </a:solidFill>
                <a:cs typeface="Arial" pitchFamily="34" charset="0"/>
              </a:rPr>
              <a:t>Script-Role</a:t>
            </a:r>
          </a:p>
        </p:txBody>
      </p:sp>
      <p:sp>
        <p:nvSpPr>
          <p:cNvPr id="1166486" name="Text Box 150"/>
          <p:cNvSpPr txBox="1">
            <a:spLocks noChangeArrowheads="1"/>
          </p:cNvSpPr>
          <p:nvPr/>
        </p:nvSpPr>
        <p:spPr bwMode="auto">
          <a:xfrm rot="10800000">
            <a:off x="1590675" y="3429000"/>
            <a:ext cx="396875" cy="1152525"/>
          </a:xfrm>
          <a:prstGeom prst="rect">
            <a:avLst/>
          </a:prstGeom>
          <a:noFill/>
          <a:ln w="9525">
            <a:noFill/>
            <a:miter lim="800000"/>
            <a:headEnd/>
            <a:tailEnd/>
          </a:ln>
          <a:effectLst/>
        </p:spPr>
        <p:txBody>
          <a:bodyPr vert="eaVert">
            <a:spAutoFit/>
          </a:bodyPr>
          <a:lstStyle/>
          <a:p>
            <a:pPr algn="r">
              <a:spcBef>
                <a:spcPct val="50000"/>
              </a:spcBef>
              <a:defRPr/>
            </a:pPr>
            <a:r>
              <a:rPr lang="en-US" sz="1400" b="1" i="1">
                <a:effectLst>
                  <a:outerShdw blurRad="38100" dist="38100" dir="2700000" algn="tl">
                    <a:srgbClr val="C0C0C0"/>
                  </a:outerShdw>
                </a:effectLst>
                <a:cs typeface="Arial" pitchFamily="34" charset="0"/>
              </a:rPr>
              <a:t>Activity</a:t>
            </a:r>
          </a:p>
        </p:txBody>
      </p:sp>
      <p:sp>
        <p:nvSpPr>
          <p:cNvPr id="1166487" name="Text Box 151"/>
          <p:cNvSpPr txBox="1">
            <a:spLocks noChangeArrowheads="1"/>
          </p:cNvSpPr>
          <p:nvPr/>
        </p:nvSpPr>
        <p:spPr bwMode="auto">
          <a:xfrm rot="10800000">
            <a:off x="2082800" y="3429000"/>
            <a:ext cx="396875" cy="1152525"/>
          </a:xfrm>
          <a:prstGeom prst="rect">
            <a:avLst/>
          </a:prstGeom>
          <a:noFill/>
          <a:ln w="9525">
            <a:noFill/>
            <a:miter lim="800000"/>
            <a:headEnd/>
            <a:tailEnd/>
          </a:ln>
          <a:effectLst/>
        </p:spPr>
        <p:txBody>
          <a:bodyPr vert="eaVert">
            <a:spAutoFit/>
          </a:bodyPr>
          <a:lstStyle/>
          <a:p>
            <a:pPr algn="r">
              <a:spcBef>
                <a:spcPct val="50000"/>
              </a:spcBef>
              <a:defRPr/>
            </a:pPr>
            <a:r>
              <a:rPr lang="en-US" sz="1400" b="1" i="1">
                <a:effectLst>
                  <a:outerShdw blurRad="38100" dist="38100" dir="2700000" algn="tl">
                    <a:srgbClr val="C0C0C0"/>
                  </a:outerShdw>
                </a:effectLst>
                <a:cs typeface="Arial" pitchFamily="34" charset="0"/>
              </a:rPr>
              <a:t>Activity</a:t>
            </a:r>
          </a:p>
        </p:txBody>
      </p:sp>
      <p:sp>
        <p:nvSpPr>
          <p:cNvPr id="1166488" name="Text Box 152"/>
          <p:cNvSpPr txBox="1">
            <a:spLocks noChangeArrowheads="1"/>
          </p:cNvSpPr>
          <p:nvPr/>
        </p:nvSpPr>
        <p:spPr bwMode="auto">
          <a:xfrm rot="10800000">
            <a:off x="2586038" y="3429000"/>
            <a:ext cx="396875" cy="1152525"/>
          </a:xfrm>
          <a:prstGeom prst="rect">
            <a:avLst/>
          </a:prstGeom>
          <a:noFill/>
          <a:ln w="9525">
            <a:noFill/>
            <a:miter lim="800000"/>
            <a:headEnd/>
            <a:tailEnd/>
          </a:ln>
          <a:effectLst/>
        </p:spPr>
        <p:txBody>
          <a:bodyPr vert="eaVert">
            <a:spAutoFit/>
          </a:bodyPr>
          <a:lstStyle/>
          <a:p>
            <a:pPr algn="r">
              <a:spcBef>
                <a:spcPct val="50000"/>
              </a:spcBef>
              <a:defRPr/>
            </a:pPr>
            <a:r>
              <a:rPr lang="en-US" sz="1400" b="1" i="1">
                <a:effectLst>
                  <a:outerShdw blurRad="38100" dist="38100" dir="2700000" algn="tl">
                    <a:srgbClr val="C0C0C0"/>
                  </a:outerShdw>
                </a:effectLst>
                <a:cs typeface="Arial" pitchFamily="34" charset="0"/>
              </a:rPr>
              <a:t>Activity</a:t>
            </a:r>
          </a:p>
        </p:txBody>
      </p:sp>
      <p:sp>
        <p:nvSpPr>
          <p:cNvPr id="1166489" name="Text Box 153"/>
          <p:cNvSpPr txBox="1">
            <a:spLocks noChangeArrowheads="1"/>
          </p:cNvSpPr>
          <p:nvPr/>
        </p:nvSpPr>
        <p:spPr bwMode="auto">
          <a:xfrm rot="10800000">
            <a:off x="3078163" y="3424238"/>
            <a:ext cx="396875" cy="1152525"/>
          </a:xfrm>
          <a:prstGeom prst="rect">
            <a:avLst/>
          </a:prstGeom>
          <a:noFill/>
          <a:ln w="9525">
            <a:noFill/>
            <a:miter lim="800000"/>
            <a:headEnd/>
            <a:tailEnd/>
          </a:ln>
          <a:effectLst/>
        </p:spPr>
        <p:txBody>
          <a:bodyPr vert="eaVert">
            <a:spAutoFit/>
          </a:bodyPr>
          <a:lstStyle/>
          <a:p>
            <a:pPr algn="r">
              <a:spcBef>
                <a:spcPct val="50000"/>
              </a:spcBef>
              <a:defRPr/>
            </a:pPr>
            <a:r>
              <a:rPr lang="en-US" sz="1400" b="1" i="1">
                <a:effectLst>
                  <a:outerShdw blurRad="38100" dist="38100" dir="2700000" algn="tl">
                    <a:srgbClr val="C0C0C0"/>
                  </a:outerShdw>
                </a:effectLst>
                <a:cs typeface="Arial" pitchFamily="34" charset="0"/>
              </a:rPr>
              <a:t>Activity</a:t>
            </a:r>
          </a:p>
        </p:txBody>
      </p:sp>
      <p:sp>
        <p:nvSpPr>
          <p:cNvPr id="124948" name="Rectangle 154"/>
          <p:cNvSpPr>
            <a:spLocks noChangeArrowheads="1"/>
          </p:cNvSpPr>
          <p:nvPr/>
        </p:nvSpPr>
        <p:spPr bwMode="auto">
          <a:xfrm>
            <a:off x="1106488" y="3236913"/>
            <a:ext cx="415925" cy="976312"/>
          </a:xfrm>
          <a:prstGeom prst="rect">
            <a:avLst/>
          </a:prstGeom>
          <a:gradFill rotWithShape="1">
            <a:gsLst>
              <a:gs pos="0">
                <a:srgbClr val="E197DD"/>
              </a:gs>
              <a:gs pos="100000">
                <a:srgbClr val="68466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491" name="Text Box 155"/>
          <p:cNvSpPr txBox="1">
            <a:spLocks noChangeArrowheads="1"/>
          </p:cNvSpPr>
          <p:nvPr/>
        </p:nvSpPr>
        <p:spPr bwMode="auto">
          <a:xfrm rot="10800000">
            <a:off x="982663" y="2801938"/>
            <a:ext cx="428625" cy="1724025"/>
          </a:xfrm>
          <a:prstGeom prst="rect">
            <a:avLst/>
          </a:prstGeom>
          <a:noFill/>
          <a:ln w="9525">
            <a:noFill/>
            <a:miter lim="800000"/>
            <a:headEnd/>
            <a:tailEnd/>
          </a:ln>
          <a:effectLst/>
        </p:spPr>
        <p:txBody>
          <a:bodyPr vert="eaVert">
            <a:spAutoFit/>
          </a:bodyPr>
          <a:lstStyle/>
          <a:p>
            <a:pPr algn="r">
              <a:spcBef>
                <a:spcPct val="50000"/>
              </a:spcBef>
              <a:defRPr/>
            </a:pPr>
            <a:r>
              <a:rPr lang="en-US" sz="1600" b="1" i="1">
                <a:effectLst>
                  <a:outerShdw blurRad="38100" dist="38100" dir="2700000" algn="tl">
                    <a:srgbClr val="C0C0C0"/>
                  </a:outerShdw>
                </a:effectLst>
                <a:cs typeface="Arial" pitchFamily="34" charset="0"/>
              </a:rPr>
              <a:t>  Assign a role </a:t>
            </a:r>
          </a:p>
        </p:txBody>
      </p:sp>
      <p:sp>
        <p:nvSpPr>
          <p:cNvPr id="1166492" name="Text Box 156"/>
          <p:cNvSpPr txBox="1">
            <a:spLocks noChangeArrowheads="1"/>
          </p:cNvSpPr>
          <p:nvPr/>
        </p:nvSpPr>
        <p:spPr bwMode="auto">
          <a:xfrm rot="10800000">
            <a:off x="1195388" y="3451225"/>
            <a:ext cx="396875" cy="792163"/>
          </a:xfrm>
          <a:prstGeom prst="rect">
            <a:avLst/>
          </a:prstGeom>
          <a:noFill/>
          <a:ln w="9525">
            <a:noFill/>
            <a:miter lim="800000"/>
            <a:headEnd/>
            <a:tailEnd/>
          </a:ln>
          <a:effectLst/>
        </p:spPr>
        <p:txBody>
          <a:bodyPr vert="eaVert">
            <a:spAutoFit/>
          </a:bodyPr>
          <a:lstStyle/>
          <a:p>
            <a:pPr algn="r">
              <a:spcBef>
                <a:spcPct val="50000"/>
              </a:spcBef>
              <a:defRPr/>
            </a:pPr>
            <a:r>
              <a:rPr lang="fi-FI" sz="1400" b="1" i="1">
                <a:effectLst>
                  <a:outerShdw blurRad="38100" dist="38100" dir="2700000" algn="tl">
                    <a:srgbClr val="C0C0C0"/>
                  </a:outerShdw>
                </a:effectLst>
                <a:cs typeface="Arial" pitchFamily="34" charset="0"/>
              </a:rPr>
              <a:t>activity</a:t>
            </a:r>
            <a:endParaRPr lang="en-US" sz="1400" b="1" i="1">
              <a:effectLst>
                <a:outerShdw blurRad="38100" dist="38100" dir="2700000" algn="tl">
                  <a:srgbClr val="C0C0C0"/>
                </a:outerShdw>
              </a:effectLst>
              <a:cs typeface="Arial" pitchFamily="34" charset="0"/>
            </a:endParaRPr>
          </a:p>
        </p:txBody>
      </p:sp>
      <p:sp>
        <p:nvSpPr>
          <p:cNvPr id="124951" name="Text Box 157"/>
          <p:cNvSpPr txBox="1">
            <a:spLocks noChangeArrowheads="1"/>
          </p:cNvSpPr>
          <p:nvPr/>
        </p:nvSpPr>
        <p:spPr bwMode="auto">
          <a:xfrm>
            <a:off x="3613150" y="3403600"/>
            <a:ext cx="2373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en-US" altLang="en-US" sz="1800" b="1" i="1">
                <a:solidFill>
                  <a:schemeClr val="bg1"/>
                </a:solidFill>
                <a:cs typeface="Arial" pitchFamily="34" charset="0"/>
              </a:rPr>
              <a:t>Beliefs storage</a:t>
            </a:r>
          </a:p>
        </p:txBody>
      </p:sp>
      <p:sp>
        <p:nvSpPr>
          <p:cNvPr id="124952" name="AutoShape 158"/>
          <p:cNvSpPr>
            <a:spLocks noChangeArrowheads="1"/>
          </p:cNvSpPr>
          <p:nvPr/>
        </p:nvSpPr>
        <p:spPr bwMode="auto">
          <a:xfrm>
            <a:off x="609600" y="1412875"/>
            <a:ext cx="6384925" cy="1041400"/>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495" name="Text Box 159"/>
          <p:cNvSpPr txBox="1">
            <a:spLocks noChangeArrowheads="1"/>
          </p:cNvSpPr>
          <p:nvPr/>
        </p:nvSpPr>
        <p:spPr bwMode="auto">
          <a:xfrm>
            <a:off x="423863" y="2073275"/>
            <a:ext cx="2736850" cy="366713"/>
          </a:xfrm>
          <a:prstGeom prst="rect">
            <a:avLst/>
          </a:prstGeom>
          <a:noFill/>
          <a:ln w="9525">
            <a:noFill/>
            <a:miter lim="800000"/>
            <a:headEnd/>
            <a:tailEnd/>
          </a:ln>
          <a:effectLst/>
        </p:spPr>
        <p:txBody>
          <a:bodyPr>
            <a:spAutoFit/>
          </a:bodyPr>
          <a:lstStyle/>
          <a:p>
            <a:pPr algn="r">
              <a:spcBef>
                <a:spcPct val="50000"/>
              </a:spcBef>
              <a:defRPr/>
            </a:pPr>
            <a:r>
              <a:rPr lang="en-US" sz="1800" b="1" i="1">
                <a:solidFill>
                  <a:schemeClr val="bg1"/>
                </a:solidFill>
                <a:effectLst>
                  <a:outerShdw blurRad="38100" dist="38100" dir="2700000" algn="tl">
                    <a:srgbClr val="C0C0C0"/>
                  </a:outerShdw>
                </a:effectLst>
                <a:cs typeface="Arial" pitchFamily="34" charset="0"/>
              </a:rPr>
              <a:t>SmartResource Agent</a:t>
            </a:r>
          </a:p>
        </p:txBody>
      </p:sp>
      <p:sp>
        <p:nvSpPr>
          <p:cNvPr id="1166496" name="Text Box 160"/>
          <p:cNvSpPr txBox="1">
            <a:spLocks noChangeArrowheads="1"/>
          </p:cNvSpPr>
          <p:nvPr/>
        </p:nvSpPr>
        <p:spPr bwMode="auto">
          <a:xfrm rot="-128180">
            <a:off x="5553075" y="2082800"/>
            <a:ext cx="766763" cy="336550"/>
          </a:xfrm>
          <a:prstGeom prst="rect">
            <a:avLst/>
          </a:prstGeom>
          <a:noFill/>
          <a:ln w="9525">
            <a:noFill/>
            <a:miter lim="800000"/>
            <a:headEnd/>
            <a:tailEnd/>
          </a:ln>
          <a:effectLst/>
        </p:spPr>
        <p:txBody>
          <a:bodyPr>
            <a:spAutoFit/>
          </a:bodyPr>
          <a:lstStyle/>
          <a:p>
            <a:pPr algn="r">
              <a:spcBef>
                <a:spcPct val="50000"/>
              </a:spcBef>
              <a:defRPr/>
            </a:pPr>
            <a:r>
              <a:rPr lang="fi-FI" sz="1600" b="1" i="1">
                <a:solidFill>
                  <a:schemeClr val="bg1"/>
                </a:solidFill>
                <a:effectLst>
                  <a:outerShdw blurRad="38100" dist="38100" dir="2700000" algn="tl">
                    <a:srgbClr val="C0C0C0"/>
                  </a:outerShdw>
                </a:effectLst>
                <a:cs typeface="Arial" pitchFamily="34" charset="0"/>
              </a:rPr>
              <a:t>.</a:t>
            </a:r>
            <a:r>
              <a:rPr lang="en-US" sz="1600" b="1" i="1">
                <a:solidFill>
                  <a:schemeClr val="bg1"/>
                </a:solidFill>
                <a:effectLst>
                  <a:outerShdw blurRad="38100" dist="38100" dir="2700000" algn="tl">
                    <a:srgbClr val="C0C0C0"/>
                  </a:outerShdw>
                </a:effectLst>
                <a:cs typeface="Arial" pitchFamily="34" charset="0"/>
              </a:rPr>
              <a:t>class</a:t>
            </a:r>
          </a:p>
        </p:txBody>
      </p:sp>
      <p:grpSp>
        <p:nvGrpSpPr>
          <p:cNvPr id="124955" name="Group 161"/>
          <p:cNvGrpSpPr>
            <a:grpSpLocks/>
          </p:cNvGrpSpPr>
          <p:nvPr/>
        </p:nvGrpSpPr>
        <p:grpSpPr bwMode="auto">
          <a:xfrm>
            <a:off x="1116013" y="722313"/>
            <a:ext cx="1079500" cy="1147762"/>
            <a:chOff x="1236" y="869"/>
            <a:chExt cx="680" cy="723"/>
          </a:xfrm>
        </p:grpSpPr>
        <p:sp>
          <p:nvSpPr>
            <p:cNvPr id="125067" name="Oval 162"/>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5068" name="Picture 16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4956" name="Text Box 164"/>
          <p:cNvSpPr txBox="1">
            <a:spLocks noChangeArrowheads="1"/>
          </p:cNvSpPr>
          <p:nvPr/>
        </p:nvSpPr>
        <p:spPr bwMode="auto">
          <a:xfrm rot="-5400000">
            <a:off x="3344068" y="3228182"/>
            <a:ext cx="766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r" eaLnBrk="1" hangingPunct="1">
              <a:spcBef>
                <a:spcPct val="50000"/>
              </a:spcBef>
            </a:pPr>
            <a:r>
              <a:rPr lang="fi-FI" altLang="en-US" sz="1400" b="1" i="1">
                <a:solidFill>
                  <a:schemeClr val="bg1"/>
                </a:solidFill>
                <a:cs typeface="Arial" pitchFamily="34" charset="0"/>
              </a:rPr>
              <a:t>.</a:t>
            </a:r>
            <a:r>
              <a:rPr lang="en-US" altLang="en-US" sz="1400" b="1" i="1">
                <a:solidFill>
                  <a:schemeClr val="bg1"/>
                </a:solidFill>
                <a:cs typeface="Arial" pitchFamily="34" charset="0"/>
              </a:rPr>
              <a:t>class</a:t>
            </a:r>
          </a:p>
        </p:txBody>
      </p:sp>
      <p:pic>
        <p:nvPicPr>
          <p:cNvPr id="124957" name="Picture 165" descr="rscdf-powe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78525" y="3500438"/>
            <a:ext cx="649288"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58" name="Picture 166" descr="rgbdf-power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3675" y="2924175"/>
            <a:ext cx="720725"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59" name="Freeform 167"/>
          <p:cNvSpPr>
            <a:spLocks/>
          </p:cNvSpPr>
          <p:nvPr/>
        </p:nvSpPr>
        <p:spPr bwMode="auto">
          <a:xfrm>
            <a:off x="3597275" y="2565400"/>
            <a:ext cx="5291138" cy="3246438"/>
          </a:xfrm>
          <a:custGeom>
            <a:avLst/>
            <a:gdLst>
              <a:gd name="T0" fmla="*/ 2751 w 3333"/>
              <a:gd name="T1" fmla="*/ 1829 h 1935"/>
              <a:gd name="T2" fmla="*/ 3250 w 3333"/>
              <a:gd name="T3" fmla="*/ 1240 h 1935"/>
              <a:gd name="T4" fmla="*/ 3250 w 3333"/>
              <a:gd name="T5" fmla="*/ 1013 h 1935"/>
              <a:gd name="T6" fmla="*/ 2751 w 3333"/>
              <a:gd name="T7" fmla="*/ 968 h 1935"/>
              <a:gd name="T8" fmla="*/ 2343 w 3333"/>
              <a:gd name="T9" fmla="*/ 968 h 1935"/>
              <a:gd name="T10" fmla="*/ 2252 w 3333"/>
              <a:gd name="T11" fmla="*/ 786 h 1935"/>
              <a:gd name="T12" fmla="*/ 2252 w 3333"/>
              <a:gd name="T13" fmla="*/ 196 h 1935"/>
              <a:gd name="T14" fmla="*/ 1980 w 3333"/>
              <a:gd name="T15" fmla="*/ 60 h 1935"/>
              <a:gd name="T16" fmla="*/ 1028 w 3333"/>
              <a:gd name="T17" fmla="*/ 60 h 1935"/>
              <a:gd name="T18" fmla="*/ 574 w 3333"/>
              <a:gd name="T19" fmla="*/ 60 h 1935"/>
              <a:gd name="T20" fmla="*/ 347 w 3333"/>
              <a:gd name="T21" fmla="*/ 60 h 1935"/>
              <a:gd name="T22" fmla="*/ 302 w 3333"/>
              <a:gd name="T23" fmla="*/ 15 h 1935"/>
              <a:gd name="T24" fmla="*/ 30 w 3333"/>
              <a:gd name="T25" fmla="*/ 151 h 1935"/>
              <a:gd name="T26" fmla="*/ 120 w 3333"/>
              <a:gd name="T27" fmla="*/ 333 h 1935"/>
              <a:gd name="T28" fmla="*/ 211 w 3333"/>
              <a:gd name="T29" fmla="*/ 242 h 1935"/>
              <a:gd name="T30" fmla="*/ 808 w 3333"/>
              <a:gd name="T31" fmla="*/ 232 h 1935"/>
              <a:gd name="T32" fmla="*/ 1434 w 3333"/>
              <a:gd name="T33" fmla="*/ 232 h 1935"/>
              <a:gd name="T34" fmla="*/ 1980 w 3333"/>
              <a:gd name="T35" fmla="*/ 242 h 1935"/>
              <a:gd name="T36" fmla="*/ 2116 w 3333"/>
              <a:gd name="T37" fmla="*/ 333 h 1935"/>
              <a:gd name="T38" fmla="*/ 2116 w 3333"/>
              <a:gd name="T39" fmla="*/ 695 h 1935"/>
              <a:gd name="T40" fmla="*/ 2116 w 3333"/>
              <a:gd name="T41" fmla="*/ 1104 h 1935"/>
              <a:gd name="T42" fmla="*/ 2343 w 3333"/>
              <a:gd name="T43" fmla="*/ 1194 h 1935"/>
              <a:gd name="T44" fmla="*/ 2887 w 3333"/>
              <a:gd name="T45" fmla="*/ 1194 h 1935"/>
              <a:gd name="T46" fmla="*/ 2570 w 3333"/>
              <a:gd name="T47" fmla="*/ 1603 h 1935"/>
              <a:gd name="T48" fmla="*/ 2388 w 3333"/>
              <a:gd name="T49" fmla="*/ 1739 h 1935"/>
              <a:gd name="T50" fmla="*/ 2343 w 3333"/>
              <a:gd name="T51" fmla="*/ 1875 h 1935"/>
              <a:gd name="T52" fmla="*/ 2751 w 3333"/>
              <a:gd name="T53" fmla="*/ 1829 h 1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33"/>
              <a:gd name="T82" fmla="*/ 0 h 1935"/>
              <a:gd name="T83" fmla="*/ 3333 w 3333"/>
              <a:gd name="T84" fmla="*/ 1935 h 1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33" h="1935">
                <a:moveTo>
                  <a:pt x="2751" y="1829"/>
                </a:moveTo>
                <a:cubicBezTo>
                  <a:pt x="2902" y="1723"/>
                  <a:pt x="3167" y="1376"/>
                  <a:pt x="3250" y="1240"/>
                </a:cubicBezTo>
                <a:cubicBezTo>
                  <a:pt x="3333" y="1104"/>
                  <a:pt x="3333" y="1058"/>
                  <a:pt x="3250" y="1013"/>
                </a:cubicBezTo>
                <a:cubicBezTo>
                  <a:pt x="3167" y="968"/>
                  <a:pt x="2902" y="975"/>
                  <a:pt x="2751" y="968"/>
                </a:cubicBezTo>
                <a:cubicBezTo>
                  <a:pt x="2600" y="961"/>
                  <a:pt x="2426" y="998"/>
                  <a:pt x="2343" y="968"/>
                </a:cubicBezTo>
                <a:cubicBezTo>
                  <a:pt x="2260" y="938"/>
                  <a:pt x="2267" y="915"/>
                  <a:pt x="2252" y="786"/>
                </a:cubicBezTo>
                <a:cubicBezTo>
                  <a:pt x="2237" y="657"/>
                  <a:pt x="2297" y="317"/>
                  <a:pt x="2252" y="196"/>
                </a:cubicBezTo>
                <a:cubicBezTo>
                  <a:pt x="2207" y="75"/>
                  <a:pt x="2184" y="83"/>
                  <a:pt x="1980" y="60"/>
                </a:cubicBezTo>
                <a:lnTo>
                  <a:pt x="1028" y="60"/>
                </a:lnTo>
                <a:lnTo>
                  <a:pt x="574" y="60"/>
                </a:lnTo>
                <a:cubicBezTo>
                  <a:pt x="461" y="60"/>
                  <a:pt x="392" y="67"/>
                  <a:pt x="347" y="60"/>
                </a:cubicBezTo>
                <a:cubicBezTo>
                  <a:pt x="302" y="53"/>
                  <a:pt x="355" y="0"/>
                  <a:pt x="302" y="15"/>
                </a:cubicBezTo>
                <a:cubicBezTo>
                  <a:pt x="249" y="30"/>
                  <a:pt x="60" y="98"/>
                  <a:pt x="30" y="151"/>
                </a:cubicBezTo>
                <a:cubicBezTo>
                  <a:pt x="0" y="204"/>
                  <a:pt x="90" y="318"/>
                  <a:pt x="120" y="333"/>
                </a:cubicBezTo>
                <a:cubicBezTo>
                  <a:pt x="150" y="348"/>
                  <a:pt x="96" y="259"/>
                  <a:pt x="211" y="242"/>
                </a:cubicBezTo>
                <a:cubicBezTo>
                  <a:pt x="326" y="225"/>
                  <a:pt x="604" y="234"/>
                  <a:pt x="808" y="232"/>
                </a:cubicBezTo>
                <a:cubicBezTo>
                  <a:pt x="1012" y="230"/>
                  <a:pt x="1239" y="230"/>
                  <a:pt x="1434" y="232"/>
                </a:cubicBezTo>
                <a:lnTo>
                  <a:pt x="1980" y="242"/>
                </a:lnTo>
                <a:cubicBezTo>
                  <a:pt x="2094" y="259"/>
                  <a:pt x="2093" y="258"/>
                  <a:pt x="2116" y="333"/>
                </a:cubicBezTo>
                <a:cubicBezTo>
                  <a:pt x="2139" y="408"/>
                  <a:pt x="2116" y="567"/>
                  <a:pt x="2116" y="695"/>
                </a:cubicBezTo>
                <a:cubicBezTo>
                  <a:pt x="2116" y="823"/>
                  <a:pt x="2078" y="1021"/>
                  <a:pt x="2116" y="1104"/>
                </a:cubicBezTo>
                <a:cubicBezTo>
                  <a:pt x="2154" y="1187"/>
                  <a:pt x="2215" y="1179"/>
                  <a:pt x="2343" y="1194"/>
                </a:cubicBezTo>
                <a:cubicBezTo>
                  <a:pt x="2471" y="1209"/>
                  <a:pt x="2849" y="1126"/>
                  <a:pt x="2887" y="1194"/>
                </a:cubicBezTo>
                <a:cubicBezTo>
                  <a:pt x="2925" y="1262"/>
                  <a:pt x="2653" y="1512"/>
                  <a:pt x="2570" y="1603"/>
                </a:cubicBezTo>
                <a:cubicBezTo>
                  <a:pt x="2487" y="1694"/>
                  <a:pt x="2426" y="1694"/>
                  <a:pt x="2388" y="1739"/>
                </a:cubicBezTo>
                <a:cubicBezTo>
                  <a:pt x="2350" y="1784"/>
                  <a:pt x="2282" y="1868"/>
                  <a:pt x="2343" y="1875"/>
                </a:cubicBezTo>
                <a:cubicBezTo>
                  <a:pt x="2404" y="1882"/>
                  <a:pt x="2600" y="1935"/>
                  <a:pt x="2751" y="1829"/>
                </a:cubicBezTo>
                <a:close/>
              </a:path>
            </a:pathLst>
          </a:custGeom>
          <a:solidFill>
            <a:srgbClr val="FFFFFF">
              <a:alpha val="70195"/>
            </a:srgbClr>
          </a:solidFill>
          <a:ln w="9525" cap="flat" cmpd="sng">
            <a:solidFill>
              <a:srgbClr val="3399FF"/>
            </a:solidFill>
            <a:prstDash val="solid"/>
            <a:round/>
            <a:headEnd/>
            <a:tailEnd/>
          </a:ln>
        </p:spPr>
        <p:txBody>
          <a:bodyPr/>
          <a:lstStyle/>
          <a:p>
            <a:endParaRPr lang="en-US"/>
          </a:p>
        </p:txBody>
      </p:sp>
      <p:sp>
        <p:nvSpPr>
          <p:cNvPr id="124960" name="AutoShape 168"/>
          <p:cNvSpPr>
            <a:spLocks noChangeArrowheads="1"/>
          </p:cNvSpPr>
          <p:nvPr/>
        </p:nvSpPr>
        <p:spPr bwMode="auto">
          <a:xfrm>
            <a:off x="7621588" y="5310188"/>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1" name="AutoShape 169"/>
          <p:cNvSpPr>
            <a:spLocks noChangeArrowheads="1"/>
          </p:cNvSpPr>
          <p:nvPr/>
        </p:nvSpPr>
        <p:spPr bwMode="auto">
          <a:xfrm>
            <a:off x="7766050" y="53816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2" name="AutoShape 170"/>
          <p:cNvSpPr>
            <a:spLocks noChangeArrowheads="1"/>
          </p:cNvSpPr>
          <p:nvPr/>
        </p:nvSpPr>
        <p:spPr bwMode="auto">
          <a:xfrm>
            <a:off x="7888288" y="5310188"/>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3" name="AutoShape 171"/>
          <p:cNvSpPr>
            <a:spLocks noChangeArrowheads="1"/>
          </p:cNvSpPr>
          <p:nvPr/>
        </p:nvSpPr>
        <p:spPr bwMode="auto">
          <a:xfrm>
            <a:off x="8029575" y="5335588"/>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4" name="AutoShape 172"/>
          <p:cNvSpPr>
            <a:spLocks noChangeArrowheads="1"/>
          </p:cNvSpPr>
          <p:nvPr/>
        </p:nvSpPr>
        <p:spPr bwMode="auto">
          <a:xfrm>
            <a:off x="8342313" y="5373688"/>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5" name="AutoShape 173"/>
          <p:cNvSpPr>
            <a:spLocks noChangeArrowheads="1"/>
          </p:cNvSpPr>
          <p:nvPr/>
        </p:nvSpPr>
        <p:spPr bwMode="auto">
          <a:xfrm>
            <a:off x="8215313" y="54832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6" name="AutoShape 174"/>
          <p:cNvSpPr>
            <a:spLocks noChangeArrowheads="1"/>
          </p:cNvSpPr>
          <p:nvPr/>
        </p:nvSpPr>
        <p:spPr bwMode="auto">
          <a:xfrm>
            <a:off x="8040688" y="5541963"/>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7" name="AutoShape 175"/>
          <p:cNvSpPr>
            <a:spLocks noChangeArrowheads="1"/>
          </p:cNvSpPr>
          <p:nvPr/>
        </p:nvSpPr>
        <p:spPr bwMode="auto">
          <a:xfrm>
            <a:off x="7885113" y="5554663"/>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8" name="AutoShape 176"/>
          <p:cNvSpPr>
            <a:spLocks noChangeArrowheads="1"/>
          </p:cNvSpPr>
          <p:nvPr/>
        </p:nvSpPr>
        <p:spPr bwMode="auto">
          <a:xfrm>
            <a:off x="7740650" y="5554663"/>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69" name="AutoShape 177"/>
          <p:cNvSpPr>
            <a:spLocks noChangeArrowheads="1"/>
          </p:cNvSpPr>
          <p:nvPr/>
        </p:nvSpPr>
        <p:spPr bwMode="auto">
          <a:xfrm>
            <a:off x="7969250" y="54451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0" name="AutoShape 178"/>
          <p:cNvSpPr>
            <a:spLocks noChangeArrowheads="1"/>
          </p:cNvSpPr>
          <p:nvPr/>
        </p:nvSpPr>
        <p:spPr bwMode="auto">
          <a:xfrm>
            <a:off x="7824788" y="54451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1" name="AutoShape 179"/>
          <p:cNvSpPr>
            <a:spLocks noChangeArrowheads="1"/>
          </p:cNvSpPr>
          <p:nvPr/>
        </p:nvSpPr>
        <p:spPr bwMode="auto">
          <a:xfrm>
            <a:off x="7688263" y="54324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2" name="AutoShape 180"/>
          <p:cNvSpPr>
            <a:spLocks noChangeArrowheads="1"/>
          </p:cNvSpPr>
          <p:nvPr/>
        </p:nvSpPr>
        <p:spPr bwMode="auto">
          <a:xfrm>
            <a:off x="7502525" y="54070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3" name="AutoShape 181"/>
          <p:cNvSpPr>
            <a:spLocks noChangeArrowheads="1"/>
          </p:cNvSpPr>
          <p:nvPr/>
        </p:nvSpPr>
        <p:spPr bwMode="auto">
          <a:xfrm>
            <a:off x="7380288" y="5338763"/>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4" name="AutoShape 182"/>
          <p:cNvSpPr>
            <a:spLocks noChangeArrowheads="1"/>
          </p:cNvSpPr>
          <p:nvPr/>
        </p:nvSpPr>
        <p:spPr bwMode="auto">
          <a:xfrm>
            <a:off x="7243763" y="5422900"/>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5" name="AutoShape 183"/>
          <p:cNvSpPr>
            <a:spLocks noChangeArrowheads="1"/>
          </p:cNvSpPr>
          <p:nvPr/>
        </p:nvSpPr>
        <p:spPr bwMode="auto">
          <a:xfrm>
            <a:off x="7197725" y="5300663"/>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4976" name="Group 184"/>
          <p:cNvGrpSpPr>
            <a:grpSpLocks/>
          </p:cNvGrpSpPr>
          <p:nvPr/>
        </p:nvGrpSpPr>
        <p:grpSpPr bwMode="auto">
          <a:xfrm>
            <a:off x="7019925" y="5516563"/>
            <a:ext cx="1728788" cy="495300"/>
            <a:chOff x="4513" y="2387"/>
            <a:chExt cx="1150" cy="395"/>
          </a:xfrm>
        </p:grpSpPr>
        <p:sp>
          <p:nvSpPr>
            <p:cNvPr id="125051" name="AutoShape 185"/>
            <p:cNvSpPr>
              <a:spLocks noChangeArrowheads="1"/>
            </p:cNvSpPr>
            <p:nvPr/>
          </p:nvSpPr>
          <p:spPr bwMode="auto">
            <a:xfrm>
              <a:off x="4780" y="2393"/>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2" name="AutoShape 186"/>
            <p:cNvSpPr>
              <a:spLocks noChangeArrowheads="1"/>
            </p:cNvSpPr>
            <p:nvPr/>
          </p:nvSpPr>
          <p:spPr bwMode="auto">
            <a:xfrm>
              <a:off x="4871" y="2438"/>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3" name="AutoShape 187"/>
            <p:cNvSpPr>
              <a:spLocks noChangeArrowheads="1"/>
            </p:cNvSpPr>
            <p:nvPr/>
          </p:nvSpPr>
          <p:spPr bwMode="auto">
            <a:xfrm>
              <a:off x="4948" y="2470"/>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4" name="AutoShape 188"/>
            <p:cNvSpPr>
              <a:spLocks noChangeArrowheads="1"/>
            </p:cNvSpPr>
            <p:nvPr/>
          </p:nvSpPr>
          <p:spPr bwMode="auto">
            <a:xfrm>
              <a:off x="5037" y="2486"/>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5" name="AutoShape 189"/>
            <p:cNvSpPr>
              <a:spLocks noChangeArrowheads="1"/>
            </p:cNvSpPr>
            <p:nvPr/>
          </p:nvSpPr>
          <p:spPr bwMode="auto">
            <a:xfrm>
              <a:off x="5482" y="2433"/>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6" name="AutoShape 190"/>
            <p:cNvSpPr>
              <a:spLocks noChangeArrowheads="1"/>
            </p:cNvSpPr>
            <p:nvPr/>
          </p:nvSpPr>
          <p:spPr bwMode="auto">
            <a:xfrm>
              <a:off x="5402" y="2502"/>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7" name="AutoShape 191"/>
            <p:cNvSpPr>
              <a:spLocks noChangeArrowheads="1"/>
            </p:cNvSpPr>
            <p:nvPr/>
          </p:nvSpPr>
          <p:spPr bwMode="auto">
            <a:xfrm>
              <a:off x="5292" y="2539"/>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8" name="AutoShape 192"/>
            <p:cNvSpPr>
              <a:spLocks noChangeArrowheads="1"/>
            </p:cNvSpPr>
            <p:nvPr/>
          </p:nvSpPr>
          <p:spPr bwMode="auto">
            <a:xfrm>
              <a:off x="5194" y="2547"/>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9" name="AutoShape 193"/>
            <p:cNvSpPr>
              <a:spLocks noChangeArrowheads="1"/>
            </p:cNvSpPr>
            <p:nvPr/>
          </p:nvSpPr>
          <p:spPr bwMode="auto">
            <a:xfrm>
              <a:off x="5103" y="2547"/>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0" name="AutoShape 194"/>
            <p:cNvSpPr>
              <a:spLocks noChangeArrowheads="1"/>
            </p:cNvSpPr>
            <p:nvPr/>
          </p:nvSpPr>
          <p:spPr bwMode="auto">
            <a:xfrm>
              <a:off x="4999" y="2555"/>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1" name="AutoShape 195"/>
            <p:cNvSpPr>
              <a:spLocks noChangeArrowheads="1"/>
            </p:cNvSpPr>
            <p:nvPr/>
          </p:nvSpPr>
          <p:spPr bwMode="auto">
            <a:xfrm>
              <a:off x="4908" y="2555"/>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2" name="AutoShape 196"/>
            <p:cNvSpPr>
              <a:spLocks noChangeArrowheads="1"/>
            </p:cNvSpPr>
            <p:nvPr/>
          </p:nvSpPr>
          <p:spPr bwMode="auto">
            <a:xfrm>
              <a:off x="4822" y="2547"/>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3" name="AutoShape 197"/>
            <p:cNvSpPr>
              <a:spLocks noChangeArrowheads="1"/>
            </p:cNvSpPr>
            <p:nvPr/>
          </p:nvSpPr>
          <p:spPr bwMode="auto">
            <a:xfrm>
              <a:off x="4705" y="2531"/>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4" name="AutoShape 198"/>
            <p:cNvSpPr>
              <a:spLocks noChangeArrowheads="1"/>
            </p:cNvSpPr>
            <p:nvPr/>
          </p:nvSpPr>
          <p:spPr bwMode="auto">
            <a:xfrm>
              <a:off x="4628" y="2488"/>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5" name="AutoShape 199"/>
            <p:cNvSpPr>
              <a:spLocks noChangeArrowheads="1"/>
            </p:cNvSpPr>
            <p:nvPr/>
          </p:nvSpPr>
          <p:spPr bwMode="auto">
            <a:xfrm>
              <a:off x="4542" y="2464"/>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66" name="AutoShape 200"/>
            <p:cNvSpPr>
              <a:spLocks noChangeArrowheads="1"/>
            </p:cNvSpPr>
            <p:nvPr/>
          </p:nvSpPr>
          <p:spPr bwMode="auto">
            <a:xfrm>
              <a:off x="4513" y="2387"/>
              <a:ext cx="181" cy="227"/>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24977" name="AutoShape 201"/>
          <p:cNvSpPr>
            <a:spLocks noChangeArrowheads="1"/>
          </p:cNvSpPr>
          <p:nvPr/>
        </p:nvSpPr>
        <p:spPr bwMode="auto">
          <a:xfrm>
            <a:off x="7308850" y="5589588"/>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8" name="AutoShape 202"/>
          <p:cNvSpPr>
            <a:spLocks noChangeArrowheads="1"/>
          </p:cNvSpPr>
          <p:nvPr/>
        </p:nvSpPr>
        <p:spPr bwMode="auto">
          <a:xfrm>
            <a:off x="7372350" y="5670550"/>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79" name="AutoShape 203"/>
          <p:cNvSpPr>
            <a:spLocks noChangeArrowheads="1"/>
          </p:cNvSpPr>
          <p:nvPr/>
        </p:nvSpPr>
        <p:spPr bwMode="auto">
          <a:xfrm>
            <a:off x="7516813" y="5741988"/>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0" name="AutoShape 204"/>
          <p:cNvSpPr>
            <a:spLocks noChangeArrowheads="1"/>
          </p:cNvSpPr>
          <p:nvPr/>
        </p:nvSpPr>
        <p:spPr bwMode="auto">
          <a:xfrm>
            <a:off x="7639050" y="5792788"/>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1" name="AutoShape 205"/>
          <p:cNvSpPr>
            <a:spLocks noChangeArrowheads="1"/>
          </p:cNvSpPr>
          <p:nvPr/>
        </p:nvSpPr>
        <p:spPr bwMode="auto">
          <a:xfrm>
            <a:off x="7780338" y="5818188"/>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2" name="AutoShape 206"/>
          <p:cNvSpPr>
            <a:spLocks noChangeArrowheads="1"/>
          </p:cNvSpPr>
          <p:nvPr/>
        </p:nvSpPr>
        <p:spPr bwMode="auto">
          <a:xfrm>
            <a:off x="8486775" y="5734050"/>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3" name="AutoShape 207"/>
          <p:cNvSpPr>
            <a:spLocks noChangeArrowheads="1"/>
          </p:cNvSpPr>
          <p:nvPr/>
        </p:nvSpPr>
        <p:spPr bwMode="auto">
          <a:xfrm>
            <a:off x="8359775" y="5843588"/>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4" name="AutoShape 208"/>
          <p:cNvSpPr>
            <a:spLocks noChangeArrowheads="1"/>
          </p:cNvSpPr>
          <p:nvPr/>
        </p:nvSpPr>
        <p:spPr bwMode="auto">
          <a:xfrm>
            <a:off x="8185150" y="59023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5" name="AutoShape 209"/>
          <p:cNvSpPr>
            <a:spLocks noChangeArrowheads="1"/>
          </p:cNvSpPr>
          <p:nvPr/>
        </p:nvSpPr>
        <p:spPr bwMode="auto">
          <a:xfrm>
            <a:off x="8029575" y="59150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6" name="AutoShape 210"/>
          <p:cNvSpPr>
            <a:spLocks noChangeArrowheads="1"/>
          </p:cNvSpPr>
          <p:nvPr/>
        </p:nvSpPr>
        <p:spPr bwMode="auto">
          <a:xfrm>
            <a:off x="7885113" y="59150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7" name="AutoShape 211"/>
          <p:cNvSpPr>
            <a:spLocks noChangeArrowheads="1"/>
          </p:cNvSpPr>
          <p:nvPr/>
        </p:nvSpPr>
        <p:spPr bwMode="auto">
          <a:xfrm>
            <a:off x="7720013" y="59277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8" name="AutoShape 212"/>
          <p:cNvSpPr>
            <a:spLocks noChangeArrowheads="1"/>
          </p:cNvSpPr>
          <p:nvPr/>
        </p:nvSpPr>
        <p:spPr bwMode="auto">
          <a:xfrm>
            <a:off x="7575550" y="59277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89" name="AutoShape 213"/>
          <p:cNvSpPr>
            <a:spLocks noChangeArrowheads="1"/>
          </p:cNvSpPr>
          <p:nvPr/>
        </p:nvSpPr>
        <p:spPr bwMode="auto">
          <a:xfrm>
            <a:off x="7439025" y="5915025"/>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90" name="AutoShape 214"/>
          <p:cNvSpPr>
            <a:spLocks noChangeArrowheads="1"/>
          </p:cNvSpPr>
          <p:nvPr/>
        </p:nvSpPr>
        <p:spPr bwMode="auto">
          <a:xfrm>
            <a:off x="7253288" y="58896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91" name="AutoShape 215"/>
          <p:cNvSpPr>
            <a:spLocks noChangeArrowheads="1"/>
          </p:cNvSpPr>
          <p:nvPr/>
        </p:nvSpPr>
        <p:spPr bwMode="auto">
          <a:xfrm>
            <a:off x="7131050" y="5821363"/>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92" name="AutoShape 216"/>
          <p:cNvSpPr>
            <a:spLocks noChangeArrowheads="1"/>
          </p:cNvSpPr>
          <p:nvPr/>
        </p:nvSpPr>
        <p:spPr bwMode="auto">
          <a:xfrm>
            <a:off x="6994525" y="5783263"/>
            <a:ext cx="287338"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4993" name="AutoShape 217"/>
          <p:cNvSpPr>
            <a:spLocks noChangeArrowheads="1"/>
          </p:cNvSpPr>
          <p:nvPr/>
        </p:nvSpPr>
        <p:spPr bwMode="auto">
          <a:xfrm>
            <a:off x="6948488" y="5661025"/>
            <a:ext cx="287337"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554" name="AutoShape 218"/>
          <p:cNvSpPr>
            <a:spLocks noChangeArrowheads="1"/>
          </p:cNvSpPr>
          <p:nvPr/>
        </p:nvSpPr>
        <p:spPr bwMode="auto">
          <a:xfrm>
            <a:off x="6888163" y="5157788"/>
            <a:ext cx="1944687" cy="1150937"/>
          </a:xfrm>
          <a:prstGeom prst="can">
            <a:avLst>
              <a:gd name="adj" fmla="val 49921"/>
            </a:avLst>
          </a:prstGeom>
          <a:gradFill rotWithShape="1">
            <a:gsLst>
              <a:gs pos="0">
                <a:srgbClr val="DC821E">
                  <a:gamma/>
                  <a:shade val="46275"/>
                  <a:invGamma/>
                </a:srgbClr>
              </a:gs>
              <a:gs pos="50000">
                <a:srgbClr val="DC821E">
                  <a:alpha val="17999"/>
                </a:srgbClr>
              </a:gs>
              <a:gs pos="100000">
                <a:srgbClr val="DC821E">
                  <a:gamma/>
                  <a:shade val="46275"/>
                  <a:invGamma/>
                </a:srgbClr>
              </a:gs>
            </a:gsLst>
            <a:lin ang="0" scaled="1"/>
          </a:gradFill>
          <a:ln w="9525">
            <a:solidFill>
              <a:srgbClr val="663300"/>
            </a:solidFill>
            <a:round/>
            <a:headEnd/>
            <a:tailEnd/>
          </a:ln>
          <a:effectLst/>
        </p:spPr>
        <p:txBody>
          <a:bodyPr wrap="none" anchor="ctr"/>
          <a:lstStyle/>
          <a:p>
            <a:pPr>
              <a:defRPr/>
            </a:pPr>
            <a:endParaRPr lang="en-US"/>
          </a:p>
        </p:txBody>
      </p:sp>
      <p:pic>
        <p:nvPicPr>
          <p:cNvPr id="124997" name="Picture 219" descr="molecula">
            <a:hlinkClick r:id="rId5"/>
          </p:cNvPr>
          <p:cNvPicPr>
            <a:picLocks noChangeAspect="1" noChangeArrowheads="1"/>
          </p:cNvPicPr>
          <p:nvPr/>
        </p:nvPicPr>
        <p:blipFill>
          <a:blip r:embed="rId6">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7499350" y="5781675"/>
            <a:ext cx="720725"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6556" name="Text Box 220"/>
          <p:cNvSpPr txBox="1">
            <a:spLocks noChangeArrowheads="1"/>
          </p:cNvSpPr>
          <p:nvPr/>
        </p:nvSpPr>
        <p:spPr bwMode="auto">
          <a:xfrm>
            <a:off x="7105650" y="5208588"/>
            <a:ext cx="1511300" cy="517525"/>
          </a:xfrm>
          <a:prstGeom prst="rect">
            <a:avLst/>
          </a:prstGeom>
          <a:noFill/>
          <a:ln w="9525">
            <a:noFill/>
            <a:miter lim="800000"/>
            <a:headEnd/>
            <a:tailEnd/>
          </a:ln>
          <a:effectLst/>
        </p:spPr>
        <p:txBody>
          <a:bodyPr>
            <a:spAutoFit/>
          </a:bodyPr>
          <a:lstStyle/>
          <a:p>
            <a:pPr>
              <a:spcBef>
                <a:spcPct val="50000"/>
              </a:spcBef>
              <a:defRPr/>
            </a:pPr>
            <a:r>
              <a:rPr lang="en-US" sz="1400" b="1" i="1">
                <a:effectLst>
                  <a:outerShdw blurRad="38100" dist="38100" dir="2700000" algn="tl">
                    <a:srgbClr val="C0C0C0"/>
                  </a:outerShdw>
                </a:effectLst>
                <a:cs typeface="Arial" pitchFamily="34" charset="0"/>
              </a:rPr>
              <a:t>Ontology of the Roles</a:t>
            </a:r>
          </a:p>
        </p:txBody>
      </p:sp>
      <p:sp>
        <p:nvSpPr>
          <p:cNvPr id="124999" name="Freeform 221"/>
          <p:cNvSpPr>
            <a:spLocks/>
          </p:cNvSpPr>
          <p:nvPr/>
        </p:nvSpPr>
        <p:spPr bwMode="auto">
          <a:xfrm>
            <a:off x="3563938" y="3789363"/>
            <a:ext cx="3228975" cy="1800225"/>
          </a:xfrm>
          <a:custGeom>
            <a:avLst/>
            <a:gdLst>
              <a:gd name="T0" fmla="*/ 1399 w 2034"/>
              <a:gd name="T1" fmla="*/ 959 h 959"/>
              <a:gd name="T2" fmla="*/ 1943 w 2034"/>
              <a:gd name="T3" fmla="*/ 279 h 959"/>
              <a:gd name="T4" fmla="*/ 1943 w 2034"/>
              <a:gd name="T5" fmla="*/ 97 h 959"/>
              <a:gd name="T6" fmla="*/ 1535 w 2034"/>
              <a:gd name="T7" fmla="*/ 52 h 959"/>
              <a:gd name="T8" fmla="*/ 447 w 2034"/>
              <a:gd name="T9" fmla="*/ 52 h 959"/>
              <a:gd name="T10" fmla="*/ 310 w 2034"/>
              <a:gd name="T11" fmla="*/ 7 h 959"/>
              <a:gd name="T12" fmla="*/ 38 w 2034"/>
              <a:gd name="T13" fmla="*/ 97 h 959"/>
              <a:gd name="T14" fmla="*/ 84 w 2034"/>
              <a:gd name="T15" fmla="*/ 233 h 959"/>
              <a:gd name="T16" fmla="*/ 174 w 2034"/>
              <a:gd name="T17" fmla="*/ 188 h 959"/>
              <a:gd name="T18" fmla="*/ 447 w 2034"/>
              <a:gd name="T19" fmla="*/ 188 h 959"/>
              <a:gd name="T20" fmla="*/ 900 w 2034"/>
              <a:gd name="T21" fmla="*/ 188 h 959"/>
              <a:gd name="T22" fmla="*/ 1581 w 2034"/>
              <a:gd name="T23" fmla="*/ 188 h 959"/>
              <a:gd name="T24" fmla="*/ 1626 w 2034"/>
              <a:gd name="T25" fmla="*/ 279 h 959"/>
              <a:gd name="T26" fmla="*/ 1535 w 2034"/>
              <a:gd name="T27" fmla="*/ 369 h 959"/>
              <a:gd name="T28" fmla="*/ 1172 w 2034"/>
              <a:gd name="T29" fmla="*/ 732 h 959"/>
              <a:gd name="T30" fmla="*/ 1036 w 2034"/>
              <a:gd name="T31" fmla="*/ 868 h 959"/>
              <a:gd name="T32" fmla="*/ 1444 w 2034"/>
              <a:gd name="T33" fmla="*/ 914 h 959"/>
              <a:gd name="T34" fmla="*/ 1490 w 2034"/>
              <a:gd name="T35" fmla="*/ 868 h 959"/>
              <a:gd name="T36" fmla="*/ 1444 w 2034"/>
              <a:gd name="T37" fmla="*/ 914 h 9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4"/>
              <a:gd name="T58" fmla="*/ 0 h 959"/>
              <a:gd name="T59" fmla="*/ 2034 w 2034"/>
              <a:gd name="T60" fmla="*/ 959 h 9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4" h="959">
                <a:moveTo>
                  <a:pt x="1399" y="959"/>
                </a:moveTo>
                <a:cubicBezTo>
                  <a:pt x="1625" y="691"/>
                  <a:pt x="1852" y="423"/>
                  <a:pt x="1943" y="279"/>
                </a:cubicBezTo>
                <a:cubicBezTo>
                  <a:pt x="2034" y="135"/>
                  <a:pt x="2011" y="135"/>
                  <a:pt x="1943" y="97"/>
                </a:cubicBezTo>
                <a:cubicBezTo>
                  <a:pt x="1875" y="59"/>
                  <a:pt x="1784" y="59"/>
                  <a:pt x="1535" y="52"/>
                </a:cubicBezTo>
                <a:lnTo>
                  <a:pt x="447" y="52"/>
                </a:lnTo>
                <a:cubicBezTo>
                  <a:pt x="243" y="45"/>
                  <a:pt x="378" y="0"/>
                  <a:pt x="310" y="7"/>
                </a:cubicBezTo>
                <a:cubicBezTo>
                  <a:pt x="242" y="14"/>
                  <a:pt x="76" y="59"/>
                  <a:pt x="38" y="97"/>
                </a:cubicBezTo>
                <a:cubicBezTo>
                  <a:pt x="0" y="135"/>
                  <a:pt x="61" y="218"/>
                  <a:pt x="84" y="233"/>
                </a:cubicBezTo>
                <a:cubicBezTo>
                  <a:pt x="107" y="248"/>
                  <a:pt x="114" y="195"/>
                  <a:pt x="174" y="188"/>
                </a:cubicBezTo>
                <a:cubicBezTo>
                  <a:pt x="234" y="181"/>
                  <a:pt x="326" y="188"/>
                  <a:pt x="447" y="188"/>
                </a:cubicBezTo>
                <a:cubicBezTo>
                  <a:pt x="568" y="188"/>
                  <a:pt x="711" y="188"/>
                  <a:pt x="900" y="188"/>
                </a:cubicBezTo>
                <a:lnTo>
                  <a:pt x="1581" y="188"/>
                </a:lnTo>
                <a:cubicBezTo>
                  <a:pt x="1702" y="203"/>
                  <a:pt x="1634" y="249"/>
                  <a:pt x="1626" y="279"/>
                </a:cubicBezTo>
                <a:cubicBezTo>
                  <a:pt x="1618" y="309"/>
                  <a:pt x="1611" y="294"/>
                  <a:pt x="1535" y="369"/>
                </a:cubicBezTo>
                <a:cubicBezTo>
                  <a:pt x="1459" y="444"/>
                  <a:pt x="1255" y="649"/>
                  <a:pt x="1172" y="732"/>
                </a:cubicBezTo>
                <a:cubicBezTo>
                  <a:pt x="1089" y="815"/>
                  <a:pt x="991" y="838"/>
                  <a:pt x="1036" y="868"/>
                </a:cubicBezTo>
                <a:cubicBezTo>
                  <a:pt x="1081" y="898"/>
                  <a:pt x="1368" y="914"/>
                  <a:pt x="1444" y="914"/>
                </a:cubicBezTo>
                <a:cubicBezTo>
                  <a:pt x="1520" y="914"/>
                  <a:pt x="1490" y="868"/>
                  <a:pt x="1490" y="868"/>
                </a:cubicBezTo>
                <a:cubicBezTo>
                  <a:pt x="1490" y="868"/>
                  <a:pt x="1452" y="914"/>
                  <a:pt x="1444" y="914"/>
                </a:cubicBezTo>
              </a:path>
            </a:pathLst>
          </a:custGeom>
          <a:solidFill>
            <a:srgbClr val="FFFFFF">
              <a:alpha val="70195"/>
            </a:srgbClr>
          </a:solidFill>
          <a:ln w="9525" cap="flat" cmpd="sng">
            <a:solidFill>
              <a:srgbClr val="993366"/>
            </a:solidFill>
            <a:prstDash val="solid"/>
            <a:round/>
            <a:headEnd type="none" w="med" len="med"/>
            <a:tailEnd type="none" w="med" len="med"/>
          </a:ln>
        </p:spPr>
        <p:txBody>
          <a:bodyPr/>
          <a:lstStyle/>
          <a:p>
            <a:endParaRPr lang="en-US"/>
          </a:p>
        </p:txBody>
      </p:sp>
      <p:sp>
        <p:nvSpPr>
          <p:cNvPr id="125000" name="AutoShape 222"/>
          <p:cNvSpPr>
            <a:spLocks noChangeArrowheads="1"/>
          </p:cNvSpPr>
          <p:nvPr/>
        </p:nvSpPr>
        <p:spPr bwMode="auto">
          <a:xfrm>
            <a:off x="5021263" y="5373688"/>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1" name="AutoShape 223"/>
          <p:cNvSpPr>
            <a:spLocks noChangeArrowheads="1"/>
          </p:cNvSpPr>
          <p:nvPr/>
        </p:nvSpPr>
        <p:spPr bwMode="auto">
          <a:xfrm>
            <a:off x="5461000" y="5335588"/>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2" name="AutoShape 224"/>
          <p:cNvSpPr>
            <a:spLocks noChangeArrowheads="1"/>
          </p:cNvSpPr>
          <p:nvPr/>
        </p:nvSpPr>
        <p:spPr bwMode="auto">
          <a:xfrm>
            <a:off x="5300663" y="5383213"/>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3" name="AutoShape 225"/>
          <p:cNvSpPr>
            <a:spLocks noChangeArrowheads="1"/>
          </p:cNvSpPr>
          <p:nvPr/>
        </p:nvSpPr>
        <p:spPr bwMode="auto">
          <a:xfrm>
            <a:off x="5132388" y="5399088"/>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4" name="AutoShape 226"/>
          <p:cNvSpPr>
            <a:spLocks noChangeArrowheads="1"/>
          </p:cNvSpPr>
          <p:nvPr/>
        </p:nvSpPr>
        <p:spPr bwMode="auto">
          <a:xfrm>
            <a:off x="5672138" y="5319713"/>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5" name="AutoShape 227"/>
          <p:cNvSpPr>
            <a:spLocks noChangeArrowheads="1"/>
          </p:cNvSpPr>
          <p:nvPr/>
        </p:nvSpPr>
        <p:spPr bwMode="auto">
          <a:xfrm>
            <a:off x="5884863" y="5348288"/>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6" name="AutoShape 228"/>
          <p:cNvSpPr>
            <a:spLocks noChangeArrowheads="1"/>
          </p:cNvSpPr>
          <p:nvPr/>
        </p:nvSpPr>
        <p:spPr bwMode="auto">
          <a:xfrm>
            <a:off x="6016625" y="5441950"/>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7" name="AutoShape 229"/>
          <p:cNvSpPr>
            <a:spLocks noChangeArrowheads="1"/>
          </p:cNvSpPr>
          <p:nvPr/>
        </p:nvSpPr>
        <p:spPr bwMode="auto">
          <a:xfrm>
            <a:off x="5846763" y="5445125"/>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8" name="AutoShape 230"/>
          <p:cNvSpPr>
            <a:spLocks noChangeArrowheads="1"/>
          </p:cNvSpPr>
          <p:nvPr/>
        </p:nvSpPr>
        <p:spPr bwMode="auto">
          <a:xfrm>
            <a:off x="5688013" y="5453063"/>
            <a:ext cx="257175" cy="35401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09" name="AutoShape 231"/>
          <p:cNvSpPr>
            <a:spLocks noChangeArrowheads="1"/>
          </p:cNvSpPr>
          <p:nvPr/>
        </p:nvSpPr>
        <p:spPr bwMode="auto">
          <a:xfrm>
            <a:off x="5472113" y="5445125"/>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0" name="AutoShape 232"/>
          <p:cNvSpPr>
            <a:spLocks noChangeArrowheads="1"/>
          </p:cNvSpPr>
          <p:nvPr/>
        </p:nvSpPr>
        <p:spPr bwMode="auto">
          <a:xfrm>
            <a:off x="5253038" y="5449888"/>
            <a:ext cx="258762"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1" name="AutoShape 233"/>
          <p:cNvSpPr>
            <a:spLocks noChangeArrowheads="1"/>
          </p:cNvSpPr>
          <p:nvPr/>
        </p:nvSpPr>
        <p:spPr bwMode="auto">
          <a:xfrm>
            <a:off x="5092700" y="5508625"/>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2" name="AutoShape 234"/>
          <p:cNvSpPr>
            <a:spLocks noChangeArrowheads="1"/>
          </p:cNvSpPr>
          <p:nvPr/>
        </p:nvSpPr>
        <p:spPr bwMode="auto">
          <a:xfrm>
            <a:off x="5275263" y="5535613"/>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3" name="AutoShape 235"/>
          <p:cNvSpPr>
            <a:spLocks noChangeArrowheads="1"/>
          </p:cNvSpPr>
          <p:nvPr/>
        </p:nvSpPr>
        <p:spPr bwMode="auto">
          <a:xfrm>
            <a:off x="5472113" y="5549900"/>
            <a:ext cx="258762"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4" name="AutoShape 236"/>
          <p:cNvSpPr>
            <a:spLocks noChangeArrowheads="1"/>
          </p:cNvSpPr>
          <p:nvPr/>
        </p:nvSpPr>
        <p:spPr bwMode="auto">
          <a:xfrm>
            <a:off x="5673725" y="5556250"/>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15" name="AutoShape 237"/>
          <p:cNvSpPr>
            <a:spLocks noChangeArrowheads="1"/>
          </p:cNvSpPr>
          <p:nvPr/>
        </p:nvSpPr>
        <p:spPr bwMode="auto">
          <a:xfrm>
            <a:off x="5889625" y="5529263"/>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5016" name="Group 238"/>
          <p:cNvGrpSpPr>
            <a:grpSpLocks/>
          </p:cNvGrpSpPr>
          <p:nvPr/>
        </p:nvGrpSpPr>
        <p:grpSpPr bwMode="auto">
          <a:xfrm>
            <a:off x="4808538" y="5478463"/>
            <a:ext cx="1677987" cy="542925"/>
            <a:chOff x="3093" y="3542"/>
            <a:chExt cx="1180" cy="416"/>
          </a:xfrm>
        </p:grpSpPr>
        <p:sp>
          <p:nvSpPr>
            <p:cNvPr id="125042" name="AutoShape 239"/>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3" name="AutoShape 240"/>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4" name="AutoShape 241"/>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5" name="AutoShape 242"/>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6" name="AutoShape 243"/>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7" name="AutoShape 244"/>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8" name="AutoShape 245"/>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9" name="AutoShape 246"/>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50" name="AutoShape 247"/>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25017" name="Group 248"/>
          <p:cNvGrpSpPr>
            <a:grpSpLocks/>
          </p:cNvGrpSpPr>
          <p:nvPr/>
        </p:nvGrpSpPr>
        <p:grpSpPr bwMode="auto">
          <a:xfrm>
            <a:off x="4638675" y="5622925"/>
            <a:ext cx="1873250" cy="660400"/>
            <a:chOff x="3093" y="3542"/>
            <a:chExt cx="1180" cy="416"/>
          </a:xfrm>
        </p:grpSpPr>
        <p:sp>
          <p:nvSpPr>
            <p:cNvPr id="125033" name="AutoShape 249"/>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4" name="AutoShape 250"/>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5" name="AutoShape 251"/>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6" name="AutoShape 252"/>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7" name="AutoShape 253"/>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8" name="AutoShape 254"/>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39" name="AutoShape 255"/>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0" name="AutoShape 256"/>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41" name="AutoShape 257"/>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166594" name="AutoShape 258"/>
          <p:cNvSpPr>
            <a:spLocks noChangeArrowheads="1"/>
          </p:cNvSpPr>
          <p:nvPr/>
        </p:nvSpPr>
        <p:spPr bwMode="auto">
          <a:xfrm>
            <a:off x="4614863" y="5157788"/>
            <a:ext cx="1944687" cy="1150937"/>
          </a:xfrm>
          <a:prstGeom prst="can">
            <a:avLst>
              <a:gd name="adj" fmla="val 49921"/>
            </a:avLst>
          </a:prstGeom>
          <a:gradFill rotWithShape="1">
            <a:gsLst>
              <a:gs pos="0">
                <a:srgbClr val="DC821E">
                  <a:gamma/>
                  <a:shade val="46275"/>
                  <a:invGamma/>
                </a:srgbClr>
              </a:gs>
              <a:gs pos="50000">
                <a:srgbClr val="DC821E">
                  <a:alpha val="17999"/>
                </a:srgbClr>
              </a:gs>
              <a:gs pos="100000">
                <a:srgbClr val="DC821E">
                  <a:gamma/>
                  <a:shade val="46275"/>
                  <a:invGamma/>
                </a:srgbClr>
              </a:gs>
            </a:gsLst>
            <a:lin ang="0" scaled="1"/>
          </a:gradFill>
          <a:ln w="9525">
            <a:solidFill>
              <a:srgbClr val="663300"/>
            </a:solidFill>
            <a:round/>
            <a:headEnd/>
            <a:tailEnd/>
          </a:ln>
          <a:effectLst/>
        </p:spPr>
        <p:txBody>
          <a:bodyPr wrap="none" anchor="ctr"/>
          <a:lstStyle/>
          <a:p>
            <a:pPr>
              <a:defRPr/>
            </a:pPr>
            <a:endParaRPr lang="en-US"/>
          </a:p>
        </p:txBody>
      </p:sp>
      <p:sp>
        <p:nvSpPr>
          <p:cNvPr id="1166595" name="Text Box 259"/>
          <p:cNvSpPr txBox="1">
            <a:spLocks noChangeArrowheads="1"/>
          </p:cNvSpPr>
          <p:nvPr/>
        </p:nvSpPr>
        <p:spPr bwMode="auto">
          <a:xfrm>
            <a:off x="4805363" y="5208588"/>
            <a:ext cx="1511300" cy="517525"/>
          </a:xfrm>
          <a:prstGeom prst="rect">
            <a:avLst/>
          </a:prstGeom>
          <a:noFill/>
          <a:ln w="9525">
            <a:noFill/>
            <a:miter lim="800000"/>
            <a:headEnd/>
            <a:tailEnd/>
          </a:ln>
          <a:effectLst/>
        </p:spPr>
        <p:txBody>
          <a:bodyPr>
            <a:spAutoFit/>
          </a:bodyPr>
          <a:lstStyle/>
          <a:p>
            <a:pPr>
              <a:spcBef>
                <a:spcPct val="50000"/>
              </a:spcBef>
              <a:defRPr/>
            </a:pPr>
            <a:r>
              <a:rPr lang="en-US" sz="1400" b="1" i="1">
                <a:effectLst>
                  <a:outerShdw blurRad="38100" dist="38100" dir="2700000" algn="tl">
                    <a:srgbClr val="C0C0C0"/>
                  </a:outerShdw>
                </a:effectLst>
                <a:cs typeface="Arial" pitchFamily="34" charset="0"/>
              </a:rPr>
              <a:t>Pool of Atomic Behaviours</a:t>
            </a:r>
          </a:p>
        </p:txBody>
      </p:sp>
      <p:sp>
        <p:nvSpPr>
          <p:cNvPr id="125022" name="Freeform 260"/>
          <p:cNvSpPr>
            <a:spLocks/>
          </p:cNvSpPr>
          <p:nvPr/>
        </p:nvSpPr>
        <p:spPr bwMode="auto">
          <a:xfrm>
            <a:off x="3844925" y="3962400"/>
            <a:ext cx="2620963" cy="1122363"/>
          </a:xfrm>
          <a:custGeom>
            <a:avLst/>
            <a:gdLst>
              <a:gd name="T0" fmla="*/ 1225 w 1651"/>
              <a:gd name="T1" fmla="*/ 706 h 706"/>
              <a:gd name="T2" fmla="*/ 1598 w 1651"/>
              <a:gd name="T3" fmla="*/ 183 h 706"/>
              <a:gd name="T4" fmla="*/ 1543 w 1651"/>
              <a:gd name="T5" fmla="*/ 26 h 706"/>
              <a:gd name="T6" fmla="*/ 953 w 1651"/>
              <a:gd name="T7" fmla="*/ 26 h 706"/>
              <a:gd name="T8" fmla="*/ 0 w 1651"/>
              <a:gd name="T9" fmla="*/ 26 h 706"/>
              <a:gd name="T10" fmla="*/ 0 60000 65536"/>
              <a:gd name="T11" fmla="*/ 0 60000 65536"/>
              <a:gd name="T12" fmla="*/ 0 60000 65536"/>
              <a:gd name="T13" fmla="*/ 0 60000 65536"/>
              <a:gd name="T14" fmla="*/ 0 60000 65536"/>
              <a:gd name="T15" fmla="*/ 0 w 1651"/>
              <a:gd name="T16" fmla="*/ 0 h 706"/>
              <a:gd name="T17" fmla="*/ 1651 w 1651"/>
              <a:gd name="T18" fmla="*/ 706 h 706"/>
            </a:gdLst>
            <a:ahLst/>
            <a:cxnLst>
              <a:cxn ang="T10">
                <a:pos x="T0" y="T1"/>
              </a:cxn>
              <a:cxn ang="T11">
                <a:pos x="T2" y="T3"/>
              </a:cxn>
              <a:cxn ang="T12">
                <a:pos x="T4" y="T5"/>
              </a:cxn>
              <a:cxn ang="T13">
                <a:pos x="T6" y="T7"/>
              </a:cxn>
              <a:cxn ang="T14">
                <a:pos x="T8" y="T9"/>
              </a:cxn>
            </a:cxnLst>
            <a:rect l="T15" t="T16" r="T17" b="T18"/>
            <a:pathLst>
              <a:path w="1651" h="706">
                <a:moveTo>
                  <a:pt x="1225" y="706"/>
                </a:moveTo>
                <a:cubicBezTo>
                  <a:pt x="1385" y="501"/>
                  <a:pt x="1545" y="296"/>
                  <a:pt x="1598" y="183"/>
                </a:cubicBezTo>
                <a:cubicBezTo>
                  <a:pt x="1651" y="70"/>
                  <a:pt x="1650" y="52"/>
                  <a:pt x="1543" y="26"/>
                </a:cubicBezTo>
                <a:cubicBezTo>
                  <a:pt x="1436" y="0"/>
                  <a:pt x="1210" y="26"/>
                  <a:pt x="953" y="26"/>
                </a:cubicBezTo>
                <a:cubicBezTo>
                  <a:pt x="696" y="26"/>
                  <a:pt x="348" y="26"/>
                  <a:pt x="0" y="26"/>
                </a:cubicBezTo>
              </a:path>
            </a:pathLst>
          </a:custGeom>
          <a:noFill/>
          <a:ln w="9525" cap="flat" cmpd="sng">
            <a:solidFill>
              <a:srgbClr val="993366"/>
            </a:solidFill>
            <a:prstDash val="dash"/>
            <a:round/>
            <a:headEnd type="oval" w="med" len="lg"/>
            <a:tailEnd type="triangle"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AutoShape 261"/>
          <p:cNvSpPr>
            <a:spLocks noChangeArrowheads="1"/>
          </p:cNvSpPr>
          <p:nvPr/>
        </p:nvSpPr>
        <p:spPr bwMode="auto">
          <a:xfrm>
            <a:off x="6186488" y="4144963"/>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24" name="AutoShape 262"/>
          <p:cNvSpPr>
            <a:spLocks noChangeArrowheads="1"/>
          </p:cNvSpPr>
          <p:nvPr/>
        </p:nvSpPr>
        <p:spPr bwMode="auto">
          <a:xfrm>
            <a:off x="4427538" y="3741738"/>
            <a:ext cx="257175" cy="355600"/>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25" name="Freeform 263"/>
          <p:cNvSpPr>
            <a:spLocks/>
          </p:cNvSpPr>
          <p:nvPr/>
        </p:nvSpPr>
        <p:spPr bwMode="auto">
          <a:xfrm>
            <a:off x="3927475" y="2809875"/>
            <a:ext cx="4505325" cy="2298700"/>
          </a:xfrm>
          <a:custGeom>
            <a:avLst/>
            <a:gdLst>
              <a:gd name="T0" fmla="*/ 2702 w 2890"/>
              <a:gd name="T1" fmla="*/ 1448 h 1448"/>
              <a:gd name="T2" fmla="*/ 2883 w 2890"/>
              <a:gd name="T3" fmla="*/ 1085 h 1448"/>
              <a:gd name="T4" fmla="*/ 2657 w 2890"/>
              <a:gd name="T5" fmla="*/ 995 h 1448"/>
              <a:gd name="T6" fmla="*/ 2203 w 2890"/>
              <a:gd name="T7" fmla="*/ 995 h 1448"/>
              <a:gd name="T8" fmla="*/ 2022 w 2890"/>
              <a:gd name="T9" fmla="*/ 949 h 1448"/>
              <a:gd name="T10" fmla="*/ 2022 w 2890"/>
              <a:gd name="T11" fmla="*/ 632 h 1448"/>
              <a:gd name="T12" fmla="*/ 2022 w 2890"/>
              <a:gd name="T13" fmla="*/ 178 h 1448"/>
              <a:gd name="T14" fmla="*/ 1886 w 2890"/>
              <a:gd name="T15" fmla="*/ 42 h 1448"/>
              <a:gd name="T16" fmla="*/ 1711 w 2890"/>
              <a:gd name="T17" fmla="*/ 6 h 1448"/>
              <a:gd name="T18" fmla="*/ 960 w 2890"/>
              <a:gd name="T19" fmla="*/ 6 h 1448"/>
              <a:gd name="T20" fmla="*/ 0 w 2890"/>
              <a:gd name="T21" fmla="*/ 6 h 14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90"/>
              <a:gd name="T34" fmla="*/ 0 h 1448"/>
              <a:gd name="T35" fmla="*/ 2890 w 2890"/>
              <a:gd name="T36" fmla="*/ 1448 h 14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90" h="1448">
                <a:moveTo>
                  <a:pt x="2702" y="1448"/>
                </a:moveTo>
                <a:cubicBezTo>
                  <a:pt x="2796" y="1304"/>
                  <a:pt x="2890" y="1160"/>
                  <a:pt x="2883" y="1085"/>
                </a:cubicBezTo>
                <a:cubicBezTo>
                  <a:pt x="2876" y="1010"/>
                  <a:pt x="2770" y="1010"/>
                  <a:pt x="2657" y="995"/>
                </a:cubicBezTo>
                <a:cubicBezTo>
                  <a:pt x="2544" y="980"/>
                  <a:pt x="2309" y="1003"/>
                  <a:pt x="2203" y="995"/>
                </a:cubicBezTo>
                <a:cubicBezTo>
                  <a:pt x="2097" y="987"/>
                  <a:pt x="2052" y="1009"/>
                  <a:pt x="2022" y="949"/>
                </a:cubicBezTo>
                <a:cubicBezTo>
                  <a:pt x="1992" y="889"/>
                  <a:pt x="2022" y="760"/>
                  <a:pt x="2022" y="632"/>
                </a:cubicBezTo>
                <a:cubicBezTo>
                  <a:pt x="2022" y="504"/>
                  <a:pt x="2045" y="276"/>
                  <a:pt x="2022" y="178"/>
                </a:cubicBezTo>
                <a:cubicBezTo>
                  <a:pt x="1999" y="80"/>
                  <a:pt x="1886" y="42"/>
                  <a:pt x="1886" y="42"/>
                </a:cubicBezTo>
                <a:cubicBezTo>
                  <a:pt x="1834" y="13"/>
                  <a:pt x="1865" y="12"/>
                  <a:pt x="1711" y="6"/>
                </a:cubicBezTo>
                <a:cubicBezTo>
                  <a:pt x="1557" y="0"/>
                  <a:pt x="1245" y="6"/>
                  <a:pt x="960" y="6"/>
                </a:cubicBezTo>
                <a:cubicBezTo>
                  <a:pt x="675" y="6"/>
                  <a:pt x="337" y="6"/>
                  <a:pt x="0" y="6"/>
                </a:cubicBezTo>
              </a:path>
            </a:pathLst>
          </a:custGeom>
          <a:noFill/>
          <a:ln w="9525" cap="flat" cmpd="sng">
            <a:solidFill>
              <a:srgbClr val="3399FF"/>
            </a:solidFill>
            <a:prstDash val="dash"/>
            <a:round/>
            <a:headEnd type="oval" w="med" len="lg"/>
            <a:tailEnd type="triangle"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AutoShape 264"/>
          <p:cNvSpPr>
            <a:spLocks noChangeArrowheads="1"/>
          </p:cNvSpPr>
          <p:nvPr/>
        </p:nvSpPr>
        <p:spPr bwMode="auto">
          <a:xfrm>
            <a:off x="7667625" y="4076700"/>
            <a:ext cx="287338" cy="360363"/>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5027" name="AutoShape 265"/>
          <p:cNvSpPr>
            <a:spLocks noChangeArrowheads="1"/>
          </p:cNvSpPr>
          <p:nvPr/>
        </p:nvSpPr>
        <p:spPr bwMode="auto">
          <a:xfrm>
            <a:off x="6732588" y="2563813"/>
            <a:ext cx="287337" cy="360362"/>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602" name="Text Box 266"/>
          <p:cNvSpPr txBox="1">
            <a:spLocks noChangeArrowheads="1"/>
          </p:cNvSpPr>
          <p:nvPr/>
        </p:nvSpPr>
        <p:spPr bwMode="auto">
          <a:xfrm>
            <a:off x="539750" y="4500563"/>
            <a:ext cx="3816350" cy="2538412"/>
          </a:xfrm>
          <a:prstGeom prst="rect">
            <a:avLst/>
          </a:prstGeom>
          <a:noFill/>
          <a:ln w="9525" algn="ctr">
            <a:noFill/>
            <a:miter lim="800000"/>
            <a:headEnd/>
            <a:tailEnd/>
          </a:ln>
          <a:effectLst/>
        </p:spPr>
        <p:txBody>
          <a:bodyPr>
            <a:spAutoFit/>
          </a:bodyPr>
          <a:lstStyle/>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RequestSender.class</a:t>
            </a:r>
          </a:p>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RequestReceiver.class</a:t>
            </a:r>
          </a:p>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DataSender.class</a:t>
            </a:r>
          </a:p>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DataReceiver.class</a:t>
            </a:r>
          </a:p>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Alerter.class</a:t>
            </a:r>
          </a:p>
          <a:p>
            <a:pPr algn="l">
              <a:spcBef>
                <a:spcPct val="50000"/>
              </a:spcBef>
              <a:buSzPct val="80000"/>
              <a:buFont typeface="Wingdings" pitchFamily="2" charset="2"/>
              <a:buChar char="q"/>
              <a:defRPr/>
            </a:pPr>
            <a:r>
              <a:rPr lang="en-US" sz="1400" b="1">
                <a:effectLst>
                  <a:outerShdw blurRad="38100" dist="38100" dir="2700000" algn="tl">
                    <a:srgbClr val="C0C0C0"/>
                  </a:outerShdw>
                </a:effectLst>
                <a:cs typeface="Arial" pitchFamily="34" charset="0"/>
              </a:rPr>
              <a:t>  ExternalAppStarter.class</a:t>
            </a:r>
          </a:p>
          <a:p>
            <a:pPr algn="l">
              <a:spcBef>
                <a:spcPct val="50000"/>
              </a:spcBef>
              <a:buSzPct val="80000"/>
              <a:buFont typeface="Wingdings" pitchFamily="2" charset="2"/>
              <a:buChar char="q"/>
              <a:defRPr/>
            </a:pPr>
            <a:r>
              <a:rPr lang="fi-FI" sz="1400" b="1">
                <a:effectLst>
                  <a:outerShdw blurRad="38100" dist="38100" dir="2700000" algn="tl">
                    <a:srgbClr val="C0C0C0"/>
                  </a:outerShdw>
                </a:effectLst>
                <a:cs typeface="Arial" pitchFamily="34" charset="0"/>
              </a:rPr>
              <a:t>  OntologyLookup.class</a:t>
            </a:r>
            <a:endParaRPr lang="en-US" sz="1400" b="1">
              <a:effectLst>
                <a:outerShdw blurRad="38100" dist="38100" dir="2700000" algn="tl">
                  <a:srgbClr val="C0C0C0"/>
                </a:outerShdw>
              </a:effectLst>
              <a:cs typeface="Arial" pitchFamily="34" charset="0"/>
            </a:endParaRPr>
          </a:p>
          <a:p>
            <a:pPr algn="l">
              <a:spcBef>
                <a:spcPct val="50000"/>
              </a:spcBef>
              <a:buSzPct val="80000"/>
              <a:buFont typeface="Wingdings" pitchFamily="2" charset="2"/>
              <a:buNone/>
              <a:defRPr/>
            </a:pPr>
            <a:endParaRPr lang="en-US" sz="1400" b="1">
              <a:effectLst>
                <a:outerShdw blurRad="38100" dist="38100" dir="2700000" algn="tl">
                  <a:srgbClr val="C0C0C0"/>
                </a:outerShdw>
              </a:effectLst>
              <a:cs typeface="Arial" pitchFamily="34" charset="0"/>
            </a:endParaRPr>
          </a:p>
        </p:txBody>
      </p:sp>
      <p:sp>
        <p:nvSpPr>
          <p:cNvPr id="1166603" name="Rectangle 267"/>
          <p:cNvSpPr>
            <a:spLocks noChangeArrowheads="1"/>
          </p:cNvSpPr>
          <p:nvPr/>
        </p:nvSpPr>
        <p:spPr bwMode="auto">
          <a:xfrm>
            <a:off x="395288" y="4508500"/>
            <a:ext cx="2663825" cy="2197100"/>
          </a:xfrm>
          <a:prstGeom prst="rect">
            <a:avLst/>
          </a:prstGeom>
          <a:solidFill>
            <a:srgbClr val="E197DD">
              <a:alpha val="39999"/>
            </a:srgbClr>
          </a:solidFill>
          <a:ln w="9525" algn="ctr">
            <a:solidFill>
              <a:srgbClr val="993366"/>
            </a:solidFill>
            <a:prstDash val="dash"/>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6604" name="Text Box 268"/>
          <p:cNvSpPr txBox="1">
            <a:spLocks noChangeArrowheads="1"/>
          </p:cNvSpPr>
          <p:nvPr/>
        </p:nvSpPr>
        <p:spPr bwMode="auto">
          <a:xfrm>
            <a:off x="3190875" y="4508500"/>
            <a:ext cx="1525588" cy="1793875"/>
          </a:xfrm>
          <a:prstGeom prst="rect">
            <a:avLst/>
          </a:prstGeom>
          <a:noFill/>
          <a:ln w="9525" algn="ctr">
            <a:noFill/>
            <a:miter lim="800000"/>
            <a:headEnd/>
            <a:tailEnd/>
          </a:ln>
          <a:effectLst/>
        </p:spPr>
        <p:txBody>
          <a:bodyPr>
            <a:spAutoFit/>
          </a:bodyPr>
          <a:lstStyle/>
          <a:p>
            <a:pPr algn="l">
              <a:spcBef>
                <a:spcPct val="50000"/>
              </a:spcBef>
              <a:buSzPct val="80000"/>
              <a:buFont typeface="Wingdings" pitchFamily="2" charset="2"/>
              <a:buNone/>
              <a:defRPr/>
            </a:pPr>
            <a:r>
              <a:rPr lang="en-GB" sz="1400" b="1">
                <a:effectLst>
                  <a:outerShdw blurRad="38100" dist="38100" dir="2700000" algn="tl">
                    <a:srgbClr val="C0C0C0"/>
                  </a:outerShdw>
                </a:effectLst>
                <a:cs typeface="Arial" pitchFamily="34" charset="0"/>
              </a:rPr>
              <a:t>  The SmartResource prototype was implemented by using these 7 atomic behaviours only</a:t>
            </a:r>
          </a:p>
        </p:txBody>
      </p:sp>
      <p:sp>
        <p:nvSpPr>
          <p:cNvPr id="1166605" name="Line 269"/>
          <p:cNvSpPr>
            <a:spLocks noChangeShapeType="1"/>
          </p:cNvSpPr>
          <p:nvPr/>
        </p:nvSpPr>
        <p:spPr bwMode="auto">
          <a:xfrm flipH="1">
            <a:off x="2771775" y="5445125"/>
            <a:ext cx="3603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5032" name="AutoShape 270">
            <a:hlinkClick r:id="rId7" action="ppaction://hlinksldjump" highlightClick="1"/>
          </p:cNvPr>
          <p:cNvSpPr>
            <a:spLocks noChangeArrowheads="1"/>
          </p:cNvSpPr>
          <p:nvPr/>
        </p:nvSpPr>
        <p:spPr bwMode="auto">
          <a:xfrm>
            <a:off x="8964613" y="0"/>
            <a:ext cx="179387" cy="188913"/>
          </a:xfrm>
          <a:prstGeom prst="actionButtonBlank">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660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6660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6660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666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6602" grpId="0"/>
      <p:bldP spid="1166603" grpId="0" animBg="1"/>
      <p:bldP spid="1166604" grpId="0"/>
      <p:bldP spid="1166605"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9412" name="Rectangle 4"/>
          <p:cNvSpPr>
            <a:spLocks noChangeArrowheads="1"/>
          </p:cNvSpPr>
          <p:nvPr/>
        </p:nvSpPr>
        <p:spPr bwMode="auto">
          <a:xfrm>
            <a:off x="468313" y="115888"/>
            <a:ext cx="8458200" cy="503237"/>
          </a:xfrm>
          <a:prstGeom prst="rect">
            <a:avLst/>
          </a:prstGeom>
          <a:noFill/>
          <a:ln w="9525">
            <a:noFill/>
            <a:miter lim="800000"/>
            <a:headEnd/>
            <a:tailEnd/>
          </a:ln>
          <a:effectLst>
            <a:outerShdw dist="35921" dir="2700000" algn="ctr" rotWithShape="0">
              <a:schemeClr val="bg2"/>
            </a:outerShdw>
          </a:effectLst>
        </p:spPr>
        <p:txBody>
          <a:bodyPr anchor="ctr"/>
          <a:lstStyle/>
          <a:p>
            <a:pPr algn="r">
              <a:defRPr/>
            </a:pPr>
            <a:r>
              <a:rPr lang="en-GB" sz="3200" b="1" i="1">
                <a:solidFill>
                  <a:srgbClr val="EC8C00"/>
                </a:solidFill>
                <a:effectLst>
                  <a:outerShdw blurRad="38100" dist="38100" dir="2700000" algn="tl">
                    <a:srgbClr val="C0C0C0"/>
                  </a:outerShdw>
                </a:effectLst>
              </a:rPr>
              <a:t>Scenario: Auction for service selection</a:t>
            </a:r>
          </a:p>
        </p:txBody>
      </p:sp>
      <p:sp>
        <p:nvSpPr>
          <p:cNvPr id="125955" name="AutoShape 5">
            <a:hlinkClick r:id="rId2" action="ppaction://hlinksldjump" highlightClick="1"/>
          </p:cNvPr>
          <p:cNvSpPr>
            <a:spLocks noChangeArrowheads="1"/>
          </p:cNvSpPr>
          <p:nvPr/>
        </p:nvSpPr>
        <p:spPr bwMode="auto">
          <a:xfrm>
            <a:off x="8964613" y="171450"/>
            <a:ext cx="179387" cy="188913"/>
          </a:xfrm>
          <a:prstGeom prst="actionButtonBlank">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2" name="Group 6"/>
          <p:cNvGrpSpPr>
            <a:grpSpLocks/>
          </p:cNvGrpSpPr>
          <p:nvPr/>
        </p:nvGrpSpPr>
        <p:grpSpPr bwMode="auto">
          <a:xfrm>
            <a:off x="6877050" y="3070225"/>
            <a:ext cx="2117725" cy="1295400"/>
            <a:chOff x="2155" y="3203"/>
            <a:chExt cx="1878" cy="1088"/>
          </a:xfrm>
        </p:grpSpPr>
        <p:sp>
          <p:nvSpPr>
            <p:cNvPr id="126008" name="AutoShape 7"/>
            <p:cNvSpPr>
              <a:spLocks noChangeArrowheads="1"/>
            </p:cNvSpPr>
            <p:nvPr/>
          </p:nvSpPr>
          <p:spPr bwMode="auto">
            <a:xfrm>
              <a:off x="2334" y="3744"/>
              <a:ext cx="1226" cy="547"/>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416" name="Text Box 8"/>
            <p:cNvSpPr txBox="1">
              <a:spLocks noChangeArrowheads="1"/>
            </p:cNvSpPr>
            <p:nvPr/>
          </p:nvSpPr>
          <p:spPr bwMode="auto">
            <a:xfrm>
              <a:off x="2155" y="4060"/>
              <a:ext cx="952" cy="231"/>
            </a:xfrm>
            <a:prstGeom prst="rect">
              <a:avLst/>
            </a:prstGeom>
            <a:noFill/>
            <a:ln w="9525">
              <a:noFill/>
              <a:miter lim="800000"/>
              <a:headEnd/>
              <a:tailEnd/>
            </a:ln>
            <a:effectLst/>
          </p:spPr>
          <p:txBody>
            <a:bodyPr>
              <a:spAutoFit/>
            </a:bodyPr>
            <a:lstStyle/>
            <a:p>
              <a:pPr algn="r">
                <a:spcBef>
                  <a:spcPct val="50000"/>
                </a:spcBef>
                <a:defRPr/>
              </a:pPr>
              <a:r>
                <a:rPr lang="en-US" sz="1200" b="1" i="1">
                  <a:solidFill>
                    <a:schemeClr val="bg1"/>
                  </a:solidFill>
                  <a:effectLst>
                    <a:outerShdw blurRad="38100" dist="38100" dir="2700000" algn="tl">
                      <a:srgbClr val="C0C0C0"/>
                    </a:outerShdw>
                  </a:effectLst>
                  <a:cs typeface="Arial" pitchFamily="34" charset="0"/>
                </a:rPr>
                <a:t>Ontology</a:t>
              </a:r>
            </a:p>
          </p:txBody>
        </p:sp>
        <p:grpSp>
          <p:nvGrpSpPr>
            <p:cNvPr id="126010" name="Group 9"/>
            <p:cNvGrpSpPr>
              <a:grpSpLocks/>
            </p:cNvGrpSpPr>
            <p:nvPr/>
          </p:nvGrpSpPr>
          <p:grpSpPr bwMode="auto">
            <a:xfrm>
              <a:off x="2653" y="3203"/>
              <a:ext cx="680" cy="723"/>
              <a:chOff x="1236" y="869"/>
              <a:chExt cx="680" cy="723"/>
            </a:xfrm>
          </p:grpSpPr>
          <p:sp>
            <p:nvSpPr>
              <p:cNvPr id="126052" name="Oval 10"/>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6053" name="Picture 11"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6011" name="Group 12"/>
            <p:cNvGrpSpPr>
              <a:grpSpLocks/>
            </p:cNvGrpSpPr>
            <p:nvPr/>
          </p:nvGrpSpPr>
          <p:grpSpPr bwMode="auto">
            <a:xfrm>
              <a:off x="3334" y="3793"/>
              <a:ext cx="699" cy="414"/>
              <a:chOff x="4131" y="3560"/>
              <a:chExt cx="699" cy="414"/>
            </a:xfrm>
          </p:grpSpPr>
          <p:sp>
            <p:nvSpPr>
              <p:cNvPr id="126013" name="AutoShape 13"/>
              <p:cNvSpPr>
                <a:spLocks noChangeArrowheads="1"/>
              </p:cNvSpPr>
              <p:nvPr/>
            </p:nvSpPr>
            <p:spPr bwMode="auto">
              <a:xfrm>
                <a:off x="4277" y="3638"/>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4" name="AutoShape 14"/>
              <p:cNvSpPr>
                <a:spLocks noChangeArrowheads="1"/>
              </p:cNvSpPr>
              <p:nvPr/>
            </p:nvSpPr>
            <p:spPr bwMode="auto">
              <a:xfrm>
                <a:off x="4435" y="3624"/>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5" name="AutoShape 15"/>
              <p:cNvSpPr>
                <a:spLocks noChangeArrowheads="1"/>
              </p:cNvSpPr>
              <p:nvPr/>
            </p:nvSpPr>
            <p:spPr bwMode="auto">
              <a:xfrm>
                <a:off x="4378" y="3641"/>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6" name="AutoShape 16"/>
              <p:cNvSpPr>
                <a:spLocks noChangeArrowheads="1"/>
              </p:cNvSpPr>
              <p:nvPr/>
            </p:nvSpPr>
            <p:spPr bwMode="auto">
              <a:xfrm>
                <a:off x="4317" y="3647"/>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7" name="AutoShape 17"/>
              <p:cNvSpPr>
                <a:spLocks noChangeArrowheads="1"/>
              </p:cNvSpPr>
              <p:nvPr/>
            </p:nvSpPr>
            <p:spPr bwMode="auto">
              <a:xfrm>
                <a:off x="4511" y="3618"/>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8" name="AutoShape 18"/>
              <p:cNvSpPr>
                <a:spLocks noChangeArrowheads="1"/>
              </p:cNvSpPr>
              <p:nvPr/>
            </p:nvSpPr>
            <p:spPr bwMode="auto">
              <a:xfrm>
                <a:off x="4587" y="3629"/>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19" name="AutoShape 19"/>
              <p:cNvSpPr>
                <a:spLocks noChangeArrowheads="1"/>
              </p:cNvSpPr>
              <p:nvPr/>
            </p:nvSpPr>
            <p:spPr bwMode="auto">
              <a:xfrm>
                <a:off x="4635" y="3662"/>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0" name="AutoShape 20"/>
              <p:cNvSpPr>
                <a:spLocks noChangeArrowheads="1"/>
              </p:cNvSpPr>
              <p:nvPr/>
            </p:nvSpPr>
            <p:spPr bwMode="auto">
              <a:xfrm>
                <a:off x="4574" y="366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1" name="AutoShape 21"/>
              <p:cNvSpPr>
                <a:spLocks noChangeArrowheads="1"/>
              </p:cNvSpPr>
              <p:nvPr/>
            </p:nvSpPr>
            <p:spPr bwMode="auto">
              <a:xfrm>
                <a:off x="4517" y="3666"/>
                <a:ext cx="92"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2" name="AutoShape 22"/>
              <p:cNvSpPr>
                <a:spLocks noChangeArrowheads="1"/>
              </p:cNvSpPr>
              <p:nvPr/>
            </p:nvSpPr>
            <p:spPr bwMode="auto">
              <a:xfrm>
                <a:off x="4439" y="3663"/>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3" name="AutoShape 23"/>
              <p:cNvSpPr>
                <a:spLocks noChangeArrowheads="1"/>
              </p:cNvSpPr>
              <p:nvPr/>
            </p:nvSpPr>
            <p:spPr bwMode="auto">
              <a:xfrm>
                <a:off x="4360" y="3665"/>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4" name="AutoShape 24"/>
              <p:cNvSpPr>
                <a:spLocks noChangeArrowheads="1"/>
              </p:cNvSpPr>
              <p:nvPr/>
            </p:nvSpPr>
            <p:spPr bwMode="auto">
              <a:xfrm>
                <a:off x="4303" y="3686"/>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5" name="AutoShape 25"/>
              <p:cNvSpPr>
                <a:spLocks noChangeArrowheads="1"/>
              </p:cNvSpPr>
              <p:nvPr/>
            </p:nvSpPr>
            <p:spPr bwMode="auto">
              <a:xfrm>
                <a:off x="4368" y="3696"/>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6" name="AutoShape 26"/>
              <p:cNvSpPr>
                <a:spLocks noChangeArrowheads="1"/>
              </p:cNvSpPr>
              <p:nvPr/>
            </p:nvSpPr>
            <p:spPr bwMode="auto">
              <a:xfrm>
                <a:off x="4439" y="3701"/>
                <a:ext cx="93"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7" name="AutoShape 27"/>
              <p:cNvSpPr>
                <a:spLocks noChangeArrowheads="1"/>
              </p:cNvSpPr>
              <p:nvPr/>
            </p:nvSpPr>
            <p:spPr bwMode="auto">
              <a:xfrm>
                <a:off x="4512" y="3703"/>
                <a:ext cx="92" cy="128"/>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28" name="AutoShape 28"/>
              <p:cNvSpPr>
                <a:spLocks noChangeArrowheads="1"/>
              </p:cNvSpPr>
              <p:nvPr/>
            </p:nvSpPr>
            <p:spPr bwMode="auto">
              <a:xfrm>
                <a:off x="4589" y="3694"/>
                <a:ext cx="93" cy="127"/>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6029" name="Group 29"/>
              <p:cNvGrpSpPr>
                <a:grpSpLocks/>
              </p:cNvGrpSpPr>
              <p:nvPr/>
            </p:nvGrpSpPr>
            <p:grpSpPr bwMode="auto">
              <a:xfrm>
                <a:off x="4201" y="3675"/>
                <a:ext cx="603" cy="196"/>
                <a:chOff x="3093" y="3542"/>
                <a:chExt cx="1180" cy="416"/>
              </a:xfrm>
            </p:grpSpPr>
            <p:sp>
              <p:nvSpPr>
                <p:cNvPr id="126043" name="AutoShape 30"/>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4" name="AutoShape 31"/>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5" name="AutoShape 32"/>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6" name="AutoShape 33"/>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7" name="AutoShape 34"/>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8" name="AutoShape 35"/>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9" name="AutoShape 36"/>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50" name="AutoShape 37"/>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51" name="AutoShape 38"/>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grpSp>
            <p:nvGrpSpPr>
              <p:cNvPr id="126030" name="Group 39"/>
              <p:cNvGrpSpPr>
                <a:grpSpLocks/>
              </p:cNvGrpSpPr>
              <p:nvPr/>
            </p:nvGrpSpPr>
            <p:grpSpPr bwMode="auto">
              <a:xfrm>
                <a:off x="4140" y="3727"/>
                <a:ext cx="673" cy="238"/>
                <a:chOff x="3093" y="3542"/>
                <a:chExt cx="1180" cy="416"/>
              </a:xfrm>
            </p:grpSpPr>
            <p:sp>
              <p:nvSpPr>
                <p:cNvPr id="126034" name="AutoShape 40"/>
                <p:cNvSpPr>
                  <a:spLocks noChangeArrowheads="1"/>
                </p:cNvSpPr>
                <p:nvPr/>
              </p:nvSpPr>
              <p:spPr bwMode="auto">
                <a:xfrm>
                  <a:off x="3093" y="3542"/>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35" name="AutoShape 41"/>
                <p:cNvSpPr>
                  <a:spLocks noChangeArrowheads="1"/>
                </p:cNvSpPr>
                <p:nvPr/>
              </p:nvSpPr>
              <p:spPr bwMode="auto">
                <a:xfrm>
                  <a:off x="3166" y="3604"/>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36" name="AutoShape 42"/>
                <p:cNvSpPr>
                  <a:spLocks noChangeArrowheads="1"/>
                </p:cNvSpPr>
                <p:nvPr/>
              </p:nvSpPr>
              <p:spPr bwMode="auto">
                <a:xfrm>
                  <a:off x="3254" y="3649"/>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37" name="AutoShape 43"/>
                <p:cNvSpPr>
                  <a:spLocks noChangeArrowheads="1"/>
                </p:cNvSpPr>
                <p:nvPr/>
              </p:nvSpPr>
              <p:spPr bwMode="auto">
                <a:xfrm>
                  <a:off x="3382" y="3670"/>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38" name="AutoShape 44"/>
                <p:cNvSpPr>
                  <a:spLocks noChangeArrowheads="1"/>
                </p:cNvSpPr>
                <p:nvPr/>
              </p:nvSpPr>
              <p:spPr bwMode="auto">
                <a:xfrm>
                  <a:off x="3521" y="368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39" name="AutoShape 45"/>
                <p:cNvSpPr>
                  <a:spLocks noChangeArrowheads="1"/>
                </p:cNvSpPr>
                <p:nvPr/>
              </p:nvSpPr>
              <p:spPr bwMode="auto">
                <a:xfrm>
                  <a:off x="3662" y="368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0" name="AutoShape 46"/>
                <p:cNvSpPr>
                  <a:spLocks noChangeArrowheads="1"/>
                </p:cNvSpPr>
                <p:nvPr/>
              </p:nvSpPr>
              <p:spPr bwMode="auto">
                <a:xfrm>
                  <a:off x="3814" y="3665"/>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1" name="AutoShape 47"/>
                <p:cNvSpPr>
                  <a:spLocks noChangeArrowheads="1"/>
                </p:cNvSpPr>
                <p:nvPr/>
              </p:nvSpPr>
              <p:spPr bwMode="auto">
                <a:xfrm>
                  <a:off x="3961" y="3641"/>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042" name="AutoShape 48"/>
                <p:cNvSpPr>
                  <a:spLocks noChangeArrowheads="1"/>
                </p:cNvSpPr>
                <p:nvPr/>
              </p:nvSpPr>
              <p:spPr bwMode="auto">
                <a:xfrm>
                  <a:off x="4092" y="3606"/>
                  <a:ext cx="181" cy="272"/>
                </a:xfrm>
                <a:prstGeom prst="cube">
                  <a:avLst>
                    <a:gd name="adj" fmla="val 42741"/>
                  </a:avLst>
                </a:prstGeom>
                <a:gradFill rotWithShape="1">
                  <a:gsLst>
                    <a:gs pos="0">
                      <a:srgbClr val="684666"/>
                    </a:gs>
                    <a:gs pos="50000">
                      <a:srgbClr val="E197DD"/>
                    </a:gs>
                    <a:gs pos="100000">
                      <a:srgbClr val="684666"/>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sp>
            <p:nvSpPr>
              <p:cNvPr id="1169457" name="AutoShape 49"/>
              <p:cNvSpPr>
                <a:spLocks noChangeArrowheads="1"/>
              </p:cNvSpPr>
              <p:nvPr/>
            </p:nvSpPr>
            <p:spPr bwMode="auto">
              <a:xfrm>
                <a:off x="4131" y="3560"/>
                <a:ext cx="699" cy="414"/>
              </a:xfrm>
              <a:prstGeom prst="can">
                <a:avLst>
                  <a:gd name="adj" fmla="val 49921"/>
                </a:avLst>
              </a:prstGeom>
              <a:gradFill rotWithShape="1">
                <a:gsLst>
                  <a:gs pos="0">
                    <a:srgbClr val="DC821E">
                      <a:gamma/>
                      <a:shade val="46275"/>
                      <a:invGamma/>
                    </a:srgbClr>
                  </a:gs>
                  <a:gs pos="50000">
                    <a:srgbClr val="DC821E">
                      <a:alpha val="17999"/>
                    </a:srgbClr>
                  </a:gs>
                  <a:gs pos="100000">
                    <a:srgbClr val="DC821E">
                      <a:gamma/>
                      <a:shade val="46275"/>
                      <a:invGamma/>
                    </a:srgbClr>
                  </a:gs>
                </a:gsLst>
                <a:lin ang="0" scaled="1"/>
              </a:gradFill>
              <a:ln w="9525">
                <a:solidFill>
                  <a:srgbClr val="663300"/>
                </a:solidFill>
                <a:round/>
                <a:headEnd/>
                <a:tailEnd/>
              </a:ln>
              <a:effectLst/>
            </p:spPr>
            <p:txBody>
              <a:bodyPr wrap="none" anchor="ctr"/>
              <a:lstStyle/>
              <a:p>
                <a:pPr>
                  <a:defRPr/>
                </a:pPr>
                <a:endParaRPr lang="en-US"/>
              </a:p>
            </p:txBody>
          </p:sp>
        </p:grpSp>
        <p:pic>
          <p:nvPicPr>
            <p:cNvPr id="126012" name="Picture 50" descr="molecula">
              <a:hlinkClick r:id="rId4"/>
            </p:cNvPr>
            <p:cNvPicPr>
              <a:picLocks noChangeAspect="1" noChangeArrowheads="1"/>
            </p:cNvPicPr>
            <p:nvPr/>
          </p:nvPicPr>
          <p:blipFill>
            <a:blip r:embed="rId5" cstate="print">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3515" y="3884"/>
              <a:ext cx="333"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5957" name="Group 51"/>
          <p:cNvGrpSpPr>
            <a:grpSpLocks/>
          </p:cNvGrpSpPr>
          <p:nvPr/>
        </p:nvGrpSpPr>
        <p:grpSpPr bwMode="auto">
          <a:xfrm>
            <a:off x="5318125" y="5040313"/>
            <a:ext cx="5086350" cy="1989137"/>
            <a:chOff x="3470" y="3067"/>
            <a:chExt cx="3402" cy="1253"/>
          </a:xfrm>
        </p:grpSpPr>
        <p:sp>
          <p:nvSpPr>
            <p:cNvPr id="1169460" name="Oval 52"/>
            <p:cNvSpPr>
              <a:spLocks noChangeArrowheads="1"/>
            </p:cNvSpPr>
            <p:nvPr/>
          </p:nvSpPr>
          <p:spPr bwMode="auto">
            <a:xfrm>
              <a:off x="3470" y="3067"/>
              <a:ext cx="3402" cy="1253"/>
            </a:xfrm>
            <a:prstGeom prst="ellipse">
              <a:avLst/>
            </a:prstGeom>
            <a:solidFill>
              <a:schemeClr val="accent1"/>
            </a:solidFill>
            <a:ln w="9525" algn="ctr">
              <a:solidFill>
                <a:schemeClr val="tx1"/>
              </a:solidFill>
              <a:round/>
              <a:headEnd/>
              <a:tailEnd/>
            </a:ln>
            <a:effectLst/>
          </p:spPr>
          <p:txBody>
            <a:bodyPr wrap="none" anchor="ctr"/>
            <a:lstStyle/>
            <a:p>
              <a:pPr>
                <a:defRPr/>
              </a:pPr>
              <a:endParaRPr lang="en-US" sz="1800">
                <a:effectLst>
                  <a:outerShdw blurRad="38100" dist="38100" dir="2700000" algn="tl">
                    <a:srgbClr val="FFFFFF"/>
                  </a:outerShdw>
                </a:effectLst>
                <a:cs typeface="Arial" pitchFamily="34" charset="0"/>
              </a:endParaRPr>
            </a:p>
          </p:txBody>
        </p:sp>
        <p:sp>
          <p:nvSpPr>
            <p:cNvPr id="1169461" name="Text Box 53"/>
            <p:cNvSpPr txBox="1">
              <a:spLocks noChangeArrowheads="1"/>
            </p:cNvSpPr>
            <p:nvPr/>
          </p:nvSpPr>
          <p:spPr bwMode="auto">
            <a:xfrm>
              <a:off x="3742" y="3747"/>
              <a:ext cx="862" cy="366"/>
            </a:xfrm>
            <a:prstGeom prst="rect">
              <a:avLst/>
            </a:prstGeom>
            <a:noFill/>
            <a:ln w="9525">
              <a:noFill/>
              <a:miter lim="800000"/>
              <a:headEnd/>
              <a:tailEnd/>
            </a:ln>
            <a:effectLst/>
          </p:spPr>
          <p:txBody>
            <a:bodyPr>
              <a:spAutoFit/>
            </a:bodyPr>
            <a:lstStyle/>
            <a:p>
              <a:pPr algn="r">
                <a:spcBef>
                  <a:spcPct val="50000"/>
                </a:spcBef>
                <a:defRPr/>
              </a:pPr>
              <a:r>
                <a:rPr lang="en-US" sz="1600" b="1" i="1">
                  <a:effectLst>
                    <a:outerShdw blurRad="38100" dist="38100" dir="2700000" algn="tl">
                      <a:srgbClr val="C0C0C0"/>
                    </a:outerShdw>
                  </a:effectLst>
                  <a:cs typeface="Arial" pitchFamily="34" charset="0"/>
                </a:rPr>
                <a:t>Directory Facilitator</a:t>
              </a:r>
            </a:p>
          </p:txBody>
        </p:sp>
        <p:grpSp>
          <p:nvGrpSpPr>
            <p:cNvPr id="126004" name="Group 54"/>
            <p:cNvGrpSpPr>
              <a:grpSpLocks/>
            </p:cNvGrpSpPr>
            <p:nvPr/>
          </p:nvGrpSpPr>
          <p:grpSpPr bwMode="auto">
            <a:xfrm>
              <a:off x="4014" y="3203"/>
              <a:ext cx="499" cy="541"/>
              <a:chOff x="1236" y="869"/>
              <a:chExt cx="680" cy="723"/>
            </a:xfrm>
          </p:grpSpPr>
          <p:sp>
            <p:nvSpPr>
              <p:cNvPr id="126006" name="Oval 55"/>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6007" name="Picture 5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6005" name="Picture 57"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04" y="3249"/>
              <a:ext cx="949"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9466" name="Line 58"/>
          <p:cNvSpPr>
            <a:spLocks noChangeShapeType="1"/>
          </p:cNvSpPr>
          <p:nvPr/>
        </p:nvSpPr>
        <p:spPr bwMode="auto">
          <a:xfrm flipV="1">
            <a:off x="2771775" y="5516563"/>
            <a:ext cx="2879725" cy="0"/>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467" name="Line 59"/>
          <p:cNvSpPr>
            <a:spLocks noChangeShapeType="1"/>
          </p:cNvSpPr>
          <p:nvPr/>
        </p:nvSpPr>
        <p:spPr bwMode="auto">
          <a:xfrm>
            <a:off x="2771775" y="5373688"/>
            <a:ext cx="2808288" cy="0"/>
          </a:xfrm>
          <a:prstGeom prst="line">
            <a:avLst/>
          </a:prstGeom>
          <a:noFill/>
          <a:ln w="22225">
            <a:solidFill>
              <a:srgbClr val="993366"/>
            </a:solidFill>
            <a:round/>
            <a:headEnd type="triangle" w="lg" len="lg"/>
            <a:tailEnd type="non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468" name="Text Box 60"/>
          <p:cNvSpPr txBox="1">
            <a:spLocks noChangeArrowheads="1"/>
          </p:cNvSpPr>
          <p:nvPr/>
        </p:nvSpPr>
        <p:spPr bwMode="auto">
          <a:xfrm>
            <a:off x="2916238" y="5516563"/>
            <a:ext cx="2089150"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1. Who plays the role “LocalizationService”?</a:t>
            </a:r>
          </a:p>
        </p:txBody>
      </p:sp>
      <p:grpSp>
        <p:nvGrpSpPr>
          <p:cNvPr id="125961" name="Group 61"/>
          <p:cNvGrpSpPr>
            <a:grpSpLocks/>
          </p:cNvGrpSpPr>
          <p:nvPr/>
        </p:nvGrpSpPr>
        <p:grpSpPr bwMode="auto">
          <a:xfrm>
            <a:off x="539750" y="4502150"/>
            <a:ext cx="2162175" cy="1735138"/>
            <a:chOff x="1655" y="754"/>
            <a:chExt cx="1362" cy="1093"/>
          </a:xfrm>
        </p:grpSpPr>
        <p:sp>
          <p:nvSpPr>
            <p:cNvPr id="125997" name="AutoShape 62"/>
            <p:cNvSpPr>
              <a:spLocks noChangeArrowheads="1"/>
            </p:cNvSpPr>
            <p:nvPr/>
          </p:nvSpPr>
          <p:spPr bwMode="auto">
            <a:xfrm>
              <a:off x="1791" y="1295"/>
              <a:ext cx="1226" cy="547"/>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5998" name="Group 63"/>
            <p:cNvGrpSpPr>
              <a:grpSpLocks/>
            </p:cNvGrpSpPr>
            <p:nvPr/>
          </p:nvGrpSpPr>
          <p:grpSpPr bwMode="auto">
            <a:xfrm>
              <a:off x="2110" y="754"/>
              <a:ext cx="680" cy="723"/>
              <a:chOff x="1236" y="869"/>
              <a:chExt cx="680" cy="723"/>
            </a:xfrm>
          </p:grpSpPr>
          <p:sp>
            <p:nvSpPr>
              <p:cNvPr id="126000" name="Oval 64"/>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6001" name="Picture 65"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9474" name="Text Box 66"/>
            <p:cNvSpPr txBox="1">
              <a:spLocks noChangeArrowheads="1"/>
            </p:cNvSpPr>
            <p:nvPr/>
          </p:nvSpPr>
          <p:spPr bwMode="auto">
            <a:xfrm>
              <a:off x="1655" y="1616"/>
              <a:ext cx="952" cy="231"/>
            </a:xfrm>
            <a:prstGeom prst="rect">
              <a:avLst/>
            </a:prstGeom>
            <a:noFill/>
            <a:ln w="9525">
              <a:noFill/>
              <a:miter lim="800000"/>
              <a:headEnd/>
              <a:tailEnd/>
            </a:ln>
            <a:effectLst/>
          </p:spPr>
          <p:txBody>
            <a:bodyPr>
              <a:spAutoFit/>
            </a:bodyPr>
            <a:lstStyle/>
            <a:p>
              <a:pPr algn="r">
                <a:spcBef>
                  <a:spcPct val="50000"/>
                </a:spcBef>
                <a:defRPr/>
              </a:pPr>
              <a:r>
                <a:rPr lang="fi-FI" sz="1800" b="1" i="1">
                  <a:solidFill>
                    <a:schemeClr val="bg1"/>
                  </a:solidFill>
                  <a:effectLst>
                    <a:outerShdw blurRad="38100" dist="38100" dir="2700000" algn="tl">
                      <a:srgbClr val="C0C0C0"/>
                    </a:outerShdw>
                  </a:effectLst>
                  <a:cs typeface="Arial" pitchFamily="34" charset="0"/>
                </a:rPr>
                <a:t>Operator</a:t>
              </a:r>
              <a:endParaRPr lang="en-US" sz="1800" b="1" i="1">
                <a:solidFill>
                  <a:schemeClr val="bg1"/>
                </a:solidFill>
                <a:effectLst>
                  <a:outerShdw blurRad="38100" dist="38100" dir="2700000" algn="tl">
                    <a:srgbClr val="C0C0C0"/>
                  </a:outerShdw>
                </a:effectLst>
                <a:cs typeface="Arial" pitchFamily="34" charset="0"/>
              </a:endParaRPr>
            </a:p>
          </p:txBody>
        </p:sp>
      </p:grpSp>
      <p:sp>
        <p:nvSpPr>
          <p:cNvPr id="1169475" name="Line 67"/>
          <p:cNvSpPr>
            <a:spLocks noChangeShapeType="1"/>
          </p:cNvSpPr>
          <p:nvPr/>
        </p:nvSpPr>
        <p:spPr bwMode="auto">
          <a:xfrm>
            <a:off x="6948488" y="2636838"/>
            <a:ext cx="433387" cy="720725"/>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476" name="AutoShape 68"/>
          <p:cNvSpPr>
            <a:spLocks noChangeArrowheads="1"/>
          </p:cNvSpPr>
          <p:nvPr/>
        </p:nvSpPr>
        <p:spPr bwMode="auto">
          <a:xfrm rot="-7499911">
            <a:off x="6928644" y="2656681"/>
            <a:ext cx="865188" cy="250825"/>
          </a:xfrm>
          <a:prstGeom prst="rightArrow">
            <a:avLst>
              <a:gd name="adj1" fmla="val 50000"/>
              <a:gd name="adj2" fmla="val 86234"/>
            </a:avLst>
          </a:prstGeom>
          <a:solidFill>
            <a:srgbClr val="993366"/>
          </a:solidFill>
          <a:ln w="9525" algn="ctr">
            <a:solidFill>
              <a:srgbClr val="993366"/>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477" name="AutoShape 69"/>
          <p:cNvSpPr>
            <a:spLocks noChangeArrowheads="1"/>
          </p:cNvSpPr>
          <p:nvPr/>
        </p:nvSpPr>
        <p:spPr bwMode="auto">
          <a:xfrm>
            <a:off x="7596188" y="2349500"/>
            <a:ext cx="287337" cy="431800"/>
          </a:xfrm>
          <a:prstGeom prst="foldedCorner">
            <a:avLst>
              <a:gd name="adj" fmla="val 34361"/>
            </a:avLst>
          </a:prstGeom>
          <a:gradFill rotWithShape="1">
            <a:gsLst>
              <a:gs pos="0">
                <a:srgbClr val="90C0E8"/>
              </a:gs>
              <a:gs pos="100000">
                <a:srgbClr val="43596B"/>
              </a:gs>
            </a:gsLst>
            <a:lin ang="2700000" scaled="1"/>
          </a:gradFill>
          <a:ln w="9525">
            <a:solidFill>
              <a:schemeClr val="bg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478" name="Text Box 70"/>
          <p:cNvSpPr txBox="1">
            <a:spLocks noChangeArrowheads="1"/>
          </p:cNvSpPr>
          <p:nvPr/>
        </p:nvSpPr>
        <p:spPr bwMode="auto">
          <a:xfrm>
            <a:off x="6516688" y="2997200"/>
            <a:ext cx="503237" cy="304800"/>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8. </a:t>
            </a:r>
          </a:p>
        </p:txBody>
      </p:sp>
      <p:sp>
        <p:nvSpPr>
          <p:cNvPr id="1169479" name="Text Box 71"/>
          <p:cNvSpPr txBox="1">
            <a:spLocks noChangeArrowheads="1"/>
          </p:cNvSpPr>
          <p:nvPr/>
        </p:nvSpPr>
        <p:spPr bwMode="auto">
          <a:xfrm>
            <a:off x="3059113" y="4995863"/>
            <a:ext cx="2305050" cy="304800"/>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2. Agents “LS1” and “LS2”</a:t>
            </a:r>
          </a:p>
        </p:txBody>
      </p:sp>
      <p:grpSp>
        <p:nvGrpSpPr>
          <p:cNvPr id="11" name="Group 72"/>
          <p:cNvGrpSpPr>
            <a:grpSpLocks/>
          </p:cNvGrpSpPr>
          <p:nvPr/>
        </p:nvGrpSpPr>
        <p:grpSpPr bwMode="auto">
          <a:xfrm>
            <a:off x="2770188" y="836613"/>
            <a:ext cx="2162175" cy="1735137"/>
            <a:chOff x="1655" y="754"/>
            <a:chExt cx="1362" cy="1093"/>
          </a:xfrm>
        </p:grpSpPr>
        <p:sp>
          <p:nvSpPr>
            <p:cNvPr id="125992" name="AutoShape 73"/>
            <p:cNvSpPr>
              <a:spLocks noChangeArrowheads="1"/>
            </p:cNvSpPr>
            <p:nvPr/>
          </p:nvSpPr>
          <p:spPr bwMode="auto">
            <a:xfrm>
              <a:off x="1791" y="1295"/>
              <a:ext cx="1226" cy="547"/>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5993" name="Group 74"/>
            <p:cNvGrpSpPr>
              <a:grpSpLocks/>
            </p:cNvGrpSpPr>
            <p:nvPr/>
          </p:nvGrpSpPr>
          <p:grpSpPr bwMode="auto">
            <a:xfrm>
              <a:off x="2110" y="754"/>
              <a:ext cx="680" cy="723"/>
              <a:chOff x="1236" y="869"/>
              <a:chExt cx="680" cy="723"/>
            </a:xfrm>
          </p:grpSpPr>
          <p:sp>
            <p:nvSpPr>
              <p:cNvPr id="125995" name="Oval 75"/>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5996" name="Picture 76"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9485" name="Text Box 77"/>
            <p:cNvSpPr txBox="1">
              <a:spLocks noChangeArrowheads="1"/>
            </p:cNvSpPr>
            <p:nvPr/>
          </p:nvSpPr>
          <p:spPr bwMode="auto">
            <a:xfrm>
              <a:off x="1655" y="1616"/>
              <a:ext cx="952" cy="231"/>
            </a:xfrm>
            <a:prstGeom prst="rect">
              <a:avLst/>
            </a:prstGeom>
            <a:noFill/>
            <a:ln w="9525">
              <a:noFill/>
              <a:miter lim="800000"/>
              <a:headEnd/>
              <a:tailEnd/>
            </a:ln>
            <a:effectLst/>
          </p:spPr>
          <p:txBody>
            <a:bodyPr>
              <a:spAutoFit/>
            </a:bodyPr>
            <a:lstStyle/>
            <a:p>
              <a:pPr algn="r">
                <a:spcBef>
                  <a:spcPct val="50000"/>
                </a:spcBef>
                <a:defRPr/>
              </a:pPr>
              <a:r>
                <a:rPr lang="fi-FI" sz="1800" b="1" i="1">
                  <a:solidFill>
                    <a:schemeClr val="bg1"/>
                  </a:solidFill>
                  <a:effectLst>
                    <a:outerShdw blurRad="38100" dist="38100" dir="2700000" algn="tl">
                      <a:srgbClr val="C0C0C0"/>
                    </a:outerShdw>
                  </a:effectLst>
                  <a:cs typeface="Arial" pitchFamily="34" charset="0"/>
                </a:rPr>
                <a:t>LS1</a:t>
              </a:r>
              <a:endParaRPr lang="en-US" sz="1800" b="1" i="1">
                <a:solidFill>
                  <a:schemeClr val="bg1"/>
                </a:solidFill>
                <a:effectLst>
                  <a:outerShdw blurRad="38100" dist="38100" dir="2700000" algn="tl">
                    <a:srgbClr val="C0C0C0"/>
                  </a:outerShdw>
                </a:effectLst>
                <a:cs typeface="Arial" pitchFamily="34" charset="0"/>
              </a:endParaRPr>
            </a:p>
          </p:txBody>
        </p:sp>
      </p:grpSp>
      <p:grpSp>
        <p:nvGrpSpPr>
          <p:cNvPr id="13" name="Group 78"/>
          <p:cNvGrpSpPr>
            <a:grpSpLocks/>
          </p:cNvGrpSpPr>
          <p:nvPr/>
        </p:nvGrpSpPr>
        <p:grpSpPr bwMode="auto">
          <a:xfrm>
            <a:off x="5289550" y="836613"/>
            <a:ext cx="2162175" cy="1735137"/>
            <a:chOff x="1655" y="754"/>
            <a:chExt cx="1362" cy="1093"/>
          </a:xfrm>
        </p:grpSpPr>
        <p:sp>
          <p:nvSpPr>
            <p:cNvPr id="125987" name="AutoShape 79"/>
            <p:cNvSpPr>
              <a:spLocks noChangeArrowheads="1"/>
            </p:cNvSpPr>
            <p:nvPr/>
          </p:nvSpPr>
          <p:spPr bwMode="auto">
            <a:xfrm>
              <a:off x="1791" y="1295"/>
              <a:ext cx="1226" cy="547"/>
            </a:xfrm>
            <a:prstGeom prst="cube">
              <a:avLst>
                <a:gd name="adj" fmla="val 65907"/>
              </a:avLst>
            </a:prstGeom>
            <a:gradFill rotWithShape="1">
              <a:gsLst>
                <a:gs pos="0">
                  <a:srgbClr val="43596B"/>
                </a:gs>
                <a:gs pos="50000">
                  <a:srgbClr val="90C0E8"/>
                </a:gs>
                <a:gs pos="100000">
                  <a:srgbClr val="43596B"/>
                </a:gs>
              </a:gsLst>
              <a:lin ang="5400000" scaled="1"/>
            </a:gradFill>
            <a:ln w="9525">
              <a:solidFill>
                <a:schemeClr val="bg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5988" name="Group 80"/>
            <p:cNvGrpSpPr>
              <a:grpSpLocks/>
            </p:cNvGrpSpPr>
            <p:nvPr/>
          </p:nvGrpSpPr>
          <p:grpSpPr bwMode="auto">
            <a:xfrm>
              <a:off x="2110" y="754"/>
              <a:ext cx="680" cy="723"/>
              <a:chOff x="1236" y="869"/>
              <a:chExt cx="680" cy="723"/>
            </a:xfrm>
          </p:grpSpPr>
          <p:sp>
            <p:nvSpPr>
              <p:cNvPr id="125990" name="Oval 81"/>
              <p:cNvSpPr>
                <a:spLocks noChangeArrowheads="1"/>
              </p:cNvSpPr>
              <p:nvPr/>
            </p:nvSpPr>
            <p:spPr bwMode="auto">
              <a:xfrm>
                <a:off x="1236" y="1456"/>
                <a:ext cx="680"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5991" name="Picture 82" descr="CA0NW12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9" y="869"/>
                <a:ext cx="541" cy="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9491" name="Text Box 83"/>
            <p:cNvSpPr txBox="1">
              <a:spLocks noChangeArrowheads="1"/>
            </p:cNvSpPr>
            <p:nvPr/>
          </p:nvSpPr>
          <p:spPr bwMode="auto">
            <a:xfrm>
              <a:off x="1655" y="1616"/>
              <a:ext cx="952" cy="231"/>
            </a:xfrm>
            <a:prstGeom prst="rect">
              <a:avLst/>
            </a:prstGeom>
            <a:noFill/>
            <a:ln w="9525">
              <a:noFill/>
              <a:miter lim="800000"/>
              <a:headEnd/>
              <a:tailEnd/>
            </a:ln>
            <a:effectLst/>
          </p:spPr>
          <p:txBody>
            <a:bodyPr>
              <a:spAutoFit/>
            </a:bodyPr>
            <a:lstStyle/>
            <a:p>
              <a:pPr algn="r">
                <a:spcBef>
                  <a:spcPct val="50000"/>
                </a:spcBef>
                <a:defRPr/>
              </a:pPr>
              <a:r>
                <a:rPr lang="fi-FI" sz="1800" b="1" i="1">
                  <a:solidFill>
                    <a:schemeClr val="bg1"/>
                  </a:solidFill>
                  <a:effectLst>
                    <a:outerShdw blurRad="38100" dist="38100" dir="2700000" algn="tl">
                      <a:srgbClr val="C0C0C0"/>
                    </a:outerShdw>
                  </a:effectLst>
                  <a:cs typeface="Arial" pitchFamily="34" charset="0"/>
                </a:rPr>
                <a:t>LS2</a:t>
              </a:r>
              <a:endParaRPr lang="en-US" sz="1800" b="1" i="1">
                <a:solidFill>
                  <a:schemeClr val="bg1"/>
                </a:solidFill>
                <a:effectLst>
                  <a:outerShdw blurRad="38100" dist="38100" dir="2700000" algn="tl">
                    <a:srgbClr val="C0C0C0"/>
                  </a:outerShdw>
                </a:effectLst>
                <a:cs typeface="Arial" pitchFamily="34" charset="0"/>
              </a:endParaRPr>
            </a:p>
          </p:txBody>
        </p:sp>
      </p:grpSp>
      <p:sp>
        <p:nvSpPr>
          <p:cNvPr id="1169492" name="Text Box 84"/>
          <p:cNvSpPr txBox="1">
            <a:spLocks noChangeArrowheads="1"/>
          </p:cNvSpPr>
          <p:nvPr/>
        </p:nvSpPr>
        <p:spPr bwMode="auto">
          <a:xfrm rot="-3052644">
            <a:off x="-409575" y="4784725"/>
            <a:ext cx="2244725"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 3. What is the rule for resolving this? </a:t>
            </a:r>
          </a:p>
        </p:txBody>
      </p:sp>
      <p:sp>
        <p:nvSpPr>
          <p:cNvPr id="1169493" name="AutoShape 85"/>
          <p:cNvSpPr>
            <a:spLocks noChangeArrowheads="1"/>
          </p:cNvSpPr>
          <p:nvPr/>
        </p:nvSpPr>
        <p:spPr bwMode="auto">
          <a:xfrm rot="1949378">
            <a:off x="898525" y="4941888"/>
            <a:ext cx="288925" cy="647700"/>
          </a:xfrm>
          <a:prstGeom prst="curvedRightArrow">
            <a:avLst>
              <a:gd name="adj1" fmla="val 44835"/>
              <a:gd name="adj2" fmla="val 89670"/>
              <a:gd name="adj3" fmla="val 33333"/>
            </a:avLst>
          </a:prstGeom>
          <a:solidFill>
            <a:srgbClr val="993366"/>
          </a:solidFill>
          <a:ln w="22225">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494" name="Line 86"/>
          <p:cNvSpPr>
            <a:spLocks noChangeShapeType="1"/>
          </p:cNvSpPr>
          <p:nvPr/>
        </p:nvSpPr>
        <p:spPr bwMode="auto">
          <a:xfrm flipV="1">
            <a:off x="2268538" y="2636838"/>
            <a:ext cx="1079500" cy="2016125"/>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495" name="Text Box 87"/>
          <p:cNvSpPr txBox="1">
            <a:spLocks noChangeArrowheads="1"/>
          </p:cNvSpPr>
          <p:nvPr/>
        </p:nvSpPr>
        <p:spPr bwMode="auto">
          <a:xfrm>
            <a:off x="3276600" y="2636838"/>
            <a:ext cx="1441450"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5. Load Role “Auction Seller”</a:t>
            </a:r>
          </a:p>
        </p:txBody>
      </p:sp>
      <p:sp>
        <p:nvSpPr>
          <p:cNvPr id="1169496" name="Line 88"/>
          <p:cNvSpPr>
            <a:spLocks noChangeShapeType="1"/>
          </p:cNvSpPr>
          <p:nvPr/>
        </p:nvSpPr>
        <p:spPr bwMode="auto">
          <a:xfrm flipV="1">
            <a:off x="2339975" y="2708275"/>
            <a:ext cx="1150938" cy="2087563"/>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497" name="AutoShape 89"/>
          <p:cNvSpPr>
            <a:spLocks noChangeArrowheads="1"/>
          </p:cNvSpPr>
          <p:nvPr/>
        </p:nvSpPr>
        <p:spPr bwMode="auto">
          <a:xfrm rot="-6651883">
            <a:off x="2159000" y="5986463"/>
            <a:ext cx="288925" cy="647700"/>
          </a:xfrm>
          <a:prstGeom prst="curvedRightArrow">
            <a:avLst>
              <a:gd name="adj1" fmla="val 44835"/>
              <a:gd name="adj2" fmla="val 89670"/>
              <a:gd name="adj3" fmla="val 33333"/>
            </a:avLst>
          </a:prstGeom>
          <a:solidFill>
            <a:srgbClr val="993366"/>
          </a:solidFill>
          <a:ln w="22225">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498" name="Text Box 90"/>
          <p:cNvSpPr txBox="1">
            <a:spLocks noChangeArrowheads="1"/>
          </p:cNvSpPr>
          <p:nvPr/>
        </p:nvSpPr>
        <p:spPr bwMode="auto">
          <a:xfrm>
            <a:off x="2411413" y="6165850"/>
            <a:ext cx="1800225"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4. Starting “Auction Buyer” RAB</a:t>
            </a:r>
          </a:p>
        </p:txBody>
      </p:sp>
      <p:sp>
        <p:nvSpPr>
          <p:cNvPr id="1169499" name="Text Box 91"/>
          <p:cNvSpPr txBox="1">
            <a:spLocks noChangeArrowheads="1"/>
          </p:cNvSpPr>
          <p:nvPr/>
        </p:nvSpPr>
        <p:spPr bwMode="auto">
          <a:xfrm>
            <a:off x="3132138" y="3127375"/>
            <a:ext cx="1368425"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6. Make Offer on Price</a:t>
            </a:r>
          </a:p>
        </p:txBody>
      </p:sp>
      <p:sp>
        <p:nvSpPr>
          <p:cNvPr id="1169500" name="Line 92"/>
          <p:cNvSpPr>
            <a:spLocks noChangeShapeType="1"/>
          </p:cNvSpPr>
          <p:nvPr/>
        </p:nvSpPr>
        <p:spPr bwMode="auto">
          <a:xfrm flipV="1">
            <a:off x="2627313" y="2636838"/>
            <a:ext cx="3168650" cy="2376487"/>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501" name="Line 93"/>
          <p:cNvSpPr>
            <a:spLocks noChangeShapeType="1"/>
          </p:cNvSpPr>
          <p:nvPr/>
        </p:nvSpPr>
        <p:spPr bwMode="auto">
          <a:xfrm flipV="1">
            <a:off x="2700338" y="2708275"/>
            <a:ext cx="3168650" cy="2376488"/>
          </a:xfrm>
          <a:prstGeom prst="line">
            <a:avLst/>
          </a:prstGeom>
          <a:noFill/>
          <a:ln w="22225">
            <a:solidFill>
              <a:srgbClr val="993366"/>
            </a:solidFill>
            <a:round/>
            <a:headEnd/>
            <a:tailEnd type="triangle" w="lg" len="lg"/>
          </a:ln>
          <a:extLst>
            <a:ext uri="{909E8E84-426E-40DD-AFC4-6F175D3DCCD1}">
              <a14:hiddenFill xmlns:a14="http://schemas.microsoft.com/office/drawing/2010/main">
                <a:noFill/>
              </a14:hiddenFill>
            </a:ext>
          </a:extLst>
        </p:spPr>
        <p:txBody>
          <a:bodyPr>
            <a:spAutoFit/>
          </a:bodyPr>
          <a:lstStyle/>
          <a:p>
            <a:endParaRPr lang="en-US"/>
          </a:p>
        </p:txBody>
      </p:sp>
      <p:sp>
        <p:nvSpPr>
          <p:cNvPr id="1169502" name="Text Box 94"/>
          <p:cNvSpPr txBox="1">
            <a:spLocks noChangeArrowheads="1"/>
          </p:cNvSpPr>
          <p:nvPr/>
        </p:nvSpPr>
        <p:spPr bwMode="auto">
          <a:xfrm>
            <a:off x="3203575" y="4076700"/>
            <a:ext cx="358775" cy="304800"/>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5.</a:t>
            </a:r>
          </a:p>
        </p:txBody>
      </p:sp>
      <p:sp>
        <p:nvSpPr>
          <p:cNvPr id="1169503" name="Text Box 95"/>
          <p:cNvSpPr txBox="1">
            <a:spLocks noChangeArrowheads="1"/>
          </p:cNvSpPr>
          <p:nvPr/>
        </p:nvSpPr>
        <p:spPr bwMode="auto">
          <a:xfrm>
            <a:off x="3419475" y="4437063"/>
            <a:ext cx="358775" cy="304800"/>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6.</a:t>
            </a:r>
          </a:p>
        </p:txBody>
      </p:sp>
      <p:sp>
        <p:nvSpPr>
          <p:cNvPr id="1169504" name="AutoShape 96"/>
          <p:cNvSpPr>
            <a:spLocks noChangeArrowheads="1"/>
          </p:cNvSpPr>
          <p:nvPr/>
        </p:nvSpPr>
        <p:spPr bwMode="auto">
          <a:xfrm rot="7687863">
            <a:off x="4608512" y="873126"/>
            <a:ext cx="288925" cy="647700"/>
          </a:xfrm>
          <a:prstGeom prst="curvedRightArrow">
            <a:avLst>
              <a:gd name="adj1" fmla="val 44835"/>
              <a:gd name="adj2" fmla="val 89670"/>
              <a:gd name="adj3" fmla="val 33333"/>
            </a:avLst>
          </a:prstGeom>
          <a:solidFill>
            <a:srgbClr val="993366"/>
          </a:solidFill>
          <a:ln w="22225">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505" name="Text Box 97"/>
          <p:cNvSpPr txBox="1">
            <a:spLocks noChangeArrowheads="1"/>
          </p:cNvSpPr>
          <p:nvPr/>
        </p:nvSpPr>
        <p:spPr bwMode="auto">
          <a:xfrm>
            <a:off x="7308850" y="836613"/>
            <a:ext cx="1728788" cy="94297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7b. “Operator” has right of doing such requests. I need to load that role</a:t>
            </a:r>
          </a:p>
        </p:txBody>
      </p:sp>
      <p:sp>
        <p:nvSpPr>
          <p:cNvPr id="1169506" name="AutoShape 98"/>
          <p:cNvSpPr>
            <a:spLocks noChangeArrowheads="1"/>
          </p:cNvSpPr>
          <p:nvPr/>
        </p:nvSpPr>
        <p:spPr bwMode="auto">
          <a:xfrm rot="7687863">
            <a:off x="6911975" y="657226"/>
            <a:ext cx="288925" cy="647700"/>
          </a:xfrm>
          <a:prstGeom prst="curvedRightArrow">
            <a:avLst>
              <a:gd name="adj1" fmla="val 44835"/>
              <a:gd name="adj2" fmla="val 89670"/>
              <a:gd name="adj3" fmla="val 33333"/>
            </a:avLst>
          </a:prstGeom>
          <a:solidFill>
            <a:srgbClr val="993366"/>
          </a:solidFill>
          <a:ln w="22225">
            <a:solidFill>
              <a:srgbClr val="993366"/>
            </a:solidFill>
            <a:miter lim="800000"/>
            <a:headEnd type="none" w="lg" len="lg"/>
            <a:tailEnd type="none" w="lg" len="lg"/>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69507" name="Text Box 99"/>
          <p:cNvSpPr txBox="1">
            <a:spLocks noChangeArrowheads="1"/>
          </p:cNvSpPr>
          <p:nvPr/>
        </p:nvSpPr>
        <p:spPr bwMode="auto">
          <a:xfrm>
            <a:off x="4500563" y="692150"/>
            <a:ext cx="1511300" cy="517525"/>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7a. I have that role already</a:t>
            </a:r>
          </a:p>
        </p:txBody>
      </p:sp>
      <p:sp>
        <p:nvSpPr>
          <p:cNvPr id="1169508" name="Text Box 100"/>
          <p:cNvSpPr txBox="1">
            <a:spLocks noChangeArrowheads="1"/>
          </p:cNvSpPr>
          <p:nvPr/>
        </p:nvSpPr>
        <p:spPr bwMode="auto">
          <a:xfrm>
            <a:off x="7164388" y="2133600"/>
            <a:ext cx="503237" cy="304800"/>
          </a:xfrm>
          <a:prstGeom prst="rect">
            <a:avLst/>
          </a:prstGeom>
          <a:noFill/>
          <a:ln w="9525">
            <a:noFill/>
            <a:miter lim="800000"/>
            <a:headEnd/>
            <a:tailEnd/>
          </a:ln>
          <a:effectLst/>
        </p:spPr>
        <p:txBody>
          <a:bodyPr>
            <a:spAutoFit/>
          </a:bodyPr>
          <a:lstStyle/>
          <a:p>
            <a:pPr algn="r">
              <a:spcBef>
                <a:spcPct val="50000"/>
              </a:spcBef>
              <a:defRPr/>
            </a:pPr>
            <a:r>
              <a:rPr lang="en-US" sz="1400">
                <a:solidFill>
                  <a:srgbClr val="003366"/>
                </a:solidFill>
                <a:effectLst>
                  <a:outerShdw blurRad="38100" dist="38100" dir="2700000" algn="tl">
                    <a:srgbClr val="C0C0C0"/>
                  </a:outerShdw>
                </a:effectLst>
                <a:cs typeface="Arial" pitchFamily="34" charset="0"/>
              </a:rPr>
              <a:t>9. </a:t>
            </a:r>
          </a:p>
        </p:txBody>
      </p:sp>
      <p:sp>
        <p:nvSpPr>
          <p:cNvPr id="1169509" name="Text Box 101"/>
          <p:cNvSpPr txBox="1">
            <a:spLocks noChangeArrowheads="1"/>
          </p:cNvSpPr>
          <p:nvPr/>
        </p:nvSpPr>
        <p:spPr bwMode="auto">
          <a:xfrm>
            <a:off x="611188" y="1341438"/>
            <a:ext cx="1873250" cy="1803400"/>
          </a:xfrm>
          <a:prstGeom prst="rect">
            <a:avLst/>
          </a:prstGeom>
          <a:solidFill>
            <a:schemeClr val="accent1"/>
          </a:solidFill>
          <a:ln w="9525">
            <a:solidFill>
              <a:schemeClr val="tx1"/>
            </a:solidFill>
            <a:miter lim="800000"/>
            <a:headEnd/>
            <a:tailEnd/>
          </a:ln>
          <a:effectLst/>
        </p:spPr>
        <p:txBody>
          <a:bodyPr>
            <a:spAutoFit/>
          </a:bodyPr>
          <a:lstStyle/>
          <a:p>
            <a:pPr algn="l">
              <a:spcBef>
                <a:spcPct val="50000"/>
              </a:spcBef>
              <a:defRPr/>
            </a:pPr>
            <a:r>
              <a:rPr lang="en-US" sz="1400">
                <a:solidFill>
                  <a:srgbClr val="003366"/>
                </a:solidFill>
                <a:effectLst>
                  <a:outerShdw blurRad="38100" dist="38100" dir="2700000" algn="tl">
                    <a:srgbClr val="000000"/>
                  </a:outerShdw>
                </a:effectLst>
                <a:cs typeface="Arial" pitchFamily="34" charset="0"/>
              </a:rPr>
              <a:t>10. LS1 and LS2 make offers</a:t>
            </a:r>
          </a:p>
          <a:p>
            <a:pPr algn="l">
              <a:spcBef>
                <a:spcPct val="50000"/>
              </a:spcBef>
              <a:defRPr/>
            </a:pPr>
            <a:r>
              <a:rPr lang="en-US" sz="1400">
                <a:solidFill>
                  <a:srgbClr val="003366"/>
                </a:solidFill>
                <a:effectLst>
                  <a:outerShdw blurRad="38100" dist="38100" dir="2700000" algn="tl">
                    <a:srgbClr val="000000"/>
                  </a:outerShdw>
                </a:effectLst>
                <a:cs typeface="Arial" pitchFamily="34" charset="0"/>
              </a:rPr>
              <a:t>11. Operator selects, say, LS1</a:t>
            </a:r>
          </a:p>
          <a:p>
            <a:pPr algn="l">
              <a:spcBef>
                <a:spcPct val="50000"/>
              </a:spcBef>
              <a:defRPr/>
            </a:pPr>
            <a:r>
              <a:rPr lang="en-US" sz="1400">
                <a:solidFill>
                  <a:srgbClr val="003366"/>
                </a:solidFill>
                <a:effectLst>
                  <a:outerShdw blurRad="38100" dist="38100" dir="2700000" algn="tl">
                    <a:srgbClr val="000000"/>
                  </a:outerShdw>
                </a:effectLst>
                <a:cs typeface="Arial" pitchFamily="34" charset="0"/>
              </a:rPr>
              <a:t>12. Operators makes service transaction with LS1</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94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6946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6946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6947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6949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6949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6949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6949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694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694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16950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6950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16949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16949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6950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69503"/>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6950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69507"/>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16950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16950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169475"/>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6947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6947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6947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6950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695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9466" grpId="0" animBg="1"/>
      <p:bldP spid="1169467" grpId="0" animBg="1"/>
      <p:bldP spid="1169468" grpId="0"/>
      <p:bldP spid="1169475" grpId="0" animBg="1"/>
      <p:bldP spid="1169476" grpId="0" animBg="1"/>
      <p:bldP spid="1169477" grpId="0" animBg="1"/>
      <p:bldP spid="1169478" grpId="0"/>
      <p:bldP spid="1169479" grpId="0"/>
      <p:bldP spid="1169492" grpId="0"/>
      <p:bldP spid="1169493" grpId="0" animBg="1"/>
      <p:bldP spid="1169494" grpId="0" animBg="1"/>
      <p:bldP spid="1169495" grpId="0"/>
      <p:bldP spid="1169496" grpId="0" animBg="1"/>
      <p:bldP spid="1169497" grpId="0" animBg="1"/>
      <p:bldP spid="1169498" grpId="0"/>
      <p:bldP spid="1169499" grpId="0"/>
      <p:bldP spid="1169500" grpId="0" animBg="1"/>
      <p:bldP spid="1169501" grpId="0" animBg="1"/>
      <p:bldP spid="1169502" grpId="0"/>
      <p:bldP spid="1169503" grpId="0"/>
      <p:bldP spid="1169504" grpId="0" animBg="1"/>
      <p:bldP spid="1169505" grpId="0"/>
      <p:bldP spid="1169506" grpId="0" animBg="1"/>
      <p:bldP spid="1169507" grpId="0"/>
      <p:bldP spid="1169508" grpId="0"/>
      <p:bldP spid="1169509"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6978" name="Line 4"/>
          <p:cNvSpPr>
            <a:spLocks noChangeShapeType="1"/>
          </p:cNvSpPr>
          <p:nvPr/>
        </p:nvSpPr>
        <p:spPr bwMode="auto">
          <a:xfrm flipV="1">
            <a:off x="1393825" y="4271963"/>
            <a:ext cx="2160588" cy="719137"/>
          </a:xfrm>
          <a:prstGeom prst="line">
            <a:avLst/>
          </a:prstGeom>
          <a:noFill/>
          <a:ln w="38100">
            <a:solidFill>
              <a:srgbClr val="777777"/>
            </a:solidFill>
            <a:round/>
            <a:headEnd type="diamond" w="sm" len="lg"/>
            <a:tailEnd/>
          </a:ln>
          <a:extLst>
            <a:ext uri="{909E8E84-426E-40DD-AFC4-6F175D3DCCD1}">
              <a14:hiddenFill xmlns:a14="http://schemas.microsoft.com/office/drawing/2010/main">
                <a:noFill/>
              </a14:hiddenFill>
            </a:ext>
          </a:extLst>
        </p:spPr>
        <p:txBody>
          <a:bodyPr>
            <a:spAutoFit/>
          </a:bodyPr>
          <a:lstStyle/>
          <a:p>
            <a:endParaRPr lang="en-US"/>
          </a:p>
        </p:txBody>
      </p:sp>
      <p:pic>
        <p:nvPicPr>
          <p:cNvPr id="126979" name="Picture 5" descr="rscdf-powere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97775" y="4030663"/>
            <a:ext cx="1428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80" name="Picture 6" descr="rgb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33688" y="1824038"/>
            <a:ext cx="1439862"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1" name="Line 7"/>
          <p:cNvSpPr>
            <a:spLocks noChangeShapeType="1"/>
          </p:cNvSpPr>
          <p:nvPr/>
        </p:nvSpPr>
        <p:spPr bwMode="auto">
          <a:xfrm>
            <a:off x="3554413" y="2398713"/>
            <a:ext cx="0" cy="1873250"/>
          </a:xfrm>
          <a:prstGeom prst="line">
            <a:avLst/>
          </a:prstGeom>
          <a:noFill/>
          <a:ln w="38100">
            <a:solidFill>
              <a:srgbClr val="777777"/>
            </a:solidFill>
            <a:round/>
            <a:headEnd type="diamond" w="sm" len="lg"/>
            <a:tailEnd/>
          </a:ln>
          <a:extLst>
            <a:ext uri="{909E8E84-426E-40DD-AFC4-6F175D3DCCD1}">
              <a14:hiddenFill xmlns:a14="http://schemas.microsoft.com/office/drawing/2010/main">
                <a:noFill/>
              </a14:hiddenFill>
            </a:ext>
          </a:extLst>
        </p:spPr>
        <p:txBody>
          <a:bodyPr>
            <a:spAutoFit/>
          </a:bodyPr>
          <a:lstStyle/>
          <a:p>
            <a:endParaRPr lang="en-US"/>
          </a:p>
        </p:txBody>
      </p:sp>
      <p:sp>
        <p:nvSpPr>
          <p:cNvPr id="126982" name="Line 8"/>
          <p:cNvSpPr>
            <a:spLocks noChangeShapeType="1"/>
          </p:cNvSpPr>
          <p:nvPr/>
        </p:nvSpPr>
        <p:spPr bwMode="auto">
          <a:xfrm>
            <a:off x="3554413" y="4271963"/>
            <a:ext cx="3816350" cy="0"/>
          </a:xfrm>
          <a:prstGeom prst="line">
            <a:avLst/>
          </a:prstGeom>
          <a:noFill/>
          <a:ln w="38100">
            <a:solidFill>
              <a:srgbClr val="777777"/>
            </a:solidFill>
            <a:round/>
            <a:headEnd type="none" w="sm" len="lg"/>
            <a:tailEnd type="diamond" w="sm" len="lg"/>
          </a:ln>
          <a:extLst>
            <a:ext uri="{909E8E84-426E-40DD-AFC4-6F175D3DCCD1}">
              <a14:hiddenFill xmlns:a14="http://schemas.microsoft.com/office/drawing/2010/main">
                <a:noFill/>
              </a14:hiddenFill>
            </a:ext>
          </a:extLst>
        </p:spPr>
        <p:txBody>
          <a:bodyPr>
            <a:spAutoFit/>
          </a:bodyPr>
          <a:lstStyle/>
          <a:p>
            <a:endParaRPr lang="en-US"/>
          </a:p>
        </p:txBody>
      </p:sp>
      <p:sp>
        <p:nvSpPr>
          <p:cNvPr id="1128457" name="Text Box 9"/>
          <p:cNvSpPr txBox="1">
            <a:spLocks noChangeArrowheads="1"/>
          </p:cNvSpPr>
          <p:nvPr/>
        </p:nvSpPr>
        <p:spPr bwMode="auto">
          <a:xfrm>
            <a:off x="4344988" y="4295775"/>
            <a:ext cx="2233612" cy="336550"/>
          </a:xfrm>
          <a:prstGeom prst="rect">
            <a:avLst/>
          </a:prstGeom>
          <a:noFill/>
          <a:ln w="9525" algn="ctr">
            <a:noFill/>
            <a:miter lim="800000"/>
            <a:headEnd/>
            <a:tailEnd/>
          </a:ln>
          <a:effectLst>
            <a:outerShdw dist="35921" dir="2700000" algn="ctr" rotWithShape="0">
              <a:srgbClr val="FF9900"/>
            </a:outerShdw>
          </a:effectLst>
        </p:spPr>
        <p:txBody>
          <a:bodyPr>
            <a:spAutoFit/>
          </a:bodyPr>
          <a:lstStyle/>
          <a:p>
            <a:pPr>
              <a:spcBef>
                <a:spcPct val="50000"/>
              </a:spcBef>
              <a:defRPr/>
            </a:pPr>
            <a:r>
              <a:rPr lang="en-US" sz="1600" b="1" i="1">
                <a:solidFill>
                  <a:srgbClr val="666699"/>
                </a:solidFill>
                <a:effectLst>
                  <a:outerShdw blurRad="38100" dist="38100" dir="2700000" algn="tl">
                    <a:srgbClr val="C0C0C0"/>
                  </a:outerShdw>
                </a:effectLst>
              </a:rPr>
              <a:t>D y n a m i c s </a:t>
            </a:r>
          </a:p>
        </p:txBody>
      </p:sp>
      <p:pic>
        <p:nvPicPr>
          <p:cNvPr id="126984" name="Picture 10" descr="rdf-power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9588" y="4056063"/>
            <a:ext cx="1085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459" name="Text Box 11"/>
          <p:cNvSpPr txBox="1">
            <a:spLocks noChangeArrowheads="1"/>
          </p:cNvSpPr>
          <p:nvPr/>
        </p:nvSpPr>
        <p:spPr bwMode="auto">
          <a:xfrm>
            <a:off x="6516688" y="4505325"/>
            <a:ext cx="2582862" cy="1314450"/>
          </a:xfrm>
          <a:prstGeom prst="rect">
            <a:avLst/>
          </a:prstGeom>
          <a:noFill/>
          <a:ln w="9525" algn="ctr">
            <a:noFill/>
            <a:miter lim="800000"/>
            <a:headEnd/>
            <a:tailEnd/>
          </a:ln>
          <a:effectLst/>
        </p:spPr>
        <p:txBody>
          <a:bodyPr>
            <a:spAutoFit/>
          </a:bodyPr>
          <a:lstStyle/>
          <a:p>
            <a:pPr algn="l">
              <a:spcBef>
                <a:spcPct val="50000"/>
              </a:spcBef>
              <a:defRPr/>
            </a:pPr>
            <a:r>
              <a:rPr lang="en-US" sz="1600" b="1" i="1">
                <a:solidFill>
                  <a:srgbClr val="CC3300"/>
                </a:solidFill>
                <a:effectLst>
                  <a:outerShdw blurRad="38100" dist="38100" dir="2700000" algn="tl">
                    <a:srgbClr val="C0C0C0"/>
                  </a:outerShdw>
                </a:effectLst>
              </a:rPr>
              <a:t>Resource description includes different states at different time and different conditions at different context…</a:t>
            </a:r>
          </a:p>
        </p:txBody>
      </p:sp>
      <p:sp>
        <p:nvSpPr>
          <p:cNvPr id="1128460" name="Text Box 12"/>
          <p:cNvSpPr txBox="1">
            <a:spLocks noChangeArrowheads="1"/>
          </p:cNvSpPr>
          <p:nvPr/>
        </p:nvSpPr>
        <p:spPr bwMode="auto">
          <a:xfrm>
            <a:off x="1160463" y="796925"/>
            <a:ext cx="3276600" cy="1314450"/>
          </a:xfrm>
          <a:prstGeom prst="rect">
            <a:avLst/>
          </a:prstGeom>
          <a:noFill/>
          <a:ln w="9525" algn="ctr">
            <a:noFill/>
            <a:miter lim="800000"/>
            <a:headEnd/>
            <a:tailEnd/>
          </a:ln>
          <a:effectLst/>
        </p:spPr>
        <p:txBody>
          <a:bodyPr>
            <a:spAutoFit/>
          </a:bodyPr>
          <a:lstStyle/>
          <a:p>
            <a:pPr algn="just">
              <a:spcBef>
                <a:spcPct val="50000"/>
              </a:spcBef>
              <a:defRPr/>
            </a:pPr>
            <a:r>
              <a:rPr lang="en-US" sz="1600" b="1" i="1">
                <a:solidFill>
                  <a:srgbClr val="CC3300"/>
                </a:solidFill>
                <a:effectLst>
                  <a:outerShdw blurRad="38100" dist="38100" dir="2700000" algn="tl">
                    <a:srgbClr val="C0C0C0"/>
                  </a:outerShdw>
                </a:effectLst>
              </a:rPr>
              <a:t>Resource description includes ”care” instructions for a resource agent, which will be the basis for its proactive behaviour…</a:t>
            </a:r>
          </a:p>
        </p:txBody>
      </p:sp>
      <p:sp>
        <p:nvSpPr>
          <p:cNvPr id="1128461" name="Text Box 13"/>
          <p:cNvSpPr txBox="1">
            <a:spLocks noChangeArrowheads="1"/>
          </p:cNvSpPr>
          <p:nvPr/>
        </p:nvSpPr>
        <p:spPr bwMode="auto">
          <a:xfrm rot="16200000">
            <a:off x="2354263" y="3024188"/>
            <a:ext cx="1873250" cy="336550"/>
          </a:xfrm>
          <a:prstGeom prst="rect">
            <a:avLst/>
          </a:prstGeom>
          <a:noFill/>
          <a:ln w="9525" algn="ctr">
            <a:noFill/>
            <a:miter lim="800000"/>
            <a:headEnd/>
            <a:tailEnd/>
          </a:ln>
          <a:effectLst>
            <a:outerShdw dist="35921" dir="2700000" algn="ctr" rotWithShape="0">
              <a:srgbClr val="FF9900"/>
            </a:outerShdw>
          </a:effectLst>
        </p:spPr>
        <p:txBody>
          <a:bodyPr>
            <a:spAutoFit/>
          </a:bodyPr>
          <a:lstStyle/>
          <a:p>
            <a:pPr>
              <a:spcBef>
                <a:spcPct val="50000"/>
              </a:spcBef>
              <a:defRPr/>
            </a:pPr>
            <a:r>
              <a:rPr lang="en-US" sz="1600" b="1" i="1">
                <a:solidFill>
                  <a:srgbClr val="666699"/>
                </a:solidFill>
                <a:effectLst>
                  <a:outerShdw blurRad="38100" dist="38100" dir="2700000" algn="tl">
                    <a:srgbClr val="C0C0C0"/>
                  </a:outerShdw>
                </a:effectLst>
              </a:rPr>
              <a:t>P r o a c t i v i t y</a:t>
            </a:r>
          </a:p>
        </p:txBody>
      </p:sp>
      <p:pic>
        <p:nvPicPr>
          <p:cNvPr id="126988" name="Picture 14" descr="logoRD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4688" y="5018088"/>
            <a:ext cx="1511300"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9" name="Text Box 15"/>
          <p:cNvSpPr txBox="1">
            <a:spLocks noChangeArrowheads="1"/>
          </p:cNvSpPr>
          <p:nvPr/>
        </p:nvSpPr>
        <p:spPr bwMode="auto">
          <a:xfrm>
            <a:off x="828675" y="5046663"/>
            <a:ext cx="9286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800">
                <a:solidFill>
                  <a:srgbClr val="FF9900"/>
                </a:solidFill>
                <a:latin typeface="Cooper Black" pitchFamily="18" charset="0"/>
              </a:rPr>
              <a:t>PI</a:t>
            </a:r>
            <a:endParaRPr lang="en-US" altLang="en-US" sz="1800">
              <a:solidFill>
                <a:srgbClr val="FF9900"/>
              </a:solidFill>
              <a:latin typeface="Cooper Black" pitchFamily="18" charset="0"/>
            </a:endParaRPr>
          </a:p>
        </p:txBody>
      </p:sp>
      <p:sp>
        <p:nvSpPr>
          <p:cNvPr id="1128464" name="Text Box 16"/>
          <p:cNvSpPr txBox="1">
            <a:spLocks noChangeArrowheads="1"/>
          </p:cNvSpPr>
          <p:nvPr/>
        </p:nvSpPr>
        <p:spPr bwMode="auto">
          <a:xfrm rot="-1088552">
            <a:off x="960438" y="4416425"/>
            <a:ext cx="2233612" cy="336550"/>
          </a:xfrm>
          <a:prstGeom prst="rect">
            <a:avLst/>
          </a:prstGeom>
          <a:noFill/>
          <a:ln w="9525" algn="ctr">
            <a:noFill/>
            <a:miter lim="800000"/>
            <a:headEnd/>
            <a:tailEnd/>
          </a:ln>
          <a:effectLst>
            <a:outerShdw dist="35921" dir="2700000" algn="ctr" rotWithShape="0">
              <a:srgbClr val="FF9900"/>
            </a:outerShdw>
          </a:effectLst>
        </p:spPr>
        <p:txBody>
          <a:bodyPr>
            <a:spAutoFit/>
          </a:bodyPr>
          <a:lstStyle/>
          <a:p>
            <a:pPr>
              <a:spcBef>
                <a:spcPct val="50000"/>
              </a:spcBef>
              <a:defRPr/>
            </a:pPr>
            <a:r>
              <a:rPr lang="en-US" sz="1600" b="1" i="1">
                <a:solidFill>
                  <a:srgbClr val="666699"/>
                </a:solidFill>
                <a:effectLst>
                  <a:outerShdw blurRad="38100" dist="38100" dir="2700000" algn="tl">
                    <a:srgbClr val="C0C0C0"/>
                  </a:outerShdw>
                </a:effectLst>
              </a:rPr>
              <a:t>C o o r d i n a t i o n</a:t>
            </a:r>
          </a:p>
        </p:txBody>
      </p:sp>
      <p:sp>
        <p:nvSpPr>
          <p:cNvPr id="1128465" name="Text Box 17"/>
          <p:cNvSpPr txBox="1">
            <a:spLocks noChangeArrowheads="1"/>
          </p:cNvSpPr>
          <p:nvPr/>
        </p:nvSpPr>
        <p:spPr bwMode="auto">
          <a:xfrm>
            <a:off x="301625" y="5440363"/>
            <a:ext cx="4608513" cy="1069975"/>
          </a:xfrm>
          <a:prstGeom prst="rect">
            <a:avLst/>
          </a:prstGeom>
          <a:noFill/>
          <a:ln w="9525" algn="ctr">
            <a:noFill/>
            <a:miter lim="800000"/>
            <a:headEnd/>
            <a:tailEnd/>
          </a:ln>
          <a:effectLst/>
        </p:spPr>
        <p:txBody>
          <a:bodyPr>
            <a:spAutoFit/>
          </a:bodyPr>
          <a:lstStyle/>
          <a:p>
            <a:pPr algn="just">
              <a:spcBef>
                <a:spcPct val="50000"/>
              </a:spcBef>
              <a:defRPr/>
            </a:pPr>
            <a:r>
              <a:rPr lang="en-US" sz="1600" b="1" i="1">
                <a:solidFill>
                  <a:srgbClr val="CC3300"/>
                </a:solidFill>
                <a:effectLst>
                  <a:outerShdw blurRad="38100" dist="38100" dir="2700000" algn="tl">
                    <a:srgbClr val="C0C0C0"/>
                  </a:outerShdw>
                </a:effectLst>
              </a:rPr>
              <a:t>Resource description includes coordination constraints that the resource agent requires from the agents, which are taking care of the resource parts…</a:t>
            </a:r>
          </a:p>
        </p:txBody>
      </p:sp>
      <p:sp>
        <p:nvSpPr>
          <p:cNvPr id="126992" name="Oval 18"/>
          <p:cNvSpPr>
            <a:spLocks noChangeArrowheads="1"/>
          </p:cNvSpPr>
          <p:nvPr/>
        </p:nvSpPr>
        <p:spPr bwMode="auto">
          <a:xfrm rot="-200752">
            <a:off x="2609850" y="4056063"/>
            <a:ext cx="1871663" cy="431800"/>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993" name="Oval 19"/>
          <p:cNvSpPr>
            <a:spLocks noChangeArrowheads="1"/>
          </p:cNvSpPr>
          <p:nvPr/>
        </p:nvSpPr>
        <p:spPr bwMode="auto">
          <a:xfrm rot="-200752">
            <a:off x="2185988" y="3740150"/>
            <a:ext cx="2736850" cy="1081088"/>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994" name="Oval 20"/>
          <p:cNvSpPr>
            <a:spLocks noChangeArrowheads="1"/>
          </p:cNvSpPr>
          <p:nvPr/>
        </p:nvSpPr>
        <p:spPr bwMode="auto">
          <a:xfrm rot="-200752">
            <a:off x="1609725" y="3406775"/>
            <a:ext cx="4032250" cy="1728788"/>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995" name="Oval 21"/>
          <p:cNvSpPr>
            <a:spLocks noChangeArrowheads="1"/>
          </p:cNvSpPr>
          <p:nvPr/>
        </p:nvSpPr>
        <p:spPr bwMode="auto">
          <a:xfrm rot="-200752">
            <a:off x="962025" y="3048000"/>
            <a:ext cx="5472113" cy="2303463"/>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996" name="Oval 22"/>
          <p:cNvSpPr>
            <a:spLocks noChangeArrowheads="1"/>
          </p:cNvSpPr>
          <p:nvPr/>
        </p:nvSpPr>
        <p:spPr bwMode="auto">
          <a:xfrm rot="-200752">
            <a:off x="261938" y="2646363"/>
            <a:ext cx="6821487" cy="3124200"/>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6997" name="Oval 23"/>
          <p:cNvSpPr>
            <a:spLocks noChangeArrowheads="1"/>
          </p:cNvSpPr>
          <p:nvPr/>
        </p:nvSpPr>
        <p:spPr bwMode="auto">
          <a:xfrm rot="-200752">
            <a:off x="3032125" y="4216400"/>
            <a:ext cx="1085850" cy="136525"/>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6998" name="Group 24"/>
          <p:cNvGrpSpPr>
            <a:grpSpLocks/>
          </p:cNvGrpSpPr>
          <p:nvPr/>
        </p:nvGrpSpPr>
        <p:grpSpPr bwMode="auto">
          <a:xfrm>
            <a:off x="3986213" y="2349500"/>
            <a:ext cx="3465512" cy="1693863"/>
            <a:chOff x="2804" y="2246"/>
            <a:chExt cx="1837" cy="820"/>
          </a:xfrm>
        </p:grpSpPr>
        <p:sp>
          <p:nvSpPr>
            <p:cNvPr id="1128473" name="AutoShape 25"/>
            <p:cNvSpPr>
              <a:spLocks noChangeArrowheads="1"/>
            </p:cNvSpPr>
            <p:nvPr/>
          </p:nvSpPr>
          <p:spPr bwMode="auto">
            <a:xfrm>
              <a:off x="2925" y="2750"/>
              <a:ext cx="1716" cy="181"/>
            </a:xfrm>
            <a:prstGeom prst="parallelogram">
              <a:avLst>
                <a:gd name="adj" fmla="val 82210"/>
              </a:avLst>
            </a:prstGeom>
            <a:solidFill>
              <a:srgbClr val="993300">
                <a:alpha val="64999"/>
              </a:srgbClr>
            </a:solidFill>
            <a:ln w="9525" algn="ctr">
              <a:solidFill>
                <a:srgbClr val="FF9900"/>
              </a:solidFill>
              <a:miter lim="800000"/>
              <a:headEnd/>
              <a:tailEnd/>
            </a:ln>
            <a:effectLst>
              <a:outerShdw dist="35921" dir="2700000" algn="ctr" rotWithShape="0">
                <a:schemeClr val="bg2"/>
              </a:outerShdw>
            </a:effectLst>
          </p:spPr>
          <p:txBody>
            <a:bodyPr anchor="ctr">
              <a:spAutoFit/>
            </a:bodyPr>
            <a:lstStyle/>
            <a:p>
              <a:pPr>
                <a:defRPr/>
              </a:pPr>
              <a:endParaRPr lang="en-US"/>
            </a:p>
          </p:txBody>
        </p:sp>
        <p:pic>
          <p:nvPicPr>
            <p:cNvPr id="127002" name="Picture 26" descr="AP"/>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9" y="2246"/>
              <a:ext cx="1225" cy="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475" name="Text Box 27"/>
            <p:cNvSpPr txBox="1">
              <a:spLocks noChangeArrowheads="1"/>
            </p:cNvSpPr>
            <p:nvPr/>
          </p:nvSpPr>
          <p:spPr bwMode="auto">
            <a:xfrm>
              <a:off x="2804" y="2918"/>
              <a:ext cx="1271" cy="148"/>
            </a:xfrm>
            <a:prstGeom prst="rect">
              <a:avLst/>
            </a:prstGeom>
            <a:noFill/>
            <a:ln w="9525" algn="ctr">
              <a:noFill/>
              <a:miter lim="800000"/>
              <a:headEnd/>
              <a:tailEnd/>
            </a:ln>
            <a:effectLst>
              <a:outerShdw dist="35921" dir="2700000" algn="ctr" rotWithShape="0">
                <a:srgbClr val="FF9900"/>
              </a:outerShdw>
            </a:effectLst>
          </p:spPr>
          <p:txBody>
            <a:bodyPr>
              <a:spAutoFit/>
            </a:bodyPr>
            <a:lstStyle/>
            <a:p>
              <a:pPr>
                <a:spcBef>
                  <a:spcPct val="50000"/>
                </a:spcBef>
                <a:defRPr/>
              </a:pPr>
              <a:r>
                <a:rPr lang="en-US" sz="1400" b="1" i="1">
                  <a:solidFill>
                    <a:srgbClr val="993300"/>
                  </a:solidFill>
                  <a:effectLst>
                    <a:outerShdw blurRad="38100" dist="38100" dir="2700000" algn="tl">
                      <a:srgbClr val="C0C0C0"/>
                    </a:outerShdw>
                  </a:effectLst>
                </a:rPr>
                <a:t>G U N    P l a t f o r m</a:t>
              </a:r>
            </a:p>
          </p:txBody>
        </p:sp>
      </p:grpSp>
      <p:sp>
        <p:nvSpPr>
          <p:cNvPr id="126999" name="Oval 28"/>
          <p:cNvSpPr>
            <a:spLocks noChangeArrowheads="1"/>
          </p:cNvSpPr>
          <p:nvPr/>
        </p:nvSpPr>
        <p:spPr bwMode="auto">
          <a:xfrm rot="-200752">
            <a:off x="-190500" y="2038350"/>
            <a:ext cx="7777163" cy="4176713"/>
          </a:xfrm>
          <a:prstGeom prst="ellipse">
            <a:avLst/>
          </a:prstGeom>
          <a:noFill/>
          <a:ln w="9525" algn="ctr">
            <a:solidFill>
              <a:srgbClr val="B2B2B2"/>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28477" name="Text Box 29"/>
          <p:cNvSpPr txBox="1">
            <a:spLocks noChangeArrowheads="1"/>
          </p:cNvSpPr>
          <p:nvPr/>
        </p:nvSpPr>
        <p:spPr bwMode="auto">
          <a:xfrm>
            <a:off x="890588" y="150813"/>
            <a:ext cx="8135937" cy="579437"/>
          </a:xfrm>
          <a:prstGeom prst="rect">
            <a:avLst/>
          </a:prstGeom>
          <a:noFill/>
          <a:ln w="9525" algn="ctr">
            <a:noFill/>
            <a:miter lim="800000"/>
            <a:headEnd/>
            <a:tailEnd/>
          </a:ln>
          <a:effectLst>
            <a:outerShdw dist="35921" dir="2700000" algn="ctr" rotWithShape="0">
              <a:schemeClr val="bg2"/>
            </a:outerShdw>
          </a:effectLst>
        </p:spPr>
        <p:txBody>
          <a:bodyPr>
            <a:spAutoFit/>
          </a:bodyPr>
          <a:lstStyle/>
          <a:p>
            <a:pPr algn="r">
              <a:spcBef>
                <a:spcPct val="50000"/>
              </a:spcBef>
              <a:defRPr/>
            </a:pPr>
            <a:r>
              <a:rPr lang="en-US" sz="3200" b="1" i="1">
                <a:solidFill>
                  <a:srgbClr val="EC8C00"/>
                </a:solidFill>
                <a:effectLst>
                  <a:outerShdw blurRad="38100" dist="38100" dir="2700000" algn="tl">
                    <a:srgbClr val="C0C0C0"/>
                  </a:outerShdw>
                </a:effectLst>
              </a:rPr>
              <a:t>RDF Evolution towards GUN</a:t>
            </a:r>
          </a:p>
        </p:txBody>
      </p:sp>
    </p:spTree>
  </p:cSld>
  <p:clrMapOvr>
    <a:masterClrMapping/>
  </p:clrMapOvr>
  <p:transition spd="med"/>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002" name="Rectangle 4"/>
          <p:cNvSpPr>
            <a:spLocks noChangeArrowheads="1"/>
          </p:cNvSpPr>
          <p:nvPr/>
        </p:nvSpPr>
        <p:spPr bwMode="auto">
          <a:xfrm>
            <a:off x="69850" y="742950"/>
            <a:ext cx="8975725" cy="1655763"/>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4053" name="Rectangle 5"/>
          <p:cNvSpPr>
            <a:spLocks noChangeArrowheads="1"/>
          </p:cNvSpPr>
          <p:nvPr/>
        </p:nvSpPr>
        <p:spPr bwMode="auto">
          <a:xfrm>
            <a:off x="1331913" y="125413"/>
            <a:ext cx="75946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Nature of R</a:t>
            </a:r>
            <a:r>
              <a:rPr lang="en-US" sz="2400" b="1">
                <a:solidFill>
                  <a:srgbClr val="EC8C00"/>
                </a:solidFill>
                <a:effectLst>
                  <a:outerShdw blurRad="38100" dist="38100" dir="2700000" algn="tl">
                    <a:srgbClr val="C0C0C0"/>
                  </a:outerShdw>
                </a:effectLst>
              </a:rPr>
              <a:t>SC</a:t>
            </a:r>
            <a:r>
              <a:rPr lang="en-US" sz="3600" b="1">
                <a:solidFill>
                  <a:srgbClr val="EC8C00"/>
                </a:solidFill>
                <a:effectLst>
                  <a:outerShdw blurRad="38100" dist="38100" dir="2700000" algn="tl">
                    <a:srgbClr val="C0C0C0"/>
                  </a:outerShdw>
                </a:effectLst>
              </a:rPr>
              <a:t>DF – R</a:t>
            </a:r>
            <a:r>
              <a:rPr lang="en-US" sz="2400" b="1">
                <a:solidFill>
                  <a:srgbClr val="EC8C00"/>
                </a:solidFill>
                <a:effectLst>
                  <a:outerShdw blurRad="38100" dist="38100" dir="2700000" algn="tl">
                    <a:srgbClr val="C0C0C0"/>
                  </a:outerShdw>
                </a:effectLst>
              </a:rPr>
              <a:t>GB</a:t>
            </a:r>
            <a:r>
              <a:rPr lang="en-US" sz="3600" b="1">
                <a:solidFill>
                  <a:srgbClr val="EC8C00"/>
                </a:solidFill>
                <a:effectLst>
                  <a:outerShdw blurRad="38100" dist="38100" dir="2700000" algn="tl">
                    <a:srgbClr val="C0C0C0"/>
                  </a:outerShdw>
                </a:effectLst>
              </a:rPr>
              <a:t>DF – R</a:t>
            </a:r>
            <a:r>
              <a:rPr lang="en-US" sz="2400" b="1">
                <a:solidFill>
                  <a:srgbClr val="EC8C00"/>
                </a:solidFill>
                <a:effectLst>
                  <a:outerShdw blurRad="38100" dist="38100" dir="2700000" algn="tl">
                    <a:srgbClr val="C0C0C0"/>
                  </a:outerShdw>
                </a:effectLst>
              </a:rPr>
              <a:t>PI</a:t>
            </a:r>
            <a:r>
              <a:rPr lang="en-US" sz="3600" b="1">
                <a:solidFill>
                  <a:srgbClr val="EC8C00"/>
                </a:solidFill>
                <a:effectLst>
                  <a:outerShdw blurRad="38100" dist="38100" dir="2700000" algn="tl">
                    <a:srgbClr val="C0C0C0"/>
                  </a:outerShdw>
                </a:effectLst>
              </a:rPr>
              <a:t>DF</a:t>
            </a:r>
          </a:p>
        </p:txBody>
      </p:sp>
      <p:pic>
        <p:nvPicPr>
          <p:cNvPr id="128004" name="Picture 6" descr="form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2575" y="1065213"/>
            <a:ext cx="1157288"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5" name="Picture 7" descr="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7863" y="1482725"/>
            <a:ext cx="574675" cy="506413"/>
          </a:xfrm>
          <a:prstGeom prst="rect">
            <a:avLst/>
          </a:prstGeom>
          <a:solidFill>
            <a:srgbClr val="C0C0C0"/>
          </a:solidFill>
          <a:ln w="28575">
            <a:solidFill>
              <a:schemeClr val="tx1"/>
            </a:solidFill>
            <a:miter lim="800000"/>
            <a:headEnd/>
            <a:tailEnd/>
          </a:ln>
        </p:spPr>
      </p:pic>
      <p:sp>
        <p:nvSpPr>
          <p:cNvPr id="128006" name="WordArt 8"/>
          <p:cNvSpPr>
            <a:spLocks noChangeArrowheads="1" noChangeShapeType="1" noTextEdit="1"/>
          </p:cNvSpPr>
          <p:nvPr/>
        </p:nvSpPr>
        <p:spPr bwMode="auto">
          <a:xfrm>
            <a:off x="138113" y="849313"/>
            <a:ext cx="1296987" cy="1444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28007" name="AutoShape 9"/>
          <p:cNvSpPr>
            <a:spLocks noChangeArrowheads="1"/>
          </p:cNvSpPr>
          <p:nvPr/>
        </p:nvSpPr>
        <p:spPr bwMode="auto">
          <a:xfrm>
            <a:off x="1504950" y="1606550"/>
            <a:ext cx="360363" cy="227013"/>
          </a:xfrm>
          <a:prstGeom prst="rightArrow">
            <a:avLst>
              <a:gd name="adj1" fmla="val 50361"/>
              <a:gd name="adj2" fmla="val 34328"/>
            </a:avLst>
          </a:prstGeom>
          <a:solidFill>
            <a:srgbClr val="9933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008" name="AutoShape 10"/>
          <p:cNvSpPr>
            <a:spLocks noChangeArrowheads="1"/>
          </p:cNvSpPr>
          <p:nvPr/>
        </p:nvSpPr>
        <p:spPr bwMode="auto">
          <a:xfrm>
            <a:off x="3748088" y="1620838"/>
            <a:ext cx="576262" cy="215900"/>
          </a:xfrm>
          <a:prstGeom prst="rightArrow">
            <a:avLst>
              <a:gd name="adj1" fmla="val 50000"/>
              <a:gd name="adj2" fmla="val 6672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8009" name="Group 11"/>
          <p:cNvGrpSpPr>
            <a:grpSpLocks/>
          </p:cNvGrpSpPr>
          <p:nvPr/>
        </p:nvGrpSpPr>
        <p:grpSpPr bwMode="auto">
          <a:xfrm>
            <a:off x="3028950" y="1482725"/>
            <a:ext cx="582613" cy="482600"/>
            <a:chOff x="3414" y="2205"/>
            <a:chExt cx="317" cy="317"/>
          </a:xfrm>
        </p:grpSpPr>
        <p:sp>
          <p:nvSpPr>
            <p:cNvPr id="128079" name="AutoShape 12" descr="White marble"/>
            <p:cNvSpPr>
              <a:spLocks noChangeArrowheads="1"/>
            </p:cNvSpPr>
            <p:nvPr/>
          </p:nvSpPr>
          <p:spPr bwMode="auto">
            <a:xfrm>
              <a:off x="3414" y="2205"/>
              <a:ext cx="317" cy="317"/>
            </a:xfrm>
            <a:prstGeom prst="roundRect">
              <a:avLst>
                <a:gd name="adj" fmla="val 16667"/>
              </a:avLst>
            </a:prstGeom>
            <a:blipFill dpi="0" rotWithShape="1">
              <a:blip r:embed="rId4"/>
              <a:srcRect/>
              <a:tile tx="0" ty="0" sx="100000" sy="100000" flip="none" algn="tl"/>
            </a:blipFill>
            <a:ln w="25400" algn="ctr">
              <a:solidFill>
                <a:schemeClr val="tx1"/>
              </a:solidFill>
              <a:round/>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80" name="Picture 13" descr="335203"/>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3478" y="2242"/>
              <a:ext cx="201"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010" name="AutoShape 14"/>
          <p:cNvSpPr>
            <a:spLocks noChangeArrowheads="1"/>
          </p:cNvSpPr>
          <p:nvPr/>
        </p:nvSpPr>
        <p:spPr bwMode="auto">
          <a:xfrm>
            <a:off x="2595563" y="1627188"/>
            <a:ext cx="360362" cy="227012"/>
          </a:xfrm>
          <a:prstGeom prst="rightArrow">
            <a:avLst>
              <a:gd name="adj1" fmla="val 50361"/>
              <a:gd name="adj2" fmla="val 34328"/>
            </a:avLst>
          </a:prstGeom>
          <a:solidFill>
            <a:srgbClr val="9933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8011" name="Group 15"/>
          <p:cNvGrpSpPr>
            <a:grpSpLocks/>
          </p:cNvGrpSpPr>
          <p:nvPr/>
        </p:nvGrpSpPr>
        <p:grpSpPr bwMode="auto">
          <a:xfrm>
            <a:off x="4383088" y="1501775"/>
            <a:ext cx="1584325" cy="450850"/>
            <a:chOff x="1842" y="2284"/>
            <a:chExt cx="869" cy="284"/>
          </a:xfrm>
        </p:grpSpPr>
        <p:pic>
          <p:nvPicPr>
            <p:cNvPr id="128077" name="Picture 16" descr="logoRD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2" y="2284"/>
              <a:ext cx="86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78" name="Text Box 17"/>
            <p:cNvSpPr txBox="1">
              <a:spLocks noChangeArrowheads="1"/>
            </p:cNvSpPr>
            <p:nvPr/>
          </p:nvSpPr>
          <p:spPr bwMode="auto">
            <a:xfrm>
              <a:off x="1922" y="2305"/>
              <a:ext cx="32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600">
                  <a:solidFill>
                    <a:srgbClr val="FF9900"/>
                  </a:solidFill>
                  <a:latin typeface="Cooper Black" pitchFamily="18" charset="0"/>
                </a:rPr>
                <a:t>SC</a:t>
              </a:r>
              <a:endParaRPr lang="en-US" altLang="en-US" sz="1600">
                <a:solidFill>
                  <a:srgbClr val="FF9900"/>
                </a:solidFill>
                <a:latin typeface="Cooper Black" pitchFamily="18" charset="0"/>
              </a:endParaRPr>
            </a:p>
          </p:txBody>
        </p:sp>
      </p:grpSp>
      <p:sp>
        <p:nvSpPr>
          <p:cNvPr id="128012" name="Text Box 18"/>
          <p:cNvSpPr txBox="1">
            <a:spLocks noChangeArrowheads="1"/>
          </p:cNvSpPr>
          <p:nvPr/>
        </p:nvSpPr>
        <p:spPr bwMode="auto">
          <a:xfrm>
            <a:off x="5897563" y="1395413"/>
            <a:ext cx="3025775" cy="650875"/>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i="1"/>
              <a:t>Resource State/Condition Description Framework</a:t>
            </a:r>
          </a:p>
        </p:txBody>
      </p:sp>
      <p:sp>
        <p:nvSpPr>
          <p:cNvPr id="128013" name="Text Box 19"/>
          <p:cNvSpPr txBox="1">
            <a:spLocks noChangeArrowheads="1"/>
          </p:cNvSpPr>
          <p:nvPr/>
        </p:nvSpPr>
        <p:spPr bwMode="auto">
          <a:xfrm>
            <a:off x="1793875" y="814388"/>
            <a:ext cx="6048375" cy="376237"/>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a:solidFill>
                  <a:srgbClr val="FF0000"/>
                </a:solidFill>
              </a:rPr>
              <a:t>Resource as a subject of observation and monitoring</a:t>
            </a:r>
          </a:p>
        </p:txBody>
      </p:sp>
      <p:sp>
        <p:nvSpPr>
          <p:cNvPr id="128014" name="Rectangle 20"/>
          <p:cNvSpPr>
            <a:spLocks noChangeArrowheads="1"/>
          </p:cNvSpPr>
          <p:nvPr/>
        </p:nvSpPr>
        <p:spPr bwMode="auto">
          <a:xfrm>
            <a:off x="88900" y="2479675"/>
            <a:ext cx="8975725" cy="2089150"/>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15" name="Picture 21" descr="form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1625" y="3265488"/>
            <a:ext cx="1157288"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16" name="WordArt 22"/>
          <p:cNvSpPr>
            <a:spLocks noChangeArrowheads="1" noChangeShapeType="1" noTextEdit="1"/>
          </p:cNvSpPr>
          <p:nvPr/>
        </p:nvSpPr>
        <p:spPr bwMode="auto">
          <a:xfrm>
            <a:off x="157163" y="3049588"/>
            <a:ext cx="1296987" cy="1444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28017" name="AutoShape 23"/>
          <p:cNvSpPr>
            <a:spLocks noChangeArrowheads="1"/>
          </p:cNvSpPr>
          <p:nvPr/>
        </p:nvSpPr>
        <p:spPr bwMode="auto">
          <a:xfrm>
            <a:off x="3367088" y="3992563"/>
            <a:ext cx="576262" cy="215900"/>
          </a:xfrm>
          <a:prstGeom prst="rightArrow">
            <a:avLst>
              <a:gd name="adj1" fmla="val 50000"/>
              <a:gd name="adj2" fmla="val 6672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018" name="Text Box 24"/>
          <p:cNvSpPr txBox="1">
            <a:spLocks noChangeArrowheads="1"/>
          </p:cNvSpPr>
          <p:nvPr/>
        </p:nvSpPr>
        <p:spPr bwMode="auto">
          <a:xfrm>
            <a:off x="193675" y="2586038"/>
            <a:ext cx="6773863" cy="376237"/>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solidFill>
                  <a:srgbClr val="FF0000"/>
                </a:solidFill>
              </a:rPr>
              <a:t>Resource as a proactive component in business processes</a:t>
            </a:r>
          </a:p>
        </p:txBody>
      </p:sp>
      <p:sp>
        <p:nvSpPr>
          <p:cNvPr id="128019" name="AutoShape 25"/>
          <p:cNvSpPr>
            <a:spLocks noChangeArrowheads="1"/>
          </p:cNvSpPr>
          <p:nvPr/>
        </p:nvSpPr>
        <p:spPr bwMode="auto">
          <a:xfrm>
            <a:off x="1471613" y="4137025"/>
            <a:ext cx="768350" cy="157163"/>
          </a:xfrm>
          <a:prstGeom prst="leftRightArrow">
            <a:avLst>
              <a:gd name="adj1" fmla="val 50000"/>
              <a:gd name="adj2" fmla="val 97777"/>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8020" name="Group 26"/>
          <p:cNvGrpSpPr>
            <a:grpSpLocks/>
          </p:cNvGrpSpPr>
          <p:nvPr/>
        </p:nvGrpSpPr>
        <p:grpSpPr bwMode="auto">
          <a:xfrm flipH="1">
            <a:off x="2239963" y="3949700"/>
            <a:ext cx="358775" cy="571500"/>
            <a:chOff x="1803" y="1661"/>
            <a:chExt cx="363" cy="505"/>
          </a:xfrm>
        </p:grpSpPr>
        <p:sp>
          <p:nvSpPr>
            <p:cNvPr id="128075" name="Oval 2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76" name="Picture 28"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021" name="Group 29"/>
          <p:cNvGrpSpPr>
            <a:grpSpLocks/>
          </p:cNvGrpSpPr>
          <p:nvPr/>
        </p:nvGrpSpPr>
        <p:grpSpPr bwMode="auto">
          <a:xfrm flipH="1">
            <a:off x="3511550" y="2979738"/>
            <a:ext cx="503238" cy="733425"/>
            <a:chOff x="1803" y="1661"/>
            <a:chExt cx="363" cy="505"/>
          </a:xfrm>
        </p:grpSpPr>
        <p:sp>
          <p:nvSpPr>
            <p:cNvPr id="128073" name="Oval 3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74" name="Picture 31"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022" name="Group 32"/>
          <p:cNvGrpSpPr>
            <a:grpSpLocks/>
          </p:cNvGrpSpPr>
          <p:nvPr/>
        </p:nvGrpSpPr>
        <p:grpSpPr bwMode="auto">
          <a:xfrm flipH="1">
            <a:off x="2576513" y="2979738"/>
            <a:ext cx="503237" cy="733425"/>
            <a:chOff x="1803" y="1661"/>
            <a:chExt cx="363" cy="505"/>
          </a:xfrm>
        </p:grpSpPr>
        <p:sp>
          <p:nvSpPr>
            <p:cNvPr id="128071" name="Oval 3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72" name="Picture 34"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023" name="Group 35"/>
          <p:cNvGrpSpPr>
            <a:grpSpLocks/>
          </p:cNvGrpSpPr>
          <p:nvPr/>
        </p:nvGrpSpPr>
        <p:grpSpPr bwMode="auto">
          <a:xfrm flipH="1">
            <a:off x="1927225" y="2989263"/>
            <a:ext cx="503238" cy="733425"/>
            <a:chOff x="1803" y="1661"/>
            <a:chExt cx="363" cy="505"/>
          </a:xfrm>
        </p:grpSpPr>
        <p:sp>
          <p:nvSpPr>
            <p:cNvPr id="128069" name="Oval 3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70" name="Picture 37"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024" name="WordArt 38"/>
          <p:cNvSpPr>
            <a:spLocks noChangeArrowheads="1" noChangeShapeType="1" noTextEdit="1"/>
          </p:cNvSpPr>
          <p:nvPr/>
        </p:nvSpPr>
        <p:spPr bwMode="auto">
          <a:xfrm>
            <a:off x="2627313" y="4346575"/>
            <a:ext cx="1008062" cy="217488"/>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28025" name="WordArt 39"/>
          <p:cNvSpPr>
            <a:spLocks noChangeArrowheads="1" noChangeShapeType="1" noTextEdit="1"/>
          </p:cNvSpPr>
          <p:nvPr/>
        </p:nvSpPr>
        <p:spPr bwMode="auto">
          <a:xfrm>
            <a:off x="4014788" y="3055938"/>
            <a:ext cx="2087562"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"Bosses" - business processes</a:t>
            </a:r>
          </a:p>
        </p:txBody>
      </p:sp>
      <p:sp>
        <p:nvSpPr>
          <p:cNvPr id="128026" name="Line 40"/>
          <p:cNvSpPr>
            <a:spLocks noChangeShapeType="1"/>
          </p:cNvSpPr>
          <p:nvPr/>
        </p:nvSpPr>
        <p:spPr bwMode="auto">
          <a:xfrm flipH="1">
            <a:off x="2503488" y="3632200"/>
            <a:ext cx="1008062" cy="431800"/>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27" name="Line 41"/>
          <p:cNvSpPr>
            <a:spLocks noChangeShapeType="1"/>
          </p:cNvSpPr>
          <p:nvPr/>
        </p:nvSpPr>
        <p:spPr bwMode="auto">
          <a:xfrm flipH="1">
            <a:off x="2484438" y="3733800"/>
            <a:ext cx="287337" cy="287338"/>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28" name="Line 42"/>
          <p:cNvSpPr>
            <a:spLocks noChangeShapeType="1"/>
          </p:cNvSpPr>
          <p:nvPr/>
        </p:nvSpPr>
        <p:spPr bwMode="auto">
          <a:xfrm>
            <a:off x="2214563" y="3705225"/>
            <a:ext cx="144462" cy="358775"/>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29" name="Text Box 43"/>
          <p:cNvSpPr txBox="1">
            <a:spLocks noChangeArrowheads="1"/>
          </p:cNvSpPr>
          <p:nvPr/>
        </p:nvSpPr>
        <p:spPr bwMode="auto">
          <a:xfrm>
            <a:off x="3078163" y="3200400"/>
            <a:ext cx="43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400">
                <a:solidFill>
                  <a:srgbClr val="0000FF"/>
                </a:solidFill>
              </a:rPr>
              <a:t>…</a:t>
            </a:r>
          </a:p>
        </p:txBody>
      </p:sp>
      <p:sp>
        <p:nvSpPr>
          <p:cNvPr id="128030" name="WordArt 44"/>
          <p:cNvSpPr>
            <a:spLocks noChangeArrowheads="1" noChangeShapeType="1" noTextEdit="1"/>
          </p:cNvSpPr>
          <p:nvPr/>
        </p:nvSpPr>
        <p:spPr bwMode="auto">
          <a:xfrm>
            <a:off x="1974850" y="3776663"/>
            <a:ext cx="1416050" cy="1016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"Instructions"</a:t>
            </a:r>
          </a:p>
        </p:txBody>
      </p:sp>
      <p:grpSp>
        <p:nvGrpSpPr>
          <p:cNvPr id="128031" name="Group 45"/>
          <p:cNvGrpSpPr>
            <a:grpSpLocks/>
          </p:cNvGrpSpPr>
          <p:nvPr/>
        </p:nvGrpSpPr>
        <p:grpSpPr bwMode="auto">
          <a:xfrm>
            <a:off x="4140200" y="3876675"/>
            <a:ext cx="1655763" cy="450850"/>
            <a:chOff x="1842" y="2284"/>
            <a:chExt cx="869" cy="284"/>
          </a:xfrm>
        </p:grpSpPr>
        <p:pic>
          <p:nvPicPr>
            <p:cNvPr id="128067" name="Picture 46" descr="logoRD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2" y="2284"/>
              <a:ext cx="86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68" name="Text Box 47"/>
            <p:cNvSpPr txBox="1">
              <a:spLocks noChangeArrowheads="1"/>
            </p:cNvSpPr>
            <p:nvPr/>
          </p:nvSpPr>
          <p:spPr bwMode="auto">
            <a:xfrm>
              <a:off x="1922" y="2305"/>
              <a:ext cx="32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600">
                  <a:solidFill>
                    <a:srgbClr val="FF9900"/>
                  </a:solidFill>
                  <a:latin typeface="Cooper Black" pitchFamily="18" charset="0"/>
                </a:rPr>
                <a:t>GB</a:t>
              </a:r>
              <a:endParaRPr lang="en-US" altLang="en-US" sz="1600">
                <a:solidFill>
                  <a:srgbClr val="FF9900"/>
                </a:solidFill>
                <a:latin typeface="Cooper Black" pitchFamily="18" charset="0"/>
              </a:endParaRPr>
            </a:p>
          </p:txBody>
        </p:sp>
      </p:grpSp>
      <p:sp>
        <p:nvSpPr>
          <p:cNvPr id="128032" name="Text Box 48"/>
          <p:cNvSpPr txBox="1">
            <a:spLocks noChangeArrowheads="1"/>
          </p:cNvSpPr>
          <p:nvPr/>
        </p:nvSpPr>
        <p:spPr bwMode="auto">
          <a:xfrm>
            <a:off x="5815013" y="3705225"/>
            <a:ext cx="3025775" cy="650875"/>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i="1"/>
              <a:t>Resource Goal/Behavior Description Framework</a:t>
            </a:r>
          </a:p>
        </p:txBody>
      </p:sp>
      <p:sp>
        <p:nvSpPr>
          <p:cNvPr id="128033" name="WordArt 49"/>
          <p:cNvSpPr>
            <a:spLocks noChangeArrowheads="1" noChangeShapeType="1" noTextEdit="1"/>
          </p:cNvSpPr>
          <p:nvPr/>
        </p:nvSpPr>
        <p:spPr bwMode="auto">
          <a:xfrm>
            <a:off x="2719388" y="4064000"/>
            <a:ext cx="503237" cy="144463"/>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Rules</a:t>
            </a:r>
          </a:p>
        </p:txBody>
      </p:sp>
      <p:sp>
        <p:nvSpPr>
          <p:cNvPr id="128034" name="Rectangle 50"/>
          <p:cNvSpPr>
            <a:spLocks noChangeArrowheads="1"/>
          </p:cNvSpPr>
          <p:nvPr/>
        </p:nvSpPr>
        <p:spPr bwMode="auto">
          <a:xfrm>
            <a:off x="95250" y="4648200"/>
            <a:ext cx="8975725" cy="2160588"/>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35" name="Picture 51" descr="form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975" y="4992688"/>
            <a:ext cx="1157288"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36" name="WordArt 52"/>
          <p:cNvSpPr>
            <a:spLocks noChangeArrowheads="1" noChangeShapeType="1" noTextEdit="1"/>
          </p:cNvSpPr>
          <p:nvPr/>
        </p:nvSpPr>
        <p:spPr bwMode="auto">
          <a:xfrm>
            <a:off x="163513" y="4776788"/>
            <a:ext cx="1296987" cy="1444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28037" name="AutoShape 53"/>
          <p:cNvSpPr>
            <a:spLocks noChangeArrowheads="1"/>
          </p:cNvSpPr>
          <p:nvPr/>
        </p:nvSpPr>
        <p:spPr bwMode="auto">
          <a:xfrm>
            <a:off x="3563938" y="5373688"/>
            <a:ext cx="576262" cy="215900"/>
          </a:xfrm>
          <a:prstGeom prst="rightArrow">
            <a:avLst>
              <a:gd name="adj1" fmla="val 50000"/>
              <a:gd name="adj2" fmla="val 66728"/>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28038" name="Text Box 54"/>
          <p:cNvSpPr txBox="1">
            <a:spLocks noChangeArrowheads="1"/>
          </p:cNvSpPr>
          <p:nvPr/>
        </p:nvSpPr>
        <p:spPr bwMode="auto">
          <a:xfrm>
            <a:off x="3122613" y="4714875"/>
            <a:ext cx="5049837" cy="376238"/>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800" b="1">
                <a:solidFill>
                  <a:srgbClr val="FF0000"/>
                </a:solidFill>
              </a:rPr>
              <a:t>Resource as a business process “manager”</a:t>
            </a:r>
          </a:p>
        </p:txBody>
      </p:sp>
      <p:sp>
        <p:nvSpPr>
          <p:cNvPr id="128039" name="AutoShape 55"/>
          <p:cNvSpPr>
            <a:spLocks noChangeArrowheads="1"/>
          </p:cNvSpPr>
          <p:nvPr/>
        </p:nvSpPr>
        <p:spPr bwMode="auto">
          <a:xfrm>
            <a:off x="1504950" y="5080000"/>
            <a:ext cx="674688" cy="215900"/>
          </a:xfrm>
          <a:prstGeom prst="leftRightArrow">
            <a:avLst>
              <a:gd name="adj1" fmla="val 50000"/>
              <a:gd name="adj2" fmla="val 62500"/>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128040" name="Group 56"/>
          <p:cNvGrpSpPr>
            <a:grpSpLocks/>
          </p:cNvGrpSpPr>
          <p:nvPr/>
        </p:nvGrpSpPr>
        <p:grpSpPr bwMode="auto">
          <a:xfrm flipH="1">
            <a:off x="1504950" y="6159500"/>
            <a:ext cx="358775" cy="571500"/>
            <a:chOff x="1803" y="1661"/>
            <a:chExt cx="363" cy="505"/>
          </a:xfrm>
        </p:grpSpPr>
        <p:sp>
          <p:nvSpPr>
            <p:cNvPr id="128065" name="Oval 5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66" name="Picture 58"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041" name="Group 59"/>
          <p:cNvGrpSpPr>
            <a:grpSpLocks/>
          </p:cNvGrpSpPr>
          <p:nvPr/>
        </p:nvGrpSpPr>
        <p:grpSpPr bwMode="auto">
          <a:xfrm flipH="1">
            <a:off x="2032000" y="4791075"/>
            <a:ext cx="576263" cy="936625"/>
            <a:chOff x="1803" y="1661"/>
            <a:chExt cx="363" cy="505"/>
          </a:xfrm>
        </p:grpSpPr>
        <p:sp>
          <p:nvSpPr>
            <p:cNvPr id="128063" name="Oval 6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64" name="Picture 61"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8042" name="WordArt 62"/>
          <p:cNvSpPr>
            <a:spLocks noChangeArrowheads="1" noChangeShapeType="1" noTextEdit="1"/>
          </p:cNvSpPr>
          <p:nvPr/>
        </p:nvSpPr>
        <p:spPr bwMode="auto">
          <a:xfrm>
            <a:off x="1943100" y="4672013"/>
            <a:ext cx="1008063"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28043" name="WordArt 63"/>
          <p:cNvSpPr>
            <a:spLocks noChangeArrowheads="1" noChangeShapeType="1" noTextEdit="1"/>
          </p:cNvSpPr>
          <p:nvPr/>
        </p:nvSpPr>
        <p:spPr bwMode="auto">
          <a:xfrm>
            <a:off x="3030538" y="6310313"/>
            <a:ext cx="1584325" cy="217487"/>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components</a:t>
            </a:r>
          </a:p>
        </p:txBody>
      </p:sp>
      <p:sp>
        <p:nvSpPr>
          <p:cNvPr id="128044" name="Line 64"/>
          <p:cNvSpPr>
            <a:spLocks noChangeShapeType="1"/>
          </p:cNvSpPr>
          <p:nvPr/>
        </p:nvSpPr>
        <p:spPr bwMode="auto">
          <a:xfrm>
            <a:off x="2439988" y="5656263"/>
            <a:ext cx="360362" cy="503237"/>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45" name="Line 65"/>
          <p:cNvSpPr>
            <a:spLocks noChangeShapeType="1"/>
          </p:cNvSpPr>
          <p:nvPr/>
        </p:nvSpPr>
        <p:spPr bwMode="auto">
          <a:xfrm flipH="1">
            <a:off x="2152650" y="5656263"/>
            <a:ext cx="144463" cy="503237"/>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46" name="Line 66"/>
          <p:cNvSpPr>
            <a:spLocks noChangeShapeType="1"/>
          </p:cNvSpPr>
          <p:nvPr/>
        </p:nvSpPr>
        <p:spPr bwMode="auto">
          <a:xfrm flipH="1">
            <a:off x="1792288" y="5656263"/>
            <a:ext cx="431800" cy="503237"/>
          </a:xfrm>
          <a:prstGeom prst="line">
            <a:avLst/>
          </a:prstGeom>
          <a:noFill/>
          <a:ln w="254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8047" name="Text Box 67"/>
          <p:cNvSpPr txBox="1">
            <a:spLocks noChangeArrowheads="1"/>
          </p:cNvSpPr>
          <p:nvPr/>
        </p:nvSpPr>
        <p:spPr bwMode="auto">
          <a:xfrm>
            <a:off x="2252663" y="6303963"/>
            <a:ext cx="43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2400">
                <a:solidFill>
                  <a:srgbClr val="0000FF"/>
                </a:solidFill>
              </a:rPr>
              <a:t>…</a:t>
            </a:r>
          </a:p>
        </p:txBody>
      </p:sp>
      <p:sp>
        <p:nvSpPr>
          <p:cNvPr id="128048" name="WordArt 68"/>
          <p:cNvSpPr>
            <a:spLocks noChangeArrowheads="1" noChangeShapeType="1" noTextEdit="1"/>
          </p:cNvSpPr>
          <p:nvPr/>
        </p:nvSpPr>
        <p:spPr bwMode="auto">
          <a:xfrm>
            <a:off x="1576388" y="5800725"/>
            <a:ext cx="1416050" cy="1016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"Instructions"</a:t>
            </a:r>
          </a:p>
        </p:txBody>
      </p:sp>
      <p:grpSp>
        <p:nvGrpSpPr>
          <p:cNvPr id="128049" name="Group 69"/>
          <p:cNvGrpSpPr>
            <a:grpSpLocks/>
          </p:cNvGrpSpPr>
          <p:nvPr/>
        </p:nvGrpSpPr>
        <p:grpSpPr bwMode="auto">
          <a:xfrm>
            <a:off x="4203700" y="5305425"/>
            <a:ext cx="1368425" cy="450850"/>
            <a:chOff x="1842" y="2284"/>
            <a:chExt cx="869" cy="284"/>
          </a:xfrm>
        </p:grpSpPr>
        <p:pic>
          <p:nvPicPr>
            <p:cNvPr id="128061" name="Picture 70" descr="logoRD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2" y="2284"/>
              <a:ext cx="86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62" name="Text Box 71"/>
            <p:cNvSpPr txBox="1">
              <a:spLocks noChangeArrowheads="1"/>
            </p:cNvSpPr>
            <p:nvPr/>
          </p:nvSpPr>
          <p:spPr bwMode="auto">
            <a:xfrm>
              <a:off x="1922" y="2305"/>
              <a:ext cx="32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fi-FI" altLang="en-US" sz="1600">
                  <a:solidFill>
                    <a:srgbClr val="FF9900"/>
                  </a:solidFill>
                  <a:latin typeface="Cooper Black" pitchFamily="18" charset="0"/>
                </a:rPr>
                <a:t>PI</a:t>
              </a:r>
              <a:endParaRPr lang="en-US" altLang="en-US" sz="1600">
                <a:solidFill>
                  <a:srgbClr val="FF9900"/>
                </a:solidFill>
                <a:latin typeface="Cooper Black" pitchFamily="18" charset="0"/>
              </a:endParaRPr>
            </a:p>
          </p:txBody>
        </p:sp>
      </p:grpSp>
      <p:sp>
        <p:nvSpPr>
          <p:cNvPr id="128050" name="Text Box 72"/>
          <p:cNvSpPr txBox="1">
            <a:spLocks noChangeArrowheads="1"/>
          </p:cNvSpPr>
          <p:nvPr/>
        </p:nvSpPr>
        <p:spPr bwMode="auto">
          <a:xfrm>
            <a:off x="5537200" y="5334000"/>
            <a:ext cx="3457575" cy="650875"/>
          </a:xfrm>
          <a:prstGeom prst="rect">
            <a:avLst/>
          </a:prstGeom>
          <a:solidFill>
            <a:srgbClr val="FFCC00"/>
          </a:solidFill>
          <a:ln w="9525">
            <a:solidFill>
              <a:schemeClr val="tx1"/>
            </a:solidFill>
            <a:miter lim="800000"/>
            <a:headEnd/>
            <a:tailEnd/>
          </a:ln>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800" b="1" i="1"/>
              <a:t>Resource Process/Integration Description Framework</a:t>
            </a:r>
          </a:p>
        </p:txBody>
      </p:sp>
      <p:sp>
        <p:nvSpPr>
          <p:cNvPr id="128051" name="WordArt 73"/>
          <p:cNvSpPr>
            <a:spLocks noChangeArrowheads="1" noChangeShapeType="1" noTextEdit="1"/>
          </p:cNvSpPr>
          <p:nvPr/>
        </p:nvSpPr>
        <p:spPr bwMode="auto">
          <a:xfrm>
            <a:off x="2555875" y="5300663"/>
            <a:ext cx="866775" cy="18097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Metarules</a:t>
            </a:r>
          </a:p>
        </p:txBody>
      </p:sp>
      <p:grpSp>
        <p:nvGrpSpPr>
          <p:cNvPr id="128052" name="Group 74"/>
          <p:cNvGrpSpPr>
            <a:grpSpLocks/>
          </p:cNvGrpSpPr>
          <p:nvPr/>
        </p:nvGrpSpPr>
        <p:grpSpPr bwMode="auto">
          <a:xfrm flipH="1">
            <a:off x="1974850" y="6169025"/>
            <a:ext cx="358775" cy="571500"/>
            <a:chOff x="1803" y="1661"/>
            <a:chExt cx="363" cy="505"/>
          </a:xfrm>
        </p:grpSpPr>
        <p:sp>
          <p:nvSpPr>
            <p:cNvPr id="128059" name="Oval 7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60" name="Picture 76"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053" name="Group 77"/>
          <p:cNvGrpSpPr>
            <a:grpSpLocks/>
          </p:cNvGrpSpPr>
          <p:nvPr/>
        </p:nvGrpSpPr>
        <p:grpSpPr bwMode="auto">
          <a:xfrm flipH="1">
            <a:off x="2655888" y="6159500"/>
            <a:ext cx="358775" cy="571500"/>
            <a:chOff x="1803" y="1661"/>
            <a:chExt cx="363" cy="505"/>
          </a:xfrm>
        </p:grpSpPr>
        <p:sp>
          <p:nvSpPr>
            <p:cNvPr id="128057" name="Oval 7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8058" name="Picture 79" descr="CA0NW12D"/>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54128" name="Oval 80"/>
          <p:cNvSpPr>
            <a:spLocks noChangeArrowheads="1"/>
          </p:cNvSpPr>
          <p:nvPr/>
        </p:nvSpPr>
        <p:spPr bwMode="auto">
          <a:xfrm>
            <a:off x="8316913" y="765175"/>
            <a:ext cx="576262" cy="574675"/>
          </a:xfrm>
          <a:prstGeom prst="ellipse">
            <a:avLst/>
          </a:prstGeom>
          <a:gradFill rotWithShape="1">
            <a:gsLst>
              <a:gs pos="0">
                <a:srgbClr val="FF00FF">
                  <a:gamma/>
                  <a:shade val="46275"/>
                  <a:invGamma/>
                </a:srgbClr>
              </a:gs>
              <a:gs pos="100000">
                <a:srgbClr val="FF00FF"/>
              </a:gs>
            </a:gsLst>
            <a:lin ang="5400000" scaled="1"/>
          </a:gradFill>
          <a:ln w="9525">
            <a:solidFill>
              <a:schemeClr val="tx1"/>
            </a:solidFill>
            <a:round/>
            <a:headEnd/>
            <a:tailEnd/>
          </a:ln>
          <a:effectLst/>
        </p:spPr>
        <p:txBody>
          <a:bodyPr wrap="none" anchor="ctr"/>
          <a:lstStyle/>
          <a:p>
            <a:pPr>
              <a:defRPr/>
            </a:pPr>
            <a:r>
              <a:rPr lang="en-US" sz="2800" b="1">
                <a:effectLst>
                  <a:outerShdw blurRad="38100" dist="38100" dir="2700000" algn="tl">
                    <a:srgbClr val="FFFFFF"/>
                  </a:outerShdw>
                </a:effectLst>
              </a:rPr>
              <a:t>I</a:t>
            </a:r>
          </a:p>
        </p:txBody>
      </p:sp>
      <p:sp>
        <p:nvSpPr>
          <p:cNvPr id="1154129" name="Oval 81"/>
          <p:cNvSpPr>
            <a:spLocks noChangeArrowheads="1"/>
          </p:cNvSpPr>
          <p:nvPr/>
        </p:nvSpPr>
        <p:spPr bwMode="auto">
          <a:xfrm>
            <a:off x="8388350" y="2565400"/>
            <a:ext cx="576263" cy="574675"/>
          </a:xfrm>
          <a:prstGeom prst="ellipse">
            <a:avLst/>
          </a:prstGeom>
          <a:gradFill rotWithShape="1">
            <a:gsLst>
              <a:gs pos="0">
                <a:srgbClr val="FF00FF">
                  <a:gamma/>
                  <a:shade val="46275"/>
                  <a:invGamma/>
                </a:srgbClr>
              </a:gs>
              <a:gs pos="100000">
                <a:srgbClr val="FF00FF"/>
              </a:gs>
            </a:gsLst>
            <a:lin ang="5400000" scaled="1"/>
          </a:gradFill>
          <a:ln w="9525">
            <a:solidFill>
              <a:schemeClr val="tx1"/>
            </a:solidFill>
            <a:round/>
            <a:headEnd/>
            <a:tailEnd/>
          </a:ln>
          <a:effectLst/>
        </p:spPr>
        <p:txBody>
          <a:bodyPr wrap="none" anchor="ctr"/>
          <a:lstStyle/>
          <a:p>
            <a:pPr>
              <a:defRPr/>
            </a:pPr>
            <a:r>
              <a:rPr lang="en-US" sz="2800" b="1">
                <a:effectLst>
                  <a:outerShdw blurRad="38100" dist="38100" dir="2700000" algn="tl">
                    <a:srgbClr val="FFFFFF"/>
                  </a:outerShdw>
                </a:effectLst>
              </a:rPr>
              <a:t>II</a:t>
            </a:r>
            <a:endParaRPr lang="en-US" b="1">
              <a:effectLst>
                <a:outerShdw blurRad="38100" dist="38100" dir="2700000" algn="tl">
                  <a:srgbClr val="FFFFFF"/>
                </a:outerShdw>
              </a:effectLst>
            </a:endParaRPr>
          </a:p>
        </p:txBody>
      </p:sp>
      <p:sp>
        <p:nvSpPr>
          <p:cNvPr id="1154130" name="Oval 82"/>
          <p:cNvSpPr>
            <a:spLocks noChangeArrowheads="1"/>
          </p:cNvSpPr>
          <p:nvPr/>
        </p:nvSpPr>
        <p:spPr bwMode="auto">
          <a:xfrm>
            <a:off x="8431213" y="4681538"/>
            <a:ext cx="576262" cy="574675"/>
          </a:xfrm>
          <a:prstGeom prst="ellipse">
            <a:avLst/>
          </a:prstGeom>
          <a:gradFill rotWithShape="1">
            <a:gsLst>
              <a:gs pos="0">
                <a:srgbClr val="FF00FF">
                  <a:gamma/>
                  <a:shade val="46275"/>
                  <a:invGamma/>
                </a:srgbClr>
              </a:gs>
              <a:gs pos="100000">
                <a:srgbClr val="FF00FF"/>
              </a:gs>
            </a:gsLst>
            <a:lin ang="5400000" scaled="1"/>
          </a:gradFill>
          <a:ln w="9525">
            <a:solidFill>
              <a:schemeClr val="tx1"/>
            </a:solidFill>
            <a:round/>
            <a:headEnd/>
            <a:tailEnd/>
          </a:ln>
          <a:effectLst/>
        </p:spPr>
        <p:txBody>
          <a:bodyPr wrap="none" anchor="ctr"/>
          <a:lstStyle/>
          <a:p>
            <a:pPr>
              <a:defRPr/>
            </a:pPr>
            <a:r>
              <a:rPr lang="en-US" sz="2800" b="1">
                <a:effectLst>
                  <a:outerShdw blurRad="38100" dist="38100" dir="2700000" algn="tl">
                    <a:srgbClr val="FFFFFF"/>
                  </a:outerShdw>
                </a:effectLst>
              </a:rPr>
              <a:t>III</a:t>
            </a:r>
            <a:endParaRPr lang="en-US" b="1">
              <a:effectLst>
                <a:outerShdw blurRad="38100" dist="38100" dir="2700000" algn="tl">
                  <a:srgbClr val="FFFFFF"/>
                </a:outerShdw>
              </a:effectLst>
            </a:endParaRPr>
          </a:p>
        </p:txBody>
      </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82754" name="Rectangle 2"/>
          <p:cNvSpPr>
            <a:spLocks noGrp="1" noChangeArrowheads="1"/>
          </p:cNvSpPr>
          <p:nvPr>
            <p:ph type="title"/>
          </p:nvPr>
        </p:nvSpPr>
        <p:spPr/>
        <p:txBody>
          <a:bodyPr/>
          <a:lstStyle/>
          <a:p>
            <a:pPr eaLnBrk="1" hangingPunct="1">
              <a:defRPr/>
            </a:pPr>
            <a:r>
              <a:rPr lang="en-US"/>
              <a:t>Still not enough?</a:t>
            </a:r>
          </a:p>
        </p:txBody>
      </p:sp>
      <p:sp>
        <p:nvSpPr>
          <p:cNvPr id="64515" name="Rectangle 3"/>
          <p:cNvSpPr>
            <a:spLocks noGrp="1" noChangeArrowheads="1"/>
          </p:cNvSpPr>
          <p:nvPr>
            <p:ph type="body" idx="1"/>
          </p:nvPr>
        </p:nvSpPr>
        <p:spPr>
          <a:xfrm>
            <a:off x="150813" y="952500"/>
            <a:ext cx="3887787" cy="5816600"/>
          </a:xfrm>
          <a:solidFill>
            <a:srgbClr val="C0C0C0"/>
          </a:solidFill>
          <a:ln>
            <a:solidFill>
              <a:schemeClr val="tx1"/>
            </a:solidFill>
            <a:miter lim="800000"/>
            <a:headEnd/>
            <a:tailEnd/>
          </a:ln>
        </p:spPr>
        <p:txBody>
          <a:bodyPr/>
          <a:lstStyle/>
          <a:p>
            <a:pPr eaLnBrk="1" hangingPunct="1">
              <a:lnSpc>
                <a:spcPct val="80000"/>
              </a:lnSpc>
            </a:pPr>
            <a:r>
              <a:rPr lang="en-US" altLang="en-US" sz="2400"/>
              <a:t>According to these visions of future Web, interoperability and collaboration will be possible only within mentioned groups of resources. </a:t>
            </a:r>
          </a:p>
          <a:p>
            <a:pPr eaLnBrk="1" hangingPunct="1">
              <a:lnSpc>
                <a:spcPct val="80000"/>
              </a:lnSpc>
            </a:pPr>
            <a:r>
              <a:rPr lang="en-US" altLang="en-US" sz="2400"/>
              <a:t>However future Web applications and Web-based systems will contain heterogeneous components and therefore will demand support for integration, interoperability, collaboration and mutual service provisioning between resources of different types. </a:t>
            </a:r>
          </a:p>
        </p:txBody>
      </p:sp>
      <p:grpSp>
        <p:nvGrpSpPr>
          <p:cNvPr id="64516" name="Group 4"/>
          <p:cNvGrpSpPr>
            <a:grpSpLocks/>
          </p:cNvGrpSpPr>
          <p:nvPr/>
        </p:nvGrpSpPr>
        <p:grpSpPr bwMode="auto">
          <a:xfrm>
            <a:off x="4241800" y="2097088"/>
            <a:ext cx="4859338" cy="4464050"/>
            <a:chOff x="1183" y="935"/>
            <a:chExt cx="3466" cy="2994"/>
          </a:xfrm>
        </p:grpSpPr>
        <p:sp>
          <p:nvSpPr>
            <p:cNvPr id="64518" name="AutoShape 5"/>
            <p:cNvSpPr>
              <a:spLocks noChangeArrowheads="1"/>
            </p:cNvSpPr>
            <p:nvPr/>
          </p:nvSpPr>
          <p:spPr bwMode="auto">
            <a:xfrm>
              <a:off x="1565" y="935"/>
              <a:ext cx="2767" cy="2994"/>
            </a:xfrm>
            <a:prstGeom prst="cube">
              <a:avLst>
                <a:gd name="adj" fmla="val 4796"/>
              </a:avLst>
            </a:prstGeom>
            <a:solidFill>
              <a:srgbClr val="FFCC99"/>
            </a:solidFill>
            <a:ln w="9525">
              <a:solidFill>
                <a:schemeClr val="tx1"/>
              </a:solidFill>
              <a:miter lim="800000"/>
              <a:headEnd/>
              <a:tailEnd/>
            </a:ln>
          </p:spPr>
          <p:txBody>
            <a:bodyPr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nvGrpSpPr>
            <p:cNvPr id="64519" name="Group 6"/>
            <p:cNvGrpSpPr>
              <a:grpSpLocks/>
            </p:cNvGrpSpPr>
            <p:nvPr/>
          </p:nvGrpSpPr>
          <p:grpSpPr bwMode="auto">
            <a:xfrm>
              <a:off x="3515" y="2043"/>
              <a:ext cx="579" cy="848"/>
              <a:chOff x="3025" y="2850"/>
              <a:chExt cx="579" cy="848"/>
            </a:xfrm>
          </p:grpSpPr>
          <p:pic>
            <p:nvPicPr>
              <p:cNvPr id="64558" name="Picture 7"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52" y="3385"/>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9" name="Picture 8" descr="Brain"/>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5" y="2850"/>
                <a:ext cx="57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0" name="Group 9"/>
            <p:cNvGrpSpPr>
              <a:grpSpLocks/>
            </p:cNvGrpSpPr>
            <p:nvPr/>
          </p:nvGrpSpPr>
          <p:grpSpPr bwMode="auto">
            <a:xfrm>
              <a:off x="2671" y="3087"/>
              <a:ext cx="469" cy="811"/>
              <a:chOff x="4444" y="936"/>
              <a:chExt cx="469" cy="811"/>
            </a:xfrm>
          </p:grpSpPr>
          <p:pic>
            <p:nvPicPr>
              <p:cNvPr id="64556" name="Picture 10"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68" y="1434"/>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7" name="Picture 11" descr="Mathematical Model"/>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44" y="936"/>
                <a:ext cx="469" cy="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1" name="Group 12"/>
            <p:cNvGrpSpPr>
              <a:grpSpLocks/>
            </p:cNvGrpSpPr>
            <p:nvPr/>
          </p:nvGrpSpPr>
          <p:grpSpPr bwMode="auto">
            <a:xfrm>
              <a:off x="2616" y="2025"/>
              <a:ext cx="552" cy="856"/>
              <a:chOff x="2161" y="3430"/>
              <a:chExt cx="552" cy="856"/>
            </a:xfrm>
          </p:grpSpPr>
          <p:pic>
            <p:nvPicPr>
              <p:cNvPr id="64554" name="Picture 13"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36" y="3973"/>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5" name="Picture 14"/>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61" y="3430"/>
                <a:ext cx="552"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2" name="Group 15"/>
            <p:cNvGrpSpPr>
              <a:grpSpLocks/>
            </p:cNvGrpSpPr>
            <p:nvPr/>
          </p:nvGrpSpPr>
          <p:grpSpPr bwMode="auto">
            <a:xfrm>
              <a:off x="1603" y="2123"/>
              <a:ext cx="455" cy="748"/>
              <a:chOff x="3560" y="1271"/>
              <a:chExt cx="455" cy="748"/>
            </a:xfrm>
          </p:grpSpPr>
          <p:pic>
            <p:nvPicPr>
              <p:cNvPr id="64552" name="Picture 16"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6" y="1706"/>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3" name="Picture 17"/>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60" y="1271"/>
                <a:ext cx="406"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3" name="Group 18"/>
            <p:cNvGrpSpPr>
              <a:grpSpLocks/>
            </p:cNvGrpSpPr>
            <p:nvPr/>
          </p:nvGrpSpPr>
          <p:grpSpPr bwMode="auto">
            <a:xfrm>
              <a:off x="3642" y="3077"/>
              <a:ext cx="491" cy="803"/>
              <a:chOff x="3959" y="3122"/>
              <a:chExt cx="491" cy="803"/>
            </a:xfrm>
          </p:grpSpPr>
          <p:pic>
            <p:nvPicPr>
              <p:cNvPr id="64550" name="Picture 19"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69" y="3612"/>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1" name="Picture 20"/>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59" y="3122"/>
                <a:ext cx="491" cy="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4" name="Group 21"/>
            <p:cNvGrpSpPr>
              <a:grpSpLocks/>
            </p:cNvGrpSpPr>
            <p:nvPr/>
          </p:nvGrpSpPr>
          <p:grpSpPr bwMode="auto">
            <a:xfrm>
              <a:off x="3451" y="1403"/>
              <a:ext cx="726" cy="568"/>
              <a:chOff x="4703" y="2223"/>
              <a:chExt cx="726" cy="568"/>
            </a:xfrm>
          </p:grpSpPr>
          <p:pic>
            <p:nvPicPr>
              <p:cNvPr id="64548" name="Picture 22"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6" y="2478"/>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9" name="Picture 23"/>
              <p:cNvPicPr>
                <a:picLocks noChangeAspect="1" noChangeArrowheads="1"/>
              </p:cNvPicPr>
              <p:nvPr/>
            </p:nvPicPr>
            <p:blipFill>
              <a:blip r:embed="rId8" cstate="print">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4703" y="2223"/>
                <a:ext cx="726"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5" name="Group 24"/>
            <p:cNvGrpSpPr>
              <a:grpSpLocks/>
            </p:cNvGrpSpPr>
            <p:nvPr/>
          </p:nvGrpSpPr>
          <p:grpSpPr bwMode="auto">
            <a:xfrm>
              <a:off x="1637" y="1160"/>
              <a:ext cx="409" cy="838"/>
              <a:chOff x="2653" y="1544"/>
              <a:chExt cx="409" cy="838"/>
            </a:xfrm>
          </p:grpSpPr>
          <p:pic>
            <p:nvPicPr>
              <p:cNvPr id="64546" name="Picture 25"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3" y="2069"/>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7" name="Picture 26"/>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4" y="1544"/>
                <a:ext cx="397"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6" name="Group 27"/>
            <p:cNvGrpSpPr>
              <a:grpSpLocks/>
            </p:cNvGrpSpPr>
            <p:nvPr/>
          </p:nvGrpSpPr>
          <p:grpSpPr bwMode="auto">
            <a:xfrm>
              <a:off x="2699" y="1117"/>
              <a:ext cx="409" cy="849"/>
              <a:chOff x="4840" y="3203"/>
              <a:chExt cx="409" cy="849"/>
            </a:xfrm>
          </p:grpSpPr>
          <p:pic>
            <p:nvPicPr>
              <p:cNvPr id="64544" name="Picture 28"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40" y="3739"/>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5" name="Picture 29"/>
              <p:cNvPicPr>
                <a:picLocks noChangeAspect="1" noChangeArrowheads="1"/>
              </p:cNvPicPr>
              <p:nvPr/>
            </p:nvPicPr>
            <p:blipFill>
              <a:blip r:embed="rId10">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4876" y="3203"/>
                <a:ext cx="354"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4527" name="Group 30"/>
            <p:cNvGrpSpPr>
              <a:grpSpLocks/>
            </p:cNvGrpSpPr>
            <p:nvPr/>
          </p:nvGrpSpPr>
          <p:grpSpPr bwMode="auto">
            <a:xfrm>
              <a:off x="1637" y="3050"/>
              <a:ext cx="409" cy="857"/>
              <a:chOff x="975" y="1752"/>
              <a:chExt cx="409" cy="857"/>
            </a:xfrm>
          </p:grpSpPr>
          <p:pic>
            <p:nvPicPr>
              <p:cNvPr id="64542" name="Picture 31"/>
              <p:cNvPicPr>
                <a:picLocks noChangeAspect="1" noChangeArrowheads="1"/>
              </p:cNvPicPr>
              <p:nvPr/>
            </p:nvPicPr>
            <p:blipFill>
              <a:blip r:embed="rId11">
                <a:clrChange>
                  <a:clrFrom>
                    <a:srgbClr val="FFEEEE"/>
                  </a:clrFrom>
                  <a:clrTo>
                    <a:srgbClr val="FFEEEE">
                      <a:alpha val="0"/>
                    </a:srgbClr>
                  </a:clrTo>
                </a:clrChange>
                <a:extLst>
                  <a:ext uri="{28A0092B-C50C-407E-A947-70E740481C1C}">
                    <a14:useLocalDpi xmlns:a14="http://schemas.microsoft.com/office/drawing/2010/main" val="0"/>
                  </a:ext>
                </a:extLst>
              </a:blip>
              <a:srcRect/>
              <a:stretch>
                <a:fillRect/>
              </a:stretch>
            </p:blipFill>
            <p:spPr bwMode="auto">
              <a:xfrm>
                <a:off x="1005" y="1752"/>
                <a:ext cx="320" cy="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3" name="Picture 32" descr="bloc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5" y="2296"/>
                <a:ext cx="40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528" name="Line 33"/>
            <p:cNvSpPr>
              <a:spLocks noChangeShapeType="1"/>
            </p:cNvSpPr>
            <p:nvPr/>
          </p:nvSpPr>
          <p:spPr bwMode="auto">
            <a:xfrm flipH="1">
              <a:off x="3107" y="1888"/>
              <a:ext cx="499" cy="68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29" name="Line 34"/>
            <p:cNvSpPr>
              <a:spLocks noChangeShapeType="1"/>
            </p:cNvSpPr>
            <p:nvPr/>
          </p:nvSpPr>
          <p:spPr bwMode="auto">
            <a:xfrm flipH="1">
              <a:off x="3107" y="1797"/>
              <a:ext cx="499"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0" name="Line 35"/>
            <p:cNvSpPr>
              <a:spLocks noChangeShapeType="1"/>
            </p:cNvSpPr>
            <p:nvPr/>
          </p:nvSpPr>
          <p:spPr bwMode="auto">
            <a:xfrm>
              <a:off x="3134" y="2704"/>
              <a:ext cx="499"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1" name="Line 36"/>
            <p:cNvSpPr>
              <a:spLocks noChangeShapeType="1"/>
            </p:cNvSpPr>
            <p:nvPr/>
          </p:nvSpPr>
          <p:spPr bwMode="auto">
            <a:xfrm flipH="1" flipV="1">
              <a:off x="3107" y="2795"/>
              <a:ext cx="499"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2" name="Line 37"/>
            <p:cNvSpPr>
              <a:spLocks noChangeShapeType="1"/>
            </p:cNvSpPr>
            <p:nvPr/>
          </p:nvSpPr>
          <p:spPr bwMode="auto">
            <a:xfrm flipH="1">
              <a:off x="2109" y="2704"/>
              <a:ext cx="544"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3" name="Line 38"/>
            <p:cNvSpPr>
              <a:spLocks noChangeShapeType="1"/>
            </p:cNvSpPr>
            <p:nvPr/>
          </p:nvSpPr>
          <p:spPr bwMode="auto">
            <a:xfrm>
              <a:off x="3152" y="3702"/>
              <a:ext cx="454"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4" name="Line 39"/>
            <p:cNvSpPr>
              <a:spLocks noChangeShapeType="1"/>
            </p:cNvSpPr>
            <p:nvPr/>
          </p:nvSpPr>
          <p:spPr bwMode="auto">
            <a:xfrm flipV="1">
              <a:off x="2064" y="2840"/>
              <a:ext cx="589" cy="772"/>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5" name="Line 40"/>
            <p:cNvSpPr>
              <a:spLocks noChangeShapeType="1"/>
            </p:cNvSpPr>
            <p:nvPr/>
          </p:nvSpPr>
          <p:spPr bwMode="auto">
            <a:xfrm>
              <a:off x="2091" y="3711"/>
              <a:ext cx="589"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6" name="Line 41"/>
            <p:cNvSpPr>
              <a:spLocks noChangeShapeType="1"/>
            </p:cNvSpPr>
            <p:nvPr/>
          </p:nvSpPr>
          <p:spPr bwMode="auto">
            <a:xfrm flipV="1">
              <a:off x="2109" y="1751"/>
              <a:ext cx="526" cy="1"/>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7" name="Line 42"/>
            <p:cNvSpPr>
              <a:spLocks noChangeShapeType="1"/>
            </p:cNvSpPr>
            <p:nvPr/>
          </p:nvSpPr>
          <p:spPr bwMode="auto">
            <a:xfrm flipH="1" flipV="1">
              <a:off x="2109" y="1842"/>
              <a:ext cx="499" cy="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8" name="Line 43"/>
            <p:cNvSpPr>
              <a:spLocks noChangeShapeType="1"/>
            </p:cNvSpPr>
            <p:nvPr/>
          </p:nvSpPr>
          <p:spPr bwMode="auto">
            <a:xfrm flipH="1">
              <a:off x="3152" y="2886"/>
              <a:ext cx="454" cy="771"/>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39" name="Line 44"/>
            <p:cNvSpPr>
              <a:spLocks noChangeShapeType="1"/>
            </p:cNvSpPr>
            <p:nvPr/>
          </p:nvSpPr>
          <p:spPr bwMode="auto">
            <a:xfrm flipH="1" flipV="1">
              <a:off x="2064" y="2024"/>
              <a:ext cx="544" cy="590"/>
            </a:xfrm>
            <a:prstGeom prst="line">
              <a:avLst/>
            </a:prstGeom>
            <a:noFill/>
            <a:ln w="3175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64540" name="AutoShape 45"/>
            <p:cNvSpPr>
              <a:spLocks noChangeArrowheads="1"/>
            </p:cNvSpPr>
            <p:nvPr/>
          </p:nvSpPr>
          <p:spPr bwMode="auto">
            <a:xfrm>
              <a:off x="1183" y="2305"/>
              <a:ext cx="363" cy="273"/>
            </a:xfrm>
            <a:prstGeom prst="rightArrow">
              <a:avLst>
                <a:gd name="adj1" fmla="val 50185"/>
                <a:gd name="adj2" fmla="val 60075"/>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64541" name="AutoShape 46"/>
            <p:cNvSpPr>
              <a:spLocks noChangeArrowheads="1"/>
            </p:cNvSpPr>
            <p:nvPr/>
          </p:nvSpPr>
          <p:spPr bwMode="auto">
            <a:xfrm>
              <a:off x="4286" y="2305"/>
              <a:ext cx="363" cy="273"/>
            </a:xfrm>
            <a:prstGeom prst="rightArrow">
              <a:avLst>
                <a:gd name="adj1" fmla="val 50185"/>
                <a:gd name="adj2" fmla="val 60075"/>
              </a:avLst>
            </a:prstGeom>
            <a:solidFill>
              <a:srgbClr val="0000FF"/>
            </a:solidFill>
            <a:ln w="9525" algn="ctr">
              <a:solidFill>
                <a:schemeClr val="tx1"/>
              </a:solidFill>
              <a:miter lim="800000"/>
              <a:headEnd/>
              <a:tailEnd/>
            </a:ln>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pSp>
      <p:pic>
        <p:nvPicPr>
          <p:cNvPr id="64517" name="Picture 4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678738" y="793750"/>
            <a:ext cx="1006475"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4" descr="2004-Volvo-3CC-Concept-FA-Sunset-1920x1440"/>
          <p:cNvPicPr>
            <a:picLocks noChangeAspect="1" noChangeArrowheads="1"/>
          </p:cNvPicPr>
          <p:nvPr/>
        </p:nvPicPr>
        <p:blipFill>
          <a:blip r:embed="rId2">
            <a:clrChange>
              <a:clrFrom>
                <a:srgbClr val="5F5963"/>
              </a:clrFrom>
              <a:clrTo>
                <a:srgbClr val="5F5963">
                  <a:alpha val="0"/>
                </a:srgbClr>
              </a:clrTo>
            </a:clrChange>
            <a:extLst>
              <a:ext uri="{28A0092B-C50C-407E-A947-70E740481C1C}">
                <a14:useLocalDpi xmlns:a14="http://schemas.microsoft.com/office/drawing/2010/main" val="0"/>
              </a:ext>
            </a:extLst>
          </a:blip>
          <a:srcRect/>
          <a:stretch>
            <a:fillRect/>
          </a:stretch>
        </p:blipFill>
        <p:spPr bwMode="auto">
          <a:xfrm>
            <a:off x="3635375" y="836613"/>
            <a:ext cx="2952750" cy="22161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29027" name="Picture 5" descr="VOLVO-MOTO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088" y="3357563"/>
            <a:ext cx="1944687" cy="12636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29028" name="Picture 6" descr="V70R AWD用アルミホイル &quot;Satelige&quot;"/>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51725" y="3471863"/>
            <a:ext cx="1081088" cy="9763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29029" name="Picture 7" descr="Wheel rim Volvo S40/V50, ab 01/04-, 6Jx15">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1500" y="5734050"/>
            <a:ext cx="86360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0" name="Picture 8"/>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64388" y="5734050"/>
            <a:ext cx="6635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1" name="Picture 9" descr="BMW 3.0CS Wheel Bearing - Free Shipping - We'll Beat Any Price!">
            <a:hlinkClick r:id="rId8"/>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93063" y="5734050"/>
            <a:ext cx="1150937" cy="87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2" name="Picture 10"/>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59113" y="5661025"/>
            <a:ext cx="15113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3" name="Picture 11"/>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55775" y="5516563"/>
            <a:ext cx="855663"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4" name="Picture 12"/>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5288" y="5300663"/>
            <a:ext cx="1203325"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5" name="Picture 13" descr="Components of the atom"/>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12088" y="765175"/>
            <a:ext cx="1181100"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036" name="Group 14"/>
          <p:cNvGrpSpPr>
            <a:grpSpLocks/>
          </p:cNvGrpSpPr>
          <p:nvPr/>
        </p:nvGrpSpPr>
        <p:grpSpPr bwMode="auto">
          <a:xfrm flipH="1">
            <a:off x="4643438" y="2492375"/>
            <a:ext cx="866775" cy="1225550"/>
            <a:chOff x="1803" y="1661"/>
            <a:chExt cx="363" cy="505"/>
          </a:xfrm>
        </p:grpSpPr>
        <p:sp>
          <p:nvSpPr>
            <p:cNvPr id="129081" name="Oval 1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82" name="Picture 16"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9037" name="Line 17"/>
          <p:cNvSpPr>
            <a:spLocks noChangeShapeType="1"/>
          </p:cNvSpPr>
          <p:nvPr/>
        </p:nvSpPr>
        <p:spPr bwMode="auto">
          <a:xfrm flipV="1">
            <a:off x="3492500" y="3284538"/>
            <a:ext cx="1295400" cy="936625"/>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38" name="Line 18"/>
          <p:cNvSpPr>
            <a:spLocks noChangeShapeType="1"/>
          </p:cNvSpPr>
          <p:nvPr/>
        </p:nvSpPr>
        <p:spPr bwMode="auto">
          <a:xfrm flipH="1" flipV="1">
            <a:off x="5795963" y="2492375"/>
            <a:ext cx="1655762" cy="129698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39" name="Line 19"/>
          <p:cNvSpPr>
            <a:spLocks noChangeShapeType="1"/>
          </p:cNvSpPr>
          <p:nvPr/>
        </p:nvSpPr>
        <p:spPr bwMode="auto">
          <a:xfrm flipV="1">
            <a:off x="827088" y="4437063"/>
            <a:ext cx="576262" cy="9366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0" name="Line 20"/>
          <p:cNvSpPr>
            <a:spLocks noChangeShapeType="1"/>
          </p:cNvSpPr>
          <p:nvPr/>
        </p:nvSpPr>
        <p:spPr bwMode="auto">
          <a:xfrm flipV="1">
            <a:off x="2771775" y="2708275"/>
            <a:ext cx="1512888" cy="108108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1" name="Line 21"/>
          <p:cNvSpPr>
            <a:spLocks noChangeShapeType="1"/>
          </p:cNvSpPr>
          <p:nvPr/>
        </p:nvSpPr>
        <p:spPr bwMode="auto">
          <a:xfrm flipH="1" flipV="1">
            <a:off x="2051050" y="4581525"/>
            <a:ext cx="144463" cy="8636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2" name="Line 22"/>
          <p:cNvSpPr>
            <a:spLocks noChangeShapeType="1"/>
          </p:cNvSpPr>
          <p:nvPr/>
        </p:nvSpPr>
        <p:spPr bwMode="auto">
          <a:xfrm flipH="1" flipV="1">
            <a:off x="2555875" y="4652963"/>
            <a:ext cx="1008063" cy="11525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3" name="Line 23"/>
          <p:cNvSpPr>
            <a:spLocks noChangeShapeType="1"/>
          </p:cNvSpPr>
          <p:nvPr/>
        </p:nvSpPr>
        <p:spPr bwMode="auto">
          <a:xfrm flipV="1">
            <a:off x="6372225" y="4508500"/>
            <a:ext cx="1368425" cy="129698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4" name="Line 24"/>
          <p:cNvSpPr>
            <a:spLocks noChangeShapeType="1"/>
          </p:cNvSpPr>
          <p:nvPr/>
        </p:nvSpPr>
        <p:spPr bwMode="auto">
          <a:xfrm flipV="1">
            <a:off x="7575550" y="4543425"/>
            <a:ext cx="360363" cy="1152525"/>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5" name="Line 25"/>
          <p:cNvSpPr>
            <a:spLocks noChangeShapeType="1"/>
          </p:cNvSpPr>
          <p:nvPr/>
        </p:nvSpPr>
        <p:spPr bwMode="auto">
          <a:xfrm flipH="1" flipV="1">
            <a:off x="8243888" y="4508500"/>
            <a:ext cx="288925" cy="129698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46" name="AutoShape 26"/>
          <p:cNvSpPr>
            <a:spLocks noChangeArrowheads="1"/>
          </p:cNvSpPr>
          <p:nvPr/>
        </p:nvSpPr>
        <p:spPr bwMode="auto">
          <a:xfrm>
            <a:off x="1979613" y="2492375"/>
            <a:ext cx="1368425" cy="431800"/>
          </a:xfrm>
          <a:prstGeom prst="wedgeRoundRectCallout">
            <a:avLst>
              <a:gd name="adj1" fmla="val 49074"/>
              <a:gd name="adj2" fmla="val 153310"/>
              <a:gd name="adj3" fmla="val 16667"/>
            </a:avLst>
          </a:prstGeom>
          <a:solidFill>
            <a:schemeClr val="accent1"/>
          </a:solidFill>
          <a:ln w="9525" algn="ctr">
            <a:solidFill>
              <a:schemeClr val="tx1"/>
            </a:solidFill>
            <a:miter lim="800000"/>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000" i="1"/>
              <a:t>isPartOf</a:t>
            </a:r>
          </a:p>
        </p:txBody>
      </p:sp>
      <p:grpSp>
        <p:nvGrpSpPr>
          <p:cNvPr id="129047" name="Group 27"/>
          <p:cNvGrpSpPr>
            <a:grpSpLocks/>
          </p:cNvGrpSpPr>
          <p:nvPr/>
        </p:nvGrpSpPr>
        <p:grpSpPr bwMode="auto">
          <a:xfrm flipH="1">
            <a:off x="2830513" y="3860800"/>
            <a:ext cx="661987" cy="958850"/>
            <a:chOff x="1803" y="1661"/>
            <a:chExt cx="363" cy="505"/>
          </a:xfrm>
        </p:grpSpPr>
        <p:sp>
          <p:nvSpPr>
            <p:cNvPr id="129079" name="Oval 2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80" name="Picture 29"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48" name="Group 30"/>
          <p:cNvGrpSpPr>
            <a:grpSpLocks/>
          </p:cNvGrpSpPr>
          <p:nvPr/>
        </p:nvGrpSpPr>
        <p:grpSpPr bwMode="auto">
          <a:xfrm flipH="1">
            <a:off x="6659563" y="3789363"/>
            <a:ext cx="579437" cy="936625"/>
            <a:chOff x="1803" y="1661"/>
            <a:chExt cx="363" cy="505"/>
          </a:xfrm>
        </p:grpSpPr>
        <p:sp>
          <p:nvSpPr>
            <p:cNvPr id="129077" name="Oval 3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78" name="Picture 32"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49" name="Group 33"/>
          <p:cNvGrpSpPr>
            <a:grpSpLocks/>
          </p:cNvGrpSpPr>
          <p:nvPr/>
        </p:nvGrpSpPr>
        <p:grpSpPr bwMode="auto">
          <a:xfrm flipH="1">
            <a:off x="3906838" y="4932363"/>
            <a:ext cx="504825" cy="742950"/>
            <a:chOff x="1803" y="1661"/>
            <a:chExt cx="363" cy="505"/>
          </a:xfrm>
        </p:grpSpPr>
        <p:sp>
          <p:nvSpPr>
            <p:cNvPr id="129075" name="Oval 3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76" name="Picture 35"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50" name="Group 36"/>
          <p:cNvGrpSpPr>
            <a:grpSpLocks/>
          </p:cNvGrpSpPr>
          <p:nvPr/>
        </p:nvGrpSpPr>
        <p:grpSpPr bwMode="auto">
          <a:xfrm flipH="1">
            <a:off x="5580063" y="5013325"/>
            <a:ext cx="504825" cy="742950"/>
            <a:chOff x="1803" y="1661"/>
            <a:chExt cx="363" cy="505"/>
          </a:xfrm>
        </p:grpSpPr>
        <p:sp>
          <p:nvSpPr>
            <p:cNvPr id="129073" name="Oval 3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74" name="Picture 38"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51" name="Group 39"/>
          <p:cNvGrpSpPr>
            <a:grpSpLocks/>
          </p:cNvGrpSpPr>
          <p:nvPr/>
        </p:nvGrpSpPr>
        <p:grpSpPr bwMode="auto">
          <a:xfrm flipH="1">
            <a:off x="6948488" y="5084763"/>
            <a:ext cx="504825" cy="742950"/>
            <a:chOff x="1803" y="1661"/>
            <a:chExt cx="363" cy="505"/>
          </a:xfrm>
        </p:grpSpPr>
        <p:sp>
          <p:nvSpPr>
            <p:cNvPr id="129071" name="Oval 4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72" name="Picture 41"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52" name="Group 42"/>
          <p:cNvGrpSpPr>
            <a:grpSpLocks/>
          </p:cNvGrpSpPr>
          <p:nvPr/>
        </p:nvGrpSpPr>
        <p:grpSpPr bwMode="auto">
          <a:xfrm flipH="1">
            <a:off x="8562975" y="5135563"/>
            <a:ext cx="504825" cy="742950"/>
            <a:chOff x="1803" y="1661"/>
            <a:chExt cx="363" cy="505"/>
          </a:xfrm>
        </p:grpSpPr>
        <p:sp>
          <p:nvSpPr>
            <p:cNvPr id="129069" name="Oval 4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70" name="Picture 44"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53" name="Group 45"/>
          <p:cNvGrpSpPr>
            <a:grpSpLocks/>
          </p:cNvGrpSpPr>
          <p:nvPr/>
        </p:nvGrpSpPr>
        <p:grpSpPr bwMode="auto">
          <a:xfrm flipH="1">
            <a:off x="141288" y="4754563"/>
            <a:ext cx="504825" cy="742950"/>
            <a:chOff x="1803" y="1661"/>
            <a:chExt cx="363" cy="505"/>
          </a:xfrm>
        </p:grpSpPr>
        <p:sp>
          <p:nvSpPr>
            <p:cNvPr id="129067" name="Oval 4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68" name="Picture 47"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9054" name="Group 48"/>
          <p:cNvGrpSpPr>
            <a:grpSpLocks/>
          </p:cNvGrpSpPr>
          <p:nvPr/>
        </p:nvGrpSpPr>
        <p:grpSpPr bwMode="auto">
          <a:xfrm flipH="1">
            <a:off x="2319338" y="5157788"/>
            <a:ext cx="504825" cy="742950"/>
            <a:chOff x="1803" y="1661"/>
            <a:chExt cx="363" cy="505"/>
          </a:xfrm>
        </p:grpSpPr>
        <p:sp>
          <p:nvSpPr>
            <p:cNvPr id="129065" name="Oval 4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29066" name="Picture 50" descr="CA0NW12D"/>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9055" name="Line 51"/>
          <p:cNvSpPr>
            <a:spLocks noChangeShapeType="1"/>
          </p:cNvSpPr>
          <p:nvPr/>
        </p:nvSpPr>
        <p:spPr bwMode="auto">
          <a:xfrm flipH="1" flipV="1">
            <a:off x="5508625" y="3213100"/>
            <a:ext cx="1223963" cy="936625"/>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56" name="Line 52"/>
          <p:cNvSpPr>
            <a:spLocks noChangeShapeType="1"/>
          </p:cNvSpPr>
          <p:nvPr/>
        </p:nvSpPr>
        <p:spPr bwMode="auto">
          <a:xfrm flipH="1" flipV="1">
            <a:off x="3419475" y="4437063"/>
            <a:ext cx="504825" cy="720725"/>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57" name="Line 53"/>
          <p:cNvSpPr>
            <a:spLocks noChangeShapeType="1"/>
          </p:cNvSpPr>
          <p:nvPr/>
        </p:nvSpPr>
        <p:spPr bwMode="auto">
          <a:xfrm flipH="1">
            <a:off x="6156325" y="4724400"/>
            <a:ext cx="503238" cy="504825"/>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58" name="Line 54"/>
          <p:cNvSpPr>
            <a:spLocks noChangeShapeType="1"/>
          </p:cNvSpPr>
          <p:nvPr/>
        </p:nvSpPr>
        <p:spPr bwMode="auto">
          <a:xfrm flipH="1">
            <a:off x="2700338" y="4868863"/>
            <a:ext cx="358775" cy="43180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59" name="Line 55"/>
          <p:cNvSpPr>
            <a:spLocks noChangeShapeType="1"/>
          </p:cNvSpPr>
          <p:nvPr/>
        </p:nvSpPr>
        <p:spPr bwMode="auto">
          <a:xfrm flipH="1" flipV="1">
            <a:off x="6084888" y="5373688"/>
            <a:ext cx="863600" cy="71437"/>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60" name="Line 56"/>
          <p:cNvSpPr>
            <a:spLocks noChangeShapeType="1"/>
          </p:cNvSpPr>
          <p:nvPr/>
        </p:nvSpPr>
        <p:spPr bwMode="auto">
          <a:xfrm flipH="1" flipV="1">
            <a:off x="611188" y="5157788"/>
            <a:ext cx="1800225" cy="71437"/>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148985" name="Rectangle 57"/>
          <p:cNvSpPr>
            <a:spLocks noChangeArrowheads="1"/>
          </p:cNvSpPr>
          <p:nvPr/>
        </p:nvSpPr>
        <p:spPr bwMode="auto">
          <a:xfrm>
            <a:off x="1014413" y="74613"/>
            <a:ext cx="8026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i="1">
                <a:solidFill>
                  <a:srgbClr val="EC8C00"/>
                </a:solidFill>
                <a:effectLst>
                  <a:outerShdw blurRad="38100" dist="38100" dir="2700000" algn="tl">
                    <a:srgbClr val="C0C0C0"/>
                  </a:outerShdw>
                </a:effectLst>
              </a:rPr>
              <a:t>Part_of</a:t>
            </a:r>
            <a:r>
              <a:rPr lang="en-US" sz="3200" b="1">
                <a:solidFill>
                  <a:srgbClr val="EC8C00"/>
                </a:solidFill>
                <a:effectLst>
                  <a:outerShdw blurRad="38100" dist="38100" dir="2700000" algn="tl">
                    <a:srgbClr val="C0C0C0"/>
                  </a:outerShdw>
                </a:effectLst>
              </a:rPr>
              <a:t>  product hierarchy in ontology…</a:t>
            </a:r>
          </a:p>
        </p:txBody>
      </p:sp>
      <p:sp>
        <p:nvSpPr>
          <p:cNvPr id="1148986" name="Rectangle 58"/>
          <p:cNvSpPr>
            <a:spLocks noChangeArrowheads="1"/>
          </p:cNvSpPr>
          <p:nvPr/>
        </p:nvSpPr>
        <p:spPr bwMode="auto">
          <a:xfrm>
            <a:off x="179388" y="981075"/>
            <a:ext cx="3168650" cy="1008063"/>
          </a:xfrm>
          <a:prstGeom prst="rect">
            <a:avLst/>
          </a:prstGeom>
          <a:solidFill>
            <a:srgbClr val="C0C0C0"/>
          </a:solidFill>
          <a:ln w="9525">
            <a:noFill/>
            <a:miter lim="800000"/>
            <a:headEnd/>
            <a:tailEnd/>
          </a:ln>
          <a:effectLst>
            <a:outerShdw dist="35921" dir="2700000" algn="ctr" rotWithShape="0">
              <a:schemeClr val="bg2"/>
            </a:outerShdw>
          </a:effectLst>
        </p:spPr>
        <p:txBody>
          <a:bodyPr anchor="ctr"/>
          <a:lstStyle/>
          <a:p>
            <a:pPr algn="l">
              <a:defRPr/>
            </a:pPr>
            <a:r>
              <a:rPr lang="en-US" sz="2800" b="1" i="1">
                <a:solidFill>
                  <a:srgbClr val="EC8C00"/>
                </a:solidFill>
                <a:effectLst>
                  <a:outerShdw blurRad="38100" dist="38100" dir="2700000" algn="tl">
                    <a:srgbClr val="000000"/>
                  </a:outerShdw>
                </a:effectLst>
              </a:rPr>
              <a:t>… results to hierarchical MAS</a:t>
            </a:r>
            <a:r>
              <a:rPr lang="en-US" sz="3200" b="1" i="1">
                <a:solidFill>
                  <a:srgbClr val="EC8C00"/>
                </a:solidFill>
                <a:effectLst>
                  <a:outerShdw blurRad="38100" dist="38100" dir="2700000" algn="tl">
                    <a:srgbClr val="000000"/>
                  </a:outerShdw>
                </a:effectLst>
              </a:rPr>
              <a:t> </a:t>
            </a:r>
            <a:endParaRPr lang="en-US" sz="3200" b="1">
              <a:solidFill>
                <a:srgbClr val="EC8C00"/>
              </a:solidFill>
              <a:effectLst>
                <a:outerShdw blurRad="38100" dist="38100" dir="2700000" algn="tl">
                  <a:srgbClr val="000000"/>
                </a:outerShdw>
              </a:effectLst>
            </a:endParaRPr>
          </a:p>
        </p:txBody>
      </p:sp>
      <p:sp>
        <p:nvSpPr>
          <p:cNvPr id="129063" name="Line 59"/>
          <p:cNvSpPr>
            <a:spLocks noChangeShapeType="1"/>
          </p:cNvSpPr>
          <p:nvPr/>
        </p:nvSpPr>
        <p:spPr bwMode="auto">
          <a:xfrm flipH="1" flipV="1">
            <a:off x="7380288" y="5445125"/>
            <a:ext cx="1223962" cy="71438"/>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29064" name="Line 60"/>
          <p:cNvSpPr>
            <a:spLocks noChangeShapeType="1"/>
          </p:cNvSpPr>
          <p:nvPr/>
        </p:nvSpPr>
        <p:spPr bwMode="auto">
          <a:xfrm flipH="1" flipV="1">
            <a:off x="7223125" y="4475163"/>
            <a:ext cx="1368425" cy="792162"/>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050" name="Rectangle 4"/>
          <p:cNvSpPr>
            <a:spLocks noChangeArrowheads="1"/>
          </p:cNvSpPr>
          <p:nvPr/>
        </p:nvSpPr>
        <p:spPr bwMode="auto">
          <a:xfrm>
            <a:off x="50800" y="765175"/>
            <a:ext cx="6888163" cy="3024188"/>
          </a:xfrm>
          <a:prstGeom prst="rect">
            <a:avLst/>
          </a:prstGeom>
          <a:solidFill>
            <a:srgbClr val="FFFF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0051" name="Rectangle 5"/>
          <p:cNvSpPr>
            <a:spLocks noChangeArrowheads="1"/>
          </p:cNvSpPr>
          <p:nvPr/>
        </p:nvSpPr>
        <p:spPr bwMode="auto">
          <a:xfrm>
            <a:off x="47625" y="3813175"/>
            <a:ext cx="6877050" cy="2997200"/>
          </a:xfrm>
          <a:prstGeom prst="rect">
            <a:avLst/>
          </a:prstGeom>
          <a:solidFill>
            <a:srgbClr val="FFB989"/>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052" name="Picture 6" descr="2004-Volvo-3CC-Concept-FA-Sunset-1920x1440"/>
          <p:cNvPicPr>
            <a:picLocks noChangeAspect="1" noChangeArrowheads="1"/>
          </p:cNvPicPr>
          <p:nvPr/>
        </p:nvPicPr>
        <p:blipFill>
          <a:blip r:embed="rId2">
            <a:clrChange>
              <a:clrFrom>
                <a:srgbClr val="5F5963"/>
              </a:clrFrom>
              <a:clrTo>
                <a:srgbClr val="5F5963">
                  <a:alpha val="0"/>
                </a:srgbClr>
              </a:clrTo>
            </a:clrChange>
            <a:extLst>
              <a:ext uri="{28A0092B-C50C-407E-A947-70E740481C1C}">
                <a14:useLocalDpi xmlns:a14="http://schemas.microsoft.com/office/drawing/2010/main" val="0"/>
              </a:ext>
            </a:extLst>
          </a:blip>
          <a:srcRect/>
          <a:stretch>
            <a:fillRect/>
          </a:stretch>
        </p:blipFill>
        <p:spPr bwMode="auto">
          <a:xfrm>
            <a:off x="395288" y="836613"/>
            <a:ext cx="1296987" cy="9731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0053" name="Picture 7" descr="VOLVO-MOTO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2111375"/>
            <a:ext cx="935038" cy="60801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0054" name="Picture 8" descr="V70R AWD用アルミホイル &quot;Satelige&quo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54238" y="2146300"/>
            <a:ext cx="574675" cy="51911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0055" name="Picture 9" descr="Wheel rim Volvo S40/V50, ab 01/04-, 6Jx15">
            <a:hlinkClick r:id="rId5"/>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63938" y="3268663"/>
            <a:ext cx="431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6" name="Picture 10"/>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49788" y="3306763"/>
            <a:ext cx="344487"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7" name="Picture 11" descr="BMW 3.0CS Wheel Bearing - Free Shipping - We'll Beat Any Price!">
            <a:hlinkClick r:id="rId8"/>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24500" y="3351213"/>
            <a:ext cx="5032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8" name="Picture 12"/>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97113" y="3408363"/>
            <a:ext cx="504825"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9" name="Picture 13"/>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8888" y="3263900"/>
            <a:ext cx="3254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60" name="Picture 14"/>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7950" y="3192463"/>
            <a:ext cx="44291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0061" name="Group 15"/>
          <p:cNvGrpSpPr>
            <a:grpSpLocks/>
          </p:cNvGrpSpPr>
          <p:nvPr/>
        </p:nvGrpSpPr>
        <p:grpSpPr bwMode="auto">
          <a:xfrm flipH="1">
            <a:off x="2420938" y="790575"/>
            <a:ext cx="866775" cy="1225550"/>
            <a:chOff x="1803" y="1661"/>
            <a:chExt cx="363" cy="505"/>
          </a:xfrm>
        </p:grpSpPr>
        <p:sp>
          <p:nvSpPr>
            <p:cNvPr id="130151" name="Oval 1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52" name="Picture 17"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62" name="Line 18"/>
          <p:cNvSpPr>
            <a:spLocks noChangeShapeType="1"/>
          </p:cNvSpPr>
          <p:nvPr/>
        </p:nvSpPr>
        <p:spPr bwMode="auto">
          <a:xfrm flipV="1">
            <a:off x="1763713" y="1268413"/>
            <a:ext cx="792162" cy="1587"/>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63" name="Line 19"/>
          <p:cNvSpPr>
            <a:spLocks noChangeShapeType="1"/>
          </p:cNvSpPr>
          <p:nvPr/>
        </p:nvSpPr>
        <p:spPr bwMode="auto">
          <a:xfrm flipH="1">
            <a:off x="1835150" y="4581525"/>
            <a:ext cx="1152525" cy="4318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64" name="Line 20"/>
          <p:cNvSpPr>
            <a:spLocks noChangeShapeType="1"/>
          </p:cNvSpPr>
          <p:nvPr/>
        </p:nvSpPr>
        <p:spPr bwMode="auto">
          <a:xfrm flipH="1">
            <a:off x="539750" y="5157788"/>
            <a:ext cx="863600" cy="7191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65" name="Line 21"/>
          <p:cNvSpPr>
            <a:spLocks noChangeShapeType="1"/>
          </p:cNvSpPr>
          <p:nvPr/>
        </p:nvSpPr>
        <p:spPr bwMode="auto">
          <a:xfrm>
            <a:off x="1835150" y="5302250"/>
            <a:ext cx="576263"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66" name="Line 22"/>
          <p:cNvSpPr>
            <a:spLocks noChangeShapeType="1"/>
          </p:cNvSpPr>
          <p:nvPr/>
        </p:nvSpPr>
        <p:spPr bwMode="auto">
          <a:xfrm>
            <a:off x="3563938" y="4581525"/>
            <a:ext cx="1079500" cy="4318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130067" name="Group 23"/>
          <p:cNvGrpSpPr>
            <a:grpSpLocks/>
          </p:cNvGrpSpPr>
          <p:nvPr/>
        </p:nvGrpSpPr>
        <p:grpSpPr bwMode="auto">
          <a:xfrm flipH="1">
            <a:off x="1423988" y="2054225"/>
            <a:ext cx="392112" cy="720725"/>
            <a:chOff x="1803" y="1661"/>
            <a:chExt cx="363" cy="505"/>
          </a:xfrm>
        </p:grpSpPr>
        <p:sp>
          <p:nvSpPr>
            <p:cNvPr id="130149" name="Oval 2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50" name="Picture 25"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0068" name="Group 26"/>
          <p:cNvGrpSpPr>
            <a:grpSpLocks/>
          </p:cNvGrpSpPr>
          <p:nvPr/>
        </p:nvGrpSpPr>
        <p:grpSpPr bwMode="auto">
          <a:xfrm flipH="1">
            <a:off x="3219450" y="2049463"/>
            <a:ext cx="373063" cy="773112"/>
            <a:chOff x="1803" y="1661"/>
            <a:chExt cx="363" cy="505"/>
          </a:xfrm>
        </p:grpSpPr>
        <p:sp>
          <p:nvSpPr>
            <p:cNvPr id="130147" name="Oval 2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48" name="Picture 28"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0069" name="Group 29"/>
          <p:cNvGrpSpPr>
            <a:grpSpLocks/>
          </p:cNvGrpSpPr>
          <p:nvPr/>
        </p:nvGrpSpPr>
        <p:grpSpPr bwMode="auto">
          <a:xfrm flipH="1">
            <a:off x="1874838" y="3192463"/>
            <a:ext cx="288925" cy="576262"/>
            <a:chOff x="1803" y="1661"/>
            <a:chExt cx="363" cy="505"/>
          </a:xfrm>
        </p:grpSpPr>
        <p:sp>
          <p:nvSpPr>
            <p:cNvPr id="130145" name="Oval 3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46" name="Picture 31"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70" name="Line 32"/>
          <p:cNvSpPr>
            <a:spLocks noChangeShapeType="1"/>
          </p:cNvSpPr>
          <p:nvPr/>
        </p:nvSpPr>
        <p:spPr bwMode="auto">
          <a:xfrm flipH="1" flipV="1">
            <a:off x="2801938" y="2371725"/>
            <a:ext cx="503237"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71" name="Line 33"/>
          <p:cNvSpPr>
            <a:spLocks noChangeShapeType="1"/>
          </p:cNvSpPr>
          <p:nvPr/>
        </p:nvSpPr>
        <p:spPr bwMode="auto">
          <a:xfrm flipH="1" flipV="1">
            <a:off x="1087438" y="2400300"/>
            <a:ext cx="431800"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72" name="Line 34"/>
          <p:cNvSpPr>
            <a:spLocks noChangeShapeType="1"/>
          </p:cNvSpPr>
          <p:nvPr/>
        </p:nvSpPr>
        <p:spPr bwMode="auto">
          <a:xfrm flipH="1" flipV="1">
            <a:off x="506413" y="3451225"/>
            <a:ext cx="360362"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73" name="Line 35"/>
          <p:cNvSpPr>
            <a:spLocks noChangeShapeType="1"/>
          </p:cNvSpPr>
          <p:nvPr/>
        </p:nvSpPr>
        <p:spPr bwMode="auto">
          <a:xfrm flipH="1" flipV="1">
            <a:off x="1590675" y="3479800"/>
            <a:ext cx="360363"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149988" name="Rectangle 36"/>
          <p:cNvSpPr>
            <a:spLocks noChangeArrowheads="1"/>
          </p:cNvSpPr>
          <p:nvPr/>
        </p:nvSpPr>
        <p:spPr bwMode="auto">
          <a:xfrm>
            <a:off x="900113" y="74613"/>
            <a:ext cx="81407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2800" b="1" i="1">
                <a:solidFill>
                  <a:srgbClr val="EC8C00"/>
                </a:solidFill>
                <a:effectLst>
                  <a:outerShdw blurRad="38100" dist="38100" dir="2700000" algn="tl">
                    <a:srgbClr val="C0C0C0"/>
                  </a:outerShdw>
                </a:effectLst>
              </a:rPr>
              <a:t>Axioms of General Networking Framework</a:t>
            </a:r>
            <a:endParaRPr lang="en-US" sz="2800" b="1">
              <a:solidFill>
                <a:srgbClr val="EC8C00"/>
              </a:solidFill>
              <a:effectLst>
                <a:outerShdw blurRad="38100" dist="38100" dir="2700000" algn="tl">
                  <a:srgbClr val="C0C0C0"/>
                </a:outerShdw>
              </a:effectLst>
            </a:endParaRPr>
          </a:p>
        </p:txBody>
      </p:sp>
      <p:sp>
        <p:nvSpPr>
          <p:cNvPr id="1149989" name="Rectangle 37"/>
          <p:cNvSpPr>
            <a:spLocks noChangeArrowheads="1"/>
          </p:cNvSpPr>
          <p:nvPr/>
        </p:nvSpPr>
        <p:spPr bwMode="auto">
          <a:xfrm>
            <a:off x="7092950" y="765175"/>
            <a:ext cx="1933575" cy="2736850"/>
          </a:xfrm>
          <a:prstGeom prst="rect">
            <a:avLst/>
          </a:prstGeom>
          <a:solidFill>
            <a:srgbClr val="C0C0C0"/>
          </a:solidFill>
          <a:ln w="38100" cmpd="dbl">
            <a:solidFill>
              <a:schemeClr val="tx1"/>
            </a:solidFill>
            <a:miter lim="800000"/>
            <a:headEnd/>
            <a:tailEnd/>
          </a:ln>
          <a:effectLst>
            <a:outerShdw dist="35921" dir="2700000" algn="ctr" rotWithShape="0">
              <a:schemeClr val="bg2"/>
            </a:outerShdw>
          </a:effectLst>
        </p:spPr>
        <p:txBody>
          <a:bodyPr anchor="ctr"/>
          <a:lstStyle/>
          <a:p>
            <a:pPr algn="l">
              <a:defRPr/>
            </a:pPr>
            <a:r>
              <a:rPr lang="en-US" sz="1800" b="1" i="1">
                <a:solidFill>
                  <a:srgbClr val="FF0000"/>
                </a:solidFill>
                <a:effectLst>
                  <a:outerShdw blurRad="38100" dist="38100" dir="2700000" algn="tl">
                    <a:srgbClr val="000000"/>
                  </a:outerShdw>
                </a:effectLst>
              </a:rPr>
              <a:t>Axiom 1:</a:t>
            </a:r>
            <a:r>
              <a:rPr lang="en-US" sz="1800" b="1" i="1">
                <a:solidFill>
                  <a:srgbClr val="EC8C00"/>
                </a:solidFill>
                <a:effectLst>
                  <a:outerShdw blurRad="38100" dist="38100" dir="2700000" algn="tl">
                    <a:srgbClr val="000000"/>
                  </a:outerShdw>
                </a:effectLst>
              </a:rPr>
              <a:t> Each resource in dynamic Industrial World is a process and each process in this world is a resource.</a:t>
            </a:r>
            <a:endParaRPr lang="en-US" sz="1800" b="1">
              <a:solidFill>
                <a:srgbClr val="EC8C00"/>
              </a:solidFill>
              <a:effectLst>
                <a:outerShdw blurRad="38100" dist="38100" dir="2700000" algn="tl">
                  <a:srgbClr val="000000"/>
                </a:outerShdw>
              </a:effectLst>
            </a:endParaRPr>
          </a:p>
        </p:txBody>
      </p:sp>
      <p:sp>
        <p:nvSpPr>
          <p:cNvPr id="130076" name="Line 38"/>
          <p:cNvSpPr>
            <a:spLocks noChangeShapeType="1"/>
          </p:cNvSpPr>
          <p:nvPr/>
        </p:nvSpPr>
        <p:spPr bwMode="auto">
          <a:xfrm flipH="1" flipV="1">
            <a:off x="2663825" y="3546475"/>
            <a:ext cx="431800"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130077" name="Group 39"/>
          <p:cNvGrpSpPr>
            <a:grpSpLocks/>
          </p:cNvGrpSpPr>
          <p:nvPr/>
        </p:nvGrpSpPr>
        <p:grpSpPr bwMode="auto">
          <a:xfrm flipH="1">
            <a:off x="5286375" y="3216275"/>
            <a:ext cx="288925" cy="576263"/>
            <a:chOff x="1803" y="1661"/>
            <a:chExt cx="363" cy="505"/>
          </a:xfrm>
        </p:grpSpPr>
        <p:sp>
          <p:nvSpPr>
            <p:cNvPr id="130143" name="Oval 4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44" name="Picture 41"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0078" name="Group 42"/>
          <p:cNvGrpSpPr>
            <a:grpSpLocks/>
          </p:cNvGrpSpPr>
          <p:nvPr/>
        </p:nvGrpSpPr>
        <p:grpSpPr bwMode="auto">
          <a:xfrm flipH="1">
            <a:off x="6297613" y="3178175"/>
            <a:ext cx="300037" cy="576263"/>
            <a:chOff x="1803" y="1661"/>
            <a:chExt cx="363" cy="505"/>
          </a:xfrm>
        </p:grpSpPr>
        <p:sp>
          <p:nvSpPr>
            <p:cNvPr id="130141" name="Oval 4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42" name="Picture 44"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79" name="Line 45"/>
          <p:cNvSpPr>
            <a:spLocks noChangeShapeType="1"/>
          </p:cNvSpPr>
          <p:nvPr/>
        </p:nvSpPr>
        <p:spPr bwMode="auto">
          <a:xfrm flipH="1" flipV="1">
            <a:off x="3975100" y="3455988"/>
            <a:ext cx="360363"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80" name="Line 46"/>
          <p:cNvSpPr>
            <a:spLocks noChangeShapeType="1"/>
          </p:cNvSpPr>
          <p:nvPr/>
        </p:nvSpPr>
        <p:spPr bwMode="auto">
          <a:xfrm flipH="1" flipV="1">
            <a:off x="4992688" y="3522663"/>
            <a:ext cx="360362"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081" name="Line 47"/>
          <p:cNvSpPr>
            <a:spLocks noChangeShapeType="1"/>
          </p:cNvSpPr>
          <p:nvPr/>
        </p:nvSpPr>
        <p:spPr bwMode="auto">
          <a:xfrm flipH="1" flipV="1">
            <a:off x="5913438" y="3532188"/>
            <a:ext cx="431800" cy="0"/>
          </a:xfrm>
          <a:prstGeom prst="line">
            <a:avLst/>
          </a:prstGeom>
          <a:noFill/>
          <a:ln w="38100">
            <a:solidFill>
              <a:srgbClr val="FF0000"/>
            </a:solidFill>
            <a:round/>
            <a:headEnd type="stealth"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150000" name="Rectangle 48"/>
          <p:cNvSpPr>
            <a:spLocks noChangeArrowheads="1"/>
          </p:cNvSpPr>
          <p:nvPr/>
        </p:nvSpPr>
        <p:spPr bwMode="auto">
          <a:xfrm>
            <a:off x="7019925" y="3644900"/>
            <a:ext cx="2016125" cy="3097213"/>
          </a:xfrm>
          <a:prstGeom prst="rect">
            <a:avLst/>
          </a:prstGeom>
          <a:solidFill>
            <a:srgbClr val="C0C0C0"/>
          </a:solidFill>
          <a:ln w="38100" cmpd="dbl">
            <a:solidFill>
              <a:schemeClr val="tx1"/>
            </a:solidFill>
            <a:miter lim="800000"/>
            <a:headEnd/>
            <a:tailEnd/>
          </a:ln>
          <a:effectLst>
            <a:outerShdw dist="35921" dir="2700000" algn="ctr" rotWithShape="0">
              <a:schemeClr val="bg2"/>
            </a:outerShdw>
          </a:effectLst>
        </p:spPr>
        <p:txBody>
          <a:bodyPr anchor="ctr"/>
          <a:lstStyle/>
          <a:p>
            <a:pPr algn="l">
              <a:defRPr/>
            </a:pPr>
            <a:r>
              <a:rPr lang="en-US" sz="1800" b="1" i="1">
                <a:solidFill>
                  <a:srgbClr val="FF0000"/>
                </a:solidFill>
                <a:effectLst>
                  <a:outerShdw blurRad="38100" dist="38100" dir="2700000" algn="tl">
                    <a:srgbClr val="000000"/>
                  </a:outerShdw>
                </a:effectLst>
              </a:rPr>
              <a:t>Axiom 2:</a:t>
            </a:r>
            <a:r>
              <a:rPr lang="en-US" sz="1800" b="1" i="1">
                <a:solidFill>
                  <a:srgbClr val="EC8C00"/>
                </a:solidFill>
                <a:effectLst>
                  <a:outerShdw blurRad="38100" dist="38100" dir="2700000" algn="tl">
                    <a:srgbClr val="000000"/>
                  </a:outerShdw>
                </a:effectLst>
              </a:rPr>
              <a:t> Hierarchy of subordination among resource agents in GUN corresponds to the “part-of” hierarchy of the Industrial World resources.</a:t>
            </a:r>
            <a:endParaRPr lang="en-US" sz="1800" b="1">
              <a:solidFill>
                <a:srgbClr val="EC8C00"/>
              </a:solidFill>
              <a:effectLst>
                <a:outerShdw blurRad="38100" dist="38100" dir="2700000" algn="tl">
                  <a:srgbClr val="000000"/>
                </a:outerShdw>
              </a:effectLst>
            </a:endParaRPr>
          </a:p>
        </p:txBody>
      </p:sp>
      <p:sp>
        <p:nvSpPr>
          <p:cNvPr id="130083" name="AutoShape 49"/>
          <p:cNvSpPr>
            <a:spLocks noChangeArrowheads="1"/>
          </p:cNvSpPr>
          <p:nvPr/>
        </p:nvSpPr>
        <p:spPr bwMode="auto">
          <a:xfrm>
            <a:off x="1763713" y="1949450"/>
            <a:ext cx="268287"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a:t>
            </a:r>
          </a:p>
        </p:txBody>
      </p:sp>
      <p:sp>
        <p:nvSpPr>
          <p:cNvPr id="130084" name="AutoShape 50"/>
          <p:cNvSpPr>
            <a:spLocks noChangeArrowheads="1"/>
          </p:cNvSpPr>
          <p:nvPr/>
        </p:nvSpPr>
        <p:spPr bwMode="auto">
          <a:xfrm>
            <a:off x="2987675" y="803275"/>
            <a:ext cx="215900"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1</a:t>
            </a:r>
          </a:p>
        </p:txBody>
      </p:sp>
      <p:sp>
        <p:nvSpPr>
          <p:cNvPr id="130085" name="AutoShape 51"/>
          <p:cNvSpPr>
            <a:spLocks noChangeArrowheads="1"/>
          </p:cNvSpPr>
          <p:nvPr/>
        </p:nvSpPr>
        <p:spPr bwMode="auto">
          <a:xfrm>
            <a:off x="3511550" y="1954213"/>
            <a:ext cx="268288"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a:t>
            </a:r>
          </a:p>
        </p:txBody>
      </p:sp>
      <p:sp>
        <p:nvSpPr>
          <p:cNvPr id="130086" name="AutoShape 52"/>
          <p:cNvSpPr>
            <a:spLocks noChangeArrowheads="1"/>
          </p:cNvSpPr>
          <p:nvPr/>
        </p:nvSpPr>
        <p:spPr bwMode="auto">
          <a:xfrm>
            <a:off x="2079625" y="2976563"/>
            <a:ext cx="360363"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1.1.2</a:t>
            </a:r>
          </a:p>
        </p:txBody>
      </p:sp>
      <p:sp>
        <p:nvSpPr>
          <p:cNvPr id="130087" name="AutoShape 53"/>
          <p:cNvSpPr>
            <a:spLocks noChangeArrowheads="1"/>
          </p:cNvSpPr>
          <p:nvPr/>
        </p:nvSpPr>
        <p:spPr bwMode="auto">
          <a:xfrm>
            <a:off x="900113" y="2947988"/>
            <a:ext cx="360362"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1.1.1</a:t>
            </a:r>
          </a:p>
        </p:txBody>
      </p:sp>
      <p:grpSp>
        <p:nvGrpSpPr>
          <p:cNvPr id="130088" name="Group 54"/>
          <p:cNvGrpSpPr>
            <a:grpSpLocks/>
          </p:cNvGrpSpPr>
          <p:nvPr/>
        </p:nvGrpSpPr>
        <p:grpSpPr bwMode="auto">
          <a:xfrm flipH="1">
            <a:off x="798513" y="3138488"/>
            <a:ext cx="288925" cy="649287"/>
            <a:chOff x="1803" y="1661"/>
            <a:chExt cx="363" cy="505"/>
          </a:xfrm>
        </p:grpSpPr>
        <p:sp>
          <p:nvSpPr>
            <p:cNvPr id="130139" name="Oval 5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40" name="Picture 56"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89" name="AutoShape 57"/>
          <p:cNvSpPr>
            <a:spLocks noChangeArrowheads="1"/>
          </p:cNvSpPr>
          <p:nvPr/>
        </p:nvSpPr>
        <p:spPr bwMode="auto">
          <a:xfrm>
            <a:off x="3222625" y="2976563"/>
            <a:ext cx="360363"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1.1.3</a:t>
            </a:r>
          </a:p>
        </p:txBody>
      </p:sp>
      <p:grpSp>
        <p:nvGrpSpPr>
          <p:cNvPr id="130090" name="Group 58"/>
          <p:cNvGrpSpPr>
            <a:grpSpLocks/>
          </p:cNvGrpSpPr>
          <p:nvPr/>
        </p:nvGrpSpPr>
        <p:grpSpPr bwMode="auto">
          <a:xfrm flipH="1">
            <a:off x="3048000" y="3192463"/>
            <a:ext cx="300038" cy="576262"/>
            <a:chOff x="1803" y="1661"/>
            <a:chExt cx="363" cy="505"/>
          </a:xfrm>
        </p:grpSpPr>
        <p:sp>
          <p:nvSpPr>
            <p:cNvPr id="130137" name="Oval 5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38" name="Picture 60"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91" name="AutoShape 61"/>
          <p:cNvSpPr>
            <a:spLocks noChangeArrowheads="1"/>
          </p:cNvSpPr>
          <p:nvPr/>
        </p:nvSpPr>
        <p:spPr bwMode="auto">
          <a:xfrm>
            <a:off x="4427538" y="2976563"/>
            <a:ext cx="360362"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1.2.1</a:t>
            </a:r>
          </a:p>
        </p:txBody>
      </p:sp>
      <p:grpSp>
        <p:nvGrpSpPr>
          <p:cNvPr id="130092" name="Group 62"/>
          <p:cNvGrpSpPr>
            <a:grpSpLocks/>
          </p:cNvGrpSpPr>
          <p:nvPr/>
        </p:nvGrpSpPr>
        <p:grpSpPr bwMode="auto">
          <a:xfrm flipH="1">
            <a:off x="4267200" y="3124200"/>
            <a:ext cx="288925" cy="649288"/>
            <a:chOff x="1803" y="1661"/>
            <a:chExt cx="363" cy="505"/>
          </a:xfrm>
        </p:grpSpPr>
        <p:sp>
          <p:nvSpPr>
            <p:cNvPr id="130135" name="Oval 6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36" name="Picture 64"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93" name="AutoShape 65"/>
          <p:cNvSpPr>
            <a:spLocks noChangeArrowheads="1"/>
          </p:cNvSpPr>
          <p:nvPr/>
        </p:nvSpPr>
        <p:spPr bwMode="auto">
          <a:xfrm>
            <a:off x="5480050" y="3024188"/>
            <a:ext cx="360363"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1.2.2</a:t>
            </a:r>
          </a:p>
        </p:txBody>
      </p:sp>
      <p:sp>
        <p:nvSpPr>
          <p:cNvPr id="130094" name="AutoShape 66"/>
          <p:cNvSpPr>
            <a:spLocks noChangeArrowheads="1"/>
          </p:cNvSpPr>
          <p:nvPr/>
        </p:nvSpPr>
        <p:spPr bwMode="auto">
          <a:xfrm>
            <a:off x="6497638" y="2976563"/>
            <a:ext cx="360362"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1.2.3</a:t>
            </a:r>
          </a:p>
        </p:txBody>
      </p:sp>
      <p:grpSp>
        <p:nvGrpSpPr>
          <p:cNvPr id="130095" name="Group 67"/>
          <p:cNvGrpSpPr>
            <a:grpSpLocks/>
          </p:cNvGrpSpPr>
          <p:nvPr/>
        </p:nvGrpSpPr>
        <p:grpSpPr bwMode="auto">
          <a:xfrm flipH="1">
            <a:off x="2843213" y="3860800"/>
            <a:ext cx="866775" cy="1225550"/>
            <a:chOff x="1803" y="1661"/>
            <a:chExt cx="363" cy="505"/>
          </a:xfrm>
        </p:grpSpPr>
        <p:sp>
          <p:nvSpPr>
            <p:cNvPr id="130133" name="Oval 6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34" name="Picture 69"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96" name="AutoShape 70"/>
          <p:cNvSpPr>
            <a:spLocks noChangeArrowheads="1"/>
          </p:cNvSpPr>
          <p:nvPr/>
        </p:nvSpPr>
        <p:spPr bwMode="auto">
          <a:xfrm>
            <a:off x="3400425" y="3854450"/>
            <a:ext cx="215900"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1</a:t>
            </a:r>
          </a:p>
        </p:txBody>
      </p:sp>
      <p:grpSp>
        <p:nvGrpSpPr>
          <p:cNvPr id="130097" name="Group 71"/>
          <p:cNvGrpSpPr>
            <a:grpSpLocks/>
          </p:cNvGrpSpPr>
          <p:nvPr/>
        </p:nvGrpSpPr>
        <p:grpSpPr bwMode="auto">
          <a:xfrm flipH="1">
            <a:off x="1403350" y="4652963"/>
            <a:ext cx="392113" cy="720725"/>
            <a:chOff x="1803" y="1661"/>
            <a:chExt cx="363" cy="505"/>
          </a:xfrm>
        </p:grpSpPr>
        <p:sp>
          <p:nvSpPr>
            <p:cNvPr id="130131" name="Oval 7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32" name="Picture 73"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098" name="AutoShape 74"/>
          <p:cNvSpPr>
            <a:spLocks noChangeArrowheads="1"/>
          </p:cNvSpPr>
          <p:nvPr/>
        </p:nvSpPr>
        <p:spPr bwMode="auto">
          <a:xfrm>
            <a:off x="1743075" y="4548188"/>
            <a:ext cx="268288"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a:t>
            </a:r>
          </a:p>
        </p:txBody>
      </p:sp>
      <p:grpSp>
        <p:nvGrpSpPr>
          <p:cNvPr id="130099" name="Group 75"/>
          <p:cNvGrpSpPr>
            <a:grpSpLocks/>
          </p:cNvGrpSpPr>
          <p:nvPr/>
        </p:nvGrpSpPr>
        <p:grpSpPr bwMode="auto">
          <a:xfrm flipH="1">
            <a:off x="4643438" y="4652963"/>
            <a:ext cx="373062" cy="773112"/>
            <a:chOff x="1803" y="1661"/>
            <a:chExt cx="363" cy="505"/>
          </a:xfrm>
        </p:grpSpPr>
        <p:sp>
          <p:nvSpPr>
            <p:cNvPr id="130129" name="Oval 7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30" name="Picture 77"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00" name="AutoShape 78"/>
          <p:cNvSpPr>
            <a:spLocks noChangeArrowheads="1"/>
          </p:cNvSpPr>
          <p:nvPr/>
        </p:nvSpPr>
        <p:spPr bwMode="auto">
          <a:xfrm>
            <a:off x="4935538" y="4557713"/>
            <a:ext cx="268287"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a:t>
            </a:r>
          </a:p>
        </p:txBody>
      </p:sp>
      <p:grpSp>
        <p:nvGrpSpPr>
          <p:cNvPr id="130101" name="Group 79"/>
          <p:cNvGrpSpPr>
            <a:grpSpLocks/>
          </p:cNvGrpSpPr>
          <p:nvPr/>
        </p:nvGrpSpPr>
        <p:grpSpPr bwMode="auto">
          <a:xfrm flipH="1">
            <a:off x="1331913" y="5949950"/>
            <a:ext cx="288925" cy="576263"/>
            <a:chOff x="1803" y="1661"/>
            <a:chExt cx="363" cy="505"/>
          </a:xfrm>
        </p:grpSpPr>
        <p:sp>
          <p:nvSpPr>
            <p:cNvPr id="130127" name="Oval 8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28" name="Picture 81"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02" name="AutoShape 82"/>
          <p:cNvSpPr>
            <a:spLocks noChangeArrowheads="1"/>
          </p:cNvSpPr>
          <p:nvPr/>
        </p:nvSpPr>
        <p:spPr bwMode="auto">
          <a:xfrm>
            <a:off x="1670050" y="5937250"/>
            <a:ext cx="360363"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1.1.2</a:t>
            </a:r>
          </a:p>
        </p:txBody>
      </p:sp>
      <p:sp>
        <p:nvSpPr>
          <p:cNvPr id="130103" name="AutoShape 83"/>
          <p:cNvSpPr>
            <a:spLocks noChangeArrowheads="1"/>
          </p:cNvSpPr>
          <p:nvPr/>
        </p:nvSpPr>
        <p:spPr bwMode="auto">
          <a:xfrm>
            <a:off x="601663" y="5943600"/>
            <a:ext cx="360362"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1.1.1</a:t>
            </a:r>
          </a:p>
        </p:txBody>
      </p:sp>
      <p:grpSp>
        <p:nvGrpSpPr>
          <p:cNvPr id="130104" name="Group 84"/>
          <p:cNvGrpSpPr>
            <a:grpSpLocks/>
          </p:cNvGrpSpPr>
          <p:nvPr/>
        </p:nvGrpSpPr>
        <p:grpSpPr bwMode="auto">
          <a:xfrm flipH="1">
            <a:off x="341313" y="5949950"/>
            <a:ext cx="288925" cy="617538"/>
            <a:chOff x="1803" y="1661"/>
            <a:chExt cx="363" cy="505"/>
          </a:xfrm>
        </p:grpSpPr>
        <p:sp>
          <p:nvSpPr>
            <p:cNvPr id="130125" name="Oval 8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26" name="Picture 86"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05" name="AutoShape 87"/>
          <p:cNvSpPr>
            <a:spLocks noChangeArrowheads="1"/>
          </p:cNvSpPr>
          <p:nvPr/>
        </p:nvSpPr>
        <p:spPr bwMode="auto">
          <a:xfrm>
            <a:off x="2774950" y="5956300"/>
            <a:ext cx="360363" cy="28733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1.1.3</a:t>
            </a:r>
          </a:p>
        </p:txBody>
      </p:sp>
      <p:grpSp>
        <p:nvGrpSpPr>
          <p:cNvPr id="130106" name="Group 88"/>
          <p:cNvGrpSpPr>
            <a:grpSpLocks/>
          </p:cNvGrpSpPr>
          <p:nvPr/>
        </p:nvGrpSpPr>
        <p:grpSpPr bwMode="auto">
          <a:xfrm flipH="1">
            <a:off x="2438400" y="5972175"/>
            <a:ext cx="300038" cy="576263"/>
            <a:chOff x="1803" y="1661"/>
            <a:chExt cx="363" cy="505"/>
          </a:xfrm>
        </p:grpSpPr>
        <p:sp>
          <p:nvSpPr>
            <p:cNvPr id="130123" name="Oval 8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24" name="Picture 90"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07" name="Line 91"/>
          <p:cNvSpPr>
            <a:spLocks noChangeShapeType="1"/>
          </p:cNvSpPr>
          <p:nvPr/>
        </p:nvSpPr>
        <p:spPr bwMode="auto">
          <a:xfrm flipH="1">
            <a:off x="1476375" y="5229225"/>
            <a:ext cx="142875"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108" name="Line 92"/>
          <p:cNvSpPr>
            <a:spLocks noChangeShapeType="1"/>
          </p:cNvSpPr>
          <p:nvPr/>
        </p:nvSpPr>
        <p:spPr bwMode="auto">
          <a:xfrm flipH="1">
            <a:off x="3752850" y="5178425"/>
            <a:ext cx="863600" cy="719138"/>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30109" name="Line 93"/>
          <p:cNvSpPr>
            <a:spLocks noChangeShapeType="1"/>
          </p:cNvSpPr>
          <p:nvPr/>
        </p:nvSpPr>
        <p:spPr bwMode="auto">
          <a:xfrm>
            <a:off x="5048250" y="5322888"/>
            <a:ext cx="576263"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grpSp>
        <p:nvGrpSpPr>
          <p:cNvPr id="130110" name="Group 94"/>
          <p:cNvGrpSpPr>
            <a:grpSpLocks/>
          </p:cNvGrpSpPr>
          <p:nvPr/>
        </p:nvGrpSpPr>
        <p:grpSpPr bwMode="auto">
          <a:xfrm flipH="1">
            <a:off x="4545013" y="5970588"/>
            <a:ext cx="288925" cy="576262"/>
            <a:chOff x="1803" y="1661"/>
            <a:chExt cx="363" cy="505"/>
          </a:xfrm>
        </p:grpSpPr>
        <p:sp>
          <p:nvSpPr>
            <p:cNvPr id="130121" name="Oval 9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22" name="Picture 96"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11" name="AutoShape 97"/>
          <p:cNvSpPr>
            <a:spLocks noChangeArrowheads="1"/>
          </p:cNvSpPr>
          <p:nvPr/>
        </p:nvSpPr>
        <p:spPr bwMode="auto">
          <a:xfrm>
            <a:off x="4883150" y="5957888"/>
            <a:ext cx="360363"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1.2.2</a:t>
            </a:r>
          </a:p>
        </p:txBody>
      </p:sp>
      <p:sp>
        <p:nvSpPr>
          <p:cNvPr id="130112" name="AutoShape 98"/>
          <p:cNvSpPr>
            <a:spLocks noChangeArrowheads="1"/>
          </p:cNvSpPr>
          <p:nvPr/>
        </p:nvSpPr>
        <p:spPr bwMode="auto">
          <a:xfrm>
            <a:off x="3814763" y="5964238"/>
            <a:ext cx="360362"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1.2.1</a:t>
            </a:r>
          </a:p>
        </p:txBody>
      </p:sp>
      <p:grpSp>
        <p:nvGrpSpPr>
          <p:cNvPr id="130113" name="Group 99"/>
          <p:cNvGrpSpPr>
            <a:grpSpLocks/>
          </p:cNvGrpSpPr>
          <p:nvPr/>
        </p:nvGrpSpPr>
        <p:grpSpPr bwMode="auto">
          <a:xfrm flipH="1">
            <a:off x="3554413" y="5970588"/>
            <a:ext cx="288925" cy="617537"/>
            <a:chOff x="1803" y="1661"/>
            <a:chExt cx="363" cy="505"/>
          </a:xfrm>
        </p:grpSpPr>
        <p:sp>
          <p:nvSpPr>
            <p:cNvPr id="130119" name="Oval 10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20" name="Picture 101"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14" name="AutoShape 102"/>
          <p:cNvSpPr>
            <a:spLocks noChangeArrowheads="1"/>
          </p:cNvSpPr>
          <p:nvPr/>
        </p:nvSpPr>
        <p:spPr bwMode="auto">
          <a:xfrm>
            <a:off x="5988050" y="5976938"/>
            <a:ext cx="360363" cy="287337"/>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1.2.3</a:t>
            </a:r>
          </a:p>
        </p:txBody>
      </p:sp>
      <p:grpSp>
        <p:nvGrpSpPr>
          <p:cNvPr id="130115" name="Group 103"/>
          <p:cNvGrpSpPr>
            <a:grpSpLocks/>
          </p:cNvGrpSpPr>
          <p:nvPr/>
        </p:nvGrpSpPr>
        <p:grpSpPr bwMode="auto">
          <a:xfrm flipH="1">
            <a:off x="5651500" y="5992813"/>
            <a:ext cx="300038" cy="576262"/>
            <a:chOff x="1803" y="1661"/>
            <a:chExt cx="363" cy="505"/>
          </a:xfrm>
        </p:grpSpPr>
        <p:sp>
          <p:nvSpPr>
            <p:cNvPr id="130117" name="Oval 10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0118" name="Picture 105" descr="CA0NW12D"/>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0116" name="Line 106"/>
          <p:cNvSpPr>
            <a:spLocks noChangeShapeType="1"/>
          </p:cNvSpPr>
          <p:nvPr/>
        </p:nvSpPr>
        <p:spPr bwMode="auto">
          <a:xfrm flipH="1">
            <a:off x="4689475" y="5249863"/>
            <a:ext cx="142875" cy="647700"/>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0980" name="Cloud"/>
          <p:cNvSpPr>
            <a:spLocks noChangeAspect="1" noEditPoints="1" noChangeArrowheads="1"/>
          </p:cNvSpPr>
          <p:nvPr/>
        </p:nvSpPr>
        <p:spPr bwMode="auto">
          <a:xfrm>
            <a:off x="4859338" y="2420938"/>
            <a:ext cx="4176712" cy="424815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00FFFF"/>
          </a:solidFill>
          <a:ln w="9525">
            <a:solidFill>
              <a:srgbClr val="000000"/>
            </a:solidFill>
            <a:miter lim="800000"/>
            <a:headEnd/>
            <a:tailEnd/>
          </a:ln>
          <a:effectLst>
            <a:outerShdw dist="107763" dir="2700000" algn="ctr" rotWithShape="0">
              <a:srgbClr val="808080"/>
            </a:outerShdw>
          </a:effectLst>
        </p:spPr>
        <p:txBody>
          <a:bodyPr/>
          <a:lstStyle/>
          <a:p>
            <a:pPr algn="r">
              <a:defRPr/>
            </a:pPr>
            <a:endParaRPr lang="en-US" sz="2800" b="1"/>
          </a:p>
          <a:p>
            <a:pPr algn="r">
              <a:defRPr/>
            </a:pPr>
            <a:endParaRPr lang="en-US" sz="2800" b="1"/>
          </a:p>
          <a:p>
            <a:pPr algn="r">
              <a:defRPr/>
            </a:pPr>
            <a:endParaRPr lang="en-US" sz="2800" b="1"/>
          </a:p>
          <a:p>
            <a:pPr algn="r">
              <a:defRPr/>
            </a:pPr>
            <a:endParaRPr lang="en-US" sz="2800" b="1"/>
          </a:p>
          <a:p>
            <a:pPr algn="r">
              <a:defRPr/>
            </a:pPr>
            <a:endParaRPr lang="en-US" sz="2800" b="1"/>
          </a:p>
          <a:p>
            <a:pPr algn="l">
              <a:defRPr/>
            </a:pPr>
            <a:endParaRPr lang="en-US" sz="2800" b="1"/>
          </a:p>
          <a:p>
            <a:pPr algn="l">
              <a:defRPr/>
            </a:pPr>
            <a:r>
              <a:rPr lang="en-US" sz="2800" b="1"/>
              <a:t>GUN</a:t>
            </a:r>
          </a:p>
        </p:txBody>
      </p:sp>
      <p:sp>
        <p:nvSpPr>
          <p:cNvPr id="131075" name="AutoShape 5"/>
          <p:cNvSpPr>
            <a:spLocks noChangeArrowheads="1"/>
          </p:cNvSpPr>
          <p:nvPr/>
        </p:nvSpPr>
        <p:spPr bwMode="auto">
          <a:xfrm>
            <a:off x="5046663" y="4241800"/>
            <a:ext cx="3889375" cy="936625"/>
          </a:xfrm>
          <a:prstGeom prst="parallelogram">
            <a:avLst>
              <a:gd name="adj" fmla="val 117790"/>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0982" name="Cloud"/>
          <p:cNvSpPr>
            <a:spLocks noChangeAspect="1" noEditPoints="1" noChangeArrowheads="1"/>
          </p:cNvSpPr>
          <p:nvPr/>
        </p:nvSpPr>
        <p:spPr bwMode="auto">
          <a:xfrm>
            <a:off x="539750" y="2779713"/>
            <a:ext cx="3960813" cy="3654425"/>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pPr algn="l">
              <a:defRPr/>
            </a:pPr>
            <a:endParaRPr lang="en-US" sz="2800" b="1"/>
          </a:p>
          <a:p>
            <a:pPr algn="l">
              <a:defRPr/>
            </a:pPr>
            <a:endParaRPr lang="en-US" sz="2800" b="1"/>
          </a:p>
          <a:p>
            <a:pPr algn="l">
              <a:defRPr/>
            </a:pPr>
            <a:endParaRPr lang="en-US" sz="2800" b="1"/>
          </a:p>
          <a:p>
            <a:pPr algn="l">
              <a:defRPr/>
            </a:pPr>
            <a:r>
              <a:rPr lang="en-US" sz="2800" b="1"/>
              <a:t>IW</a:t>
            </a:r>
          </a:p>
        </p:txBody>
      </p:sp>
      <p:sp>
        <p:nvSpPr>
          <p:cNvPr id="1150983" name="Rectangle 7"/>
          <p:cNvSpPr>
            <a:spLocks noChangeArrowheads="1"/>
          </p:cNvSpPr>
          <p:nvPr/>
        </p:nvSpPr>
        <p:spPr bwMode="auto">
          <a:xfrm>
            <a:off x="1125538" y="138113"/>
            <a:ext cx="7885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Multiple Commitments and Cloning</a:t>
            </a:r>
          </a:p>
        </p:txBody>
      </p:sp>
      <p:sp>
        <p:nvSpPr>
          <p:cNvPr id="131078" name="Rectangle 8"/>
          <p:cNvSpPr>
            <a:spLocks noChangeArrowheads="1"/>
          </p:cNvSpPr>
          <p:nvPr/>
        </p:nvSpPr>
        <p:spPr bwMode="auto">
          <a:xfrm>
            <a:off x="755650" y="831850"/>
            <a:ext cx="7775575"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1400">
                <a:solidFill>
                  <a:srgbClr val="003366"/>
                </a:solidFill>
              </a:rPr>
              <a:t>Each industrial resource can theoretically be involved to several processes, appropriate commitments and activities, which can be either supplementary or contradictory. This means that the resource is part of several more complex resources and its role within each of the resource might be different. Modeling such resources with GUN can be provided by appropriate resource agent, which can make clones of itself and distribute all necessary roles among them.</a:t>
            </a:r>
          </a:p>
        </p:txBody>
      </p:sp>
      <p:sp>
        <p:nvSpPr>
          <p:cNvPr id="131079" name="WordArt 9"/>
          <p:cNvSpPr>
            <a:spLocks noChangeArrowheads="1" noChangeShapeType="1" noTextEdit="1"/>
          </p:cNvSpPr>
          <p:nvPr/>
        </p:nvSpPr>
        <p:spPr bwMode="auto">
          <a:xfrm>
            <a:off x="6640513" y="3467100"/>
            <a:ext cx="1223962"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grpSp>
        <p:nvGrpSpPr>
          <p:cNvPr id="131080" name="Group 10"/>
          <p:cNvGrpSpPr>
            <a:grpSpLocks/>
          </p:cNvGrpSpPr>
          <p:nvPr/>
        </p:nvGrpSpPr>
        <p:grpSpPr bwMode="auto">
          <a:xfrm flipH="1">
            <a:off x="6640513" y="3687763"/>
            <a:ext cx="649287" cy="1223962"/>
            <a:chOff x="1803" y="1661"/>
            <a:chExt cx="363" cy="505"/>
          </a:xfrm>
        </p:grpSpPr>
        <p:sp>
          <p:nvSpPr>
            <p:cNvPr id="131109" name="Oval 1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1110" name="Picture 12"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1081" name="Picture 13" descr="DSCF02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1975" y="5589588"/>
            <a:ext cx="1512888" cy="1135062"/>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1082" name="Picture 14" descr="wedding_famil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5313363"/>
            <a:ext cx="1727200" cy="1292225"/>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1083" name="Picture 15" descr="Miss_Oktoberfest__2000_Finalist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76600" y="2565400"/>
            <a:ext cx="1582738" cy="1141413"/>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31084" name="Picture 16" descr="MPj04090740000[1]"/>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3860800"/>
            <a:ext cx="862012" cy="1296988"/>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31085" name="WordArt 17"/>
          <p:cNvSpPr>
            <a:spLocks noChangeArrowheads="1" noChangeShapeType="1" noTextEdit="1"/>
          </p:cNvSpPr>
          <p:nvPr/>
        </p:nvSpPr>
        <p:spPr bwMode="auto">
          <a:xfrm>
            <a:off x="4049713" y="2276475"/>
            <a:ext cx="9366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Concursant</a:t>
            </a:r>
          </a:p>
        </p:txBody>
      </p:sp>
      <p:sp>
        <p:nvSpPr>
          <p:cNvPr id="131086" name="WordArt 18"/>
          <p:cNvSpPr>
            <a:spLocks noChangeArrowheads="1" noChangeShapeType="1" noTextEdit="1"/>
          </p:cNvSpPr>
          <p:nvPr/>
        </p:nvSpPr>
        <p:spPr bwMode="auto">
          <a:xfrm>
            <a:off x="84138" y="5011738"/>
            <a:ext cx="5048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Wife</a:t>
            </a:r>
          </a:p>
        </p:txBody>
      </p:sp>
      <p:sp>
        <p:nvSpPr>
          <p:cNvPr id="131087" name="WordArt 19"/>
          <p:cNvSpPr>
            <a:spLocks noChangeArrowheads="1" noChangeShapeType="1" noTextEdit="1"/>
          </p:cNvSpPr>
          <p:nvPr/>
        </p:nvSpPr>
        <p:spPr bwMode="auto">
          <a:xfrm>
            <a:off x="4697413" y="6327775"/>
            <a:ext cx="936625"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Manager</a:t>
            </a:r>
          </a:p>
        </p:txBody>
      </p:sp>
      <p:pic>
        <p:nvPicPr>
          <p:cNvPr id="131088" name="Picture 20" descr="DubinskyPorte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3850" y="2133600"/>
            <a:ext cx="1398588" cy="2208213"/>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1089" name="WordArt 21"/>
          <p:cNvSpPr>
            <a:spLocks noChangeArrowheads="1" noChangeShapeType="1" noTextEdit="1"/>
          </p:cNvSpPr>
          <p:nvPr/>
        </p:nvSpPr>
        <p:spPr bwMode="auto">
          <a:xfrm>
            <a:off x="1835150" y="2133600"/>
            <a:ext cx="10795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Team Member</a:t>
            </a:r>
          </a:p>
        </p:txBody>
      </p:sp>
      <p:sp>
        <p:nvSpPr>
          <p:cNvPr id="131090" name="WordArt 22"/>
          <p:cNvSpPr>
            <a:spLocks noChangeArrowheads="1" noChangeShapeType="1" noTextEdit="1"/>
          </p:cNvSpPr>
          <p:nvPr/>
        </p:nvSpPr>
        <p:spPr bwMode="auto">
          <a:xfrm>
            <a:off x="3195638" y="4859338"/>
            <a:ext cx="1368425"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Industrial Resource</a:t>
            </a:r>
          </a:p>
        </p:txBody>
      </p:sp>
      <p:sp>
        <p:nvSpPr>
          <p:cNvPr id="131091" name="Oval 23"/>
          <p:cNvSpPr>
            <a:spLocks noChangeArrowheads="1"/>
          </p:cNvSpPr>
          <p:nvPr/>
        </p:nvSpPr>
        <p:spPr bwMode="auto">
          <a:xfrm>
            <a:off x="3770313" y="5575300"/>
            <a:ext cx="431800" cy="574675"/>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092" name="Oval 24"/>
          <p:cNvSpPr>
            <a:spLocks noChangeArrowheads="1"/>
          </p:cNvSpPr>
          <p:nvPr/>
        </p:nvSpPr>
        <p:spPr bwMode="auto">
          <a:xfrm>
            <a:off x="1158875" y="2233613"/>
            <a:ext cx="431800" cy="936625"/>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093" name="Oval 25"/>
          <p:cNvSpPr>
            <a:spLocks noChangeArrowheads="1"/>
          </p:cNvSpPr>
          <p:nvPr/>
        </p:nvSpPr>
        <p:spPr bwMode="auto">
          <a:xfrm>
            <a:off x="395288" y="5284788"/>
            <a:ext cx="504825" cy="720725"/>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094" name="Oval 26"/>
          <p:cNvSpPr>
            <a:spLocks noChangeArrowheads="1"/>
          </p:cNvSpPr>
          <p:nvPr/>
        </p:nvSpPr>
        <p:spPr bwMode="auto">
          <a:xfrm>
            <a:off x="4318000" y="2679700"/>
            <a:ext cx="431800" cy="576263"/>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1095" name="Line 27"/>
          <p:cNvSpPr>
            <a:spLocks noChangeShapeType="1"/>
          </p:cNvSpPr>
          <p:nvPr/>
        </p:nvSpPr>
        <p:spPr bwMode="auto">
          <a:xfrm>
            <a:off x="3132138" y="5157788"/>
            <a:ext cx="863600" cy="4318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6" name="Line 28"/>
          <p:cNvSpPr>
            <a:spLocks noChangeShapeType="1"/>
          </p:cNvSpPr>
          <p:nvPr/>
        </p:nvSpPr>
        <p:spPr bwMode="auto">
          <a:xfrm flipV="1">
            <a:off x="3132138" y="3141663"/>
            <a:ext cx="1223962" cy="719137"/>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7" name="Line 29"/>
          <p:cNvSpPr>
            <a:spLocks noChangeShapeType="1"/>
          </p:cNvSpPr>
          <p:nvPr/>
        </p:nvSpPr>
        <p:spPr bwMode="auto">
          <a:xfrm>
            <a:off x="1619250" y="2852738"/>
            <a:ext cx="649288" cy="1008062"/>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8" name="Line 30"/>
          <p:cNvSpPr>
            <a:spLocks noChangeShapeType="1"/>
          </p:cNvSpPr>
          <p:nvPr/>
        </p:nvSpPr>
        <p:spPr bwMode="auto">
          <a:xfrm flipV="1">
            <a:off x="827088" y="5157788"/>
            <a:ext cx="1441450" cy="287337"/>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1099" name="Picture 31" descr="CA0NW12D"/>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7418388" y="4170363"/>
            <a:ext cx="482600" cy="941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0" name="Picture 32" descr="CA0NW12D"/>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6097588" y="3400425"/>
            <a:ext cx="482600"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1" name="Picture 33" descr="CA0NW12D"/>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7966075" y="3429000"/>
            <a:ext cx="482600"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02" name="AutoShape 34"/>
          <p:cNvSpPr>
            <a:spLocks noChangeArrowheads="1"/>
          </p:cNvSpPr>
          <p:nvPr/>
        </p:nvSpPr>
        <p:spPr bwMode="auto">
          <a:xfrm>
            <a:off x="3222625" y="4392613"/>
            <a:ext cx="3529013" cy="215900"/>
          </a:xfrm>
          <a:prstGeom prst="leftRightArrow">
            <a:avLst>
              <a:gd name="adj1" fmla="val 50000"/>
              <a:gd name="adj2" fmla="val 186007"/>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1103" name="Picture 35" descr="CA0NW12D"/>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5503863" y="4179888"/>
            <a:ext cx="482600" cy="941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04" name="WordArt 36"/>
          <p:cNvSpPr>
            <a:spLocks noChangeArrowheads="1" noChangeShapeType="1" noTextEdit="1"/>
          </p:cNvSpPr>
          <p:nvPr/>
        </p:nvSpPr>
        <p:spPr bwMode="auto">
          <a:xfrm>
            <a:off x="5724525" y="3429000"/>
            <a:ext cx="431800" cy="14287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Clone</a:t>
            </a:r>
          </a:p>
        </p:txBody>
      </p:sp>
      <p:sp>
        <p:nvSpPr>
          <p:cNvPr id="131105" name="Line 37"/>
          <p:cNvSpPr>
            <a:spLocks noChangeShapeType="1"/>
          </p:cNvSpPr>
          <p:nvPr/>
        </p:nvSpPr>
        <p:spPr bwMode="auto">
          <a:xfrm>
            <a:off x="7164388" y="4365625"/>
            <a:ext cx="360362" cy="215900"/>
          </a:xfrm>
          <a:prstGeom prst="line">
            <a:avLst/>
          </a:prstGeom>
          <a:noFill/>
          <a:ln w="25400">
            <a:solidFill>
              <a:srgbClr val="993300"/>
            </a:solidFill>
            <a:prstDash val="sysDot"/>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31106" name="Line 38"/>
          <p:cNvSpPr>
            <a:spLocks noChangeShapeType="1"/>
          </p:cNvSpPr>
          <p:nvPr/>
        </p:nvSpPr>
        <p:spPr bwMode="auto">
          <a:xfrm flipV="1">
            <a:off x="7235825" y="3860800"/>
            <a:ext cx="792163" cy="144463"/>
          </a:xfrm>
          <a:prstGeom prst="line">
            <a:avLst/>
          </a:prstGeom>
          <a:noFill/>
          <a:ln w="25400">
            <a:solidFill>
              <a:srgbClr val="993300"/>
            </a:solidFill>
            <a:prstDash val="sysDot"/>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31107" name="Line 39"/>
          <p:cNvSpPr>
            <a:spLocks noChangeShapeType="1"/>
          </p:cNvSpPr>
          <p:nvPr/>
        </p:nvSpPr>
        <p:spPr bwMode="auto">
          <a:xfrm flipH="1">
            <a:off x="5940425" y="4292600"/>
            <a:ext cx="792163" cy="504825"/>
          </a:xfrm>
          <a:prstGeom prst="line">
            <a:avLst/>
          </a:prstGeom>
          <a:noFill/>
          <a:ln w="25400">
            <a:solidFill>
              <a:srgbClr val="993300"/>
            </a:solidFill>
            <a:prstDash val="sysDot"/>
            <a:round/>
            <a:headEnd/>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31108" name="Line 40"/>
          <p:cNvSpPr>
            <a:spLocks noChangeShapeType="1"/>
          </p:cNvSpPr>
          <p:nvPr/>
        </p:nvSpPr>
        <p:spPr bwMode="auto">
          <a:xfrm flipH="1" flipV="1">
            <a:off x="6462713" y="4057650"/>
            <a:ext cx="360362" cy="73025"/>
          </a:xfrm>
          <a:prstGeom prst="line">
            <a:avLst/>
          </a:prstGeom>
          <a:noFill/>
          <a:ln w="25400">
            <a:solidFill>
              <a:srgbClr val="993300"/>
            </a:solidFill>
            <a:prstDash val="sysDot"/>
            <a:round/>
            <a:headEnd/>
            <a:tailEnd type="triangle" w="med"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2098" name="Oval 4"/>
          <p:cNvSpPr>
            <a:spLocks noChangeArrowheads="1"/>
          </p:cNvSpPr>
          <p:nvPr/>
        </p:nvSpPr>
        <p:spPr bwMode="auto">
          <a:xfrm>
            <a:off x="754063" y="1989138"/>
            <a:ext cx="6480175" cy="4608512"/>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2099" name="Oval 5"/>
          <p:cNvSpPr>
            <a:spLocks noChangeArrowheads="1"/>
          </p:cNvSpPr>
          <p:nvPr/>
        </p:nvSpPr>
        <p:spPr bwMode="auto">
          <a:xfrm>
            <a:off x="3562350" y="3860800"/>
            <a:ext cx="2590800" cy="2520950"/>
          </a:xfrm>
          <a:prstGeom prst="ellipse">
            <a:avLst/>
          </a:prstGeom>
          <a:solidFill>
            <a:srgbClr val="FFCC99">
              <a:alpha val="47842"/>
            </a:srgbClr>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2006" name="Rectangle 6"/>
          <p:cNvSpPr>
            <a:spLocks noChangeArrowheads="1"/>
          </p:cNvSpPr>
          <p:nvPr/>
        </p:nvSpPr>
        <p:spPr bwMode="auto">
          <a:xfrm>
            <a:off x="1125538" y="138113"/>
            <a:ext cx="7885112"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Locally Valid Rules</a:t>
            </a:r>
          </a:p>
        </p:txBody>
      </p:sp>
      <p:sp>
        <p:nvSpPr>
          <p:cNvPr id="132101" name="Rectangle 7"/>
          <p:cNvSpPr>
            <a:spLocks noChangeArrowheads="1"/>
          </p:cNvSpPr>
          <p:nvPr/>
        </p:nvSpPr>
        <p:spPr bwMode="auto">
          <a:xfrm>
            <a:off x="755650" y="831850"/>
            <a:ext cx="7775575"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lnSpc>
                <a:spcPct val="80000"/>
              </a:lnSpc>
              <a:spcBef>
                <a:spcPct val="20000"/>
              </a:spcBef>
              <a:buFontTx/>
              <a:buChar char="•"/>
            </a:pPr>
            <a:r>
              <a:rPr lang="en-US" altLang="en-US" sz="2000">
                <a:solidFill>
                  <a:srgbClr val="003366"/>
                </a:solidFill>
              </a:rPr>
              <a:t>Each industrial resource, which joins some commitment, will behave according to restrictions the rules of that commitment require. The more commitments individual resource takes, the more restriction will be put on its behavior.</a:t>
            </a:r>
          </a:p>
        </p:txBody>
      </p:sp>
      <p:pic>
        <p:nvPicPr>
          <p:cNvPr id="132102" name="Picture 8" descr="MPj04090740000[1]"/>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21125" y="4292600"/>
            <a:ext cx="527050" cy="792163"/>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132103" name="Picture 9" descr="DubinskyPort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7788" y="2900363"/>
            <a:ext cx="1231900" cy="1944687"/>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2104" name="WordArt 10"/>
          <p:cNvSpPr>
            <a:spLocks noChangeArrowheads="1" noChangeShapeType="1" noTextEdit="1"/>
          </p:cNvSpPr>
          <p:nvPr/>
        </p:nvSpPr>
        <p:spPr bwMode="auto">
          <a:xfrm>
            <a:off x="7162800" y="2492375"/>
            <a:ext cx="1295400"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Team Resource</a:t>
            </a:r>
          </a:p>
        </p:txBody>
      </p:sp>
      <p:sp>
        <p:nvSpPr>
          <p:cNvPr id="132105" name="WordArt 11"/>
          <p:cNvSpPr>
            <a:spLocks noChangeArrowheads="1" noChangeShapeType="1" noTextEdit="1"/>
          </p:cNvSpPr>
          <p:nvPr/>
        </p:nvSpPr>
        <p:spPr bwMode="auto">
          <a:xfrm>
            <a:off x="3097213" y="5087938"/>
            <a:ext cx="1439862" cy="215900"/>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Individual Resource</a:t>
            </a:r>
          </a:p>
        </p:txBody>
      </p:sp>
      <p:sp>
        <p:nvSpPr>
          <p:cNvPr id="132106" name="Oval 12"/>
          <p:cNvSpPr>
            <a:spLocks noChangeArrowheads="1"/>
          </p:cNvSpPr>
          <p:nvPr/>
        </p:nvSpPr>
        <p:spPr bwMode="auto">
          <a:xfrm>
            <a:off x="2078038" y="3084513"/>
            <a:ext cx="431800" cy="936625"/>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2107" name="Line 13"/>
          <p:cNvSpPr>
            <a:spLocks noChangeShapeType="1"/>
          </p:cNvSpPr>
          <p:nvPr/>
        </p:nvSpPr>
        <p:spPr bwMode="auto">
          <a:xfrm>
            <a:off x="2481263" y="3644900"/>
            <a:ext cx="1441450" cy="6477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2108" name="Group 14"/>
          <p:cNvGrpSpPr>
            <a:grpSpLocks/>
          </p:cNvGrpSpPr>
          <p:nvPr/>
        </p:nvGrpSpPr>
        <p:grpSpPr bwMode="auto">
          <a:xfrm>
            <a:off x="4132263" y="5443538"/>
            <a:ext cx="666750" cy="563562"/>
            <a:chOff x="1855" y="2514"/>
            <a:chExt cx="420" cy="355"/>
          </a:xfrm>
        </p:grpSpPr>
        <p:pic>
          <p:nvPicPr>
            <p:cNvPr id="132147" name="Picture 15"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48" name="Text Box 16"/>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3</a:t>
              </a:r>
            </a:p>
          </p:txBody>
        </p:sp>
      </p:grpSp>
      <p:grpSp>
        <p:nvGrpSpPr>
          <p:cNvPr id="132109" name="Group 17"/>
          <p:cNvGrpSpPr>
            <a:grpSpLocks/>
          </p:cNvGrpSpPr>
          <p:nvPr/>
        </p:nvGrpSpPr>
        <p:grpSpPr bwMode="auto">
          <a:xfrm>
            <a:off x="5073650" y="5300663"/>
            <a:ext cx="666750" cy="563562"/>
            <a:chOff x="1855" y="2514"/>
            <a:chExt cx="420" cy="355"/>
          </a:xfrm>
        </p:grpSpPr>
        <p:pic>
          <p:nvPicPr>
            <p:cNvPr id="132145" name="Picture 18"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46" name="Text Box 19"/>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2</a:t>
              </a:r>
            </a:p>
          </p:txBody>
        </p:sp>
      </p:grpSp>
      <p:grpSp>
        <p:nvGrpSpPr>
          <p:cNvPr id="132110" name="Group 20"/>
          <p:cNvGrpSpPr>
            <a:grpSpLocks/>
          </p:cNvGrpSpPr>
          <p:nvPr/>
        </p:nvGrpSpPr>
        <p:grpSpPr bwMode="auto">
          <a:xfrm>
            <a:off x="3417888" y="2276475"/>
            <a:ext cx="666750" cy="563563"/>
            <a:chOff x="1855" y="2514"/>
            <a:chExt cx="420" cy="355"/>
          </a:xfrm>
        </p:grpSpPr>
        <p:pic>
          <p:nvPicPr>
            <p:cNvPr id="132143" name="Picture 21"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44" name="Text Box 22"/>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4</a:t>
              </a:r>
            </a:p>
          </p:txBody>
        </p:sp>
      </p:grpSp>
      <p:grpSp>
        <p:nvGrpSpPr>
          <p:cNvPr id="132111" name="Group 23"/>
          <p:cNvGrpSpPr>
            <a:grpSpLocks/>
          </p:cNvGrpSpPr>
          <p:nvPr/>
        </p:nvGrpSpPr>
        <p:grpSpPr bwMode="auto">
          <a:xfrm>
            <a:off x="5233988" y="2344738"/>
            <a:ext cx="666750" cy="563562"/>
            <a:chOff x="1855" y="2514"/>
            <a:chExt cx="420" cy="355"/>
          </a:xfrm>
        </p:grpSpPr>
        <p:pic>
          <p:nvPicPr>
            <p:cNvPr id="132141" name="Picture 24"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42" name="Text Box 25"/>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5</a:t>
              </a:r>
            </a:p>
          </p:txBody>
        </p:sp>
      </p:grpSp>
      <p:grpSp>
        <p:nvGrpSpPr>
          <p:cNvPr id="132112" name="Group 26"/>
          <p:cNvGrpSpPr>
            <a:grpSpLocks/>
          </p:cNvGrpSpPr>
          <p:nvPr/>
        </p:nvGrpSpPr>
        <p:grpSpPr bwMode="auto">
          <a:xfrm>
            <a:off x="2913063" y="3068638"/>
            <a:ext cx="666750" cy="563562"/>
            <a:chOff x="1855" y="2514"/>
            <a:chExt cx="420" cy="355"/>
          </a:xfrm>
        </p:grpSpPr>
        <p:pic>
          <p:nvPicPr>
            <p:cNvPr id="132139" name="Picture 27"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40" name="Text Box 28"/>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6</a:t>
              </a:r>
            </a:p>
          </p:txBody>
        </p:sp>
      </p:grpSp>
      <p:grpSp>
        <p:nvGrpSpPr>
          <p:cNvPr id="132113" name="Group 29"/>
          <p:cNvGrpSpPr>
            <a:grpSpLocks/>
          </p:cNvGrpSpPr>
          <p:nvPr/>
        </p:nvGrpSpPr>
        <p:grpSpPr bwMode="auto">
          <a:xfrm>
            <a:off x="2265363" y="5229225"/>
            <a:ext cx="666750" cy="563563"/>
            <a:chOff x="1855" y="2514"/>
            <a:chExt cx="420" cy="355"/>
          </a:xfrm>
        </p:grpSpPr>
        <p:pic>
          <p:nvPicPr>
            <p:cNvPr id="132137" name="Picture 30"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38" name="Text Box 31"/>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7</a:t>
              </a:r>
            </a:p>
          </p:txBody>
        </p:sp>
      </p:grpSp>
      <p:grpSp>
        <p:nvGrpSpPr>
          <p:cNvPr id="132114" name="Group 32"/>
          <p:cNvGrpSpPr>
            <a:grpSpLocks/>
          </p:cNvGrpSpPr>
          <p:nvPr/>
        </p:nvGrpSpPr>
        <p:grpSpPr bwMode="auto">
          <a:xfrm>
            <a:off x="4352925" y="2276475"/>
            <a:ext cx="666750" cy="563563"/>
            <a:chOff x="1855" y="2514"/>
            <a:chExt cx="420" cy="355"/>
          </a:xfrm>
        </p:grpSpPr>
        <p:pic>
          <p:nvPicPr>
            <p:cNvPr id="132135" name="Picture 33"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36" name="Text Box 34"/>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8</a:t>
              </a:r>
            </a:p>
          </p:txBody>
        </p:sp>
      </p:grpSp>
      <p:grpSp>
        <p:nvGrpSpPr>
          <p:cNvPr id="132115" name="Group 35"/>
          <p:cNvGrpSpPr>
            <a:grpSpLocks/>
          </p:cNvGrpSpPr>
          <p:nvPr/>
        </p:nvGrpSpPr>
        <p:grpSpPr bwMode="auto">
          <a:xfrm flipH="1">
            <a:off x="6442075" y="2492375"/>
            <a:ext cx="935038" cy="1512888"/>
            <a:chOff x="1803" y="1661"/>
            <a:chExt cx="363" cy="505"/>
          </a:xfrm>
        </p:grpSpPr>
        <p:sp>
          <p:nvSpPr>
            <p:cNvPr id="132133" name="Oval 3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2134" name="Picture 37" descr="CA0NW12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2116" name="Group 38"/>
          <p:cNvGrpSpPr>
            <a:grpSpLocks/>
          </p:cNvGrpSpPr>
          <p:nvPr/>
        </p:nvGrpSpPr>
        <p:grpSpPr bwMode="auto">
          <a:xfrm flipH="1">
            <a:off x="5649913" y="4221163"/>
            <a:ext cx="576262" cy="1008062"/>
            <a:chOff x="1803" y="1661"/>
            <a:chExt cx="363" cy="505"/>
          </a:xfrm>
        </p:grpSpPr>
        <p:sp>
          <p:nvSpPr>
            <p:cNvPr id="132131" name="Oval 3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2132" name="Picture 40" descr="CA0NW12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2117" name="Group 41"/>
          <p:cNvGrpSpPr>
            <a:grpSpLocks/>
          </p:cNvGrpSpPr>
          <p:nvPr/>
        </p:nvGrpSpPr>
        <p:grpSpPr bwMode="auto">
          <a:xfrm>
            <a:off x="5151438" y="2959100"/>
            <a:ext cx="444500" cy="1584325"/>
            <a:chOff x="4921" y="2387"/>
            <a:chExt cx="318" cy="862"/>
          </a:xfrm>
        </p:grpSpPr>
        <p:sp>
          <p:nvSpPr>
            <p:cNvPr id="132124" name="Line 42"/>
            <p:cNvSpPr>
              <a:spLocks noChangeShapeType="1"/>
            </p:cNvSpPr>
            <p:nvPr/>
          </p:nvSpPr>
          <p:spPr bwMode="auto">
            <a:xfrm flipH="1">
              <a:off x="4967" y="2387"/>
              <a:ext cx="181" cy="45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5" name="Line 43"/>
            <p:cNvSpPr>
              <a:spLocks noChangeShapeType="1"/>
            </p:cNvSpPr>
            <p:nvPr/>
          </p:nvSpPr>
          <p:spPr bwMode="auto">
            <a:xfrm flipH="1">
              <a:off x="5057" y="2387"/>
              <a:ext cx="181" cy="40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6" name="Line 44"/>
            <p:cNvSpPr>
              <a:spLocks noChangeShapeType="1"/>
            </p:cNvSpPr>
            <p:nvPr/>
          </p:nvSpPr>
          <p:spPr bwMode="auto">
            <a:xfrm flipH="1">
              <a:off x="5057" y="2795"/>
              <a:ext cx="136"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7" name="Line 45"/>
            <p:cNvSpPr>
              <a:spLocks noChangeShapeType="1"/>
            </p:cNvSpPr>
            <p:nvPr/>
          </p:nvSpPr>
          <p:spPr bwMode="auto">
            <a:xfrm flipH="1">
              <a:off x="4967" y="2840"/>
              <a:ext cx="136"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8" name="Line 46"/>
            <p:cNvSpPr>
              <a:spLocks noChangeShapeType="1"/>
            </p:cNvSpPr>
            <p:nvPr/>
          </p:nvSpPr>
          <p:spPr bwMode="auto">
            <a:xfrm flipH="1">
              <a:off x="4921" y="2795"/>
              <a:ext cx="272" cy="45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9" name="Line 47"/>
            <p:cNvSpPr>
              <a:spLocks noChangeShapeType="1"/>
            </p:cNvSpPr>
            <p:nvPr/>
          </p:nvSpPr>
          <p:spPr bwMode="auto">
            <a:xfrm flipH="1">
              <a:off x="4921" y="2840"/>
              <a:ext cx="181" cy="409"/>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30" name="Line 48"/>
            <p:cNvSpPr>
              <a:spLocks noChangeShapeType="1"/>
            </p:cNvSpPr>
            <p:nvPr/>
          </p:nvSpPr>
          <p:spPr bwMode="auto">
            <a:xfrm flipH="1">
              <a:off x="5148" y="2387"/>
              <a:ext cx="91"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2118" name="Group 49"/>
          <p:cNvGrpSpPr>
            <a:grpSpLocks/>
          </p:cNvGrpSpPr>
          <p:nvPr/>
        </p:nvGrpSpPr>
        <p:grpSpPr bwMode="auto">
          <a:xfrm>
            <a:off x="4670425" y="4283075"/>
            <a:ext cx="666750" cy="563563"/>
            <a:chOff x="1855" y="2514"/>
            <a:chExt cx="420" cy="355"/>
          </a:xfrm>
        </p:grpSpPr>
        <p:pic>
          <p:nvPicPr>
            <p:cNvPr id="132122" name="Picture 50" descr="MCj0149719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82" y="2630"/>
              <a:ext cx="318"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23" name="Text Box 51"/>
            <p:cNvSpPr txBox="1">
              <a:spLocks noChangeArrowheads="1"/>
            </p:cNvSpPr>
            <p:nvPr/>
          </p:nvSpPr>
          <p:spPr bwMode="auto">
            <a:xfrm>
              <a:off x="1855" y="2514"/>
              <a:ext cx="4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a:t>Rule 1</a:t>
              </a:r>
            </a:p>
          </p:txBody>
        </p:sp>
      </p:grpSp>
      <p:sp>
        <p:nvSpPr>
          <p:cNvPr id="132119" name="Text Box 52"/>
          <p:cNvSpPr txBox="1">
            <a:spLocks noChangeArrowheads="1"/>
          </p:cNvSpPr>
          <p:nvPr/>
        </p:nvSpPr>
        <p:spPr bwMode="auto">
          <a:xfrm>
            <a:off x="4267200" y="3251200"/>
            <a:ext cx="11509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spcBef>
                <a:spcPct val="50000"/>
              </a:spcBef>
            </a:pPr>
            <a:r>
              <a:rPr lang="en-US" altLang="en-US" sz="1200">
                <a:solidFill>
                  <a:srgbClr val="FF0000"/>
                </a:solidFill>
              </a:rPr>
              <a:t>contradiction</a:t>
            </a:r>
          </a:p>
        </p:txBody>
      </p:sp>
      <p:sp>
        <p:nvSpPr>
          <p:cNvPr id="132120" name="Line 53"/>
          <p:cNvSpPr>
            <a:spLocks noChangeShapeType="1"/>
          </p:cNvSpPr>
          <p:nvPr/>
        </p:nvSpPr>
        <p:spPr bwMode="auto">
          <a:xfrm flipV="1">
            <a:off x="4751388" y="4495800"/>
            <a:ext cx="360362" cy="28733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1" name="Line 54"/>
          <p:cNvSpPr>
            <a:spLocks noChangeShapeType="1"/>
          </p:cNvSpPr>
          <p:nvPr/>
        </p:nvSpPr>
        <p:spPr bwMode="auto">
          <a:xfrm>
            <a:off x="4786313" y="4508500"/>
            <a:ext cx="358775" cy="2889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3028" name="Rectangle 4"/>
          <p:cNvSpPr>
            <a:spLocks noChangeArrowheads="1"/>
          </p:cNvSpPr>
          <p:nvPr/>
        </p:nvSpPr>
        <p:spPr bwMode="auto">
          <a:xfrm>
            <a:off x="2424113" y="125413"/>
            <a:ext cx="65024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Two separate sub-processes</a:t>
            </a:r>
          </a:p>
        </p:txBody>
      </p:sp>
      <p:grpSp>
        <p:nvGrpSpPr>
          <p:cNvPr id="20498" name="Group 5"/>
          <p:cNvGrpSpPr>
            <a:grpSpLocks/>
          </p:cNvGrpSpPr>
          <p:nvPr/>
        </p:nvGrpSpPr>
        <p:grpSpPr bwMode="auto">
          <a:xfrm>
            <a:off x="1403350" y="3068638"/>
            <a:ext cx="6057900" cy="2819400"/>
            <a:chOff x="1440" y="1410"/>
            <a:chExt cx="9540" cy="4440"/>
          </a:xfrm>
        </p:grpSpPr>
        <p:sp>
          <p:nvSpPr>
            <p:cNvPr id="20509" name="Rectangle 6"/>
            <p:cNvSpPr>
              <a:spLocks noChangeArrowheads="1"/>
            </p:cNvSpPr>
            <p:nvPr/>
          </p:nvSpPr>
          <p:spPr bwMode="auto">
            <a:xfrm>
              <a:off x="6300" y="1950"/>
              <a:ext cx="4680" cy="3810"/>
            </a:xfrm>
            <a:prstGeom prst="rect">
              <a:avLst/>
            </a:prstGeom>
            <a:solidFill>
              <a:srgbClr val="FFFFFF"/>
            </a:solidFill>
            <a:ln w="19050">
              <a:solidFill>
                <a:srgbClr val="00808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0" name="Rectangle 7"/>
            <p:cNvSpPr>
              <a:spLocks noChangeArrowheads="1"/>
            </p:cNvSpPr>
            <p:nvPr/>
          </p:nvSpPr>
          <p:spPr bwMode="auto">
            <a:xfrm>
              <a:off x="6765" y="2205"/>
              <a:ext cx="390" cy="3150"/>
            </a:xfrm>
            <a:prstGeom prst="rect">
              <a:avLst/>
            </a:prstGeom>
            <a:solidFill>
              <a:srgbClr val="99CCFF"/>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1" name="Rectangle 8"/>
            <p:cNvSpPr>
              <a:spLocks noChangeArrowheads="1"/>
            </p:cNvSpPr>
            <p:nvPr/>
          </p:nvSpPr>
          <p:spPr bwMode="auto">
            <a:xfrm>
              <a:off x="6345" y="2220"/>
              <a:ext cx="390" cy="3135"/>
            </a:xfrm>
            <a:prstGeom prst="rect">
              <a:avLst/>
            </a:prstGeom>
            <a:solidFill>
              <a:srgbClr val="FF9900"/>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2" name="Rectangle 9"/>
            <p:cNvSpPr>
              <a:spLocks noChangeArrowheads="1"/>
            </p:cNvSpPr>
            <p:nvPr/>
          </p:nvSpPr>
          <p:spPr bwMode="auto">
            <a:xfrm>
              <a:off x="1440" y="1950"/>
              <a:ext cx="4785" cy="3810"/>
            </a:xfrm>
            <a:prstGeom prst="rect">
              <a:avLst/>
            </a:prstGeom>
            <a:solidFill>
              <a:srgbClr val="FFFFFF"/>
            </a:solidFill>
            <a:ln w="19050">
              <a:solidFill>
                <a:srgbClr val="003366"/>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3" name="Rectangle 10"/>
            <p:cNvSpPr>
              <a:spLocks noChangeArrowheads="1"/>
            </p:cNvSpPr>
            <p:nvPr/>
          </p:nvSpPr>
          <p:spPr bwMode="auto">
            <a:xfrm>
              <a:off x="5775" y="2205"/>
              <a:ext cx="390" cy="1575"/>
            </a:xfrm>
            <a:prstGeom prst="rect">
              <a:avLst/>
            </a:prstGeom>
            <a:solidFill>
              <a:srgbClr val="FF9900"/>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4" name="Rectangle 11"/>
            <p:cNvSpPr>
              <a:spLocks noChangeArrowheads="1"/>
            </p:cNvSpPr>
            <p:nvPr/>
          </p:nvSpPr>
          <p:spPr bwMode="auto">
            <a:xfrm>
              <a:off x="5355" y="2205"/>
              <a:ext cx="390" cy="1575"/>
            </a:xfrm>
            <a:prstGeom prst="rect">
              <a:avLst/>
            </a:prstGeom>
            <a:solidFill>
              <a:srgbClr val="3366FF"/>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15" name="Text Box 12"/>
            <p:cNvSpPr txBox="1">
              <a:spLocks noChangeArrowheads="1"/>
            </p:cNvSpPr>
            <p:nvPr/>
          </p:nvSpPr>
          <p:spPr bwMode="auto">
            <a:xfrm>
              <a:off x="1545" y="2205"/>
              <a:ext cx="3240" cy="16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en-US"/>
            </a:p>
          </p:txBody>
        </p:sp>
        <p:sp>
          <p:nvSpPr>
            <p:cNvPr id="20516" name="Text Box 13"/>
            <p:cNvSpPr txBox="1">
              <a:spLocks noChangeArrowheads="1"/>
            </p:cNvSpPr>
            <p:nvPr/>
          </p:nvSpPr>
          <p:spPr bwMode="auto">
            <a:xfrm>
              <a:off x="6210" y="1410"/>
              <a:ext cx="342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0517" name="Text Box 14"/>
            <p:cNvSpPr txBox="1">
              <a:spLocks noChangeArrowheads="1"/>
            </p:cNvSpPr>
            <p:nvPr/>
          </p:nvSpPr>
          <p:spPr bwMode="auto">
            <a:xfrm>
              <a:off x="2700" y="1440"/>
              <a:ext cx="48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600" b="1" i="1">
                  <a:solidFill>
                    <a:srgbClr val="333333"/>
                  </a:solidFill>
                  <a:latin typeface="Times New Roman" pitchFamily="18" charset="0"/>
                  <a:ea typeface="SimSun" pitchFamily="2" charset="-122"/>
                </a:rPr>
                <a:t>Initial Environment State:</a:t>
              </a:r>
              <a:endParaRPr lang="en-US" altLang="en-US"/>
            </a:p>
          </p:txBody>
        </p:sp>
        <p:sp>
          <p:nvSpPr>
            <p:cNvPr id="20518" name="Text Box 15"/>
            <p:cNvSpPr txBox="1">
              <a:spLocks noChangeArrowheads="1"/>
            </p:cNvSpPr>
            <p:nvPr/>
          </p:nvSpPr>
          <p:spPr bwMode="auto">
            <a:xfrm>
              <a:off x="3060" y="1890"/>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400" b="1">
                  <a:solidFill>
                    <a:srgbClr val="003366"/>
                  </a:solidFill>
                  <a:latin typeface="Times New Roman" pitchFamily="18" charset="0"/>
                  <a:ea typeface="SimSun" pitchFamily="2" charset="-122"/>
                </a:rPr>
                <a:t>Agent</a:t>
              </a:r>
              <a:r>
                <a:rPr lang="fi-FI" altLang="zh-CN" sz="1400" b="1" baseline="-25000">
                  <a:solidFill>
                    <a:srgbClr val="003366"/>
                  </a:solidFill>
                  <a:latin typeface="Times New Roman" pitchFamily="18" charset="0"/>
                  <a:ea typeface="SimSun" pitchFamily="2" charset="-122"/>
                </a:rPr>
                <a:t>1</a:t>
              </a:r>
              <a:endParaRPr lang="en-US" altLang="en-US"/>
            </a:p>
          </p:txBody>
        </p:sp>
        <p:sp>
          <p:nvSpPr>
            <p:cNvPr id="20519" name="Text Box 16"/>
            <p:cNvSpPr txBox="1">
              <a:spLocks noChangeArrowheads="1"/>
            </p:cNvSpPr>
            <p:nvPr/>
          </p:nvSpPr>
          <p:spPr bwMode="auto">
            <a:xfrm>
              <a:off x="7787" y="1890"/>
              <a:ext cx="1213"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400" b="1">
                  <a:solidFill>
                    <a:srgbClr val="008080"/>
                  </a:solidFill>
                  <a:latin typeface="Times New Roman" pitchFamily="18" charset="0"/>
                  <a:ea typeface="SimSun" pitchFamily="2" charset="-122"/>
                </a:rPr>
                <a:t>Agent</a:t>
              </a:r>
              <a:r>
                <a:rPr lang="fi-FI" altLang="zh-CN" sz="1400" b="1" baseline="-25000">
                  <a:solidFill>
                    <a:srgbClr val="008080"/>
                  </a:solidFill>
                  <a:latin typeface="Times New Roman" pitchFamily="18" charset="0"/>
                  <a:ea typeface="SimSun" pitchFamily="2" charset="-122"/>
                </a:rPr>
                <a:t>2</a:t>
              </a:r>
              <a:endParaRPr lang="en-US" altLang="en-US"/>
            </a:p>
          </p:txBody>
        </p:sp>
        <p:sp>
          <p:nvSpPr>
            <p:cNvPr id="20520" name="Text Box 17"/>
            <p:cNvSpPr txBox="1">
              <a:spLocks noChangeArrowheads="1"/>
            </p:cNvSpPr>
            <p:nvPr/>
          </p:nvSpPr>
          <p:spPr bwMode="auto">
            <a:xfrm>
              <a:off x="7050" y="2205"/>
              <a:ext cx="2880"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en-US"/>
            </a:p>
          </p:txBody>
        </p:sp>
        <p:sp>
          <p:nvSpPr>
            <p:cNvPr id="20521" name="Text Box 18"/>
            <p:cNvSpPr txBox="1">
              <a:spLocks noChangeArrowheads="1"/>
            </p:cNvSpPr>
            <p:nvPr/>
          </p:nvSpPr>
          <p:spPr bwMode="auto">
            <a:xfrm>
              <a:off x="4380" y="5280"/>
              <a:ext cx="912" cy="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0522" name="Text Box 19"/>
            <p:cNvSpPr txBox="1">
              <a:spLocks noChangeArrowheads="1"/>
            </p:cNvSpPr>
            <p:nvPr/>
          </p:nvSpPr>
          <p:spPr bwMode="auto">
            <a:xfrm>
              <a:off x="1620" y="5310"/>
              <a:ext cx="30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400" b="1">
                  <a:solidFill>
                    <a:srgbClr val="003366"/>
                  </a:solidFill>
                  <a:latin typeface="Times New Roman" pitchFamily="18" charset="0"/>
                  <a:ea typeface="SimSun" pitchFamily="2" charset="-122"/>
                </a:rPr>
                <a:t>Goal</a:t>
              </a:r>
              <a:r>
                <a:rPr lang="en-US" altLang="zh-CN" sz="1200" b="1" i="1">
                  <a:solidFill>
                    <a:srgbClr val="003366"/>
                  </a:solidFill>
                  <a:latin typeface="Times New Roman" pitchFamily="18" charset="0"/>
                  <a:ea typeface="SimSun" pitchFamily="2" charset="-122"/>
                </a:rPr>
                <a:t> (Environment State)</a:t>
              </a:r>
              <a:r>
                <a:rPr lang="en-US" altLang="zh-CN" sz="1400" b="1">
                  <a:solidFill>
                    <a:srgbClr val="003366"/>
                  </a:solidFill>
                  <a:latin typeface="Times New Roman" pitchFamily="18" charset="0"/>
                  <a:ea typeface="SimSun" pitchFamily="2" charset="-122"/>
                </a:rPr>
                <a:t>:</a:t>
              </a:r>
              <a:endParaRPr lang="en-US" altLang="en-US"/>
            </a:p>
          </p:txBody>
        </p:sp>
        <p:sp>
          <p:nvSpPr>
            <p:cNvPr id="20523" name="Text Box 20"/>
            <p:cNvSpPr txBox="1">
              <a:spLocks noChangeArrowheads="1"/>
            </p:cNvSpPr>
            <p:nvPr/>
          </p:nvSpPr>
          <p:spPr bwMode="auto">
            <a:xfrm>
              <a:off x="9303" y="5281"/>
              <a:ext cx="290"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0524" name="Text Box 21"/>
            <p:cNvSpPr txBox="1">
              <a:spLocks noChangeArrowheads="1"/>
            </p:cNvSpPr>
            <p:nvPr/>
          </p:nvSpPr>
          <p:spPr bwMode="auto">
            <a:xfrm>
              <a:off x="6543" y="5310"/>
              <a:ext cx="30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400" b="1">
                  <a:solidFill>
                    <a:srgbClr val="008080"/>
                  </a:solidFill>
                  <a:latin typeface="Times New Roman" pitchFamily="18" charset="0"/>
                  <a:ea typeface="SimSun" pitchFamily="2" charset="-122"/>
                </a:rPr>
                <a:t>Goal</a:t>
              </a:r>
              <a:r>
                <a:rPr lang="en-US" altLang="zh-CN" sz="1200" b="1" i="1">
                  <a:solidFill>
                    <a:srgbClr val="008080"/>
                  </a:solidFill>
                  <a:latin typeface="Times New Roman" pitchFamily="18" charset="0"/>
                  <a:ea typeface="SimSun" pitchFamily="2" charset="-122"/>
                </a:rPr>
                <a:t> (Environment State)</a:t>
              </a:r>
              <a:r>
                <a:rPr lang="en-US" altLang="zh-CN" sz="1400" b="1">
                  <a:solidFill>
                    <a:srgbClr val="008080"/>
                  </a:solidFill>
                  <a:latin typeface="Times New Roman" pitchFamily="18" charset="0"/>
                  <a:ea typeface="SimSun" pitchFamily="2" charset="-122"/>
                </a:rPr>
                <a:t>:</a:t>
              </a:r>
              <a:endParaRPr lang="en-US" altLang="en-US"/>
            </a:p>
          </p:txBody>
        </p:sp>
        <p:grpSp>
          <p:nvGrpSpPr>
            <p:cNvPr id="20525" name="Group 22"/>
            <p:cNvGrpSpPr>
              <a:grpSpLocks/>
            </p:cNvGrpSpPr>
            <p:nvPr/>
          </p:nvGrpSpPr>
          <p:grpSpPr bwMode="auto">
            <a:xfrm>
              <a:off x="5355" y="2265"/>
              <a:ext cx="375" cy="360"/>
              <a:chOff x="5355" y="2760"/>
              <a:chExt cx="375" cy="360"/>
            </a:xfrm>
          </p:grpSpPr>
          <p:sp>
            <p:nvSpPr>
              <p:cNvPr id="20591" name="Oval 23"/>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92" name="Text Box 24"/>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3366"/>
                    </a:solidFill>
                    <a:latin typeface="Times New Roman" pitchFamily="18" charset="0"/>
                    <a:ea typeface="SimSun" pitchFamily="2" charset="-122"/>
                  </a:rPr>
                  <a:t>3</a:t>
                </a:r>
                <a:endParaRPr lang="en-US" altLang="en-US"/>
              </a:p>
            </p:txBody>
          </p:sp>
        </p:grpSp>
        <p:grpSp>
          <p:nvGrpSpPr>
            <p:cNvPr id="20526" name="Group 25"/>
            <p:cNvGrpSpPr>
              <a:grpSpLocks/>
            </p:cNvGrpSpPr>
            <p:nvPr/>
          </p:nvGrpSpPr>
          <p:grpSpPr bwMode="auto">
            <a:xfrm>
              <a:off x="5355" y="3030"/>
              <a:ext cx="375" cy="360"/>
              <a:chOff x="5355" y="2760"/>
              <a:chExt cx="375" cy="360"/>
            </a:xfrm>
          </p:grpSpPr>
          <p:sp>
            <p:nvSpPr>
              <p:cNvPr id="20589" name="Oval 26"/>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90" name="Text Box 27"/>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3366"/>
                    </a:solidFill>
                    <a:latin typeface="Times New Roman" pitchFamily="18" charset="0"/>
                    <a:ea typeface="SimSun" pitchFamily="2" charset="-122"/>
                  </a:rPr>
                  <a:t>1</a:t>
                </a:r>
                <a:endParaRPr lang="en-US" altLang="en-US"/>
              </a:p>
            </p:txBody>
          </p:sp>
        </p:grpSp>
        <p:grpSp>
          <p:nvGrpSpPr>
            <p:cNvPr id="20527" name="Group 28"/>
            <p:cNvGrpSpPr>
              <a:grpSpLocks/>
            </p:cNvGrpSpPr>
            <p:nvPr/>
          </p:nvGrpSpPr>
          <p:grpSpPr bwMode="auto">
            <a:xfrm>
              <a:off x="5355" y="3375"/>
              <a:ext cx="375" cy="360"/>
              <a:chOff x="5355" y="2760"/>
              <a:chExt cx="375" cy="360"/>
            </a:xfrm>
          </p:grpSpPr>
          <p:sp>
            <p:nvSpPr>
              <p:cNvPr id="20587" name="Oval 29"/>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88" name="Text Box 30"/>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3366"/>
                    </a:solidFill>
                    <a:latin typeface="Times New Roman" pitchFamily="18" charset="0"/>
                    <a:ea typeface="SimSun" pitchFamily="2" charset="-122"/>
                  </a:rPr>
                  <a:t>2</a:t>
                </a:r>
                <a:endParaRPr lang="en-US" altLang="en-US"/>
              </a:p>
            </p:txBody>
          </p:sp>
        </p:grpSp>
        <p:grpSp>
          <p:nvGrpSpPr>
            <p:cNvPr id="20528" name="Group 31"/>
            <p:cNvGrpSpPr>
              <a:grpSpLocks/>
            </p:cNvGrpSpPr>
            <p:nvPr/>
          </p:nvGrpSpPr>
          <p:grpSpPr bwMode="auto">
            <a:xfrm>
              <a:off x="6765" y="2655"/>
              <a:ext cx="375" cy="360"/>
              <a:chOff x="5355" y="2760"/>
              <a:chExt cx="375" cy="360"/>
            </a:xfrm>
          </p:grpSpPr>
          <p:sp>
            <p:nvSpPr>
              <p:cNvPr id="20585" name="Oval 32"/>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86" name="Text Box 33"/>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3</a:t>
                </a:r>
                <a:endParaRPr lang="en-US" altLang="en-US"/>
              </a:p>
            </p:txBody>
          </p:sp>
        </p:grpSp>
        <p:grpSp>
          <p:nvGrpSpPr>
            <p:cNvPr id="20529" name="Group 34"/>
            <p:cNvGrpSpPr>
              <a:grpSpLocks/>
            </p:cNvGrpSpPr>
            <p:nvPr/>
          </p:nvGrpSpPr>
          <p:grpSpPr bwMode="auto">
            <a:xfrm>
              <a:off x="6765" y="3780"/>
              <a:ext cx="375" cy="360"/>
              <a:chOff x="5355" y="2760"/>
              <a:chExt cx="375" cy="360"/>
            </a:xfrm>
          </p:grpSpPr>
          <p:sp>
            <p:nvSpPr>
              <p:cNvPr id="20583" name="Oval 35"/>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84" name="Text Box 36"/>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1</a:t>
                </a:r>
                <a:endParaRPr lang="en-US" altLang="en-US"/>
              </a:p>
            </p:txBody>
          </p:sp>
        </p:grpSp>
        <p:grpSp>
          <p:nvGrpSpPr>
            <p:cNvPr id="20530" name="Group 37"/>
            <p:cNvGrpSpPr>
              <a:grpSpLocks/>
            </p:cNvGrpSpPr>
            <p:nvPr/>
          </p:nvGrpSpPr>
          <p:grpSpPr bwMode="auto">
            <a:xfrm>
              <a:off x="6765" y="4170"/>
              <a:ext cx="375" cy="360"/>
              <a:chOff x="5355" y="2760"/>
              <a:chExt cx="375" cy="360"/>
            </a:xfrm>
          </p:grpSpPr>
          <p:sp>
            <p:nvSpPr>
              <p:cNvPr id="20581" name="Oval 38"/>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82" name="Text Box 39"/>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2</a:t>
                </a:r>
                <a:endParaRPr lang="en-US" altLang="en-US"/>
              </a:p>
            </p:txBody>
          </p:sp>
        </p:grpSp>
        <p:grpSp>
          <p:nvGrpSpPr>
            <p:cNvPr id="20531" name="Group 40"/>
            <p:cNvGrpSpPr>
              <a:grpSpLocks/>
            </p:cNvGrpSpPr>
            <p:nvPr/>
          </p:nvGrpSpPr>
          <p:grpSpPr bwMode="auto">
            <a:xfrm>
              <a:off x="5775" y="2250"/>
              <a:ext cx="360" cy="360"/>
              <a:chOff x="5745" y="2745"/>
              <a:chExt cx="360" cy="360"/>
            </a:xfrm>
          </p:grpSpPr>
          <p:sp>
            <p:nvSpPr>
              <p:cNvPr id="20579" name="Rectangle 41"/>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80" name="Text Box 42"/>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6</a:t>
                </a:r>
                <a:endParaRPr lang="en-US" altLang="en-US"/>
              </a:p>
            </p:txBody>
          </p:sp>
        </p:grpSp>
        <p:grpSp>
          <p:nvGrpSpPr>
            <p:cNvPr id="20532" name="Group 43"/>
            <p:cNvGrpSpPr>
              <a:grpSpLocks/>
            </p:cNvGrpSpPr>
            <p:nvPr/>
          </p:nvGrpSpPr>
          <p:grpSpPr bwMode="auto">
            <a:xfrm>
              <a:off x="5775" y="2625"/>
              <a:ext cx="360" cy="360"/>
              <a:chOff x="5745" y="2745"/>
              <a:chExt cx="360" cy="360"/>
            </a:xfrm>
          </p:grpSpPr>
          <p:sp>
            <p:nvSpPr>
              <p:cNvPr id="20577" name="Rectangle 44"/>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78" name="Text Box 45"/>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1</a:t>
                </a:r>
                <a:endParaRPr lang="en-US" altLang="en-US"/>
              </a:p>
            </p:txBody>
          </p:sp>
        </p:grpSp>
        <p:grpSp>
          <p:nvGrpSpPr>
            <p:cNvPr id="20533" name="Group 46"/>
            <p:cNvGrpSpPr>
              <a:grpSpLocks/>
            </p:cNvGrpSpPr>
            <p:nvPr/>
          </p:nvGrpSpPr>
          <p:grpSpPr bwMode="auto">
            <a:xfrm>
              <a:off x="5775" y="3015"/>
              <a:ext cx="360" cy="360"/>
              <a:chOff x="5745" y="2745"/>
              <a:chExt cx="360" cy="360"/>
            </a:xfrm>
          </p:grpSpPr>
          <p:sp>
            <p:nvSpPr>
              <p:cNvPr id="20575" name="Rectangle 47"/>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76" name="Text Box 48"/>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4</a:t>
                </a:r>
                <a:endParaRPr lang="en-US" altLang="en-US"/>
              </a:p>
            </p:txBody>
          </p:sp>
        </p:grpSp>
        <p:grpSp>
          <p:nvGrpSpPr>
            <p:cNvPr id="20534" name="Group 49"/>
            <p:cNvGrpSpPr>
              <a:grpSpLocks/>
            </p:cNvGrpSpPr>
            <p:nvPr/>
          </p:nvGrpSpPr>
          <p:grpSpPr bwMode="auto">
            <a:xfrm>
              <a:off x="6345" y="2250"/>
              <a:ext cx="360" cy="360"/>
              <a:chOff x="5745" y="2745"/>
              <a:chExt cx="360" cy="360"/>
            </a:xfrm>
          </p:grpSpPr>
          <p:sp>
            <p:nvSpPr>
              <p:cNvPr id="20573" name="Rectangle 50"/>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74" name="Text Box 51"/>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7</a:t>
                </a:r>
                <a:endParaRPr lang="en-US" altLang="en-US"/>
              </a:p>
            </p:txBody>
          </p:sp>
        </p:grpSp>
        <p:grpSp>
          <p:nvGrpSpPr>
            <p:cNvPr id="20535" name="Group 52"/>
            <p:cNvGrpSpPr>
              <a:grpSpLocks/>
            </p:cNvGrpSpPr>
            <p:nvPr/>
          </p:nvGrpSpPr>
          <p:grpSpPr bwMode="auto">
            <a:xfrm>
              <a:off x="6345" y="3375"/>
              <a:ext cx="360" cy="360"/>
              <a:chOff x="5745" y="2745"/>
              <a:chExt cx="360" cy="360"/>
            </a:xfrm>
          </p:grpSpPr>
          <p:sp>
            <p:nvSpPr>
              <p:cNvPr id="20571" name="Rectangle 53"/>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72" name="Text Box 54"/>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3</a:t>
                </a:r>
                <a:endParaRPr lang="en-US" altLang="en-US"/>
              </a:p>
            </p:txBody>
          </p:sp>
        </p:grpSp>
        <p:grpSp>
          <p:nvGrpSpPr>
            <p:cNvPr id="20536" name="Group 55"/>
            <p:cNvGrpSpPr>
              <a:grpSpLocks/>
            </p:cNvGrpSpPr>
            <p:nvPr/>
          </p:nvGrpSpPr>
          <p:grpSpPr bwMode="auto">
            <a:xfrm>
              <a:off x="6345" y="4545"/>
              <a:ext cx="360" cy="360"/>
              <a:chOff x="5745" y="2745"/>
              <a:chExt cx="360" cy="360"/>
            </a:xfrm>
          </p:grpSpPr>
          <p:sp>
            <p:nvSpPr>
              <p:cNvPr id="20569" name="Rectangle 56"/>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70" name="Text Box 57"/>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5</a:t>
                </a:r>
                <a:endParaRPr lang="en-US" altLang="en-US"/>
              </a:p>
            </p:txBody>
          </p:sp>
        </p:grpSp>
        <p:grpSp>
          <p:nvGrpSpPr>
            <p:cNvPr id="20537" name="Group 58"/>
            <p:cNvGrpSpPr>
              <a:grpSpLocks/>
            </p:cNvGrpSpPr>
            <p:nvPr/>
          </p:nvGrpSpPr>
          <p:grpSpPr bwMode="auto">
            <a:xfrm>
              <a:off x="6345" y="4935"/>
              <a:ext cx="360" cy="360"/>
              <a:chOff x="5745" y="2745"/>
              <a:chExt cx="360" cy="360"/>
            </a:xfrm>
          </p:grpSpPr>
          <p:sp>
            <p:nvSpPr>
              <p:cNvPr id="20567" name="Rectangle 59"/>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68" name="Text Box 60"/>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2</a:t>
                </a:r>
                <a:endParaRPr lang="en-US" altLang="en-US"/>
              </a:p>
            </p:txBody>
          </p:sp>
        </p:grpSp>
        <p:grpSp>
          <p:nvGrpSpPr>
            <p:cNvPr id="20538" name="Group 61"/>
            <p:cNvGrpSpPr>
              <a:grpSpLocks/>
            </p:cNvGrpSpPr>
            <p:nvPr/>
          </p:nvGrpSpPr>
          <p:grpSpPr bwMode="auto">
            <a:xfrm>
              <a:off x="4845" y="2805"/>
              <a:ext cx="375" cy="450"/>
              <a:chOff x="4845" y="3300"/>
              <a:chExt cx="375" cy="450"/>
            </a:xfrm>
          </p:grpSpPr>
          <p:sp>
            <p:nvSpPr>
              <p:cNvPr id="20561" name="Line 62"/>
              <p:cNvSpPr>
                <a:spLocks noChangeShapeType="1"/>
              </p:cNvSpPr>
              <p:nvPr/>
            </p:nvSpPr>
            <p:spPr bwMode="auto">
              <a:xfrm>
                <a:off x="5040" y="3300"/>
                <a:ext cx="0" cy="450"/>
              </a:xfrm>
              <a:prstGeom prst="line">
                <a:avLst/>
              </a:prstGeom>
              <a:noFill/>
              <a:ln w="28575">
                <a:solidFill>
                  <a:srgbClr val="0033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62" name="Line 63"/>
              <p:cNvSpPr>
                <a:spLocks noChangeShapeType="1"/>
              </p:cNvSpPr>
              <p:nvPr/>
            </p:nvSpPr>
            <p:spPr bwMode="auto">
              <a:xfrm flipH="1">
                <a:off x="4845" y="3330"/>
                <a:ext cx="180" cy="0"/>
              </a:xfrm>
              <a:prstGeom prst="line">
                <a:avLst/>
              </a:prstGeom>
              <a:noFill/>
              <a:ln w="28575">
                <a:solidFill>
                  <a:srgbClr val="0033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63" name="Line 64"/>
              <p:cNvSpPr>
                <a:spLocks noChangeShapeType="1"/>
              </p:cNvSpPr>
              <p:nvPr/>
            </p:nvSpPr>
            <p:spPr bwMode="auto">
              <a:xfrm flipH="1">
                <a:off x="4860" y="3720"/>
                <a:ext cx="180" cy="0"/>
              </a:xfrm>
              <a:prstGeom prst="line">
                <a:avLst/>
              </a:prstGeom>
              <a:noFill/>
              <a:ln w="28575">
                <a:solidFill>
                  <a:srgbClr val="0033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0564" name="Group 65"/>
              <p:cNvGrpSpPr>
                <a:grpSpLocks/>
              </p:cNvGrpSpPr>
              <p:nvPr/>
            </p:nvGrpSpPr>
            <p:grpSpPr bwMode="auto">
              <a:xfrm>
                <a:off x="4845" y="3330"/>
                <a:ext cx="375" cy="360"/>
                <a:chOff x="5355" y="2760"/>
                <a:chExt cx="375" cy="360"/>
              </a:xfrm>
            </p:grpSpPr>
            <p:sp>
              <p:nvSpPr>
                <p:cNvPr id="20565" name="Oval 66"/>
                <p:cNvSpPr>
                  <a:spLocks noChangeArrowheads="1"/>
                </p:cNvSpPr>
                <p:nvPr/>
              </p:nvSpPr>
              <p:spPr bwMode="auto">
                <a:xfrm>
                  <a:off x="5385" y="2835"/>
                  <a:ext cx="345" cy="240"/>
                </a:xfrm>
                <a:prstGeom prst="ellipse">
                  <a:avLst/>
                </a:prstGeom>
                <a:solidFill>
                  <a:srgbClr val="FFFFFF"/>
                </a:solidFill>
                <a:ln w="9525">
                  <a:solidFill>
                    <a:srgbClr val="003366"/>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66" name="Text Box 67"/>
                <p:cNvSpPr txBox="1">
                  <a:spLocks noChangeArrowheads="1"/>
                </p:cNvSpPr>
                <p:nvPr/>
              </p:nvSpPr>
              <p:spPr bwMode="auto">
                <a:xfrm>
                  <a:off x="5355" y="276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3366"/>
                      </a:solidFill>
                      <a:latin typeface="Times New Roman" pitchFamily="18" charset="0"/>
                      <a:ea typeface="SimSun" pitchFamily="2" charset="-122"/>
                    </a:rPr>
                    <a:t>1</a:t>
                  </a:r>
                  <a:endParaRPr lang="en-US" altLang="en-US"/>
                </a:p>
              </p:txBody>
            </p:sp>
          </p:grpSp>
        </p:grpSp>
        <p:grpSp>
          <p:nvGrpSpPr>
            <p:cNvPr id="20539" name="Group 68"/>
            <p:cNvGrpSpPr>
              <a:grpSpLocks/>
            </p:cNvGrpSpPr>
            <p:nvPr/>
          </p:nvGrpSpPr>
          <p:grpSpPr bwMode="auto">
            <a:xfrm>
              <a:off x="9675" y="3555"/>
              <a:ext cx="195" cy="450"/>
              <a:chOff x="9675" y="4050"/>
              <a:chExt cx="195" cy="450"/>
            </a:xfrm>
          </p:grpSpPr>
          <p:sp>
            <p:nvSpPr>
              <p:cNvPr id="20558" name="Line 69"/>
              <p:cNvSpPr>
                <a:spLocks noChangeShapeType="1"/>
              </p:cNvSpPr>
              <p:nvPr/>
            </p:nvSpPr>
            <p:spPr bwMode="auto">
              <a:xfrm>
                <a:off x="9870" y="4050"/>
                <a:ext cx="0" cy="450"/>
              </a:xfrm>
              <a:prstGeom prst="line">
                <a:avLst/>
              </a:prstGeom>
              <a:noFill/>
              <a:ln w="28575">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59" name="Line 70"/>
              <p:cNvSpPr>
                <a:spLocks noChangeShapeType="1"/>
              </p:cNvSpPr>
              <p:nvPr/>
            </p:nvSpPr>
            <p:spPr bwMode="auto">
              <a:xfrm flipH="1">
                <a:off x="9675" y="408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60" name="Line 71"/>
              <p:cNvSpPr>
                <a:spLocks noChangeShapeType="1"/>
              </p:cNvSpPr>
              <p:nvPr/>
            </p:nvSpPr>
            <p:spPr bwMode="auto">
              <a:xfrm flipH="1">
                <a:off x="9690" y="447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0540" name="Group 72"/>
            <p:cNvGrpSpPr>
              <a:grpSpLocks/>
            </p:cNvGrpSpPr>
            <p:nvPr/>
          </p:nvGrpSpPr>
          <p:grpSpPr bwMode="auto">
            <a:xfrm>
              <a:off x="9675" y="3585"/>
              <a:ext cx="375" cy="360"/>
              <a:chOff x="9675" y="4080"/>
              <a:chExt cx="375" cy="360"/>
            </a:xfrm>
          </p:grpSpPr>
          <p:sp>
            <p:nvSpPr>
              <p:cNvPr id="20556" name="Oval 73"/>
              <p:cNvSpPr>
                <a:spLocks noChangeArrowheads="1"/>
              </p:cNvSpPr>
              <p:nvPr/>
            </p:nvSpPr>
            <p:spPr bwMode="auto">
              <a:xfrm>
                <a:off x="9705" y="4155"/>
                <a:ext cx="345" cy="240"/>
              </a:xfrm>
              <a:prstGeom prst="ellipse">
                <a:avLst/>
              </a:prstGeom>
              <a:solidFill>
                <a:srgbClr val="FFFFFF"/>
              </a:solidFill>
              <a:ln w="9525">
                <a:solidFill>
                  <a:srgbClr val="00808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57" name="Text Box 74"/>
              <p:cNvSpPr txBox="1">
                <a:spLocks noChangeArrowheads="1"/>
              </p:cNvSpPr>
              <p:nvPr/>
            </p:nvSpPr>
            <p:spPr bwMode="auto">
              <a:xfrm>
                <a:off x="9675" y="408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1</a:t>
                </a:r>
                <a:endParaRPr lang="en-US" altLang="en-US"/>
              </a:p>
            </p:txBody>
          </p:sp>
        </p:grpSp>
        <p:sp>
          <p:nvSpPr>
            <p:cNvPr id="20541" name="Line 75"/>
            <p:cNvSpPr>
              <a:spLocks noChangeShapeType="1"/>
            </p:cNvSpPr>
            <p:nvPr/>
          </p:nvSpPr>
          <p:spPr bwMode="auto">
            <a:xfrm>
              <a:off x="10260" y="3540"/>
              <a:ext cx="0" cy="1215"/>
            </a:xfrm>
            <a:prstGeom prst="line">
              <a:avLst/>
            </a:prstGeom>
            <a:noFill/>
            <a:ln w="28575">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42" name="Line 76"/>
            <p:cNvSpPr>
              <a:spLocks noChangeShapeType="1"/>
            </p:cNvSpPr>
            <p:nvPr/>
          </p:nvSpPr>
          <p:spPr bwMode="auto">
            <a:xfrm flipH="1">
              <a:off x="10065" y="357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43" name="Line 77"/>
            <p:cNvSpPr>
              <a:spLocks noChangeShapeType="1"/>
            </p:cNvSpPr>
            <p:nvPr/>
          </p:nvSpPr>
          <p:spPr bwMode="auto">
            <a:xfrm flipH="1">
              <a:off x="10080" y="396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0544" name="Group 78"/>
            <p:cNvGrpSpPr>
              <a:grpSpLocks/>
            </p:cNvGrpSpPr>
            <p:nvPr/>
          </p:nvGrpSpPr>
          <p:grpSpPr bwMode="auto">
            <a:xfrm>
              <a:off x="10065" y="3945"/>
              <a:ext cx="375" cy="360"/>
              <a:chOff x="9675" y="4080"/>
              <a:chExt cx="375" cy="360"/>
            </a:xfrm>
          </p:grpSpPr>
          <p:sp>
            <p:nvSpPr>
              <p:cNvPr id="20554" name="Oval 79"/>
              <p:cNvSpPr>
                <a:spLocks noChangeArrowheads="1"/>
              </p:cNvSpPr>
              <p:nvPr/>
            </p:nvSpPr>
            <p:spPr bwMode="auto">
              <a:xfrm>
                <a:off x="9705" y="4155"/>
                <a:ext cx="345" cy="240"/>
              </a:xfrm>
              <a:prstGeom prst="ellipse">
                <a:avLst/>
              </a:prstGeom>
              <a:solidFill>
                <a:srgbClr val="FFFFFF"/>
              </a:solidFill>
              <a:ln w="9525">
                <a:solidFill>
                  <a:srgbClr val="00808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55" name="Text Box 80"/>
              <p:cNvSpPr txBox="1">
                <a:spLocks noChangeArrowheads="1"/>
              </p:cNvSpPr>
              <p:nvPr/>
            </p:nvSpPr>
            <p:spPr bwMode="auto">
              <a:xfrm>
                <a:off x="9675" y="408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2</a:t>
                </a:r>
                <a:endParaRPr lang="en-US" altLang="en-US"/>
              </a:p>
            </p:txBody>
          </p:sp>
        </p:grpSp>
        <p:sp>
          <p:nvSpPr>
            <p:cNvPr id="20545" name="Line 81"/>
            <p:cNvSpPr>
              <a:spLocks noChangeShapeType="1"/>
            </p:cNvSpPr>
            <p:nvPr/>
          </p:nvSpPr>
          <p:spPr bwMode="auto">
            <a:xfrm flipH="1">
              <a:off x="10080" y="4335"/>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46" name="Line 82"/>
            <p:cNvSpPr>
              <a:spLocks noChangeShapeType="1"/>
            </p:cNvSpPr>
            <p:nvPr/>
          </p:nvSpPr>
          <p:spPr bwMode="auto">
            <a:xfrm flipH="1">
              <a:off x="10080" y="4725"/>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47" name="Line 83"/>
            <p:cNvSpPr>
              <a:spLocks noChangeShapeType="1"/>
            </p:cNvSpPr>
            <p:nvPr/>
          </p:nvSpPr>
          <p:spPr bwMode="auto">
            <a:xfrm>
              <a:off x="10635" y="2820"/>
              <a:ext cx="15" cy="2280"/>
            </a:xfrm>
            <a:prstGeom prst="line">
              <a:avLst/>
            </a:prstGeom>
            <a:noFill/>
            <a:ln w="28575">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48" name="Line 84"/>
            <p:cNvSpPr>
              <a:spLocks noChangeShapeType="1"/>
            </p:cNvSpPr>
            <p:nvPr/>
          </p:nvSpPr>
          <p:spPr bwMode="auto">
            <a:xfrm flipH="1">
              <a:off x="10455" y="396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0549" name="Group 85"/>
            <p:cNvGrpSpPr>
              <a:grpSpLocks/>
            </p:cNvGrpSpPr>
            <p:nvPr/>
          </p:nvGrpSpPr>
          <p:grpSpPr bwMode="auto">
            <a:xfrm>
              <a:off x="10455" y="3180"/>
              <a:ext cx="375" cy="360"/>
              <a:chOff x="9675" y="4080"/>
              <a:chExt cx="375" cy="360"/>
            </a:xfrm>
          </p:grpSpPr>
          <p:sp>
            <p:nvSpPr>
              <p:cNvPr id="20552" name="Oval 86"/>
              <p:cNvSpPr>
                <a:spLocks noChangeArrowheads="1"/>
              </p:cNvSpPr>
              <p:nvPr/>
            </p:nvSpPr>
            <p:spPr bwMode="auto">
              <a:xfrm>
                <a:off x="9705" y="4155"/>
                <a:ext cx="345" cy="240"/>
              </a:xfrm>
              <a:prstGeom prst="ellipse">
                <a:avLst/>
              </a:prstGeom>
              <a:solidFill>
                <a:srgbClr val="FFFFFF"/>
              </a:solidFill>
              <a:ln w="9525">
                <a:solidFill>
                  <a:srgbClr val="008080"/>
                </a:solidFill>
                <a:round/>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0553" name="Text Box 87"/>
              <p:cNvSpPr txBox="1">
                <a:spLocks noChangeArrowheads="1"/>
              </p:cNvSpPr>
              <p:nvPr/>
            </p:nvSpPr>
            <p:spPr bwMode="auto">
              <a:xfrm>
                <a:off x="9675" y="4080"/>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008080"/>
                    </a:solidFill>
                    <a:latin typeface="Times New Roman" pitchFamily="18" charset="0"/>
                    <a:ea typeface="SimSun" pitchFamily="2" charset="-122"/>
                  </a:rPr>
                  <a:t>3</a:t>
                </a:r>
                <a:endParaRPr lang="en-US" altLang="en-US"/>
              </a:p>
            </p:txBody>
          </p:sp>
        </p:grpSp>
        <p:sp>
          <p:nvSpPr>
            <p:cNvPr id="20550" name="Line 88"/>
            <p:cNvSpPr>
              <a:spLocks noChangeShapeType="1"/>
            </p:cNvSpPr>
            <p:nvPr/>
          </p:nvSpPr>
          <p:spPr bwMode="auto">
            <a:xfrm flipH="1">
              <a:off x="10455" y="285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51" name="Line 89"/>
            <p:cNvSpPr>
              <a:spLocks noChangeShapeType="1"/>
            </p:cNvSpPr>
            <p:nvPr/>
          </p:nvSpPr>
          <p:spPr bwMode="auto">
            <a:xfrm flipH="1">
              <a:off x="10470" y="5070"/>
              <a:ext cx="180" cy="0"/>
            </a:xfrm>
            <a:prstGeom prst="line">
              <a:avLst/>
            </a:prstGeom>
            <a:noFill/>
            <a:ln w="28575">
              <a:solidFill>
                <a:srgbClr val="00808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0499" name="Group 90"/>
          <p:cNvGrpSpPr>
            <a:grpSpLocks/>
          </p:cNvGrpSpPr>
          <p:nvPr/>
        </p:nvGrpSpPr>
        <p:grpSpPr bwMode="auto">
          <a:xfrm>
            <a:off x="1803400" y="3644900"/>
            <a:ext cx="1704975" cy="952500"/>
            <a:chOff x="1136" y="2296"/>
            <a:chExt cx="1074" cy="600"/>
          </a:xfrm>
        </p:grpSpPr>
        <p:graphicFrame>
          <p:nvGraphicFramePr>
            <p:cNvPr id="20493" name="Object 91"/>
            <p:cNvGraphicFramePr>
              <a:graphicFrameLocks noChangeAspect="1"/>
            </p:cNvGraphicFramePr>
            <p:nvPr/>
          </p:nvGraphicFramePr>
          <p:xfrm>
            <a:off x="1136" y="2296"/>
            <a:ext cx="1074" cy="150"/>
          </p:xfrm>
          <a:graphic>
            <a:graphicData uri="http://schemas.openxmlformats.org/presentationml/2006/ole">
              <mc:AlternateContent xmlns:mc="http://schemas.openxmlformats.org/markup-compatibility/2006">
                <mc:Choice xmlns:v="urn:schemas-microsoft-com:vml" Requires="v">
                  <p:oleObj name="Equation" r:id="rId2" imgW="1701800" imgH="241300" progId="Equation.3">
                    <p:embed/>
                  </p:oleObj>
                </mc:Choice>
                <mc:Fallback>
                  <p:oleObj name="Equation" r:id="rId2" imgW="1701800" imgH="241300" progId="Equation.3">
                    <p:embed/>
                    <p:pic>
                      <p:nvPicPr>
                        <p:cNvPr id="0" name="Object 9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6" y="2296"/>
                          <a:ext cx="1074"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4" name="Object 92"/>
            <p:cNvGraphicFramePr>
              <a:graphicFrameLocks noChangeAspect="1"/>
            </p:cNvGraphicFramePr>
            <p:nvPr/>
          </p:nvGraphicFramePr>
          <p:xfrm>
            <a:off x="1136" y="2446"/>
            <a:ext cx="846" cy="150"/>
          </p:xfrm>
          <a:graphic>
            <a:graphicData uri="http://schemas.openxmlformats.org/presentationml/2006/ole">
              <mc:AlternateContent xmlns:mc="http://schemas.openxmlformats.org/markup-compatibility/2006">
                <mc:Choice xmlns:v="urn:schemas-microsoft-com:vml" Requires="v">
                  <p:oleObj name="Equation" r:id="rId4" imgW="1346200" imgH="241300" progId="Equation.3">
                    <p:embed/>
                  </p:oleObj>
                </mc:Choice>
                <mc:Fallback>
                  <p:oleObj name="Equation" r:id="rId4" imgW="1346200" imgH="241300" progId="Equation.3">
                    <p:embed/>
                    <p:pic>
                      <p:nvPicPr>
                        <p:cNvPr id="0" name="Object 9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36" y="2446"/>
                          <a:ext cx="84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5" name="Object 93"/>
            <p:cNvGraphicFramePr>
              <a:graphicFrameLocks noChangeAspect="1"/>
            </p:cNvGraphicFramePr>
            <p:nvPr/>
          </p:nvGraphicFramePr>
          <p:xfrm>
            <a:off x="1136" y="2596"/>
            <a:ext cx="726" cy="150"/>
          </p:xfrm>
          <a:graphic>
            <a:graphicData uri="http://schemas.openxmlformats.org/presentationml/2006/ole">
              <mc:AlternateContent xmlns:mc="http://schemas.openxmlformats.org/markup-compatibility/2006">
                <mc:Choice xmlns:v="urn:schemas-microsoft-com:vml" Requires="v">
                  <p:oleObj name="Equation" r:id="rId6" imgW="1155700" imgH="241300" progId="Equation.3">
                    <p:embed/>
                  </p:oleObj>
                </mc:Choice>
                <mc:Fallback>
                  <p:oleObj name="Equation" r:id="rId6" imgW="1155700" imgH="241300" progId="Equation.3">
                    <p:embed/>
                    <p:pic>
                      <p:nvPicPr>
                        <p:cNvPr id="0" name="Object 9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36" y="2596"/>
                          <a:ext cx="72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6" name="Object 94"/>
            <p:cNvGraphicFramePr>
              <a:graphicFrameLocks noChangeAspect="1"/>
            </p:cNvGraphicFramePr>
            <p:nvPr/>
          </p:nvGraphicFramePr>
          <p:xfrm>
            <a:off x="1136" y="2746"/>
            <a:ext cx="966" cy="150"/>
          </p:xfrm>
          <a:graphic>
            <a:graphicData uri="http://schemas.openxmlformats.org/presentationml/2006/ole">
              <mc:AlternateContent xmlns:mc="http://schemas.openxmlformats.org/markup-compatibility/2006">
                <mc:Choice xmlns:v="urn:schemas-microsoft-com:vml" Requires="v">
                  <p:oleObj name="Equation" r:id="rId8" imgW="1536700" imgH="241300" progId="Equation.3">
                    <p:embed/>
                  </p:oleObj>
                </mc:Choice>
                <mc:Fallback>
                  <p:oleObj name="Equation" r:id="rId8" imgW="1536700" imgH="241300" progId="Equation.3">
                    <p:embed/>
                    <p:pic>
                      <p:nvPicPr>
                        <p:cNvPr id="0" name="Object 9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36" y="2746"/>
                          <a:ext cx="96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20482" name="Object 95"/>
          <p:cNvGraphicFramePr>
            <a:graphicFrameLocks noChangeAspect="1"/>
          </p:cNvGraphicFramePr>
          <p:nvPr/>
        </p:nvGraphicFramePr>
        <p:xfrm>
          <a:off x="4567238" y="3125788"/>
          <a:ext cx="1876425" cy="285750"/>
        </p:xfrm>
        <a:graphic>
          <a:graphicData uri="http://schemas.openxmlformats.org/presentationml/2006/ole">
            <mc:AlternateContent xmlns:mc="http://schemas.openxmlformats.org/markup-compatibility/2006">
              <mc:Choice xmlns:v="urn:schemas-microsoft-com:vml" Requires="v">
                <p:oleObj name="Equation" r:id="rId10" imgW="1625600" imgH="241300" progId="Equation.3">
                  <p:embed/>
                </p:oleObj>
              </mc:Choice>
              <mc:Fallback>
                <p:oleObj name="Equation" r:id="rId10" imgW="1625600" imgH="241300" progId="Equation.3">
                  <p:embed/>
                  <p:pic>
                    <p:nvPicPr>
                      <p:cNvPr id="0" name="Object 9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67238" y="3125788"/>
                        <a:ext cx="1876425"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0500" name="Group 96"/>
          <p:cNvGrpSpPr>
            <a:grpSpLocks/>
          </p:cNvGrpSpPr>
          <p:nvPr/>
        </p:nvGrpSpPr>
        <p:grpSpPr bwMode="auto">
          <a:xfrm>
            <a:off x="5129213" y="3635375"/>
            <a:ext cx="1524000" cy="1905000"/>
            <a:chOff x="3231" y="2290"/>
            <a:chExt cx="960" cy="1200"/>
          </a:xfrm>
        </p:grpSpPr>
        <p:graphicFrame>
          <p:nvGraphicFramePr>
            <p:cNvPr id="20485" name="Object 97"/>
            <p:cNvGraphicFramePr>
              <a:graphicFrameLocks noChangeAspect="1"/>
            </p:cNvGraphicFramePr>
            <p:nvPr/>
          </p:nvGraphicFramePr>
          <p:xfrm>
            <a:off x="3231" y="2290"/>
            <a:ext cx="858" cy="150"/>
          </p:xfrm>
          <a:graphic>
            <a:graphicData uri="http://schemas.openxmlformats.org/presentationml/2006/ole">
              <mc:AlternateContent xmlns:mc="http://schemas.openxmlformats.org/markup-compatibility/2006">
                <mc:Choice xmlns:v="urn:schemas-microsoft-com:vml" Requires="v">
                  <p:oleObj name="Equation" r:id="rId12" imgW="1358310" imgH="241195" progId="Equation.3">
                    <p:embed/>
                  </p:oleObj>
                </mc:Choice>
                <mc:Fallback>
                  <p:oleObj name="Equation" r:id="rId12" imgW="1358310" imgH="241195" progId="Equation.3">
                    <p:embed/>
                    <p:pic>
                      <p:nvPicPr>
                        <p:cNvPr id="0" name="Object 9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231" y="2290"/>
                          <a:ext cx="85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6" name="Object 98"/>
            <p:cNvGraphicFramePr>
              <a:graphicFrameLocks noChangeAspect="1"/>
            </p:cNvGraphicFramePr>
            <p:nvPr/>
          </p:nvGraphicFramePr>
          <p:xfrm>
            <a:off x="3231" y="2440"/>
            <a:ext cx="846" cy="150"/>
          </p:xfrm>
          <a:graphic>
            <a:graphicData uri="http://schemas.openxmlformats.org/presentationml/2006/ole">
              <mc:AlternateContent xmlns:mc="http://schemas.openxmlformats.org/markup-compatibility/2006">
                <mc:Choice xmlns:v="urn:schemas-microsoft-com:vml" Requires="v">
                  <p:oleObj name="Equation" r:id="rId14" imgW="1346200" imgH="241300" progId="Equation.3">
                    <p:embed/>
                  </p:oleObj>
                </mc:Choice>
                <mc:Fallback>
                  <p:oleObj name="Equation" r:id="rId14" imgW="1346200" imgH="241300" progId="Equation.3">
                    <p:embed/>
                    <p:pic>
                      <p:nvPicPr>
                        <p:cNvPr id="0" name="Object 9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231" y="2440"/>
                          <a:ext cx="84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7" name="Object 99"/>
            <p:cNvGraphicFramePr>
              <a:graphicFrameLocks noChangeAspect="1"/>
            </p:cNvGraphicFramePr>
            <p:nvPr/>
          </p:nvGraphicFramePr>
          <p:xfrm>
            <a:off x="3231" y="2590"/>
            <a:ext cx="630" cy="150"/>
          </p:xfrm>
          <a:graphic>
            <a:graphicData uri="http://schemas.openxmlformats.org/presentationml/2006/ole">
              <mc:AlternateContent xmlns:mc="http://schemas.openxmlformats.org/markup-compatibility/2006">
                <mc:Choice xmlns:v="urn:schemas-microsoft-com:vml" Requires="v">
                  <p:oleObj name="Equation" r:id="rId16" imgW="1002865" imgH="241195" progId="Equation.3">
                    <p:embed/>
                  </p:oleObj>
                </mc:Choice>
                <mc:Fallback>
                  <p:oleObj name="Equation" r:id="rId16" imgW="1002865" imgH="241195" progId="Equation.3">
                    <p:embed/>
                    <p:pic>
                      <p:nvPicPr>
                        <p:cNvPr id="0" name="Object 9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231" y="2590"/>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8" name="Object 100"/>
            <p:cNvGraphicFramePr>
              <a:graphicFrameLocks noChangeAspect="1"/>
            </p:cNvGraphicFramePr>
            <p:nvPr/>
          </p:nvGraphicFramePr>
          <p:xfrm>
            <a:off x="3231" y="2740"/>
            <a:ext cx="630" cy="150"/>
          </p:xfrm>
          <a:graphic>
            <a:graphicData uri="http://schemas.openxmlformats.org/presentationml/2006/ole">
              <mc:AlternateContent xmlns:mc="http://schemas.openxmlformats.org/markup-compatibility/2006">
                <mc:Choice xmlns:v="urn:schemas-microsoft-com:vml" Requires="v">
                  <p:oleObj name="Equation" r:id="rId18" imgW="1002865" imgH="241195" progId="Equation.3">
                    <p:embed/>
                  </p:oleObj>
                </mc:Choice>
                <mc:Fallback>
                  <p:oleObj name="Equation" r:id="rId18" imgW="1002865" imgH="241195" progId="Equation.3">
                    <p:embed/>
                    <p:pic>
                      <p:nvPicPr>
                        <p:cNvPr id="0" name="Object 10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231" y="2740"/>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9" name="Object 101"/>
            <p:cNvGraphicFramePr>
              <a:graphicFrameLocks noChangeAspect="1"/>
            </p:cNvGraphicFramePr>
            <p:nvPr/>
          </p:nvGraphicFramePr>
          <p:xfrm>
            <a:off x="3231" y="2890"/>
            <a:ext cx="738" cy="150"/>
          </p:xfrm>
          <a:graphic>
            <a:graphicData uri="http://schemas.openxmlformats.org/presentationml/2006/ole">
              <mc:AlternateContent xmlns:mc="http://schemas.openxmlformats.org/markup-compatibility/2006">
                <mc:Choice xmlns:v="urn:schemas-microsoft-com:vml" Requires="v">
                  <p:oleObj name="Equation" r:id="rId20" imgW="1168400" imgH="241300" progId="Equation.3">
                    <p:embed/>
                  </p:oleObj>
                </mc:Choice>
                <mc:Fallback>
                  <p:oleObj name="Equation" r:id="rId20" imgW="1168400" imgH="241300" progId="Equation.3">
                    <p:embed/>
                    <p:pic>
                      <p:nvPicPr>
                        <p:cNvPr id="0" name="Object 10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231" y="2890"/>
                          <a:ext cx="73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0" name="Object 102"/>
            <p:cNvGraphicFramePr>
              <a:graphicFrameLocks noChangeAspect="1"/>
            </p:cNvGraphicFramePr>
            <p:nvPr/>
          </p:nvGraphicFramePr>
          <p:xfrm>
            <a:off x="3231" y="3040"/>
            <a:ext cx="960" cy="150"/>
          </p:xfrm>
          <a:graphic>
            <a:graphicData uri="http://schemas.openxmlformats.org/presentationml/2006/ole">
              <mc:AlternateContent xmlns:mc="http://schemas.openxmlformats.org/markup-compatibility/2006">
                <mc:Choice xmlns:v="urn:schemas-microsoft-com:vml" Requires="v">
                  <p:oleObj name="Equation" r:id="rId22" imgW="1524000" imgH="241300" progId="Equation.3">
                    <p:embed/>
                  </p:oleObj>
                </mc:Choice>
                <mc:Fallback>
                  <p:oleObj name="Equation" r:id="rId22" imgW="1524000" imgH="241300" progId="Equation.3">
                    <p:embed/>
                    <p:pic>
                      <p:nvPicPr>
                        <p:cNvPr id="0" name="Object 102"/>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231" y="3040"/>
                          <a:ext cx="96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1" name="Object 103"/>
            <p:cNvGraphicFramePr>
              <a:graphicFrameLocks noChangeAspect="1"/>
            </p:cNvGraphicFramePr>
            <p:nvPr/>
          </p:nvGraphicFramePr>
          <p:xfrm>
            <a:off x="3231" y="3190"/>
            <a:ext cx="738" cy="150"/>
          </p:xfrm>
          <a:graphic>
            <a:graphicData uri="http://schemas.openxmlformats.org/presentationml/2006/ole">
              <mc:AlternateContent xmlns:mc="http://schemas.openxmlformats.org/markup-compatibility/2006">
                <mc:Choice xmlns:v="urn:schemas-microsoft-com:vml" Requires="v">
                  <p:oleObj name="Equation" r:id="rId24" imgW="1168400" imgH="241300" progId="Equation.3">
                    <p:embed/>
                  </p:oleObj>
                </mc:Choice>
                <mc:Fallback>
                  <p:oleObj name="Equation" r:id="rId24" imgW="1168400" imgH="241300" progId="Equation.3">
                    <p:embed/>
                    <p:pic>
                      <p:nvPicPr>
                        <p:cNvPr id="0" name="Object 10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231" y="3190"/>
                          <a:ext cx="73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92" name="Object 104"/>
            <p:cNvGraphicFramePr>
              <a:graphicFrameLocks noChangeAspect="1"/>
            </p:cNvGraphicFramePr>
            <p:nvPr/>
          </p:nvGraphicFramePr>
          <p:xfrm>
            <a:off x="3231" y="3340"/>
            <a:ext cx="630" cy="150"/>
          </p:xfrm>
          <a:graphic>
            <a:graphicData uri="http://schemas.openxmlformats.org/presentationml/2006/ole">
              <mc:AlternateContent xmlns:mc="http://schemas.openxmlformats.org/markup-compatibility/2006">
                <mc:Choice xmlns:v="urn:schemas-microsoft-com:vml" Requires="v">
                  <p:oleObj name="Equation" r:id="rId26" imgW="1002865" imgH="241195" progId="Equation.3">
                    <p:embed/>
                  </p:oleObj>
                </mc:Choice>
                <mc:Fallback>
                  <p:oleObj name="Equation" r:id="rId26" imgW="1002865" imgH="241195" progId="Equation.3">
                    <p:embed/>
                    <p:pic>
                      <p:nvPicPr>
                        <p:cNvPr id="0" name="Object 104"/>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231" y="3340"/>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20483" name="Object 105"/>
          <p:cNvGraphicFramePr>
            <a:graphicFrameLocks noChangeAspect="1"/>
          </p:cNvGraphicFramePr>
          <p:nvPr/>
        </p:nvGraphicFramePr>
        <p:xfrm>
          <a:off x="3390900" y="5535613"/>
          <a:ext cx="400050" cy="285750"/>
        </p:xfrm>
        <a:graphic>
          <a:graphicData uri="http://schemas.openxmlformats.org/presentationml/2006/ole">
            <mc:AlternateContent xmlns:mc="http://schemas.openxmlformats.org/markup-compatibility/2006">
              <mc:Choice xmlns:v="urn:schemas-microsoft-com:vml" Requires="v">
                <p:oleObj name="Equation" r:id="rId28" imgW="342751" imgH="241195" progId="Equation.3">
                  <p:embed/>
                </p:oleObj>
              </mc:Choice>
              <mc:Fallback>
                <p:oleObj name="Equation" r:id="rId28" imgW="342751" imgH="241195" progId="Equation.3">
                  <p:embed/>
                  <p:pic>
                    <p:nvPicPr>
                      <p:cNvPr id="0" name="Object 105"/>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390900" y="5535613"/>
                        <a:ext cx="400050"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4" name="Object 106"/>
          <p:cNvGraphicFramePr>
            <a:graphicFrameLocks noChangeAspect="1"/>
          </p:cNvGraphicFramePr>
          <p:nvPr/>
        </p:nvGraphicFramePr>
        <p:xfrm>
          <a:off x="6497638" y="5554663"/>
          <a:ext cx="200025" cy="285750"/>
        </p:xfrm>
        <a:graphic>
          <a:graphicData uri="http://schemas.openxmlformats.org/presentationml/2006/ole">
            <mc:AlternateContent xmlns:mc="http://schemas.openxmlformats.org/markup-compatibility/2006">
              <mc:Choice xmlns:v="urn:schemas-microsoft-com:vml" Requires="v">
                <p:oleObj name="Equation" r:id="rId30" imgW="177646" imgH="241091" progId="Equation.3">
                  <p:embed/>
                </p:oleObj>
              </mc:Choice>
              <mc:Fallback>
                <p:oleObj name="Equation" r:id="rId30" imgW="177646" imgH="241091" progId="Equation.3">
                  <p:embed/>
                  <p:pic>
                    <p:nvPicPr>
                      <p:cNvPr id="0" name="Object 106"/>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497638" y="5554663"/>
                        <a:ext cx="200025"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0501" name="Group 107"/>
          <p:cNvGrpSpPr>
            <a:grpSpLocks/>
          </p:cNvGrpSpPr>
          <p:nvPr/>
        </p:nvGrpSpPr>
        <p:grpSpPr bwMode="auto">
          <a:xfrm flipH="1">
            <a:off x="1331913" y="2852738"/>
            <a:ext cx="495300" cy="909637"/>
            <a:chOff x="1803" y="1661"/>
            <a:chExt cx="363" cy="505"/>
          </a:xfrm>
        </p:grpSpPr>
        <p:sp>
          <p:nvSpPr>
            <p:cNvPr id="20507" name="Oval 10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0508" name="Picture 109" descr="CA0NW12D"/>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502" name="Group 110"/>
          <p:cNvGrpSpPr>
            <a:grpSpLocks/>
          </p:cNvGrpSpPr>
          <p:nvPr/>
        </p:nvGrpSpPr>
        <p:grpSpPr bwMode="auto">
          <a:xfrm flipH="1">
            <a:off x="6948488" y="2852738"/>
            <a:ext cx="495300" cy="909637"/>
            <a:chOff x="1803" y="1661"/>
            <a:chExt cx="363" cy="505"/>
          </a:xfrm>
        </p:grpSpPr>
        <p:sp>
          <p:nvSpPr>
            <p:cNvPr id="20505" name="Oval 11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0506" name="Picture 112" descr="CA0NW12D"/>
            <p:cNvPicPr>
              <a:picLocks noChangeAspect="1" noChangeArrowheads="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503" name="AutoShape 113"/>
          <p:cNvSpPr>
            <a:spLocks noChangeArrowheads="1"/>
          </p:cNvSpPr>
          <p:nvPr/>
        </p:nvSpPr>
        <p:spPr bwMode="auto">
          <a:xfrm>
            <a:off x="4211638" y="1700213"/>
            <a:ext cx="2305050" cy="936625"/>
          </a:xfrm>
          <a:prstGeom prst="wedgeRoundRectCallout">
            <a:avLst>
              <a:gd name="adj1" fmla="val -71213"/>
              <a:gd name="adj2" fmla="val 193898"/>
              <a:gd name="adj3" fmla="val 16667"/>
            </a:avLst>
          </a:prstGeom>
          <a:solidFill>
            <a:srgbClr val="FFFF99">
              <a:alpha val="30196"/>
            </a:srgbClr>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400"/>
              <a:t>Coordination Needed !</a:t>
            </a:r>
          </a:p>
        </p:txBody>
      </p:sp>
      <p:sp>
        <p:nvSpPr>
          <p:cNvPr id="20504" name="AutoShape 114"/>
          <p:cNvSpPr>
            <a:spLocks noChangeArrowheads="1"/>
          </p:cNvSpPr>
          <p:nvPr/>
        </p:nvSpPr>
        <p:spPr bwMode="auto">
          <a:xfrm>
            <a:off x="4227513" y="1697038"/>
            <a:ext cx="2305050" cy="936625"/>
          </a:xfrm>
          <a:prstGeom prst="wedgeRoundRectCallout">
            <a:avLst>
              <a:gd name="adj1" fmla="val 58954"/>
              <a:gd name="adj2" fmla="val 235593"/>
              <a:gd name="adj3" fmla="val 16667"/>
            </a:avLst>
          </a:prstGeom>
          <a:solidFill>
            <a:srgbClr val="FFFF99">
              <a:alpha val="21176"/>
            </a:srgbClr>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2400"/>
              <a:t>Coordination Needed !</a:t>
            </a:r>
          </a:p>
        </p:txBody>
      </p:sp>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36" name="Rectangle 4"/>
          <p:cNvSpPr>
            <a:spLocks noChangeArrowheads="1"/>
          </p:cNvSpPr>
          <p:nvPr/>
        </p:nvSpPr>
        <p:spPr bwMode="auto">
          <a:xfrm>
            <a:off x="827088" y="692150"/>
            <a:ext cx="7777162" cy="4032250"/>
          </a:xfrm>
          <a:prstGeom prst="rect">
            <a:avLst/>
          </a:prstGeom>
          <a:solidFill>
            <a:schemeClr val="accent1"/>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37" name="Line 5"/>
          <p:cNvSpPr>
            <a:spLocks noChangeShapeType="1"/>
          </p:cNvSpPr>
          <p:nvPr/>
        </p:nvSpPr>
        <p:spPr bwMode="auto">
          <a:xfrm>
            <a:off x="3924300" y="3357563"/>
            <a:ext cx="3527425" cy="719137"/>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21538" name="Rectangle 6"/>
          <p:cNvSpPr>
            <a:spLocks noChangeArrowheads="1"/>
          </p:cNvSpPr>
          <p:nvPr/>
        </p:nvSpPr>
        <p:spPr bwMode="auto">
          <a:xfrm>
            <a:off x="4562475" y="765175"/>
            <a:ext cx="2808288" cy="3024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5079" name="Rectangle 7"/>
          <p:cNvSpPr>
            <a:spLocks noChangeArrowheads="1"/>
          </p:cNvSpPr>
          <p:nvPr/>
        </p:nvSpPr>
        <p:spPr bwMode="auto">
          <a:xfrm>
            <a:off x="611188" y="125413"/>
            <a:ext cx="83153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Process coordination with metarules</a:t>
            </a:r>
          </a:p>
        </p:txBody>
      </p:sp>
      <p:grpSp>
        <p:nvGrpSpPr>
          <p:cNvPr id="21540" name="Group 8"/>
          <p:cNvGrpSpPr>
            <a:grpSpLocks/>
          </p:cNvGrpSpPr>
          <p:nvPr/>
        </p:nvGrpSpPr>
        <p:grpSpPr bwMode="auto">
          <a:xfrm>
            <a:off x="1763713" y="3983038"/>
            <a:ext cx="6057900" cy="2819400"/>
            <a:chOff x="1620" y="6810"/>
            <a:chExt cx="9540" cy="4440"/>
          </a:xfrm>
        </p:grpSpPr>
        <p:sp>
          <p:nvSpPr>
            <p:cNvPr id="21660" name="Rectangle 9"/>
            <p:cNvSpPr>
              <a:spLocks noChangeArrowheads="1"/>
            </p:cNvSpPr>
            <p:nvPr/>
          </p:nvSpPr>
          <p:spPr bwMode="auto">
            <a:xfrm>
              <a:off x="6480" y="7380"/>
              <a:ext cx="4680" cy="3810"/>
            </a:xfrm>
            <a:prstGeom prst="rect">
              <a:avLst/>
            </a:prstGeom>
            <a:solidFill>
              <a:srgbClr val="FFFFFF"/>
            </a:solidFill>
            <a:ln w="19050">
              <a:solidFill>
                <a:srgbClr val="9933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61" name="Rectangle 10"/>
            <p:cNvSpPr>
              <a:spLocks noChangeArrowheads="1"/>
            </p:cNvSpPr>
            <p:nvPr/>
          </p:nvSpPr>
          <p:spPr bwMode="auto">
            <a:xfrm>
              <a:off x="6525" y="7620"/>
              <a:ext cx="390" cy="3135"/>
            </a:xfrm>
            <a:prstGeom prst="rect">
              <a:avLst/>
            </a:prstGeom>
            <a:solidFill>
              <a:srgbClr val="FF9900"/>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62" name="Rectangle 11"/>
            <p:cNvSpPr>
              <a:spLocks noChangeArrowheads="1"/>
            </p:cNvSpPr>
            <p:nvPr/>
          </p:nvSpPr>
          <p:spPr bwMode="auto">
            <a:xfrm>
              <a:off x="1620" y="7380"/>
              <a:ext cx="4785" cy="3810"/>
            </a:xfrm>
            <a:prstGeom prst="rect">
              <a:avLst/>
            </a:prstGeom>
            <a:solidFill>
              <a:srgbClr val="FFFFFF"/>
            </a:solidFill>
            <a:ln w="19050">
              <a:solidFill>
                <a:srgbClr val="9933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63" name="Rectangle 12"/>
            <p:cNvSpPr>
              <a:spLocks noChangeArrowheads="1"/>
            </p:cNvSpPr>
            <p:nvPr/>
          </p:nvSpPr>
          <p:spPr bwMode="auto">
            <a:xfrm>
              <a:off x="5955" y="7605"/>
              <a:ext cx="390" cy="1575"/>
            </a:xfrm>
            <a:prstGeom prst="rect">
              <a:avLst/>
            </a:prstGeom>
            <a:solidFill>
              <a:srgbClr val="FF9900"/>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64" name="Text Box 13"/>
            <p:cNvSpPr txBox="1">
              <a:spLocks noChangeArrowheads="1"/>
            </p:cNvSpPr>
            <p:nvPr/>
          </p:nvSpPr>
          <p:spPr bwMode="auto">
            <a:xfrm>
              <a:off x="1725" y="7605"/>
              <a:ext cx="4215" cy="16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en-US"/>
            </a:p>
          </p:txBody>
        </p:sp>
        <p:sp>
          <p:nvSpPr>
            <p:cNvPr id="21665" name="Text Box 14"/>
            <p:cNvSpPr txBox="1">
              <a:spLocks noChangeArrowheads="1"/>
            </p:cNvSpPr>
            <p:nvPr/>
          </p:nvSpPr>
          <p:spPr bwMode="auto">
            <a:xfrm>
              <a:off x="5580" y="6810"/>
              <a:ext cx="290"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1666" name="Text Box 15"/>
            <p:cNvSpPr txBox="1">
              <a:spLocks noChangeArrowheads="1"/>
            </p:cNvSpPr>
            <p:nvPr/>
          </p:nvSpPr>
          <p:spPr bwMode="auto">
            <a:xfrm>
              <a:off x="2070" y="6840"/>
              <a:ext cx="48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600" b="1" i="1">
                  <a:solidFill>
                    <a:srgbClr val="333333"/>
                  </a:solidFill>
                  <a:latin typeface="Times New Roman" pitchFamily="18" charset="0"/>
                  <a:ea typeface="SimSun" pitchFamily="2" charset="-122"/>
                </a:rPr>
                <a:t>Initial Environment State:</a:t>
              </a:r>
              <a:endParaRPr lang="en-US" altLang="en-US"/>
            </a:p>
          </p:txBody>
        </p:sp>
        <p:sp>
          <p:nvSpPr>
            <p:cNvPr id="21667" name="Text Box 16"/>
            <p:cNvSpPr txBox="1">
              <a:spLocks noChangeArrowheads="1"/>
            </p:cNvSpPr>
            <p:nvPr/>
          </p:nvSpPr>
          <p:spPr bwMode="auto">
            <a:xfrm>
              <a:off x="3240" y="7290"/>
              <a:ext cx="12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400" b="1">
                  <a:solidFill>
                    <a:srgbClr val="003366"/>
                  </a:solidFill>
                  <a:latin typeface="Times New Roman" pitchFamily="18" charset="0"/>
                  <a:ea typeface="SimSun" pitchFamily="2" charset="-122"/>
                </a:rPr>
                <a:t>Agent</a:t>
              </a:r>
              <a:r>
                <a:rPr lang="fi-FI" altLang="zh-CN" sz="1400" b="1" baseline="-25000">
                  <a:solidFill>
                    <a:srgbClr val="003366"/>
                  </a:solidFill>
                  <a:latin typeface="Times New Roman" pitchFamily="18" charset="0"/>
                  <a:ea typeface="SimSun" pitchFamily="2" charset="-122"/>
                </a:rPr>
                <a:t>1</a:t>
              </a:r>
              <a:endParaRPr lang="en-US" altLang="en-US"/>
            </a:p>
          </p:txBody>
        </p:sp>
        <p:sp>
          <p:nvSpPr>
            <p:cNvPr id="21668" name="Text Box 17"/>
            <p:cNvSpPr txBox="1">
              <a:spLocks noChangeArrowheads="1"/>
            </p:cNvSpPr>
            <p:nvPr/>
          </p:nvSpPr>
          <p:spPr bwMode="auto">
            <a:xfrm>
              <a:off x="7967" y="7290"/>
              <a:ext cx="1213"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400" b="1">
                  <a:solidFill>
                    <a:srgbClr val="008080"/>
                  </a:solidFill>
                  <a:latin typeface="Times New Roman" pitchFamily="18" charset="0"/>
                  <a:ea typeface="SimSun" pitchFamily="2" charset="-122"/>
                </a:rPr>
                <a:t>Agent</a:t>
              </a:r>
              <a:r>
                <a:rPr lang="fi-FI" altLang="zh-CN" sz="1400" b="1" baseline="-25000">
                  <a:solidFill>
                    <a:srgbClr val="008080"/>
                  </a:solidFill>
                  <a:latin typeface="Times New Roman" pitchFamily="18" charset="0"/>
                  <a:ea typeface="SimSun" pitchFamily="2" charset="-122"/>
                </a:rPr>
                <a:t>2</a:t>
              </a:r>
              <a:endParaRPr lang="en-US" altLang="en-US"/>
            </a:p>
          </p:txBody>
        </p:sp>
        <p:sp>
          <p:nvSpPr>
            <p:cNvPr id="21669" name="Text Box 18"/>
            <p:cNvSpPr txBox="1">
              <a:spLocks noChangeArrowheads="1"/>
            </p:cNvSpPr>
            <p:nvPr/>
          </p:nvSpPr>
          <p:spPr bwMode="auto">
            <a:xfrm>
              <a:off x="7020" y="7605"/>
              <a:ext cx="3960"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en-US"/>
            </a:p>
          </p:txBody>
        </p:sp>
        <p:sp>
          <p:nvSpPr>
            <p:cNvPr id="21670" name="Text Box 19"/>
            <p:cNvSpPr txBox="1">
              <a:spLocks noChangeArrowheads="1"/>
            </p:cNvSpPr>
            <p:nvPr/>
          </p:nvSpPr>
          <p:spPr bwMode="auto">
            <a:xfrm>
              <a:off x="4560" y="10680"/>
              <a:ext cx="912" cy="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1671" name="Text Box 20"/>
            <p:cNvSpPr txBox="1">
              <a:spLocks noChangeArrowheads="1"/>
            </p:cNvSpPr>
            <p:nvPr/>
          </p:nvSpPr>
          <p:spPr bwMode="auto">
            <a:xfrm>
              <a:off x="1800" y="10710"/>
              <a:ext cx="30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400" b="1">
                  <a:solidFill>
                    <a:srgbClr val="003366"/>
                  </a:solidFill>
                  <a:latin typeface="Times New Roman" pitchFamily="18" charset="0"/>
                  <a:ea typeface="SimSun" pitchFamily="2" charset="-122"/>
                </a:rPr>
                <a:t>Goal</a:t>
              </a:r>
              <a:r>
                <a:rPr lang="en-US" altLang="zh-CN" sz="1200" b="1" i="1">
                  <a:solidFill>
                    <a:srgbClr val="003366"/>
                  </a:solidFill>
                  <a:latin typeface="Times New Roman" pitchFamily="18" charset="0"/>
                  <a:ea typeface="SimSun" pitchFamily="2" charset="-122"/>
                </a:rPr>
                <a:t> (Environment State)</a:t>
              </a:r>
              <a:r>
                <a:rPr lang="en-US" altLang="zh-CN" sz="1400" b="1">
                  <a:solidFill>
                    <a:srgbClr val="003366"/>
                  </a:solidFill>
                  <a:latin typeface="Times New Roman" pitchFamily="18" charset="0"/>
                  <a:ea typeface="SimSun" pitchFamily="2" charset="-122"/>
                </a:rPr>
                <a:t>:</a:t>
              </a:r>
              <a:endParaRPr lang="en-US" altLang="en-US"/>
            </a:p>
          </p:txBody>
        </p:sp>
        <p:sp>
          <p:nvSpPr>
            <p:cNvPr id="21672" name="Text Box 21"/>
            <p:cNvSpPr txBox="1">
              <a:spLocks noChangeArrowheads="1"/>
            </p:cNvSpPr>
            <p:nvPr/>
          </p:nvSpPr>
          <p:spPr bwMode="auto">
            <a:xfrm>
              <a:off x="9483" y="10681"/>
              <a:ext cx="290"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1673" name="Text Box 22"/>
            <p:cNvSpPr txBox="1">
              <a:spLocks noChangeArrowheads="1"/>
            </p:cNvSpPr>
            <p:nvPr/>
          </p:nvSpPr>
          <p:spPr bwMode="auto">
            <a:xfrm>
              <a:off x="6723" y="10710"/>
              <a:ext cx="306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400" b="1">
                  <a:solidFill>
                    <a:srgbClr val="008080"/>
                  </a:solidFill>
                  <a:latin typeface="Times New Roman" pitchFamily="18" charset="0"/>
                  <a:ea typeface="SimSun" pitchFamily="2" charset="-122"/>
                </a:rPr>
                <a:t>Goal</a:t>
              </a:r>
              <a:r>
                <a:rPr lang="en-US" altLang="zh-CN" sz="1200" b="1" i="1">
                  <a:solidFill>
                    <a:srgbClr val="008080"/>
                  </a:solidFill>
                  <a:latin typeface="Times New Roman" pitchFamily="18" charset="0"/>
                  <a:ea typeface="SimSun" pitchFamily="2" charset="-122"/>
                </a:rPr>
                <a:t> (Environment State)</a:t>
              </a:r>
              <a:r>
                <a:rPr lang="en-US" altLang="zh-CN" sz="1400" b="1">
                  <a:solidFill>
                    <a:srgbClr val="008080"/>
                  </a:solidFill>
                  <a:latin typeface="Times New Roman" pitchFamily="18" charset="0"/>
                  <a:ea typeface="SimSun" pitchFamily="2" charset="-122"/>
                </a:rPr>
                <a:t>:</a:t>
              </a:r>
              <a:endParaRPr lang="en-US" altLang="en-US"/>
            </a:p>
          </p:txBody>
        </p:sp>
        <p:grpSp>
          <p:nvGrpSpPr>
            <p:cNvPr id="21674" name="Group 23"/>
            <p:cNvGrpSpPr>
              <a:grpSpLocks/>
            </p:cNvGrpSpPr>
            <p:nvPr/>
          </p:nvGrpSpPr>
          <p:grpSpPr bwMode="auto">
            <a:xfrm>
              <a:off x="5955" y="7650"/>
              <a:ext cx="360" cy="360"/>
              <a:chOff x="5745" y="2745"/>
              <a:chExt cx="360" cy="360"/>
            </a:xfrm>
          </p:grpSpPr>
          <p:sp>
            <p:nvSpPr>
              <p:cNvPr id="21694" name="Rectangle 24"/>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95" name="Text Box 25"/>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6</a:t>
                </a:r>
                <a:endParaRPr lang="en-US" altLang="en-US"/>
              </a:p>
            </p:txBody>
          </p:sp>
        </p:grpSp>
        <p:grpSp>
          <p:nvGrpSpPr>
            <p:cNvPr id="21675" name="Group 26"/>
            <p:cNvGrpSpPr>
              <a:grpSpLocks/>
            </p:cNvGrpSpPr>
            <p:nvPr/>
          </p:nvGrpSpPr>
          <p:grpSpPr bwMode="auto">
            <a:xfrm>
              <a:off x="5955" y="8025"/>
              <a:ext cx="360" cy="360"/>
              <a:chOff x="5745" y="2745"/>
              <a:chExt cx="360" cy="360"/>
            </a:xfrm>
          </p:grpSpPr>
          <p:sp>
            <p:nvSpPr>
              <p:cNvPr id="21692" name="Rectangle 27"/>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93" name="Text Box 28"/>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1</a:t>
                </a:r>
                <a:endParaRPr lang="en-US" altLang="en-US"/>
              </a:p>
            </p:txBody>
          </p:sp>
        </p:grpSp>
        <p:grpSp>
          <p:nvGrpSpPr>
            <p:cNvPr id="21676" name="Group 29"/>
            <p:cNvGrpSpPr>
              <a:grpSpLocks/>
            </p:cNvGrpSpPr>
            <p:nvPr/>
          </p:nvGrpSpPr>
          <p:grpSpPr bwMode="auto">
            <a:xfrm>
              <a:off x="5955" y="8415"/>
              <a:ext cx="360" cy="360"/>
              <a:chOff x="5745" y="2745"/>
              <a:chExt cx="360" cy="360"/>
            </a:xfrm>
          </p:grpSpPr>
          <p:sp>
            <p:nvSpPr>
              <p:cNvPr id="21690" name="Rectangle 30"/>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91" name="Text Box 31"/>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4</a:t>
                </a:r>
                <a:endParaRPr lang="en-US" altLang="en-US"/>
              </a:p>
            </p:txBody>
          </p:sp>
        </p:grpSp>
        <p:grpSp>
          <p:nvGrpSpPr>
            <p:cNvPr id="21677" name="Group 32"/>
            <p:cNvGrpSpPr>
              <a:grpSpLocks/>
            </p:cNvGrpSpPr>
            <p:nvPr/>
          </p:nvGrpSpPr>
          <p:grpSpPr bwMode="auto">
            <a:xfrm>
              <a:off x="6525" y="7650"/>
              <a:ext cx="360" cy="360"/>
              <a:chOff x="5745" y="2745"/>
              <a:chExt cx="360" cy="360"/>
            </a:xfrm>
          </p:grpSpPr>
          <p:sp>
            <p:nvSpPr>
              <p:cNvPr id="21688" name="Rectangle 33"/>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89" name="Text Box 34"/>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7</a:t>
                </a:r>
                <a:endParaRPr lang="en-US" altLang="en-US"/>
              </a:p>
            </p:txBody>
          </p:sp>
        </p:grpSp>
        <p:grpSp>
          <p:nvGrpSpPr>
            <p:cNvPr id="21678" name="Group 35"/>
            <p:cNvGrpSpPr>
              <a:grpSpLocks/>
            </p:cNvGrpSpPr>
            <p:nvPr/>
          </p:nvGrpSpPr>
          <p:grpSpPr bwMode="auto">
            <a:xfrm>
              <a:off x="6525" y="8775"/>
              <a:ext cx="360" cy="360"/>
              <a:chOff x="5745" y="2745"/>
              <a:chExt cx="360" cy="360"/>
            </a:xfrm>
          </p:grpSpPr>
          <p:sp>
            <p:nvSpPr>
              <p:cNvPr id="21686" name="Rectangle 36"/>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87" name="Text Box 37"/>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3</a:t>
                </a:r>
                <a:endParaRPr lang="en-US" altLang="en-US"/>
              </a:p>
            </p:txBody>
          </p:sp>
        </p:grpSp>
        <p:grpSp>
          <p:nvGrpSpPr>
            <p:cNvPr id="21679" name="Group 38"/>
            <p:cNvGrpSpPr>
              <a:grpSpLocks/>
            </p:cNvGrpSpPr>
            <p:nvPr/>
          </p:nvGrpSpPr>
          <p:grpSpPr bwMode="auto">
            <a:xfrm>
              <a:off x="6525" y="9945"/>
              <a:ext cx="360" cy="360"/>
              <a:chOff x="5745" y="2745"/>
              <a:chExt cx="360" cy="360"/>
            </a:xfrm>
          </p:grpSpPr>
          <p:sp>
            <p:nvSpPr>
              <p:cNvPr id="21684" name="Rectangle 39"/>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85" name="Text Box 40"/>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5</a:t>
                </a:r>
                <a:endParaRPr lang="en-US" altLang="en-US"/>
              </a:p>
            </p:txBody>
          </p:sp>
        </p:grpSp>
        <p:grpSp>
          <p:nvGrpSpPr>
            <p:cNvPr id="21680" name="Group 41"/>
            <p:cNvGrpSpPr>
              <a:grpSpLocks/>
            </p:cNvGrpSpPr>
            <p:nvPr/>
          </p:nvGrpSpPr>
          <p:grpSpPr bwMode="auto">
            <a:xfrm>
              <a:off x="6525" y="10335"/>
              <a:ext cx="360" cy="360"/>
              <a:chOff x="5745" y="2745"/>
              <a:chExt cx="360" cy="360"/>
            </a:xfrm>
          </p:grpSpPr>
          <p:sp>
            <p:nvSpPr>
              <p:cNvPr id="21682" name="Rectangle 42"/>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83" name="Text Box 43"/>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sz="1200" b="1">
                    <a:solidFill>
                      <a:srgbClr val="993300"/>
                    </a:solidFill>
                    <a:latin typeface="Times New Roman" pitchFamily="18" charset="0"/>
                    <a:ea typeface="SimSun" pitchFamily="2" charset="-122"/>
                  </a:rPr>
                  <a:t>2</a:t>
                </a:r>
                <a:endParaRPr lang="en-US" altLang="en-US"/>
              </a:p>
            </p:txBody>
          </p:sp>
        </p:grpSp>
        <p:sp>
          <p:nvSpPr>
            <p:cNvPr id="21681" name="Text Box 44"/>
            <p:cNvSpPr txBox="1">
              <a:spLocks noChangeArrowheads="1"/>
            </p:cNvSpPr>
            <p:nvPr/>
          </p:nvSpPr>
          <p:spPr bwMode="auto">
            <a:xfrm>
              <a:off x="4530" y="7620"/>
              <a:ext cx="290"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grpSp>
      <p:graphicFrame>
        <p:nvGraphicFramePr>
          <p:cNvPr id="21506" name="Object 45"/>
          <p:cNvGraphicFramePr>
            <a:graphicFrameLocks noChangeAspect="1"/>
          </p:cNvGraphicFramePr>
          <p:nvPr/>
        </p:nvGraphicFramePr>
        <p:xfrm>
          <a:off x="4394200" y="4040188"/>
          <a:ext cx="2743200" cy="285750"/>
        </p:xfrm>
        <a:graphic>
          <a:graphicData uri="http://schemas.openxmlformats.org/presentationml/2006/ole">
            <mc:AlternateContent xmlns:mc="http://schemas.openxmlformats.org/markup-compatibility/2006">
              <mc:Choice xmlns:v="urn:schemas-microsoft-com:vml" Requires="v">
                <p:oleObj name="Equation" r:id="rId2" imgW="2374900" imgH="241300" progId="Equation.3">
                  <p:embed/>
                </p:oleObj>
              </mc:Choice>
              <mc:Fallback>
                <p:oleObj name="Equation" r:id="rId2" imgW="2374900" imgH="241300" progId="Equation.3">
                  <p:embed/>
                  <p:pic>
                    <p:nvPicPr>
                      <p:cNvPr id="0" name="Object 4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4200" y="4040188"/>
                        <a:ext cx="2743200"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1541" name="Group 46"/>
          <p:cNvGrpSpPr>
            <a:grpSpLocks/>
          </p:cNvGrpSpPr>
          <p:nvPr/>
        </p:nvGrpSpPr>
        <p:grpSpPr bwMode="auto">
          <a:xfrm>
            <a:off x="2266950" y="4516438"/>
            <a:ext cx="1971675" cy="962025"/>
            <a:chOff x="1038" y="1857"/>
            <a:chExt cx="1242" cy="606"/>
          </a:xfrm>
        </p:grpSpPr>
        <p:graphicFrame>
          <p:nvGraphicFramePr>
            <p:cNvPr id="21531" name="Object 47"/>
            <p:cNvGraphicFramePr>
              <a:graphicFrameLocks noChangeAspect="1"/>
            </p:cNvGraphicFramePr>
            <p:nvPr/>
          </p:nvGraphicFramePr>
          <p:xfrm>
            <a:off x="1038" y="1857"/>
            <a:ext cx="1122" cy="156"/>
          </p:xfrm>
          <a:graphic>
            <a:graphicData uri="http://schemas.openxmlformats.org/presentationml/2006/ole">
              <mc:AlternateContent xmlns:mc="http://schemas.openxmlformats.org/markup-compatibility/2006">
                <mc:Choice xmlns:v="urn:schemas-microsoft-com:vml" Requires="v">
                  <p:oleObj name="Equation" r:id="rId4" imgW="1701800" imgH="241300" progId="Equation.3">
                    <p:embed/>
                  </p:oleObj>
                </mc:Choice>
                <mc:Fallback>
                  <p:oleObj name="Equation" r:id="rId4" imgW="1701800" imgH="241300" progId="Equation.3">
                    <p:embed/>
                    <p:pic>
                      <p:nvPicPr>
                        <p:cNvPr id="0" name="Object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8" y="1857"/>
                          <a:ext cx="1122" cy="15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32" name="Object 48"/>
            <p:cNvGraphicFramePr>
              <a:graphicFrameLocks noChangeAspect="1"/>
            </p:cNvGraphicFramePr>
            <p:nvPr/>
          </p:nvGraphicFramePr>
          <p:xfrm>
            <a:off x="1038" y="2013"/>
            <a:ext cx="834" cy="150"/>
          </p:xfrm>
          <a:graphic>
            <a:graphicData uri="http://schemas.openxmlformats.org/presentationml/2006/ole">
              <mc:AlternateContent xmlns:mc="http://schemas.openxmlformats.org/markup-compatibility/2006">
                <mc:Choice xmlns:v="urn:schemas-microsoft-com:vml" Requires="v">
                  <p:oleObj name="Equation" r:id="rId6" imgW="1320227" imgH="241195" progId="Equation.3">
                    <p:embed/>
                  </p:oleObj>
                </mc:Choice>
                <mc:Fallback>
                  <p:oleObj name="Equation" r:id="rId6" imgW="1320227" imgH="241195" progId="Equation.3">
                    <p:embed/>
                    <p:pic>
                      <p:nvPicPr>
                        <p:cNvPr id="0" name="Object 4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38" y="2013"/>
                          <a:ext cx="834"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33" name="Object 49"/>
            <p:cNvGraphicFramePr>
              <a:graphicFrameLocks noChangeAspect="1"/>
            </p:cNvGraphicFramePr>
            <p:nvPr/>
          </p:nvGraphicFramePr>
          <p:xfrm>
            <a:off x="1038" y="2163"/>
            <a:ext cx="1098" cy="150"/>
          </p:xfrm>
          <a:graphic>
            <a:graphicData uri="http://schemas.openxmlformats.org/presentationml/2006/ole">
              <mc:AlternateContent xmlns:mc="http://schemas.openxmlformats.org/markup-compatibility/2006">
                <mc:Choice xmlns:v="urn:schemas-microsoft-com:vml" Requires="v">
                  <p:oleObj name="Equation" r:id="rId8" imgW="1739900" imgH="241300" progId="Equation.3">
                    <p:embed/>
                  </p:oleObj>
                </mc:Choice>
                <mc:Fallback>
                  <p:oleObj name="Equation" r:id="rId8" imgW="1739900" imgH="241300" progId="Equation.3">
                    <p:embed/>
                    <p:pic>
                      <p:nvPicPr>
                        <p:cNvPr id="0" name="Object 4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8" y="2163"/>
                          <a:ext cx="109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34" name="Object 50"/>
            <p:cNvGraphicFramePr>
              <a:graphicFrameLocks noChangeAspect="1"/>
            </p:cNvGraphicFramePr>
            <p:nvPr/>
          </p:nvGraphicFramePr>
          <p:xfrm>
            <a:off x="1038" y="2313"/>
            <a:ext cx="966" cy="150"/>
          </p:xfrm>
          <a:graphic>
            <a:graphicData uri="http://schemas.openxmlformats.org/presentationml/2006/ole">
              <mc:AlternateContent xmlns:mc="http://schemas.openxmlformats.org/markup-compatibility/2006">
                <mc:Choice xmlns:v="urn:schemas-microsoft-com:vml" Requires="v">
                  <p:oleObj name="Equation" r:id="rId10" imgW="1536700" imgH="241300" progId="Equation.3">
                    <p:embed/>
                  </p:oleObj>
                </mc:Choice>
                <mc:Fallback>
                  <p:oleObj name="Equation" r:id="rId10" imgW="1536700" imgH="241300" progId="Equation.3">
                    <p:embed/>
                    <p:pic>
                      <p:nvPicPr>
                        <p:cNvPr id="0" name="Object 5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38" y="2313"/>
                          <a:ext cx="96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35" name="Object 51"/>
            <p:cNvGraphicFramePr>
              <a:graphicFrameLocks noChangeAspect="1"/>
            </p:cNvGraphicFramePr>
            <p:nvPr/>
          </p:nvGraphicFramePr>
          <p:xfrm>
            <a:off x="2154" y="1864"/>
            <a:ext cx="126" cy="144"/>
          </p:xfrm>
          <a:graphic>
            <a:graphicData uri="http://schemas.openxmlformats.org/presentationml/2006/ole">
              <mc:AlternateContent xmlns:mc="http://schemas.openxmlformats.org/markup-compatibility/2006">
                <mc:Choice xmlns:v="urn:schemas-microsoft-com:vml" Requires="v">
                  <p:oleObj name="Equation" r:id="rId12" imgW="215806" imgH="228501" progId="Equation.3">
                    <p:embed/>
                  </p:oleObj>
                </mc:Choice>
                <mc:Fallback>
                  <p:oleObj name="Equation" r:id="rId12" imgW="215806" imgH="228501" progId="Equation.3">
                    <p:embed/>
                    <p:pic>
                      <p:nvPicPr>
                        <p:cNvPr id="0" name="Object 5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154" y="1864"/>
                          <a:ext cx="126"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1542" name="Group 52"/>
          <p:cNvGrpSpPr>
            <a:grpSpLocks/>
          </p:cNvGrpSpPr>
          <p:nvPr/>
        </p:nvGrpSpPr>
        <p:grpSpPr bwMode="auto">
          <a:xfrm>
            <a:off x="5233988" y="4530725"/>
            <a:ext cx="1847850" cy="1952625"/>
            <a:chOff x="2937" y="1734"/>
            <a:chExt cx="1164" cy="1230"/>
          </a:xfrm>
        </p:grpSpPr>
        <p:graphicFrame>
          <p:nvGraphicFramePr>
            <p:cNvPr id="21523" name="Object 53"/>
            <p:cNvGraphicFramePr>
              <a:graphicFrameLocks noChangeAspect="1"/>
            </p:cNvGraphicFramePr>
            <p:nvPr/>
          </p:nvGraphicFramePr>
          <p:xfrm>
            <a:off x="2937" y="1734"/>
            <a:ext cx="984" cy="150"/>
          </p:xfrm>
          <a:graphic>
            <a:graphicData uri="http://schemas.openxmlformats.org/presentationml/2006/ole">
              <mc:AlternateContent xmlns:mc="http://schemas.openxmlformats.org/markup-compatibility/2006">
                <mc:Choice xmlns:v="urn:schemas-microsoft-com:vml" Requires="v">
                  <p:oleObj name="Equation" r:id="rId14" imgW="1562100" imgH="241300" progId="Equation.3">
                    <p:embed/>
                  </p:oleObj>
                </mc:Choice>
                <mc:Fallback>
                  <p:oleObj name="Equation" r:id="rId14" imgW="1562100" imgH="241300" progId="Equation.3">
                    <p:embed/>
                    <p:pic>
                      <p:nvPicPr>
                        <p:cNvPr id="0" name="Object 5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937" y="1734"/>
                          <a:ext cx="984"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4" name="Object 54"/>
            <p:cNvGraphicFramePr>
              <a:graphicFrameLocks noChangeAspect="1"/>
            </p:cNvGraphicFramePr>
            <p:nvPr/>
          </p:nvGraphicFramePr>
          <p:xfrm>
            <a:off x="2937" y="1880"/>
            <a:ext cx="846" cy="150"/>
          </p:xfrm>
          <a:graphic>
            <a:graphicData uri="http://schemas.openxmlformats.org/presentationml/2006/ole">
              <mc:AlternateContent xmlns:mc="http://schemas.openxmlformats.org/markup-compatibility/2006">
                <mc:Choice xmlns:v="urn:schemas-microsoft-com:vml" Requires="v">
                  <p:oleObj name="Equation" r:id="rId16" imgW="1346200" imgH="241300" progId="Equation.3">
                    <p:embed/>
                  </p:oleObj>
                </mc:Choice>
                <mc:Fallback>
                  <p:oleObj name="Equation" r:id="rId16" imgW="1346200" imgH="241300" progId="Equation.3">
                    <p:embed/>
                    <p:pic>
                      <p:nvPicPr>
                        <p:cNvPr id="0" name="Object 54"/>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937" y="1880"/>
                          <a:ext cx="84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5" name="Object 55"/>
            <p:cNvGraphicFramePr>
              <a:graphicFrameLocks noChangeAspect="1"/>
            </p:cNvGraphicFramePr>
            <p:nvPr/>
          </p:nvGraphicFramePr>
          <p:xfrm>
            <a:off x="2937" y="2034"/>
            <a:ext cx="630" cy="150"/>
          </p:xfrm>
          <a:graphic>
            <a:graphicData uri="http://schemas.openxmlformats.org/presentationml/2006/ole">
              <mc:AlternateContent xmlns:mc="http://schemas.openxmlformats.org/markup-compatibility/2006">
                <mc:Choice xmlns:v="urn:schemas-microsoft-com:vml" Requires="v">
                  <p:oleObj name="Equation" r:id="rId18" imgW="1002865" imgH="241195" progId="Equation.3">
                    <p:embed/>
                  </p:oleObj>
                </mc:Choice>
                <mc:Fallback>
                  <p:oleObj name="Equation" r:id="rId18" imgW="1002865" imgH="241195" progId="Equation.3">
                    <p:embed/>
                    <p:pic>
                      <p:nvPicPr>
                        <p:cNvPr id="0" name="Object 5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37" y="2034"/>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6" name="Object 56"/>
            <p:cNvGraphicFramePr>
              <a:graphicFrameLocks noChangeAspect="1"/>
            </p:cNvGraphicFramePr>
            <p:nvPr/>
          </p:nvGraphicFramePr>
          <p:xfrm>
            <a:off x="2937" y="2184"/>
            <a:ext cx="906" cy="150"/>
          </p:xfrm>
          <a:graphic>
            <a:graphicData uri="http://schemas.openxmlformats.org/presentationml/2006/ole">
              <mc:AlternateContent xmlns:mc="http://schemas.openxmlformats.org/markup-compatibility/2006">
                <mc:Choice xmlns:v="urn:schemas-microsoft-com:vml" Requires="v">
                  <p:oleObj name="Equation" r:id="rId20" imgW="1435100" imgH="241300" progId="Equation.3">
                    <p:embed/>
                  </p:oleObj>
                </mc:Choice>
                <mc:Fallback>
                  <p:oleObj name="Equation" r:id="rId20" imgW="1435100" imgH="241300" progId="Equation.3">
                    <p:embed/>
                    <p:pic>
                      <p:nvPicPr>
                        <p:cNvPr id="0" name="Object 56"/>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937" y="2184"/>
                          <a:ext cx="90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7" name="Object 57"/>
            <p:cNvGraphicFramePr>
              <a:graphicFrameLocks noChangeAspect="1"/>
            </p:cNvGraphicFramePr>
            <p:nvPr/>
          </p:nvGraphicFramePr>
          <p:xfrm>
            <a:off x="2937" y="2334"/>
            <a:ext cx="738" cy="150"/>
          </p:xfrm>
          <a:graphic>
            <a:graphicData uri="http://schemas.openxmlformats.org/presentationml/2006/ole">
              <mc:AlternateContent xmlns:mc="http://schemas.openxmlformats.org/markup-compatibility/2006">
                <mc:Choice xmlns:v="urn:schemas-microsoft-com:vml" Requires="v">
                  <p:oleObj name="Equation" r:id="rId22" imgW="1168400" imgH="241300" progId="Equation.3">
                    <p:embed/>
                  </p:oleObj>
                </mc:Choice>
                <mc:Fallback>
                  <p:oleObj name="Equation" r:id="rId22" imgW="1168400" imgH="241300" progId="Equation.3">
                    <p:embed/>
                    <p:pic>
                      <p:nvPicPr>
                        <p:cNvPr id="0" name="Object 57"/>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937" y="2334"/>
                          <a:ext cx="73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8" name="Object 58"/>
            <p:cNvGraphicFramePr>
              <a:graphicFrameLocks noChangeAspect="1"/>
            </p:cNvGraphicFramePr>
            <p:nvPr/>
          </p:nvGraphicFramePr>
          <p:xfrm>
            <a:off x="2937" y="2496"/>
            <a:ext cx="960" cy="150"/>
          </p:xfrm>
          <a:graphic>
            <a:graphicData uri="http://schemas.openxmlformats.org/presentationml/2006/ole">
              <mc:AlternateContent xmlns:mc="http://schemas.openxmlformats.org/markup-compatibility/2006">
                <mc:Choice xmlns:v="urn:schemas-microsoft-com:vml" Requires="v">
                  <p:oleObj name="Equation" r:id="rId24" imgW="1524000" imgH="241300" progId="Equation.3">
                    <p:embed/>
                  </p:oleObj>
                </mc:Choice>
                <mc:Fallback>
                  <p:oleObj name="Equation" r:id="rId24" imgW="1524000" imgH="241300" progId="Equation.3">
                    <p:embed/>
                    <p:pic>
                      <p:nvPicPr>
                        <p:cNvPr id="0" name="Object 58"/>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937" y="2496"/>
                          <a:ext cx="96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9" name="Object 59"/>
            <p:cNvGraphicFramePr>
              <a:graphicFrameLocks noChangeAspect="1"/>
            </p:cNvGraphicFramePr>
            <p:nvPr/>
          </p:nvGraphicFramePr>
          <p:xfrm>
            <a:off x="2937" y="2658"/>
            <a:ext cx="1164" cy="150"/>
          </p:xfrm>
          <a:graphic>
            <a:graphicData uri="http://schemas.openxmlformats.org/presentationml/2006/ole">
              <mc:AlternateContent xmlns:mc="http://schemas.openxmlformats.org/markup-compatibility/2006">
                <mc:Choice xmlns:v="urn:schemas-microsoft-com:vml" Requires="v">
                  <p:oleObj name="Equation" r:id="rId26" imgW="1828800" imgH="241300" progId="Equation.3">
                    <p:embed/>
                  </p:oleObj>
                </mc:Choice>
                <mc:Fallback>
                  <p:oleObj name="Equation" r:id="rId26" imgW="1828800" imgH="241300" progId="Equation.3">
                    <p:embed/>
                    <p:pic>
                      <p:nvPicPr>
                        <p:cNvPr id="0" name="Object 59"/>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937" y="2658"/>
                          <a:ext cx="1164"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30" name="Object 60"/>
            <p:cNvGraphicFramePr>
              <a:graphicFrameLocks noChangeAspect="1"/>
            </p:cNvGraphicFramePr>
            <p:nvPr/>
          </p:nvGraphicFramePr>
          <p:xfrm>
            <a:off x="2937" y="2814"/>
            <a:ext cx="912" cy="150"/>
          </p:xfrm>
          <a:graphic>
            <a:graphicData uri="http://schemas.openxmlformats.org/presentationml/2006/ole">
              <mc:AlternateContent xmlns:mc="http://schemas.openxmlformats.org/markup-compatibility/2006">
                <mc:Choice xmlns:v="urn:schemas-microsoft-com:vml" Requires="v">
                  <p:oleObj name="Equation" r:id="rId28" imgW="1447800" imgH="241300" progId="Equation.3">
                    <p:embed/>
                  </p:oleObj>
                </mc:Choice>
                <mc:Fallback>
                  <p:oleObj name="Equation" r:id="rId28" imgW="1447800" imgH="241300" progId="Equation.3">
                    <p:embed/>
                    <p:pic>
                      <p:nvPicPr>
                        <p:cNvPr id="0" name="Object 60"/>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937" y="2814"/>
                          <a:ext cx="912"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21507" name="Object 61"/>
          <p:cNvGraphicFramePr>
            <a:graphicFrameLocks noChangeAspect="1"/>
          </p:cNvGraphicFramePr>
          <p:nvPr/>
        </p:nvGraphicFramePr>
        <p:xfrm>
          <a:off x="3800475" y="6478588"/>
          <a:ext cx="400050" cy="285750"/>
        </p:xfrm>
        <a:graphic>
          <a:graphicData uri="http://schemas.openxmlformats.org/presentationml/2006/ole">
            <mc:AlternateContent xmlns:mc="http://schemas.openxmlformats.org/markup-compatibility/2006">
              <mc:Choice xmlns:v="urn:schemas-microsoft-com:vml" Requires="v">
                <p:oleObj name="Equation" r:id="rId30" imgW="342751" imgH="241195" progId="Equation.3">
                  <p:embed/>
                </p:oleObj>
              </mc:Choice>
              <mc:Fallback>
                <p:oleObj name="Equation" r:id="rId30" imgW="342751" imgH="241195" progId="Equation.3">
                  <p:embed/>
                  <p:pic>
                    <p:nvPicPr>
                      <p:cNvPr id="0" name="Object 61"/>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800475" y="6478588"/>
                        <a:ext cx="400050"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62"/>
          <p:cNvGraphicFramePr>
            <a:graphicFrameLocks noChangeAspect="1"/>
          </p:cNvGraphicFramePr>
          <p:nvPr/>
        </p:nvGraphicFramePr>
        <p:xfrm>
          <a:off x="6872288" y="6478588"/>
          <a:ext cx="200025" cy="285750"/>
        </p:xfrm>
        <a:graphic>
          <a:graphicData uri="http://schemas.openxmlformats.org/presentationml/2006/ole">
            <mc:AlternateContent xmlns:mc="http://schemas.openxmlformats.org/markup-compatibility/2006">
              <mc:Choice xmlns:v="urn:schemas-microsoft-com:vml" Requires="v">
                <p:oleObj name="Equation" r:id="rId32" imgW="177646" imgH="241091" progId="Equation.3">
                  <p:embed/>
                </p:oleObj>
              </mc:Choice>
              <mc:Fallback>
                <p:oleObj name="Equation" r:id="rId32" imgW="177646" imgH="241091" progId="Equation.3">
                  <p:embed/>
                  <p:pic>
                    <p:nvPicPr>
                      <p:cNvPr id="0" name="Object 62"/>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872288" y="6478588"/>
                        <a:ext cx="200025" cy="285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1543" name="Group 63"/>
          <p:cNvGrpSpPr>
            <a:grpSpLocks/>
          </p:cNvGrpSpPr>
          <p:nvPr/>
        </p:nvGrpSpPr>
        <p:grpSpPr bwMode="auto">
          <a:xfrm flipH="1">
            <a:off x="1619250" y="3695700"/>
            <a:ext cx="495300" cy="909638"/>
            <a:chOff x="1803" y="1661"/>
            <a:chExt cx="363" cy="505"/>
          </a:xfrm>
        </p:grpSpPr>
        <p:sp>
          <p:nvSpPr>
            <p:cNvPr id="21658" name="Oval 6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59" name="Picture 65" descr="CA0NW12D"/>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544" name="Group 66"/>
          <p:cNvGrpSpPr>
            <a:grpSpLocks/>
          </p:cNvGrpSpPr>
          <p:nvPr/>
        </p:nvGrpSpPr>
        <p:grpSpPr bwMode="auto">
          <a:xfrm flipH="1">
            <a:off x="7380288" y="3622675"/>
            <a:ext cx="495300" cy="909638"/>
            <a:chOff x="1803" y="1661"/>
            <a:chExt cx="363" cy="505"/>
          </a:xfrm>
        </p:grpSpPr>
        <p:sp>
          <p:nvSpPr>
            <p:cNvPr id="21656" name="Oval 6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57" name="Picture 68" descr="CA0NW12D"/>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45" name="AutoShape 69"/>
          <p:cNvSpPr>
            <a:spLocks noChangeArrowheads="1"/>
          </p:cNvSpPr>
          <p:nvPr/>
        </p:nvSpPr>
        <p:spPr bwMode="auto">
          <a:xfrm>
            <a:off x="1979613" y="3573463"/>
            <a:ext cx="268287" cy="287337"/>
          </a:xfrm>
          <a:prstGeom prst="roundRect">
            <a:avLst>
              <a:gd name="adj" fmla="val 16667"/>
            </a:avLst>
          </a:prstGeom>
          <a:solidFill>
            <a:srgbClr val="FFFF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1.1</a:t>
            </a:r>
          </a:p>
        </p:txBody>
      </p:sp>
      <p:sp>
        <p:nvSpPr>
          <p:cNvPr id="21546" name="AutoShape 70"/>
          <p:cNvSpPr>
            <a:spLocks noChangeArrowheads="1"/>
          </p:cNvSpPr>
          <p:nvPr/>
        </p:nvSpPr>
        <p:spPr bwMode="auto">
          <a:xfrm>
            <a:off x="7740650" y="3478213"/>
            <a:ext cx="268288" cy="287337"/>
          </a:xfrm>
          <a:prstGeom prst="roundRect">
            <a:avLst>
              <a:gd name="adj" fmla="val 16667"/>
            </a:avLst>
          </a:prstGeom>
          <a:solidFill>
            <a:srgbClr val="FFFF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1.2</a:t>
            </a:r>
          </a:p>
        </p:txBody>
      </p:sp>
      <p:sp>
        <p:nvSpPr>
          <p:cNvPr id="21547" name="Rectangle 71"/>
          <p:cNvSpPr>
            <a:spLocks noChangeArrowheads="1"/>
          </p:cNvSpPr>
          <p:nvPr/>
        </p:nvSpPr>
        <p:spPr bwMode="auto">
          <a:xfrm>
            <a:off x="4591050" y="765175"/>
            <a:ext cx="2757488" cy="3001963"/>
          </a:xfrm>
          <a:prstGeom prst="rect">
            <a:avLst/>
          </a:prstGeom>
          <a:noFill/>
          <a:ln w="19050">
            <a:solidFill>
              <a:srgbClr val="993300"/>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48" name="Rectangle 72"/>
          <p:cNvSpPr>
            <a:spLocks noChangeArrowheads="1"/>
          </p:cNvSpPr>
          <p:nvPr/>
        </p:nvSpPr>
        <p:spPr bwMode="auto">
          <a:xfrm>
            <a:off x="4618038" y="935038"/>
            <a:ext cx="228600" cy="2635250"/>
          </a:xfrm>
          <a:prstGeom prst="rect">
            <a:avLst/>
          </a:prstGeom>
          <a:solidFill>
            <a:srgbClr val="FF9900"/>
          </a:solidFill>
          <a:ln w="9525">
            <a:solidFill>
              <a:srgbClr val="00336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49" name="Text Box 73"/>
          <p:cNvSpPr txBox="1">
            <a:spLocks noChangeArrowheads="1"/>
          </p:cNvSpPr>
          <p:nvPr/>
        </p:nvSpPr>
        <p:spPr bwMode="auto">
          <a:xfrm>
            <a:off x="5138738" y="727075"/>
            <a:ext cx="222726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200" b="1">
                <a:solidFill>
                  <a:srgbClr val="CC6600"/>
                </a:solidFill>
                <a:latin typeface="Times New Roman" pitchFamily="18" charset="0"/>
                <a:ea typeface="SimSun" pitchFamily="2" charset="-122"/>
              </a:rPr>
              <a:t>Upper-process</a:t>
            </a:r>
            <a:r>
              <a:rPr lang="fi-FI" altLang="zh-CN" sz="1200" b="1">
                <a:solidFill>
                  <a:srgbClr val="CC6600"/>
                </a:solidFill>
                <a:latin typeface="Times New Roman" pitchFamily="18" charset="0"/>
                <a:ea typeface="SimSun" pitchFamily="2" charset="-122"/>
              </a:rPr>
              <a:t> </a:t>
            </a:r>
            <a:r>
              <a:rPr lang="en-US" altLang="zh-CN" sz="1200" b="1">
                <a:solidFill>
                  <a:srgbClr val="CC6600"/>
                </a:solidFill>
                <a:latin typeface="Times New Roman" pitchFamily="18" charset="0"/>
                <a:ea typeface="SimSun" pitchFamily="2" charset="-122"/>
              </a:rPr>
              <a:t>Agent</a:t>
            </a:r>
            <a:endParaRPr lang="en-US" altLang="en-US" sz="1200"/>
          </a:p>
        </p:txBody>
      </p:sp>
      <p:sp>
        <p:nvSpPr>
          <p:cNvPr id="21550" name="Text Box 74"/>
          <p:cNvSpPr txBox="1">
            <a:spLocks noChangeArrowheads="1"/>
          </p:cNvSpPr>
          <p:nvPr/>
        </p:nvSpPr>
        <p:spPr bwMode="auto">
          <a:xfrm>
            <a:off x="4811713" y="935038"/>
            <a:ext cx="1697037" cy="276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fi-FI"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zh-CN" sz="1200">
              <a:latin typeface="Times New Roman" pitchFamily="18" charset="0"/>
              <a:ea typeface="SimSun" pitchFamily="2" charset="-122"/>
            </a:endParaRPr>
          </a:p>
          <a:p>
            <a:pPr algn="l" eaLnBrk="1" hangingPunct="1"/>
            <a:endParaRPr lang="en-US" altLang="en-US"/>
          </a:p>
        </p:txBody>
      </p:sp>
      <p:sp>
        <p:nvSpPr>
          <p:cNvPr id="21551" name="Text Box 75"/>
          <p:cNvSpPr txBox="1">
            <a:spLocks noChangeArrowheads="1"/>
          </p:cNvSpPr>
          <p:nvPr/>
        </p:nvSpPr>
        <p:spPr bwMode="auto">
          <a:xfrm>
            <a:off x="6457950" y="3482975"/>
            <a:ext cx="903288"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endParaRPr lang="en-US" altLang="en-US"/>
          </a:p>
        </p:txBody>
      </p:sp>
      <p:sp>
        <p:nvSpPr>
          <p:cNvPr id="21552" name="Text Box 76"/>
          <p:cNvSpPr txBox="1">
            <a:spLocks noChangeArrowheads="1"/>
          </p:cNvSpPr>
          <p:nvPr/>
        </p:nvSpPr>
        <p:spPr bwMode="auto">
          <a:xfrm>
            <a:off x="4830763" y="3500438"/>
            <a:ext cx="18034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zh-CN" sz="1200" b="1">
                <a:solidFill>
                  <a:srgbClr val="CC6600"/>
                </a:solidFill>
                <a:latin typeface="Times New Roman" pitchFamily="18" charset="0"/>
                <a:ea typeface="SimSun" pitchFamily="2" charset="-122"/>
              </a:rPr>
              <a:t>Goal</a:t>
            </a:r>
            <a:r>
              <a:rPr lang="en-US" altLang="zh-CN" sz="1200" b="1" i="1">
                <a:solidFill>
                  <a:srgbClr val="CC6600"/>
                </a:solidFill>
                <a:latin typeface="Times New Roman" pitchFamily="18" charset="0"/>
                <a:ea typeface="SimSun" pitchFamily="2" charset="-122"/>
              </a:rPr>
              <a:t> </a:t>
            </a:r>
            <a:r>
              <a:rPr lang="en-US" altLang="zh-CN" sz="1000" b="1" i="1">
                <a:solidFill>
                  <a:srgbClr val="CC6600"/>
                </a:solidFill>
                <a:latin typeface="Times New Roman" pitchFamily="18" charset="0"/>
                <a:ea typeface="SimSun" pitchFamily="2" charset="-122"/>
              </a:rPr>
              <a:t>(Environment State)</a:t>
            </a:r>
            <a:r>
              <a:rPr lang="en-US" altLang="zh-CN" sz="1400" b="1">
                <a:solidFill>
                  <a:srgbClr val="CC6600"/>
                </a:solidFill>
                <a:latin typeface="Times New Roman" pitchFamily="18" charset="0"/>
                <a:ea typeface="SimSun" pitchFamily="2" charset="-122"/>
              </a:rPr>
              <a:t>:</a:t>
            </a:r>
            <a:endParaRPr lang="en-US" altLang="en-US"/>
          </a:p>
        </p:txBody>
      </p:sp>
      <p:grpSp>
        <p:nvGrpSpPr>
          <p:cNvPr id="21553" name="Group 77"/>
          <p:cNvGrpSpPr>
            <a:grpSpLocks/>
          </p:cNvGrpSpPr>
          <p:nvPr/>
        </p:nvGrpSpPr>
        <p:grpSpPr bwMode="auto">
          <a:xfrm>
            <a:off x="4618038" y="1830388"/>
            <a:ext cx="211137" cy="204787"/>
            <a:chOff x="5745" y="2745"/>
            <a:chExt cx="360" cy="360"/>
          </a:xfrm>
        </p:grpSpPr>
        <p:sp>
          <p:nvSpPr>
            <p:cNvPr id="21654" name="Rectangle 78"/>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55" name="Text Box 79"/>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7</a:t>
              </a:r>
              <a:endParaRPr lang="en-US" altLang="en-US"/>
            </a:p>
          </p:txBody>
        </p:sp>
      </p:grpSp>
      <p:grpSp>
        <p:nvGrpSpPr>
          <p:cNvPr id="21554" name="Group 80"/>
          <p:cNvGrpSpPr>
            <a:grpSpLocks/>
          </p:cNvGrpSpPr>
          <p:nvPr/>
        </p:nvGrpSpPr>
        <p:grpSpPr bwMode="auto">
          <a:xfrm>
            <a:off x="4618038" y="2479675"/>
            <a:ext cx="211137" cy="204788"/>
            <a:chOff x="5745" y="2745"/>
            <a:chExt cx="360" cy="360"/>
          </a:xfrm>
        </p:grpSpPr>
        <p:sp>
          <p:nvSpPr>
            <p:cNvPr id="21652" name="Rectangle 81"/>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53" name="Text Box 82"/>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3</a:t>
              </a:r>
              <a:endParaRPr lang="en-US" altLang="en-US"/>
            </a:p>
          </p:txBody>
        </p:sp>
      </p:grpSp>
      <p:grpSp>
        <p:nvGrpSpPr>
          <p:cNvPr id="21555" name="Group 83"/>
          <p:cNvGrpSpPr>
            <a:grpSpLocks/>
          </p:cNvGrpSpPr>
          <p:nvPr/>
        </p:nvGrpSpPr>
        <p:grpSpPr bwMode="auto">
          <a:xfrm>
            <a:off x="4618038" y="3127375"/>
            <a:ext cx="211137" cy="204788"/>
            <a:chOff x="5745" y="2745"/>
            <a:chExt cx="360" cy="360"/>
          </a:xfrm>
        </p:grpSpPr>
        <p:sp>
          <p:nvSpPr>
            <p:cNvPr id="21650" name="Rectangle 84"/>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51" name="Text Box 85"/>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5</a:t>
              </a:r>
              <a:endParaRPr lang="en-US" altLang="en-US"/>
            </a:p>
          </p:txBody>
        </p:sp>
      </p:grpSp>
      <p:grpSp>
        <p:nvGrpSpPr>
          <p:cNvPr id="21556" name="Group 86"/>
          <p:cNvGrpSpPr>
            <a:grpSpLocks/>
          </p:cNvGrpSpPr>
          <p:nvPr/>
        </p:nvGrpSpPr>
        <p:grpSpPr bwMode="auto">
          <a:xfrm>
            <a:off x="4618038" y="3332163"/>
            <a:ext cx="211137" cy="204787"/>
            <a:chOff x="5745" y="2745"/>
            <a:chExt cx="360" cy="360"/>
          </a:xfrm>
        </p:grpSpPr>
        <p:sp>
          <p:nvSpPr>
            <p:cNvPr id="21648" name="Rectangle 87"/>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49" name="Text Box 88"/>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2</a:t>
              </a:r>
              <a:endParaRPr lang="en-US" altLang="en-US"/>
            </a:p>
          </p:txBody>
        </p:sp>
      </p:grpSp>
      <p:grpSp>
        <p:nvGrpSpPr>
          <p:cNvPr id="21557" name="Group 89"/>
          <p:cNvGrpSpPr>
            <a:grpSpLocks/>
          </p:cNvGrpSpPr>
          <p:nvPr/>
        </p:nvGrpSpPr>
        <p:grpSpPr bwMode="auto">
          <a:xfrm>
            <a:off x="4618038" y="1182688"/>
            <a:ext cx="211137" cy="204787"/>
            <a:chOff x="5745" y="2745"/>
            <a:chExt cx="360" cy="360"/>
          </a:xfrm>
        </p:grpSpPr>
        <p:sp>
          <p:nvSpPr>
            <p:cNvPr id="21646" name="Rectangle 90"/>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47" name="Text Box 91"/>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1</a:t>
              </a:r>
              <a:endParaRPr lang="en-US" altLang="en-US"/>
            </a:p>
          </p:txBody>
        </p:sp>
      </p:grpSp>
      <p:grpSp>
        <p:nvGrpSpPr>
          <p:cNvPr id="21558" name="Group 92"/>
          <p:cNvGrpSpPr>
            <a:grpSpLocks/>
          </p:cNvGrpSpPr>
          <p:nvPr/>
        </p:nvGrpSpPr>
        <p:grpSpPr bwMode="auto">
          <a:xfrm>
            <a:off x="4618038" y="1397000"/>
            <a:ext cx="211137" cy="203200"/>
            <a:chOff x="5745" y="2745"/>
            <a:chExt cx="360" cy="360"/>
          </a:xfrm>
        </p:grpSpPr>
        <p:sp>
          <p:nvSpPr>
            <p:cNvPr id="21644" name="Rectangle 93"/>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45" name="Text Box 94"/>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4</a:t>
              </a:r>
              <a:endParaRPr lang="en-US" altLang="en-US"/>
            </a:p>
          </p:txBody>
        </p:sp>
      </p:grpSp>
      <p:grpSp>
        <p:nvGrpSpPr>
          <p:cNvPr id="21559" name="Group 95"/>
          <p:cNvGrpSpPr>
            <a:grpSpLocks/>
          </p:cNvGrpSpPr>
          <p:nvPr/>
        </p:nvGrpSpPr>
        <p:grpSpPr bwMode="auto">
          <a:xfrm>
            <a:off x="4618038" y="962025"/>
            <a:ext cx="211137" cy="203200"/>
            <a:chOff x="5745" y="2745"/>
            <a:chExt cx="360" cy="360"/>
          </a:xfrm>
        </p:grpSpPr>
        <p:sp>
          <p:nvSpPr>
            <p:cNvPr id="21642" name="Rectangle 96"/>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43" name="Text Box 97"/>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6</a:t>
              </a:r>
              <a:endParaRPr lang="en-US" altLang="en-US"/>
            </a:p>
          </p:txBody>
        </p:sp>
      </p:grpSp>
      <p:grpSp>
        <p:nvGrpSpPr>
          <p:cNvPr id="21560" name="Group 98"/>
          <p:cNvGrpSpPr>
            <a:grpSpLocks/>
          </p:cNvGrpSpPr>
          <p:nvPr/>
        </p:nvGrpSpPr>
        <p:grpSpPr bwMode="auto">
          <a:xfrm>
            <a:off x="6243638" y="1273175"/>
            <a:ext cx="114300" cy="1535113"/>
            <a:chOff x="6555" y="9630"/>
            <a:chExt cx="195" cy="2700"/>
          </a:xfrm>
        </p:grpSpPr>
        <p:sp>
          <p:nvSpPr>
            <p:cNvPr id="21637" name="Line 99"/>
            <p:cNvSpPr>
              <a:spLocks noChangeShapeType="1"/>
            </p:cNvSpPr>
            <p:nvPr/>
          </p:nvSpPr>
          <p:spPr bwMode="auto">
            <a:xfrm>
              <a:off x="6750" y="9630"/>
              <a:ext cx="0" cy="2700"/>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38" name="Line 100"/>
            <p:cNvSpPr>
              <a:spLocks noChangeShapeType="1"/>
            </p:cNvSpPr>
            <p:nvPr/>
          </p:nvSpPr>
          <p:spPr bwMode="auto">
            <a:xfrm flipH="1">
              <a:off x="6555" y="1191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39" name="Line 101"/>
            <p:cNvSpPr>
              <a:spLocks noChangeShapeType="1"/>
            </p:cNvSpPr>
            <p:nvPr/>
          </p:nvSpPr>
          <p:spPr bwMode="auto">
            <a:xfrm flipH="1">
              <a:off x="6570" y="1230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40" name="Line 102"/>
            <p:cNvSpPr>
              <a:spLocks noChangeShapeType="1"/>
            </p:cNvSpPr>
            <p:nvPr/>
          </p:nvSpPr>
          <p:spPr bwMode="auto">
            <a:xfrm flipH="1">
              <a:off x="6555" y="966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41" name="Line 103"/>
            <p:cNvSpPr>
              <a:spLocks noChangeShapeType="1"/>
            </p:cNvSpPr>
            <p:nvPr/>
          </p:nvSpPr>
          <p:spPr bwMode="auto">
            <a:xfrm flipH="1">
              <a:off x="6570" y="1005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1" name="Group 104"/>
          <p:cNvGrpSpPr>
            <a:grpSpLocks/>
          </p:cNvGrpSpPr>
          <p:nvPr/>
        </p:nvGrpSpPr>
        <p:grpSpPr bwMode="auto">
          <a:xfrm>
            <a:off x="6429375" y="2773363"/>
            <a:ext cx="114300" cy="674687"/>
            <a:chOff x="6825" y="12270"/>
            <a:chExt cx="195" cy="1185"/>
          </a:xfrm>
        </p:grpSpPr>
        <p:sp>
          <p:nvSpPr>
            <p:cNvPr id="21634" name="Line 105"/>
            <p:cNvSpPr>
              <a:spLocks noChangeShapeType="1"/>
            </p:cNvSpPr>
            <p:nvPr/>
          </p:nvSpPr>
          <p:spPr bwMode="auto">
            <a:xfrm>
              <a:off x="7020" y="12270"/>
              <a:ext cx="0" cy="1185"/>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35" name="Line 106"/>
            <p:cNvSpPr>
              <a:spLocks noChangeShapeType="1"/>
            </p:cNvSpPr>
            <p:nvPr/>
          </p:nvSpPr>
          <p:spPr bwMode="auto">
            <a:xfrm flipH="1">
              <a:off x="6825" y="1230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36" name="Line 107"/>
            <p:cNvSpPr>
              <a:spLocks noChangeShapeType="1"/>
            </p:cNvSpPr>
            <p:nvPr/>
          </p:nvSpPr>
          <p:spPr bwMode="auto">
            <a:xfrm flipH="1">
              <a:off x="6840" y="13425"/>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2" name="Group 108"/>
          <p:cNvGrpSpPr>
            <a:grpSpLocks/>
          </p:cNvGrpSpPr>
          <p:nvPr/>
        </p:nvGrpSpPr>
        <p:grpSpPr bwMode="auto">
          <a:xfrm>
            <a:off x="6605588" y="1493838"/>
            <a:ext cx="115887" cy="1314450"/>
            <a:chOff x="7080" y="10020"/>
            <a:chExt cx="195" cy="2310"/>
          </a:xfrm>
        </p:grpSpPr>
        <p:sp>
          <p:nvSpPr>
            <p:cNvPr id="21629" name="Line 109"/>
            <p:cNvSpPr>
              <a:spLocks noChangeShapeType="1"/>
            </p:cNvSpPr>
            <p:nvPr/>
          </p:nvSpPr>
          <p:spPr bwMode="auto">
            <a:xfrm flipH="1">
              <a:off x="7080" y="1005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30" name="Line 110"/>
            <p:cNvSpPr>
              <a:spLocks noChangeShapeType="1"/>
            </p:cNvSpPr>
            <p:nvPr/>
          </p:nvSpPr>
          <p:spPr bwMode="auto">
            <a:xfrm flipH="1">
              <a:off x="7080" y="1116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31" name="Line 111"/>
            <p:cNvSpPr>
              <a:spLocks noChangeShapeType="1"/>
            </p:cNvSpPr>
            <p:nvPr/>
          </p:nvSpPr>
          <p:spPr bwMode="auto">
            <a:xfrm>
              <a:off x="7260" y="10020"/>
              <a:ext cx="15" cy="2310"/>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32" name="Line 112"/>
            <p:cNvSpPr>
              <a:spLocks noChangeShapeType="1"/>
            </p:cNvSpPr>
            <p:nvPr/>
          </p:nvSpPr>
          <p:spPr bwMode="auto">
            <a:xfrm flipH="1">
              <a:off x="7080" y="1191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33" name="Line 113"/>
            <p:cNvSpPr>
              <a:spLocks noChangeShapeType="1"/>
            </p:cNvSpPr>
            <p:nvPr/>
          </p:nvSpPr>
          <p:spPr bwMode="auto">
            <a:xfrm flipH="1">
              <a:off x="7095" y="1230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3" name="Group 114"/>
          <p:cNvGrpSpPr>
            <a:grpSpLocks/>
          </p:cNvGrpSpPr>
          <p:nvPr/>
        </p:nvGrpSpPr>
        <p:grpSpPr bwMode="auto">
          <a:xfrm>
            <a:off x="6783388" y="1493838"/>
            <a:ext cx="104775" cy="1092200"/>
            <a:chOff x="7335" y="10020"/>
            <a:chExt cx="180" cy="1920"/>
          </a:xfrm>
        </p:grpSpPr>
        <p:sp>
          <p:nvSpPr>
            <p:cNvPr id="21625" name="Line 115"/>
            <p:cNvSpPr>
              <a:spLocks noChangeShapeType="1"/>
            </p:cNvSpPr>
            <p:nvPr/>
          </p:nvSpPr>
          <p:spPr bwMode="auto">
            <a:xfrm flipH="1">
              <a:off x="7335" y="1005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26" name="Line 116"/>
            <p:cNvSpPr>
              <a:spLocks noChangeShapeType="1"/>
            </p:cNvSpPr>
            <p:nvPr/>
          </p:nvSpPr>
          <p:spPr bwMode="auto">
            <a:xfrm flipH="1">
              <a:off x="7335" y="1116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27" name="Line 117"/>
            <p:cNvSpPr>
              <a:spLocks noChangeShapeType="1"/>
            </p:cNvSpPr>
            <p:nvPr/>
          </p:nvSpPr>
          <p:spPr bwMode="auto">
            <a:xfrm flipH="1">
              <a:off x="7515" y="10020"/>
              <a:ext cx="0" cy="1920"/>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28" name="Line 118"/>
            <p:cNvSpPr>
              <a:spLocks noChangeShapeType="1"/>
            </p:cNvSpPr>
            <p:nvPr/>
          </p:nvSpPr>
          <p:spPr bwMode="auto">
            <a:xfrm flipH="1">
              <a:off x="7335" y="1191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4" name="Group 119"/>
          <p:cNvGrpSpPr>
            <a:grpSpLocks/>
          </p:cNvGrpSpPr>
          <p:nvPr/>
        </p:nvGrpSpPr>
        <p:grpSpPr bwMode="auto">
          <a:xfrm>
            <a:off x="6950075" y="1690688"/>
            <a:ext cx="123825" cy="1543050"/>
            <a:chOff x="7575" y="10365"/>
            <a:chExt cx="210" cy="2715"/>
          </a:xfrm>
        </p:grpSpPr>
        <p:sp>
          <p:nvSpPr>
            <p:cNvPr id="21620" name="Line 120"/>
            <p:cNvSpPr>
              <a:spLocks noChangeShapeType="1"/>
            </p:cNvSpPr>
            <p:nvPr/>
          </p:nvSpPr>
          <p:spPr bwMode="auto">
            <a:xfrm flipH="1">
              <a:off x="7575" y="10385"/>
              <a:ext cx="194"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21" name="Line 121"/>
            <p:cNvSpPr>
              <a:spLocks noChangeShapeType="1"/>
            </p:cNvSpPr>
            <p:nvPr/>
          </p:nvSpPr>
          <p:spPr bwMode="auto">
            <a:xfrm flipH="1">
              <a:off x="7575" y="11160"/>
              <a:ext cx="194"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22" name="Line 122"/>
            <p:cNvSpPr>
              <a:spLocks noChangeShapeType="1"/>
            </p:cNvSpPr>
            <p:nvPr/>
          </p:nvSpPr>
          <p:spPr bwMode="auto">
            <a:xfrm>
              <a:off x="7769" y="10365"/>
              <a:ext cx="16" cy="2715"/>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23" name="Line 123"/>
            <p:cNvSpPr>
              <a:spLocks noChangeShapeType="1"/>
            </p:cNvSpPr>
            <p:nvPr/>
          </p:nvSpPr>
          <p:spPr bwMode="auto">
            <a:xfrm flipH="1">
              <a:off x="7575" y="12661"/>
              <a:ext cx="194"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24" name="Line 124"/>
            <p:cNvSpPr>
              <a:spLocks noChangeShapeType="1"/>
            </p:cNvSpPr>
            <p:nvPr/>
          </p:nvSpPr>
          <p:spPr bwMode="auto">
            <a:xfrm flipH="1">
              <a:off x="7591" y="13060"/>
              <a:ext cx="194"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5" name="Group 125"/>
          <p:cNvGrpSpPr>
            <a:grpSpLocks/>
          </p:cNvGrpSpPr>
          <p:nvPr/>
        </p:nvGrpSpPr>
        <p:grpSpPr bwMode="auto">
          <a:xfrm>
            <a:off x="7127875" y="1076325"/>
            <a:ext cx="114300" cy="2371725"/>
            <a:chOff x="7845" y="9285"/>
            <a:chExt cx="195" cy="4170"/>
          </a:xfrm>
        </p:grpSpPr>
        <p:sp>
          <p:nvSpPr>
            <p:cNvPr id="21614" name="Line 126"/>
            <p:cNvSpPr>
              <a:spLocks noChangeShapeType="1"/>
            </p:cNvSpPr>
            <p:nvPr/>
          </p:nvSpPr>
          <p:spPr bwMode="auto">
            <a:xfrm>
              <a:off x="8040" y="9285"/>
              <a:ext cx="0" cy="4170"/>
            </a:xfrm>
            <a:prstGeom prst="line">
              <a:avLst/>
            </a:prstGeom>
            <a:noFill/>
            <a:ln w="28575">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15" name="Line 127"/>
            <p:cNvSpPr>
              <a:spLocks noChangeShapeType="1"/>
            </p:cNvSpPr>
            <p:nvPr/>
          </p:nvSpPr>
          <p:spPr bwMode="auto">
            <a:xfrm flipH="1">
              <a:off x="7845" y="9315"/>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16" name="Line 128"/>
            <p:cNvSpPr>
              <a:spLocks noChangeShapeType="1"/>
            </p:cNvSpPr>
            <p:nvPr/>
          </p:nvSpPr>
          <p:spPr bwMode="auto">
            <a:xfrm flipH="1">
              <a:off x="7860" y="1266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17" name="Line 129"/>
            <p:cNvSpPr>
              <a:spLocks noChangeShapeType="1"/>
            </p:cNvSpPr>
            <p:nvPr/>
          </p:nvSpPr>
          <p:spPr bwMode="auto">
            <a:xfrm flipH="1">
              <a:off x="7860" y="1305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18" name="Line 130"/>
            <p:cNvSpPr>
              <a:spLocks noChangeShapeType="1"/>
            </p:cNvSpPr>
            <p:nvPr/>
          </p:nvSpPr>
          <p:spPr bwMode="auto">
            <a:xfrm flipH="1">
              <a:off x="7860" y="13425"/>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619" name="Line 131"/>
            <p:cNvSpPr>
              <a:spLocks noChangeShapeType="1"/>
            </p:cNvSpPr>
            <p:nvPr/>
          </p:nvSpPr>
          <p:spPr bwMode="auto">
            <a:xfrm flipH="1">
              <a:off x="7845" y="11160"/>
              <a:ext cx="180" cy="0"/>
            </a:xfrm>
            <a:prstGeom prst="line">
              <a:avLst/>
            </a:prstGeom>
            <a:noFill/>
            <a:ln w="28575">
              <a:solidFill>
                <a:srgbClr val="99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566" name="Group 132"/>
          <p:cNvGrpSpPr>
            <a:grpSpLocks/>
          </p:cNvGrpSpPr>
          <p:nvPr/>
        </p:nvGrpSpPr>
        <p:grpSpPr bwMode="auto">
          <a:xfrm>
            <a:off x="6234113" y="1938338"/>
            <a:ext cx="212725" cy="204787"/>
            <a:chOff x="5745" y="2745"/>
            <a:chExt cx="360" cy="360"/>
          </a:xfrm>
        </p:grpSpPr>
        <p:sp>
          <p:nvSpPr>
            <p:cNvPr id="21612" name="Rectangle 133"/>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3" name="Text Box 134"/>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1</a:t>
              </a:r>
              <a:endParaRPr lang="en-US" altLang="en-US"/>
            </a:p>
          </p:txBody>
        </p:sp>
      </p:grpSp>
      <p:grpSp>
        <p:nvGrpSpPr>
          <p:cNvPr id="21567" name="Group 135"/>
          <p:cNvGrpSpPr>
            <a:grpSpLocks/>
          </p:cNvGrpSpPr>
          <p:nvPr/>
        </p:nvGrpSpPr>
        <p:grpSpPr bwMode="auto">
          <a:xfrm>
            <a:off x="6429375" y="3003550"/>
            <a:ext cx="212725" cy="204788"/>
            <a:chOff x="5745" y="2745"/>
            <a:chExt cx="360" cy="360"/>
          </a:xfrm>
        </p:grpSpPr>
        <p:sp>
          <p:nvSpPr>
            <p:cNvPr id="21610" name="Rectangle 136"/>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11" name="Text Box 137"/>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2</a:t>
              </a:r>
              <a:endParaRPr lang="en-US" altLang="en-US"/>
            </a:p>
          </p:txBody>
        </p:sp>
      </p:grpSp>
      <p:grpSp>
        <p:nvGrpSpPr>
          <p:cNvPr id="21568" name="Group 138"/>
          <p:cNvGrpSpPr>
            <a:grpSpLocks/>
          </p:cNvGrpSpPr>
          <p:nvPr/>
        </p:nvGrpSpPr>
        <p:grpSpPr bwMode="auto">
          <a:xfrm>
            <a:off x="6597650" y="2244725"/>
            <a:ext cx="211138" cy="204788"/>
            <a:chOff x="5745" y="2745"/>
            <a:chExt cx="360" cy="360"/>
          </a:xfrm>
        </p:grpSpPr>
        <p:sp>
          <p:nvSpPr>
            <p:cNvPr id="21608" name="Rectangle 139"/>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9" name="Text Box 140"/>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3</a:t>
              </a:r>
              <a:endParaRPr lang="en-US" altLang="en-US"/>
            </a:p>
          </p:txBody>
        </p:sp>
      </p:grpSp>
      <p:grpSp>
        <p:nvGrpSpPr>
          <p:cNvPr id="21569" name="Group 141"/>
          <p:cNvGrpSpPr>
            <a:grpSpLocks/>
          </p:cNvGrpSpPr>
          <p:nvPr/>
        </p:nvGrpSpPr>
        <p:grpSpPr bwMode="auto">
          <a:xfrm>
            <a:off x="6764338" y="1733550"/>
            <a:ext cx="212725" cy="204788"/>
            <a:chOff x="5745" y="2745"/>
            <a:chExt cx="360" cy="360"/>
          </a:xfrm>
        </p:grpSpPr>
        <p:sp>
          <p:nvSpPr>
            <p:cNvPr id="21606" name="Rectangle 142"/>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7" name="Text Box 143"/>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4</a:t>
              </a:r>
              <a:endParaRPr lang="en-US" altLang="en-US"/>
            </a:p>
          </p:txBody>
        </p:sp>
      </p:grpSp>
      <p:grpSp>
        <p:nvGrpSpPr>
          <p:cNvPr id="21570" name="Group 144"/>
          <p:cNvGrpSpPr>
            <a:grpSpLocks/>
          </p:cNvGrpSpPr>
          <p:nvPr/>
        </p:nvGrpSpPr>
        <p:grpSpPr bwMode="auto">
          <a:xfrm>
            <a:off x="6950075" y="2424113"/>
            <a:ext cx="212725" cy="204787"/>
            <a:chOff x="5745" y="2745"/>
            <a:chExt cx="360" cy="360"/>
          </a:xfrm>
        </p:grpSpPr>
        <p:sp>
          <p:nvSpPr>
            <p:cNvPr id="21604" name="Rectangle 145"/>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5" name="Text Box 146"/>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5</a:t>
              </a:r>
              <a:endParaRPr lang="en-US" altLang="en-US"/>
            </a:p>
          </p:txBody>
        </p:sp>
      </p:grpSp>
      <p:grpSp>
        <p:nvGrpSpPr>
          <p:cNvPr id="21571" name="Group 147"/>
          <p:cNvGrpSpPr>
            <a:grpSpLocks/>
          </p:cNvGrpSpPr>
          <p:nvPr/>
        </p:nvGrpSpPr>
        <p:grpSpPr bwMode="auto">
          <a:xfrm>
            <a:off x="7118350" y="1493838"/>
            <a:ext cx="212725" cy="204787"/>
            <a:chOff x="5745" y="2745"/>
            <a:chExt cx="360" cy="360"/>
          </a:xfrm>
        </p:grpSpPr>
        <p:sp>
          <p:nvSpPr>
            <p:cNvPr id="21602" name="Rectangle 148"/>
            <p:cNvSpPr>
              <a:spLocks noChangeArrowheads="1"/>
            </p:cNvSpPr>
            <p:nvPr/>
          </p:nvSpPr>
          <p:spPr bwMode="auto">
            <a:xfrm>
              <a:off x="5805" y="2820"/>
              <a:ext cx="270" cy="240"/>
            </a:xfrm>
            <a:prstGeom prst="rect">
              <a:avLst/>
            </a:prstGeom>
            <a:solidFill>
              <a:srgbClr val="FFFFFF"/>
            </a:solidFill>
            <a:ln w="9525">
              <a:solidFill>
                <a:srgbClr val="9933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603" name="Text Box 149"/>
            <p:cNvSpPr txBox="1">
              <a:spLocks noChangeArrowheads="1"/>
            </p:cNvSpPr>
            <p:nvPr/>
          </p:nvSpPr>
          <p:spPr bwMode="auto">
            <a:xfrm>
              <a:off x="5745" y="2745"/>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zh-CN" b="1">
                  <a:solidFill>
                    <a:srgbClr val="993300"/>
                  </a:solidFill>
                  <a:latin typeface="Times New Roman" pitchFamily="18" charset="0"/>
                  <a:ea typeface="SimSun" pitchFamily="2" charset="-122"/>
                </a:rPr>
                <a:t>6</a:t>
              </a:r>
              <a:endParaRPr lang="en-US" altLang="en-US"/>
            </a:p>
          </p:txBody>
        </p:sp>
      </p:grpSp>
      <p:grpSp>
        <p:nvGrpSpPr>
          <p:cNvPr id="21572" name="Group 150"/>
          <p:cNvGrpSpPr>
            <a:grpSpLocks/>
          </p:cNvGrpSpPr>
          <p:nvPr/>
        </p:nvGrpSpPr>
        <p:grpSpPr bwMode="auto">
          <a:xfrm>
            <a:off x="4846638" y="963613"/>
            <a:ext cx="1511300" cy="2609850"/>
            <a:chOff x="0" y="1253"/>
            <a:chExt cx="1038" cy="1804"/>
          </a:xfrm>
        </p:grpSpPr>
        <p:graphicFrame>
          <p:nvGraphicFramePr>
            <p:cNvPr id="21511" name="Object 151"/>
            <p:cNvGraphicFramePr>
              <a:graphicFrameLocks noChangeAspect="1"/>
            </p:cNvGraphicFramePr>
            <p:nvPr/>
          </p:nvGraphicFramePr>
          <p:xfrm>
            <a:off x="0" y="1253"/>
            <a:ext cx="1038" cy="144"/>
          </p:xfrm>
          <a:graphic>
            <a:graphicData uri="http://schemas.openxmlformats.org/presentationml/2006/ole">
              <mc:AlternateContent xmlns:mc="http://schemas.openxmlformats.org/markup-compatibility/2006">
                <mc:Choice xmlns:v="urn:schemas-microsoft-com:vml" Requires="v">
                  <p:oleObj name="Equation" r:id="rId35" imgW="1701800" imgH="241300" progId="Equation.3">
                    <p:embed/>
                  </p:oleObj>
                </mc:Choice>
                <mc:Fallback>
                  <p:oleObj name="Equation" r:id="rId35" imgW="1701800" imgH="241300" progId="Equation.3">
                    <p:embed/>
                    <p:pic>
                      <p:nvPicPr>
                        <p:cNvPr id="0" name="Object 15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253"/>
                          <a:ext cx="1038"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2" name="Object 152"/>
            <p:cNvGraphicFramePr>
              <a:graphicFrameLocks noChangeAspect="1"/>
            </p:cNvGraphicFramePr>
            <p:nvPr/>
          </p:nvGraphicFramePr>
          <p:xfrm>
            <a:off x="0" y="1407"/>
            <a:ext cx="846" cy="150"/>
          </p:xfrm>
          <a:graphic>
            <a:graphicData uri="http://schemas.openxmlformats.org/presentationml/2006/ole">
              <mc:AlternateContent xmlns:mc="http://schemas.openxmlformats.org/markup-compatibility/2006">
                <mc:Choice xmlns:v="urn:schemas-microsoft-com:vml" Requires="v">
                  <p:oleObj name="Equation" r:id="rId36" imgW="1346200" imgH="241300" progId="Equation.3">
                    <p:embed/>
                  </p:oleObj>
                </mc:Choice>
                <mc:Fallback>
                  <p:oleObj name="Equation" r:id="rId36" imgW="1346200" imgH="241300" progId="Equation.3">
                    <p:embed/>
                    <p:pic>
                      <p:nvPicPr>
                        <p:cNvPr id="0" name="Object 152"/>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0" y="1407"/>
                          <a:ext cx="84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3" name="Object 153"/>
            <p:cNvGraphicFramePr>
              <a:graphicFrameLocks noChangeAspect="1"/>
            </p:cNvGraphicFramePr>
            <p:nvPr/>
          </p:nvGraphicFramePr>
          <p:xfrm>
            <a:off x="0" y="1557"/>
            <a:ext cx="726" cy="150"/>
          </p:xfrm>
          <a:graphic>
            <a:graphicData uri="http://schemas.openxmlformats.org/presentationml/2006/ole">
              <mc:AlternateContent xmlns:mc="http://schemas.openxmlformats.org/markup-compatibility/2006">
                <mc:Choice xmlns:v="urn:schemas-microsoft-com:vml" Requires="v">
                  <p:oleObj name="Equation" r:id="rId38" imgW="1155700" imgH="241300" progId="Equation.3">
                    <p:embed/>
                  </p:oleObj>
                </mc:Choice>
                <mc:Fallback>
                  <p:oleObj name="Equation" r:id="rId38" imgW="1155700" imgH="241300" progId="Equation.3">
                    <p:embed/>
                    <p:pic>
                      <p:nvPicPr>
                        <p:cNvPr id="0" name="Object 153"/>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0" y="1557"/>
                          <a:ext cx="72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4" name="Object 154"/>
            <p:cNvGraphicFramePr>
              <a:graphicFrameLocks noChangeAspect="1"/>
            </p:cNvGraphicFramePr>
            <p:nvPr/>
          </p:nvGraphicFramePr>
          <p:xfrm>
            <a:off x="0" y="1707"/>
            <a:ext cx="966" cy="150"/>
          </p:xfrm>
          <a:graphic>
            <a:graphicData uri="http://schemas.openxmlformats.org/presentationml/2006/ole">
              <mc:AlternateContent xmlns:mc="http://schemas.openxmlformats.org/markup-compatibility/2006">
                <mc:Choice xmlns:v="urn:schemas-microsoft-com:vml" Requires="v">
                  <p:oleObj name="Equation" r:id="rId40" imgW="1536700" imgH="241300" progId="Equation.3">
                    <p:embed/>
                  </p:oleObj>
                </mc:Choice>
                <mc:Fallback>
                  <p:oleObj name="Equation" r:id="rId40" imgW="1536700" imgH="241300" progId="Equation.3">
                    <p:embed/>
                    <p:pic>
                      <p:nvPicPr>
                        <p:cNvPr id="0" name="Object 15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1707"/>
                          <a:ext cx="96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5" name="Object 155"/>
            <p:cNvGraphicFramePr>
              <a:graphicFrameLocks noChangeAspect="1"/>
            </p:cNvGraphicFramePr>
            <p:nvPr/>
          </p:nvGraphicFramePr>
          <p:xfrm>
            <a:off x="0" y="1857"/>
            <a:ext cx="858" cy="150"/>
          </p:xfrm>
          <a:graphic>
            <a:graphicData uri="http://schemas.openxmlformats.org/presentationml/2006/ole">
              <mc:AlternateContent xmlns:mc="http://schemas.openxmlformats.org/markup-compatibility/2006">
                <mc:Choice xmlns:v="urn:schemas-microsoft-com:vml" Requires="v">
                  <p:oleObj name="Equation" r:id="rId41" imgW="1358310" imgH="241195" progId="Equation.3">
                    <p:embed/>
                  </p:oleObj>
                </mc:Choice>
                <mc:Fallback>
                  <p:oleObj name="Equation" r:id="rId41" imgW="1358310" imgH="241195" progId="Equation.3">
                    <p:embed/>
                    <p:pic>
                      <p:nvPicPr>
                        <p:cNvPr id="0" name="Object 155"/>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0" y="1857"/>
                          <a:ext cx="85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6" name="Object 156"/>
            <p:cNvGraphicFramePr>
              <a:graphicFrameLocks noChangeAspect="1"/>
            </p:cNvGraphicFramePr>
            <p:nvPr/>
          </p:nvGraphicFramePr>
          <p:xfrm>
            <a:off x="0" y="2007"/>
            <a:ext cx="846" cy="150"/>
          </p:xfrm>
          <a:graphic>
            <a:graphicData uri="http://schemas.openxmlformats.org/presentationml/2006/ole">
              <mc:AlternateContent xmlns:mc="http://schemas.openxmlformats.org/markup-compatibility/2006">
                <mc:Choice xmlns:v="urn:schemas-microsoft-com:vml" Requires="v">
                  <p:oleObj name="Equation" r:id="rId43" imgW="1346200" imgH="241300" progId="Equation.3">
                    <p:embed/>
                  </p:oleObj>
                </mc:Choice>
                <mc:Fallback>
                  <p:oleObj name="Equation" r:id="rId43" imgW="1346200" imgH="241300" progId="Equation.3">
                    <p:embed/>
                    <p:pic>
                      <p:nvPicPr>
                        <p:cNvPr id="0" name="Object 15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0" y="2007"/>
                          <a:ext cx="846"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7" name="Object 157"/>
            <p:cNvGraphicFramePr>
              <a:graphicFrameLocks noChangeAspect="1"/>
            </p:cNvGraphicFramePr>
            <p:nvPr/>
          </p:nvGraphicFramePr>
          <p:xfrm>
            <a:off x="0" y="2157"/>
            <a:ext cx="630" cy="150"/>
          </p:xfrm>
          <a:graphic>
            <a:graphicData uri="http://schemas.openxmlformats.org/presentationml/2006/ole">
              <mc:AlternateContent xmlns:mc="http://schemas.openxmlformats.org/markup-compatibility/2006">
                <mc:Choice xmlns:v="urn:schemas-microsoft-com:vml" Requires="v">
                  <p:oleObj name="Equation" r:id="rId44" imgW="1002865" imgH="241195" progId="Equation.3">
                    <p:embed/>
                  </p:oleObj>
                </mc:Choice>
                <mc:Fallback>
                  <p:oleObj name="Equation" r:id="rId44" imgW="1002865" imgH="241195" progId="Equation.3">
                    <p:embed/>
                    <p:pic>
                      <p:nvPicPr>
                        <p:cNvPr id="0" name="Object 157"/>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0" y="2157"/>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8" name="Object 158"/>
            <p:cNvGraphicFramePr>
              <a:graphicFrameLocks noChangeAspect="1"/>
            </p:cNvGraphicFramePr>
            <p:nvPr/>
          </p:nvGraphicFramePr>
          <p:xfrm>
            <a:off x="0" y="2307"/>
            <a:ext cx="630" cy="150"/>
          </p:xfrm>
          <a:graphic>
            <a:graphicData uri="http://schemas.openxmlformats.org/presentationml/2006/ole">
              <mc:AlternateContent xmlns:mc="http://schemas.openxmlformats.org/markup-compatibility/2006">
                <mc:Choice xmlns:v="urn:schemas-microsoft-com:vml" Requires="v">
                  <p:oleObj name="Equation" r:id="rId45" imgW="1002865" imgH="241195" progId="Equation.3">
                    <p:embed/>
                  </p:oleObj>
                </mc:Choice>
                <mc:Fallback>
                  <p:oleObj name="Equation" r:id="rId45" imgW="1002865" imgH="241195" progId="Equation.3">
                    <p:embed/>
                    <p:pic>
                      <p:nvPicPr>
                        <p:cNvPr id="0" name="Object 158"/>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0" y="2307"/>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19" name="Object 159"/>
            <p:cNvGraphicFramePr>
              <a:graphicFrameLocks noChangeAspect="1"/>
            </p:cNvGraphicFramePr>
            <p:nvPr/>
          </p:nvGraphicFramePr>
          <p:xfrm>
            <a:off x="0" y="2457"/>
            <a:ext cx="738" cy="150"/>
          </p:xfrm>
          <a:graphic>
            <a:graphicData uri="http://schemas.openxmlformats.org/presentationml/2006/ole">
              <mc:AlternateContent xmlns:mc="http://schemas.openxmlformats.org/markup-compatibility/2006">
                <mc:Choice xmlns:v="urn:schemas-microsoft-com:vml" Requires="v">
                  <p:oleObj name="Equation" r:id="rId47" imgW="1168400" imgH="241300" progId="Equation.3">
                    <p:embed/>
                  </p:oleObj>
                </mc:Choice>
                <mc:Fallback>
                  <p:oleObj name="Equation" r:id="rId47" imgW="1168400" imgH="241300" progId="Equation.3">
                    <p:embed/>
                    <p:pic>
                      <p:nvPicPr>
                        <p:cNvPr id="0" name="Object 159"/>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0" y="2457"/>
                          <a:ext cx="73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0" name="Object 160"/>
            <p:cNvGraphicFramePr>
              <a:graphicFrameLocks noChangeAspect="1"/>
            </p:cNvGraphicFramePr>
            <p:nvPr/>
          </p:nvGraphicFramePr>
          <p:xfrm>
            <a:off x="0" y="2607"/>
            <a:ext cx="960" cy="150"/>
          </p:xfrm>
          <a:graphic>
            <a:graphicData uri="http://schemas.openxmlformats.org/presentationml/2006/ole">
              <mc:AlternateContent xmlns:mc="http://schemas.openxmlformats.org/markup-compatibility/2006">
                <mc:Choice xmlns:v="urn:schemas-microsoft-com:vml" Requires="v">
                  <p:oleObj name="Equation" r:id="rId48" imgW="1524000" imgH="241300" progId="Equation.3">
                    <p:embed/>
                  </p:oleObj>
                </mc:Choice>
                <mc:Fallback>
                  <p:oleObj name="Equation" r:id="rId48" imgW="1524000" imgH="241300" progId="Equation.3">
                    <p:embed/>
                    <p:pic>
                      <p:nvPicPr>
                        <p:cNvPr id="0" name="Object 160"/>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0" y="2607"/>
                          <a:ext cx="96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1" name="Object 161"/>
            <p:cNvGraphicFramePr>
              <a:graphicFrameLocks noChangeAspect="1"/>
            </p:cNvGraphicFramePr>
            <p:nvPr/>
          </p:nvGraphicFramePr>
          <p:xfrm>
            <a:off x="0" y="2757"/>
            <a:ext cx="738" cy="150"/>
          </p:xfrm>
          <a:graphic>
            <a:graphicData uri="http://schemas.openxmlformats.org/presentationml/2006/ole">
              <mc:AlternateContent xmlns:mc="http://schemas.openxmlformats.org/markup-compatibility/2006">
                <mc:Choice xmlns:v="urn:schemas-microsoft-com:vml" Requires="v">
                  <p:oleObj name="Equation" r:id="rId49" imgW="1168400" imgH="241300" progId="Equation.3">
                    <p:embed/>
                  </p:oleObj>
                </mc:Choice>
                <mc:Fallback>
                  <p:oleObj name="Equation" r:id="rId49" imgW="1168400" imgH="241300" progId="Equation.3">
                    <p:embed/>
                    <p:pic>
                      <p:nvPicPr>
                        <p:cNvPr id="0" name="Object 161"/>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0" y="2757"/>
                          <a:ext cx="738"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22" name="Object 162"/>
            <p:cNvGraphicFramePr>
              <a:graphicFrameLocks noChangeAspect="1"/>
            </p:cNvGraphicFramePr>
            <p:nvPr/>
          </p:nvGraphicFramePr>
          <p:xfrm>
            <a:off x="0" y="2907"/>
            <a:ext cx="630" cy="150"/>
          </p:xfrm>
          <a:graphic>
            <a:graphicData uri="http://schemas.openxmlformats.org/presentationml/2006/ole">
              <mc:AlternateContent xmlns:mc="http://schemas.openxmlformats.org/markup-compatibility/2006">
                <mc:Choice xmlns:v="urn:schemas-microsoft-com:vml" Requires="v">
                  <p:oleObj name="Equation" r:id="rId51" imgW="1002865" imgH="241195" progId="Equation.3">
                    <p:embed/>
                  </p:oleObj>
                </mc:Choice>
                <mc:Fallback>
                  <p:oleObj name="Equation" r:id="rId51" imgW="1002865" imgH="241195" progId="Equation.3">
                    <p:embed/>
                    <p:pic>
                      <p:nvPicPr>
                        <p:cNvPr id="0" name="Object 162"/>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0" y="2907"/>
                          <a:ext cx="630" cy="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1573" name="Group 163"/>
          <p:cNvGrpSpPr>
            <a:grpSpLocks/>
          </p:cNvGrpSpPr>
          <p:nvPr/>
        </p:nvGrpSpPr>
        <p:grpSpPr bwMode="auto">
          <a:xfrm flipH="1">
            <a:off x="3059113" y="2205038"/>
            <a:ext cx="866775" cy="1225550"/>
            <a:chOff x="1803" y="1661"/>
            <a:chExt cx="363" cy="505"/>
          </a:xfrm>
        </p:grpSpPr>
        <p:sp>
          <p:nvSpPr>
            <p:cNvPr id="21600" name="Oval 164"/>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1601" name="Picture 165" descr="CA0NW12D"/>
            <p:cNvPicPr>
              <a:picLocks noChangeAspect="1" noChangeArrowheads="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74" name="AutoShape 166"/>
          <p:cNvSpPr>
            <a:spLocks noChangeArrowheads="1"/>
          </p:cNvSpPr>
          <p:nvPr/>
        </p:nvSpPr>
        <p:spPr bwMode="auto">
          <a:xfrm>
            <a:off x="3635375" y="2060575"/>
            <a:ext cx="268288" cy="287338"/>
          </a:xfrm>
          <a:prstGeom prst="roundRect">
            <a:avLst>
              <a:gd name="adj" fmla="val 16667"/>
            </a:avLst>
          </a:prstGeom>
          <a:solidFill>
            <a:srgbClr val="FFFF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600"/>
              <a:t>1</a:t>
            </a:r>
          </a:p>
        </p:txBody>
      </p:sp>
      <p:sp>
        <p:nvSpPr>
          <p:cNvPr id="21575" name="Line 167"/>
          <p:cNvSpPr>
            <a:spLocks noChangeShapeType="1"/>
          </p:cNvSpPr>
          <p:nvPr/>
        </p:nvSpPr>
        <p:spPr bwMode="auto">
          <a:xfrm flipH="1">
            <a:off x="2195513" y="3429000"/>
            <a:ext cx="936625" cy="576263"/>
          </a:xfrm>
          <a:prstGeom prst="line">
            <a:avLst/>
          </a:prstGeom>
          <a:noFill/>
          <a:ln w="38100">
            <a:solidFill>
              <a:srgbClr val="0000FF"/>
            </a:solidFill>
            <a:round/>
            <a:headEnd type="none" w="med" len="lg"/>
            <a:tailEnd type="stealth" w="med" len="lg"/>
          </a:ln>
          <a:extLst>
            <a:ext uri="{909E8E84-426E-40DD-AFC4-6F175D3DCCD1}">
              <a14:hiddenFill xmlns:a14="http://schemas.microsoft.com/office/drawing/2010/main">
                <a:noFill/>
              </a14:hiddenFill>
            </a:ext>
          </a:extLst>
        </p:spPr>
        <p:txBody>
          <a:bodyPr anchor="ctr"/>
          <a:lstStyle/>
          <a:p>
            <a:endParaRPr lang="en-US"/>
          </a:p>
        </p:txBody>
      </p:sp>
      <p:sp>
        <p:nvSpPr>
          <p:cNvPr id="1155240" name="Rectangle 168"/>
          <p:cNvSpPr>
            <a:spLocks noChangeArrowheads="1"/>
          </p:cNvSpPr>
          <p:nvPr/>
        </p:nvSpPr>
        <p:spPr bwMode="auto">
          <a:xfrm>
            <a:off x="900113" y="836613"/>
            <a:ext cx="3600450" cy="827087"/>
          </a:xfrm>
          <a:prstGeom prst="rect">
            <a:avLst/>
          </a:prstGeom>
          <a:solidFill>
            <a:srgbClr val="C0C0C0"/>
          </a:solidFill>
          <a:ln w="9525">
            <a:noFill/>
            <a:miter lim="800000"/>
            <a:headEnd/>
            <a:tailEnd/>
          </a:ln>
          <a:effectLst>
            <a:outerShdw dist="35921" dir="2700000" algn="ctr" rotWithShape="0">
              <a:schemeClr val="bg2"/>
            </a:outerShdw>
          </a:effectLst>
        </p:spPr>
        <p:txBody>
          <a:bodyPr anchor="ctr"/>
          <a:lstStyle/>
          <a:p>
            <a:pPr algn="l">
              <a:defRPr/>
            </a:pPr>
            <a:r>
              <a:rPr lang="en-US" sz="2000" b="1" i="1">
                <a:solidFill>
                  <a:srgbClr val="EC8C00"/>
                </a:solidFill>
                <a:effectLst>
                  <a:outerShdw blurRad="38100" dist="38100" dir="2700000" algn="tl">
                    <a:srgbClr val="000000"/>
                  </a:outerShdw>
                </a:effectLst>
              </a:rPr>
              <a:t>Upper process (i.e. agent-driven Smart Resource) </a:t>
            </a:r>
            <a:endParaRPr lang="en-US" sz="2000" b="1">
              <a:solidFill>
                <a:srgbClr val="EC8C00"/>
              </a:solidFill>
              <a:effectLst>
                <a:outerShdw blurRad="38100" dist="38100" dir="2700000" algn="tl">
                  <a:srgbClr val="000000"/>
                </a:outerShdw>
              </a:effectLst>
            </a:endParaRPr>
          </a:p>
        </p:txBody>
      </p:sp>
      <p:grpSp>
        <p:nvGrpSpPr>
          <p:cNvPr id="21577" name="Group 169"/>
          <p:cNvGrpSpPr>
            <a:grpSpLocks/>
          </p:cNvGrpSpPr>
          <p:nvPr/>
        </p:nvGrpSpPr>
        <p:grpSpPr bwMode="auto">
          <a:xfrm>
            <a:off x="6443663" y="3495675"/>
            <a:ext cx="792162" cy="288925"/>
            <a:chOff x="5103" y="3351"/>
            <a:chExt cx="499" cy="182"/>
          </a:xfrm>
        </p:grpSpPr>
        <p:sp>
          <p:nvSpPr>
            <p:cNvPr id="21599" name="AutoShape 170"/>
            <p:cNvSpPr>
              <a:spLocks noChangeArrowheads="1"/>
            </p:cNvSpPr>
            <p:nvPr/>
          </p:nvSpPr>
          <p:spPr bwMode="auto">
            <a:xfrm>
              <a:off x="5103" y="3351"/>
              <a:ext cx="499" cy="182"/>
            </a:xfrm>
            <a:prstGeom prst="roundRect">
              <a:avLst>
                <a:gd name="adj" fmla="val 16667"/>
              </a:avLst>
            </a:prstGeom>
            <a:solidFill>
              <a:srgbClr val="C0C0C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1510" name="Object 171"/>
            <p:cNvGraphicFramePr>
              <a:graphicFrameLocks noChangeAspect="1"/>
            </p:cNvGraphicFramePr>
            <p:nvPr/>
          </p:nvGraphicFramePr>
          <p:xfrm>
            <a:off x="5136" y="3367"/>
            <a:ext cx="424" cy="152"/>
          </p:xfrm>
          <a:graphic>
            <a:graphicData uri="http://schemas.openxmlformats.org/presentationml/2006/ole">
              <mc:AlternateContent xmlns:mc="http://schemas.openxmlformats.org/markup-compatibility/2006">
                <mc:Choice xmlns:v="urn:schemas-microsoft-com:vml" Requires="v">
                  <p:oleObj name="Equation" r:id="rId53" imgW="672840" imgH="241200" progId="Equation.3">
                    <p:embed/>
                  </p:oleObj>
                </mc:Choice>
                <mc:Fallback>
                  <p:oleObj name="Equation" r:id="rId53" imgW="672840" imgH="241200" progId="Equation.3">
                    <p:embed/>
                    <p:pic>
                      <p:nvPicPr>
                        <p:cNvPr id="0" name="Object 171"/>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5136" y="3367"/>
                          <a:ext cx="424" cy="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21578" name="AutoShape 172"/>
          <p:cNvSpPr>
            <a:spLocks noChangeArrowheads="1"/>
          </p:cNvSpPr>
          <p:nvPr/>
        </p:nvSpPr>
        <p:spPr bwMode="auto">
          <a:xfrm>
            <a:off x="7562850" y="2520950"/>
            <a:ext cx="1511300" cy="720725"/>
          </a:xfrm>
          <a:prstGeom prst="roundRect">
            <a:avLst>
              <a:gd name="adj" fmla="val 16667"/>
            </a:avLst>
          </a:prstGeom>
          <a:solidFill>
            <a:srgbClr val="C0C0C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graphicFrame>
        <p:nvGraphicFramePr>
          <p:cNvPr id="21509" name="Object 173"/>
          <p:cNvGraphicFramePr>
            <a:graphicFrameLocks noChangeAspect="1"/>
          </p:cNvGraphicFramePr>
          <p:nvPr/>
        </p:nvGraphicFramePr>
        <p:xfrm>
          <a:off x="7667625" y="2641600"/>
          <a:ext cx="1296988" cy="463550"/>
        </p:xfrm>
        <a:graphic>
          <a:graphicData uri="http://schemas.openxmlformats.org/presentationml/2006/ole">
            <mc:AlternateContent xmlns:mc="http://schemas.openxmlformats.org/markup-compatibility/2006">
              <mc:Choice xmlns:v="urn:schemas-microsoft-com:vml" Requires="v">
                <p:oleObj name="Equation" r:id="rId55" imgW="672840" imgH="241200" progId="Equation.3">
                  <p:embed/>
                </p:oleObj>
              </mc:Choice>
              <mc:Fallback>
                <p:oleObj name="Equation" r:id="rId55" imgW="672840" imgH="241200" progId="Equation.3">
                  <p:embed/>
                  <p:pic>
                    <p:nvPicPr>
                      <p:cNvPr id="0" name="Object 173"/>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7667625" y="2641600"/>
                        <a:ext cx="1296988"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579" name="Oval 174"/>
          <p:cNvSpPr>
            <a:spLocks noChangeArrowheads="1"/>
          </p:cNvSpPr>
          <p:nvPr/>
        </p:nvSpPr>
        <p:spPr bwMode="auto">
          <a:xfrm>
            <a:off x="7624763" y="2595563"/>
            <a:ext cx="692150" cy="576262"/>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80" name="Oval 175"/>
          <p:cNvSpPr>
            <a:spLocks noChangeArrowheads="1"/>
          </p:cNvSpPr>
          <p:nvPr/>
        </p:nvSpPr>
        <p:spPr bwMode="auto">
          <a:xfrm>
            <a:off x="8623300" y="2595563"/>
            <a:ext cx="360363" cy="576262"/>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81" name="Oval 176"/>
          <p:cNvSpPr>
            <a:spLocks noChangeArrowheads="1"/>
          </p:cNvSpPr>
          <p:nvPr/>
        </p:nvSpPr>
        <p:spPr bwMode="auto">
          <a:xfrm>
            <a:off x="8288338" y="2595563"/>
            <a:ext cx="358775" cy="576262"/>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1582" name="Line 177"/>
          <p:cNvSpPr>
            <a:spLocks noChangeShapeType="1"/>
          </p:cNvSpPr>
          <p:nvPr/>
        </p:nvSpPr>
        <p:spPr bwMode="auto">
          <a:xfrm flipV="1">
            <a:off x="7235825" y="3213100"/>
            <a:ext cx="576263" cy="36036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83" name="AutoShape 178"/>
          <p:cNvSpPr>
            <a:spLocks noChangeArrowheads="1"/>
          </p:cNvSpPr>
          <p:nvPr/>
        </p:nvSpPr>
        <p:spPr bwMode="auto">
          <a:xfrm>
            <a:off x="7667625" y="1484313"/>
            <a:ext cx="1296988" cy="431800"/>
          </a:xfrm>
          <a:prstGeom prst="wedgeRoundRectCallout">
            <a:avLst>
              <a:gd name="adj1" fmla="val -40088"/>
              <a:gd name="adj2" fmla="val 222426"/>
              <a:gd name="adj3" fmla="val 16667"/>
            </a:avLst>
          </a:prstGeom>
          <a:solidFill>
            <a:srgbClr val="FFFF00"/>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a:t>Inherited individual goals</a:t>
            </a:r>
          </a:p>
        </p:txBody>
      </p:sp>
      <p:sp>
        <p:nvSpPr>
          <p:cNvPr id="21584" name="AutoShape 179"/>
          <p:cNvSpPr>
            <a:spLocks noChangeArrowheads="1"/>
          </p:cNvSpPr>
          <p:nvPr/>
        </p:nvSpPr>
        <p:spPr bwMode="auto">
          <a:xfrm>
            <a:off x="7524750" y="1484313"/>
            <a:ext cx="1511300" cy="576262"/>
          </a:xfrm>
          <a:prstGeom prst="wedgeRoundRectCallout">
            <a:avLst>
              <a:gd name="adj1" fmla="val 34560"/>
              <a:gd name="adj2" fmla="val 145315"/>
              <a:gd name="adj3" fmla="val 16667"/>
            </a:avLst>
          </a:prstGeom>
          <a:solidFill>
            <a:srgbClr val="FFFF00"/>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Inherited individual goals</a:t>
            </a:r>
          </a:p>
        </p:txBody>
      </p:sp>
      <p:sp>
        <p:nvSpPr>
          <p:cNvPr id="21585" name="AutoShape 180"/>
          <p:cNvSpPr>
            <a:spLocks noChangeArrowheads="1"/>
          </p:cNvSpPr>
          <p:nvPr/>
        </p:nvSpPr>
        <p:spPr bwMode="auto">
          <a:xfrm>
            <a:off x="8064500" y="3716338"/>
            <a:ext cx="971550" cy="576262"/>
          </a:xfrm>
          <a:prstGeom prst="wedgeRoundRectCallout">
            <a:avLst>
              <a:gd name="adj1" fmla="val -6699"/>
              <a:gd name="adj2" fmla="val -151653"/>
              <a:gd name="adj3" fmla="val 16667"/>
            </a:avLst>
          </a:prstGeom>
          <a:solidFill>
            <a:srgbClr val="FFFF00"/>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Group goal</a:t>
            </a:r>
          </a:p>
        </p:txBody>
      </p:sp>
      <p:sp>
        <p:nvSpPr>
          <p:cNvPr id="21586" name="AutoShape 181"/>
          <p:cNvSpPr>
            <a:spLocks noChangeArrowheads="1"/>
          </p:cNvSpPr>
          <p:nvPr/>
        </p:nvSpPr>
        <p:spPr bwMode="auto">
          <a:xfrm>
            <a:off x="107950" y="5157788"/>
            <a:ext cx="1800225" cy="1295400"/>
          </a:xfrm>
          <a:prstGeom prst="wedgeRoundRectCallout">
            <a:avLst>
              <a:gd name="adj1" fmla="val 65519"/>
              <a:gd name="adj2" fmla="val -57106"/>
              <a:gd name="adj3" fmla="val 16667"/>
            </a:avLst>
          </a:prstGeom>
          <a:solidFill>
            <a:srgbClr val="FF99CC"/>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Corrected individual behavior with R</a:t>
            </a:r>
            <a:r>
              <a:rPr lang="en-US" altLang="en-US" sz="1000"/>
              <a:t>PI</a:t>
            </a:r>
            <a:r>
              <a:rPr lang="en-US" altLang="en-US" sz="1400"/>
              <a:t>DF constraints (metarules)</a:t>
            </a:r>
            <a:r>
              <a:rPr lang="en-US" altLang="en-US"/>
              <a:t> </a:t>
            </a:r>
          </a:p>
        </p:txBody>
      </p:sp>
      <p:sp>
        <p:nvSpPr>
          <p:cNvPr id="21587" name="Line 182"/>
          <p:cNvSpPr>
            <a:spLocks noChangeShapeType="1"/>
          </p:cNvSpPr>
          <p:nvPr/>
        </p:nvSpPr>
        <p:spPr bwMode="auto">
          <a:xfrm>
            <a:off x="4048125" y="4759325"/>
            <a:ext cx="144463"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88" name="Line 183"/>
          <p:cNvSpPr>
            <a:spLocks noChangeShapeType="1"/>
          </p:cNvSpPr>
          <p:nvPr/>
        </p:nvSpPr>
        <p:spPr bwMode="auto">
          <a:xfrm>
            <a:off x="3390900" y="5219700"/>
            <a:ext cx="144463"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89" name="Line 184"/>
          <p:cNvSpPr>
            <a:spLocks noChangeShapeType="1"/>
          </p:cNvSpPr>
          <p:nvPr/>
        </p:nvSpPr>
        <p:spPr bwMode="auto">
          <a:xfrm>
            <a:off x="3597275" y="5219700"/>
            <a:ext cx="144463"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0" name="Line 185"/>
          <p:cNvSpPr>
            <a:spLocks noChangeShapeType="1"/>
          </p:cNvSpPr>
          <p:nvPr/>
        </p:nvSpPr>
        <p:spPr bwMode="auto">
          <a:xfrm>
            <a:off x="3813175" y="5219700"/>
            <a:ext cx="144463"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1" name="Line 186"/>
          <p:cNvSpPr>
            <a:spLocks noChangeShapeType="1"/>
          </p:cNvSpPr>
          <p:nvPr/>
        </p:nvSpPr>
        <p:spPr bwMode="auto">
          <a:xfrm>
            <a:off x="6621463" y="4759325"/>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2" name="Line 187"/>
          <p:cNvSpPr>
            <a:spLocks noChangeShapeType="1"/>
          </p:cNvSpPr>
          <p:nvPr/>
        </p:nvSpPr>
        <p:spPr bwMode="auto">
          <a:xfrm>
            <a:off x="6275388" y="5473700"/>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3" name="Line 188"/>
          <p:cNvSpPr>
            <a:spLocks noChangeShapeType="1"/>
          </p:cNvSpPr>
          <p:nvPr/>
        </p:nvSpPr>
        <p:spPr bwMode="auto">
          <a:xfrm>
            <a:off x="6481763" y="5476875"/>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4" name="Line 189"/>
          <p:cNvSpPr>
            <a:spLocks noChangeShapeType="1"/>
          </p:cNvSpPr>
          <p:nvPr/>
        </p:nvSpPr>
        <p:spPr bwMode="auto">
          <a:xfrm>
            <a:off x="6443663" y="6232525"/>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5" name="Line 190"/>
          <p:cNvSpPr>
            <a:spLocks noChangeShapeType="1"/>
          </p:cNvSpPr>
          <p:nvPr/>
        </p:nvSpPr>
        <p:spPr bwMode="auto">
          <a:xfrm>
            <a:off x="6640513" y="6227763"/>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6" name="Line 191"/>
          <p:cNvSpPr>
            <a:spLocks noChangeShapeType="1"/>
          </p:cNvSpPr>
          <p:nvPr/>
        </p:nvSpPr>
        <p:spPr bwMode="auto">
          <a:xfrm>
            <a:off x="6877050" y="6227763"/>
            <a:ext cx="144463"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7" name="Line 192"/>
          <p:cNvSpPr>
            <a:spLocks noChangeShapeType="1"/>
          </p:cNvSpPr>
          <p:nvPr/>
        </p:nvSpPr>
        <p:spPr bwMode="auto">
          <a:xfrm>
            <a:off x="6265863" y="6472238"/>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8" name="Line 193"/>
          <p:cNvSpPr>
            <a:spLocks noChangeShapeType="1"/>
          </p:cNvSpPr>
          <p:nvPr/>
        </p:nvSpPr>
        <p:spPr bwMode="auto">
          <a:xfrm>
            <a:off x="6507163" y="6472238"/>
            <a:ext cx="144462" cy="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med"/>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6100" name="Rectangle 4"/>
          <p:cNvSpPr>
            <a:spLocks noChangeArrowheads="1"/>
          </p:cNvSpPr>
          <p:nvPr/>
        </p:nvSpPr>
        <p:spPr bwMode="auto">
          <a:xfrm>
            <a:off x="1258888" y="125413"/>
            <a:ext cx="7667625"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Illustrating Process Coordination</a:t>
            </a:r>
          </a:p>
        </p:txBody>
      </p:sp>
      <p:sp>
        <p:nvSpPr>
          <p:cNvPr id="22539" name="Rectangle 5"/>
          <p:cNvSpPr>
            <a:spLocks noChangeArrowheads="1"/>
          </p:cNvSpPr>
          <p:nvPr/>
        </p:nvSpPr>
        <p:spPr bwMode="auto">
          <a:xfrm>
            <a:off x="1727200" y="1401763"/>
            <a:ext cx="7937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200">
                <a:latin typeface="Times New Roman" pitchFamily="18" charset="0"/>
                <a:ea typeface="SimSun" pitchFamily="2" charset="-122"/>
                <a:cs typeface="Times New Roman" pitchFamily="18" charset="0"/>
              </a:rPr>
              <a:t>          </a:t>
            </a:r>
            <a:endParaRPr lang="en-US" altLang="en-US" sz="900">
              <a:ea typeface="SimSun" pitchFamily="2" charset="-122"/>
              <a:cs typeface="Times New Roman" pitchFamily="18" charset="0"/>
            </a:endParaRPr>
          </a:p>
          <a:p>
            <a:pPr algn="l"/>
            <a:endParaRPr lang="en-US" altLang="en-US" sz="1800">
              <a:ea typeface="SimSun" pitchFamily="2" charset="-122"/>
              <a:cs typeface="Times New Roman" pitchFamily="18" charset="0"/>
            </a:endParaRPr>
          </a:p>
        </p:txBody>
      </p:sp>
      <p:grpSp>
        <p:nvGrpSpPr>
          <p:cNvPr id="22540" name="Group 6"/>
          <p:cNvGrpSpPr>
            <a:grpSpLocks/>
          </p:cNvGrpSpPr>
          <p:nvPr/>
        </p:nvGrpSpPr>
        <p:grpSpPr bwMode="auto">
          <a:xfrm>
            <a:off x="781050" y="1212850"/>
            <a:ext cx="8064500" cy="5329238"/>
            <a:chOff x="1365" y="7200"/>
            <a:chExt cx="9720" cy="5760"/>
          </a:xfrm>
        </p:grpSpPr>
        <p:sp>
          <p:nvSpPr>
            <p:cNvPr id="22541" name="Rectangle 7"/>
            <p:cNvSpPr>
              <a:spLocks noChangeArrowheads="1"/>
            </p:cNvSpPr>
            <p:nvPr/>
          </p:nvSpPr>
          <p:spPr bwMode="auto">
            <a:xfrm>
              <a:off x="1365" y="7200"/>
              <a:ext cx="9720" cy="5760"/>
            </a:xfrm>
            <a:prstGeom prst="rect">
              <a:avLst/>
            </a:prstGeom>
            <a:solidFill>
              <a:srgbClr val="C0C0C0"/>
            </a:solidFill>
            <a:ln w="38100" cmpd="dbl">
              <a:solidFill>
                <a:srgbClr val="969696"/>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2" name="Rectangle 8"/>
            <p:cNvSpPr>
              <a:spLocks noChangeArrowheads="1"/>
            </p:cNvSpPr>
            <p:nvPr/>
          </p:nvSpPr>
          <p:spPr bwMode="auto">
            <a:xfrm>
              <a:off x="1620" y="7515"/>
              <a:ext cx="4320" cy="2340"/>
            </a:xfrm>
            <a:prstGeom prst="rect">
              <a:avLst/>
            </a:prstGeom>
            <a:solidFill>
              <a:srgbClr val="FFFF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3" name="Rectangle 9"/>
            <p:cNvSpPr>
              <a:spLocks noChangeArrowheads="1"/>
            </p:cNvSpPr>
            <p:nvPr/>
          </p:nvSpPr>
          <p:spPr bwMode="auto">
            <a:xfrm>
              <a:off x="6300" y="7515"/>
              <a:ext cx="4320" cy="2340"/>
            </a:xfrm>
            <a:prstGeom prst="rect">
              <a:avLst/>
            </a:prstGeom>
            <a:solidFill>
              <a:srgbClr val="FFFF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4" name="Rectangle 10"/>
            <p:cNvSpPr>
              <a:spLocks noChangeArrowheads="1"/>
            </p:cNvSpPr>
            <p:nvPr/>
          </p:nvSpPr>
          <p:spPr bwMode="auto">
            <a:xfrm>
              <a:off x="1620" y="10454"/>
              <a:ext cx="6120" cy="2325"/>
            </a:xfrm>
            <a:prstGeom prst="rect">
              <a:avLst/>
            </a:prstGeom>
            <a:solidFill>
              <a:srgbClr val="FFFFFF"/>
            </a:solidFill>
            <a:ln w="9525">
              <a:solidFill>
                <a:srgbClr val="000000"/>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5" name="Rectangle 11"/>
            <p:cNvSpPr>
              <a:spLocks noChangeArrowheads="1"/>
            </p:cNvSpPr>
            <p:nvPr/>
          </p:nvSpPr>
          <p:spPr bwMode="auto">
            <a:xfrm>
              <a:off x="1800" y="7695"/>
              <a:ext cx="2700" cy="1980"/>
            </a:xfrm>
            <a:prstGeom prst="rect">
              <a:avLst/>
            </a:prstGeom>
            <a:solidFill>
              <a:srgbClr val="FFD393"/>
            </a:solidFill>
            <a:ln w="9525">
              <a:solidFill>
                <a:srgbClr val="0000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6" name="Rectangle 12"/>
            <p:cNvSpPr>
              <a:spLocks noChangeArrowheads="1"/>
            </p:cNvSpPr>
            <p:nvPr/>
          </p:nvSpPr>
          <p:spPr bwMode="auto">
            <a:xfrm>
              <a:off x="6480" y="7695"/>
              <a:ext cx="2700" cy="1980"/>
            </a:xfrm>
            <a:prstGeom prst="rect">
              <a:avLst/>
            </a:prstGeom>
            <a:solidFill>
              <a:srgbClr val="FFD393"/>
            </a:solidFill>
            <a:ln w="9525">
              <a:solidFill>
                <a:srgbClr val="0000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22547" name="Rectangle 13"/>
            <p:cNvSpPr>
              <a:spLocks noChangeArrowheads="1"/>
            </p:cNvSpPr>
            <p:nvPr/>
          </p:nvSpPr>
          <p:spPr bwMode="auto">
            <a:xfrm>
              <a:off x="1800" y="10664"/>
              <a:ext cx="2700" cy="1980"/>
            </a:xfrm>
            <a:prstGeom prst="rect">
              <a:avLst/>
            </a:prstGeom>
            <a:solidFill>
              <a:srgbClr val="FFD393"/>
            </a:solidFill>
            <a:ln w="9525">
              <a:solidFill>
                <a:srgbClr val="000000"/>
              </a:solidFill>
              <a:prstDash val="dash"/>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6110" name="Oval 14"/>
            <p:cNvSpPr>
              <a:spLocks noChangeArrowheads="1"/>
            </p:cNvSpPr>
            <p:nvPr/>
          </p:nvSpPr>
          <p:spPr bwMode="auto">
            <a:xfrm>
              <a:off x="3165" y="7770"/>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sp>
          <p:nvSpPr>
            <p:cNvPr id="1156111" name="Oval 15"/>
            <p:cNvSpPr>
              <a:spLocks noChangeArrowheads="1"/>
            </p:cNvSpPr>
            <p:nvPr/>
          </p:nvSpPr>
          <p:spPr bwMode="auto">
            <a:xfrm>
              <a:off x="2010" y="8415"/>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sp>
          <p:nvSpPr>
            <p:cNvPr id="1156112" name="Oval 16"/>
            <p:cNvSpPr>
              <a:spLocks noChangeArrowheads="1"/>
            </p:cNvSpPr>
            <p:nvPr/>
          </p:nvSpPr>
          <p:spPr bwMode="auto">
            <a:xfrm>
              <a:off x="2896" y="8880"/>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sp>
          <p:nvSpPr>
            <p:cNvPr id="1156113" name="Oval 17"/>
            <p:cNvSpPr>
              <a:spLocks noChangeArrowheads="1"/>
            </p:cNvSpPr>
            <p:nvPr/>
          </p:nvSpPr>
          <p:spPr bwMode="auto">
            <a:xfrm>
              <a:off x="7846" y="7770"/>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sp>
          <p:nvSpPr>
            <p:cNvPr id="1156114" name="Oval 18"/>
            <p:cNvSpPr>
              <a:spLocks noChangeArrowheads="1"/>
            </p:cNvSpPr>
            <p:nvPr/>
          </p:nvSpPr>
          <p:spPr bwMode="auto">
            <a:xfrm>
              <a:off x="3165" y="10740"/>
              <a:ext cx="540" cy="359"/>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sp>
          <p:nvSpPr>
            <p:cNvPr id="1156115" name="Oval 19"/>
            <p:cNvSpPr>
              <a:spLocks noChangeArrowheads="1"/>
            </p:cNvSpPr>
            <p:nvPr/>
          </p:nvSpPr>
          <p:spPr bwMode="auto">
            <a:xfrm>
              <a:off x="2010" y="11354"/>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graphicFrame>
          <p:nvGraphicFramePr>
            <p:cNvPr id="22530" name="Object 20"/>
            <p:cNvGraphicFramePr>
              <a:graphicFrameLocks noChangeAspect="1"/>
            </p:cNvGraphicFramePr>
            <p:nvPr/>
          </p:nvGraphicFramePr>
          <p:xfrm>
            <a:off x="3060" y="7875"/>
            <a:ext cx="440" cy="424"/>
          </p:xfrm>
          <a:graphic>
            <a:graphicData uri="http://schemas.openxmlformats.org/presentationml/2006/ole">
              <mc:AlternateContent xmlns:mc="http://schemas.openxmlformats.org/markup-compatibility/2006">
                <mc:Choice xmlns:v="urn:schemas-microsoft-com:vml" Requires="v">
                  <p:oleObj r:id="rId2" imgW="1333333" imgH="1285714" progId="Unknown">
                    <p:embed/>
                  </p:oleObj>
                </mc:Choice>
                <mc:Fallback>
                  <p:oleObj r:id="rId2" imgW="1333333" imgH="1285714" progId="Unknown">
                    <p:embed/>
                    <p:pic>
                      <p:nvPicPr>
                        <p:cNvPr id="0" name="Object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0" y="7875"/>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531" name="Object 21"/>
            <p:cNvGraphicFramePr>
              <a:graphicFrameLocks noChangeAspect="1"/>
            </p:cNvGraphicFramePr>
            <p:nvPr/>
          </p:nvGraphicFramePr>
          <p:xfrm>
            <a:off x="1935" y="8516"/>
            <a:ext cx="440" cy="424"/>
          </p:xfrm>
          <a:graphic>
            <a:graphicData uri="http://schemas.openxmlformats.org/presentationml/2006/ole">
              <mc:AlternateContent xmlns:mc="http://schemas.openxmlformats.org/markup-compatibility/2006">
                <mc:Choice xmlns:v="urn:schemas-microsoft-com:vml" Requires="v">
                  <p:oleObj r:id="rId4" imgW="1333333" imgH="1285714" progId="Unknown">
                    <p:embed/>
                  </p:oleObj>
                </mc:Choice>
                <mc:Fallback>
                  <p:oleObj r:id="rId4" imgW="1333333" imgH="1285714" progId="Unknown">
                    <p:embed/>
                    <p:pic>
                      <p:nvPicPr>
                        <p:cNvPr id="0" name="Object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5" y="8516"/>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532" name="Object 22"/>
            <p:cNvGraphicFramePr>
              <a:graphicFrameLocks noChangeAspect="1"/>
            </p:cNvGraphicFramePr>
            <p:nvPr/>
          </p:nvGraphicFramePr>
          <p:xfrm>
            <a:off x="2820" y="9011"/>
            <a:ext cx="440" cy="424"/>
          </p:xfrm>
          <a:graphic>
            <a:graphicData uri="http://schemas.openxmlformats.org/presentationml/2006/ole">
              <mc:AlternateContent xmlns:mc="http://schemas.openxmlformats.org/markup-compatibility/2006">
                <mc:Choice xmlns:v="urn:schemas-microsoft-com:vml" Requires="v">
                  <p:oleObj r:id="rId5" imgW="1333333" imgH="1285714" progId="Unknown">
                    <p:embed/>
                  </p:oleObj>
                </mc:Choice>
                <mc:Fallback>
                  <p:oleObj r:id="rId5" imgW="1333333" imgH="1285714" progId="Unknown">
                    <p:embed/>
                    <p:pic>
                      <p:nvPicPr>
                        <p:cNvPr id="0" name="Object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0" y="9011"/>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533" name="Object 23"/>
            <p:cNvGraphicFramePr>
              <a:graphicFrameLocks noChangeAspect="1"/>
            </p:cNvGraphicFramePr>
            <p:nvPr/>
          </p:nvGraphicFramePr>
          <p:xfrm>
            <a:off x="7755" y="7905"/>
            <a:ext cx="440" cy="424"/>
          </p:xfrm>
          <a:graphic>
            <a:graphicData uri="http://schemas.openxmlformats.org/presentationml/2006/ole">
              <mc:AlternateContent xmlns:mc="http://schemas.openxmlformats.org/markup-compatibility/2006">
                <mc:Choice xmlns:v="urn:schemas-microsoft-com:vml" Requires="v">
                  <p:oleObj r:id="rId6" imgW="1333333" imgH="1285714" progId="Unknown">
                    <p:embed/>
                  </p:oleObj>
                </mc:Choice>
                <mc:Fallback>
                  <p:oleObj r:id="rId6" imgW="1333333" imgH="1285714" progId="Unknown">
                    <p:embed/>
                    <p:pic>
                      <p:nvPicPr>
                        <p:cNvPr id="0" name="Object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 y="7905"/>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534" name="Object 24"/>
            <p:cNvGraphicFramePr>
              <a:graphicFrameLocks noChangeAspect="1"/>
            </p:cNvGraphicFramePr>
            <p:nvPr/>
          </p:nvGraphicFramePr>
          <p:xfrm>
            <a:off x="3045" y="10874"/>
            <a:ext cx="440" cy="424"/>
          </p:xfrm>
          <a:graphic>
            <a:graphicData uri="http://schemas.openxmlformats.org/presentationml/2006/ole">
              <mc:AlternateContent xmlns:mc="http://schemas.openxmlformats.org/markup-compatibility/2006">
                <mc:Choice xmlns:v="urn:schemas-microsoft-com:vml" Requires="v">
                  <p:oleObj r:id="rId7" imgW="1333333" imgH="1285714" progId="Unknown">
                    <p:embed/>
                  </p:oleObj>
                </mc:Choice>
                <mc:Fallback>
                  <p:oleObj r:id="rId7" imgW="1333333" imgH="1285714" progId="Unknown">
                    <p:embed/>
                    <p:pic>
                      <p:nvPicPr>
                        <p:cNvPr id="0" name="Object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5" y="10874"/>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535" name="Object 25"/>
            <p:cNvGraphicFramePr>
              <a:graphicFrameLocks noChangeAspect="1"/>
            </p:cNvGraphicFramePr>
            <p:nvPr/>
          </p:nvGraphicFramePr>
          <p:xfrm>
            <a:off x="1935" y="11500"/>
            <a:ext cx="440" cy="424"/>
          </p:xfrm>
          <a:graphic>
            <a:graphicData uri="http://schemas.openxmlformats.org/presentationml/2006/ole">
              <mc:AlternateContent xmlns:mc="http://schemas.openxmlformats.org/markup-compatibility/2006">
                <mc:Choice xmlns:v="urn:schemas-microsoft-com:vml" Requires="v">
                  <p:oleObj r:id="rId8" imgW="1333333" imgH="1285714" progId="Unknown">
                    <p:embed/>
                  </p:oleObj>
                </mc:Choice>
                <mc:Fallback>
                  <p:oleObj r:id="rId8" imgW="1333333" imgH="1285714" progId="Unknown">
                    <p:embed/>
                    <p:pic>
                      <p:nvPicPr>
                        <p:cNvPr id="0" name="Object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5" y="11500"/>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6122" name="Oval 26"/>
            <p:cNvSpPr>
              <a:spLocks noChangeArrowheads="1"/>
            </p:cNvSpPr>
            <p:nvPr/>
          </p:nvSpPr>
          <p:spPr bwMode="auto">
            <a:xfrm>
              <a:off x="6721" y="8415"/>
              <a:ext cx="540" cy="360"/>
            </a:xfrm>
            <a:prstGeom prst="ellipse">
              <a:avLst/>
            </a:prstGeom>
            <a:solidFill>
              <a:srgbClr val="FF6600"/>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graphicFrame>
          <p:nvGraphicFramePr>
            <p:cNvPr id="22536" name="Object 27"/>
            <p:cNvGraphicFramePr>
              <a:graphicFrameLocks noChangeAspect="1"/>
            </p:cNvGraphicFramePr>
            <p:nvPr/>
          </p:nvGraphicFramePr>
          <p:xfrm>
            <a:off x="6645" y="8531"/>
            <a:ext cx="440" cy="424"/>
          </p:xfrm>
          <a:graphic>
            <a:graphicData uri="http://schemas.openxmlformats.org/presentationml/2006/ole">
              <mc:AlternateContent xmlns:mc="http://schemas.openxmlformats.org/markup-compatibility/2006">
                <mc:Choice xmlns:v="urn:schemas-microsoft-com:vml" Requires="v">
                  <p:oleObj r:id="rId9" imgW="1333333" imgH="1285714" progId="Unknown">
                    <p:embed/>
                  </p:oleObj>
                </mc:Choice>
                <mc:Fallback>
                  <p:oleObj r:id="rId9" imgW="1333333" imgH="1285714" progId="Unknown">
                    <p:embed/>
                    <p:pic>
                      <p:nvPicPr>
                        <p:cNvPr id="0" name="Object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45" y="8531"/>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2555" name="Group 28"/>
            <p:cNvGrpSpPr>
              <a:grpSpLocks/>
            </p:cNvGrpSpPr>
            <p:nvPr/>
          </p:nvGrpSpPr>
          <p:grpSpPr bwMode="auto">
            <a:xfrm flipH="1">
              <a:off x="3510" y="7545"/>
              <a:ext cx="400" cy="467"/>
              <a:chOff x="1803" y="1661"/>
              <a:chExt cx="363" cy="505"/>
            </a:xfrm>
          </p:grpSpPr>
          <p:sp>
            <p:nvSpPr>
              <p:cNvPr id="22621" name="Oval 2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22" name="Picture 30"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56" name="Group 31"/>
            <p:cNvGrpSpPr>
              <a:grpSpLocks/>
            </p:cNvGrpSpPr>
            <p:nvPr/>
          </p:nvGrpSpPr>
          <p:grpSpPr bwMode="auto">
            <a:xfrm flipH="1">
              <a:off x="2355" y="8158"/>
              <a:ext cx="400" cy="467"/>
              <a:chOff x="1803" y="1661"/>
              <a:chExt cx="363" cy="505"/>
            </a:xfrm>
          </p:grpSpPr>
          <p:sp>
            <p:nvSpPr>
              <p:cNvPr id="22619" name="Oval 3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20" name="Picture 33"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57" name="Group 34"/>
            <p:cNvGrpSpPr>
              <a:grpSpLocks/>
            </p:cNvGrpSpPr>
            <p:nvPr/>
          </p:nvGrpSpPr>
          <p:grpSpPr bwMode="auto">
            <a:xfrm flipH="1">
              <a:off x="3200" y="8580"/>
              <a:ext cx="400" cy="467"/>
              <a:chOff x="1803" y="1661"/>
              <a:chExt cx="363" cy="505"/>
            </a:xfrm>
          </p:grpSpPr>
          <p:sp>
            <p:nvSpPr>
              <p:cNvPr id="22617" name="Oval 3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18" name="Picture 36"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56133" name="Oval 37"/>
            <p:cNvSpPr>
              <a:spLocks noChangeArrowheads="1"/>
            </p:cNvSpPr>
            <p:nvPr/>
          </p:nvSpPr>
          <p:spPr bwMode="auto">
            <a:xfrm>
              <a:off x="2850" y="11924"/>
              <a:ext cx="540" cy="360"/>
            </a:xfrm>
            <a:prstGeom prst="ellipse">
              <a:avLst/>
            </a:prstGeom>
            <a:solidFill>
              <a:srgbClr val="FDA94D"/>
            </a:solidFill>
            <a:ln w="9525">
              <a:solidFill>
                <a:srgbClr val="000000"/>
              </a:solidFill>
              <a:round/>
              <a:headEnd/>
              <a:tailEnd/>
            </a:ln>
            <a:effectLst>
              <a:outerShdw dist="28398" dir="1593903" algn="ctr" rotWithShape="0">
                <a:srgbClr val="808080"/>
              </a:outerShdw>
            </a:effectLst>
          </p:spPr>
          <p:txBody>
            <a:bodyPr/>
            <a:lstStyle/>
            <a:p>
              <a:pPr>
                <a:defRPr/>
              </a:pPr>
              <a:endParaRPr lang="en-US"/>
            </a:p>
          </p:txBody>
        </p:sp>
        <p:grpSp>
          <p:nvGrpSpPr>
            <p:cNvPr id="22559" name="Group 38"/>
            <p:cNvGrpSpPr>
              <a:grpSpLocks/>
            </p:cNvGrpSpPr>
            <p:nvPr/>
          </p:nvGrpSpPr>
          <p:grpSpPr bwMode="auto">
            <a:xfrm flipH="1">
              <a:off x="3480" y="10469"/>
              <a:ext cx="400" cy="467"/>
              <a:chOff x="1803" y="1661"/>
              <a:chExt cx="363" cy="505"/>
            </a:xfrm>
          </p:grpSpPr>
          <p:sp>
            <p:nvSpPr>
              <p:cNvPr id="22615" name="Oval 3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16" name="Picture 40"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60" name="Group 41"/>
            <p:cNvGrpSpPr>
              <a:grpSpLocks/>
            </p:cNvGrpSpPr>
            <p:nvPr/>
          </p:nvGrpSpPr>
          <p:grpSpPr bwMode="auto">
            <a:xfrm flipH="1">
              <a:off x="2325" y="11127"/>
              <a:ext cx="400" cy="467"/>
              <a:chOff x="1803" y="1661"/>
              <a:chExt cx="363" cy="505"/>
            </a:xfrm>
          </p:grpSpPr>
          <p:sp>
            <p:nvSpPr>
              <p:cNvPr id="22613" name="Oval 4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14" name="Picture 43"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61" name="Group 44"/>
            <p:cNvGrpSpPr>
              <a:grpSpLocks/>
            </p:cNvGrpSpPr>
            <p:nvPr/>
          </p:nvGrpSpPr>
          <p:grpSpPr bwMode="auto">
            <a:xfrm flipH="1">
              <a:off x="3155" y="11624"/>
              <a:ext cx="400" cy="467"/>
              <a:chOff x="1803" y="1661"/>
              <a:chExt cx="363" cy="505"/>
            </a:xfrm>
          </p:grpSpPr>
          <p:sp>
            <p:nvSpPr>
              <p:cNvPr id="22611" name="Oval 4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12" name="Picture 46"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62" name="Group 47"/>
            <p:cNvGrpSpPr>
              <a:grpSpLocks/>
            </p:cNvGrpSpPr>
            <p:nvPr/>
          </p:nvGrpSpPr>
          <p:grpSpPr bwMode="auto">
            <a:xfrm flipH="1">
              <a:off x="8205" y="7530"/>
              <a:ext cx="400" cy="467"/>
              <a:chOff x="1803" y="1661"/>
              <a:chExt cx="363" cy="505"/>
            </a:xfrm>
          </p:grpSpPr>
          <p:sp>
            <p:nvSpPr>
              <p:cNvPr id="22609" name="Oval 4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10" name="Picture 49"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63" name="Group 50"/>
            <p:cNvGrpSpPr>
              <a:grpSpLocks/>
            </p:cNvGrpSpPr>
            <p:nvPr/>
          </p:nvGrpSpPr>
          <p:grpSpPr bwMode="auto">
            <a:xfrm flipH="1">
              <a:off x="7050" y="8143"/>
              <a:ext cx="400" cy="467"/>
              <a:chOff x="1803" y="1661"/>
              <a:chExt cx="363" cy="505"/>
            </a:xfrm>
          </p:grpSpPr>
          <p:sp>
            <p:nvSpPr>
              <p:cNvPr id="22607" name="Oval 51"/>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08" name="Picture 52" descr="CA0NW12D"/>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564" name="Text Box 53"/>
            <p:cNvSpPr txBox="1">
              <a:spLocks noChangeArrowheads="1"/>
            </p:cNvSpPr>
            <p:nvPr/>
          </p:nvSpPr>
          <p:spPr bwMode="auto">
            <a:xfrm>
              <a:off x="8100" y="7995"/>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1</a:t>
              </a:r>
              <a:endParaRPr lang="fi-FI" altLang="en-US" sz="1800">
                <a:ea typeface="SimSun" pitchFamily="2" charset="-122"/>
                <a:cs typeface="Times New Roman" pitchFamily="18" charset="0"/>
              </a:endParaRPr>
            </a:p>
          </p:txBody>
        </p:sp>
        <p:sp>
          <p:nvSpPr>
            <p:cNvPr id="22565" name="Text Box 54"/>
            <p:cNvSpPr txBox="1">
              <a:spLocks noChangeArrowheads="1"/>
            </p:cNvSpPr>
            <p:nvPr/>
          </p:nvSpPr>
          <p:spPr bwMode="auto">
            <a:xfrm>
              <a:off x="7080" y="8580"/>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2</a:t>
              </a:r>
              <a:endParaRPr lang="fi-FI" altLang="en-US" sz="1800">
                <a:ea typeface="SimSun" pitchFamily="2" charset="-122"/>
                <a:cs typeface="Times New Roman" pitchFamily="18" charset="0"/>
              </a:endParaRPr>
            </a:p>
          </p:txBody>
        </p:sp>
        <p:sp>
          <p:nvSpPr>
            <p:cNvPr id="22566" name="Text Box 55"/>
            <p:cNvSpPr txBox="1">
              <a:spLocks noChangeArrowheads="1"/>
            </p:cNvSpPr>
            <p:nvPr/>
          </p:nvSpPr>
          <p:spPr bwMode="auto">
            <a:xfrm>
              <a:off x="3390" y="7965"/>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1</a:t>
              </a:r>
              <a:endParaRPr lang="fi-FI" altLang="en-US" sz="1800">
                <a:ea typeface="SimSun" pitchFamily="2" charset="-122"/>
                <a:cs typeface="Times New Roman" pitchFamily="18" charset="0"/>
              </a:endParaRPr>
            </a:p>
          </p:txBody>
        </p:sp>
        <p:sp>
          <p:nvSpPr>
            <p:cNvPr id="22567" name="Text Box 56"/>
            <p:cNvSpPr txBox="1">
              <a:spLocks noChangeArrowheads="1"/>
            </p:cNvSpPr>
            <p:nvPr/>
          </p:nvSpPr>
          <p:spPr bwMode="auto">
            <a:xfrm>
              <a:off x="2370" y="8550"/>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2</a:t>
              </a:r>
              <a:endParaRPr lang="fi-FI" altLang="en-US" sz="1800">
                <a:ea typeface="SimSun" pitchFamily="2" charset="-122"/>
                <a:cs typeface="Times New Roman" pitchFamily="18" charset="0"/>
              </a:endParaRPr>
            </a:p>
          </p:txBody>
        </p:sp>
        <p:sp>
          <p:nvSpPr>
            <p:cNvPr id="22568" name="Text Box 57"/>
            <p:cNvSpPr txBox="1">
              <a:spLocks noChangeArrowheads="1"/>
            </p:cNvSpPr>
            <p:nvPr/>
          </p:nvSpPr>
          <p:spPr bwMode="auto">
            <a:xfrm>
              <a:off x="3240" y="9074"/>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3</a:t>
              </a:r>
              <a:endParaRPr lang="fi-FI" altLang="en-US" sz="1800">
                <a:ea typeface="SimSun" pitchFamily="2" charset="-122"/>
                <a:cs typeface="Times New Roman" pitchFamily="18" charset="0"/>
              </a:endParaRPr>
            </a:p>
          </p:txBody>
        </p:sp>
        <p:sp>
          <p:nvSpPr>
            <p:cNvPr id="22569" name="Text Box 58"/>
            <p:cNvSpPr txBox="1">
              <a:spLocks noChangeArrowheads="1"/>
            </p:cNvSpPr>
            <p:nvPr/>
          </p:nvSpPr>
          <p:spPr bwMode="auto">
            <a:xfrm>
              <a:off x="3405" y="10934"/>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1</a:t>
              </a:r>
              <a:endParaRPr lang="fi-FI" altLang="en-US" sz="1800">
                <a:ea typeface="SimSun" pitchFamily="2" charset="-122"/>
                <a:cs typeface="Times New Roman" pitchFamily="18" charset="0"/>
              </a:endParaRPr>
            </a:p>
          </p:txBody>
        </p:sp>
        <p:sp>
          <p:nvSpPr>
            <p:cNvPr id="22570" name="Text Box 59"/>
            <p:cNvSpPr txBox="1">
              <a:spLocks noChangeArrowheads="1"/>
            </p:cNvSpPr>
            <p:nvPr/>
          </p:nvSpPr>
          <p:spPr bwMode="auto">
            <a:xfrm>
              <a:off x="2355" y="11504"/>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2</a:t>
              </a:r>
              <a:endParaRPr lang="fi-FI" altLang="en-US" sz="1800">
                <a:ea typeface="SimSun" pitchFamily="2" charset="-122"/>
                <a:cs typeface="Times New Roman" pitchFamily="18" charset="0"/>
              </a:endParaRPr>
            </a:p>
          </p:txBody>
        </p:sp>
        <p:sp>
          <p:nvSpPr>
            <p:cNvPr id="22571" name="Text Box 60"/>
            <p:cNvSpPr txBox="1">
              <a:spLocks noChangeArrowheads="1"/>
            </p:cNvSpPr>
            <p:nvPr/>
          </p:nvSpPr>
          <p:spPr bwMode="auto">
            <a:xfrm>
              <a:off x="3255" y="12044"/>
              <a:ext cx="72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3</a:t>
              </a:r>
              <a:endParaRPr lang="fi-FI" altLang="en-US" sz="1800">
                <a:ea typeface="SimSun" pitchFamily="2" charset="-122"/>
                <a:cs typeface="Times New Roman" pitchFamily="18" charset="0"/>
              </a:endParaRPr>
            </a:p>
          </p:txBody>
        </p:sp>
        <p:sp>
          <p:nvSpPr>
            <p:cNvPr id="22572" name="Text Box 61"/>
            <p:cNvSpPr txBox="1">
              <a:spLocks noChangeArrowheads="1"/>
            </p:cNvSpPr>
            <p:nvPr/>
          </p:nvSpPr>
          <p:spPr bwMode="auto">
            <a:xfrm>
              <a:off x="4500" y="8745"/>
              <a:ext cx="180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r>
                <a:rPr lang="fi-FI" altLang="en-US" sz="1400" b="1" i="1" baseline="-30000">
                  <a:solidFill>
                    <a:srgbClr val="3366FF"/>
                  </a:solidFill>
                  <a:latin typeface="Times New Roman" pitchFamily="18" charset="0"/>
                  <a:ea typeface="SimSun" pitchFamily="2" charset="-122"/>
                  <a:cs typeface="Times New Roman" pitchFamily="18" charset="0"/>
                </a:rPr>
                <a:t>1</a:t>
              </a:r>
              <a:r>
                <a:rPr lang="fi-FI" altLang="en-US" sz="1400" b="1" i="1">
                  <a:solidFill>
                    <a:srgbClr val="3366FF"/>
                  </a:solidFill>
                  <a:latin typeface="Times New Roman" pitchFamily="18" charset="0"/>
                  <a:ea typeface="SimSun" pitchFamily="2" charset="-122"/>
                  <a:cs typeface="Times New Roman" pitchFamily="18" charset="0"/>
                </a:rPr>
                <a:t>, g</a:t>
              </a:r>
              <a:r>
                <a:rPr lang="fi-FI" altLang="en-US" sz="1400" b="1" i="1" baseline="-30000">
                  <a:solidFill>
                    <a:srgbClr val="3366FF"/>
                  </a:solidFill>
                  <a:latin typeface="Times New Roman" pitchFamily="18" charset="0"/>
                  <a:ea typeface="SimSun" pitchFamily="2" charset="-122"/>
                  <a:cs typeface="Times New Roman" pitchFamily="18" charset="0"/>
                </a:rPr>
                <a:t>2</a:t>
              </a:r>
              <a:r>
                <a:rPr lang="fi-FI" altLang="en-US" sz="1400" b="1" i="1">
                  <a:solidFill>
                    <a:srgbClr val="3366FF"/>
                  </a:solidFill>
                  <a:latin typeface="Times New Roman" pitchFamily="18" charset="0"/>
                  <a:ea typeface="SimSun" pitchFamily="2" charset="-122"/>
                  <a:cs typeface="Times New Roman" pitchFamily="18" charset="0"/>
                </a:rPr>
                <a:t>, g</a:t>
              </a:r>
              <a:r>
                <a:rPr lang="fi-FI" altLang="en-US" sz="1400" b="1" i="1" baseline="-30000">
                  <a:solidFill>
                    <a:srgbClr val="3366FF"/>
                  </a:solidFill>
                  <a:latin typeface="Times New Roman" pitchFamily="18" charset="0"/>
                  <a:ea typeface="SimSun" pitchFamily="2" charset="-122"/>
                  <a:cs typeface="Times New Roman" pitchFamily="18" charset="0"/>
                </a:rPr>
                <a:t>3</a:t>
              </a:r>
              <a:endParaRPr lang="fi-FI" altLang="en-US" sz="1800">
                <a:ea typeface="SimSun" pitchFamily="2" charset="-122"/>
                <a:cs typeface="Times New Roman" pitchFamily="18" charset="0"/>
              </a:endParaRPr>
            </a:p>
          </p:txBody>
        </p:sp>
        <p:sp>
          <p:nvSpPr>
            <p:cNvPr id="22573" name="Line 62"/>
            <p:cNvSpPr>
              <a:spLocks noChangeShapeType="1"/>
            </p:cNvSpPr>
            <p:nvPr/>
          </p:nvSpPr>
          <p:spPr bwMode="auto">
            <a:xfrm>
              <a:off x="1440" y="10034"/>
              <a:ext cx="9360" cy="0"/>
            </a:xfrm>
            <a:prstGeom prst="line">
              <a:avLst/>
            </a:prstGeom>
            <a:noFill/>
            <a:ln w="38100" cmpd="dbl">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4" name="Text Box 63"/>
            <p:cNvSpPr txBox="1">
              <a:spLocks noChangeArrowheads="1"/>
            </p:cNvSpPr>
            <p:nvPr/>
          </p:nvSpPr>
          <p:spPr bwMode="auto">
            <a:xfrm>
              <a:off x="1560" y="7200"/>
              <a:ext cx="270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i="1">
                  <a:solidFill>
                    <a:srgbClr val="FFFFFF"/>
                  </a:solidFill>
                  <a:latin typeface="Verdana" pitchFamily="34" charset="0"/>
                  <a:ea typeface="SimSun" pitchFamily="2" charset="-122"/>
                  <a:cs typeface="Times New Roman" pitchFamily="18" charset="0"/>
                </a:rPr>
                <a:t>Model 1</a:t>
              </a:r>
              <a:endParaRPr lang="en-US" altLang="en-US" sz="1600">
                <a:ea typeface="SimSun" pitchFamily="2" charset="-122"/>
                <a:cs typeface="Times New Roman" pitchFamily="18" charset="0"/>
              </a:endParaRPr>
            </a:p>
          </p:txBody>
        </p:sp>
        <p:sp>
          <p:nvSpPr>
            <p:cNvPr id="22575" name="Text Box 64"/>
            <p:cNvSpPr txBox="1">
              <a:spLocks noChangeArrowheads="1"/>
            </p:cNvSpPr>
            <p:nvPr/>
          </p:nvSpPr>
          <p:spPr bwMode="auto">
            <a:xfrm>
              <a:off x="6270" y="7200"/>
              <a:ext cx="270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i="1">
                  <a:solidFill>
                    <a:srgbClr val="FFFFFF"/>
                  </a:solidFill>
                  <a:latin typeface="Verdana" pitchFamily="34" charset="0"/>
                  <a:ea typeface="SimSun" pitchFamily="2" charset="-122"/>
                  <a:cs typeface="Times New Roman" pitchFamily="18" charset="0"/>
                </a:rPr>
                <a:t>Model 2</a:t>
              </a:r>
              <a:endParaRPr lang="en-US" altLang="en-US" sz="1600">
                <a:ea typeface="SimSun" pitchFamily="2" charset="-122"/>
                <a:cs typeface="Times New Roman" pitchFamily="18" charset="0"/>
              </a:endParaRPr>
            </a:p>
          </p:txBody>
        </p:sp>
        <p:sp>
          <p:nvSpPr>
            <p:cNvPr id="22576" name="Text Box 65"/>
            <p:cNvSpPr txBox="1">
              <a:spLocks noChangeArrowheads="1"/>
            </p:cNvSpPr>
            <p:nvPr/>
          </p:nvSpPr>
          <p:spPr bwMode="auto">
            <a:xfrm>
              <a:off x="1605" y="10109"/>
              <a:ext cx="270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i="1">
                  <a:solidFill>
                    <a:srgbClr val="FFFFFF"/>
                  </a:solidFill>
                  <a:latin typeface="Verdana" pitchFamily="34" charset="0"/>
                  <a:ea typeface="SimSun" pitchFamily="2" charset="-122"/>
                  <a:cs typeface="Times New Roman" pitchFamily="18" charset="0"/>
                </a:rPr>
                <a:t>General Model</a:t>
              </a:r>
              <a:endParaRPr lang="en-US" altLang="en-US" sz="1600">
                <a:ea typeface="SimSun" pitchFamily="2" charset="-122"/>
                <a:cs typeface="Times New Roman" pitchFamily="18" charset="0"/>
              </a:endParaRPr>
            </a:p>
          </p:txBody>
        </p:sp>
        <p:sp>
          <p:nvSpPr>
            <p:cNvPr id="22577" name="Text Box 66"/>
            <p:cNvSpPr txBox="1">
              <a:spLocks noChangeArrowheads="1"/>
            </p:cNvSpPr>
            <p:nvPr/>
          </p:nvSpPr>
          <p:spPr bwMode="auto">
            <a:xfrm>
              <a:off x="7920" y="11880"/>
              <a:ext cx="2880"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b="1" i="1">
                  <a:latin typeface="Times New Roman" pitchFamily="18" charset="0"/>
                  <a:ea typeface="SimSun" pitchFamily="2" charset="-122"/>
                  <a:cs typeface="Times New Roman" pitchFamily="18" charset="0"/>
                </a:rPr>
                <a:t>G</a:t>
              </a:r>
              <a:r>
                <a:rPr lang="en-US" altLang="en-US" sz="1200">
                  <a:latin typeface="Times New Roman" pitchFamily="18" charset="0"/>
                  <a:ea typeface="SimSun" pitchFamily="2" charset="-122"/>
                  <a:cs typeface="Times New Roman" pitchFamily="18" charset="0"/>
                </a:rPr>
                <a:t> </a:t>
              </a:r>
              <a:r>
                <a:rPr lang="en-US" altLang="en-US" sz="1400">
                  <a:latin typeface="Times New Roman" pitchFamily="18" charset="0"/>
                  <a:ea typeface="SimSun" pitchFamily="2" charset="-122"/>
                  <a:cs typeface="Times New Roman" pitchFamily="18" charset="0"/>
                </a:rPr>
                <a:t>and </a:t>
              </a:r>
              <a:r>
                <a:rPr lang="en-US" altLang="en-US" sz="1600" b="1" i="1">
                  <a:latin typeface="Times New Roman" pitchFamily="18" charset="0"/>
                  <a:ea typeface="SimSun" pitchFamily="2" charset="-122"/>
                  <a:cs typeface="Times New Roman" pitchFamily="18" charset="0"/>
                </a:rPr>
                <a:t>g</a:t>
              </a:r>
              <a:r>
                <a:rPr lang="en-US" altLang="en-US" sz="1200" b="1" i="1">
                  <a:latin typeface="Times New Roman" pitchFamily="18" charset="0"/>
                  <a:ea typeface="SimSun" pitchFamily="2" charset="-122"/>
                  <a:cs typeface="Times New Roman" pitchFamily="18" charset="0"/>
                </a:rPr>
                <a:t> </a:t>
              </a:r>
              <a:r>
                <a:rPr lang="en-US" altLang="en-US" sz="1200">
                  <a:latin typeface="Times New Roman" pitchFamily="18" charset="0"/>
                  <a:ea typeface="SimSun" pitchFamily="2" charset="-122"/>
                  <a:cs typeface="Times New Roman" pitchFamily="18" charset="0"/>
                </a:rPr>
                <a:t>– </a:t>
              </a:r>
              <a:r>
                <a:rPr lang="en-US" altLang="en-US" sz="1400">
                  <a:latin typeface="Times New Roman" pitchFamily="18" charset="0"/>
                  <a:ea typeface="SimSun" pitchFamily="2" charset="-122"/>
                  <a:cs typeface="Times New Roman" pitchFamily="18" charset="0"/>
                </a:rPr>
                <a:t>goals,</a:t>
              </a:r>
              <a:endParaRPr lang="en-US" altLang="en-US" sz="1400">
                <a:ea typeface="SimSun" pitchFamily="2" charset="-122"/>
                <a:cs typeface="Times New Roman" pitchFamily="18" charset="0"/>
              </a:endParaRPr>
            </a:p>
            <a:p>
              <a:pPr algn="l"/>
              <a:r>
                <a:rPr lang="en-US" altLang="en-US" sz="1600" b="1" i="1">
                  <a:latin typeface="Times New Roman" pitchFamily="18" charset="0"/>
                  <a:ea typeface="SimSun" pitchFamily="2" charset="-122"/>
                  <a:cs typeface="Times New Roman" pitchFamily="18" charset="0"/>
                </a:rPr>
                <a:t>P</a:t>
              </a:r>
              <a:r>
                <a:rPr lang="en-US" altLang="en-US" sz="1600" b="1" i="1" baseline="-30000">
                  <a:latin typeface="Times New Roman" pitchFamily="18" charset="0"/>
                  <a:ea typeface="SimSun" pitchFamily="2" charset="-122"/>
                  <a:cs typeface="Times New Roman" pitchFamily="18" charset="0"/>
                </a:rPr>
                <a:t>g</a:t>
              </a:r>
              <a:r>
                <a:rPr lang="en-US" altLang="en-US" sz="1600">
                  <a:latin typeface="Times New Roman" pitchFamily="18" charset="0"/>
                  <a:ea typeface="SimSun" pitchFamily="2" charset="-122"/>
                  <a:cs typeface="Times New Roman" pitchFamily="18" charset="0"/>
                </a:rPr>
                <a:t> </a:t>
              </a:r>
              <a:r>
                <a:rPr lang="en-US" altLang="en-US" sz="1400">
                  <a:latin typeface="Times New Roman" pitchFamily="18" charset="0"/>
                  <a:ea typeface="SimSun" pitchFamily="2" charset="-122"/>
                  <a:cs typeface="Times New Roman" pitchFamily="18" charset="0"/>
                </a:rPr>
                <a:t>– priority of the goal </a:t>
              </a:r>
              <a:r>
                <a:rPr lang="en-US" altLang="en-US" sz="1400" b="1" i="1">
                  <a:latin typeface="Times New Roman" pitchFamily="18" charset="0"/>
                  <a:ea typeface="SimSun" pitchFamily="2" charset="-122"/>
                  <a:cs typeface="Times New Roman" pitchFamily="18" charset="0"/>
                </a:rPr>
                <a:t>g</a:t>
              </a:r>
              <a:endParaRPr lang="en-US" altLang="en-US" sz="1400">
                <a:ea typeface="SimSun" pitchFamily="2" charset="-122"/>
                <a:cs typeface="Times New Roman" pitchFamily="18" charset="0"/>
              </a:endParaRPr>
            </a:p>
          </p:txBody>
        </p:sp>
        <p:graphicFrame>
          <p:nvGraphicFramePr>
            <p:cNvPr id="22537" name="Object 67"/>
            <p:cNvGraphicFramePr>
              <a:graphicFrameLocks noChangeAspect="1"/>
            </p:cNvGraphicFramePr>
            <p:nvPr/>
          </p:nvGraphicFramePr>
          <p:xfrm>
            <a:off x="8035" y="11414"/>
            <a:ext cx="440" cy="424"/>
          </p:xfrm>
          <a:graphic>
            <a:graphicData uri="http://schemas.openxmlformats.org/presentationml/2006/ole">
              <mc:AlternateContent xmlns:mc="http://schemas.openxmlformats.org/markup-compatibility/2006">
                <mc:Choice xmlns:v="urn:schemas-microsoft-com:vml" Requires="v">
                  <p:oleObj r:id="rId11" imgW="1333333" imgH="1285714" progId="Unknown">
                    <p:embed/>
                  </p:oleObj>
                </mc:Choice>
                <mc:Fallback>
                  <p:oleObj r:id="rId11" imgW="1333333" imgH="1285714" progId="Unknown">
                    <p:embed/>
                    <p:pic>
                      <p:nvPicPr>
                        <p:cNvPr id="0" name="Object 6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5" y="11414"/>
                          <a:ext cx="440" cy="4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578" name="Text Box 68"/>
            <p:cNvSpPr txBox="1">
              <a:spLocks noChangeArrowheads="1"/>
            </p:cNvSpPr>
            <p:nvPr/>
          </p:nvSpPr>
          <p:spPr bwMode="auto">
            <a:xfrm>
              <a:off x="8385" y="11414"/>
              <a:ext cx="2415"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a:latin typeface="Times New Roman" pitchFamily="18" charset="0"/>
                  <a:ea typeface="SimSun" pitchFamily="2" charset="-122"/>
                  <a:cs typeface="Times New Roman" pitchFamily="18" charset="0"/>
                </a:rPr>
                <a:t>- behavior plan</a:t>
              </a:r>
              <a:r>
                <a:rPr lang="en-US" altLang="en-US" sz="1200">
                  <a:latin typeface="Times New Roman" pitchFamily="18" charset="0"/>
                  <a:ea typeface="SimSun" pitchFamily="2" charset="-122"/>
                  <a:cs typeface="Times New Roman" pitchFamily="18" charset="0"/>
                </a:rPr>
                <a:t> </a:t>
              </a:r>
              <a:endParaRPr lang="en-US" altLang="en-US" sz="1800">
                <a:ea typeface="SimSun" pitchFamily="2" charset="-122"/>
                <a:cs typeface="Times New Roman" pitchFamily="18" charset="0"/>
              </a:endParaRPr>
            </a:p>
          </p:txBody>
        </p:sp>
        <p:pic>
          <p:nvPicPr>
            <p:cNvPr id="22579" name="Picture 69" descr="CA8C68LO"/>
            <p:cNvPicPr>
              <a:picLocks noChangeAspect="1" noChangeArrowheads="1"/>
            </p:cNvPicPr>
            <p:nvPr/>
          </p:nvPicPr>
          <p:blipFill>
            <a:blip r:embed="rId12">
              <a:lum bright="24000" contrast="-42000"/>
              <a:extLst>
                <a:ext uri="{28A0092B-C50C-407E-A947-70E740481C1C}">
                  <a14:useLocalDpi xmlns:a14="http://schemas.microsoft.com/office/drawing/2010/main" val="0"/>
                </a:ext>
              </a:extLst>
            </a:blip>
            <a:srcRect/>
            <a:stretch>
              <a:fillRect/>
            </a:stretch>
          </p:blipFill>
          <p:spPr bwMode="auto">
            <a:xfrm>
              <a:off x="8070" y="10710"/>
              <a:ext cx="596" cy="599"/>
            </a:xfrm>
            <a:prstGeom prst="rect">
              <a:avLst/>
            </a:prstGeom>
            <a:noFill/>
            <a:ln w="38100" cmpd="dbl">
              <a:solidFill>
                <a:srgbClr val="339966"/>
              </a:solidFill>
              <a:miter lim="800000"/>
              <a:headEnd/>
              <a:tailEnd/>
            </a:ln>
            <a:extLst>
              <a:ext uri="{909E8E84-426E-40DD-AFC4-6F175D3DCCD1}">
                <a14:hiddenFill xmlns:a14="http://schemas.microsoft.com/office/drawing/2010/main">
                  <a:solidFill>
                    <a:srgbClr val="FFFFFF"/>
                  </a:solidFill>
                </a14:hiddenFill>
              </a:ext>
            </a:extLst>
          </p:spPr>
        </p:pic>
        <p:sp>
          <p:nvSpPr>
            <p:cNvPr id="22580" name="Text Box 70"/>
            <p:cNvSpPr txBox="1">
              <a:spLocks noChangeArrowheads="1"/>
            </p:cNvSpPr>
            <p:nvPr/>
          </p:nvSpPr>
          <p:spPr bwMode="auto">
            <a:xfrm>
              <a:off x="8655" y="10799"/>
              <a:ext cx="2145"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en-US" altLang="en-US" sz="1600">
                  <a:latin typeface="Times New Roman" pitchFamily="18" charset="0"/>
                  <a:ea typeface="SimSun" pitchFamily="2" charset="-122"/>
                  <a:cs typeface="Times New Roman" pitchFamily="18" charset="0"/>
                </a:rPr>
                <a:t>- behavior planer</a:t>
              </a:r>
              <a:r>
                <a:rPr lang="en-US" altLang="en-US" sz="1200">
                  <a:latin typeface="Times New Roman" pitchFamily="18" charset="0"/>
                  <a:ea typeface="SimSun" pitchFamily="2" charset="-122"/>
                  <a:cs typeface="Times New Roman" pitchFamily="18" charset="0"/>
                </a:rPr>
                <a:t> </a:t>
              </a:r>
              <a:endParaRPr lang="en-US" altLang="en-US" sz="1800">
                <a:ea typeface="SimSun" pitchFamily="2" charset="-122"/>
                <a:cs typeface="Times New Roman" pitchFamily="18" charset="0"/>
              </a:endParaRPr>
            </a:p>
          </p:txBody>
        </p:sp>
        <p:sp>
          <p:nvSpPr>
            <p:cNvPr id="22581" name="Freeform 71"/>
            <p:cNvSpPr>
              <a:spLocks/>
            </p:cNvSpPr>
            <p:nvPr/>
          </p:nvSpPr>
          <p:spPr bwMode="auto">
            <a:xfrm>
              <a:off x="3330" y="11309"/>
              <a:ext cx="975" cy="230"/>
            </a:xfrm>
            <a:custGeom>
              <a:avLst/>
              <a:gdLst>
                <a:gd name="T0" fmla="*/ 975 w 975"/>
                <a:gd name="T1" fmla="*/ 210 h 230"/>
                <a:gd name="T2" fmla="*/ 300 w 975"/>
                <a:gd name="T3" fmla="*/ 195 h 230"/>
                <a:gd name="T4" fmla="*/ 0 w 975"/>
                <a:gd name="T5" fmla="*/ 0 h 230"/>
                <a:gd name="T6" fmla="*/ 0 60000 65536"/>
                <a:gd name="T7" fmla="*/ 0 60000 65536"/>
                <a:gd name="T8" fmla="*/ 0 60000 65536"/>
                <a:gd name="T9" fmla="*/ 0 w 975"/>
                <a:gd name="T10" fmla="*/ 0 h 230"/>
                <a:gd name="T11" fmla="*/ 975 w 975"/>
                <a:gd name="T12" fmla="*/ 230 h 230"/>
              </a:gdLst>
              <a:ahLst/>
              <a:cxnLst>
                <a:cxn ang="T6">
                  <a:pos x="T0" y="T1"/>
                </a:cxn>
                <a:cxn ang="T7">
                  <a:pos x="T2" y="T3"/>
                </a:cxn>
                <a:cxn ang="T8">
                  <a:pos x="T4" y="T5"/>
                </a:cxn>
              </a:cxnLst>
              <a:rect l="T9" t="T10" r="T11" b="T12"/>
              <a:pathLst>
                <a:path w="975" h="230">
                  <a:moveTo>
                    <a:pt x="975" y="210"/>
                  </a:moveTo>
                  <a:cubicBezTo>
                    <a:pt x="718" y="220"/>
                    <a:pt x="462" y="230"/>
                    <a:pt x="300" y="195"/>
                  </a:cubicBezTo>
                  <a:cubicBezTo>
                    <a:pt x="138" y="160"/>
                    <a:pt x="69" y="80"/>
                    <a:pt x="0" y="0"/>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2" name="Freeform 72"/>
            <p:cNvSpPr>
              <a:spLocks/>
            </p:cNvSpPr>
            <p:nvPr/>
          </p:nvSpPr>
          <p:spPr bwMode="auto">
            <a:xfrm>
              <a:off x="2175" y="11517"/>
              <a:ext cx="2130" cy="567"/>
            </a:xfrm>
            <a:custGeom>
              <a:avLst/>
              <a:gdLst>
                <a:gd name="T0" fmla="*/ 2130 w 2130"/>
                <a:gd name="T1" fmla="*/ 182 h 567"/>
                <a:gd name="T2" fmla="*/ 1680 w 2130"/>
                <a:gd name="T3" fmla="*/ 122 h 567"/>
                <a:gd name="T4" fmla="*/ 1230 w 2130"/>
                <a:gd name="T5" fmla="*/ 17 h 567"/>
                <a:gd name="T6" fmla="*/ 1020 w 2130"/>
                <a:gd name="T7" fmla="*/ 17 h 567"/>
                <a:gd name="T8" fmla="*/ 795 w 2130"/>
                <a:gd name="T9" fmla="*/ 107 h 567"/>
                <a:gd name="T10" fmla="*/ 630 w 2130"/>
                <a:gd name="T11" fmla="*/ 347 h 567"/>
                <a:gd name="T12" fmla="*/ 510 w 2130"/>
                <a:gd name="T13" fmla="*/ 512 h 567"/>
                <a:gd name="T14" fmla="*/ 135 w 2130"/>
                <a:gd name="T15" fmla="*/ 557 h 567"/>
                <a:gd name="T16" fmla="*/ 0 w 2130"/>
                <a:gd name="T17" fmla="*/ 452 h 5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30"/>
                <a:gd name="T28" fmla="*/ 0 h 567"/>
                <a:gd name="T29" fmla="*/ 2130 w 2130"/>
                <a:gd name="T30" fmla="*/ 567 h 5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30" h="567">
                  <a:moveTo>
                    <a:pt x="2130" y="182"/>
                  </a:moveTo>
                  <a:cubicBezTo>
                    <a:pt x="1980" y="165"/>
                    <a:pt x="1830" y="149"/>
                    <a:pt x="1680" y="122"/>
                  </a:cubicBezTo>
                  <a:cubicBezTo>
                    <a:pt x="1530" y="95"/>
                    <a:pt x="1340" y="34"/>
                    <a:pt x="1230" y="17"/>
                  </a:cubicBezTo>
                  <a:cubicBezTo>
                    <a:pt x="1120" y="0"/>
                    <a:pt x="1092" y="2"/>
                    <a:pt x="1020" y="17"/>
                  </a:cubicBezTo>
                  <a:cubicBezTo>
                    <a:pt x="948" y="32"/>
                    <a:pt x="860" y="52"/>
                    <a:pt x="795" y="107"/>
                  </a:cubicBezTo>
                  <a:cubicBezTo>
                    <a:pt x="730" y="162"/>
                    <a:pt x="677" y="280"/>
                    <a:pt x="630" y="347"/>
                  </a:cubicBezTo>
                  <a:cubicBezTo>
                    <a:pt x="583" y="414"/>
                    <a:pt x="592" y="477"/>
                    <a:pt x="510" y="512"/>
                  </a:cubicBezTo>
                  <a:cubicBezTo>
                    <a:pt x="428" y="547"/>
                    <a:pt x="220" y="567"/>
                    <a:pt x="135" y="557"/>
                  </a:cubicBezTo>
                  <a:cubicBezTo>
                    <a:pt x="50" y="547"/>
                    <a:pt x="25" y="499"/>
                    <a:pt x="0" y="452"/>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3" name="Freeform 73"/>
            <p:cNvSpPr>
              <a:spLocks/>
            </p:cNvSpPr>
            <p:nvPr/>
          </p:nvSpPr>
          <p:spPr bwMode="auto">
            <a:xfrm>
              <a:off x="3300" y="8729"/>
              <a:ext cx="1020" cy="525"/>
            </a:xfrm>
            <a:custGeom>
              <a:avLst/>
              <a:gdLst>
                <a:gd name="T0" fmla="*/ 1020 w 1020"/>
                <a:gd name="T1" fmla="*/ 0 h 615"/>
                <a:gd name="T2" fmla="*/ 615 w 1020"/>
                <a:gd name="T3" fmla="*/ 120 h 615"/>
                <a:gd name="T4" fmla="*/ 375 w 1020"/>
                <a:gd name="T5" fmla="*/ 435 h 615"/>
                <a:gd name="T6" fmla="*/ 0 w 1020"/>
                <a:gd name="T7" fmla="*/ 615 h 615"/>
                <a:gd name="T8" fmla="*/ 0 60000 65536"/>
                <a:gd name="T9" fmla="*/ 0 60000 65536"/>
                <a:gd name="T10" fmla="*/ 0 60000 65536"/>
                <a:gd name="T11" fmla="*/ 0 60000 65536"/>
                <a:gd name="T12" fmla="*/ 0 w 1020"/>
                <a:gd name="T13" fmla="*/ 0 h 615"/>
                <a:gd name="T14" fmla="*/ 1020 w 1020"/>
                <a:gd name="T15" fmla="*/ 615 h 615"/>
              </a:gdLst>
              <a:ahLst/>
              <a:cxnLst>
                <a:cxn ang="T8">
                  <a:pos x="T0" y="T1"/>
                </a:cxn>
                <a:cxn ang="T9">
                  <a:pos x="T2" y="T3"/>
                </a:cxn>
                <a:cxn ang="T10">
                  <a:pos x="T4" y="T5"/>
                </a:cxn>
                <a:cxn ang="T11">
                  <a:pos x="T6" y="T7"/>
                </a:cxn>
              </a:cxnLst>
              <a:rect l="T12" t="T13" r="T14" b="T15"/>
              <a:pathLst>
                <a:path w="1020" h="615">
                  <a:moveTo>
                    <a:pt x="1020" y="0"/>
                  </a:moveTo>
                  <a:cubicBezTo>
                    <a:pt x="871" y="23"/>
                    <a:pt x="723" y="47"/>
                    <a:pt x="615" y="120"/>
                  </a:cubicBezTo>
                  <a:cubicBezTo>
                    <a:pt x="507" y="193"/>
                    <a:pt x="477" y="353"/>
                    <a:pt x="375" y="435"/>
                  </a:cubicBezTo>
                  <a:cubicBezTo>
                    <a:pt x="273" y="517"/>
                    <a:pt x="136" y="566"/>
                    <a:pt x="0" y="615"/>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4" name="Freeform 74"/>
            <p:cNvSpPr>
              <a:spLocks/>
            </p:cNvSpPr>
            <p:nvPr/>
          </p:nvSpPr>
          <p:spPr bwMode="auto">
            <a:xfrm>
              <a:off x="3360" y="8299"/>
              <a:ext cx="975" cy="230"/>
            </a:xfrm>
            <a:custGeom>
              <a:avLst/>
              <a:gdLst>
                <a:gd name="T0" fmla="*/ 975 w 975"/>
                <a:gd name="T1" fmla="*/ 210 h 230"/>
                <a:gd name="T2" fmla="*/ 300 w 975"/>
                <a:gd name="T3" fmla="*/ 195 h 230"/>
                <a:gd name="T4" fmla="*/ 0 w 975"/>
                <a:gd name="T5" fmla="*/ 0 h 230"/>
                <a:gd name="T6" fmla="*/ 0 60000 65536"/>
                <a:gd name="T7" fmla="*/ 0 60000 65536"/>
                <a:gd name="T8" fmla="*/ 0 60000 65536"/>
                <a:gd name="T9" fmla="*/ 0 w 975"/>
                <a:gd name="T10" fmla="*/ 0 h 230"/>
                <a:gd name="T11" fmla="*/ 975 w 975"/>
                <a:gd name="T12" fmla="*/ 230 h 230"/>
              </a:gdLst>
              <a:ahLst/>
              <a:cxnLst>
                <a:cxn ang="T6">
                  <a:pos x="T0" y="T1"/>
                </a:cxn>
                <a:cxn ang="T7">
                  <a:pos x="T2" y="T3"/>
                </a:cxn>
                <a:cxn ang="T8">
                  <a:pos x="T4" y="T5"/>
                </a:cxn>
              </a:cxnLst>
              <a:rect l="T9" t="T10" r="T11" b="T12"/>
              <a:pathLst>
                <a:path w="975" h="230">
                  <a:moveTo>
                    <a:pt x="975" y="210"/>
                  </a:moveTo>
                  <a:cubicBezTo>
                    <a:pt x="718" y="220"/>
                    <a:pt x="462" y="230"/>
                    <a:pt x="300" y="195"/>
                  </a:cubicBezTo>
                  <a:cubicBezTo>
                    <a:pt x="138" y="160"/>
                    <a:pt x="69" y="80"/>
                    <a:pt x="0" y="0"/>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5" name="Freeform 75"/>
            <p:cNvSpPr>
              <a:spLocks/>
            </p:cNvSpPr>
            <p:nvPr/>
          </p:nvSpPr>
          <p:spPr bwMode="auto">
            <a:xfrm>
              <a:off x="2205" y="8507"/>
              <a:ext cx="2130" cy="567"/>
            </a:xfrm>
            <a:custGeom>
              <a:avLst/>
              <a:gdLst>
                <a:gd name="T0" fmla="*/ 2130 w 2130"/>
                <a:gd name="T1" fmla="*/ 182 h 567"/>
                <a:gd name="T2" fmla="*/ 1680 w 2130"/>
                <a:gd name="T3" fmla="*/ 122 h 567"/>
                <a:gd name="T4" fmla="*/ 1230 w 2130"/>
                <a:gd name="T5" fmla="*/ 17 h 567"/>
                <a:gd name="T6" fmla="*/ 1020 w 2130"/>
                <a:gd name="T7" fmla="*/ 17 h 567"/>
                <a:gd name="T8" fmla="*/ 795 w 2130"/>
                <a:gd name="T9" fmla="*/ 107 h 567"/>
                <a:gd name="T10" fmla="*/ 630 w 2130"/>
                <a:gd name="T11" fmla="*/ 347 h 567"/>
                <a:gd name="T12" fmla="*/ 510 w 2130"/>
                <a:gd name="T13" fmla="*/ 512 h 567"/>
                <a:gd name="T14" fmla="*/ 135 w 2130"/>
                <a:gd name="T15" fmla="*/ 557 h 567"/>
                <a:gd name="T16" fmla="*/ 0 w 2130"/>
                <a:gd name="T17" fmla="*/ 452 h 5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30"/>
                <a:gd name="T28" fmla="*/ 0 h 567"/>
                <a:gd name="T29" fmla="*/ 2130 w 2130"/>
                <a:gd name="T30" fmla="*/ 567 h 5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30" h="567">
                  <a:moveTo>
                    <a:pt x="2130" y="182"/>
                  </a:moveTo>
                  <a:cubicBezTo>
                    <a:pt x="1980" y="165"/>
                    <a:pt x="1830" y="149"/>
                    <a:pt x="1680" y="122"/>
                  </a:cubicBezTo>
                  <a:cubicBezTo>
                    <a:pt x="1530" y="95"/>
                    <a:pt x="1340" y="34"/>
                    <a:pt x="1230" y="17"/>
                  </a:cubicBezTo>
                  <a:cubicBezTo>
                    <a:pt x="1120" y="0"/>
                    <a:pt x="1092" y="2"/>
                    <a:pt x="1020" y="17"/>
                  </a:cubicBezTo>
                  <a:cubicBezTo>
                    <a:pt x="948" y="32"/>
                    <a:pt x="860" y="52"/>
                    <a:pt x="795" y="107"/>
                  </a:cubicBezTo>
                  <a:cubicBezTo>
                    <a:pt x="730" y="162"/>
                    <a:pt x="677" y="280"/>
                    <a:pt x="630" y="347"/>
                  </a:cubicBezTo>
                  <a:cubicBezTo>
                    <a:pt x="583" y="414"/>
                    <a:pt x="592" y="477"/>
                    <a:pt x="510" y="512"/>
                  </a:cubicBezTo>
                  <a:cubicBezTo>
                    <a:pt x="428" y="547"/>
                    <a:pt x="220" y="567"/>
                    <a:pt x="135" y="557"/>
                  </a:cubicBezTo>
                  <a:cubicBezTo>
                    <a:pt x="50" y="547"/>
                    <a:pt x="25" y="499"/>
                    <a:pt x="0" y="452"/>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6" name="Freeform 76"/>
            <p:cNvSpPr>
              <a:spLocks/>
            </p:cNvSpPr>
            <p:nvPr/>
          </p:nvSpPr>
          <p:spPr bwMode="auto">
            <a:xfrm>
              <a:off x="8070" y="8329"/>
              <a:ext cx="975" cy="230"/>
            </a:xfrm>
            <a:custGeom>
              <a:avLst/>
              <a:gdLst>
                <a:gd name="T0" fmla="*/ 975 w 975"/>
                <a:gd name="T1" fmla="*/ 210 h 230"/>
                <a:gd name="T2" fmla="*/ 300 w 975"/>
                <a:gd name="T3" fmla="*/ 195 h 230"/>
                <a:gd name="T4" fmla="*/ 0 w 975"/>
                <a:gd name="T5" fmla="*/ 0 h 230"/>
                <a:gd name="T6" fmla="*/ 0 60000 65536"/>
                <a:gd name="T7" fmla="*/ 0 60000 65536"/>
                <a:gd name="T8" fmla="*/ 0 60000 65536"/>
                <a:gd name="T9" fmla="*/ 0 w 975"/>
                <a:gd name="T10" fmla="*/ 0 h 230"/>
                <a:gd name="T11" fmla="*/ 975 w 975"/>
                <a:gd name="T12" fmla="*/ 230 h 230"/>
              </a:gdLst>
              <a:ahLst/>
              <a:cxnLst>
                <a:cxn ang="T6">
                  <a:pos x="T0" y="T1"/>
                </a:cxn>
                <a:cxn ang="T7">
                  <a:pos x="T2" y="T3"/>
                </a:cxn>
                <a:cxn ang="T8">
                  <a:pos x="T4" y="T5"/>
                </a:cxn>
              </a:cxnLst>
              <a:rect l="T9" t="T10" r="T11" b="T12"/>
              <a:pathLst>
                <a:path w="975" h="230">
                  <a:moveTo>
                    <a:pt x="975" y="210"/>
                  </a:moveTo>
                  <a:cubicBezTo>
                    <a:pt x="718" y="220"/>
                    <a:pt x="462" y="230"/>
                    <a:pt x="300" y="195"/>
                  </a:cubicBezTo>
                  <a:cubicBezTo>
                    <a:pt x="138" y="160"/>
                    <a:pt x="69" y="80"/>
                    <a:pt x="0" y="0"/>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7" name="Freeform 77"/>
            <p:cNvSpPr>
              <a:spLocks/>
            </p:cNvSpPr>
            <p:nvPr/>
          </p:nvSpPr>
          <p:spPr bwMode="auto">
            <a:xfrm>
              <a:off x="6915" y="8537"/>
              <a:ext cx="2130" cy="567"/>
            </a:xfrm>
            <a:custGeom>
              <a:avLst/>
              <a:gdLst>
                <a:gd name="T0" fmla="*/ 2130 w 2130"/>
                <a:gd name="T1" fmla="*/ 182 h 567"/>
                <a:gd name="T2" fmla="*/ 1680 w 2130"/>
                <a:gd name="T3" fmla="*/ 122 h 567"/>
                <a:gd name="T4" fmla="*/ 1230 w 2130"/>
                <a:gd name="T5" fmla="*/ 17 h 567"/>
                <a:gd name="T6" fmla="*/ 1020 w 2130"/>
                <a:gd name="T7" fmla="*/ 17 h 567"/>
                <a:gd name="T8" fmla="*/ 795 w 2130"/>
                <a:gd name="T9" fmla="*/ 107 h 567"/>
                <a:gd name="T10" fmla="*/ 630 w 2130"/>
                <a:gd name="T11" fmla="*/ 347 h 567"/>
                <a:gd name="T12" fmla="*/ 510 w 2130"/>
                <a:gd name="T13" fmla="*/ 512 h 567"/>
                <a:gd name="T14" fmla="*/ 135 w 2130"/>
                <a:gd name="T15" fmla="*/ 557 h 567"/>
                <a:gd name="T16" fmla="*/ 0 w 2130"/>
                <a:gd name="T17" fmla="*/ 452 h 5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30"/>
                <a:gd name="T28" fmla="*/ 0 h 567"/>
                <a:gd name="T29" fmla="*/ 2130 w 2130"/>
                <a:gd name="T30" fmla="*/ 567 h 5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30" h="567">
                  <a:moveTo>
                    <a:pt x="2130" y="182"/>
                  </a:moveTo>
                  <a:cubicBezTo>
                    <a:pt x="1980" y="165"/>
                    <a:pt x="1830" y="149"/>
                    <a:pt x="1680" y="122"/>
                  </a:cubicBezTo>
                  <a:cubicBezTo>
                    <a:pt x="1530" y="95"/>
                    <a:pt x="1340" y="34"/>
                    <a:pt x="1230" y="17"/>
                  </a:cubicBezTo>
                  <a:cubicBezTo>
                    <a:pt x="1120" y="0"/>
                    <a:pt x="1092" y="2"/>
                    <a:pt x="1020" y="17"/>
                  </a:cubicBezTo>
                  <a:cubicBezTo>
                    <a:pt x="948" y="32"/>
                    <a:pt x="860" y="52"/>
                    <a:pt x="795" y="107"/>
                  </a:cubicBezTo>
                  <a:cubicBezTo>
                    <a:pt x="730" y="162"/>
                    <a:pt x="677" y="280"/>
                    <a:pt x="630" y="347"/>
                  </a:cubicBezTo>
                  <a:cubicBezTo>
                    <a:pt x="583" y="414"/>
                    <a:pt x="592" y="477"/>
                    <a:pt x="510" y="512"/>
                  </a:cubicBezTo>
                  <a:cubicBezTo>
                    <a:pt x="428" y="547"/>
                    <a:pt x="220" y="567"/>
                    <a:pt x="135" y="557"/>
                  </a:cubicBezTo>
                  <a:cubicBezTo>
                    <a:pt x="50" y="547"/>
                    <a:pt x="25" y="499"/>
                    <a:pt x="0" y="452"/>
                  </a:cubicBezTo>
                </a:path>
              </a:pathLst>
            </a:custGeom>
            <a:noFill/>
            <a:ln w="9525">
              <a:solidFill>
                <a:srgbClr val="3366FF"/>
              </a:solidFill>
              <a:prstDash val="dash"/>
              <a:round/>
              <a:headEnd type="none" w="sm" len="lg"/>
              <a:tailEnd type="triangle" w="sm"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174" name="Oval 78"/>
            <p:cNvSpPr>
              <a:spLocks noChangeArrowheads="1"/>
            </p:cNvSpPr>
            <p:nvPr/>
          </p:nvSpPr>
          <p:spPr bwMode="auto">
            <a:xfrm>
              <a:off x="8776" y="8324"/>
              <a:ext cx="809" cy="616"/>
            </a:xfrm>
            <a:prstGeom prst="ellipse">
              <a:avLst/>
            </a:prstGeom>
            <a:solidFill>
              <a:srgbClr val="FDA94D"/>
            </a:solidFill>
            <a:ln w="9525">
              <a:solidFill>
                <a:srgbClr val="000000"/>
              </a:solidFill>
              <a:prstDash val="dash"/>
              <a:round/>
              <a:headEnd/>
              <a:tailEnd/>
            </a:ln>
            <a:effectLst>
              <a:outerShdw dist="28398" dir="1593903" algn="ctr" rotWithShape="0">
                <a:srgbClr val="808080"/>
              </a:outerShdw>
            </a:effectLst>
          </p:spPr>
          <p:txBody>
            <a:bodyPr/>
            <a:lstStyle/>
            <a:p>
              <a:pPr>
                <a:defRPr/>
              </a:pPr>
              <a:endParaRPr lang="en-US"/>
            </a:p>
          </p:txBody>
        </p:sp>
        <p:grpSp>
          <p:nvGrpSpPr>
            <p:cNvPr id="22589" name="Group 79"/>
            <p:cNvGrpSpPr>
              <a:grpSpLocks/>
            </p:cNvGrpSpPr>
            <p:nvPr/>
          </p:nvGrpSpPr>
          <p:grpSpPr bwMode="auto">
            <a:xfrm flipH="1">
              <a:off x="9255" y="8009"/>
              <a:ext cx="540" cy="647"/>
              <a:chOff x="1803" y="1661"/>
              <a:chExt cx="363" cy="505"/>
            </a:xfrm>
          </p:grpSpPr>
          <p:sp>
            <p:nvSpPr>
              <p:cNvPr id="22605" name="Oval 8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06" name="Picture 81"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590" name="Line 82"/>
            <p:cNvSpPr>
              <a:spLocks noChangeShapeType="1"/>
            </p:cNvSpPr>
            <p:nvPr/>
          </p:nvSpPr>
          <p:spPr bwMode="auto">
            <a:xfrm>
              <a:off x="9195" y="8324"/>
              <a:ext cx="0" cy="615"/>
            </a:xfrm>
            <a:prstGeom prst="line">
              <a:avLst/>
            </a:prstGeom>
            <a:noFill/>
            <a:ln w="190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91" name="Text Box 83"/>
            <p:cNvSpPr txBox="1">
              <a:spLocks noChangeArrowheads="1"/>
            </p:cNvSpPr>
            <p:nvPr/>
          </p:nvSpPr>
          <p:spPr bwMode="auto">
            <a:xfrm>
              <a:off x="8745" y="8414"/>
              <a:ext cx="540"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a:t>
              </a:r>
              <a:endParaRPr lang="fi-FI" altLang="en-US" sz="1800">
                <a:ea typeface="SimSun" pitchFamily="2" charset="-122"/>
                <a:cs typeface="Times New Roman" pitchFamily="18" charset="0"/>
              </a:endParaRPr>
            </a:p>
          </p:txBody>
        </p:sp>
        <p:sp>
          <p:nvSpPr>
            <p:cNvPr id="22592" name="Text Box 84"/>
            <p:cNvSpPr txBox="1">
              <a:spLocks noChangeArrowheads="1"/>
            </p:cNvSpPr>
            <p:nvPr/>
          </p:nvSpPr>
          <p:spPr bwMode="auto">
            <a:xfrm>
              <a:off x="9180" y="8864"/>
              <a:ext cx="180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G,( g</a:t>
              </a:r>
              <a:r>
                <a:rPr lang="fi-FI" altLang="en-US" sz="1400" b="1" i="1" baseline="-30000">
                  <a:solidFill>
                    <a:srgbClr val="3366FF"/>
                  </a:solidFill>
                  <a:latin typeface="Times New Roman" pitchFamily="18" charset="0"/>
                  <a:ea typeface="SimSun" pitchFamily="2" charset="-122"/>
                  <a:cs typeface="Times New Roman" pitchFamily="18" charset="0"/>
                </a:rPr>
                <a:t>1</a:t>
              </a:r>
              <a:r>
                <a:rPr lang="fi-FI" altLang="en-US" sz="1400" b="1" i="1">
                  <a:solidFill>
                    <a:srgbClr val="3366FF"/>
                  </a:solidFill>
                  <a:latin typeface="Times New Roman" pitchFamily="18" charset="0"/>
                  <a:ea typeface="SimSun" pitchFamily="2" charset="-122"/>
                  <a:cs typeface="Times New Roman" pitchFamily="18" charset="0"/>
                </a:rPr>
                <a:t>, g</a:t>
              </a:r>
              <a:r>
                <a:rPr lang="fi-FI" altLang="en-US" sz="1400" b="1" i="1" baseline="-30000">
                  <a:solidFill>
                    <a:srgbClr val="3366FF"/>
                  </a:solidFill>
                  <a:latin typeface="Times New Roman" pitchFamily="18" charset="0"/>
                  <a:ea typeface="SimSun" pitchFamily="2" charset="-122"/>
                  <a:cs typeface="Times New Roman" pitchFamily="18" charset="0"/>
                </a:rPr>
                <a:t>2 </a:t>
              </a:r>
              <a:r>
                <a:rPr lang="fi-FI" altLang="en-US" sz="1400" b="1" i="1">
                  <a:solidFill>
                    <a:srgbClr val="3366FF"/>
                  </a:solidFill>
                  <a:latin typeface="Times New Roman" pitchFamily="18" charset="0"/>
                  <a:ea typeface="SimSun" pitchFamily="2" charset="-122"/>
                  <a:cs typeface="Times New Roman" pitchFamily="18" charset="0"/>
                </a:rPr>
                <a:t>)</a:t>
              </a:r>
              <a:endParaRPr lang="fi-FI" altLang="en-US" sz="1800">
                <a:ea typeface="SimSun" pitchFamily="2" charset="-122"/>
                <a:cs typeface="Times New Roman" pitchFamily="18" charset="0"/>
              </a:endParaRPr>
            </a:p>
          </p:txBody>
        </p:sp>
        <p:pic>
          <p:nvPicPr>
            <p:cNvPr id="22593" name="Picture 85" descr="CA8C68LO"/>
            <p:cNvPicPr>
              <a:picLocks noChangeAspect="1" noChangeArrowheads="1"/>
            </p:cNvPicPr>
            <p:nvPr/>
          </p:nvPicPr>
          <p:blipFill>
            <a:blip r:embed="rId12">
              <a:lum bright="24000" contrast="-42000"/>
              <a:extLst>
                <a:ext uri="{28A0092B-C50C-407E-A947-70E740481C1C}">
                  <a14:useLocalDpi xmlns:a14="http://schemas.microsoft.com/office/drawing/2010/main" val="0"/>
                </a:ext>
              </a:extLst>
            </a:blip>
            <a:srcRect/>
            <a:stretch>
              <a:fillRect/>
            </a:stretch>
          </p:blipFill>
          <p:spPr bwMode="auto">
            <a:xfrm>
              <a:off x="9784" y="7800"/>
              <a:ext cx="596" cy="599"/>
            </a:xfrm>
            <a:prstGeom prst="rect">
              <a:avLst/>
            </a:prstGeom>
            <a:noFill/>
            <a:ln w="38100" cmpd="dbl">
              <a:solidFill>
                <a:srgbClr val="339966"/>
              </a:solidFill>
              <a:miter lim="800000"/>
              <a:headEnd/>
              <a:tailEnd/>
            </a:ln>
            <a:extLst>
              <a:ext uri="{909E8E84-426E-40DD-AFC4-6F175D3DCCD1}">
                <a14:hiddenFill xmlns:a14="http://schemas.microsoft.com/office/drawing/2010/main">
                  <a:solidFill>
                    <a:srgbClr val="FFFFFF"/>
                  </a:solidFill>
                </a14:hiddenFill>
              </a:ext>
            </a:extLst>
          </p:spPr>
        </p:pic>
        <p:sp>
          <p:nvSpPr>
            <p:cNvPr id="1156182" name="Oval 86"/>
            <p:cNvSpPr>
              <a:spLocks noChangeArrowheads="1"/>
            </p:cNvSpPr>
            <p:nvPr/>
          </p:nvSpPr>
          <p:spPr bwMode="auto">
            <a:xfrm>
              <a:off x="4095" y="8279"/>
              <a:ext cx="809" cy="616"/>
            </a:xfrm>
            <a:prstGeom prst="ellipse">
              <a:avLst/>
            </a:prstGeom>
            <a:solidFill>
              <a:srgbClr val="FDA94D"/>
            </a:solidFill>
            <a:ln w="9525">
              <a:solidFill>
                <a:srgbClr val="000000"/>
              </a:solidFill>
              <a:prstDash val="dash"/>
              <a:round/>
              <a:headEnd/>
              <a:tailEnd/>
            </a:ln>
            <a:effectLst>
              <a:outerShdw dist="28398" dir="1593903" algn="ctr" rotWithShape="0">
                <a:srgbClr val="808080"/>
              </a:outerShdw>
            </a:effectLst>
          </p:spPr>
          <p:txBody>
            <a:bodyPr/>
            <a:lstStyle/>
            <a:p>
              <a:pPr>
                <a:defRPr/>
              </a:pPr>
              <a:endParaRPr lang="en-US"/>
            </a:p>
          </p:txBody>
        </p:sp>
        <p:grpSp>
          <p:nvGrpSpPr>
            <p:cNvPr id="22595" name="Group 87"/>
            <p:cNvGrpSpPr>
              <a:grpSpLocks/>
            </p:cNvGrpSpPr>
            <p:nvPr/>
          </p:nvGrpSpPr>
          <p:grpSpPr bwMode="auto">
            <a:xfrm flipH="1">
              <a:off x="4500" y="7875"/>
              <a:ext cx="540" cy="647"/>
              <a:chOff x="1803" y="1661"/>
              <a:chExt cx="363" cy="505"/>
            </a:xfrm>
          </p:grpSpPr>
          <p:sp>
            <p:nvSpPr>
              <p:cNvPr id="22603" name="Oval 8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04" name="Picture 89"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2596" name="Picture 90" descr="CA8C68LO"/>
            <p:cNvPicPr>
              <a:picLocks noChangeAspect="1" noChangeArrowheads="1"/>
            </p:cNvPicPr>
            <p:nvPr/>
          </p:nvPicPr>
          <p:blipFill>
            <a:blip r:embed="rId12">
              <a:lum bright="24000" contrast="-42000"/>
              <a:extLst>
                <a:ext uri="{28A0092B-C50C-407E-A947-70E740481C1C}">
                  <a14:useLocalDpi xmlns:a14="http://schemas.microsoft.com/office/drawing/2010/main" val="0"/>
                </a:ext>
              </a:extLst>
            </a:blip>
            <a:srcRect/>
            <a:stretch>
              <a:fillRect/>
            </a:stretch>
          </p:blipFill>
          <p:spPr bwMode="auto">
            <a:xfrm>
              <a:off x="4984" y="7680"/>
              <a:ext cx="596" cy="599"/>
            </a:xfrm>
            <a:prstGeom prst="rect">
              <a:avLst/>
            </a:prstGeom>
            <a:noFill/>
            <a:ln w="38100" cmpd="dbl">
              <a:solidFill>
                <a:srgbClr val="339966"/>
              </a:solidFill>
              <a:miter lim="800000"/>
              <a:headEnd/>
              <a:tailEnd/>
            </a:ln>
            <a:extLst>
              <a:ext uri="{909E8E84-426E-40DD-AFC4-6F175D3DCCD1}">
                <a14:hiddenFill xmlns:a14="http://schemas.microsoft.com/office/drawing/2010/main">
                  <a:solidFill>
                    <a:srgbClr val="FFFFFF"/>
                  </a:solidFill>
                </a14:hiddenFill>
              </a:ext>
            </a:extLst>
          </p:spPr>
        </p:pic>
        <p:sp>
          <p:nvSpPr>
            <p:cNvPr id="1156187" name="Oval 91"/>
            <p:cNvSpPr>
              <a:spLocks noChangeArrowheads="1"/>
            </p:cNvSpPr>
            <p:nvPr/>
          </p:nvSpPr>
          <p:spPr bwMode="auto">
            <a:xfrm>
              <a:off x="4111" y="11368"/>
              <a:ext cx="809" cy="614"/>
            </a:xfrm>
            <a:prstGeom prst="ellipse">
              <a:avLst/>
            </a:prstGeom>
            <a:solidFill>
              <a:srgbClr val="FDA94D"/>
            </a:solidFill>
            <a:ln w="9525">
              <a:solidFill>
                <a:srgbClr val="000000"/>
              </a:solidFill>
              <a:prstDash val="dash"/>
              <a:round/>
              <a:headEnd/>
              <a:tailEnd/>
            </a:ln>
            <a:effectLst>
              <a:outerShdw dist="28398" dir="1593903" algn="ctr" rotWithShape="0">
                <a:srgbClr val="808080"/>
              </a:outerShdw>
            </a:effectLst>
          </p:spPr>
          <p:txBody>
            <a:bodyPr/>
            <a:lstStyle/>
            <a:p>
              <a:pPr>
                <a:defRPr/>
              </a:pPr>
              <a:endParaRPr lang="en-US"/>
            </a:p>
          </p:txBody>
        </p:sp>
        <p:grpSp>
          <p:nvGrpSpPr>
            <p:cNvPr id="22598" name="Group 92"/>
            <p:cNvGrpSpPr>
              <a:grpSpLocks/>
            </p:cNvGrpSpPr>
            <p:nvPr/>
          </p:nvGrpSpPr>
          <p:grpSpPr bwMode="auto">
            <a:xfrm flipH="1">
              <a:off x="4515" y="10962"/>
              <a:ext cx="540" cy="647"/>
              <a:chOff x="1803" y="1661"/>
              <a:chExt cx="363" cy="505"/>
            </a:xfrm>
          </p:grpSpPr>
          <p:sp>
            <p:nvSpPr>
              <p:cNvPr id="22601" name="Oval 9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22602" name="Picture 94" descr="CA0NW12D"/>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599" name="Text Box 95"/>
            <p:cNvSpPr txBox="1">
              <a:spLocks noChangeArrowheads="1"/>
            </p:cNvSpPr>
            <p:nvPr/>
          </p:nvSpPr>
          <p:spPr bwMode="auto">
            <a:xfrm>
              <a:off x="4530" y="11924"/>
              <a:ext cx="1800"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r>
                <a:rPr lang="fi-FI" altLang="en-US" sz="1400" b="1" i="1">
                  <a:solidFill>
                    <a:srgbClr val="3366FF"/>
                  </a:solidFill>
                  <a:latin typeface="Times New Roman" pitchFamily="18" charset="0"/>
                  <a:ea typeface="SimSun" pitchFamily="2" charset="-122"/>
                  <a:cs typeface="Times New Roman" pitchFamily="18" charset="0"/>
                </a:rPr>
                <a:t>P</a:t>
              </a:r>
              <a:r>
                <a:rPr lang="fi-FI" altLang="en-US" sz="1400" b="1" i="1" baseline="-30000">
                  <a:solidFill>
                    <a:srgbClr val="3366FF"/>
                  </a:solidFill>
                  <a:latin typeface="Times New Roman" pitchFamily="18" charset="0"/>
                  <a:ea typeface="SimSun" pitchFamily="2" charset="-122"/>
                  <a:cs typeface="Times New Roman" pitchFamily="18" charset="0"/>
                </a:rPr>
                <a:t>g1 </a:t>
              </a:r>
              <a:r>
                <a:rPr lang="fi-FI" altLang="en-US" sz="1400" b="1" i="1">
                  <a:solidFill>
                    <a:srgbClr val="3366FF"/>
                  </a:solidFill>
                  <a:latin typeface="Times New Roman" pitchFamily="18" charset="0"/>
                  <a:ea typeface="SimSun" pitchFamily="2" charset="-122"/>
                  <a:cs typeface="Times New Roman" pitchFamily="18" charset="0"/>
                </a:rPr>
                <a:t>, P</a:t>
              </a:r>
              <a:r>
                <a:rPr lang="fi-FI" altLang="en-US" sz="1400" b="1" i="1" baseline="-30000">
                  <a:solidFill>
                    <a:srgbClr val="3366FF"/>
                  </a:solidFill>
                  <a:latin typeface="Times New Roman" pitchFamily="18" charset="0"/>
                  <a:ea typeface="SimSun" pitchFamily="2" charset="-122"/>
                  <a:cs typeface="Times New Roman" pitchFamily="18" charset="0"/>
                </a:rPr>
                <a:t>g2 </a:t>
              </a:r>
              <a:r>
                <a:rPr lang="fi-FI" altLang="en-US" sz="1400" b="1" i="1">
                  <a:solidFill>
                    <a:srgbClr val="3366FF"/>
                  </a:solidFill>
                  <a:latin typeface="Times New Roman" pitchFamily="18" charset="0"/>
                  <a:ea typeface="SimSun" pitchFamily="2" charset="-122"/>
                  <a:cs typeface="Times New Roman" pitchFamily="18" charset="0"/>
                </a:rPr>
                <a:t>, P</a:t>
              </a:r>
              <a:r>
                <a:rPr lang="fi-FI" altLang="en-US" sz="1400" b="1" i="1" baseline="-30000">
                  <a:solidFill>
                    <a:srgbClr val="3366FF"/>
                  </a:solidFill>
                  <a:latin typeface="Times New Roman" pitchFamily="18" charset="0"/>
                  <a:ea typeface="SimSun" pitchFamily="2" charset="-122"/>
                  <a:cs typeface="Times New Roman" pitchFamily="18" charset="0"/>
                </a:rPr>
                <a:t>g3</a:t>
              </a:r>
              <a:endParaRPr lang="fi-FI" altLang="en-US" sz="1800">
                <a:ea typeface="SimSun" pitchFamily="2" charset="-122"/>
                <a:cs typeface="Times New Roman" pitchFamily="18" charset="0"/>
              </a:endParaRPr>
            </a:p>
          </p:txBody>
        </p:sp>
        <p:pic>
          <p:nvPicPr>
            <p:cNvPr id="22600" name="Picture 96" descr="CA8C68LO"/>
            <p:cNvPicPr>
              <a:picLocks noChangeAspect="1" noChangeArrowheads="1"/>
            </p:cNvPicPr>
            <p:nvPr/>
          </p:nvPicPr>
          <p:blipFill>
            <a:blip r:embed="rId12">
              <a:lum bright="24000" contrast="-42000"/>
              <a:extLst>
                <a:ext uri="{28A0092B-C50C-407E-A947-70E740481C1C}">
                  <a14:useLocalDpi xmlns:a14="http://schemas.microsoft.com/office/drawing/2010/main" val="0"/>
                </a:ext>
              </a:extLst>
            </a:blip>
            <a:srcRect/>
            <a:stretch>
              <a:fillRect/>
            </a:stretch>
          </p:blipFill>
          <p:spPr bwMode="auto">
            <a:xfrm>
              <a:off x="5044" y="10785"/>
              <a:ext cx="596" cy="599"/>
            </a:xfrm>
            <a:prstGeom prst="rect">
              <a:avLst/>
            </a:prstGeom>
            <a:noFill/>
            <a:ln w="38100" cmpd="dbl">
              <a:solidFill>
                <a:srgbClr val="339966"/>
              </a:solidFill>
              <a:miter lim="800000"/>
              <a:headEnd/>
              <a:tailEnd/>
            </a:ln>
            <a:extLst>
              <a:ext uri="{909E8E84-426E-40DD-AFC4-6F175D3DCCD1}">
                <a14:hiddenFill xmlns:a14="http://schemas.microsoft.com/office/drawing/2010/main">
                  <a:solidFill>
                    <a:srgbClr val="FFFFFF"/>
                  </a:solidFill>
                </a14:hiddenFill>
              </a:ext>
            </a:extLst>
          </p:spPr>
        </p:pic>
      </p:gr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7124" name="Rectangle 4"/>
          <p:cNvSpPr>
            <a:spLocks noChangeArrowheads="1"/>
          </p:cNvSpPr>
          <p:nvPr/>
        </p:nvSpPr>
        <p:spPr bwMode="auto">
          <a:xfrm>
            <a:off x="550863" y="115888"/>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Auction as complex resource (1)</a:t>
            </a:r>
          </a:p>
        </p:txBody>
      </p:sp>
      <p:grpSp>
        <p:nvGrpSpPr>
          <p:cNvPr id="133123" name="Group 5"/>
          <p:cNvGrpSpPr>
            <a:grpSpLocks/>
          </p:cNvGrpSpPr>
          <p:nvPr/>
        </p:nvGrpSpPr>
        <p:grpSpPr bwMode="auto">
          <a:xfrm flipH="1">
            <a:off x="407988" y="3216275"/>
            <a:ext cx="1223962" cy="1944688"/>
            <a:chOff x="1803" y="1661"/>
            <a:chExt cx="363" cy="505"/>
          </a:xfrm>
        </p:grpSpPr>
        <p:sp>
          <p:nvSpPr>
            <p:cNvPr id="133156" name="Oval 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157" name="Picture 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124" name="Group 8"/>
          <p:cNvGrpSpPr>
            <a:grpSpLocks/>
          </p:cNvGrpSpPr>
          <p:nvPr/>
        </p:nvGrpSpPr>
        <p:grpSpPr bwMode="auto">
          <a:xfrm flipH="1">
            <a:off x="6816725" y="1125538"/>
            <a:ext cx="576263" cy="863600"/>
            <a:chOff x="1803" y="1661"/>
            <a:chExt cx="363" cy="505"/>
          </a:xfrm>
        </p:grpSpPr>
        <p:sp>
          <p:nvSpPr>
            <p:cNvPr id="133154" name="Oval 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155" name="Picture 1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125" name="Group 11"/>
          <p:cNvGrpSpPr>
            <a:grpSpLocks/>
          </p:cNvGrpSpPr>
          <p:nvPr/>
        </p:nvGrpSpPr>
        <p:grpSpPr bwMode="auto">
          <a:xfrm flipH="1">
            <a:off x="7392988" y="2420938"/>
            <a:ext cx="576262" cy="863600"/>
            <a:chOff x="1803" y="1661"/>
            <a:chExt cx="363" cy="505"/>
          </a:xfrm>
        </p:grpSpPr>
        <p:sp>
          <p:nvSpPr>
            <p:cNvPr id="133152" name="Oval 12"/>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153" name="Picture 13"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126" name="Group 14"/>
          <p:cNvGrpSpPr>
            <a:grpSpLocks/>
          </p:cNvGrpSpPr>
          <p:nvPr/>
        </p:nvGrpSpPr>
        <p:grpSpPr bwMode="auto">
          <a:xfrm flipH="1">
            <a:off x="7464425" y="4005263"/>
            <a:ext cx="576263" cy="863600"/>
            <a:chOff x="1803" y="1661"/>
            <a:chExt cx="363" cy="505"/>
          </a:xfrm>
        </p:grpSpPr>
        <p:sp>
          <p:nvSpPr>
            <p:cNvPr id="133150" name="Oval 15"/>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151" name="Picture 16"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127" name="Group 17"/>
          <p:cNvGrpSpPr>
            <a:grpSpLocks/>
          </p:cNvGrpSpPr>
          <p:nvPr/>
        </p:nvGrpSpPr>
        <p:grpSpPr bwMode="auto">
          <a:xfrm flipH="1">
            <a:off x="4113213" y="3644900"/>
            <a:ext cx="792162" cy="1223963"/>
            <a:chOff x="1803" y="1661"/>
            <a:chExt cx="363" cy="505"/>
          </a:xfrm>
        </p:grpSpPr>
        <p:sp>
          <p:nvSpPr>
            <p:cNvPr id="133148" name="Oval 18"/>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3149" name="Picture 19"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3128" name="Picture 20" descr="molecula">
            <a:hlinkClick r:id="rId3"/>
          </p:cNvPr>
          <p:cNvPicPr>
            <a:picLocks noChangeAspect="1" noChangeArrowheads="1"/>
          </p:cNvPicPr>
          <p:nvPr/>
        </p:nvPicPr>
        <p:blipFill>
          <a:blip r:embed="rId4">
            <a:clrChange>
              <a:clrFrom>
                <a:srgbClr val="FFFAFF"/>
              </a:clrFrom>
              <a:clrTo>
                <a:srgbClr val="FFFAFF">
                  <a:alpha val="0"/>
                </a:srgbClr>
              </a:clrTo>
            </a:clrChange>
            <a:extLst>
              <a:ext uri="{28A0092B-C50C-407E-A947-70E740481C1C}">
                <a14:useLocalDpi xmlns:a14="http://schemas.microsoft.com/office/drawing/2010/main" val="0"/>
              </a:ext>
            </a:extLst>
          </a:blip>
          <a:srcRect/>
          <a:stretch>
            <a:fillRect/>
          </a:stretch>
        </p:blipFill>
        <p:spPr bwMode="auto">
          <a:xfrm>
            <a:off x="4622800" y="3279775"/>
            <a:ext cx="1512888"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9" name="Text Box 21"/>
          <p:cNvSpPr txBox="1">
            <a:spLocks noChangeArrowheads="1"/>
          </p:cNvSpPr>
          <p:nvPr/>
        </p:nvSpPr>
        <p:spPr bwMode="auto">
          <a:xfrm>
            <a:off x="5692775" y="4076700"/>
            <a:ext cx="908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400" b="1"/>
              <a:t>Doctors</a:t>
            </a:r>
          </a:p>
        </p:txBody>
      </p:sp>
      <p:sp>
        <p:nvSpPr>
          <p:cNvPr id="133130" name="Line 22"/>
          <p:cNvSpPr>
            <a:spLocks noChangeShapeType="1"/>
          </p:cNvSpPr>
          <p:nvPr/>
        </p:nvSpPr>
        <p:spPr bwMode="auto">
          <a:xfrm flipV="1">
            <a:off x="6024563" y="1989138"/>
            <a:ext cx="936625" cy="2016125"/>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3131" name="Line 23"/>
          <p:cNvSpPr>
            <a:spLocks noChangeShapeType="1"/>
          </p:cNvSpPr>
          <p:nvPr/>
        </p:nvSpPr>
        <p:spPr bwMode="auto">
          <a:xfrm flipV="1">
            <a:off x="6024563" y="3141663"/>
            <a:ext cx="1439862" cy="863600"/>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3132" name="Line 24"/>
          <p:cNvSpPr>
            <a:spLocks noChangeShapeType="1"/>
          </p:cNvSpPr>
          <p:nvPr/>
        </p:nvSpPr>
        <p:spPr bwMode="auto">
          <a:xfrm>
            <a:off x="6024563" y="4005263"/>
            <a:ext cx="1512887" cy="360362"/>
          </a:xfrm>
          <a:prstGeom prst="line">
            <a:avLst/>
          </a:prstGeom>
          <a:noFill/>
          <a:ln w="19050">
            <a:solidFill>
              <a:srgbClr val="0000FF"/>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133133" name="WordArt 25"/>
          <p:cNvSpPr>
            <a:spLocks noChangeArrowheads="1" noChangeShapeType="1" noTextEdit="1"/>
          </p:cNvSpPr>
          <p:nvPr/>
        </p:nvSpPr>
        <p:spPr bwMode="auto">
          <a:xfrm>
            <a:off x="552450" y="5303838"/>
            <a:ext cx="12239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3134" name="WordArt 26"/>
          <p:cNvSpPr>
            <a:spLocks noChangeArrowheads="1" noChangeShapeType="1" noTextEdit="1"/>
          </p:cNvSpPr>
          <p:nvPr/>
        </p:nvSpPr>
        <p:spPr bwMode="auto">
          <a:xfrm>
            <a:off x="3949700" y="4941888"/>
            <a:ext cx="12239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Agent Registry</a:t>
            </a:r>
          </a:p>
        </p:txBody>
      </p:sp>
      <p:sp>
        <p:nvSpPr>
          <p:cNvPr id="133135" name="Text Box 27"/>
          <p:cNvSpPr txBox="1">
            <a:spLocks noChangeArrowheads="1"/>
          </p:cNvSpPr>
          <p:nvPr/>
        </p:nvSpPr>
        <p:spPr bwMode="auto">
          <a:xfrm>
            <a:off x="7248525" y="98107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1</a:t>
            </a:r>
          </a:p>
        </p:txBody>
      </p:sp>
      <p:sp>
        <p:nvSpPr>
          <p:cNvPr id="133136" name="Text Box 28"/>
          <p:cNvSpPr txBox="1">
            <a:spLocks noChangeArrowheads="1"/>
          </p:cNvSpPr>
          <p:nvPr/>
        </p:nvSpPr>
        <p:spPr bwMode="auto">
          <a:xfrm>
            <a:off x="7896225" y="227647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2</a:t>
            </a:r>
          </a:p>
        </p:txBody>
      </p:sp>
      <p:sp>
        <p:nvSpPr>
          <p:cNvPr id="133137" name="Text Box 29"/>
          <p:cNvSpPr txBox="1">
            <a:spLocks noChangeArrowheads="1"/>
          </p:cNvSpPr>
          <p:nvPr/>
        </p:nvSpPr>
        <p:spPr bwMode="auto">
          <a:xfrm>
            <a:off x="7824788" y="3789363"/>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grpSp>
        <p:nvGrpSpPr>
          <p:cNvPr id="133138" name="Group 30"/>
          <p:cNvGrpSpPr>
            <a:grpSpLocks/>
          </p:cNvGrpSpPr>
          <p:nvPr/>
        </p:nvGrpSpPr>
        <p:grpSpPr bwMode="auto">
          <a:xfrm>
            <a:off x="1284288" y="1844675"/>
            <a:ext cx="1295400" cy="1800225"/>
            <a:chOff x="839" y="1162"/>
            <a:chExt cx="816" cy="1134"/>
          </a:xfrm>
        </p:grpSpPr>
        <p:sp>
          <p:nvSpPr>
            <p:cNvPr id="133140" name="AutoShape 31"/>
            <p:cNvSpPr>
              <a:spLocks noChangeArrowheads="1"/>
            </p:cNvSpPr>
            <p:nvPr/>
          </p:nvSpPr>
          <p:spPr bwMode="auto">
            <a:xfrm>
              <a:off x="839" y="1162"/>
              <a:ext cx="816" cy="1134"/>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7152" name="Text Box 32"/>
            <p:cNvSpPr txBox="1">
              <a:spLocks noChangeArrowheads="1"/>
            </p:cNvSpPr>
            <p:nvPr/>
          </p:nvSpPr>
          <p:spPr bwMode="auto">
            <a:xfrm>
              <a:off x="975" y="1208"/>
              <a:ext cx="544" cy="173"/>
            </a:xfrm>
            <a:prstGeom prst="rect">
              <a:avLst/>
            </a:prstGeom>
            <a:noFill/>
            <a:ln w="9525">
              <a:noFill/>
              <a:miter lim="800000"/>
              <a:headEnd/>
              <a:tailEnd/>
            </a:ln>
            <a:effectLst/>
          </p:spPr>
          <p:txBody>
            <a:bodyPr>
              <a:spAutoFit/>
            </a:bodyPr>
            <a:lstStyle/>
            <a:p>
              <a:pPr>
                <a:spcBef>
                  <a:spcPct val="50000"/>
                </a:spcBef>
                <a:defRPr/>
              </a:pPr>
              <a:r>
                <a:rPr lang="en-US" sz="1200" b="1">
                  <a:effectLst>
                    <a:outerShdw blurRad="38100" dist="38100" dir="2700000" algn="tl">
                      <a:srgbClr val="C0C0C0"/>
                    </a:outerShdw>
                  </a:effectLst>
                </a:rPr>
                <a:t>Behavior</a:t>
              </a:r>
            </a:p>
          </p:txBody>
        </p:sp>
        <p:sp>
          <p:nvSpPr>
            <p:cNvPr id="133142" name="Line 33"/>
            <p:cNvSpPr>
              <a:spLocks noChangeShapeType="1"/>
            </p:cNvSpPr>
            <p:nvPr/>
          </p:nvSpPr>
          <p:spPr bwMode="auto">
            <a:xfrm>
              <a:off x="1006" y="143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3" name="Line 34"/>
            <p:cNvSpPr>
              <a:spLocks noChangeShapeType="1"/>
            </p:cNvSpPr>
            <p:nvPr/>
          </p:nvSpPr>
          <p:spPr bwMode="auto">
            <a:xfrm>
              <a:off x="1020" y="1571"/>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4" name="Line 35"/>
            <p:cNvSpPr>
              <a:spLocks noChangeShapeType="1"/>
            </p:cNvSpPr>
            <p:nvPr/>
          </p:nvSpPr>
          <p:spPr bwMode="auto">
            <a:xfrm>
              <a:off x="1020" y="1707"/>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5" name="Line 36"/>
            <p:cNvSpPr>
              <a:spLocks noChangeShapeType="1"/>
            </p:cNvSpPr>
            <p:nvPr/>
          </p:nvSpPr>
          <p:spPr bwMode="auto">
            <a:xfrm>
              <a:off x="1020" y="1843"/>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6" name="Text Box 37"/>
            <p:cNvSpPr txBox="1">
              <a:spLocks noChangeArrowheads="1"/>
            </p:cNvSpPr>
            <p:nvPr/>
          </p:nvSpPr>
          <p:spPr bwMode="auto">
            <a:xfrm>
              <a:off x="839" y="1861"/>
              <a:ext cx="81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000"/>
                <a:t>Outsource service with role</a:t>
              </a:r>
              <a:r>
                <a:rPr lang="en-US" altLang="en-US" sz="1200"/>
                <a:t> </a:t>
              </a:r>
              <a:r>
                <a:rPr lang="en-US" altLang="en-US" sz="1000" b="1" i="1"/>
                <a:t>”Doctor”</a:t>
              </a:r>
            </a:p>
          </p:txBody>
        </p:sp>
        <p:sp>
          <p:nvSpPr>
            <p:cNvPr id="133147" name="Line 38"/>
            <p:cNvSpPr>
              <a:spLocks noChangeShapeType="1"/>
            </p:cNvSpPr>
            <p:nvPr/>
          </p:nvSpPr>
          <p:spPr bwMode="auto">
            <a:xfrm>
              <a:off x="1020" y="220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3139" name="AutoShape 39"/>
          <p:cNvSpPr>
            <a:spLocks noChangeArrowheads="1"/>
          </p:cNvSpPr>
          <p:nvPr/>
        </p:nvSpPr>
        <p:spPr bwMode="auto">
          <a:xfrm>
            <a:off x="1560513" y="4076700"/>
            <a:ext cx="2735262" cy="215900"/>
          </a:xfrm>
          <a:prstGeom prst="leftRightArrow">
            <a:avLst>
              <a:gd name="adj1" fmla="val 50000"/>
              <a:gd name="adj2" fmla="val 1351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Tree>
  </p:cSld>
  <p:clrMapOvr>
    <a:masterClrMapping/>
  </p:clrMapOvr>
  <p:transition spd="med"/>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4146" name="Oval 4"/>
          <p:cNvSpPr>
            <a:spLocks noChangeArrowheads="1"/>
          </p:cNvSpPr>
          <p:nvPr/>
        </p:nvSpPr>
        <p:spPr bwMode="auto">
          <a:xfrm>
            <a:off x="754063" y="1125538"/>
            <a:ext cx="6265862" cy="5472112"/>
          </a:xfrm>
          <a:prstGeom prst="ellipse">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8149" name="Rectangle 5"/>
          <p:cNvSpPr>
            <a:spLocks noChangeArrowheads="1"/>
          </p:cNvSpPr>
          <p:nvPr/>
        </p:nvSpPr>
        <p:spPr bwMode="auto">
          <a:xfrm>
            <a:off x="550863" y="115888"/>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600" b="1">
                <a:solidFill>
                  <a:srgbClr val="EC8C00"/>
                </a:solidFill>
                <a:effectLst>
                  <a:outerShdw blurRad="38100" dist="38100" dir="2700000" algn="tl">
                    <a:srgbClr val="C0C0C0"/>
                  </a:outerShdw>
                </a:effectLst>
              </a:rPr>
              <a:t>Auction as complex resource (2)</a:t>
            </a:r>
          </a:p>
        </p:txBody>
      </p:sp>
      <p:grpSp>
        <p:nvGrpSpPr>
          <p:cNvPr id="134148" name="Group 6"/>
          <p:cNvGrpSpPr>
            <a:grpSpLocks/>
          </p:cNvGrpSpPr>
          <p:nvPr/>
        </p:nvGrpSpPr>
        <p:grpSpPr bwMode="auto">
          <a:xfrm flipH="1">
            <a:off x="1258888" y="3141663"/>
            <a:ext cx="1223962" cy="1944687"/>
            <a:chOff x="1803" y="1661"/>
            <a:chExt cx="363" cy="505"/>
          </a:xfrm>
        </p:grpSpPr>
        <p:sp>
          <p:nvSpPr>
            <p:cNvPr id="134172" name="Oval 7"/>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4173" name="Picture 8"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4149" name="Group 9"/>
          <p:cNvGrpSpPr>
            <a:grpSpLocks/>
          </p:cNvGrpSpPr>
          <p:nvPr/>
        </p:nvGrpSpPr>
        <p:grpSpPr bwMode="auto">
          <a:xfrm flipH="1">
            <a:off x="4640263" y="1917700"/>
            <a:ext cx="576262" cy="863600"/>
            <a:chOff x="1803" y="1661"/>
            <a:chExt cx="363" cy="505"/>
          </a:xfrm>
        </p:grpSpPr>
        <p:sp>
          <p:nvSpPr>
            <p:cNvPr id="134170" name="Oval 10"/>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4171" name="Picture 11"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4150" name="Group 12"/>
          <p:cNvGrpSpPr>
            <a:grpSpLocks/>
          </p:cNvGrpSpPr>
          <p:nvPr/>
        </p:nvGrpSpPr>
        <p:grpSpPr bwMode="auto">
          <a:xfrm flipH="1">
            <a:off x="5292725" y="3213100"/>
            <a:ext cx="576263" cy="863600"/>
            <a:chOff x="1803" y="1661"/>
            <a:chExt cx="363" cy="505"/>
          </a:xfrm>
        </p:grpSpPr>
        <p:sp>
          <p:nvSpPr>
            <p:cNvPr id="134168" name="Oval 13"/>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4169" name="Picture 14"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4151" name="Group 15"/>
          <p:cNvGrpSpPr>
            <a:grpSpLocks/>
          </p:cNvGrpSpPr>
          <p:nvPr/>
        </p:nvGrpSpPr>
        <p:grpSpPr bwMode="auto">
          <a:xfrm flipH="1">
            <a:off x="4926013" y="4845050"/>
            <a:ext cx="576262" cy="863600"/>
            <a:chOff x="1803" y="1661"/>
            <a:chExt cx="363" cy="505"/>
          </a:xfrm>
        </p:grpSpPr>
        <p:sp>
          <p:nvSpPr>
            <p:cNvPr id="134166" name="Oval 1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4167" name="Picture 1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4152" name="WordArt 18"/>
          <p:cNvSpPr>
            <a:spLocks noChangeArrowheads="1" noChangeShapeType="1" noTextEdit="1"/>
          </p:cNvSpPr>
          <p:nvPr/>
        </p:nvSpPr>
        <p:spPr bwMode="auto">
          <a:xfrm>
            <a:off x="1331913" y="5084763"/>
            <a:ext cx="1223962"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4153" name="Text Box 19"/>
          <p:cNvSpPr txBox="1">
            <a:spLocks noChangeArrowheads="1"/>
          </p:cNvSpPr>
          <p:nvPr/>
        </p:nvSpPr>
        <p:spPr bwMode="auto">
          <a:xfrm>
            <a:off x="4948238" y="1792288"/>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1</a:t>
            </a:r>
          </a:p>
        </p:txBody>
      </p:sp>
      <p:sp>
        <p:nvSpPr>
          <p:cNvPr id="134154" name="Text Box 20"/>
          <p:cNvSpPr txBox="1">
            <a:spLocks noChangeArrowheads="1"/>
          </p:cNvSpPr>
          <p:nvPr/>
        </p:nvSpPr>
        <p:spPr bwMode="auto">
          <a:xfrm>
            <a:off x="5576888" y="3106738"/>
            <a:ext cx="9366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2</a:t>
            </a:r>
          </a:p>
        </p:txBody>
      </p:sp>
      <p:sp>
        <p:nvSpPr>
          <p:cNvPr id="134155" name="Text Box 21"/>
          <p:cNvSpPr txBox="1">
            <a:spLocks noChangeArrowheads="1"/>
          </p:cNvSpPr>
          <p:nvPr/>
        </p:nvSpPr>
        <p:spPr bwMode="auto">
          <a:xfrm>
            <a:off x="5219700" y="469582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sp>
        <p:nvSpPr>
          <p:cNvPr id="134156" name="AutoShape 22"/>
          <p:cNvSpPr>
            <a:spLocks noChangeArrowheads="1"/>
          </p:cNvSpPr>
          <p:nvPr/>
        </p:nvSpPr>
        <p:spPr bwMode="auto">
          <a:xfrm rot="-2090779">
            <a:off x="2124075" y="3357563"/>
            <a:ext cx="2735263" cy="142875"/>
          </a:xfrm>
          <a:prstGeom prst="leftRightArrow">
            <a:avLst>
              <a:gd name="adj1" fmla="val 50000"/>
              <a:gd name="adj2" fmla="val 2042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4157" name="AutoShape 23"/>
          <p:cNvSpPr>
            <a:spLocks noChangeArrowheads="1"/>
          </p:cNvSpPr>
          <p:nvPr/>
        </p:nvSpPr>
        <p:spPr bwMode="auto">
          <a:xfrm rot="-1005113">
            <a:off x="2332038" y="3881438"/>
            <a:ext cx="3095625" cy="142875"/>
          </a:xfrm>
          <a:prstGeom prst="leftRightArrow">
            <a:avLst>
              <a:gd name="adj1" fmla="val 50000"/>
              <a:gd name="adj2" fmla="val 231211"/>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4158" name="AutoShape 24"/>
          <p:cNvSpPr>
            <a:spLocks noChangeArrowheads="1"/>
          </p:cNvSpPr>
          <p:nvPr/>
        </p:nvSpPr>
        <p:spPr bwMode="auto">
          <a:xfrm rot="1006952">
            <a:off x="2339975" y="4797425"/>
            <a:ext cx="2735263" cy="142875"/>
          </a:xfrm>
          <a:prstGeom prst="leftRightArrow">
            <a:avLst>
              <a:gd name="adj1" fmla="val 50000"/>
              <a:gd name="adj2" fmla="val 2042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4159" name="AutoShape 25"/>
          <p:cNvSpPr>
            <a:spLocks noChangeArrowheads="1"/>
          </p:cNvSpPr>
          <p:nvPr/>
        </p:nvSpPr>
        <p:spPr bwMode="auto">
          <a:xfrm>
            <a:off x="5219700" y="220503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QoS</a:t>
            </a:r>
            <a:r>
              <a:rPr lang="en-US" altLang="en-US" sz="1400" baseline="-25000"/>
              <a:t>1</a:t>
            </a:r>
          </a:p>
        </p:txBody>
      </p:sp>
      <p:sp>
        <p:nvSpPr>
          <p:cNvPr id="134160" name="AutoShape 26"/>
          <p:cNvSpPr>
            <a:spLocks noChangeArrowheads="1"/>
          </p:cNvSpPr>
          <p:nvPr/>
        </p:nvSpPr>
        <p:spPr bwMode="auto">
          <a:xfrm>
            <a:off x="5867400" y="350043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QoS</a:t>
            </a:r>
            <a:r>
              <a:rPr lang="en-US" altLang="en-US" sz="1400" baseline="-25000"/>
              <a:t>2</a:t>
            </a:r>
          </a:p>
        </p:txBody>
      </p:sp>
      <p:sp>
        <p:nvSpPr>
          <p:cNvPr id="134161" name="AutoShape 27"/>
          <p:cNvSpPr>
            <a:spLocks noChangeArrowheads="1"/>
          </p:cNvSpPr>
          <p:nvPr/>
        </p:nvSpPr>
        <p:spPr bwMode="auto">
          <a:xfrm>
            <a:off x="5508625" y="5157788"/>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QoS</a:t>
            </a:r>
            <a:r>
              <a:rPr lang="en-US" altLang="en-US" sz="1400" baseline="-25000"/>
              <a:t>3</a:t>
            </a:r>
          </a:p>
        </p:txBody>
      </p:sp>
      <p:grpSp>
        <p:nvGrpSpPr>
          <p:cNvPr id="134162" name="Group 28"/>
          <p:cNvGrpSpPr>
            <a:grpSpLocks/>
          </p:cNvGrpSpPr>
          <p:nvPr/>
        </p:nvGrpSpPr>
        <p:grpSpPr bwMode="auto">
          <a:xfrm flipH="1">
            <a:off x="6156325" y="804863"/>
            <a:ext cx="1584325" cy="2232025"/>
            <a:chOff x="1803" y="1661"/>
            <a:chExt cx="363" cy="505"/>
          </a:xfrm>
        </p:grpSpPr>
        <p:sp>
          <p:nvSpPr>
            <p:cNvPr id="134164" name="Oval 2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4165" name="Picture 3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4163" name="WordArt 31"/>
          <p:cNvSpPr>
            <a:spLocks noChangeArrowheads="1" noChangeShapeType="1" noTextEdit="1"/>
          </p:cNvSpPr>
          <p:nvPr/>
        </p:nvSpPr>
        <p:spPr bwMode="auto">
          <a:xfrm>
            <a:off x="7002463" y="2779713"/>
            <a:ext cx="1728787" cy="360362"/>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Auction Agent</a:t>
            </a:r>
          </a:p>
        </p:txBody>
      </p:sp>
    </p:spTree>
  </p:cSld>
  <p:clrMapOvr>
    <a:masterClrMapping/>
  </p:clrMapOvr>
  <p:transition spd="med"/>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9172" name="Rectangle 4"/>
          <p:cNvSpPr>
            <a:spLocks noChangeArrowheads="1"/>
          </p:cNvSpPr>
          <p:nvPr/>
        </p:nvSpPr>
        <p:spPr bwMode="auto">
          <a:xfrm>
            <a:off x="550863" y="115888"/>
            <a:ext cx="8242300" cy="503237"/>
          </a:xfrm>
          <a:prstGeom prst="rect">
            <a:avLst/>
          </a:prstGeom>
          <a:noFill/>
          <a:ln w="9525">
            <a:noFill/>
            <a:miter lim="800000"/>
            <a:headEnd/>
            <a:tailEnd/>
          </a:ln>
          <a:effectLst>
            <a:outerShdw dist="35921" dir="2700000" algn="ctr" rotWithShape="0">
              <a:schemeClr val="bg2"/>
            </a:outerShdw>
          </a:effectLst>
        </p:spPr>
        <p:txBody>
          <a:bodyPr anchor="ctr"/>
          <a:lstStyle/>
          <a:p>
            <a:pPr>
              <a:defRPr/>
            </a:pPr>
            <a:r>
              <a:rPr lang="en-US" sz="3200" b="1">
                <a:solidFill>
                  <a:srgbClr val="EC8C00"/>
                </a:solidFill>
                <a:effectLst>
                  <a:outerShdw blurRad="38100" dist="38100" dir="2700000" algn="tl">
                    <a:srgbClr val="C0C0C0"/>
                  </a:outerShdw>
                </a:effectLst>
              </a:rPr>
              <a:t>Auction as complex resource (3)</a:t>
            </a:r>
          </a:p>
        </p:txBody>
      </p:sp>
      <p:grpSp>
        <p:nvGrpSpPr>
          <p:cNvPr id="135171" name="Group 5"/>
          <p:cNvGrpSpPr>
            <a:grpSpLocks/>
          </p:cNvGrpSpPr>
          <p:nvPr/>
        </p:nvGrpSpPr>
        <p:grpSpPr bwMode="auto">
          <a:xfrm flipH="1">
            <a:off x="1474788" y="2855913"/>
            <a:ext cx="1223962" cy="1944687"/>
            <a:chOff x="1803" y="1661"/>
            <a:chExt cx="363" cy="505"/>
          </a:xfrm>
        </p:grpSpPr>
        <p:sp>
          <p:nvSpPr>
            <p:cNvPr id="135189" name="Oval 6"/>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5190" name="Picture 7"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5172" name="Group 8"/>
          <p:cNvGrpSpPr>
            <a:grpSpLocks/>
          </p:cNvGrpSpPr>
          <p:nvPr/>
        </p:nvGrpSpPr>
        <p:grpSpPr bwMode="auto">
          <a:xfrm flipH="1">
            <a:off x="5494338" y="3500438"/>
            <a:ext cx="576262" cy="863600"/>
            <a:chOff x="1803" y="1661"/>
            <a:chExt cx="363" cy="505"/>
          </a:xfrm>
        </p:grpSpPr>
        <p:sp>
          <p:nvSpPr>
            <p:cNvPr id="135187" name="Oval 9"/>
            <p:cNvSpPr>
              <a:spLocks noChangeArrowheads="1"/>
            </p:cNvSpPr>
            <p:nvPr/>
          </p:nvSpPr>
          <p:spPr bwMode="auto">
            <a:xfrm>
              <a:off x="1803" y="2030"/>
              <a:ext cx="363" cy="136"/>
            </a:xfrm>
            <a:prstGeom prst="ellipse">
              <a:avLst/>
            </a:prstGeom>
            <a:solidFill>
              <a:srgbClr val="FEF4CA"/>
            </a:solidFill>
            <a:ln w="9525">
              <a:solidFill>
                <a:srgbClr val="1F88E7"/>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pic>
          <p:nvPicPr>
            <p:cNvPr id="135188" name="Picture 10" descr="CA0NW12D"/>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37" y="1661"/>
              <a:ext cx="289"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5173" name="WordArt 11"/>
          <p:cNvSpPr>
            <a:spLocks noChangeArrowheads="1" noChangeShapeType="1" noTextEdit="1"/>
          </p:cNvSpPr>
          <p:nvPr/>
        </p:nvSpPr>
        <p:spPr bwMode="auto">
          <a:xfrm>
            <a:off x="1619250" y="4943475"/>
            <a:ext cx="1223963" cy="288925"/>
          </a:xfrm>
          <a:prstGeom prst="rect">
            <a:avLst/>
          </a:prstGeom>
        </p:spPr>
        <p:txBody>
          <a:bodyPr wrap="none" fromWordArt="1">
            <a:prstTxWarp prst="textPlain">
              <a:avLst>
                <a:gd name="adj" fmla="val 50000"/>
              </a:avLst>
            </a:prstTxWarp>
          </a:bodyPr>
          <a:lstStyle/>
          <a:p>
            <a:r>
              <a:rPr lang="en-US" sz="3600" kern="10">
                <a:ln w="12700">
                  <a:solidFill>
                    <a:srgbClr val="3333CC"/>
                  </a:solidFill>
                  <a:round/>
                  <a:headEnd/>
                  <a:tailEnd/>
                </a:ln>
                <a:solidFill>
                  <a:srgbClr val="B2B2B2">
                    <a:alpha val="50195"/>
                  </a:srgbClr>
                </a:solidFill>
                <a:effectLst>
                  <a:outerShdw dist="45791" dir="2021404" algn="ctr" rotWithShape="0">
                    <a:srgbClr val="9999FF"/>
                  </a:outerShdw>
                </a:effectLst>
                <a:latin typeface="Arial Black"/>
              </a:rPr>
              <a:t>Resource Agent</a:t>
            </a:r>
          </a:p>
        </p:txBody>
      </p:sp>
      <p:sp>
        <p:nvSpPr>
          <p:cNvPr id="135174" name="Text Box 12"/>
          <p:cNvSpPr txBox="1">
            <a:spLocks noChangeArrowheads="1"/>
          </p:cNvSpPr>
          <p:nvPr/>
        </p:nvSpPr>
        <p:spPr bwMode="auto">
          <a:xfrm>
            <a:off x="5999163" y="3355975"/>
            <a:ext cx="9366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200" b="1" i="1"/>
              <a:t>Doctor 3</a:t>
            </a:r>
          </a:p>
        </p:txBody>
      </p:sp>
      <p:grpSp>
        <p:nvGrpSpPr>
          <p:cNvPr id="135175" name="Group 13"/>
          <p:cNvGrpSpPr>
            <a:grpSpLocks/>
          </p:cNvGrpSpPr>
          <p:nvPr/>
        </p:nvGrpSpPr>
        <p:grpSpPr bwMode="auto">
          <a:xfrm>
            <a:off x="2351088" y="1484313"/>
            <a:ext cx="1295400" cy="1800225"/>
            <a:chOff x="839" y="1162"/>
            <a:chExt cx="816" cy="1134"/>
          </a:xfrm>
        </p:grpSpPr>
        <p:sp>
          <p:nvSpPr>
            <p:cNvPr id="135179" name="AutoShape 14"/>
            <p:cNvSpPr>
              <a:spLocks noChangeArrowheads="1"/>
            </p:cNvSpPr>
            <p:nvPr/>
          </p:nvSpPr>
          <p:spPr bwMode="auto">
            <a:xfrm>
              <a:off x="839" y="1162"/>
              <a:ext cx="816" cy="1134"/>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159183" name="Text Box 15"/>
            <p:cNvSpPr txBox="1">
              <a:spLocks noChangeArrowheads="1"/>
            </p:cNvSpPr>
            <p:nvPr/>
          </p:nvSpPr>
          <p:spPr bwMode="auto">
            <a:xfrm>
              <a:off x="975" y="1208"/>
              <a:ext cx="544" cy="173"/>
            </a:xfrm>
            <a:prstGeom prst="rect">
              <a:avLst/>
            </a:prstGeom>
            <a:noFill/>
            <a:ln w="9525">
              <a:noFill/>
              <a:miter lim="800000"/>
              <a:headEnd/>
              <a:tailEnd/>
            </a:ln>
            <a:effectLst/>
          </p:spPr>
          <p:txBody>
            <a:bodyPr>
              <a:spAutoFit/>
            </a:bodyPr>
            <a:lstStyle/>
            <a:p>
              <a:pPr>
                <a:spcBef>
                  <a:spcPct val="50000"/>
                </a:spcBef>
                <a:defRPr/>
              </a:pPr>
              <a:r>
                <a:rPr lang="en-US" sz="1200" b="1">
                  <a:effectLst>
                    <a:outerShdw blurRad="38100" dist="38100" dir="2700000" algn="tl">
                      <a:srgbClr val="C0C0C0"/>
                    </a:outerShdw>
                  </a:effectLst>
                </a:rPr>
                <a:t>Behavior</a:t>
              </a:r>
            </a:p>
          </p:txBody>
        </p:sp>
        <p:sp>
          <p:nvSpPr>
            <p:cNvPr id="135181" name="Line 16"/>
            <p:cNvSpPr>
              <a:spLocks noChangeShapeType="1"/>
            </p:cNvSpPr>
            <p:nvPr/>
          </p:nvSpPr>
          <p:spPr bwMode="auto">
            <a:xfrm>
              <a:off x="1006" y="143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2" name="Line 17"/>
            <p:cNvSpPr>
              <a:spLocks noChangeShapeType="1"/>
            </p:cNvSpPr>
            <p:nvPr/>
          </p:nvSpPr>
          <p:spPr bwMode="auto">
            <a:xfrm>
              <a:off x="1020" y="1571"/>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3" name="Line 18"/>
            <p:cNvSpPr>
              <a:spLocks noChangeShapeType="1"/>
            </p:cNvSpPr>
            <p:nvPr/>
          </p:nvSpPr>
          <p:spPr bwMode="auto">
            <a:xfrm>
              <a:off x="1020" y="1707"/>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4" name="Line 19"/>
            <p:cNvSpPr>
              <a:spLocks noChangeShapeType="1"/>
            </p:cNvSpPr>
            <p:nvPr/>
          </p:nvSpPr>
          <p:spPr bwMode="auto">
            <a:xfrm>
              <a:off x="1020" y="1843"/>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5" name="Text Box 20"/>
            <p:cNvSpPr txBox="1">
              <a:spLocks noChangeArrowheads="1"/>
            </p:cNvSpPr>
            <p:nvPr/>
          </p:nvSpPr>
          <p:spPr bwMode="auto">
            <a:xfrm>
              <a:off x="839" y="1861"/>
              <a:ext cx="8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algn="l" eaLnBrk="1" hangingPunct="1">
                <a:spcBef>
                  <a:spcPct val="50000"/>
                </a:spcBef>
              </a:pPr>
              <a:r>
                <a:rPr lang="en-US" altLang="en-US" sz="1000"/>
                <a:t>Outsource service </a:t>
              </a:r>
              <a:r>
                <a:rPr lang="en-US" altLang="en-US" sz="1000" b="1" i="1"/>
                <a:t>”Doctor 3”</a:t>
              </a:r>
            </a:p>
          </p:txBody>
        </p:sp>
        <p:sp>
          <p:nvSpPr>
            <p:cNvPr id="135186" name="Line 21"/>
            <p:cNvSpPr>
              <a:spLocks noChangeShapeType="1"/>
            </p:cNvSpPr>
            <p:nvPr/>
          </p:nvSpPr>
          <p:spPr bwMode="auto">
            <a:xfrm>
              <a:off x="1020" y="2205"/>
              <a:ext cx="49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5176" name="AutoShape 22"/>
          <p:cNvSpPr>
            <a:spLocks noChangeArrowheads="1"/>
          </p:cNvSpPr>
          <p:nvPr/>
        </p:nvSpPr>
        <p:spPr bwMode="auto">
          <a:xfrm>
            <a:off x="2627313" y="3716338"/>
            <a:ext cx="2735262" cy="215900"/>
          </a:xfrm>
          <a:prstGeom prst="leftRightArrow">
            <a:avLst>
              <a:gd name="adj1" fmla="val 50000"/>
              <a:gd name="adj2" fmla="val 135196"/>
            </a:avLst>
          </a:prstGeom>
          <a:solidFill>
            <a:srgbClr val="FF0000"/>
          </a:solidFill>
          <a:ln w="9525">
            <a:solidFill>
              <a:schemeClr val="tx1"/>
            </a:solidFill>
            <a:miter lim="800000"/>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endParaRPr lang="en-US" altLang="en-US"/>
          </a:p>
        </p:txBody>
      </p:sp>
      <p:sp>
        <p:nvSpPr>
          <p:cNvPr id="135177" name="AutoShape 23"/>
          <p:cNvSpPr>
            <a:spLocks noChangeArrowheads="1"/>
          </p:cNvSpPr>
          <p:nvPr/>
        </p:nvSpPr>
        <p:spPr bwMode="auto">
          <a:xfrm>
            <a:off x="6156325" y="3860800"/>
            <a:ext cx="720725" cy="431800"/>
          </a:xfrm>
          <a:prstGeom prst="roundRect">
            <a:avLst>
              <a:gd name="adj" fmla="val 16667"/>
            </a:avLst>
          </a:prstGeom>
          <a:solidFill>
            <a:srgbClr val="FF9900"/>
          </a:solidFill>
          <a:ln w="9525">
            <a:solidFill>
              <a:schemeClr val="tx1"/>
            </a:solidFill>
            <a:round/>
            <a:headEnd/>
            <a:tailEnd/>
          </a:ln>
        </p:spPr>
        <p:txBody>
          <a:bodyPr wrap="none" anchor="ct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400"/>
              <a:t>QoS</a:t>
            </a:r>
            <a:r>
              <a:rPr lang="en-US" altLang="en-US" sz="1400" baseline="-25000"/>
              <a:t>3</a:t>
            </a:r>
          </a:p>
        </p:txBody>
      </p:sp>
      <p:sp>
        <p:nvSpPr>
          <p:cNvPr id="135178" name="AutoShape 24"/>
          <p:cNvSpPr>
            <a:spLocks noChangeArrowheads="1"/>
          </p:cNvSpPr>
          <p:nvPr/>
        </p:nvSpPr>
        <p:spPr bwMode="auto">
          <a:xfrm>
            <a:off x="6156325" y="4652963"/>
            <a:ext cx="1871663" cy="720725"/>
          </a:xfrm>
          <a:prstGeom prst="wedgeRoundRectCallout">
            <a:avLst>
              <a:gd name="adj1" fmla="val -30153"/>
              <a:gd name="adj2" fmla="val -108593"/>
              <a:gd name="adj3" fmla="val 16667"/>
            </a:avLst>
          </a:prstGeom>
          <a:solidFill>
            <a:schemeClr val="accent1"/>
          </a:solidFill>
          <a:ln w="9525">
            <a:solidFill>
              <a:schemeClr val="tx1"/>
            </a:solidFill>
            <a:miter lim="800000"/>
            <a:headEnd/>
            <a:tailEnd/>
          </a:ln>
        </p:spPr>
        <p:txBody>
          <a:bodyPr/>
          <a:lstStyle>
            <a:lvl1pPr eaLnBrk="0" hangingPunct="0">
              <a:defRPr sz="800">
                <a:solidFill>
                  <a:schemeClr val="tx1"/>
                </a:solidFill>
                <a:latin typeface="Arial" pitchFamily="34" charset="0"/>
              </a:defRPr>
            </a:lvl1pPr>
            <a:lvl2pPr marL="742950" indent="-285750" eaLnBrk="0" hangingPunct="0">
              <a:defRPr sz="800">
                <a:solidFill>
                  <a:schemeClr val="tx1"/>
                </a:solidFill>
                <a:latin typeface="Arial" pitchFamily="34" charset="0"/>
              </a:defRPr>
            </a:lvl2pPr>
            <a:lvl3pPr marL="1143000" indent="-228600" eaLnBrk="0" hangingPunct="0">
              <a:defRPr sz="800">
                <a:solidFill>
                  <a:schemeClr val="tx1"/>
                </a:solidFill>
                <a:latin typeface="Arial" pitchFamily="34" charset="0"/>
              </a:defRPr>
            </a:lvl3pPr>
            <a:lvl4pPr marL="1600200" indent="-228600" eaLnBrk="0" hangingPunct="0">
              <a:defRPr sz="800">
                <a:solidFill>
                  <a:schemeClr val="tx1"/>
                </a:solidFill>
                <a:latin typeface="Arial" pitchFamily="34" charset="0"/>
              </a:defRPr>
            </a:lvl4pPr>
            <a:lvl5pPr marL="2057400" indent="-228600" eaLnBrk="0" hangingPunct="0">
              <a:defRPr sz="800">
                <a:solidFill>
                  <a:schemeClr val="tx1"/>
                </a:solidFill>
                <a:latin typeface="Arial" pitchFamily="34" charset="0"/>
              </a:defRPr>
            </a:lvl5pPr>
            <a:lvl6pPr marL="2514600" indent="-228600" algn="ctr" eaLnBrk="0" fontAlgn="base" hangingPunct="0">
              <a:spcBef>
                <a:spcPct val="0"/>
              </a:spcBef>
              <a:spcAft>
                <a:spcPct val="0"/>
              </a:spcAft>
              <a:defRPr sz="800">
                <a:solidFill>
                  <a:schemeClr val="tx1"/>
                </a:solidFill>
                <a:latin typeface="Arial" pitchFamily="34" charset="0"/>
              </a:defRPr>
            </a:lvl6pPr>
            <a:lvl7pPr marL="2971800" indent="-228600" algn="ctr" eaLnBrk="0" fontAlgn="base" hangingPunct="0">
              <a:spcBef>
                <a:spcPct val="0"/>
              </a:spcBef>
              <a:spcAft>
                <a:spcPct val="0"/>
              </a:spcAft>
              <a:defRPr sz="800">
                <a:solidFill>
                  <a:schemeClr val="tx1"/>
                </a:solidFill>
                <a:latin typeface="Arial" pitchFamily="34" charset="0"/>
              </a:defRPr>
            </a:lvl7pPr>
            <a:lvl8pPr marL="3429000" indent="-228600" algn="ctr" eaLnBrk="0" fontAlgn="base" hangingPunct="0">
              <a:spcBef>
                <a:spcPct val="0"/>
              </a:spcBef>
              <a:spcAft>
                <a:spcPct val="0"/>
              </a:spcAft>
              <a:defRPr sz="800">
                <a:solidFill>
                  <a:schemeClr val="tx1"/>
                </a:solidFill>
                <a:latin typeface="Arial" pitchFamily="34" charset="0"/>
              </a:defRPr>
            </a:lvl8pPr>
            <a:lvl9pPr marL="3886200" indent="-228600" algn="ctr" eaLnBrk="0" fontAlgn="base" hangingPunct="0">
              <a:spcBef>
                <a:spcPct val="0"/>
              </a:spcBef>
              <a:spcAft>
                <a:spcPct val="0"/>
              </a:spcAft>
              <a:defRPr sz="800">
                <a:solidFill>
                  <a:schemeClr val="tx1"/>
                </a:solidFill>
                <a:latin typeface="Arial" pitchFamily="34" charset="0"/>
              </a:defRPr>
            </a:lvl9pPr>
          </a:lstStyle>
          <a:p>
            <a:pPr eaLnBrk="1" hangingPunct="1"/>
            <a:r>
              <a:rPr lang="en-US" altLang="en-US" sz="1200"/>
              <a:t>e.g. minimal price or maximal accuracy or fastest response time</a:t>
            </a:r>
          </a:p>
        </p:txBody>
      </p:sp>
    </p:spTree>
  </p:cSld>
  <p:clrMapOvr>
    <a:masterClrMapping/>
  </p:clrMapOvr>
  <p:transition spd="med"/>
</p:sld>
</file>

<file path=ppt/theme/theme1.xml><?xml version="1.0" encoding="utf-8"?>
<a:theme xmlns:a="http://schemas.openxmlformats.org/drawingml/2006/main" name="SmartResource_Summary">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SmartResource_Summary</Template>
  <TotalTime>36</TotalTime>
  <Words>17872</Words>
  <Application>Microsoft Office PowerPoint</Application>
  <PresentationFormat>On-screen Show (4:3)</PresentationFormat>
  <Paragraphs>3403</Paragraphs>
  <Slides>287</Slides>
  <Notes>36</Notes>
  <HiddenSlides>247</HiddenSlides>
  <MMClips>0</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7</vt:i4>
      </vt:variant>
      <vt:variant>
        <vt:lpstr>Slide Titles</vt:lpstr>
      </vt:variant>
      <vt:variant>
        <vt:i4>287</vt:i4>
      </vt:variant>
    </vt:vector>
  </HeadingPairs>
  <TitlesOfParts>
    <vt:vector size="309" baseType="lpstr">
      <vt:lpstr>MS Mincho</vt:lpstr>
      <vt:lpstr>MS PGothic</vt:lpstr>
      <vt:lpstr>SimSun</vt:lpstr>
      <vt:lpstr>Arial</vt:lpstr>
      <vt:lpstr>Arial Black</vt:lpstr>
      <vt:lpstr>Arial Unicode MS</vt:lpstr>
      <vt:lpstr>BankGothic Md BT</vt:lpstr>
      <vt:lpstr>Colonna MT</vt:lpstr>
      <vt:lpstr>Cooper Black</vt:lpstr>
      <vt:lpstr>Impact</vt:lpstr>
      <vt:lpstr>Times New Roman</vt:lpstr>
      <vt:lpstr>Verdana</vt:lpstr>
      <vt:lpstr>Wingdings</vt:lpstr>
      <vt:lpstr>SmartResource_Summary</vt:lpstr>
      <vt:lpstr>4_Default Design</vt:lpstr>
      <vt:lpstr>Picture</vt:lpstr>
      <vt:lpstr>Clip</vt:lpstr>
      <vt:lpstr>Photo Editor Photo</vt:lpstr>
      <vt:lpstr>Bitmap Image</vt:lpstr>
      <vt:lpstr>Equation</vt:lpstr>
      <vt:lpstr>Unknown</vt:lpstr>
      <vt:lpstr>Image</vt:lpstr>
      <vt:lpstr>SmartResource Project: Proactive Self-Maintained Resources in Semantic Web  (industrial case for Semantic Web and Agent Technologies)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Still not enough?</vt:lpstr>
      <vt:lpstr>Agents are needed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RG/BDF Model</vt:lpstr>
      <vt:lpstr>PowerPoint Presentation</vt:lpstr>
      <vt:lpstr>PowerPoint Presentation</vt:lpstr>
      <vt:lpstr>PowerPoint Presentation</vt:lpstr>
      <vt:lpstr>PowerPoint Presentation</vt:lpstr>
      <vt:lpstr>PowerPoint Presentation</vt:lpstr>
      <vt:lpstr>PowerPoint Presentation</vt:lpstr>
      <vt:lpstr>SmartResource  Presentation Environment v.2.0 (2005) </vt:lpstr>
      <vt:lpstr>Scenario of interaction</vt:lpstr>
      <vt:lpstr>PowerPoint Presentation</vt:lpstr>
      <vt:lpstr>PowerPoint Presentation</vt:lpstr>
      <vt:lpstr>PowerPoint Presentation</vt:lpstr>
      <vt:lpstr>PowerPoint Presentation</vt:lpstr>
      <vt:lpstr>Agent classes</vt:lpstr>
      <vt:lpstr>Platform launch</vt:lpstr>
      <vt:lpstr>PowerPoint Presentation</vt:lpstr>
      <vt:lpstr>PowerPoint Presentation</vt:lpstr>
      <vt:lpstr>PowerPoint Presentation</vt:lpstr>
      <vt:lpstr>Integration and Trust (Sample Scenarios)</vt:lpstr>
      <vt:lpstr>P2P networking</vt:lpstr>
      <vt:lpstr>Notice boards</vt:lpstr>
      <vt:lpstr>P2P semantic resource discovery</vt:lpstr>
      <vt:lpstr>Devices: multiple services</vt:lpstr>
      <vt:lpstr>Services: multiple devices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GUN challenges</vt:lpstr>
      <vt:lpstr>PowerPoint Presentation</vt:lpstr>
      <vt:lpstr>GUN Challenges (2)</vt:lpstr>
      <vt:lpstr>PowerPoint Presentation</vt:lpstr>
      <vt:lpstr>Semantic Annotation of Models (1)</vt:lpstr>
      <vt:lpstr>Semantic Annotation of Engines for Models</vt:lpstr>
      <vt:lpstr>Semantic Annotation of Models (2)</vt:lpstr>
      <vt:lpstr>Models Exchange and Composition</vt:lpstr>
      <vt:lpstr>Models Exchange and Composition</vt:lpstr>
      <vt:lpstr>Models Exchange and Composition</vt:lpstr>
      <vt:lpstr>Models Exchange and Composition</vt:lpstr>
      <vt:lpstr>GUN Challenges (3)</vt:lpstr>
      <vt:lpstr>Learning Agent</vt:lpstr>
      <vt:lpstr>PowerPoint Presentation</vt:lpstr>
      <vt:lpstr>Local Collection of a Resource Data</vt:lpstr>
      <vt:lpstr>PowerPoint Presentation</vt:lpstr>
      <vt:lpstr>PowerPoint Presentation</vt:lpstr>
      <vt:lpstr>PowerPoint Presentation</vt:lpstr>
      <vt:lpstr>“Guest” Agent performs Further Diagnostics Locally</vt:lpstr>
      <vt:lpstr>PowerPoint Presentation</vt:lpstr>
      <vt:lpstr>PowerPoint Presentation</vt:lpstr>
      <vt:lpstr>PowerPoint Presentation</vt:lpstr>
      <vt:lpstr>PowerPoint Presentation</vt:lpstr>
      <vt:lpstr>PowerPoint Presentation</vt:lpstr>
      <vt:lpstr>PowerPoint Presentation</vt:lpstr>
      <vt:lpstr>GUN Challenges (6)</vt:lpstr>
      <vt:lpstr>PowerPoint Presentation</vt:lpstr>
      <vt:lpstr>PowerPoint Presentation</vt:lpstr>
      <vt:lpstr>GUN Challenges (7)</vt:lpstr>
      <vt:lpstr>Discovery, “Composition” and “Invocation” of Humans as Web-Services</vt:lpstr>
      <vt:lpstr>GUN Challenges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GUN Challenges (9)</vt:lpstr>
      <vt:lpstr>PowerPoint Presentation</vt:lpstr>
      <vt:lpstr>PowerPoint Presentation</vt:lpstr>
      <vt:lpstr>SmartResource</vt:lpstr>
      <vt:lpstr>Background &amp; Motivation</vt:lpstr>
      <vt:lpstr>Background &amp; Motivation</vt:lpstr>
      <vt:lpstr>Architectural Components</vt:lpstr>
      <vt:lpstr>Architectural Components (1)</vt:lpstr>
      <vt:lpstr>Architectural Components (2)</vt:lpstr>
      <vt:lpstr>Architectural Components (3)</vt:lpstr>
      <vt:lpstr>Architectural Components (4)</vt:lpstr>
      <vt:lpstr>Integration with SmartResource platform</vt:lpstr>
      <vt:lpstr>SmartResource</vt:lpstr>
      <vt:lpstr>PowerPoint Presentation</vt:lpstr>
      <vt:lpstr>Potential add-value</vt:lpstr>
      <vt:lpstr>Entities in the ABB prototype</vt:lpstr>
      <vt:lpstr>ABB prototype screenshot</vt:lpstr>
      <vt:lpstr>PowerPoint Presentation</vt:lpstr>
      <vt:lpstr>PowerPoint Presentation</vt:lpstr>
      <vt:lpstr>SmartResource networking and collaboration examples</vt:lpstr>
      <vt:lpstr>SmartResource Networking (1)</vt:lpstr>
      <vt:lpstr>SmartResource Networking (2)</vt:lpstr>
      <vt:lpstr>SmartResource Networking (3)</vt:lpstr>
      <vt:lpstr>SmartResource Networking (4)</vt:lpstr>
      <vt:lpstr>SmartResource Networking (5)</vt:lpstr>
      <vt:lpstr>SmartResource Networking (6)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is next?</vt:lpstr>
      <vt:lpstr>PowerPoint Presentation</vt:lpstr>
      <vt:lpstr>PowerPoint Presentation</vt:lpstr>
      <vt:lpstr>PowerPoint Presentation</vt:lpstr>
      <vt:lpstr>GERI: Layered Enterprise Architecture and Intra-Enterprise Resource Integration</vt:lpstr>
      <vt:lpstr>PowerPoint Presentation</vt:lpstr>
      <vt:lpstr>PowerPoint Presentation</vt:lpstr>
      <vt:lpstr>GERI: Inter-Enterprise Resource Integration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SmartResource -“Device” Description</vt:lpstr>
      <vt:lpstr>SmartResource -“Device” Description</vt:lpstr>
      <vt:lpstr>SmartResource -“Device” Description</vt:lpstr>
      <vt:lpstr>SmartResource -“Device” Description</vt:lpstr>
      <vt:lpstr>SmartResource -“Service” Description</vt:lpstr>
      <vt:lpstr>SmartResource -“Service” Description</vt:lpstr>
      <vt:lpstr>SmartResource -“Service” Description</vt:lpstr>
      <vt:lpstr>RSCDF-Lite: Context Description Framework (CDF) (Khriyenko O., Terziyan V.)</vt:lpstr>
      <vt:lpstr>CDF Statement</vt:lpstr>
      <vt:lpstr>CDF Schema: Property definition</vt:lpstr>
      <vt:lpstr>Context Tolerance Range in CDF</vt:lpstr>
      <vt:lpstr>Definition of a Subproperty in CDF</vt:lpstr>
      <vt:lpstr>Property-Subproperty Hierarchy in CDF</vt:lpstr>
      <vt:lpstr>Context-Sensitive Descriptions in CDF</vt:lpstr>
      <vt:lpstr>Probabilities in CDF</vt:lpstr>
      <vt:lpstr>Significance of Contextual Properties</vt:lpstr>
      <vt:lpstr>General Adaptation Framework (GAF) </vt:lpstr>
      <vt:lpstr>PowerPoint Presentation</vt:lpstr>
      <vt:lpstr>Resource Adaptation with JCA</vt:lpstr>
      <vt:lpstr>Semantic Adaptation</vt:lpstr>
      <vt:lpstr>SmartResource Layered Cake of Specifications</vt:lpstr>
      <vt:lpstr>Two Stages of Adaptation</vt:lpstr>
      <vt:lpstr>PowerPoint Presentation</vt:lpstr>
      <vt:lpstr>General Adaptation Framework (GAF) </vt:lpstr>
      <vt:lpstr>PowerPoint Presentation</vt:lpstr>
      <vt:lpstr>PowerPoint Presentation</vt:lpstr>
      <vt:lpstr>PowerPoint Presentation</vt:lpstr>
      <vt:lpstr>PowerPoint Presentation</vt:lpstr>
      <vt:lpstr>Presentation scenario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Self-maintenance</vt:lpstr>
      <vt:lpstr>Resource Agents</vt:lpstr>
      <vt:lpstr>GUN Concept</vt:lpstr>
      <vt:lpstr>Generic Semantic Adapter</vt:lpstr>
      <vt:lpstr>Diversity of Resources</vt:lpstr>
      <vt:lpstr>Generic Resource Adapter</vt:lpstr>
      <vt:lpstr>Semantic adapter for Devices</vt:lpstr>
      <vt:lpstr>Semantic adapters for Services</vt:lpstr>
      <vt:lpstr>Semantic Adapters for Human-experts</vt:lpstr>
      <vt:lpstr>Device: local platform</vt:lpstr>
      <vt:lpstr>Services (are able to learn)</vt:lpstr>
      <vt:lpstr>Device – Expert : interactions</vt:lpstr>
      <vt:lpstr>Device – Service : interactions</vt:lpstr>
      <vt:lpstr>Device – Service, learning</vt:lpstr>
      <vt:lpstr>Device – Service, servicing</vt:lpstr>
      <vt:lpstr>PowerPoint Presentation</vt:lpstr>
      <vt:lpstr>PowerPoint Presentation</vt:lpstr>
      <vt:lpstr>PowerPoint Presentation</vt:lpstr>
      <vt:lpstr>PowerPoint Presentation</vt:lpstr>
      <vt:lpstr>PowerPoint Presentation</vt:lpstr>
      <vt:lpstr>PowerPoint Presentation</vt:lpstr>
      <vt:lpstr>Business Models</vt:lpstr>
      <vt:lpstr>Platform in runtime</vt:lpstr>
      <vt:lpstr>Scenario of interaction</vt:lpstr>
      <vt:lpstr>Agent classes</vt:lpstr>
      <vt:lpstr>Platform launch</vt:lpstr>
      <vt:lpstr>Device Simulator Agent</vt:lpstr>
      <vt:lpstr>PowerPoint Presentation</vt:lpstr>
      <vt:lpstr>PowerPoint Presentation</vt:lpstr>
      <vt:lpstr>Device Agent</vt:lpstr>
      <vt:lpstr>Device Agent</vt:lpstr>
      <vt:lpstr>PowerPoint Presentation</vt:lpstr>
      <vt:lpstr>PowerPoint Presentation</vt:lpstr>
      <vt:lpstr>Expert Agent</vt:lpstr>
      <vt:lpstr>Expert Agent</vt:lpstr>
      <vt:lpstr>PowerPoint Presentation</vt:lpstr>
      <vt:lpstr>Expert Agent</vt:lpstr>
      <vt:lpstr>Expert Agent</vt:lpstr>
      <vt:lpstr>Expert Agent</vt:lpstr>
      <vt:lpstr>Device Agent</vt:lpstr>
      <vt:lpstr>Service Agent</vt:lpstr>
      <vt:lpstr>Service Agent</vt:lpstr>
      <vt:lpstr>PowerPoint Presentation</vt:lpstr>
      <vt:lpstr>Device Agent</vt:lpstr>
      <vt:lpstr>Service Agent</vt:lpstr>
      <vt:lpstr>Service Agent</vt:lpstr>
      <vt:lpstr>Device Agent</vt:lpstr>
      <vt:lpstr>Diagram of Interaction</vt:lpstr>
      <vt:lpstr>SmartResource</vt:lpstr>
      <vt:lpstr>PowerPoint Presentation</vt:lpstr>
      <vt:lpstr>PowerPoint Presentation</vt:lpstr>
      <vt:lpstr>PowerPoint Presentation</vt:lpstr>
      <vt:lpstr>PowerPoint Presentation</vt:lpstr>
      <vt:lpstr>PowerPoint Presentation</vt:lpstr>
      <vt:lpstr>Good Bye !</vt:lpstr>
    </vt:vector>
  </TitlesOfParts>
  <Manager>Vagan Terziyan</Manager>
  <Company>University of Jyväskylä</Company>
  <LinksUpToDate>false</LinksUpToDate>
  <SharedDoc>false</SharedDoc>
  <HyperlinkBase>http://www.cs.jyu.fi/ai/vagan/SmartResource_Summary.ppt</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SmartResource Project: Proactive Self-Maintained Resources in Semantic Web  (industrial case for Semantic Web and Agent Technologies)</dc:title>
  <dc:subject>for lectures</dc:subject>
  <dc:creator>Terziyan Vagan</dc:creator>
  <cp:keywords>semantic web, agents, ubiquitous computing, web services</cp:keywords>
  <dc:description>If using these slides, the reference to SmartResource project and Industrial Ontologies Group is obligatory</dc:description>
  <cp:lastModifiedBy>Terziyan, Vagan</cp:lastModifiedBy>
  <cp:revision>6</cp:revision>
  <dcterms:created xsi:type="dcterms:W3CDTF">2017-02-01T10:31:47Z</dcterms:created>
  <dcterms:modified xsi:type="dcterms:W3CDTF">2024-03-15T13:01:46Z</dcterms:modified>
  <cp:category>Summary of SmartResource project presentations</cp:category>
</cp:coreProperties>
</file>