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 id="2147483654" r:id="rId3"/>
  </p:sldMasterIdLst>
  <p:notesMasterIdLst>
    <p:notesMasterId r:id="rId70"/>
  </p:notesMasterIdLst>
  <p:handoutMasterIdLst>
    <p:handoutMasterId r:id="rId71"/>
  </p:handoutMasterIdLst>
  <p:sldIdLst>
    <p:sldId id="1417" r:id="rId4"/>
    <p:sldId id="1418" r:id="rId5"/>
    <p:sldId id="1459" r:id="rId6"/>
    <p:sldId id="1460" r:id="rId7"/>
    <p:sldId id="1461" r:id="rId8"/>
    <p:sldId id="1462" r:id="rId9"/>
    <p:sldId id="1463" r:id="rId10"/>
    <p:sldId id="1464" r:id="rId11"/>
    <p:sldId id="1465" r:id="rId12"/>
    <p:sldId id="1466" r:id="rId13"/>
    <p:sldId id="1467" r:id="rId14"/>
    <p:sldId id="1468" r:id="rId15"/>
    <p:sldId id="1420" r:id="rId16"/>
    <p:sldId id="1428" r:id="rId17"/>
    <p:sldId id="1429" r:id="rId18"/>
    <p:sldId id="1430" r:id="rId19"/>
    <p:sldId id="1431" r:id="rId20"/>
    <p:sldId id="1432" r:id="rId21"/>
    <p:sldId id="1433" r:id="rId22"/>
    <p:sldId id="1434" r:id="rId23"/>
    <p:sldId id="1435" r:id="rId24"/>
    <p:sldId id="1436" r:id="rId25"/>
    <p:sldId id="1437" r:id="rId26"/>
    <p:sldId id="1438" r:id="rId27"/>
    <p:sldId id="1439" r:id="rId28"/>
    <p:sldId id="1440" r:id="rId29"/>
    <p:sldId id="1441" r:id="rId30"/>
    <p:sldId id="1442" r:id="rId31"/>
    <p:sldId id="1443" r:id="rId32"/>
    <p:sldId id="1444" r:id="rId33"/>
    <p:sldId id="1445" r:id="rId34"/>
    <p:sldId id="1446" r:id="rId35"/>
    <p:sldId id="1447" r:id="rId36"/>
    <p:sldId id="1448" r:id="rId37"/>
    <p:sldId id="1449" r:id="rId38"/>
    <p:sldId id="1450" r:id="rId39"/>
    <p:sldId id="1451" r:id="rId40"/>
    <p:sldId id="1452" r:id="rId41"/>
    <p:sldId id="1453" r:id="rId42"/>
    <p:sldId id="1454" r:id="rId43"/>
    <p:sldId id="1455" r:id="rId44"/>
    <p:sldId id="1456" r:id="rId45"/>
    <p:sldId id="1457" r:id="rId46"/>
    <p:sldId id="1458" r:id="rId47"/>
    <p:sldId id="1421" r:id="rId48"/>
    <p:sldId id="1426" r:id="rId49"/>
    <p:sldId id="1425" r:id="rId50"/>
    <p:sldId id="1424" r:id="rId51"/>
    <p:sldId id="1411" r:id="rId52"/>
    <p:sldId id="1405" r:id="rId53"/>
    <p:sldId id="1408" r:id="rId54"/>
    <p:sldId id="1416" r:id="rId55"/>
    <p:sldId id="1423" r:id="rId56"/>
    <p:sldId id="1348" r:id="rId57"/>
    <p:sldId id="1371" r:id="rId58"/>
    <p:sldId id="1349" r:id="rId59"/>
    <p:sldId id="1350" r:id="rId60"/>
    <p:sldId id="1351" r:id="rId61"/>
    <p:sldId id="1352" r:id="rId62"/>
    <p:sldId id="1237" r:id="rId63"/>
    <p:sldId id="1409" r:id="rId64"/>
    <p:sldId id="1412" r:id="rId65"/>
    <p:sldId id="1404" r:id="rId66"/>
    <p:sldId id="1406" r:id="rId67"/>
    <p:sldId id="1407" r:id="rId68"/>
    <p:sldId id="1238" r:id="rId69"/>
  </p:sldIdLst>
  <p:sldSz cx="9144000" cy="6858000" type="screen4x3"/>
  <p:notesSz cx="6794500" cy="9931400"/>
  <p:defaultTextStyle>
    <a:defPPr>
      <a:defRPr lang="en-US"/>
    </a:defPPr>
    <a:lvl1pPr algn="l" rtl="0" fontAlgn="base">
      <a:spcBef>
        <a:spcPct val="0"/>
      </a:spcBef>
      <a:spcAft>
        <a:spcPct val="0"/>
      </a:spcAft>
      <a:defRPr sz="800" kern="1200">
        <a:solidFill>
          <a:schemeClr val="tx1"/>
        </a:solidFill>
        <a:latin typeface="Arial" charset="0"/>
        <a:ea typeface="+mn-ea"/>
        <a:cs typeface="Arial" charset="0"/>
      </a:defRPr>
    </a:lvl1pPr>
    <a:lvl2pPr marL="457200" algn="l" rtl="0" fontAlgn="base">
      <a:spcBef>
        <a:spcPct val="0"/>
      </a:spcBef>
      <a:spcAft>
        <a:spcPct val="0"/>
      </a:spcAft>
      <a:defRPr sz="800" kern="1200">
        <a:solidFill>
          <a:schemeClr val="tx1"/>
        </a:solidFill>
        <a:latin typeface="Arial" charset="0"/>
        <a:ea typeface="+mn-ea"/>
        <a:cs typeface="Arial" charset="0"/>
      </a:defRPr>
    </a:lvl2pPr>
    <a:lvl3pPr marL="914400" algn="l" rtl="0" fontAlgn="base">
      <a:spcBef>
        <a:spcPct val="0"/>
      </a:spcBef>
      <a:spcAft>
        <a:spcPct val="0"/>
      </a:spcAft>
      <a:defRPr sz="800" kern="1200">
        <a:solidFill>
          <a:schemeClr val="tx1"/>
        </a:solidFill>
        <a:latin typeface="Arial" charset="0"/>
        <a:ea typeface="+mn-ea"/>
        <a:cs typeface="Arial" charset="0"/>
      </a:defRPr>
    </a:lvl3pPr>
    <a:lvl4pPr marL="1371600" algn="l" rtl="0" fontAlgn="base">
      <a:spcBef>
        <a:spcPct val="0"/>
      </a:spcBef>
      <a:spcAft>
        <a:spcPct val="0"/>
      </a:spcAft>
      <a:defRPr sz="800" kern="1200">
        <a:solidFill>
          <a:schemeClr val="tx1"/>
        </a:solidFill>
        <a:latin typeface="Arial" charset="0"/>
        <a:ea typeface="+mn-ea"/>
        <a:cs typeface="Arial" charset="0"/>
      </a:defRPr>
    </a:lvl4pPr>
    <a:lvl5pPr marL="1828800" algn="l" rtl="0" fontAlgn="base">
      <a:spcBef>
        <a:spcPct val="0"/>
      </a:spcBef>
      <a:spcAft>
        <a:spcPct val="0"/>
      </a:spcAft>
      <a:defRPr sz="800" kern="1200">
        <a:solidFill>
          <a:schemeClr val="tx1"/>
        </a:solidFill>
        <a:latin typeface="Arial" charset="0"/>
        <a:ea typeface="+mn-ea"/>
        <a:cs typeface="Arial" charset="0"/>
      </a:defRPr>
    </a:lvl5pPr>
    <a:lvl6pPr marL="2286000" algn="l" defTabSz="914400" rtl="0" eaLnBrk="1" latinLnBrk="0" hangingPunct="1">
      <a:defRPr sz="800" kern="1200">
        <a:solidFill>
          <a:schemeClr val="tx1"/>
        </a:solidFill>
        <a:latin typeface="Arial" charset="0"/>
        <a:ea typeface="+mn-ea"/>
        <a:cs typeface="Arial" charset="0"/>
      </a:defRPr>
    </a:lvl6pPr>
    <a:lvl7pPr marL="2743200" algn="l" defTabSz="914400" rtl="0" eaLnBrk="1" latinLnBrk="0" hangingPunct="1">
      <a:defRPr sz="800" kern="1200">
        <a:solidFill>
          <a:schemeClr val="tx1"/>
        </a:solidFill>
        <a:latin typeface="Arial" charset="0"/>
        <a:ea typeface="+mn-ea"/>
        <a:cs typeface="Arial" charset="0"/>
      </a:defRPr>
    </a:lvl7pPr>
    <a:lvl8pPr marL="3200400" algn="l" defTabSz="914400" rtl="0" eaLnBrk="1" latinLnBrk="0" hangingPunct="1">
      <a:defRPr sz="800" kern="1200">
        <a:solidFill>
          <a:schemeClr val="tx1"/>
        </a:solidFill>
        <a:latin typeface="Arial" charset="0"/>
        <a:ea typeface="+mn-ea"/>
        <a:cs typeface="Arial" charset="0"/>
      </a:defRPr>
    </a:lvl8pPr>
    <a:lvl9pPr marL="3657600" algn="l" defTabSz="914400" rtl="0" eaLnBrk="1" latinLnBrk="0" hangingPunct="1">
      <a:defRPr sz="8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3300"/>
    <a:srgbClr val="982602"/>
    <a:srgbClr val="990000"/>
    <a:srgbClr val="CC00FF"/>
    <a:srgbClr val="008000"/>
    <a:srgbClr val="2983EF"/>
    <a:srgbClr val="5BDB3D"/>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99" autoAdjust="0"/>
    <p:restoredTop sz="99765" autoAdjust="0"/>
  </p:normalViewPr>
  <p:slideViewPr>
    <p:cSldViewPr>
      <p:cViewPr varScale="1">
        <p:scale>
          <a:sx n="126" d="100"/>
          <a:sy n="126" d="100"/>
        </p:scale>
        <p:origin x="1452" y="1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80" d="100"/>
          <a:sy n="80" d="100"/>
        </p:scale>
        <p:origin x="-2088" y="-90"/>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8450" name="Rectangle 2"/>
          <p:cNvSpPr>
            <a:spLocks noGrp="1" noChangeArrowheads="1"/>
          </p:cNvSpPr>
          <p:nvPr>
            <p:ph type="hdr" sz="quarter"/>
          </p:nvPr>
        </p:nvSpPr>
        <p:spPr bwMode="auto">
          <a:xfrm>
            <a:off x="0" y="0"/>
            <a:ext cx="2943225" cy="498475"/>
          </a:xfrm>
          <a:prstGeom prst="rect">
            <a:avLst/>
          </a:prstGeom>
          <a:noFill/>
          <a:ln w="9525">
            <a:noFill/>
            <a:miter lim="800000"/>
            <a:headEnd/>
            <a:tailEnd/>
          </a:ln>
          <a:effectLst/>
        </p:spPr>
        <p:txBody>
          <a:bodyPr vert="horz" wrap="square" lIns="91600" tIns="45804" rIns="91600" bIns="45804" numCol="1" anchor="t" anchorCtr="0" compatLnSpc="1">
            <a:prstTxWarp prst="textNoShape">
              <a:avLst/>
            </a:prstTxWarp>
          </a:bodyPr>
          <a:lstStyle>
            <a:lvl1pPr defTabSz="915988">
              <a:defRPr sz="1200" smtClean="0"/>
            </a:lvl1pPr>
          </a:lstStyle>
          <a:p>
            <a:pPr>
              <a:defRPr/>
            </a:pPr>
            <a:endParaRPr lang="en-US" altLang="en-US"/>
          </a:p>
        </p:txBody>
      </p:sp>
      <p:sp>
        <p:nvSpPr>
          <p:cNvPr id="488451" name="Rectangle 3"/>
          <p:cNvSpPr>
            <a:spLocks noGrp="1" noChangeArrowheads="1"/>
          </p:cNvSpPr>
          <p:nvPr>
            <p:ph type="dt" sz="quarter" idx="1"/>
          </p:nvPr>
        </p:nvSpPr>
        <p:spPr bwMode="auto">
          <a:xfrm>
            <a:off x="3849688" y="0"/>
            <a:ext cx="2943225" cy="498475"/>
          </a:xfrm>
          <a:prstGeom prst="rect">
            <a:avLst/>
          </a:prstGeom>
          <a:noFill/>
          <a:ln w="9525">
            <a:noFill/>
            <a:miter lim="800000"/>
            <a:headEnd/>
            <a:tailEnd/>
          </a:ln>
          <a:effectLst/>
        </p:spPr>
        <p:txBody>
          <a:bodyPr vert="horz" wrap="square" lIns="91600" tIns="45804" rIns="91600" bIns="45804" numCol="1" anchor="t" anchorCtr="0" compatLnSpc="1">
            <a:prstTxWarp prst="textNoShape">
              <a:avLst/>
            </a:prstTxWarp>
          </a:bodyPr>
          <a:lstStyle>
            <a:lvl1pPr algn="r" defTabSz="915988">
              <a:defRPr sz="1200" smtClean="0"/>
            </a:lvl1pPr>
          </a:lstStyle>
          <a:p>
            <a:pPr>
              <a:defRPr/>
            </a:pPr>
            <a:endParaRPr lang="en-US" altLang="en-US"/>
          </a:p>
        </p:txBody>
      </p:sp>
      <p:sp>
        <p:nvSpPr>
          <p:cNvPr id="488452" name="Rectangle 4"/>
          <p:cNvSpPr>
            <a:spLocks noGrp="1" noChangeArrowheads="1"/>
          </p:cNvSpPr>
          <p:nvPr>
            <p:ph type="ftr" sz="quarter" idx="2"/>
          </p:nvPr>
        </p:nvSpPr>
        <p:spPr bwMode="auto">
          <a:xfrm>
            <a:off x="0" y="9431338"/>
            <a:ext cx="2943225" cy="498475"/>
          </a:xfrm>
          <a:prstGeom prst="rect">
            <a:avLst/>
          </a:prstGeom>
          <a:noFill/>
          <a:ln w="9525">
            <a:noFill/>
            <a:miter lim="800000"/>
            <a:headEnd/>
            <a:tailEnd/>
          </a:ln>
          <a:effectLst/>
        </p:spPr>
        <p:txBody>
          <a:bodyPr vert="horz" wrap="square" lIns="91600" tIns="45804" rIns="91600" bIns="45804" numCol="1" anchor="b" anchorCtr="0" compatLnSpc="1">
            <a:prstTxWarp prst="textNoShape">
              <a:avLst/>
            </a:prstTxWarp>
          </a:bodyPr>
          <a:lstStyle>
            <a:lvl1pPr defTabSz="915988">
              <a:defRPr sz="1200" smtClean="0"/>
            </a:lvl1pPr>
          </a:lstStyle>
          <a:p>
            <a:pPr>
              <a:defRPr/>
            </a:pPr>
            <a:endParaRPr lang="en-US" altLang="en-US"/>
          </a:p>
        </p:txBody>
      </p:sp>
      <p:sp>
        <p:nvSpPr>
          <p:cNvPr id="488453" name="Rectangle 5"/>
          <p:cNvSpPr>
            <a:spLocks noGrp="1" noChangeArrowheads="1"/>
          </p:cNvSpPr>
          <p:nvPr>
            <p:ph type="sldNum" sz="quarter" idx="3"/>
          </p:nvPr>
        </p:nvSpPr>
        <p:spPr bwMode="auto">
          <a:xfrm>
            <a:off x="3849688" y="9431338"/>
            <a:ext cx="2943225" cy="498475"/>
          </a:xfrm>
          <a:prstGeom prst="rect">
            <a:avLst/>
          </a:prstGeom>
          <a:noFill/>
          <a:ln w="9525">
            <a:noFill/>
            <a:miter lim="800000"/>
            <a:headEnd/>
            <a:tailEnd/>
          </a:ln>
          <a:effectLst/>
        </p:spPr>
        <p:txBody>
          <a:bodyPr vert="horz" wrap="square" lIns="91600" tIns="45804" rIns="91600" bIns="45804" numCol="1" anchor="b" anchorCtr="0" compatLnSpc="1">
            <a:prstTxWarp prst="textNoShape">
              <a:avLst/>
            </a:prstTxWarp>
          </a:bodyPr>
          <a:lstStyle>
            <a:lvl1pPr algn="r" defTabSz="915988">
              <a:defRPr sz="1200" smtClean="0"/>
            </a:lvl1pPr>
          </a:lstStyle>
          <a:p>
            <a:pPr>
              <a:defRPr/>
            </a:pPr>
            <a:fld id="{2A80153A-46B0-48E7-95B7-5388C261F00F}" type="slidenum">
              <a:rPr lang="en-US" altLang="en-US"/>
              <a:pPr>
                <a:defRPr/>
              </a:pPr>
              <a:t>‹#›</a:t>
            </a:fld>
            <a:endParaRPr lang="en-US" altLang="en-US"/>
          </a:p>
        </p:txBody>
      </p:sp>
    </p:spTree>
    <p:extLst>
      <p:ext uri="{BB962C8B-B14F-4D97-AF65-F5344CB8AC3E}">
        <p14:creationId xmlns:p14="http://schemas.microsoft.com/office/powerpoint/2010/main" val="43022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3225" cy="496888"/>
          </a:xfrm>
          <a:prstGeom prst="rect">
            <a:avLst/>
          </a:prstGeom>
          <a:noFill/>
          <a:ln w="9525">
            <a:noFill/>
            <a:miter lim="800000"/>
            <a:headEnd/>
            <a:tailEnd/>
          </a:ln>
          <a:effectLst/>
        </p:spPr>
        <p:txBody>
          <a:bodyPr vert="horz" wrap="square" lIns="91242" tIns="45622" rIns="91242" bIns="45622" numCol="1" anchor="t" anchorCtr="0" compatLnSpc="1">
            <a:prstTxWarp prst="textNoShape">
              <a:avLst/>
            </a:prstTxWarp>
          </a:bodyPr>
          <a:lstStyle>
            <a:lvl1pPr defTabSz="912813">
              <a:defRPr sz="1200" smtClean="0"/>
            </a:lvl1pPr>
          </a:lstStyle>
          <a:p>
            <a:pPr>
              <a:defRPr/>
            </a:pPr>
            <a:endParaRPr lang="en-US" altLang="en-US"/>
          </a:p>
        </p:txBody>
      </p:sp>
      <p:sp>
        <p:nvSpPr>
          <p:cNvPr id="45059" name="Rectangle 3"/>
          <p:cNvSpPr>
            <a:spLocks noGrp="1" noChangeArrowheads="1"/>
          </p:cNvSpPr>
          <p:nvPr>
            <p:ph type="dt" idx="1"/>
          </p:nvPr>
        </p:nvSpPr>
        <p:spPr bwMode="auto">
          <a:xfrm>
            <a:off x="3849688" y="0"/>
            <a:ext cx="2943225" cy="496888"/>
          </a:xfrm>
          <a:prstGeom prst="rect">
            <a:avLst/>
          </a:prstGeom>
          <a:noFill/>
          <a:ln w="9525">
            <a:noFill/>
            <a:miter lim="800000"/>
            <a:headEnd/>
            <a:tailEnd/>
          </a:ln>
          <a:effectLst/>
        </p:spPr>
        <p:txBody>
          <a:bodyPr vert="horz" wrap="square" lIns="91242" tIns="45622" rIns="91242" bIns="45622" numCol="1" anchor="t" anchorCtr="0" compatLnSpc="1">
            <a:prstTxWarp prst="textNoShape">
              <a:avLst/>
            </a:prstTxWarp>
          </a:bodyPr>
          <a:lstStyle>
            <a:lvl1pPr algn="r" defTabSz="912813">
              <a:defRPr sz="1200" smtClean="0"/>
            </a:lvl1pPr>
          </a:lstStyle>
          <a:p>
            <a:pPr>
              <a:defRPr/>
            </a:pPr>
            <a:endParaRPr lang="en-US" altLang="en-US"/>
          </a:p>
        </p:txBody>
      </p:sp>
      <p:sp>
        <p:nvSpPr>
          <p:cNvPr id="94212" name="Rectangle 4"/>
          <p:cNvSpPr>
            <a:spLocks noGrp="1" noRot="1" noChangeAspect="1" noChangeArrowheads="1" noTextEdit="1"/>
          </p:cNvSpPr>
          <p:nvPr>
            <p:ph type="sldImg" idx="2"/>
          </p:nvPr>
        </p:nvSpPr>
        <p:spPr bwMode="auto">
          <a:xfrm>
            <a:off x="914400"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61" name="Rectangle 5"/>
          <p:cNvSpPr>
            <a:spLocks noGrp="1" noChangeArrowheads="1"/>
          </p:cNvSpPr>
          <p:nvPr>
            <p:ph type="body" sz="quarter" idx="3"/>
          </p:nvPr>
        </p:nvSpPr>
        <p:spPr bwMode="auto">
          <a:xfrm>
            <a:off x="679450" y="4718050"/>
            <a:ext cx="5435600" cy="4468813"/>
          </a:xfrm>
          <a:prstGeom prst="rect">
            <a:avLst/>
          </a:prstGeom>
          <a:noFill/>
          <a:ln w="9525">
            <a:noFill/>
            <a:miter lim="800000"/>
            <a:headEnd/>
            <a:tailEnd/>
          </a:ln>
          <a:effectLst/>
        </p:spPr>
        <p:txBody>
          <a:bodyPr vert="horz" wrap="square" lIns="91242" tIns="45622" rIns="91242" bIns="456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062" name="Rectangle 6"/>
          <p:cNvSpPr>
            <a:spLocks noGrp="1" noChangeArrowheads="1"/>
          </p:cNvSpPr>
          <p:nvPr>
            <p:ph type="ftr" sz="quarter" idx="4"/>
          </p:nvPr>
        </p:nvSpPr>
        <p:spPr bwMode="auto">
          <a:xfrm>
            <a:off x="0" y="9432925"/>
            <a:ext cx="2943225" cy="496888"/>
          </a:xfrm>
          <a:prstGeom prst="rect">
            <a:avLst/>
          </a:prstGeom>
          <a:noFill/>
          <a:ln w="9525">
            <a:noFill/>
            <a:miter lim="800000"/>
            <a:headEnd/>
            <a:tailEnd/>
          </a:ln>
          <a:effectLst/>
        </p:spPr>
        <p:txBody>
          <a:bodyPr vert="horz" wrap="square" lIns="91242" tIns="45622" rIns="91242" bIns="45622" numCol="1" anchor="b" anchorCtr="0" compatLnSpc="1">
            <a:prstTxWarp prst="textNoShape">
              <a:avLst/>
            </a:prstTxWarp>
          </a:bodyPr>
          <a:lstStyle>
            <a:lvl1pPr defTabSz="912813">
              <a:defRPr sz="1200" smtClean="0"/>
            </a:lvl1pPr>
          </a:lstStyle>
          <a:p>
            <a:pPr>
              <a:defRPr/>
            </a:pPr>
            <a:endParaRPr lang="en-US" altLang="en-US"/>
          </a:p>
        </p:txBody>
      </p:sp>
      <p:sp>
        <p:nvSpPr>
          <p:cNvPr id="45063" name="Rectangle 7"/>
          <p:cNvSpPr>
            <a:spLocks noGrp="1" noChangeArrowheads="1"/>
          </p:cNvSpPr>
          <p:nvPr>
            <p:ph type="sldNum" sz="quarter" idx="5"/>
          </p:nvPr>
        </p:nvSpPr>
        <p:spPr bwMode="auto">
          <a:xfrm>
            <a:off x="3849688" y="9432925"/>
            <a:ext cx="2943225" cy="496888"/>
          </a:xfrm>
          <a:prstGeom prst="rect">
            <a:avLst/>
          </a:prstGeom>
          <a:noFill/>
          <a:ln w="9525">
            <a:noFill/>
            <a:miter lim="800000"/>
            <a:headEnd/>
            <a:tailEnd/>
          </a:ln>
          <a:effectLst/>
        </p:spPr>
        <p:txBody>
          <a:bodyPr vert="horz" wrap="square" lIns="91242" tIns="45622" rIns="91242" bIns="45622" numCol="1" anchor="b" anchorCtr="0" compatLnSpc="1">
            <a:prstTxWarp prst="textNoShape">
              <a:avLst/>
            </a:prstTxWarp>
          </a:bodyPr>
          <a:lstStyle>
            <a:lvl1pPr algn="r" defTabSz="912813">
              <a:defRPr sz="1200" smtClean="0"/>
            </a:lvl1pPr>
          </a:lstStyle>
          <a:p>
            <a:pPr>
              <a:defRPr/>
            </a:pPr>
            <a:fld id="{BA799F6B-4792-4CE4-A0B9-018A2A02AEAE}" type="slidenum">
              <a:rPr lang="en-US" altLang="en-US"/>
              <a:pPr>
                <a:defRPr/>
              </a:pPr>
              <a:t>‹#›</a:t>
            </a:fld>
            <a:endParaRPr lang="en-US" altLang="en-US"/>
          </a:p>
        </p:txBody>
      </p:sp>
    </p:spTree>
    <p:extLst>
      <p:ext uri="{BB962C8B-B14F-4D97-AF65-F5344CB8AC3E}">
        <p14:creationId xmlns:p14="http://schemas.microsoft.com/office/powerpoint/2010/main" val="1882834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C2525AF-659F-47B9-9187-64B95E7FA24F}" type="slidenum">
              <a:rPr lang="en-US" altLang="en-US"/>
              <a:pPr eaLnBrk="1" hangingPunct="1">
                <a:spcBef>
                  <a:spcPct val="0"/>
                </a:spcBef>
              </a:pPr>
              <a:t>4</a:t>
            </a:fld>
            <a:endParaRPr lang="en-US" altLang="en-US"/>
          </a:p>
        </p:txBody>
      </p:sp>
      <p:sp>
        <p:nvSpPr>
          <p:cNvPr id="95235" name="Rectangle 2"/>
          <p:cNvSpPr>
            <a:spLocks noGrp="1" noRot="1" noChangeAspect="1" noChangeArrowheads="1" noTextEdit="1"/>
          </p:cNvSpPr>
          <p:nvPr>
            <p:ph type="sldImg"/>
          </p:nvPr>
        </p:nvSpPr>
        <p:spPr>
          <a:xfrm>
            <a:off x="914400" y="746125"/>
            <a:ext cx="4965700" cy="3724275"/>
          </a:xfrm>
          <a:ln/>
        </p:spPr>
      </p:sp>
      <p:sp>
        <p:nvSpPr>
          <p:cNvPr id="95236" name="Rectangle 3"/>
          <p:cNvSpPr>
            <a:spLocks noGrp="1" noChangeArrowheads="1"/>
          </p:cNvSpPr>
          <p:nvPr>
            <p:ph type="body" idx="1"/>
          </p:nvPr>
        </p:nvSpPr>
        <p:spPr>
          <a:xfrm>
            <a:off x="679450" y="4718050"/>
            <a:ext cx="54356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204150-5049-4367-861F-3687615D1511}" type="slidenum">
              <a:rPr lang="en-US" altLang="en-US"/>
              <a:pPr eaLnBrk="1" hangingPunct="1">
                <a:spcBef>
                  <a:spcPct val="0"/>
                </a:spcBef>
              </a:pPr>
              <a:t>6</a:t>
            </a:fld>
            <a:endParaRPr lang="en-US" altLang="en-US"/>
          </a:p>
        </p:txBody>
      </p:sp>
      <p:sp>
        <p:nvSpPr>
          <p:cNvPr id="96259" name="Rectangle 2"/>
          <p:cNvSpPr>
            <a:spLocks noGrp="1" noRot="1" noChangeAspect="1" noChangeArrowheads="1" noTextEdit="1"/>
          </p:cNvSpPr>
          <p:nvPr>
            <p:ph type="sldImg"/>
          </p:nvPr>
        </p:nvSpPr>
        <p:spPr>
          <a:xfrm>
            <a:off x="914400" y="746125"/>
            <a:ext cx="4965700" cy="3724275"/>
          </a:xfrm>
          <a:ln/>
        </p:spPr>
      </p:sp>
      <p:sp>
        <p:nvSpPr>
          <p:cNvPr id="96260" name="Rectangle 3"/>
          <p:cNvSpPr>
            <a:spLocks noGrp="1" noChangeArrowheads="1"/>
          </p:cNvSpPr>
          <p:nvPr>
            <p:ph type="body" idx="1"/>
          </p:nvPr>
        </p:nvSpPr>
        <p:spPr>
          <a:xfrm>
            <a:off x="679450" y="4718050"/>
            <a:ext cx="54356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115B6E9-AEA7-44FD-8D6D-B6061927F30C}" type="slidenum">
              <a:rPr lang="en-US" altLang="en-US"/>
              <a:pPr eaLnBrk="1" hangingPunct="1">
                <a:spcBef>
                  <a:spcPct val="0"/>
                </a:spcBef>
              </a:pPr>
              <a:t>7</a:t>
            </a:fld>
            <a:endParaRPr lang="en-US" altLang="en-US"/>
          </a:p>
        </p:txBody>
      </p:sp>
      <p:sp>
        <p:nvSpPr>
          <p:cNvPr id="97283" name="Rectangle 2"/>
          <p:cNvSpPr>
            <a:spLocks noGrp="1" noRot="1" noChangeAspect="1" noChangeArrowheads="1" noTextEdit="1"/>
          </p:cNvSpPr>
          <p:nvPr>
            <p:ph type="sldImg"/>
          </p:nvPr>
        </p:nvSpPr>
        <p:spPr>
          <a:xfrm>
            <a:off x="914400" y="746125"/>
            <a:ext cx="4965700" cy="3724275"/>
          </a:xfrm>
          <a:ln/>
        </p:spPr>
      </p:sp>
      <p:sp>
        <p:nvSpPr>
          <p:cNvPr id="97284" name="Rectangle 3"/>
          <p:cNvSpPr>
            <a:spLocks noGrp="1" noChangeArrowheads="1"/>
          </p:cNvSpPr>
          <p:nvPr>
            <p:ph type="body" idx="1"/>
          </p:nvPr>
        </p:nvSpPr>
        <p:spPr>
          <a:xfrm>
            <a:off x="679450" y="4718050"/>
            <a:ext cx="54356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3B7E7D3-2CBF-4828-A28C-215D73B14833}" type="slidenum">
              <a:rPr lang="en-US" altLang="en-US"/>
              <a:pPr eaLnBrk="1" hangingPunct="1">
                <a:spcBef>
                  <a:spcPct val="0"/>
                </a:spcBef>
              </a:pPr>
              <a:t>8</a:t>
            </a:fld>
            <a:endParaRPr lang="en-US" altLang="en-US"/>
          </a:p>
        </p:txBody>
      </p:sp>
      <p:sp>
        <p:nvSpPr>
          <p:cNvPr id="98307" name="Rectangle 2"/>
          <p:cNvSpPr>
            <a:spLocks noGrp="1" noRot="1" noChangeAspect="1" noChangeArrowheads="1" noTextEdit="1"/>
          </p:cNvSpPr>
          <p:nvPr>
            <p:ph type="sldImg"/>
          </p:nvPr>
        </p:nvSpPr>
        <p:spPr>
          <a:xfrm>
            <a:off x="914400" y="746125"/>
            <a:ext cx="4965700" cy="3724275"/>
          </a:xfrm>
          <a:ln/>
        </p:spPr>
      </p:sp>
      <p:sp>
        <p:nvSpPr>
          <p:cNvPr id="98308" name="Rectangle 3"/>
          <p:cNvSpPr>
            <a:spLocks noGrp="1" noChangeArrowheads="1"/>
          </p:cNvSpPr>
          <p:nvPr>
            <p:ph type="body" idx="1"/>
          </p:nvPr>
        </p:nvSpPr>
        <p:spPr>
          <a:xfrm>
            <a:off x="679450" y="4718050"/>
            <a:ext cx="54356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E937422-2728-4F7D-9E1C-5395E817D9A4}" type="slidenum">
              <a:rPr lang="en-US" altLang="en-US"/>
              <a:pPr eaLnBrk="1" hangingPunct="1">
                <a:spcBef>
                  <a:spcPct val="0"/>
                </a:spcBef>
              </a:pPr>
              <a:t>9</a:t>
            </a:fld>
            <a:endParaRPr lang="en-US" altLang="en-US"/>
          </a:p>
        </p:txBody>
      </p:sp>
      <p:sp>
        <p:nvSpPr>
          <p:cNvPr id="99331" name="Rectangle 2"/>
          <p:cNvSpPr>
            <a:spLocks noGrp="1" noRot="1" noChangeAspect="1" noChangeArrowheads="1" noTextEdit="1"/>
          </p:cNvSpPr>
          <p:nvPr>
            <p:ph type="sldImg"/>
          </p:nvPr>
        </p:nvSpPr>
        <p:spPr>
          <a:xfrm>
            <a:off x="914400" y="746125"/>
            <a:ext cx="4965700" cy="3724275"/>
          </a:xfrm>
          <a:ln/>
        </p:spPr>
      </p:sp>
      <p:sp>
        <p:nvSpPr>
          <p:cNvPr id="99332" name="Rectangle 3"/>
          <p:cNvSpPr>
            <a:spLocks noGrp="1" noChangeArrowheads="1"/>
          </p:cNvSpPr>
          <p:nvPr>
            <p:ph type="body" idx="1"/>
          </p:nvPr>
        </p:nvSpPr>
        <p:spPr>
          <a:xfrm>
            <a:off x="679450" y="4718050"/>
            <a:ext cx="5435600" cy="4467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spcBef>
                <a:spcPct val="30000"/>
              </a:spcBef>
              <a:defRPr sz="1200">
                <a:solidFill>
                  <a:schemeClr val="tx1"/>
                </a:solidFill>
                <a:latin typeface="Arial" charset="0"/>
              </a:defRPr>
            </a:lvl1pPr>
            <a:lvl2pPr marL="742950" indent="-285750" defTabSz="912813" eaLnBrk="0" hangingPunct="0">
              <a:spcBef>
                <a:spcPct val="30000"/>
              </a:spcBef>
              <a:defRPr sz="1200">
                <a:solidFill>
                  <a:schemeClr val="tx1"/>
                </a:solidFill>
                <a:latin typeface="Arial" charset="0"/>
              </a:defRPr>
            </a:lvl2pPr>
            <a:lvl3pPr marL="1143000" indent="-228600" defTabSz="912813" eaLnBrk="0" hangingPunct="0">
              <a:spcBef>
                <a:spcPct val="30000"/>
              </a:spcBef>
              <a:defRPr sz="1200">
                <a:solidFill>
                  <a:schemeClr val="tx1"/>
                </a:solidFill>
                <a:latin typeface="Arial" charset="0"/>
              </a:defRPr>
            </a:lvl3pPr>
            <a:lvl4pPr marL="1600200" indent="-228600" defTabSz="912813" eaLnBrk="0" hangingPunct="0">
              <a:spcBef>
                <a:spcPct val="30000"/>
              </a:spcBef>
              <a:defRPr sz="1200">
                <a:solidFill>
                  <a:schemeClr val="tx1"/>
                </a:solidFill>
                <a:latin typeface="Arial" charset="0"/>
              </a:defRPr>
            </a:lvl4pPr>
            <a:lvl5pPr marL="2057400" indent="-228600" defTabSz="912813" eaLnBrk="0" hangingPunct="0">
              <a:spcBef>
                <a:spcPct val="30000"/>
              </a:spcBef>
              <a:defRPr sz="1200">
                <a:solidFill>
                  <a:schemeClr val="tx1"/>
                </a:solidFill>
                <a:latin typeface="Arial" charset="0"/>
              </a:defRPr>
            </a:lvl5pPr>
            <a:lvl6pPr marL="2514600" indent="-228600" defTabSz="912813" eaLnBrk="0" fontAlgn="base" hangingPunct="0">
              <a:spcBef>
                <a:spcPct val="30000"/>
              </a:spcBef>
              <a:spcAft>
                <a:spcPct val="0"/>
              </a:spcAft>
              <a:defRPr sz="1200">
                <a:solidFill>
                  <a:schemeClr val="tx1"/>
                </a:solidFill>
                <a:latin typeface="Arial" charset="0"/>
              </a:defRPr>
            </a:lvl6pPr>
            <a:lvl7pPr marL="2971800" indent="-228600" defTabSz="912813" eaLnBrk="0" fontAlgn="base" hangingPunct="0">
              <a:spcBef>
                <a:spcPct val="30000"/>
              </a:spcBef>
              <a:spcAft>
                <a:spcPct val="0"/>
              </a:spcAft>
              <a:defRPr sz="1200">
                <a:solidFill>
                  <a:schemeClr val="tx1"/>
                </a:solidFill>
                <a:latin typeface="Arial" charset="0"/>
              </a:defRPr>
            </a:lvl7pPr>
            <a:lvl8pPr marL="3429000" indent="-228600" defTabSz="912813" eaLnBrk="0" fontAlgn="base" hangingPunct="0">
              <a:spcBef>
                <a:spcPct val="30000"/>
              </a:spcBef>
              <a:spcAft>
                <a:spcPct val="0"/>
              </a:spcAft>
              <a:defRPr sz="1200">
                <a:solidFill>
                  <a:schemeClr val="tx1"/>
                </a:solidFill>
                <a:latin typeface="Arial" charset="0"/>
              </a:defRPr>
            </a:lvl8pPr>
            <a:lvl9pPr marL="3886200" indent="-228600" defTabSz="9128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8BC858D-B76D-4A13-A706-3FB3033E16BD}" type="slidenum">
              <a:rPr lang="en-US" altLang="en-US"/>
              <a:pPr eaLnBrk="1" hangingPunct="1">
                <a:spcBef>
                  <a:spcPct val="0"/>
                </a:spcBef>
              </a:pPr>
              <a:t>66</a:t>
            </a:fld>
            <a:endParaRPr lang="en-US" alt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168566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95654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0038" y="274638"/>
            <a:ext cx="2036762" cy="6178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9750" y="274638"/>
            <a:ext cx="5957888" cy="617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641348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bg-titul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685800" y="2130425"/>
            <a:ext cx="7772400" cy="1470025"/>
          </a:xfrm>
          <a:effectLst/>
        </p:spPr>
        <p:txBody>
          <a:bodyPr/>
          <a:lstStyle>
            <a:lvl1pPr>
              <a:defRPr/>
            </a:lvl1pPr>
          </a:lstStyle>
          <a:p>
            <a:r>
              <a:rPr lang="ru-RU"/>
              <a:t>Click to edit Master title style</a:t>
            </a:r>
          </a:p>
        </p:txBody>
      </p:sp>
      <p:sp>
        <p:nvSpPr>
          <p:cNvPr id="71684"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a:t>Click to edit Master subtitle style</a:t>
            </a:r>
          </a:p>
        </p:txBody>
      </p:sp>
    </p:spTree>
    <p:extLst>
      <p:ext uri="{BB962C8B-B14F-4D97-AF65-F5344CB8AC3E}">
        <p14:creationId xmlns:p14="http://schemas.microsoft.com/office/powerpoint/2010/main" val="75096490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endParaRPr lang="ru-RU" altLang="en-US"/>
          </a:p>
        </p:txBody>
      </p:sp>
      <p:sp>
        <p:nvSpPr>
          <p:cNvPr id="5" name="Footer Placeholder 4"/>
          <p:cNvSpPr>
            <a:spLocks noGrp="1"/>
          </p:cNvSpPr>
          <p:nvPr>
            <p:ph type="ftr" sz="quarter" idx="11"/>
          </p:nvPr>
        </p:nvSpPr>
        <p:spPr/>
        <p:txBody>
          <a:bodyPr/>
          <a:lstStyle>
            <a:lvl1pPr>
              <a:defRPr smtClean="0"/>
            </a:lvl1pPr>
          </a:lstStyle>
          <a:p>
            <a:pPr>
              <a:defRPr/>
            </a:pPr>
            <a:endParaRPr lang="ru-RU" altLang="en-US"/>
          </a:p>
        </p:txBody>
      </p:sp>
      <p:sp>
        <p:nvSpPr>
          <p:cNvPr id="6" name="Slide Number Placeholder 5"/>
          <p:cNvSpPr>
            <a:spLocks noGrp="1"/>
          </p:cNvSpPr>
          <p:nvPr>
            <p:ph type="sldNum" sz="quarter" idx="12"/>
          </p:nvPr>
        </p:nvSpPr>
        <p:spPr/>
        <p:txBody>
          <a:bodyPr/>
          <a:lstStyle>
            <a:lvl1pPr>
              <a:defRPr smtClean="0"/>
            </a:lvl1pPr>
          </a:lstStyle>
          <a:p>
            <a:pPr>
              <a:defRPr/>
            </a:pPr>
            <a:fld id="{E096F557-A39D-4CA8-B8AA-481A37F6B317}" type="slidenum">
              <a:rPr lang="ru-RU" altLang="en-US"/>
              <a:pPr>
                <a:defRPr/>
              </a:pPr>
              <a:t>‹#›</a:t>
            </a:fld>
            <a:r>
              <a:rPr lang="en-US" altLang="en-US"/>
              <a:t>  of  46</a:t>
            </a:r>
            <a:r>
              <a:rPr lang="en-US" altLang="en-US" sz="1400" b="0"/>
              <a:t> </a:t>
            </a:r>
            <a:endParaRPr lang="ru-RU" altLang="en-US" sz="1400" b="0"/>
          </a:p>
        </p:txBody>
      </p:sp>
    </p:spTree>
    <p:extLst>
      <p:ext uri="{BB962C8B-B14F-4D97-AF65-F5344CB8AC3E}">
        <p14:creationId xmlns:p14="http://schemas.microsoft.com/office/powerpoint/2010/main" val="160559041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endParaRPr lang="ru-RU" altLang="en-US"/>
          </a:p>
        </p:txBody>
      </p:sp>
      <p:sp>
        <p:nvSpPr>
          <p:cNvPr id="5" name="Footer Placeholder 4"/>
          <p:cNvSpPr>
            <a:spLocks noGrp="1"/>
          </p:cNvSpPr>
          <p:nvPr>
            <p:ph type="ftr" sz="quarter" idx="11"/>
          </p:nvPr>
        </p:nvSpPr>
        <p:spPr/>
        <p:txBody>
          <a:bodyPr/>
          <a:lstStyle>
            <a:lvl1pPr>
              <a:defRPr smtClean="0"/>
            </a:lvl1pPr>
          </a:lstStyle>
          <a:p>
            <a:pPr>
              <a:defRPr/>
            </a:pPr>
            <a:endParaRPr lang="ru-RU" altLang="en-US"/>
          </a:p>
        </p:txBody>
      </p:sp>
      <p:sp>
        <p:nvSpPr>
          <p:cNvPr id="6" name="Slide Number Placeholder 5"/>
          <p:cNvSpPr>
            <a:spLocks noGrp="1"/>
          </p:cNvSpPr>
          <p:nvPr>
            <p:ph type="sldNum" sz="quarter" idx="12"/>
          </p:nvPr>
        </p:nvSpPr>
        <p:spPr/>
        <p:txBody>
          <a:bodyPr/>
          <a:lstStyle>
            <a:lvl1pPr>
              <a:defRPr smtClean="0"/>
            </a:lvl1pPr>
          </a:lstStyle>
          <a:p>
            <a:pPr>
              <a:defRPr/>
            </a:pPr>
            <a:fld id="{27EF3E08-F30A-4B44-B39B-6084659E43DC}" type="slidenum">
              <a:rPr lang="ru-RU" altLang="en-US"/>
              <a:pPr>
                <a:defRPr/>
              </a:pPr>
              <a:t>‹#›</a:t>
            </a:fld>
            <a:r>
              <a:rPr lang="en-US" altLang="en-US"/>
              <a:t>  of  46</a:t>
            </a:r>
            <a:r>
              <a:rPr lang="en-US" altLang="en-US" sz="1400" b="0"/>
              <a:t> </a:t>
            </a:r>
            <a:endParaRPr lang="ru-RU" altLang="en-US" sz="1400" b="0"/>
          </a:p>
        </p:txBody>
      </p:sp>
    </p:spTree>
    <p:extLst>
      <p:ext uri="{BB962C8B-B14F-4D97-AF65-F5344CB8AC3E}">
        <p14:creationId xmlns:p14="http://schemas.microsoft.com/office/powerpoint/2010/main" val="922559648"/>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188" y="1484313"/>
            <a:ext cx="3960812"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484313"/>
            <a:ext cx="39624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pPr>
              <a:defRPr/>
            </a:pPr>
            <a:endParaRPr lang="ru-RU" altLang="en-US"/>
          </a:p>
        </p:txBody>
      </p:sp>
      <p:sp>
        <p:nvSpPr>
          <p:cNvPr id="6" name="Footer Placeholder 5"/>
          <p:cNvSpPr>
            <a:spLocks noGrp="1"/>
          </p:cNvSpPr>
          <p:nvPr>
            <p:ph type="ftr" sz="quarter" idx="11"/>
          </p:nvPr>
        </p:nvSpPr>
        <p:spPr/>
        <p:txBody>
          <a:bodyPr/>
          <a:lstStyle>
            <a:lvl1pPr>
              <a:defRPr smtClean="0"/>
            </a:lvl1pPr>
          </a:lstStyle>
          <a:p>
            <a:pPr>
              <a:defRPr/>
            </a:pPr>
            <a:endParaRPr lang="ru-RU" altLang="en-US"/>
          </a:p>
        </p:txBody>
      </p:sp>
      <p:sp>
        <p:nvSpPr>
          <p:cNvPr id="7" name="Slide Number Placeholder 6"/>
          <p:cNvSpPr>
            <a:spLocks noGrp="1"/>
          </p:cNvSpPr>
          <p:nvPr>
            <p:ph type="sldNum" sz="quarter" idx="12"/>
          </p:nvPr>
        </p:nvSpPr>
        <p:spPr/>
        <p:txBody>
          <a:bodyPr/>
          <a:lstStyle>
            <a:lvl1pPr>
              <a:defRPr smtClean="0"/>
            </a:lvl1pPr>
          </a:lstStyle>
          <a:p>
            <a:pPr>
              <a:defRPr/>
            </a:pPr>
            <a:fld id="{0676BB9B-9D56-47AB-B9E1-3E7FA83B7050}" type="slidenum">
              <a:rPr lang="ru-RU" altLang="en-US"/>
              <a:pPr>
                <a:defRPr/>
              </a:pPr>
              <a:t>‹#›</a:t>
            </a:fld>
            <a:r>
              <a:rPr lang="en-US" altLang="en-US"/>
              <a:t>  of  46</a:t>
            </a:r>
            <a:r>
              <a:rPr lang="en-US" altLang="en-US" sz="1400" b="0"/>
              <a:t> </a:t>
            </a:r>
            <a:endParaRPr lang="ru-RU" altLang="en-US" sz="1400" b="0"/>
          </a:p>
        </p:txBody>
      </p:sp>
    </p:spTree>
    <p:extLst>
      <p:ext uri="{BB962C8B-B14F-4D97-AF65-F5344CB8AC3E}">
        <p14:creationId xmlns:p14="http://schemas.microsoft.com/office/powerpoint/2010/main" val="86411966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endParaRPr lang="ru-RU" altLang="en-US"/>
          </a:p>
        </p:txBody>
      </p:sp>
      <p:sp>
        <p:nvSpPr>
          <p:cNvPr id="8" name="Footer Placeholder 7"/>
          <p:cNvSpPr>
            <a:spLocks noGrp="1"/>
          </p:cNvSpPr>
          <p:nvPr>
            <p:ph type="ftr" sz="quarter" idx="11"/>
          </p:nvPr>
        </p:nvSpPr>
        <p:spPr/>
        <p:txBody>
          <a:bodyPr/>
          <a:lstStyle>
            <a:lvl1pPr>
              <a:defRPr smtClean="0"/>
            </a:lvl1pPr>
          </a:lstStyle>
          <a:p>
            <a:pPr>
              <a:defRPr/>
            </a:pPr>
            <a:endParaRPr lang="ru-RU" altLang="en-US"/>
          </a:p>
        </p:txBody>
      </p:sp>
      <p:sp>
        <p:nvSpPr>
          <p:cNvPr id="9" name="Slide Number Placeholder 8"/>
          <p:cNvSpPr>
            <a:spLocks noGrp="1"/>
          </p:cNvSpPr>
          <p:nvPr>
            <p:ph type="sldNum" sz="quarter" idx="12"/>
          </p:nvPr>
        </p:nvSpPr>
        <p:spPr/>
        <p:txBody>
          <a:bodyPr/>
          <a:lstStyle>
            <a:lvl1pPr>
              <a:defRPr smtClean="0"/>
            </a:lvl1pPr>
          </a:lstStyle>
          <a:p>
            <a:pPr>
              <a:defRPr/>
            </a:pPr>
            <a:fld id="{B70BEDCD-18ED-4BE7-8A4F-143DF41DF889}" type="slidenum">
              <a:rPr lang="ru-RU" altLang="en-US"/>
              <a:pPr>
                <a:defRPr/>
              </a:pPr>
              <a:t>‹#›</a:t>
            </a:fld>
            <a:r>
              <a:rPr lang="en-US" altLang="en-US"/>
              <a:t>  of  46</a:t>
            </a:r>
            <a:r>
              <a:rPr lang="en-US" altLang="en-US" sz="1400" b="0"/>
              <a:t> </a:t>
            </a:r>
            <a:endParaRPr lang="ru-RU" altLang="en-US" sz="1400" b="0"/>
          </a:p>
        </p:txBody>
      </p:sp>
    </p:spTree>
    <p:extLst>
      <p:ext uri="{BB962C8B-B14F-4D97-AF65-F5344CB8AC3E}">
        <p14:creationId xmlns:p14="http://schemas.microsoft.com/office/powerpoint/2010/main" val="1042708512"/>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pPr>
              <a:defRPr/>
            </a:pPr>
            <a:endParaRPr lang="ru-RU" altLang="en-US"/>
          </a:p>
        </p:txBody>
      </p:sp>
      <p:sp>
        <p:nvSpPr>
          <p:cNvPr id="4" name="Footer Placeholder 3"/>
          <p:cNvSpPr>
            <a:spLocks noGrp="1"/>
          </p:cNvSpPr>
          <p:nvPr>
            <p:ph type="ftr" sz="quarter" idx="11"/>
          </p:nvPr>
        </p:nvSpPr>
        <p:spPr/>
        <p:txBody>
          <a:bodyPr/>
          <a:lstStyle>
            <a:lvl1pPr>
              <a:defRPr smtClean="0"/>
            </a:lvl1pPr>
          </a:lstStyle>
          <a:p>
            <a:pPr>
              <a:defRPr/>
            </a:pPr>
            <a:endParaRPr lang="ru-RU" altLang="en-US"/>
          </a:p>
        </p:txBody>
      </p:sp>
      <p:sp>
        <p:nvSpPr>
          <p:cNvPr id="5" name="Slide Number Placeholder 4"/>
          <p:cNvSpPr>
            <a:spLocks noGrp="1"/>
          </p:cNvSpPr>
          <p:nvPr>
            <p:ph type="sldNum" sz="quarter" idx="12"/>
          </p:nvPr>
        </p:nvSpPr>
        <p:spPr/>
        <p:txBody>
          <a:bodyPr/>
          <a:lstStyle>
            <a:lvl1pPr>
              <a:defRPr smtClean="0"/>
            </a:lvl1pPr>
          </a:lstStyle>
          <a:p>
            <a:pPr>
              <a:defRPr/>
            </a:pPr>
            <a:fld id="{32A88C67-D393-4267-B617-6F478E7FDD0D}" type="slidenum">
              <a:rPr lang="ru-RU" altLang="en-US"/>
              <a:pPr>
                <a:defRPr/>
              </a:pPr>
              <a:t>‹#›</a:t>
            </a:fld>
            <a:r>
              <a:rPr lang="en-US" altLang="en-US"/>
              <a:t>  of  46</a:t>
            </a:r>
            <a:r>
              <a:rPr lang="en-US" altLang="en-US" sz="1400" b="0"/>
              <a:t> </a:t>
            </a:r>
            <a:endParaRPr lang="ru-RU" altLang="en-US" sz="1400" b="0"/>
          </a:p>
        </p:txBody>
      </p:sp>
    </p:spTree>
    <p:extLst>
      <p:ext uri="{BB962C8B-B14F-4D97-AF65-F5344CB8AC3E}">
        <p14:creationId xmlns:p14="http://schemas.microsoft.com/office/powerpoint/2010/main" val="74244544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endParaRPr lang="ru-RU" altLang="en-US"/>
          </a:p>
        </p:txBody>
      </p:sp>
      <p:sp>
        <p:nvSpPr>
          <p:cNvPr id="3" name="Footer Placeholder 2"/>
          <p:cNvSpPr>
            <a:spLocks noGrp="1"/>
          </p:cNvSpPr>
          <p:nvPr>
            <p:ph type="ftr" sz="quarter" idx="11"/>
          </p:nvPr>
        </p:nvSpPr>
        <p:spPr/>
        <p:txBody>
          <a:bodyPr/>
          <a:lstStyle>
            <a:lvl1pPr>
              <a:defRPr smtClean="0"/>
            </a:lvl1pPr>
          </a:lstStyle>
          <a:p>
            <a:pPr>
              <a:defRPr/>
            </a:pPr>
            <a:endParaRPr lang="ru-RU" altLang="en-US"/>
          </a:p>
        </p:txBody>
      </p:sp>
      <p:sp>
        <p:nvSpPr>
          <p:cNvPr id="4" name="Slide Number Placeholder 3"/>
          <p:cNvSpPr>
            <a:spLocks noGrp="1"/>
          </p:cNvSpPr>
          <p:nvPr>
            <p:ph type="sldNum" sz="quarter" idx="12"/>
          </p:nvPr>
        </p:nvSpPr>
        <p:spPr>
          <a:xfrm>
            <a:off x="8077200" y="6550025"/>
            <a:ext cx="1042988" cy="307975"/>
          </a:xfrm>
        </p:spPr>
        <p:txBody>
          <a:bodyPr/>
          <a:lstStyle>
            <a:lvl1pPr>
              <a:defRPr smtClean="0"/>
            </a:lvl1pPr>
          </a:lstStyle>
          <a:p>
            <a:pPr>
              <a:defRPr/>
            </a:pPr>
            <a:fld id="{D810AACD-0185-4F61-98C6-3700F8E9DD8E}" type="slidenum">
              <a:rPr lang="ru-RU" altLang="en-US"/>
              <a:pPr>
                <a:defRPr/>
              </a:pPr>
              <a:t>‹#›</a:t>
            </a:fld>
            <a:r>
              <a:rPr lang="en-US" altLang="en-US"/>
              <a:t>  of  56</a:t>
            </a:r>
            <a:r>
              <a:rPr lang="en-US" altLang="en-US" sz="1400" b="0"/>
              <a:t> </a:t>
            </a:r>
            <a:endParaRPr lang="ru-RU" altLang="en-US" sz="1400" b="0"/>
          </a:p>
        </p:txBody>
      </p:sp>
    </p:spTree>
    <p:extLst>
      <p:ext uri="{BB962C8B-B14F-4D97-AF65-F5344CB8AC3E}">
        <p14:creationId xmlns:p14="http://schemas.microsoft.com/office/powerpoint/2010/main" val="626204572"/>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ru-RU" altLang="en-US"/>
          </a:p>
        </p:txBody>
      </p:sp>
      <p:sp>
        <p:nvSpPr>
          <p:cNvPr id="6" name="Footer Placeholder 5"/>
          <p:cNvSpPr>
            <a:spLocks noGrp="1"/>
          </p:cNvSpPr>
          <p:nvPr>
            <p:ph type="ftr" sz="quarter" idx="11"/>
          </p:nvPr>
        </p:nvSpPr>
        <p:spPr/>
        <p:txBody>
          <a:bodyPr/>
          <a:lstStyle>
            <a:lvl1pPr>
              <a:defRPr smtClean="0"/>
            </a:lvl1pPr>
          </a:lstStyle>
          <a:p>
            <a:pPr>
              <a:defRPr/>
            </a:pPr>
            <a:endParaRPr lang="ru-RU" altLang="en-US"/>
          </a:p>
        </p:txBody>
      </p:sp>
      <p:sp>
        <p:nvSpPr>
          <p:cNvPr id="7" name="Slide Number Placeholder 6"/>
          <p:cNvSpPr>
            <a:spLocks noGrp="1"/>
          </p:cNvSpPr>
          <p:nvPr>
            <p:ph type="sldNum" sz="quarter" idx="12"/>
          </p:nvPr>
        </p:nvSpPr>
        <p:spPr/>
        <p:txBody>
          <a:bodyPr/>
          <a:lstStyle>
            <a:lvl1pPr>
              <a:defRPr smtClean="0"/>
            </a:lvl1pPr>
          </a:lstStyle>
          <a:p>
            <a:pPr>
              <a:defRPr/>
            </a:pPr>
            <a:fld id="{CA09E029-36CF-4FD9-B53D-5C577D41F6DC}" type="slidenum">
              <a:rPr lang="ru-RU" altLang="en-US"/>
              <a:pPr>
                <a:defRPr/>
              </a:pPr>
              <a:t>‹#›</a:t>
            </a:fld>
            <a:r>
              <a:rPr lang="en-US" altLang="en-US"/>
              <a:t>  of  46</a:t>
            </a:r>
            <a:r>
              <a:rPr lang="en-US" altLang="en-US" sz="1400" b="0"/>
              <a:t> </a:t>
            </a:r>
            <a:endParaRPr lang="ru-RU" altLang="en-US" sz="1400" b="0"/>
          </a:p>
        </p:txBody>
      </p:sp>
    </p:spTree>
    <p:extLst>
      <p:ext uri="{BB962C8B-B14F-4D97-AF65-F5344CB8AC3E}">
        <p14:creationId xmlns:p14="http://schemas.microsoft.com/office/powerpoint/2010/main" val="317905570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93718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ru-RU" altLang="en-US"/>
          </a:p>
        </p:txBody>
      </p:sp>
      <p:sp>
        <p:nvSpPr>
          <p:cNvPr id="6" name="Footer Placeholder 5"/>
          <p:cNvSpPr>
            <a:spLocks noGrp="1"/>
          </p:cNvSpPr>
          <p:nvPr>
            <p:ph type="ftr" sz="quarter" idx="11"/>
          </p:nvPr>
        </p:nvSpPr>
        <p:spPr/>
        <p:txBody>
          <a:bodyPr/>
          <a:lstStyle>
            <a:lvl1pPr>
              <a:defRPr smtClean="0"/>
            </a:lvl1pPr>
          </a:lstStyle>
          <a:p>
            <a:pPr>
              <a:defRPr/>
            </a:pPr>
            <a:endParaRPr lang="ru-RU" altLang="en-US"/>
          </a:p>
        </p:txBody>
      </p:sp>
      <p:sp>
        <p:nvSpPr>
          <p:cNvPr id="7" name="Slide Number Placeholder 6"/>
          <p:cNvSpPr>
            <a:spLocks noGrp="1"/>
          </p:cNvSpPr>
          <p:nvPr>
            <p:ph type="sldNum" sz="quarter" idx="12"/>
          </p:nvPr>
        </p:nvSpPr>
        <p:spPr/>
        <p:txBody>
          <a:bodyPr/>
          <a:lstStyle>
            <a:lvl1pPr>
              <a:defRPr smtClean="0"/>
            </a:lvl1pPr>
          </a:lstStyle>
          <a:p>
            <a:pPr>
              <a:defRPr/>
            </a:pPr>
            <a:fld id="{002BEA97-4C38-4BA2-B68F-D018BAF12111}" type="slidenum">
              <a:rPr lang="ru-RU" altLang="en-US"/>
              <a:pPr>
                <a:defRPr/>
              </a:pPr>
              <a:t>‹#›</a:t>
            </a:fld>
            <a:r>
              <a:rPr lang="en-US" altLang="en-US"/>
              <a:t>  of  46</a:t>
            </a:r>
            <a:r>
              <a:rPr lang="en-US" altLang="en-US" sz="1400" b="0"/>
              <a:t> </a:t>
            </a:r>
            <a:endParaRPr lang="ru-RU" altLang="en-US" sz="1400" b="0"/>
          </a:p>
        </p:txBody>
      </p:sp>
    </p:spTree>
    <p:extLst>
      <p:ext uri="{BB962C8B-B14F-4D97-AF65-F5344CB8AC3E}">
        <p14:creationId xmlns:p14="http://schemas.microsoft.com/office/powerpoint/2010/main" val="387413822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endParaRPr lang="ru-RU" altLang="en-US"/>
          </a:p>
        </p:txBody>
      </p:sp>
      <p:sp>
        <p:nvSpPr>
          <p:cNvPr id="5" name="Footer Placeholder 4"/>
          <p:cNvSpPr>
            <a:spLocks noGrp="1"/>
          </p:cNvSpPr>
          <p:nvPr>
            <p:ph type="ftr" sz="quarter" idx="11"/>
          </p:nvPr>
        </p:nvSpPr>
        <p:spPr/>
        <p:txBody>
          <a:bodyPr/>
          <a:lstStyle>
            <a:lvl1pPr>
              <a:defRPr smtClean="0"/>
            </a:lvl1pPr>
          </a:lstStyle>
          <a:p>
            <a:pPr>
              <a:defRPr/>
            </a:pPr>
            <a:endParaRPr lang="ru-RU" altLang="en-US"/>
          </a:p>
        </p:txBody>
      </p:sp>
      <p:sp>
        <p:nvSpPr>
          <p:cNvPr id="6" name="Slide Number Placeholder 5"/>
          <p:cNvSpPr>
            <a:spLocks noGrp="1"/>
          </p:cNvSpPr>
          <p:nvPr>
            <p:ph type="sldNum" sz="quarter" idx="12"/>
          </p:nvPr>
        </p:nvSpPr>
        <p:spPr/>
        <p:txBody>
          <a:bodyPr/>
          <a:lstStyle>
            <a:lvl1pPr>
              <a:defRPr smtClean="0"/>
            </a:lvl1pPr>
          </a:lstStyle>
          <a:p>
            <a:pPr>
              <a:defRPr/>
            </a:pPr>
            <a:fld id="{A398EB04-2327-4428-8E4E-9393256B9AD8}" type="slidenum">
              <a:rPr lang="ru-RU" altLang="en-US"/>
              <a:pPr>
                <a:defRPr/>
              </a:pPr>
              <a:t>‹#›</a:t>
            </a:fld>
            <a:r>
              <a:rPr lang="en-US" altLang="en-US"/>
              <a:t>  of  46</a:t>
            </a:r>
            <a:r>
              <a:rPr lang="en-US" altLang="en-US" sz="1400" b="0"/>
              <a:t> </a:t>
            </a:r>
            <a:endParaRPr lang="ru-RU" altLang="en-US" sz="1400" b="0"/>
          </a:p>
        </p:txBody>
      </p:sp>
    </p:spTree>
    <p:extLst>
      <p:ext uri="{BB962C8B-B14F-4D97-AF65-F5344CB8AC3E}">
        <p14:creationId xmlns:p14="http://schemas.microsoft.com/office/powerpoint/2010/main" val="110763857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25413"/>
            <a:ext cx="2078038" cy="6000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188" y="125413"/>
            <a:ext cx="6084887" cy="6000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endParaRPr lang="ru-RU" altLang="en-US"/>
          </a:p>
        </p:txBody>
      </p:sp>
      <p:sp>
        <p:nvSpPr>
          <p:cNvPr id="5" name="Footer Placeholder 4"/>
          <p:cNvSpPr>
            <a:spLocks noGrp="1"/>
          </p:cNvSpPr>
          <p:nvPr>
            <p:ph type="ftr" sz="quarter" idx="11"/>
          </p:nvPr>
        </p:nvSpPr>
        <p:spPr/>
        <p:txBody>
          <a:bodyPr/>
          <a:lstStyle>
            <a:lvl1pPr>
              <a:defRPr smtClean="0"/>
            </a:lvl1pPr>
          </a:lstStyle>
          <a:p>
            <a:pPr>
              <a:defRPr/>
            </a:pPr>
            <a:endParaRPr lang="ru-RU" altLang="en-US"/>
          </a:p>
        </p:txBody>
      </p:sp>
      <p:sp>
        <p:nvSpPr>
          <p:cNvPr id="6" name="Slide Number Placeholder 5"/>
          <p:cNvSpPr>
            <a:spLocks noGrp="1"/>
          </p:cNvSpPr>
          <p:nvPr>
            <p:ph type="sldNum" sz="quarter" idx="12"/>
          </p:nvPr>
        </p:nvSpPr>
        <p:spPr/>
        <p:txBody>
          <a:bodyPr/>
          <a:lstStyle>
            <a:lvl1pPr>
              <a:defRPr smtClean="0"/>
            </a:lvl1pPr>
          </a:lstStyle>
          <a:p>
            <a:pPr>
              <a:defRPr/>
            </a:pPr>
            <a:fld id="{BA51ED50-EBD5-48BB-A5F2-63B5AAB0F1BC}" type="slidenum">
              <a:rPr lang="ru-RU" altLang="en-US"/>
              <a:pPr>
                <a:defRPr/>
              </a:pPr>
              <a:t>‹#›</a:t>
            </a:fld>
            <a:r>
              <a:rPr lang="en-US" altLang="en-US"/>
              <a:t>  of  46</a:t>
            </a:r>
            <a:r>
              <a:rPr lang="en-US" altLang="en-US" sz="1400" b="0"/>
              <a:t> </a:t>
            </a:r>
            <a:endParaRPr lang="ru-RU" altLang="en-US" sz="1400" b="0"/>
          </a:p>
        </p:txBody>
      </p:sp>
    </p:spTree>
    <p:extLst>
      <p:ext uri="{BB962C8B-B14F-4D97-AF65-F5344CB8AC3E}">
        <p14:creationId xmlns:p14="http://schemas.microsoft.com/office/powerpoint/2010/main" val="3342631485"/>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bg-titul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5955" name="Rectangle 3"/>
          <p:cNvSpPr>
            <a:spLocks noGrp="1" noChangeArrowheads="1"/>
          </p:cNvSpPr>
          <p:nvPr>
            <p:ph type="ctrTitle"/>
          </p:nvPr>
        </p:nvSpPr>
        <p:spPr>
          <a:xfrm>
            <a:off x="685800" y="2130425"/>
            <a:ext cx="7772400" cy="1470025"/>
          </a:xfrm>
          <a:effectLst/>
        </p:spPr>
        <p:txBody>
          <a:bodyPr/>
          <a:lstStyle>
            <a:lvl1pPr>
              <a:defRPr/>
            </a:lvl1pPr>
          </a:lstStyle>
          <a:p>
            <a:r>
              <a:rPr lang="ru-RU"/>
              <a:t>Click to edit Master title style</a:t>
            </a:r>
          </a:p>
        </p:txBody>
      </p:sp>
      <p:sp>
        <p:nvSpPr>
          <p:cNvPr id="1405956" name="Rectangle 4"/>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a:t>Click to edit Master subtitle style</a:t>
            </a:r>
          </a:p>
        </p:txBody>
      </p:sp>
    </p:spTree>
    <p:extLst>
      <p:ext uri="{BB962C8B-B14F-4D97-AF65-F5344CB8AC3E}">
        <p14:creationId xmlns:p14="http://schemas.microsoft.com/office/powerpoint/2010/main" val="22034447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endParaRPr lang="ru-RU" altLang="en-US"/>
          </a:p>
        </p:txBody>
      </p:sp>
      <p:sp>
        <p:nvSpPr>
          <p:cNvPr id="5" name="Footer Placeholder 4"/>
          <p:cNvSpPr>
            <a:spLocks noGrp="1"/>
          </p:cNvSpPr>
          <p:nvPr>
            <p:ph type="ftr" sz="quarter" idx="11"/>
          </p:nvPr>
        </p:nvSpPr>
        <p:spPr/>
        <p:txBody>
          <a:bodyPr/>
          <a:lstStyle>
            <a:lvl1pPr>
              <a:defRPr smtClean="0"/>
            </a:lvl1pPr>
          </a:lstStyle>
          <a:p>
            <a:pPr>
              <a:defRPr/>
            </a:pPr>
            <a:endParaRPr lang="ru-RU" altLang="en-US"/>
          </a:p>
        </p:txBody>
      </p:sp>
      <p:sp>
        <p:nvSpPr>
          <p:cNvPr id="6" name="Slide Number Placeholder 5"/>
          <p:cNvSpPr>
            <a:spLocks noGrp="1"/>
          </p:cNvSpPr>
          <p:nvPr>
            <p:ph type="sldNum" sz="quarter" idx="12"/>
          </p:nvPr>
        </p:nvSpPr>
        <p:spPr/>
        <p:txBody>
          <a:bodyPr/>
          <a:lstStyle>
            <a:lvl1pPr>
              <a:defRPr smtClean="0"/>
            </a:lvl1pPr>
          </a:lstStyle>
          <a:p>
            <a:pPr>
              <a:defRPr/>
            </a:pPr>
            <a:fld id="{D1594B8B-8ED7-4E06-8311-0DD440E9C119}"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196012734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endParaRPr lang="ru-RU" altLang="en-US"/>
          </a:p>
        </p:txBody>
      </p:sp>
      <p:sp>
        <p:nvSpPr>
          <p:cNvPr id="5" name="Footer Placeholder 4"/>
          <p:cNvSpPr>
            <a:spLocks noGrp="1"/>
          </p:cNvSpPr>
          <p:nvPr>
            <p:ph type="ftr" sz="quarter" idx="11"/>
          </p:nvPr>
        </p:nvSpPr>
        <p:spPr/>
        <p:txBody>
          <a:bodyPr/>
          <a:lstStyle>
            <a:lvl1pPr>
              <a:defRPr smtClean="0"/>
            </a:lvl1pPr>
          </a:lstStyle>
          <a:p>
            <a:pPr>
              <a:defRPr/>
            </a:pPr>
            <a:endParaRPr lang="ru-RU" altLang="en-US"/>
          </a:p>
        </p:txBody>
      </p:sp>
      <p:sp>
        <p:nvSpPr>
          <p:cNvPr id="6" name="Slide Number Placeholder 5"/>
          <p:cNvSpPr>
            <a:spLocks noGrp="1"/>
          </p:cNvSpPr>
          <p:nvPr>
            <p:ph type="sldNum" sz="quarter" idx="12"/>
          </p:nvPr>
        </p:nvSpPr>
        <p:spPr/>
        <p:txBody>
          <a:bodyPr/>
          <a:lstStyle>
            <a:lvl1pPr>
              <a:defRPr smtClean="0"/>
            </a:lvl1pPr>
          </a:lstStyle>
          <a:p>
            <a:pPr>
              <a:defRPr/>
            </a:pPr>
            <a:fld id="{461E1DE4-6E75-4150-90D9-344CF9F51F2D}"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65295839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1188" y="1484313"/>
            <a:ext cx="3960812"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484313"/>
            <a:ext cx="3962400" cy="464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pPr>
              <a:defRPr/>
            </a:pPr>
            <a:endParaRPr lang="ru-RU" altLang="en-US"/>
          </a:p>
        </p:txBody>
      </p:sp>
      <p:sp>
        <p:nvSpPr>
          <p:cNvPr id="6" name="Footer Placeholder 5"/>
          <p:cNvSpPr>
            <a:spLocks noGrp="1"/>
          </p:cNvSpPr>
          <p:nvPr>
            <p:ph type="ftr" sz="quarter" idx="11"/>
          </p:nvPr>
        </p:nvSpPr>
        <p:spPr/>
        <p:txBody>
          <a:bodyPr/>
          <a:lstStyle>
            <a:lvl1pPr>
              <a:defRPr smtClean="0"/>
            </a:lvl1pPr>
          </a:lstStyle>
          <a:p>
            <a:pPr>
              <a:defRPr/>
            </a:pPr>
            <a:endParaRPr lang="ru-RU" altLang="en-US"/>
          </a:p>
        </p:txBody>
      </p:sp>
      <p:sp>
        <p:nvSpPr>
          <p:cNvPr id="7" name="Slide Number Placeholder 6"/>
          <p:cNvSpPr>
            <a:spLocks noGrp="1"/>
          </p:cNvSpPr>
          <p:nvPr>
            <p:ph type="sldNum" sz="quarter" idx="12"/>
          </p:nvPr>
        </p:nvSpPr>
        <p:spPr/>
        <p:txBody>
          <a:bodyPr/>
          <a:lstStyle>
            <a:lvl1pPr>
              <a:defRPr smtClean="0"/>
            </a:lvl1pPr>
          </a:lstStyle>
          <a:p>
            <a:pPr>
              <a:defRPr/>
            </a:pPr>
            <a:fld id="{FA85A3E2-DBA0-438F-9864-BFB8A9C4AA00}"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32284024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endParaRPr lang="ru-RU" altLang="en-US"/>
          </a:p>
        </p:txBody>
      </p:sp>
      <p:sp>
        <p:nvSpPr>
          <p:cNvPr id="8" name="Footer Placeholder 7"/>
          <p:cNvSpPr>
            <a:spLocks noGrp="1"/>
          </p:cNvSpPr>
          <p:nvPr>
            <p:ph type="ftr" sz="quarter" idx="11"/>
          </p:nvPr>
        </p:nvSpPr>
        <p:spPr/>
        <p:txBody>
          <a:bodyPr/>
          <a:lstStyle>
            <a:lvl1pPr>
              <a:defRPr smtClean="0"/>
            </a:lvl1pPr>
          </a:lstStyle>
          <a:p>
            <a:pPr>
              <a:defRPr/>
            </a:pPr>
            <a:endParaRPr lang="ru-RU" altLang="en-US"/>
          </a:p>
        </p:txBody>
      </p:sp>
      <p:sp>
        <p:nvSpPr>
          <p:cNvPr id="9" name="Slide Number Placeholder 8"/>
          <p:cNvSpPr>
            <a:spLocks noGrp="1"/>
          </p:cNvSpPr>
          <p:nvPr>
            <p:ph type="sldNum" sz="quarter" idx="12"/>
          </p:nvPr>
        </p:nvSpPr>
        <p:spPr/>
        <p:txBody>
          <a:bodyPr/>
          <a:lstStyle>
            <a:lvl1pPr>
              <a:defRPr smtClean="0"/>
            </a:lvl1pPr>
          </a:lstStyle>
          <a:p>
            <a:pPr>
              <a:defRPr/>
            </a:pPr>
            <a:fld id="{045B2748-97CE-4AB7-A366-2B417631DBF9}"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398493928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pPr>
              <a:defRPr/>
            </a:pPr>
            <a:endParaRPr lang="ru-RU" altLang="en-US"/>
          </a:p>
        </p:txBody>
      </p:sp>
      <p:sp>
        <p:nvSpPr>
          <p:cNvPr id="4" name="Footer Placeholder 3"/>
          <p:cNvSpPr>
            <a:spLocks noGrp="1"/>
          </p:cNvSpPr>
          <p:nvPr>
            <p:ph type="ftr" sz="quarter" idx="11"/>
          </p:nvPr>
        </p:nvSpPr>
        <p:spPr/>
        <p:txBody>
          <a:bodyPr/>
          <a:lstStyle>
            <a:lvl1pPr>
              <a:defRPr smtClean="0"/>
            </a:lvl1pPr>
          </a:lstStyle>
          <a:p>
            <a:pPr>
              <a:defRPr/>
            </a:pPr>
            <a:endParaRPr lang="ru-RU" altLang="en-US"/>
          </a:p>
        </p:txBody>
      </p:sp>
      <p:sp>
        <p:nvSpPr>
          <p:cNvPr id="5" name="Slide Number Placeholder 4"/>
          <p:cNvSpPr>
            <a:spLocks noGrp="1"/>
          </p:cNvSpPr>
          <p:nvPr>
            <p:ph type="sldNum" sz="quarter" idx="12"/>
          </p:nvPr>
        </p:nvSpPr>
        <p:spPr/>
        <p:txBody>
          <a:bodyPr/>
          <a:lstStyle>
            <a:lvl1pPr>
              <a:defRPr smtClean="0"/>
            </a:lvl1pPr>
          </a:lstStyle>
          <a:p>
            <a:pPr>
              <a:defRPr/>
            </a:pPr>
            <a:fld id="{8B6638AF-A144-4520-A57C-8C2029C61A42}"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59384737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endParaRPr lang="ru-RU" altLang="en-US"/>
          </a:p>
        </p:txBody>
      </p:sp>
      <p:sp>
        <p:nvSpPr>
          <p:cNvPr id="3" name="Footer Placeholder 2"/>
          <p:cNvSpPr>
            <a:spLocks noGrp="1"/>
          </p:cNvSpPr>
          <p:nvPr>
            <p:ph type="ftr" sz="quarter" idx="11"/>
          </p:nvPr>
        </p:nvSpPr>
        <p:spPr/>
        <p:txBody>
          <a:bodyPr/>
          <a:lstStyle>
            <a:lvl1pPr>
              <a:defRPr smtClean="0"/>
            </a:lvl1pPr>
          </a:lstStyle>
          <a:p>
            <a:pPr>
              <a:defRPr/>
            </a:pPr>
            <a:endParaRPr lang="ru-RU" altLang="en-US"/>
          </a:p>
        </p:txBody>
      </p:sp>
      <p:sp>
        <p:nvSpPr>
          <p:cNvPr id="4" name="Slide Number Placeholder 3"/>
          <p:cNvSpPr>
            <a:spLocks noGrp="1"/>
          </p:cNvSpPr>
          <p:nvPr>
            <p:ph type="sldNum" sz="quarter" idx="12"/>
          </p:nvPr>
        </p:nvSpPr>
        <p:spPr/>
        <p:txBody>
          <a:bodyPr/>
          <a:lstStyle>
            <a:lvl1pPr>
              <a:defRPr smtClean="0"/>
            </a:lvl1pPr>
          </a:lstStyle>
          <a:p>
            <a:pPr>
              <a:defRPr/>
            </a:pPr>
            <a:fld id="{0B94A03B-F461-4D75-BAD0-F1908C2C58CD}"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4271735493"/>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439025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ru-RU" altLang="en-US"/>
          </a:p>
        </p:txBody>
      </p:sp>
      <p:sp>
        <p:nvSpPr>
          <p:cNvPr id="6" name="Footer Placeholder 5"/>
          <p:cNvSpPr>
            <a:spLocks noGrp="1"/>
          </p:cNvSpPr>
          <p:nvPr>
            <p:ph type="ftr" sz="quarter" idx="11"/>
          </p:nvPr>
        </p:nvSpPr>
        <p:spPr/>
        <p:txBody>
          <a:bodyPr/>
          <a:lstStyle>
            <a:lvl1pPr>
              <a:defRPr smtClean="0"/>
            </a:lvl1pPr>
          </a:lstStyle>
          <a:p>
            <a:pPr>
              <a:defRPr/>
            </a:pPr>
            <a:endParaRPr lang="ru-RU" altLang="en-US"/>
          </a:p>
        </p:txBody>
      </p:sp>
      <p:sp>
        <p:nvSpPr>
          <p:cNvPr id="7" name="Slide Number Placeholder 6"/>
          <p:cNvSpPr>
            <a:spLocks noGrp="1"/>
          </p:cNvSpPr>
          <p:nvPr>
            <p:ph type="sldNum" sz="quarter" idx="12"/>
          </p:nvPr>
        </p:nvSpPr>
        <p:spPr/>
        <p:txBody>
          <a:bodyPr/>
          <a:lstStyle>
            <a:lvl1pPr>
              <a:defRPr smtClean="0"/>
            </a:lvl1pPr>
          </a:lstStyle>
          <a:p>
            <a:pPr>
              <a:defRPr/>
            </a:pPr>
            <a:fld id="{3E4585F8-CB17-4E08-B5DE-8F525F6B6745}"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331915771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endParaRPr lang="ru-RU" altLang="en-US"/>
          </a:p>
        </p:txBody>
      </p:sp>
      <p:sp>
        <p:nvSpPr>
          <p:cNvPr id="6" name="Footer Placeholder 5"/>
          <p:cNvSpPr>
            <a:spLocks noGrp="1"/>
          </p:cNvSpPr>
          <p:nvPr>
            <p:ph type="ftr" sz="quarter" idx="11"/>
          </p:nvPr>
        </p:nvSpPr>
        <p:spPr/>
        <p:txBody>
          <a:bodyPr/>
          <a:lstStyle>
            <a:lvl1pPr>
              <a:defRPr smtClean="0"/>
            </a:lvl1pPr>
          </a:lstStyle>
          <a:p>
            <a:pPr>
              <a:defRPr/>
            </a:pPr>
            <a:endParaRPr lang="ru-RU" altLang="en-US"/>
          </a:p>
        </p:txBody>
      </p:sp>
      <p:sp>
        <p:nvSpPr>
          <p:cNvPr id="7" name="Slide Number Placeholder 6"/>
          <p:cNvSpPr>
            <a:spLocks noGrp="1"/>
          </p:cNvSpPr>
          <p:nvPr>
            <p:ph type="sldNum" sz="quarter" idx="12"/>
          </p:nvPr>
        </p:nvSpPr>
        <p:spPr/>
        <p:txBody>
          <a:bodyPr/>
          <a:lstStyle>
            <a:lvl1pPr>
              <a:defRPr smtClean="0"/>
            </a:lvl1pPr>
          </a:lstStyle>
          <a:p>
            <a:pPr>
              <a:defRPr/>
            </a:pPr>
            <a:fld id="{C37E9BEC-0FC4-4B5E-AF36-1196E677A2E4}"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364111531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endParaRPr lang="ru-RU" altLang="en-US"/>
          </a:p>
        </p:txBody>
      </p:sp>
      <p:sp>
        <p:nvSpPr>
          <p:cNvPr id="5" name="Footer Placeholder 4"/>
          <p:cNvSpPr>
            <a:spLocks noGrp="1"/>
          </p:cNvSpPr>
          <p:nvPr>
            <p:ph type="ftr" sz="quarter" idx="11"/>
          </p:nvPr>
        </p:nvSpPr>
        <p:spPr/>
        <p:txBody>
          <a:bodyPr/>
          <a:lstStyle>
            <a:lvl1pPr>
              <a:defRPr smtClean="0"/>
            </a:lvl1pPr>
          </a:lstStyle>
          <a:p>
            <a:pPr>
              <a:defRPr/>
            </a:pPr>
            <a:endParaRPr lang="ru-RU" altLang="en-US"/>
          </a:p>
        </p:txBody>
      </p:sp>
      <p:sp>
        <p:nvSpPr>
          <p:cNvPr id="6" name="Slide Number Placeholder 5"/>
          <p:cNvSpPr>
            <a:spLocks noGrp="1"/>
          </p:cNvSpPr>
          <p:nvPr>
            <p:ph type="sldNum" sz="quarter" idx="12"/>
          </p:nvPr>
        </p:nvSpPr>
        <p:spPr/>
        <p:txBody>
          <a:bodyPr/>
          <a:lstStyle>
            <a:lvl1pPr>
              <a:defRPr smtClean="0"/>
            </a:lvl1pPr>
          </a:lstStyle>
          <a:p>
            <a:pPr>
              <a:defRPr/>
            </a:pPr>
            <a:fld id="{BC30C62F-D6E2-4C68-81A2-739489C64C98}"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393077684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25413"/>
            <a:ext cx="2078038" cy="6000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1188" y="125413"/>
            <a:ext cx="6084887" cy="6000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endParaRPr lang="ru-RU" altLang="en-US"/>
          </a:p>
        </p:txBody>
      </p:sp>
      <p:sp>
        <p:nvSpPr>
          <p:cNvPr id="5" name="Footer Placeholder 4"/>
          <p:cNvSpPr>
            <a:spLocks noGrp="1"/>
          </p:cNvSpPr>
          <p:nvPr>
            <p:ph type="ftr" sz="quarter" idx="11"/>
          </p:nvPr>
        </p:nvSpPr>
        <p:spPr/>
        <p:txBody>
          <a:bodyPr/>
          <a:lstStyle>
            <a:lvl1pPr>
              <a:defRPr smtClean="0"/>
            </a:lvl1pPr>
          </a:lstStyle>
          <a:p>
            <a:pPr>
              <a:defRPr/>
            </a:pPr>
            <a:endParaRPr lang="ru-RU" altLang="en-US"/>
          </a:p>
        </p:txBody>
      </p:sp>
      <p:sp>
        <p:nvSpPr>
          <p:cNvPr id="6" name="Slide Number Placeholder 5"/>
          <p:cNvSpPr>
            <a:spLocks noGrp="1"/>
          </p:cNvSpPr>
          <p:nvPr>
            <p:ph type="sldNum" sz="quarter" idx="12"/>
          </p:nvPr>
        </p:nvSpPr>
        <p:spPr/>
        <p:txBody>
          <a:bodyPr/>
          <a:lstStyle>
            <a:lvl1pPr>
              <a:defRPr smtClean="0"/>
            </a:lvl1pPr>
          </a:lstStyle>
          <a:p>
            <a:pPr>
              <a:defRPr/>
            </a:pPr>
            <a:fld id="{E7F9B3AB-A660-45E7-BDDF-2D6B781B8525}" type="slidenum">
              <a:rPr lang="ru-RU" altLang="en-US"/>
              <a:pPr>
                <a:defRPr/>
              </a:pPr>
              <a:t>‹#›</a:t>
            </a:fld>
            <a:r>
              <a:rPr lang="en-US" altLang="en-US"/>
              <a:t>  of  43</a:t>
            </a:r>
            <a:r>
              <a:rPr lang="en-US" altLang="en-US" sz="1400" b="0"/>
              <a:t> </a:t>
            </a:r>
            <a:endParaRPr lang="ru-RU" altLang="en-US" sz="1400" b="0"/>
          </a:p>
        </p:txBody>
      </p:sp>
    </p:spTree>
    <p:extLst>
      <p:ext uri="{BB962C8B-B14F-4D97-AF65-F5344CB8AC3E}">
        <p14:creationId xmlns:p14="http://schemas.microsoft.com/office/powerpoint/2010/main" val="150941233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en-US"/>
          </a:p>
        </p:txBody>
      </p:sp>
      <p:sp>
        <p:nvSpPr>
          <p:cNvPr id="4" name="Rectangle 6"/>
          <p:cNvSpPr>
            <a:spLocks noGrp="1" noChangeArrowheads="1"/>
          </p:cNvSpPr>
          <p:nvPr>
            <p:ph type="sldNum" sz="quarter" idx="12"/>
          </p:nvPr>
        </p:nvSpPr>
        <p:spPr>
          <a:ln/>
        </p:spPr>
        <p:txBody>
          <a:bodyPr/>
          <a:lstStyle>
            <a:lvl1pPr>
              <a:defRPr/>
            </a:lvl1pPr>
          </a:lstStyle>
          <a:p>
            <a:pPr>
              <a:defRPr/>
            </a:pPr>
            <a:fld id="{85FFBD6F-4E68-4204-86FC-D6107C1CAD93}" type="slidenum">
              <a:rPr lang="ru-RU" altLang="en-US"/>
              <a:pPr>
                <a:defRPr/>
              </a:pPr>
              <a:t>‹#›</a:t>
            </a:fld>
            <a:r>
              <a:rPr lang="en-US" altLang="en-US"/>
              <a:t>  of  43</a:t>
            </a:r>
            <a:r>
              <a:rPr lang="en-US" altLang="en-US" sz="1400"/>
              <a:t> </a:t>
            </a:r>
            <a:endParaRPr lang="ru-RU" altLang="en-US" sz="1400"/>
          </a:p>
        </p:txBody>
      </p:sp>
    </p:spTree>
    <p:extLst>
      <p:ext uri="{BB962C8B-B14F-4D97-AF65-F5344CB8AC3E}">
        <p14:creationId xmlns:p14="http://schemas.microsoft.com/office/powerpoint/2010/main" val="231667495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9750" y="1600200"/>
            <a:ext cx="3997325" cy="4852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9475" y="1600200"/>
            <a:ext cx="3997325" cy="4852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81112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0791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424445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657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771841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946457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539750" y="274638"/>
            <a:ext cx="81470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539750" y="1600200"/>
            <a:ext cx="8147050"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ransition/>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2051"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393700" y="6516688"/>
            <a:ext cx="3890963"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smtClean="0"/>
            </a:lvl1pPr>
          </a:lstStyle>
          <a:p>
            <a:pPr>
              <a:defRPr/>
            </a:pPr>
            <a:endParaRPr lang="ru-RU" altLang="en-US"/>
          </a:p>
        </p:txBody>
      </p:sp>
      <p:sp>
        <p:nvSpPr>
          <p:cNvPr id="70661"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en-US"/>
          </a:p>
        </p:txBody>
      </p:sp>
      <p:sp>
        <p:nvSpPr>
          <p:cNvPr id="70662"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smtClean="0"/>
            </a:lvl1pPr>
          </a:lstStyle>
          <a:p>
            <a:pPr>
              <a:defRPr/>
            </a:pPr>
            <a:fld id="{39E297CE-4524-4D9C-87B2-BC5A2DDCCE33}" type="slidenum">
              <a:rPr lang="ru-RU" altLang="en-US"/>
              <a:pPr>
                <a:defRPr/>
              </a:pPr>
              <a:t>‹#›</a:t>
            </a:fld>
            <a:r>
              <a:rPr lang="en-US" altLang="en-US"/>
              <a:t>  of  46</a:t>
            </a:r>
            <a:r>
              <a:rPr lang="en-US" altLang="en-US" sz="1400"/>
              <a:t> </a:t>
            </a:r>
            <a:endParaRPr lang="ru-RU" altLang="en-US" sz="1400"/>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ransition spd="med"/>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404930" name="Rectangle 2"/>
          <p:cNvSpPr>
            <a:spLocks noGrp="1" noChangeArrowheads="1"/>
          </p:cNvSpPr>
          <p:nvPr>
            <p:ph type="title"/>
          </p:nvPr>
        </p:nvSpPr>
        <p:spPr bwMode="auto">
          <a:xfrm>
            <a:off x="2424113" y="125413"/>
            <a:ext cx="6502400"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3075" name="Rectangle 3"/>
          <p:cNvSpPr>
            <a:spLocks noGrp="1" noChangeArrowheads="1"/>
          </p:cNvSpPr>
          <p:nvPr>
            <p:ph type="body" idx="1"/>
          </p:nvPr>
        </p:nvSpPr>
        <p:spPr bwMode="auto">
          <a:xfrm>
            <a:off x="611188" y="1484313"/>
            <a:ext cx="80756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Click to edit Master text styles</a:t>
            </a:r>
          </a:p>
          <a:p>
            <a:pPr lvl="1"/>
            <a:r>
              <a:rPr lang="ru-RU" altLang="en-US"/>
              <a:t>Second level</a:t>
            </a:r>
          </a:p>
          <a:p>
            <a:pPr lvl="2"/>
            <a:r>
              <a:rPr lang="ru-RU" altLang="en-US"/>
              <a:t>Third level</a:t>
            </a:r>
          </a:p>
          <a:p>
            <a:pPr lvl="3"/>
            <a:r>
              <a:rPr lang="ru-RU" altLang="en-US"/>
              <a:t>Fourth level</a:t>
            </a:r>
          </a:p>
          <a:p>
            <a:pPr lvl="4"/>
            <a:r>
              <a:rPr lang="ru-RU" altLang="en-US"/>
              <a:t>Fifth level</a:t>
            </a:r>
          </a:p>
        </p:txBody>
      </p:sp>
      <p:sp>
        <p:nvSpPr>
          <p:cNvPr id="1404932" name="Rectangle 4"/>
          <p:cNvSpPr>
            <a:spLocks noGrp="1" noChangeArrowheads="1"/>
          </p:cNvSpPr>
          <p:nvPr>
            <p:ph type="dt" sz="half" idx="2"/>
          </p:nvPr>
        </p:nvSpPr>
        <p:spPr bwMode="auto">
          <a:xfrm>
            <a:off x="393700" y="6516688"/>
            <a:ext cx="3890963"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smtClean="0"/>
            </a:lvl1pPr>
          </a:lstStyle>
          <a:p>
            <a:pPr>
              <a:defRPr/>
            </a:pPr>
            <a:endParaRPr lang="ru-RU" altLang="en-US"/>
          </a:p>
        </p:txBody>
      </p:sp>
      <p:sp>
        <p:nvSpPr>
          <p:cNvPr id="1404933" name="Rectangle 5"/>
          <p:cNvSpPr>
            <a:spLocks noGrp="1" noChangeArrowheads="1"/>
          </p:cNvSpPr>
          <p:nvPr>
            <p:ph type="ftr" sz="quarter" idx="3"/>
          </p:nvPr>
        </p:nvSpPr>
        <p:spPr bwMode="auto">
          <a:xfrm>
            <a:off x="4787900" y="6516688"/>
            <a:ext cx="12319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ru-RU" altLang="en-US"/>
          </a:p>
        </p:txBody>
      </p:sp>
      <p:sp>
        <p:nvSpPr>
          <p:cNvPr id="1404934" name="Rectangle 6"/>
          <p:cNvSpPr>
            <a:spLocks noGrp="1" noChangeArrowheads="1"/>
          </p:cNvSpPr>
          <p:nvPr>
            <p:ph type="sldNum" sz="quarter" idx="4"/>
          </p:nvPr>
        </p:nvSpPr>
        <p:spPr bwMode="auto">
          <a:xfrm>
            <a:off x="8077200" y="6550025"/>
            <a:ext cx="1042988" cy="304800"/>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spAutoFit/>
          </a:bodyPr>
          <a:lstStyle>
            <a:lvl1pPr algn="ctr">
              <a:defRPr sz="1200" b="1" smtClean="0"/>
            </a:lvl1pPr>
          </a:lstStyle>
          <a:p>
            <a:pPr>
              <a:defRPr/>
            </a:pPr>
            <a:fld id="{780F50C6-952E-4166-9AE4-4036A953609D}" type="slidenum">
              <a:rPr lang="ru-RU" altLang="en-US"/>
              <a:pPr>
                <a:defRPr/>
              </a:pPr>
              <a:t>‹#›</a:t>
            </a:fld>
            <a:r>
              <a:rPr lang="en-US" altLang="en-US"/>
              <a:t>  of  43</a:t>
            </a:r>
            <a:r>
              <a:rPr lang="en-US" altLang="en-US" sz="1400"/>
              <a:t> </a:t>
            </a:r>
            <a:endParaRPr lang="ru-RU" altLang="en-US" sz="1400"/>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07" r:id="rId12"/>
  </p:sldLayoutIdLst>
  <p:transition spd="med"/>
  <p:hf hdr="0" ftr="0" dt="0"/>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cs typeface="+mn-cs"/>
        </a:defRPr>
      </a:lvl2pPr>
      <a:lvl3pPr marL="1143000" indent="-228600" algn="l" rtl="0" eaLnBrk="0" fontAlgn="base" hangingPunct="0">
        <a:spcBef>
          <a:spcPct val="20000"/>
        </a:spcBef>
        <a:spcAft>
          <a:spcPct val="0"/>
        </a:spcAft>
        <a:buChar char="•"/>
        <a:defRPr sz="2400">
          <a:solidFill>
            <a:srgbClr val="003366"/>
          </a:solidFill>
          <a:latin typeface="+mn-lt"/>
          <a:cs typeface="+mn-cs"/>
        </a:defRPr>
      </a:lvl3pPr>
      <a:lvl4pPr marL="1600200" indent="-228600" algn="l" rtl="0" eaLnBrk="0" fontAlgn="base" hangingPunct="0">
        <a:spcBef>
          <a:spcPct val="20000"/>
        </a:spcBef>
        <a:spcAft>
          <a:spcPct val="0"/>
        </a:spcAft>
        <a:buChar char="–"/>
        <a:defRPr sz="2000">
          <a:solidFill>
            <a:srgbClr val="003366"/>
          </a:solidFill>
          <a:latin typeface="+mn-lt"/>
          <a:cs typeface="+mn-cs"/>
        </a:defRPr>
      </a:lvl4pPr>
      <a:lvl5pPr marL="2057400" indent="-228600" algn="l" rtl="0" eaLnBrk="0" fontAlgn="base" hangingPunct="0">
        <a:spcBef>
          <a:spcPct val="20000"/>
        </a:spcBef>
        <a:spcAft>
          <a:spcPct val="0"/>
        </a:spcAft>
        <a:buChar char="»"/>
        <a:defRPr sz="2000">
          <a:solidFill>
            <a:srgbClr val="003366"/>
          </a:solidFill>
          <a:latin typeface="+mn-lt"/>
          <a:cs typeface="+mn-cs"/>
        </a:defRPr>
      </a:lvl5pPr>
      <a:lvl6pPr marL="2514600" indent="-228600" algn="l" rtl="0" fontAlgn="base">
        <a:spcBef>
          <a:spcPct val="20000"/>
        </a:spcBef>
        <a:spcAft>
          <a:spcPct val="0"/>
        </a:spcAft>
        <a:buChar char="»"/>
        <a:defRPr sz="2000">
          <a:solidFill>
            <a:srgbClr val="003366"/>
          </a:solidFill>
          <a:latin typeface="+mn-lt"/>
          <a:cs typeface="+mn-cs"/>
        </a:defRPr>
      </a:lvl6pPr>
      <a:lvl7pPr marL="2971800" indent="-228600" algn="l" rtl="0" fontAlgn="base">
        <a:spcBef>
          <a:spcPct val="20000"/>
        </a:spcBef>
        <a:spcAft>
          <a:spcPct val="0"/>
        </a:spcAft>
        <a:buChar char="»"/>
        <a:defRPr sz="2000">
          <a:solidFill>
            <a:srgbClr val="003366"/>
          </a:solidFill>
          <a:latin typeface="+mn-lt"/>
          <a:cs typeface="+mn-cs"/>
        </a:defRPr>
      </a:lvl7pPr>
      <a:lvl8pPr marL="3429000" indent="-228600" algn="l" rtl="0" fontAlgn="base">
        <a:spcBef>
          <a:spcPct val="20000"/>
        </a:spcBef>
        <a:spcAft>
          <a:spcPct val="0"/>
        </a:spcAft>
        <a:buChar char="»"/>
        <a:defRPr sz="2000">
          <a:solidFill>
            <a:srgbClr val="003366"/>
          </a:solidFill>
          <a:latin typeface="+mn-lt"/>
          <a:cs typeface="+mn-cs"/>
        </a:defRPr>
      </a:lvl8pPr>
      <a:lvl9pPr marL="3886200" indent="-228600" algn="l" rtl="0" fontAlgn="base">
        <a:spcBef>
          <a:spcPct val="20000"/>
        </a:spcBef>
        <a:spcAft>
          <a:spcPct val="0"/>
        </a:spcAft>
        <a:buChar char="»"/>
        <a:defRPr sz="2000">
          <a:solidFill>
            <a:srgbClr val="0033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png"/><Relationship Id="rId3" Type="http://schemas.openxmlformats.org/officeDocument/2006/relationships/image" Target="../media/image5.jpe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4.png"/><Relationship Id="rId16" Type="http://schemas.openxmlformats.org/officeDocument/2006/relationships/image" Target="../media/image18.jpeg"/><Relationship Id="rId20" Type="http://schemas.openxmlformats.org/officeDocument/2006/relationships/image" Target="../media/image22.jpeg"/><Relationship Id="rId1" Type="http://schemas.openxmlformats.org/officeDocument/2006/relationships/slideLayout" Target="../slideLayouts/slideLayout1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5" Type="http://schemas.openxmlformats.org/officeDocument/2006/relationships/image" Target="../media/image17.jpeg"/><Relationship Id="rId10" Type="http://schemas.openxmlformats.org/officeDocument/2006/relationships/image" Target="../media/image12.wmf"/><Relationship Id="rId19" Type="http://schemas.openxmlformats.org/officeDocument/2006/relationships/image" Target="../media/image21.jpe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9.png"/><Relationship Id="rId2" Type="http://schemas.openxmlformats.org/officeDocument/2006/relationships/image" Target="../media/image80.png"/><Relationship Id="rId1" Type="http://schemas.openxmlformats.org/officeDocument/2006/relationships/slideLayout" Target="../slideLayouts/slideLayout24.xml"/><Relationship Id="rId6" Type="http://schemas.openxmlformats.org/officeDocument/2006/relationships/image" Target="../media/image45.jpeg"/><Relationship Id="rId5" Type="http://schemas.openxmlformats.org/officeDocument/2006/relationships/image" Target="../media/image79.png"/><Relationship Id="rId10" Type="http://schemas.openxmlformats.org/officeDocument/2006/relationships/image" Target="../media/image82.jpeg"/><Relationship Id="rId4" Type="http://schemas.openxmlformats.org/officeDocument/2006/relationships/hyperlink" Target="http://upload.wikimedia.org/wikipedia/en/2/2e/Java_Logo.svg" TargetMode="External"/><Relationship Id="rId9" Type="http://schemas.openxmlformats.org/officeDocument/2006/relationships/image" Target="../media/image81.jpeg"/></Relationships>
</file>

<file path=ppt/slides/_rels/slide11.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8.png"/><Relationship Id="rId3" Type="http://schemas.openxmlformats.org/officeDocument/2006/relationships/image" Target="../media/image58.jpeg"/><Relationship Id="rId7" Type="http://schemas.openxmlformats.org/officeDocument/2006/relationships/image" Target="../media/image83.png"/><Relationship Id="rId12" Type="http://schemas.openxmlformats.org/officeDocument/2006/relationships/image" Target="../media/image87.png"/><Relationship Id="rId17" Type="http://schemas.openxmlformats.org/officeDocument/2006/relationships/image" Target="../media/image92.jpeg"/><Relationship Id="rId2" Type="http://schemas.openxmlformats.org/officeDocument/2006/relationships/image" Target="../media/image80.png"/><Relationship Id="rId16" Type="http://schemas.openxmlformats.org/officeDocument/2006/relationships/image" Target="../media/image91.jpeg"/><Relationship Id="rId1" Type="http://schemas.openxmlformats.org/officeDocument/2006/relationships/slideLayout" Target="../slideLayouts/slideLayout24.xml"/><Relationship Id="rId6" Type="http://schemas.openxmlformats.org/officeDocument/2006/relationships/image" Target="../media/image45.jpeg"/><Relationship Id="rId11" Type="http://schemas.openxmlformats.org/officeDocument/2006/relationships/image" Target="../media/image86.png"/><Relationship Id="rId5" Type="http://schemas.openxmlformats.org/officeDocument/2006/relationships/image" Target="../media/image79.png"/><Relationship Id="rId15" Type="http://schemas.openxmlformats.org/officeDocument/2006/relationships/image" Target="../media/image90.jpeg"/><Relationship Id="rId10" Type="http://schemas.openxmlformats.org/officeDocument/2006/relationships/image" Target="../media/image85.jpeg"/><Relationship Id="rId4" Type="http://schemas.openxmlformats.org/officeDocument/2006/relationships/hyperlink" Target="http://upload.wikimedia.org/wikipedia/en/2/2e/Java_Logo.svg" TargetMode="External"/><Relationship Id="rId9" Type="http://schemas.openxmlformats.org/officeDocument/2006/relationships/image" Target="../media/image11.png"/><Relationship Id="rId14" Type="http://schemas.openxmlformats.org/officeDocument/2006/relationships/image" Target="../media/image8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7.emf"/><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jpeg"/><Relationship Id="rId18" Type="http://schemas.openxmlformats.org/officeDocument/2006/relationships/image" Target="../media/image36.png"/><Relationship Id="rId3" Type="http://schemas.openxmlformats.org/officeDocument/2006/relationships/hyperlink" Target="mailto:timo.tiihonen@jyu.fi" TargetMode="External"/><Relationship Id="rId21" Type="http://schemas.openxmlformats.org/officeDocument/2006/relationships/image" Target="../media/image39.jpeg"/><Relationship Id="rId7" Type="http://schemas.openxmlformats.org/officeDocument/2006/relationships/image" Target="../media/image26.jpeg"/><Relationship Id="rId12" Type="http://schemas.openxmlformats.org/officeDocument/2006/relationships/image" Target="../media/image30.jpeg"/><Relationship Id="rId17" Type="http://schemas.openxmlformats.org/officeDocument/2006/relationships/image" Target="../media/image35.png"/><Relationship Id="rId2" Type="http://schemas.openxmlformats.org/officeDocument/2006/relationships/image" Target="../media/image7.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34.xml"/><Relationship Id="rId6" Type="http://schemas.openxmlformats.org/officeDocument/2006/relationships/image" Target="../media/image25.png"/><Relationship Id="rId11" Type="http://schemas.openxmlformats.org/officeDocument/2006/relationships/hyperlink" Target="https://ai.it.jyu.fi/OntoGroup" TargetMode="External"/><Relationship Id="rId5" Type="http://schemas.openxmlformats.org/officeDocument/2006/relationships/image" Target="../media/image24.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9.jpeg"/><Relationship Id="rId19" Type="http://schemas.openxmlformats.org/officeDocument/2006/relationships/image" Target="../media/image37.png"/><Relationship Id="rId4" Type="http://schemas.openxmlformats.org/officeDocument/2006/relationships/hyperlink" Target="mailto:vagan.terziyan@jyu.fi" TargetMode="External"/><Relationship Id="rId9" Type="http://schemas.openxmlformats.org/officeDocument/2006/relationships/image" Target="../media/image28.jpeg"/><Relationship Id="rId14" Type="http://schemas.openxmlformats.org/officeDocument/2006/relationships/image" Target="../media/image32.jpeg"/><Relationship Id="rId22"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7.emf"/><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97.emf"/><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97.emf"/><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103.emf"/><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12" Type="http://schemas.openxmlformats.org/officeDocument/2006/relationships/image" Target="../media/image116.emf"/><Relationship Id="rId2" Type="http://schemas.openxmlformats.org/officeDocument/2006/relationships/image" Target="../media/image106.emf"/><Relationship Id="rId1" Type="http://schemas.openxmlformats.org/officeDocument/2006/relationships/slideLayout" Target="../slideLayouts/slideLayout24.xml"/><Relationship Id="rId6" Type="http://schemas.openxmlformats.org/officeDocument/2006/relationships/image" Target="../media/image110.emf"/><Relationship Id="rId11" Type="http://schemas.openxmlformats.org/officeDocument/2006/relationships/image" Target="../media/image115.emf"/><Relationship Id="rId5" Type="http://schemas.openxmlformats.org/officeDocument/2006/relationships/image" Target="../media/image109.emf"/><Relationship Id="rId10" Type="http://schemas.openxmlformats.org/officeDocument/2006/relationships/image" Target="../media/image114.emf"/><Relationship Id="rId4" Type="http://schemas.openxmlformats.org/officeDocument/2006/relationships/image" Target="../media/image108.emf"/><Relationship Id="rId9" Type="http://schemas.openxmlformats.org/officeDocument/2006/relationships/image" Target="../media/image113.emf"/></Relationships>
</file>

<file path=ppt/slides/_rels/slide26.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2" Type="http://schemas.openxmlformats.org/officeDocument/2006/relationships/image" Target="../media/image106.emf"/><Relationship Id="rId1" Type="http://schemas.openxmlformats.org/officeDocument/2006/relationships/slideLayout" Target="../slideLayouts/slideLayout24.xml"/><Relationship Id="rId6" Type="http://schemas.openxmlformats.org/officeDocument/2006/relationships/image" Target="../media/image110.emf"/><Relationship Id="rId5" Type="http://schemas.openxmlformats.org/officeDocument/2006/relationships/image" Target="../media/image109.emf"/><Relationship Id="rId10" Type="http://schemas.openxmlformats.org/officeDocument/2006/relationships/image" Target="../media/image116.emf"/><Relationship Id="rId4" Type="http://schemas.openxmlformats.org/officeDocument/2006/relationships/image" Target="../media/image108.emf"/><Relationship Id="rId9" Type="http://schemas.openxmlformats.org/officeDocument/2006/relationships/image" Target="../media/image113.emf"/></Relationships>
</file>

<file path=ppt/slides/_rels/slide27.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emf"/><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2" Type="http://schemas.openxmlformats.org/officeDocument/2006/relationships/image" Target="../media/image106.emf"/><Relationship Id="rId1" Type="http://schemas.openxmlformats.org/officeDocument/2006/relationships/slideLayout" Target="../slideLayouts/slideLayout24.xml"/><Relationship Id="rId6" Type="http://schemas.openxmlformats.org/officeDocument/2006/relationships/image" Target="../media/image110.emf"/><Relationship Id="rId5" Type="http://schemas.openxmlformats.org/officeDocument/2006/relationships/image" Target="../media/image109.emf"/><Relationship Id="rId10" Type="http://schemas.openxmlformats.org/officeDocument/2006/relationships/image" Target="../media/image116.emf"/><Relationship Id="rId4" Type="http://schemas.openxmlformats.org/officeDocument/2006/relationships/image" Target="../media/image108.emf"/><Relationship Id="rId9" Type="http://schemas.openxmlformats.org/officeDocument/2006/relationships/image" Target="../media/image113.emf"/></Relationships>
</file>

<file path=ppt/slides/_rels/slide2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2" Type="http://schemas.openxmlformats.org/officeDocument/2006/relationships/image" Target="../media/image106.emf"/><Relationship Id="rId1" Type="http://schemas.openxmlformats.org/officeDocument/2006/relationships/slideLayout" Target="../slideLayouts/slideLayout24.xml"/><Relationship Id="rId6" Type="http://schemas.openxmlformats.org/officeDocument/2006/relationships/image" Target="../media/image110.emf"/><Relationship Id="rId5" Type="http://schemas.openxmlformats.org/officeDocument/2006/relationships/image" Target="../media/image109.emf"/><Relationship Id="rId10" Type="http://schemas.openxmlformats.org/officeDocument/2006/relationships/image" Target="../media/image116.emf"/><Relationship Id="rId4" Type="http://schemas.openxmlformats.org/officeDocument/2006/relationships/image" Target="../media/image108.emf"/><Relationship Id="rId9" Type="http://schemas.openxmlformats.org/officeDocument/2006/relationships/image" Target="../media/image113.emf"/></Relationships>
</file>

<file path=ppt/slides/_rels/slide3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24.xml"/><Relationship Id="rId5" Type="http://schemas.openxmlformats.org/officeDocument/2006/relationships/image" Target="../media/image123.emf"/><Relationship Id="rId4" Type="http://schemas.openxmlformats.org/officeDocument/2006/relationships/image" Target="../media/image122.emf"/></Relationships>
</file>

<file path=ppt/slides/_rels/slide32.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2" Type="http://schemas.openxmlformats.org/officeDocument/2006/relationships/image" Target="../media/image106.emf"/><Relationship Id="rId1" Type="http://schemas.openxmlformats.org/officeDocument/2006/relationships/slideLayout" Target="../slideLayouts/slideLayout24.xml"/><Relationship Id="rId6" Type="http://schemas.openxmlformats.org/officeDocument/2006/relationships/image" Target="../media/image110.emf"/><Relationship Id="rId5" Type="http://schemas.openxmlformats.org/officeDocument/2006/relationships/image" Target="../media/image109.emf"/><Relationship Id="rId10" Type="http://schemas.openxmlformats.org/officeDocument/2006/relationships/image" Target="../media/image116.emf"/><Relationship Id="rId4" Type="http://schemas.openxmlformats.org/officeDocument/2006/relationships/image" Target="../media/image108.emf"/><Relationship Id="rId9" Type="http://schemas.openxmlformats.org/officeDocument/2006/relationships/image" Target="../media/image113.emf"/></Relationships>
</file>

<file path=ppt/slides/_rels/slide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7.emf"/><Relationship Id="rId7" Type="http://schemas.openxmlformats.org/officeDocument/2006/relationships/image" Target="../media/image111.emf"/><Relationship Id="rId12" Type="http://schemas.openxmlformats.org/officeDocument/2006/relationships/image" Target="../media/image128.emf"/><Relationship Id="rId2" Type="http://schemas.openxmlformats.org/officeDocument/2006/relationships/image" Target="../media/image106.emf"/><Relationship Id="rId1" Type="http://schemas.openxmlformats.org/officeDocument/2006/relationships/slideLayout" Target="../slideLayouts/slideLayout24.xml"/><Relationship Id="rId6" Type="http://schemas.openxmlformats.org/officeDocument/2006/relationships/image" Target="../media/image110.emf"/><Relationship Id="rId11" Type="http://schemas.openxmlformats.org/officeDocument/2006/relationships/image" Target="../media/image127.emf"/><Relationship Id="rId5" Type="http://schemas.openxmlformats.org/officeDocument/2006/relationships/image" Target="../media/image109.emf"/><Relationship Id="rId10" Type="http://schemas.openxmlformats.org/officeDocument/2006/relationships/image" Target="../media/image126.emf"/><Relationship Id="rId4" Type="http://schemas.openxmlformats.org/officeDocument/2006/relationships/image" Target="../media/image108.emf"/><Relationship Id="rId9" Type="http://schemas.openxmlformats.org/officeDocument/2006/relationships/image" Target="../media/image125.emf"/></Relationships>
</file>

<file path=ppt/slides/_rels/slide3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129.emf"/><Relationship Id="rId1" Type="http://schemas.openxmlformats.org/officeDocument/2006/relationships/slideLayout" Target="../slideLayouts/slideLayout24.xml"/><Relationship Id="rId6" Type="http://schemas.openxmlformats.org/officeDocument/2006/relationships/image" Target="../media/image114.emf"/><Relationship Id="rId5" Type="http://schemas.openxmlformats.org/officeDocument/2006/relationships/image" Target="../media/image96.emf"/><Relationship Id="rId4" Type="http://schemas.openxmlformats.org/officeDocument/2006/relationships/image" Target="../media/image102.emf"/></Relationships>
</file>

<file path=ppt/slides/_rels/slide36.xml.rels><?xml version="1.0" encoding="UTF-8" standalone="yes"?>
<Relationships xmlns="http://schemas.openxmlformats.org/package/2006/relationships"><Relationship Id="rId8" Type="http://schemas.openxmlformats.org/officeDocument/2006/relationships/image" Target="../media/image113.emf"/><Relationship Id="rId3" Type="http://schemas.openxmlformats.org/officeDocument/2006/relationships/image" Target="../media/image107.emf"/><Relationship Id="rId7" Type="http://schemas.openxmlformats.org/officeDocument/2006/relationships/image" Target="../media/image111.emf"/><Relationship Id="rId12" Type="http://schemas.openxmlformats.org/officeDocument/2006/relationships/image" Target="../media/image128.emf"/><Relationship Id="rId2" Type="http://schemas.openxmlformats.org/officeDocument/2006/relationships/image" Target="../media/image106.emf"/><Relationship Id="rId1" Type="http://schemas.openxmlformats.org/officeDocument/2006/relationships/slideLayout" Target="../slideLayouts/slideLayout24.xml"/><Relationship Id="rId6" Type="http://schemas.openxmlformats.org/officeDocument/2006/relationships/image" Target="../media/image110.emf"/><Relationship Id="rId11" Type="http://schemas.openxmlformats.org/officeDocument/2006/relationships/image" Target="../media/image127.emf"/><Relationship Id="rId5" Type="http://schemas.openxmlformats.org/officeDocument/2006/relationships/image" Target="../media/image109.emf"/><Relationship Id="rId10" Type="http://schemas.openxmlformats.org/officeDocument/2006/relationships/image" Target="../media/image126.emf"/><Relationship Id="rId4" Type="http://schemas.openxmlformats.org/officeDocument/2006/relationships/image" Target="../media/image108.emf"/><Relationship Id="rId9" Type="http://schemas.openxmlformats.org/officeDocument/2006/relationships/image" Target="../media/image125.emf"/></Relationships>
</file>

<file path=ppt/slides/_rels/slide37.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7.emf"/><Relationship Id="rId7" Type="http://schemas.openxmlformats.org/officeDocument/2006/relationships/image" Target="../media/image111.emf"/><Relationship Id="rId2" Type="http://schemas.openxmlformats.org/officeDocument/2006/relationships/image" Target="../media/image106.emf"/><Relationship Id="rId1" Type="http://schemas.openxmlformats.org/officeDocument/2006/relationships/slideLayout" Target="../slideLayouts/slideLayout24.xml"/><Relationship Id="rId6" Type="http://schemas.openxmlformats.org/officeDocument/2006/relationships/image" Target="../media/image110.emf"/><Relationship Id="rId5" Type="http://schemas.openxmlformats.org/officeDocument/2006/relationships/image" Target="../media/image109.emf"/><Relationship Id="rId10" Type="http://schemas.openxmlformats.org/officeDocument/2006/relationships/image" Target="../media/image116.emf"/><Relationship Id="rId4" Type="http://schemas.openxmlformats.org/officeDocument/2006/relationships/image" Target="../media/image108.emf"/><Relationship Id="rId9" Type="http://schemas.openxmlformats.org/officeDocument/2006/relationships/image" Target="../media/image113.emf"/></Relationships>
</file>

<file path=ppt/slides/_rels/slide39.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4.xml"/><Relationship Id="rId6" Type="http://schemas.openxmlformats.org/officeDocument/2006/relationships/image" Target="../media/image100.emf"/><Relationship Id="rId5" Type="http://schemas.openxmlformats.org/officeDocument/2006/relationships/image" Target="../media/image129.emf"/><Relationship Id="rId4" Type="http://schemas.openxmlformats.org/officeDocument/2006/relationships/image" Target="../media/image133.emf"/></Relationships>
</file>

<file path=ppt/slides/_rels/slide4.xml.rels><?xml version="1.0" encoding="UTF-8" standalone="yes"?>
<Relationships xmlns="http://schemas.openxmlformats.org/package/2006/relationships"><Relationship Id="rId8" Type="http://schemas.openxmlformats.org/officeDocument/2006/relationships/hyperlink" Target="http://images.google.fi/imgres?imgurl=http://www.fis.puc-rio.br/fisem1/images/molecula.gif&amp;imgrefurl=http://www.fis.puc-rio.br/fisem1/aprov.html&amp;h=204&amp;w=278&amp;sz=9&amp;tbnid=uRwZl_ZRlfoJ:&amp;tbnh=79&amp;tbnw=107&amp;start=2&amp;prev=/images?q=molecula&amp;hl=fi&amp;lr=" TargetMode="External"/><Relationship Id="rId3" Type="http://schemas.openxmlformats.org/officeDocument/2006/relationships/hyperlink" Target="http://users.jyu.fi/~akataso/sapl.html" TargetMode="External"/><Relationship Id="rId7"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9" Type="http://schemas.openxmlformats.org/officeDocument/2006/relationships/image" Target="../media/image46.jpeg"/></Relationships>
</file>

<file path=ppt/slides/_rels/slide40.xml.rels><?xml version="1.0" encoding="UTF-8" standalone="yes"?>
<Relationships xmlns="http://schemas.openxmlformats.org/package/2006/relationships"><Relationship Id="rId8" Type="http://schemas.openxmlformats.org/officeDocument/2006/relationships/image" Target="../media/image113.emf"/><Relationship Id="rId13" Type="http://schemas.openxmlformats.org/officeDocument/2006/relationships/image" Target="../media/image131.emf"/><Relationship Id="rId3" Type="http://schemas.openxmlformats.org/officeDocument/2006/relationships/image" Target="../media/image107.emf"/><Relationship Id="rId7" Type="http://schemas.openxmlformats.org/officeDocument/2006/relationships/image" Target="../media/image111.emf"/><Relationship Id="rId12" Type="http://schemas.openxmlformats.org/officeDocument/2006/relationships/image" Target="../media/image128.emf"/><Relationship Id="rId2" Type="http://schemas.openxmlformats.org/officeDocument/2006/relationships/image" Target="../media/image106.emf"/><Relationship Id="rId1" Type="http://schemas.openxmlformats.org/officeDocument/2006/relationships/slideLayout" Target="../slideLayouts/slideLayout24.xml"/><Relationship Id="rId6" Type="http://schemas.openxmlformats.org/officeDocument/2006/relationships/image" Target="../media/image110.emf"/><Relationship Id="rId11" Type="http://schemas.openxmlformats.org/officeDocument/2006/relationships/image" Target="../media/image127.emf"/><Relationship Id="rId5" Type="http://schemas.openxmlformats.org/officeDocument/2006/relationships/image" Target="../media/image109.emf"/><Relationship Id="rId10" Type="http://schemas.openxmlformats.org/officeDocument/2006/relationships/image" Target="../media/image126.emf"/><Relationship Id="rId4" Type="http://schemas.openxmlformats.org/officeDocument/2006/relationships/image" Target="../media/image108.emf"/><Relationship Id="rId9" Type="http://schemas.openxmlformats.org/officeDocument/2006/relationships/image" Target="../media/image125.emf"/></Relationships>
</file>

<file path=ppt/slides/_rels/slide41.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4.emf"/><Relationship Id="rId1" Type="http://schemas.openxmlformats.org/officeDocument/2006/relationships/slideLayout" Target="../slideLayouts/slideLayout24.xml"/><Relationship Id="rId4" Type="http://schemas.openxmlformats.org/officeDocument/2006/relationships/image" Target="../media/image135.emf"/></Relationships>
</file>

<file path=ppt/slides/_rels/slide42.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93.jpeg"/><Relationship Id="rId1" Type="http://schemas.openxmlformats.org/officeDocument/2006/relationships/slideLayout" Target="../slideLayouts/slideLayout24.xml"/><Relationship Id="rId4" Type="http://schemas.openxmlformats.org/officeDocument/2006/relationships/image" Target="../media/image13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jpeg"/><Relationship Id="rId1" Type="http://schemas.openxmlformats.org/officeDocument/2006/relationships/slideLayout" Target="../slideLayouts/slideLayout24.xml"/><Relationship Id="rId6" Type="http://schemas.openxmlformats.org/officeDocument/2006/relationships/image" Target="../media/image143.png"/><Relationship Id="rId5" Type="http://schemas.openxmlformats.org/officeDocument/2006/relationships/image" Target="../media/image142.wmf"/><Relationship Id="rId4" Type="http://schemas.openxmlformats.org/officeDocument/2006/relationships/image" Target="../media/image1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image" Target="../media/image47.png"/><Relationship Id="rId1" Type="http://schemas.openxmlformats.org/officeDocument/2006/relationships/slideLayout" Target="../slideLayouts/slideLayout23.xml"/><Relationship Id="rId6" Type="http://schemas.openxmlformats.org/officeDocument/2006/relationships/image" Target="../media/image45.jpeg"/><Relationship Id="rId11" Type="http://schemas.openxmlformats.org/officeDocument/2006/relationships/image" Target="../media/image7.png"/><Relationship Id="rId5" Type="http://schemas.openxmlformats.org/officeDocument/2006/relationships/image" Target="../media/image50.png"/><Relationship Id="rId10" Type="http://schemas.openxmlformats.org/officeDocument/2006/relationships/image" Target="../media/image6.png"/><Relationship Id="rId4" Type="http://schemas.openxmlformats.org/officeDocument/2006/relationships/image" Target="../media/image49.png"/><Relationship Id="rId9" Type="http://schemas.openxmlformats.org/officeDocument/2006/relationships/image" Target="../media/image53.png"/></Relationships>
</file>

<file path=ppt/slides/_rels/slide5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6.png"/><Relationship Id="rId7" Type="http://schemas.openxmlformats.org/officeDocument/2006/relationships/image" Target="../media/image149.emf"/><Relationship Id="rId2" Type="http://schemas.openxmlformats.org/officeDocument/2006/relationships/image" Target="../media/image145.png"/><Relationship Id="rId1" Type="http://schemas.openxmlformats.org/officeDocument/2006/relationships/slideLayout" Target="../slideLayouts/slideLayout13.xml"/><Relationship Id="rId6" Type="http://schemas.openxmlformats.org/officeDocument/2006/relationships/oleObject" Target="../embeddings/oleObject1.bin"/><Relationship Id="rId5" Type="http://schemas.openxmlformats.org/officeDocument/2006/relationships/image" Target="../media/image148.jpeg"/><Relationship Id="rId4" Type="http://schemas.openxmlformats.org/officeDocument/2006/relationships/image" Target="../media/image1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13.xml"/><Relationship Id="rId6" Type="http://schemas.openxmlformats.org/officeDocument/2006/relationships/image" Target="../media/image157.png"/><Relationship Id="rId5" Type="http://schemas.openxmlformats.org/officeDocument/2006/relationships/image" Target="../media/image156.jpeg"/><Relationship Id="rId4" Type="http://schemas.openxmlformats.org/officeDocument/2006/relationships/image" Target="../media/image155.jpeg"/></Relationships>
</file>

<file path=ppt/slides/_rels/slide6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3.xml"/><Relationship Id="rId4" Type="http://schemas.openxmlformats.org/officeDocument/2006/relationships/image" Target="../media/image161.jpeg"/></Relationships>
</file>

<file path=ppt/slides/_rels/slide66.xml.rels><?xml version="1.0" encoding="UTF-8" standalone="yes"?>
<Relationships xmlns="http://schemas.openxmlformats.org/package/2006/relationships"><Relationship Id="rId8" Type="http://schemas.openxmlformats.org/officeDocument/2006/relationships/hyperlink" Target="mailto:tiihonen@cc.jyu.fi" TargetMode="External"/><Relationship Id="rId3" Type="http://schemas.openxmlformats.org/officeDocument/2006/relationships/oleObject" Target="../embeddings/oleObject2.bin"/><Relationship Id="rId7" Type="http://schemas.openxmlformats.org/officeDocument/2006/relationships/hyperlink" Target="mailto:Jouni.Pyotsia@metso.com"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7.jpeg"/><Relationship Id="rId5" Type="http://schemas.openxmlformats.org/officeDocument/2006/relationships/image" Target="../media/image28.jpeg"/><Relationship Id="rId4" Type="http://schemas.openxmlformats.org/officeDocument/2006/relationships/image" Target="../media/image162.png"/><Relationship Id="rId9" Type="http://schemas.openxmlformats.org/officeDocument/2006/relationships/hyperlink" Target="mailto:vagan@cc.jyu.fi"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5.png"/><Relationship Id="rId3" Type="http://schemas.openxmlformats.org/officeDocument/2006/relationships/image" Target="../media/image58.jpe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3.xml"/><Relationship Id="rId16" Type="http://schemas.openxmlformats.org/officeDocument/2006/relationships/image" Target="../media/image68.png"/><Relationship Id="rId1" Type="http://schemas.openxmlformats.org/officeDocument/2006/relationships/slideLayout" Target="../slideLayouts/slideLayout24.xml"/><Relationship Id="rId6" Type="http://schemas.openxmlformats.org/officeDocument/2006/relationships/image" Target="../media/image45.jpeg"/><Relationship Id="rId11" Type="http://schemas.openxmlformats.org/officeDocument/2006/relationships/image" Target="../media/image9.png"/><Relationship Id="rId5" Type="http://schemas.openxmlformats.org/officeDocument/2006/relationships/image" Target="../media/image59.png"/><Relationship Id="rId15" Type="http://schemas.openxmlformats.org/officeDocument/2006/relationships/image" Target="../media/image67.png"/><Relationship Id="rId10" Type="http://schemas.openxmlformats.org/officeDocument/2006/relationships/image" Target="../media/image63.jpeg"/><Relationship Id="rId4" Type="http://schemas.openxmlformats.org/officeDocument/2006/relationships/hyperlink" Target="http://upload.wikimedia.org/wikipedia/en/2/2e/Java_Logo.svg" TargetMode="External"/><Relationship Id="rId9" Type="http://schemas.openxmlformats.org/officeDocument/2006/relationships/image" Target="../media/image62.jpeg"/><Relationship Id="rId14" Type="http://schemas.openxmlformats.org/officeDocument/2006/relationships/image" Target="../media/image66.jpeg"/></Relationships>
</file>

<file path=ppt/slides/_rels/slide8.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9.jpeg"/><Relationship Id="rId7" Type="http://schemas.openxmlformats.org/officeDocument/2006/relationships/image" Target="../media/image45.jpeg"/><Relationship Id="rId12"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59.png"/><Relationship Id="rId11" Type="http://schemas.openxmlformats.org/officeDocument/2006/relationships/image" Target="../media/image73.jpeg"/><Relationship Id="rId5" Type="http://schemas.openxmlformats.org/officeDocument/2006/relationships/hyperlink" Target="http://upload.wikimedia.org/wikipedia/en/2/2e/Java_Logo.svg" TargetMode="External"/><Relationship Id="rId10" Type="http://schemas.openxmlformats.org/officeDocument/2006/relationships/image" Target="../media/image72.jpeg"/><Relationship Id="rId4" Type="http://schemas.openxmlformats.org/officeDocument/2006/relationships/image" Target="../media/image58.jpeg"/><Relationship Id="rId9" Type="http://schemas.openxmlformats.org/officeDocument/2006/relationships/image" Target="../media/image71.jpeg"/></Relationships>
</file>

<file path=ppt/slides/_rels/slide9.xml.rels><?xml version="1.0" encoding="UTF-8" standalone="yes"?>
<Relationships xmlns="http://schemas.openxmlformats.org/package/2006/relationships"><Relationship Id="rId8" Type="http://schemas.openxmlformats.org/officeDocument/2006/relationships/hyperlink" Target="http://upload.wikimedia.org/wikipedia/en/2/2e/Java_Logo.svg" TargetMode="External"/><Relationship Id="rId3" Type="http://schemas.openxmlformats.org/officeDocument/2006/relationships/image" Target="../media/image75.jpeg"/><Relationship Id="rId7" Type="http://schemas.openxmlformats.org/officeDocument/2006/relationships/image" Target="../media/image58.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78.png"/><Relationship Id="rId5" Type="http://schemas.openxmlformats.org/officeDocument/2006/relationships/image" Target="../media/image77.png"/><Relationship Id="rId10" Type="http://schemas.openxmlformats.org/officeDocument/2006/relationships/image" Target="../media/image45.jpeg"/><Relationship Id="rId4" Type="http://schemas.openxmlformats.org/officeDocument/2006/relationships/image" Target="../media/image76.jpeg"/><Relationship Id="rId9"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Picture1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76250"/>
            <a:ext cx="8212138"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triangleH"/>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89756" flipH="1">
            <a:off x="850900" y="3481388"/>
            <a:ext cx="4105275"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8" name="Group 6"/>
          <p:cNvGrpSpPr>
            <a:grpSpLocks/>
          </p:cNvGrpSpPr>
          <p:nvPr/>
        </p:nvGrpSpPr>
        <p:grpSpPr bwMode="auto">
          <a:xfrm>
            <a:off x="0" y="5965825"/>
            <a:ext cx="3276600" cy="892175"/>
            <a:chOff x="0" y="3758"/>
            <a:chExt cx="2064" cy="562"/>
          </a:xfrm>
        </p:grpSpPr>
        <p:sp>
          <p:nvSpPr>
            <p:cNvPr id="26685" name="Text Box 7"/>
            <p:cNvSpPr txBox="1">
              <a:spLocks noChangeArrowheads="1"/>
            </p:cNvSpPr>
            <p:nvPr/>
          </p:nvSpPr>
          <p:spPr bwMode="auto">
            <a:xfrm>
              <a:off x="111" y="4062"/>
              <a:ext cx="19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50000"/>
                </a:spcBef>
                <a:buFontTx/>
                <a:buNone/>
              </a:pPr>
              <a:r>
                <a:rPr lang="en-US" altLang="en-US" sz="1600" b="1" i="1">
                  <a:solidFill>
                    <a:schemeClr val="accent2"/>
                  </a:solidFill>
                </a:rPr>
                <a:t>Industrial Ontologies Group</a:t>
              </a:r>
              <a:r>
                <a:rPr lang="en-US" altLang="en-US" sz="2000" b="1" i="1">
                  <a:solidFill>
                    <a:schemeClr val="accent2"/>
                  </a:solidFill>
                </a:rPr>
                <a:t>  </a:t>
              </a:r>
              <a:r>
                <a:rPr lang="en-US" altLang="en-US" sz="1800" b="1" i="1">
                  <a:solidFill>
                    <a:schemeClr val="accent2"/>
                  </a:solidFill>
                </a:rPr>
                <a:t>                  </a:t>
              </a:r>
              <a:endParaRPr lang="en-US" altLang="en-US" sz="2000" b="1" i="1">
                <a:solidFill>
                  <a:schemeClr val="accent2"/>
                </a:solidFill>
              </a:endParaRPr>
            </a:p>
          </p:txBody>
        </p:sp>
        <p:pic>
          <p:nvPicPr>
            <p:cNvPr id="26686" name="Picture 8" descr="IOg-shad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58"/>
              <a:ext cx="703"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29" name="Picture 9" descr="jyu_torch_bi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5746750"/>
            <a:ext cx="4968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378" name="Text Box 10"/>
          <p:cNvSpPr txBox="1">
            <a:spLocks noChangeArrowheads="1"/>
          </p:cNvSpPr>
          <p:nvPr/>
        </p:nvSpPr>
        <p:spPr bwMode="auto">
          <a:xfrm>
            <a:off x="3060700" y="6496050"/>
            <a:ext cx="1620838" cy="244475"/>
          </a:xfrm>
          <a:prstGeom prst="rect">
            <a:avLst/>
          </a:prstGeom>
          <a:noFill/>
          <a:ln w="9525">
            <a:noFill/>
            <a:miter lim="800000"/>
            <a:headEnd/>
            <a:tailEn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spcBef>
                <a:spcPct val="50000"/>
              </a:spcBef>
              <a:defRPr/>
            </a:pPr>
            <a:r>
              <a:rPr lang="en-US" altLang="en-US" sz="1000" b="1" i="1">
                <a:solidFill>
                  <a:schemeClr val="hlink"/>
                </a:solidFill>
                <a:effectLst>
                  <a:outerShdw blurRad="38100" dist="38100" dir="2700000" algn="tl">
                    <a:srgbClr val="C0C0C0"/>
                  </a:outerShdw>
                </a:effectLst>
              </a:rPr>
              <a:t>University of Jyväskylä</a:t>
            </a:r>
          </a:p>
        </p:txBody>
      </p:sp>
      <p:sp>
        <p:nvSpPr>
          <p:cNvPr id="26631" name="Rectangle 11"/>
          <p:cNvSpPr>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buFontTx/>
              <a:buNone/>
            </a:pPr>
            <a:r>
              <a:rPr lang="en-US" altLang="en-US"/>
              <a:t> </a:t>
            </a:r>
          </a:p>
        </p:txBody>
      </p:sp>
      <p:pic>
        <p:nvPicPr>
          <p:cNvPr id="26632" name="Picture 12" descr="tekes"/>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67650" y="5373688"/>
            <a:ext cx="1295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16" descr="logo-fingrid"/>
          <p:cNvPicPr>
            <a:picLocks noChangeAspect="1" noChangeArrowheads="1"/>
          </p:cNvPicPr>
          <p:nvPr/>
        </p:nvPicPr>
        <p:blipFill>
          <a:blip r:embed="rId7">
            <a:extLst>
              <a:ext uri="{28A0092B-C50C-407E-A947-70E740481C1C}">
                <a14:useLocalDpi xmlns:a14="http://schemas.microsoft.com/office/drawing/2010/main" val="0"/>
              </a:ext>
            </a:extLst>
          </a:blip>
          <a:srcRect l="9021" t="7263" r="9021" b="20351"/>
          <a:stretch>
            <a:fillRect/>
          </a:stretch>
        </p:blipFill>
        <p:spPr bwMode="auto">
          <a:xfrm>
            <a:off x="8101013" y="2276475"/>
            <a:ext cx="6778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7" descr="Hansa Ecuras OY"/>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76800" y="6002338"/>
            <a:ext cx="8477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8" descr="METSO_Automa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850" y="3716338"/>
            <a:ext cx="1412875"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36" name="Group 21"/>
          <p:cNvGrpSpPr>
            <a:grpSpLocks/>
          </p:cNvGrpSpPr>
          <p:nvPr/>
        </p:nvGrpSpPr>
        <p:grpSpPr bwMode="auto">
          <a:xfrm>
            <a:off x="285750" y="3340100"/>
            <a:ext cx="687388" cy="722313"/>
            <a:chOff x="2629" y="660"/>
            <a:chExt cx="611" cy="584"/>
          </a:xfrm>
        </p:grpSpPr>
        <p:sp>
          <p:nvSpPr>
            <p:cNvPr id="26683" name="AutoShape 22"/>
            <p:cNvSpPr>
              <a:spLocks noChangeArrowheads="1"/>
            </p:cNvSpPr>
            <p:nvPr/>
          </p:nvSpPr>
          <p:spPr bwMode="auto">
            <a:xfrm>
              <a:off x="2629" y="660"/>
              <a:ext cx="611" cy="584"/>
            </a:xfrm>
            <a:prstGeom prst="bevel">
              <a:avLst>
                <a:gd name="adj" fmla="val 10069"/>
              </a:avLst>
            </a:prstGeom>
            <a:solidFill>
              <a:srgbClr val="008080"/>
            </a:solidFill>
            <a:ln w="19050">
              <a:solidFill>
                <a:srgbClr val="E1FFFF"/>
              </a:solidFill>
              <a:miter lim="800000"/>
              <a:headEnd/>
              <a:tailEnd/>
            </a:ln>
          </p:spPr>
          <p:txBody>
            <a:bodyPr wrap="none" anchor="ct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2400">
                <a:solidFill>
                  <a:schemeClr val="tx1"/>
                </a:solidFill>
              </a:endParaRPr>
            </a:p>
          </p:txBody>
        </p:sp>
        <p:pic>
          <p:nvPicPr>
            <p:cNvPr id="26684" name="Picture 23" descr="bd05172_"/>
            <p:cNvPicPr>
              <a:picLocks noChangeAspect="1" noChangeArrowheads="1"/>
            </p:cNvPicPr>
            <p:nvPr/>
          </p:nvPicPr>
          <p:blipFill>
            <a:blip r:embed="rId10" cstate="print">
              <a:lum bright="24000" contrast="-42000"/>
              <a:extLst>
                <a:ext uri="{28A0092B-C50C-407E-A947-70E740481C1C}">
                  <a14:useLocalDpi xmlns:a14="http://schemas.microsoft.com/office/drawing/2010/main" val="0"/>
                </a:ext>
              </a:extLst>
            </a:blip>
            <a:srcRect/>
            <a:stretch>
              <a:fillRect/>
            </a:stretch>
          </p:blipFill>
          <p:spPr bwMode="auto">
            <a:xfrm>
              <a:off x="2688" y="720"/>
              <a:ext cx="494" cy="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06392" name="Text Box 24"/>
          <p:cNvSpPr txBox="1">
            <a:spLocks noChangeArrowheads="1"/>
          </p:cNvSpPr>
          <p:nvPr/>
        </p:nvSpPr>
        <p:spPr bwMode="auto">
          <a:xfrm>
            <a:off x="107950" y="3146425"/>
            <a:ext cx="950913" cy="244475"/>
          </a:xfrm>
          <a:prstGeom prst="rect">
            <a:avLst/>
          </a:prstGeom>
          <a:noFill/>
          <a:ln w="9525">
            <a:noFill/>
            <a:miter lim="800000"/>
            <a:headEnd/>
            <a:tailEn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spcBef>
                <a:spcPct val="50000"/>
              </a:spcBef>
              <a:defRPr/>
            </a:pPr>
            <a:r>
              <a:rPr lang="en-GB" altLang="en-US" sz="1000" b="1" i="1">
                <a:solidFill>
                  <a:srgbClr val="993300"/>
                </a:solidFill>
                <a:effectLst>
                  <a:outerShdw blurRad="38100" dist="38100" dir="2700000" algn="tl">
                    <a:srgbClr val="C0C0C0"/>
                  </a:outerShdw>
                </a:effectLst>
              </a:rPr>
              <a:t>“Device”</a:t>
            </a:r>
          </a:p>
        </p:txBody>
      </p:sp>
      <p:grpSp>
        <p:nvGrpSpPr>
          <p:cNvPr id="26638" name="Group 25"/>
          <p:cNvGrpSpPr>
            <a:grpSpLocks/>
          </p:cNvGrpSpPr>
          <p:nvPr/>
        </p:nvGrpSpPr>
        <p:grpSpPr bwMode="auto">
          <a:xfrm>
            <a:off x="2652713" y="2663825"/>
            <a:ext cx="681037" cy="695325"/>
            <a:chOff x="3379" y="1150"/>
            <a:chExt cx="955" cy="929"/>
          </a:xfrm>
        </p:grpSpPr>
        <p:sp>
          <p:nvSpPr>
            <p:cNvPr id="26680" name="AutoShape 26"/>
            <p:cNvSpPr>
              <a:spLocks noChangeArrowheads="1"/>
            </p:cNvSpPr>
            <p:nvPr/>
          </p:nvSpPr>
          <p:spPr bwMode="auto">
            <a:xfrm>
              <a:off x="3379" y="1150"/>
              <a:ext cx="955" cy="929"/>
            </a:xfrm>
            <a:prstGeom prst="bevel">
              <a:avLst>
                <a:gd name="adj" fmla="val 10069"/>
              </a:avLst>
            </a:prstGeom>
            <a:solidFill>
              <a:srgbClr val="008080"/>
            </a:solidFill>
            <a:ln w="19050">
              <a:solidFill>
                <a:srgbClr val="E1FFFF"/>
              </a:solidFill>
              <a:miter lim="800000"/>
              <a:headEnd/>
              <a:tailEnd/>
            </a:ln>
          </p:spPr>
          <p:txBody>
            <a:bodyPr wrap="none" anchor="ct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2400">
                <a:solidFill>
                  <a:schemeClr val="tx1"/>
                </a:solidFill>
              </a:endParaRPr>
            </a:p>
          </p:txBody>
        </p:sp>
        <p:pic>
          <p:nvPicPr>
            <p:cNvPr id="26681" name="Picture 27" descr="CA8C68LO"/>
            <p:cNvPicPr>
              <a:picLocks noChangeAspect="1" noChangeArrowheads="1"/>
            </p:cNvPicPr>
            <p:nvPr/>
          </p:nvPicPr>
          <p:blipFill>
            <a:blip r:embed="rId11">
              <a:lum bright="24000" contrast="-42000"/>
              <a:extLst>
                <a:ext uri="{28A0092B-C50C-407E-A947-70E740481C1C}">
                  <a14:useLocalDpi xmlns:a14="http://schemas.microsoft.com/office/drawing/2010/main" val="0"/>
                </a:ext>
              </a:extLst>
            </a:blip>
            <a:srcRect/>
            <a:stretch>
              <a:fillRect/>
            </a:stretch>
          </p:blipFill>
          <p:spPr bwMode="auto">
            <a:xfrm>
              <a:off x="3482" y="1253"/>
              <a:ext cx="747" cy="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82" name="Picture 28" descr="009pic00-full"/>
            <p:cNvPicPr>
              <a:picLocks noChangeAspect="1" noChangeArrowheads="1"/>
            </p:cNvPicPr>
            <p:nvPr/>
          </p:nvPicPr>
          <p:blipFill>
            <a:blip r:embed="rId12" cstate="print">
              <a:lum bright="24000" contrast="-42000"/>
              <a:extLst>
                <a:ext uri="{28A0092B-C50C-407E-A947-70E740481C1C}">
                  <a14:useLocalDpi xmlns:a14="http://schemas.microsoft.com/office/drawing/2010/main" val="0"/>
                </a:ext>
              </a:extLst>
            </a:blip>
            <a:srcRect/>
            <a:stretch>
              <a:fillRect/>
            </a:stretch>
          </p:blipFill>
          <p:spPr bwMode="auto">
            <a:xfrm>
              <a:off x="3846" y="1694"/>
              <a:ext cx="389" cy="286"/>
            </a:xfrm>
            <a:prstGeom prst="rect">
              <a:avLst/>
            </a:prstGeom>
            <a:noFill/>
            <a:ln w="9525">
              <a:solidFill>
                <a:srgbClr val="E1FFFF"/>
              </a:solidFill>
              <a:miter lim="800000"/>
              <a:headEnd/>
              <a:tailEnd/>
            </a:ln>
            <a:extLst>
              <a:ext uri="{909E8E84-426E-40DD-AFC4-6F175D3DCCD1}">
                <a14:hiddenFill xmlns:a14="http://schemas.microsoft.com/office/drawing/2010/main">
                  <a:solidFill>
                    <a:srgbClr val="FFFFFF"/>
                  </a:solidFill>
                </a14:hiddenFill>
              </a:ext>
            </a:extLst>
          </p:spPr>
        </p:pic>
      </p:grpSp>
      <p:sp>
        <p:nvSpPr>
          <p:cNvPr id="2106397" name="Text Box 29"/>
          <p:cNvSpPr txBox="1">
            <a:spLocks noChangeArrowheads="1"/>
          </p:cNvSpPr>
          <p:nvPr/>
        </p:nvSpPr>
        <p:spPr bwMode="auto">
          <a:xfrm>
            <a:off x="2881313" y="2479675"/>
            <a:ext cx="989012" cy="214313"/>
          </a:xfrm>
          <a:prstGeom prst="rect">
            <a:avLst/>
          </a:prstGeom>
          <a:noFill/>
          <a:ln w="9525">
            <a:noFill/>
            <a:miter lim="800000"/>
            <a:headEnd/>
            <a:tailEn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spcBef>
                <a:spcPct val="50000"/>
              </a:spcBef>
              <a:defRPr/>
            </a:pPr>
            <a:r>
              <a:rPr lang="en-GB" altLang="en-US" b="1" i="1">
                <a:solidFill>
                  <a:srgbClr val="993300"/>
                </a:solidFill>
                <a:effectLst>
                  <a:outerShdw blurRad="38100" dist="38100" dir="2700000" algn="tl">
                    <a:srgbClr val="C0C0C0"/>
                  </a:outerShdw>
                </a:effectLst>
              </a:rPr>
              <a:t>“Expert”</a:t>
            </a:r>
          </a:p>
        </p:txBody>
      </p:sp>
      <p:sp>
        <p:nvSpPr>
          <p:cNvPr id="26640" name="Text Box 30"/>
          <p:cNvSpPr txBox="1">
            <a:spLocks noChangeArrowheads="1"/>
          </p:cNvSpPr>
          <p:nvPr/>
        </p:nvSpPr>
        <p:spPr bwMode="auto">
          <a:xfrm>
            <a:off x="4213225" y="3305175"/>
            <a:ext cx="8445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50000"/>
              </a:spcBef>
              <a:buFontTx/>
              <a:buNone/>
            </a:pPr>
            <a:endParaRPr lang="ru-RU" altLang="en-US" sz="1400" i="1">
              <a:solidFill>
                <a:schemeClr val="tx1"/>
              </a:solidFill>
            </a:endParaRPr>
          </a:p>
        </p:txBody>
      </p:sp>
      <p:grpSp>
        <p:nvGrpSpPr>
          <p:cNvPr id="26641" name="Group 31"/>
          <p:cNvGrpSpPr>
            <a:grpSpLocks/>
          </p:cNvGrpSpPr>
          <p:nvPr/>
        </p:nvGrpSpPr>
        <p:grpSpPr bwMode="auto">
          <a:xfrm>
            <a:off x="4505325" y="3798888"/>
            <a:ext cx="784225" cy="782637"/>
            <a:chOff x="432" y="1296"/>
            <a:chExt cx="611" cy="584"/>
          </a:xfrm>
        </p:grpSpPr>
        <p:sp>
          <p:nvSpPr>
            <p:cNvPr id="26678" name="AutoShape 32"/>
            <p:cNvSpPr>
              <a:spLocks noChangeArrowheads="1"/>
            </p:cNvSpPr>
            <p:nvPr/>
          </p:nvSpPr>
          <p:spPr bwMode="auto">
            <a:xfrm>
              <a:off x="432" y="1296"/>
              <a:ext cx="611" cy="584"/>
            </a:xfrm>
            <a:prstGeom prst="bevel">
              <a:avLst>
                <a:gd name="adj" fmla="val 10069"/>
              </a:avLst>
            </a:prstGeom>
            <a:solidFill>
              <a:srgbClr val="008080"/>
            </a:solidFill>
            <a:ln w="19050">
              <a:solidFill>
                <a:srgbClr val="E1FFFF"/>
              </a:solidFill>
              <a:miter lim="800000"/>
              <a:headEnd/>
              <a:tailEnd/>
            </a:ln>
          </p:spPr>
          <p:txBody>
            <a:bodyPr wrap="none" anchor="ct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2400">
                <a:solidFill>
                  <a:schemeClr val="tx1"/>
                </a:solidFill>
              </a:endParaRPr>
            </a:p>
          </p:txBody>
        </p:sp>
        <p:pic>
          <p:nvPicPr>
            <p:cNvPr id="26679" name="Picture 33" descr="CA8XIZST"/>
            <p:cNvPicPr>
              <a:picLocks noChangeAspect="1" noChangeArrowheads="1"/>
            </p:cNvPicPr>
            <p:nvPr/>
          </p:nvPicPr>
          <p:blipFill>
            <a:blip r:embed="rId13">
              <a:lum bright="24000" contrast="-42000"/>
              <a:extLst>
                <a:ext uri="{28A0092B-C50C-407E-A947-70E740481C1C}">
                  <a14:useLocalDpi xmlns:a14="http://schemas.microsoft.com/office/drawing/2010/main" val="0"/>
                </a:ext>
              </a:extLst>
            </a:blip>
            <a:srcRect/>
            <a:stretch>
              <a:fillRect/>
            </a:stretch>
          </p:blipFill>
          <p:spPr bwMode="auto">
            <a:xfrm>
              <a:off x="501" y="1365"/>
              <a:ext cx="467"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42" name="Picture 34" descr="untitled"/>
          <p:cNvPicPr>
            <a:picLocks noChangeAspect="1" noChangeArrowheads="1"/>
          </p:cNvPicPr>
          <p:nvPr/>
        </p:nvPicPr>
        <p:blipFill>
          <a:blip r:embed="rId14" cstate="print">
            <a:clrChange>
              <a:clrFrom>
                <a:srgbClr val="FEFAFE"/>
              </a:clrFrom>
              <a:clrTo>
                <a:srgbClr val="FEFAFE">
                  <a:alpha val="0"/>
                </a:srgbClr>
              </a:clrTo>
            </a:clrChange>
            <a:lum bright="24000" contrast="-42000"/>
            <a:extLst>
              <a:ext uri="{28A0092B-C50C-407E-A947-70E740481C1C}">
                <a14:useLocalDpi xmlns:a14="http://schemas.microsoft.com/office/drawing/2010/main" val="0"/>
              </a:ext>
            </a:extLst>
          </a:blip>
          <a:srcRect/>
          <a:stretch>
            <a:fillRect/>
          </a:stretch>
        </p:blipFill>
        <p:spPr bwMode="auto">
          <a:xfrm>
            <a:off x="5054600" y="4419600"/>
            <a:ext cx="35718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403" name="Text Box 35"/>
          <p:cNvSpPr txBox="1">
            <a:spLocks noChangeArrowheads="1"/>
          </p:cNvSpPr>
          <p:nvPr/>
        </p:nvSpPr>
        <p:spPr bwMode="auto">
          <a:xfrm>
            <a:off x="4835525" y="3587750"/>
            <a:ext cx="1011238" cy="244475"/>
          </a:xfrm>
          <a:prstGeom prst="rect">
            <a:avLst/>
          </a:prstGeom>
          <a:noFill/>
          <a:ln w="9525">
            <a:noFill/>
            <a:miter lim="800000"/>
            <a:headEnd/>
            <a:tailEn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spcBef>
                <a:spcPct val="50000"/>
              </a:spcBef>
              <a:defRPr/>
            </a:pPr>
            <a:r>
              <a:rPr lang="en-GB" altLang="en-US" sz="1000" b="1" i="1">
                <a:solidFill>
                  <a:srgbClr val="993300"/>
                </a:solidFill>
                <a:effectLst>
                  <a:outerShdw blurRad="38100" dist="38100" dir="2700000" algn="tl">
                    <a:srgbClr val="C0C0C0"/>
                  </a:outerShdw>
                </a:effectLst>
              </a:rPr>
              <a:t>“Service”</a:t>
            </a:r>
          </a:p>
        </p:txBody>
      </p:sp>
      <p:sp>
        <p:nvSpPr>
          <p:cNvPr id="26644" name="Text Box 36"/>
          <p:cNvSpPr txBox="1">
            <a:spLocks noChangeArrowheads="1"/>
          </p:cNvSpPr>
          <p:nvPr/>
        </p:nvSpPr>
        <p:spPr bwMode="auto">
          <a:xfrm>
            <a:off x="4810125" y="4305300"/>
            <a:ext cx="776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50000"/>
              </a:spcBef>
              <a:buFontTx/>
              <a:buNone/>
            </a:pPr>
            <a:endParaRPr lang="ru-RU" altLang="en-US" sz="1400" i="1">
              <a:solidFill>
                <a:schemeClr val="tx1"/>
              </a:solidFill>
            </a:endParaRPr>
          </a:p>
        </p:txBody>
      </p:sp>
      <p:grpSp>
        <p:nvGrpSpPr>
          <p:cNvPr id="26645" name="Group 37"/>
          <p:cNvGrpSpPr>
            <a:grpSpLocks/>
          </p:cNvGrpSpPr>
          <p:nvPr/>
        </p:nvGrpSpPr>
        <p:grpSpPr bwMode="auto">
          <a:xfrm>
            <a:off x="2224088" y="2565400"/>
            <a:ext cx="657225" cy="865188"/>
            <a:chOff x="4014" y="1888"/>
            <a:chExt cx="499" cy="726"/>
          </a:xfrm>
        </p:grpSpPr>
        <p:grpSp>
          <p:nvGrpSpPr>
            <p:cNvPr id="26672" name="Group 38"/>
            <p:cNvGrpSpPr>
              <a:grpSpLocks/>
            </p:cNvGrpSpPr>
            <p:nvPr/>
          </p:nvGrpSpPr>
          <p:grpSpPr bwMode="auto">
            <a:xfrm>
              <a:off x="4014" y="1888"/>
              <a:ext cx="499" cy="726"/>
              <a:chOff x="3821" y="1207"/>
              <a:chExt cx="499" cy="726"/>
            </a:xfrm>
          </p:grpSpPr>
          <p:grpSp>
            <p:nvGrpSpPr>
              <p:cNvPr id="26674" name="Group 39"/>
              <p:cNvGrpSpPr>
                <a:grpSpLocks/>
              </p:cNvGrpSpPr>
              <p:nvPr/>
            </p:nvGrpSpPr>
            <p:grpSpPr bwMode="auto">
              <a:xfrm>
                <a:off x="3878" y="1429"/>
                <a:ext cx="363" cy="504"/>
                <a:chOff x="3775" y="1344"/>
                <a:chExt cx="363" cy="504"/>
              </a:xfrm>
            </p:grpSpPr>
            <p:sp>
              <p:nvSpPr>
                <p:cNvPr id="26676" name="Oval 40"/>
                <p:cNvSpPr>
                  <a:spLocks noChangeArrowheads="1"/>
                </p:cNvSpPr>
                <p:nvPr/>
              </p:nvSpPr>
              <p:spPr bwMode="auto">
                <a:xfrm>
                  <a:off x="3775" y="1712"/>
                  <a:ext cx="363"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2400">
                    <a:solidFill>
                      <a:schemeClr val="tx1"/>
                    </a:solidFill>
                  </a:endParaRPr>
                </a:p>
              </p:txBody>
            </p:sp>
            <p:pic>
              <p:nvPicPr>
                <p:cNvPr id="26677" name="Picture 41" descr="CA0NW12D"/>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3" y="1344"/>
                  <a:ext cx="272"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06410" name="Rectangle 42"/>
              <p:cNvSpPr>
                <a:spLocks noChangeArrowheads="1"/>
              </p:cNvSpPr>
              <p:nvPr/>
            </p:nvSpPr>
            <p:spPr bwMode="auto">
              <a:xfrm>
                <a:off x="3821" y="1207"/>
                <a:ext cx="499" cy="282"/>
              </a:xfrm>
              <a:prstGeom prst="rect">
                <a:avLst/>
              </a:prstGeom>
              <a:noFill/>
              <a:ln w="9525">
                <a:noFill/>
                <a:miter lim="800000"/>
                <a:headEnd/>
                <a:tailEnd/>
              </a:ln>
              <a:effectLst/>
            </p:spPr>
            <p:txBody>
              <a:bodyPr>
                <a:spAutoFit/>
              </a:bodyPr>
              <a:lstStyle/>
              <a:p>
                <a:pPr algn="ctr">
                  <a:defRPr/>
                </a:pPr>
                <a:r>
                  <a:rPr lang="en-US" b="1" i="1">
                    <a:solidFill>
                      <a:srgbClr val="993300"/>
                    </a:solidFill>
                    <a:effectLst>
                      <a:outerShdw blurRad="38100" dist="38100" dir="2700000" algn="tl">
                        <a:srgbClr val="C0C0C0"/>
                      </a:outerShdw>
                    </a:effectLst>
                  </a:rPr>
                  <a:t>Resource Agent</a:t>
                </a:r>
              </a:p>
            </p:txBody>
          </p:sp>
        </p:grpSp>
        <p:pic>
          <p:nvPicPr>
            <p:cNvPr id="26673" name="Picture 43" descr="CAU70HA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2" y="2341"/>
              <a:ext cx="14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46" name="Group 44"/>
          <p:cNvGrpSpPr>
            <a:grpSpLocks/>
          </p:cNvGrpSpPr>
          <p:nvPr/>
        </p:nvGrpSpPr>
        <p:grpSpPr bwMode="auto">
          <a:xfrm>
            <a:off x="3965575" y="3386138"/>
            <a:ext cx="792163" cy="1152525"/>
            <a:chOff x="4014" y="1888"/>
            <a:chExt cx="499" cy="726"/>
          </a:xfrm>
        </p:grpSpPr>
        <p:grpSp>
          <p:nvGrpSpPr>
            <p:cNvPr id="26666" name="Group 45"/>
            <p:cNvGrpSpPr>
              <a:grpSpLocks/>
            </p:cNvGrpSpPr>
            <p:nvPr/>
          </p:nvGrpSpPr>
          <p:grpSpPr bwMode="auto">
            <a:xfrm>
              <a:off x="4014" y="1888"/>
              <a:ext cx="499" cy="726"/>
              <a:chOff x="3821" y="1207"/>
              <a:chExt cx="499" cy="726"/>
            </a:xfrm>
          </p:grpSpPr>
          <p:grpSp>
            <p:nvGrpSpPr>
              <p:cNvPr id="26668" name="Group 46"/>
              <p:cNvGrpSpPr>
                <a:grpSpLocks/>
              </p:cNvGrpSpPr>
              <p:nvPr/>
            </p:nvGrpSpPr>
            <p:grpSpPr bwMode="auto">
              <a:xfrm>
                <a:off x="3878" y="1429"/>
                <a:ext cx="363" cy="504"/>
                <a:chOff x="3775" y="1344"/>
                <a:chExt cx="363" cy="504"/>
              </a:xfrm>
            </p:grpSpPr>
            <p:sp>
              <p:nvSpPr>
                <p:cNvPr id="26670" name="Oval 47"/>
                <p:cNvSpPr>
                  <a:spLocks noChangeArrowheads="1"/>
                </p:cNvSpPr>
                <p:nvPr/>
              </p:nvSpPr>
              <p:spPr bwMode="auto">
                <a:xfrm>
                  <a:off x="3775" y="1712"/>
                  <a:ext cx="363"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2400">
                    <a:solidFill>
                      <a:schemeClr val="tx1"/>
                    </a:solidFill>
                  </a:endParaRPr>
                </a:p>
              </p:txBody>
            </p:sp>
            <p:pic>
              <p:nvPicPr>
                <p:cNvPr id="26671" name="Picture 48" descr="CA0NW12D"/>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3" y="1344"/>
                  <a:ext cx="272"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06417" name="Rectangle 49"/>
              <p:cNvSpPr>
                <a:spLocks noChangeArrowheads="1"/>
              </p:cNvSpPr>
              <p:nvPr/>
            </p:nvSpPr>
            <p:spPr bwMode="auto">
              <a:xfrm>
                <a:off x="3821" y="1207"/>
                <a:ext cx="499" cy="250"/>
              </a:xfrm>
              <a:prstGeom prst="rect">
                <a:avLst/>
              </a:prstGeom>
              <a:noFill/>
              <a:ln w="9525">
                <a:noFill/>
                <a:miter lim="800000"/>
                <a:headEnd/>
                <a:tailEnd/>
              </a:ln>
              <a:effectLst/>
            </p:spPr>
            <p:txBody>
              <a:bodyPr>
                <a:spAutoFit/>
              </a:bodyPr>
              <a:lstStyle/>
              <a:p>
                <a:pPr algn="ctr">
                  <a:defRPr/>
                </a:pPr>
                <a:r>
                  <a:rPr lang="en-US" sz="1000" b="1" i="1">
                    <a:solidFill>
                      <a:srgbClr val="993300"/>
                    </a:solidFill>
                    <a:effectLst>
                      <a:outerShdw blurRad="38100" dist="38100" dir="2700000" algn="tl">
                        <a:srgbClr val="C0C0C0"/>
                      </a:outerShdw>
                    </a:effectLst>
                  </a:rPr>
                  <a:t>Resource Agent</a:t>
                </a:r>
              </a:p>
            </p:txBody>
          </p:sp>
        </p:grpSp>
        <p:pic>
          <p:nvPicPr>
            <p:cNvPr id="26667" name="Picture 50" descr="CAU70HA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2" y="2341"/>
              <a:ext cx="14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47" name="Group 51"/>
          <p:cNvGrpSpPr>
            <a:grpSpLocks/>
          </p:cNvGrpSpPr>
          <p:nvPr/>
        </p:nvGrpSpPr>
        <p:grpSpPr bwMode="auto">
          <a:xfrm flipH="1">
            <a:off x="757238" y="3127375"/>
            <a:ext cx="788987" cy="1008063"/>
            <a:chOff x="4015" y="1888"/>
            <a:chExt cx="499" cy="726"/>
          </a:xfrm>
        </p:grpSpPr>
        <p:grpSp>
          <p:nvGrpSpPr>
            <p:cNvPr id="26660" name="Group 52"/>
            <p:cNvGrpSpPr>
              <a:grpSpLocks/>
            </p:cNvGrpSpPr>
            <p:nvPr/>
          </p:nvGrpSpPr>
          <p:grpSpPr bwMode="auto">
            <a:xfrm>
              <a:off x="4015" y="1888"/>
              <a:ext cx="499" cy="726"/>
              <a:chOff x="3822" y="1207"/>
              <a:chExt cx="499" cy="726"/>
            </a:xfrm>
          </p:grpSpPr>
          <p:grpSp>
            <p:nvGrpSpPr>
              <p:cNvPr id="26662" name="Group 53"/>
              <p:cNvGrpSpPr>
                <a:grpSpLocks/>
              </p:cNvGrpSpPr>
              <p:nvPr/>
            </p:nvGrpSpPr>
            <p:grpSpPr bwMode="auto">
              <a:xfrm>
                <a:off x="3878" y="1429"/>
                <a:ext cx="363" cy="504"/>
                <a:chOff x="3775" y="1344"/>
                <a:chExt cx="363" cy="504"/>
              </a:xfrm>
            </p:grpSpPr>
            <p:sp>
              <p:nvSpPr>
                <p:cNvPr id="26664" name="Oval 54"/>
                <p:cNvSpPr>
                  <a:spLocks noChangeArrowheads="1"/>
                </p:cNvSpPr>
                <p:nvPr/>
              </p:nvSpPr>
              <p:spPr bwMode="auto">
                <a:xfrm>
                  <a:off x="3775" y="1712"/>
                  <a:ext cx="363"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2400">
                    <a:solidFill>
                      <a:schemeClr val="tx1"/>
                    </a:solidFill>
                  </a:endParaRPr>
                </a:p>
              </p:txBody>
            </p:sp>
            <p:pic>
              <p:nvPicPr>
                <p:cNvPr id="26665" name="Picture 55" descr="CA0NW12D"/>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33" y="1344"/>
                  <a:ext cx="272"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06424" name="Rectangle 56"/>
              <p:cNvSpPr>
                <a:spLocks noChangeArrowheads="1"/>
              </p:cNvSpPr>
              <p:nvPr/>
            </p:nvSpPr>
            <p:spPr bwMode="auto">
              <a:xfrm>
                <a:off x="3822" y="1207"/>
                <a:ext cx="499" cy="286"/>
              </a:xfrm>
              <a:prstGeom prst="rect">
                <a:avLst/>
              </a:prstGeom>
              <a:noFill/>
              <a:ln w="9525">
                <a:noFill/>
                <a:miter lim="800000"/>
                <a:headEnd/>
                <a:tailEnd/>
              </a:ln>
              <a:effectLst/>
            </p:spPr>
            <p:txBody>
              <a:bodyPr>
                <a:spAutoFit/>
              </a:bodyPr>
              <a:lstStyle/>
              <a:p>
                <a:pPr algn="ctr">
                  <a:defRPr/>
                </a:pPr>
                <a:r>
                  <a:rPr lang="en-US" sz="1000" b="1" i="1">
                    <a:solidFill>
                      <a:srgbClr val="993300"/>
                    </a:solidFill>
                    <a:effectLst>
                      <a:outerShdw blurRad="38100" dist="38100" dir="2700000" algn="tl">
                        <a:srgbClr val="C0C0C0"/>
                      </a:outerShdw>
                    </a:effectLst>
                  </a:rPr>
                  <a:t>Resource Agent</a:t>
                </a:r>
              </a:p>
            </p:txBody>
          </p:sp>
        </p:grpSp>
        <p:pic>
          <p:nvPicPr>
            <p:cNvPr id="26661" name="Picture 57" descr="CAU70HA3"/>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2" y="2341"/>
              <a:ext cx="149"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48" name="Picture 58" descr="fff"/>
          <p:cNvPicPr>
            <a:picLocks noChangeAspect="1" noChangeArrowheads="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9025" y="3459163"/>
            <a:ext cx="1223963"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9" name="Picture 60" descr="noki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11813" y="5516563"/>
            <a:ext cx="133667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0" name="Picture 263" descr="sapl"/>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7713" y="3990975"/>
            <a:ext cx="6683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51" name="Picture 63" descr="logoAbb"/>
          <p:cNvPicPr>
            <a:picLocks noChangeAspect="1" noChangeArrowheads="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43663" y="4868863"/>
            <a:ext cx="11461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2" name="Rectangle 64"/>
          <p:cNvSpPr>
            <a:spLocks noChangeArrowheads="1"/>
          </p:cNvSpPr>
          <p:nvPr/>
        </p:nvSpPr>
        <p:spPr bwMode="auto">
          <a:xfrm>
            <a:off x="3781425" y="1412875"/>
            <a:ext cx="5543550" cy="720725"/>
          </a:xfrm>
          <a:prstGeom prst="rect">
            <a:avLst/>
          </a:prstGeom>
          <a:solidFill>
            <a:srgbClr val="FFFFCC">
              <a:alpha val="3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800">
              <a:solidFill>
                <a:schemeClr val="tx1"/>
              </a:solidFill>
            </a:endParaRPr>
          </a:p>
        </p:txBody>
      </p:sp>
      <p:sp>
        <p:nvSpPr>
          <p:cNvPr id="26653" name="Rectangle 65"/>
          <p:cNvSpPr>
            <a:spLocks noChangeArrowheads="1"/>
          </p:cNvSpPr>
          <p:nvPr/>
        </p:nvSpPr>
        <p:spPr bwMode="auto">
          <a:xfrm>
            <a:off x="3132138" y="404813"/>
            <a:ext cx="5827712"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a:spcBef>
                <a:spcPct val="0"/>
              </a:spcBef>
              <a:buFontTx/>
              <a:buNone/>
            </a:pPr>
            <a:r>
              <a:rPr lang="en-US" altLang="en-US" sz="4800" i="1">
                <a:solidFill>
                  <a:srgbClr val="660033"/>
                </a:solidFill>
              </a:rPr>
              <a:t>UBIWARE Project</a:t>
            </a:r>
            <a:br>
              <a:rPr lang="en-US" altLang="en-US" sz="5400" i="1">
                <a:solidFill>
                  <a:srgbClr val="660033"/>
                </a:solidFill>
              </a:rPr>
            </a:br>
            <a:endParaRPr lang="en-US" altLang="en-US" sz="2400">
              <a:solidFill>
                <a:schemeClr val="tx1"/>
              </a:solidFill>
            </a:endParaRPr>
          </a:p>
        </p:txBody>
      </p:sp>
      <p:sp>
        <p:nvSpPr>
          <p:cNvPr id="85058" name="Text Box 66"/>
          <p:cNvSpPr txBox="1">
            <a:spLocks noChangeArrowheads="1"/>
          </p:cNvSpPr>
          <p:nvPr/>
        </p:nvSpPr>
        <p:spPr bwMode="auto">
          <a:xfrm>
            <a:off x="3132138" y="1730375"/>
            <a:ext cx="5761037" cy="396875"/>
          </a:xfrm>
          <a:prstGeom prst="rect">
            <a:avLst/>
          </a:prstGeom>
          <a:noFill/>
          <a:ln w="9525">
            <a:noFill/>
            <a:miter lim="800000"/>
            <a:headEnd/>
            <a:tailEnd/>
          </a:ln>
          <a:effectLst/>
        </p:spPr>
        <p:txBody>
          <a:bodyPr>
            <a:spAutoFit/>
          </a:bodyPr>
          <a:lstStyle/>
          <a:p>
            <a:pPr algn="r">
              <a:spcBef>
                <a:spcPct val="50000"/>
              </a:spcBef>
              <a:defRPr/>
            </a:pPr>
            <a:r>
              <a:rPr lang="en-US" sz="2000" b="1" i="1">
                <a:solidFill>
                  <a:srgbClr val="660033"/>
                </a:solidFill>
                <a:effectLst>
                  <a:outerShdw blurRad="38100" dist="38100" dir="2700000" algn="tl">
                    <a:srgbClr val="C0C0C0"/>
                  </a:outerShdw>
                </a:effectLst>
              </a:rPr>
              <a:t>Deliverable 3.4 and Final Report</a:t>
            </a:r>
          </a:p>
        </p:txBody>
      </p:sp>
      <p:sp>
        <p:nvSpPr>
          <p:cNvPr id="85059" name="Text Box 67"/>
          <p:cNvSpPr txBox="1">
            <a:spLocks noChangeArrowheads="1"/>
          </p:cNvSpPr>
          <p:nvPr/>
        </p:nvSpPr>
        <p:spPr bwMode="auto">
          <a:xfrm>
            <a:off x="3344863" y="1423988"/>
            <a:ext cx="5749925" cy="304800"/>
          </a:xfrm>
          <a:prstGeom prst="rect">
            <a:avLst/>
          </a:prstGeom>
          <a:noFill/>
          <a:ln w="9525" algn="ctr">
            <a:noFill/>
            <a:miter lim="800000"/>
            <a:headEnd/>
            <a:tailEn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spcBef>
                <a:spcPct val="50000"/>
              </a:spcBef>
              <a:defRPr/>
            </a:pPr>
            <a:r>
              <a:rPr lang="en-US" altLang="en-US" sz="1400" b="1" i="1">
                <a:solidFill>
                  <a:srgbClr val="660033"/>
                </a:solidFill>
                <a:effectLst>
                  <a:outerShdw blurRad="38100" dist="38100" dir="2700000" algn="tl">
                    <a:srgbClr val="C0C0C0"/>
                  </a:outerShdw>
                </a:effectLst>
              </a:rPr>
              <a:t>“Smart Semantic Middleware for Ubiquitous Computing”</a:t>
            </a:r>
          </a:p>
        </p:txBody>
      </p:sp>
      <p:sp>
        <p:nvSpPr>
          <p:cNvPr id="26656" name="Rectangle 68"/>
          <p:cNvSpPr>
            <a:spLocks noChangeArrowheads="1"/>
          </p:cNvSpPr>
          <p:nvPr/>
        </p:nvSpPr>
        <p:spPr bwMode="auto">
          <a:xfrm>
            <a:off x="3744913" y="981075"/>
            <a:ext cx="5435600" cy="1152525"/>
          </a:xfrm>
          <a:prstGeom prst="rect">
            <a:avLst/>
          </a:prstGeom>
          <a:solidFill>
            <a:schemeClr val="bg1">
              <a:alpha val="41176"/>
            </a:schemeClr>
          </a:solidFill>
          <a:ln w="38100" cmpd="dbl" algn="ctr">
            <a:solidFill>
              <a:srgbClr val="DDDDDD"/>
            </a:solidFill>
            <a:miter lim="800000"/>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800">
              <a:solidFill>
                <a:schemeClr val="tx1"/>
              </a:solidFill>
            </a:endParaRPr>
          </a:p>
        </p:txBody>
      </p:sp>
      <p:pic>
        <p:nvPicPr>
          <p:cNvPr id="26657" name="Picture 69"/>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77050" y="4581525"/>
            <a:ext cx="139065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58" name="Freeform 70"/>
          <p:cNvSpPr>
            <a:spLocks/>
          </p:cNvSpPr>
          <p:nvPr/>
        </p:nvSpPr>
        <p:spPr bwMode="auto">
          <a:xfrm>
            <a:off x="-541338" y="2133600"/>
            <a:ext cx="10106026" cy="5508625"/>
          </a:xfrm>
          <a:custGeom>
            <a:avLst/>
            <a:gdLst>
              <a:gd name="T0" fmla="*/ 8161338 w 6366"/>
              <a:gd name="T1" fmla="*/ 0 h 2880"/>
              <a:gd name="T2" fmla="*/ 7226301 w 6366"/>
              <a:gd name="T3" fmla="*/ 1820907 h 2880"/>
              <a:gd name="T4" fmla="*/ 5857876 w 6366"/>
              <a:gd name="T5" fmla="*/ 3123467 h 2880"/>
              <a:gd name="T6" fmla="*/ 3625850 w 6366"/>
              <a:gd name="T7" fmla="*/ 3729798 h 2880"/>
              <a:gd name="T8" fmla="*/ 528638 w 6366"/>
              <a:gd name="T9" fmla="*/ 3903855 h 2880"/>
              <a:gd name="T10" fmla="*/ 457200 w 6366"/>
              <a:gd name="T11" fmla="*/ 4077913 h 2880"/>
              <a:gd name="T12" fmla="*/ 528638 w 6366"/>
              <a:gd name="T13" fmla="*/ 4684244 h 2880"/>
              <a:gd name="T14" fmla="*/ 673100 w 6366"/>
              <a:gd name="T15" fmla="*/ 5378560 h 2880"/>
              <a:gd name="T16" fmla="*/ 1393825 w 6366"/>
              <a:gd name="T17" fmla="*/ 5464633 h 2880"/>
              <a:gd name="T18" fmla="*/ 4129088 w 6366"/>
              <a:gd name="T19" fmla="*/ 5378560 h 2880"/>
              <a:gd name="T20" fmla="*/ 6577013 w 6366"/>
              <a:gd name="T21" fmla="*/ 5032358 h 2880"/>
              <a:gd name="T22" fmla="*/ 8810626 w 6366"/>
              <a:gd name="T23" fmla="*/ 3123467 h 2880"/>
              <a:gd name="T24" fmla="*/ 10106026 w 6366"/>
              <a:gd name="T25" fmla="*/ 0 h 28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66"/>
              <a:gd name="T40" fmla="*/ 0 h 2880"/>
              <a:gd name="T41" fmla="*/ 6366 w 6366"/>
              <a:gd name="T42" fmla="*/ 2880 h 28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66" h="2880">
                <a:moveTo>
                  <a:pt x="5141" y="0"/>
                </a:moveTo>
                <a:cubicBezTo>
                  <a:pt x="4967" y="340"/>
                  <a:pt x="4794" y="680"/>
                  <a:pt x="4552" y="952"/>
                </a:cubicBezTo>
                <a:cubicBezTo>
                  <a:pt x="4310" y="1224"/>
                  <a:pt x="4068" y="1467"/>
                  <a:pt x="3690" y="1633"/>
                </a:cubicBezTo>
                <a:cubicBezTo>
                  <a:pt x="3312" y="1799"/>
                  <a:pt x="2843" y="1882"/>
                  <a:pt x="2284" y="1950"/>
                </a:cubicBezTo>
                <a:cubicBezTo>
                  <a:pt x="1725" y="2018"/>
                  <a:pt x="666" y="2011"/>
                  <a:pt x="333" y="2041"/>
                </a:cubicBezTo>
                <a:cubicBezTo>
                  <a:pt x="0" y="2071"/>
                  <a:pt x="288" y="2064"/>
                  <a:pt x="288" y="2132"/>
                </a:cubicBezTo>
                <a:cubicBezTo>
                  <a:pt x="288" y="2200"/>
                  <a:pt x="310" y="2336"/>
                  <a:pt x="333" y="2449"/>
                </a:cubicBezTo>
                <a:cubicBezTo>
                  <a:pt x="356" y="2562"/>
                  <a:pt x="333" y="2744"/>
                  <a:pt x="424" y="2812"/>
                </a:cubicBezTo>
                <a:cubicBezTo>
                  <a:pt x="515" y="2880"/>
                  <a:pt x="515" y="2857"/>
                  <a:pt x="878" y="2857"/>
                </a:cubicBezTo>
                <a:cubicBezTo>
                  <a:pt x="1241" y="2857"/>
                  <a:pt x="2057" y="2850"/>
                  <a:pt x="2601" y="2812"/>
                </a:cubicBezTo>
                <a:cubicBezTo>
                  <a:pt x="3145" y="2774"/>
                  <a:pt x="3652" y="2827"/>
                  <a:pt x="4143" y="2631"/>
                </a:cubicBezTo>
                <a:cubicBezTo>
                  <a:pt x="4634" y="2435"/>
                  <a:pt x="5180" y="2071"/>
                  <a:pt x="5550" y="1633"/>
                </a:cubicBezTo>
                <a:cubicBezTo>
                  <a:pt x="5920" y="1195"/>
                  <a:pt x="6143" y="597"/>
                  <a:pt x="6366" y="0"/>
                </a:cubicBezTo>
              </a:path>
            </a:pathLst>
          </a:custGeom>
          <a:solidFill>
            <a:srgbClr val="FFFFCC">
              <a:alpha val="34901"/>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659" name="TextBox 61"/>
          <p:cNvSpPr txBox="1">
            <a:spLocks noChangeArrowheads="1"/>
          </p:cNvSpPr>
          <p:nvPr/>
        </p:nvSpPr>
        <p:spPr bwMode="auto">
          <a:xfrm>
            <a:off x="800100" y="1406525"/>
            <a:ext cx="1647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r>
              <a:rPr lang="en-US" altLang="en-US" sz="2400" b="1">
                <a:solidFill>
                  <a:srgbClr val="FF0000"/>
                </a:solidFill>
              </a:rPr>
              <a:t>2007-2010</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BDB977BF-AA47-4C5D-951C-06896B43BC74}" type="slidenum">
              <a:rPr lang="ru-RU" altLang="en-US" sz="1200">
                <a:solidFill>
                  <a:schemeClr val="tx1"/>
                </a:solidFill>
              </a:rPr>
              <a:pPr eaLnBrk="1" hangingPunct="1">
                <a:spcBef>
                  <a:spcPct val="0"/>
                </a:spcBef>
                <a:buFontTx/>
                <a:buNone/>
              </a:pPr>
              <a:t>10</a:t>
            </a:fld>
            <a:r>
              <a:rPr lang="en-US" altLang="en-US" sz="1200">
                <a:solidFill>
                  <a:schemeClr val="tx1"/>
                </a:solidFill>
              </a:rPr>
              <a:t>  of  53</a:t>
            </a:r>
            <a:r>
              <a:rPr lang="en-US" altLang="en-US" sz="1400" b="0">
                <a:solidFill>
                  <a:schemeClr val="tx1"/>
                </a:solidFill>
              </a:rPr>
              <a:t> </a:t>
            </a:r>
            <a:endParaRPr lang="ru-RU" altLang="en-US" sz="1400" b="0">
              <a:solidFill>
                <a:schemeClr val="tx1"/>
              </a:solidFill>
            </a:endParaRPr>
          </a:p>
        </p:txBody>
      </p:sp>
      <p:pic>
        <p:nvPicPr>
          <p:cNvPr id="35843" name="Picture 2"/>
          <p:cNvPicPr>
            <a:picLocks noChangeAspect="1" noChangeArrowheads="1"/>
          </p:cNvPicPr>
          <p:nvPr/>
        </p:nvPicPr>
        <p:blipFill>
          <a:blip r:embed="rId2">
            <a:clrChange>
              <a:clrFrom>
                <a:srgbClr val="FFEEEE"/>
              </a:clrFrom>
              <a:clrTo>
                <a:srgbClr val="FFEEEE">
                  <a:alpha val="0"/>
                </a:srgbClr>
              </a:clrTo>
            </a:clrChange>
            <a:extLst>
              <a:ext uri="{28A0092B-C50C-407E-A947-70E740481C1C}">
                <a14:useLocalDpi xmlns:a14="http://schemas.microsoft.com/office/drawing/2010/main" val="0"/>
              </a:ext>
            </a:extLst>
          </a:blip>
          <a:srcRect/>
          <a:stretch>
            <a:fillRect/>
          </a:stretch>
        </p:blipFill>
        <p:spPr bwMode="auto">
          <a:xfrm>
            <a:off x="4125913" y="1385888"/>
            <a:ext cx="46863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130300" y="342900"/>
            <a:ext cx="7810500" cy="503238"/>
          </a:xfrm>
        </p:spPr>
        <p:txBody>
          <a:bodyPr/>
          <a:lstStyle/>
          <a:p>
            <a:pPr eaLnBrk="1" hangingPunct="1">
              <a:defRPr/>
            </a:pPr>
            <a:r>
              <a:rPr lang="en-US" altLang="en-US"/>
              <a:t>You may say however: “I still want my coffee, not a coffee maker !”</a:t>
            </a:r>
          </a:p>
        </p:txBody>
      </p:sp>
      <p:grpSp>
        <p:nvGrpSpPr>
          <p:cNvPr id="35845" name="Group 7"/>
          <p:cNvGrpSpPr>
            <a:grpSpLocks/>
          </p:cNvGrpSpPr>
          <p:nvPr/>
        </p:nvGrpSpPr>
        <p:grpSpPr bwMode="auto">
          <a:xfrm>
            <a:off x="4764088" y="1771650"/>
            <a:ext cx="1824037" cy="2593975"/>
            <a:chOff x="2109" y="1388"/>
            <a:chExt cx="1201" cy="1725"/>
          </a:xfrm>
        </p:grpSpPr>
        <p:pic>
          <p:nvPicPr>
            <p:cNvPr id="35856" name="Picture 8" descr="delonghi-coffee-maker-primadonn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 y="1708"/>
              <a:ext cx="1201" cy="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9" descr="Image:Java Logo.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2" y="2560"/>
              <a:ext cx="113"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58" name="Group 10"/>
            <p:cNvGrpSpPr>
              <a:grpSpLocks/>
            </p:cNvGrpSpPr>
            <p:nvPr/>
          </p:nvGrpSpPr>
          <p:grpSpPr bwMode="auto">
            <a:xfrm>
              <a:off x="2336" y="1388"/>
              <a:ext cx="298" cy="420"/>
              <a:chOff x="1236" y="869"/>
              <a:chExt cx="680" cy="723"/>
            </a:xfrm>
          </p:grpSpPr>
          <p:sp>
            <p:nvSpPr>
              <p:cNvPr id="35865" name="Oval 12"/>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5866" name="Picture 13" descr="CA0NW12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859" name="Text Box 13"/>
            <p:cNvSpPr txBox="1">
              <a:spLocks noChangeArrowheads="1"/>
            </p:cNvSpPr>
            <p:nvPr/>
          </p:nvSpPr>
          <p:spPr bwMode="auto">
            <a:xfrm rot="180000">
              <a:off x="2489" y="1916"/>
              <a:ext cx="228" cy="183"/>
            </a:xfrm>
            <a:prstGeom prst="rect">
              <a:avLst/>
            </a:prstGeom>
            <a:solidFill>
              <a:srgbClr val="001686">
                <a:alpha val="5215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lnSpc>
                  <a:spcPct val="70000"/>
                </a:lnSpc>
                <a:spcBef>
                  <a:spcPct val="50000"/>
                </a:spcBef>
                <a:buFontTx/>
                <a:buNone/>
              </a:pPr>
              <a:r>
                <a:rPr lang="en-US" altLang="en-US" sz="800" b="1">
                  <a:solidFill>
                    <a:srgbClr val="6F8FD7"/>
                  </a:solidFill>
                  <a:latin typeface="Courier New" pitchFamily="49" charset="0"/>
                </a:rPr>
                <a:t>S-APL script</a:t>
              </a:r>
            </a:p>
          </p:txBody>
        </p:sp>
        <p:sp>
          <p:nvSpPr>
            <p:cNvPr id="12" name="Text Box 14"/>
            <p:cNvSpPr txBox="1">
              <a:spLocks noChangeArrowheads="1"/>
            </p:cNvSpPr>
            <p:nvPr/>
          </p:nvSpPr>
          <p:spPr bwMode="auto">
            <a:xfrm rot="180000">
              <a:off x="2242" y="2179"/>
              <a:ext cx="201" cy="168"/>
            </a:xfrm>
            <a:prstGeom prst="rect">
              <a:avLst/>
            </a:prstGeom>
            <a:gradFill rotWithShape="1">
              <a:gsLst>
                <a:gs pos="0">
                  <a:srgbClr val="CBCBCB"/>
                </a:gs>
                <a:gs pos="50000">
                  <a:srgbClr val="AEABB9">
                    <a:alpha val="89000"/>
                  </a:srgbClr>
                </a:gs>
                <a:gs pos="100000">
                  <a:srgbClr val="CBCBCB"/>
                </a:gs>
              </a:gsLst>
              <a:lin ang="5400000" scaled="1"/>
            </a:gradFill>
            <a:ln w="9525" algn="ctr">
              <a:noFill/>
              <a:miter lim="800000"/>
              <a:headEnd/>
              <a:tailEnd/>
            </a:ln>
            <a:effectLst/>
          </p:spPr>
          <p:txBody>
            <a:bodyPr lIns="0" tIns="0" rIns="0" bIns="0">
              <a:spAutoFit/>
            </a:bodyPr>
            <a:lstStyle/>
            <a:p>
              <a:pPr algn="ctr">
                <a:spcBef>
                  <a:spcPct val="50000"/>
                </a:spcBef>
                <a:defRPr/>
              </a:pPr>
              <a:r>
                <a:rPr lang="en-US" b="1" dirty="0">
                  <a:solidFill>
                    <a:srgbClr val="969696"/>
                  </a:solidFill>
                  <a:effectLst>
                    <a:outerShdw blurRad="38100" dist="38100" dir="2700000" algn="tl">
                      <a:srgbClr val="000000"/>
                    </a:outerShdw>
                  </a:effectLst>
                  <a:cs typeface="+mn-cs"/>
                </a:rPr>
                <a:t>UBIWARE</a:t>
              </a:r>
            </a:p>
          </p:txBody>
        </p:sp>
        <p:sp>
          <p:nvSpPr>
            <p:cNvPr id="35863" name="AutoShape 15"/>
            <p:cNvSpPr>
              <a:spLocks noChangeArrowheads="1"/>
            </p:cNvSpPr>
            <p:nvPr/>
          </p:nvSpPr>
          <p:spPr bwMode="auto">
            <a:xfrm rot="180000">
              <a:off x="2541" y="2201"/>
              <a:ext cx="113" cy="35"/>
            </a:xfrm>
            <a:prstGeom prst="roundRect">
              <a:avLst>
                <a:gd name="adj" fmla="val 44444"/>
              </a:avLst>
            </a:prstGeom>
            <a:solidFill>
              <a:srgbClr val="001932"/>
            </a:solidFill>
            <a:ln w="6350" algn="ctr">
              <a:solidFill>
                <a:srgbClr val="B2B2B2"/>
              </a:solidFill>
              <a:round/>
              <a:headEnd/>
              <a:tailEnd/>
            </a:ln>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35864" name="Text Box 16"/>
            <p:cNvSpPr txBox="1">
              <a:spLocks noChangeArrowheads="1"/>
            </p:cNvSpPr>
            <p:nvPr/>
          </p:nvSpPr>
          <p:spPr bwMode="auto">
            <a:xfrm rot="180000">
              <a:off x="2544" y="2188"/>
              <a:ext cx="10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50000"/>
                </a:spcBef>
                <a:buFontTx/>
                <a:buNone/>
              </a:pPr>
              <a:r>
                <a:rPr lang="en-US" altLang="en-US" sz="800" b="1">
                  <a:solidFill>
                    <a:srgbClr val="C0C0C0"/>
                  </a:solidFill>
                  <a:latin typeface="Courier New" pitchFamily="49" charset="0"/>
                </a:rPr>
                <a:t>IOG</a:t>
              </a:r>
            </a:p>
          </p:txBody>
        </p:sp>
      </p:grpSp>
      <p:sp>
        <p:nvSpPr>
          <p:cNvPr id="17" name="Text Box 39"/>
          <p:cNvSpPr txBox="1">
            <a:spLocks noChangeArrowheads="1"/>
          </p:cNvSpPr>
          <p:nvPr/>
        </p:nvSpPr>
        <p:spPr bwMode="auto">
          <a:xfrm>
            <a:off x="0" y="5595938"/>
            <a:ext cx="9144000" cy="1130300"/>
          </a:xfrm>
          <a:prstGeom prst="rect">
            <a:avLst/>
          </a:prstGeom>
          <a:noFill/>
          <a:ln w="9525" algn="ctr">
            <a:noFill/>
            <a:miter lim="800000"/>
            <a:headEnd/>
            <a:tailEnd/>
          </a:ln>
          <a:effectLst/>
        </p:spPr>
        <p:txBody>
          <a:bodyPr lIns="18000" tIns="10800" rIns="18000" bIns="10800">
            <a:spAutoFit/>
          </a:bodyPr>
          <a:lstStyle/>
          <a:p>
            <a:pPr algn="ctr">
              <a:spcBef>
                <a:spcPct val="50000"/>
              </a:spcBef>
              <a:defRPr/>
            </a:pPr>
            <a:r>
              <a:rPr lang="en-US" sz="2400" i="1" dirty="0">
                <a:solidFill>
                  <a:srgbClr val="003366"/>
                </a:solidFill>
                <a:effectLst>
                  <a:outerShdw blurRad="38100" dist="38100" dir="2700000" algn="tl">
                    <a:srgbClr val="C0C0C0"/>
                  </a:outerShdw>
                </a:effectLst>
                <a:cs typeface="+mn-cs"/>
              </a:rPr>
              <a:t>You may still get your coffee made by our coffee maker, hosted “within the cloud”, and even have possibility to take part in making your coffee every time you need it and every way you like it!</a:t>
            </a:r>
          </a:p>
        </p:txBody>
      </p:sp>
      <p:sp>
        <p:nvSpPr>
          <p:cNvPr id="35847" name="WordArt 58"/>
          <p:cNvSpPr>
            <a:spLocks noChangeArrowheads="1" noChangeShapeType="1" noTextEdit="1"/>
          </p:cNvSpPr>
          <p:nvPr/>
        </p:nvSpPr>
        <p:spPr bwMode="auto">
          <a:xfrm>
            <a:off x="6519863" y="2987675"/>
            <a:ext cx="2449512" cy="776288"/>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UBIWARE-Driven Cloud:</a:t>
            </a:r>
          </a:p>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PRIME / GERI</a:t>
            </a:r>
          </a:p>
        </p:txBody>
      </p:sp>
      <p:sp>
        <p:nvSpPr>
          <p:cNvPr id="35848" name="WordArt 58"/>
          <p:cNvSpPr>
            <a:spLocks noChangeArrowheads="1" noChangeShapeType="1" noTextEdit="1"/>
          </p:cNvSpPr>
          <p:nvPr/>
        </p:nvSpPr>
        <p:spPr bwMode="auto">
          <a:xfrm>
            <a:off x="4371975" y="1225550"/>
            <a:ext cx="4464050" cy="4699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Coffee-Making-as-a-Service</a:t>
            </a:r>
          </a:p>
        </p:txBody>
      </p:sp>
      <p:pic>
        <p:nvPicPr>
          <p:cNvPr id="35849" name="Picture 17" descr="logo-fingrid"/>
          <p:cNvPicPr>
            <a:picLocks noChangeAspect="1" noChangeArrowheads="1"/>
          </p:cNvPicPr>
          <p:nvPr/>
        </p:nvPicPr>
        <p:blipFill>
          <a:blip r:embed="rId7">
            <a:extLst>
              <a:ext uri="{28A0092B-C50C-407E-A947-70E740481C1C}">
                <a14:useLocalDpi xmlns:a14="http://schemas.microsoft.com/office/drawing/2010/main" val="0"/>
              </a:ext>
            </a:extLst>
          </a:blip>
          <a:srcRect l="9021" t="7263" r="9021" b="20351"/>
          <a:stretch>
            <a:fillRect/>
          </a:stretch>
        </p:blipFill>
        <p:spPr bwMode="auto">
          <a:xfrm>
            <a:off x="900113" y="2708275"/>
            <a:ext cx="10080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coffee%20cup"/>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30400" y="3949700"/>
            <a:ext cx="14160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Curved Down Arrow 19"/>
          <p:cNvSpPr>
            <a:spLocks noChangeArrowheads="1"/>
          </p:cNvSpPr>
          <p:nvPr/>
        </p:nvSpPr>
        <p:spPr bwMode="auto">
          <a:xfrm>
            <a:off x="1979613" y="1844675"/>
            <a:ext cx="2232025" cy="1008063"/>
          </a:xfrm>
          <a:prstGeom prst="curvedDownArrow">
            <a:avLst>
              <a:gd name="adj1" fmla="val 25002"/>
              <a:gd name="adj2" fmla="val 49993"/>
              <a:gd name="adj3" fmla="val 25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35852" name="Curved Down Arrow 20"/>
          <p:cNvSpPr>
            <a:spLocks noChangeArrowheads="1"/>
          </p:cNvSpPr>
          <p:nvPr/>
        </p:nvSpPr>
        <p:spPr bwMode="auto">
          <a:xfrm>
            <a:off x="1920875" y="2289175"/>
            <a:ext cx="3025775" cy="708025"/>
          </a:xfrm>
          <a:prstGeom prst="curvedDownArrow">
            <a:avLst>
              <a:gd name="adj1" fmla="val 25008"/>
              <a:gd name="adj2" fmla="val 50016"/>
              <a:gd name="adj3" fmla="val 25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r>
              <a:rPr lang="en-US" altLang="en-US" sz="2000">
                <a:solidFill>
                  <a:schemeClr val="tx1"/>
                </a:solidFill>
              </a:rPr>
              <a:t>Order</a:t>
            </a:r>
          </a:p>
          <a:p>
            <a:pPr algn="ctr" eaLnBrk="1" hangingPunct="1">
              <a:spcBef>
                <a:spcPct val="0"/>
              </a:spcBef>
              <a:buFontTx/>
              <a:buNone/>
            </a:pPr>
            <a:r>
              <a:rPr lang="en-US" altLang="en-US" sz="2000">
                <a:solidFill>
                  <a:schemeClr val="tx1"/>
                </a:solidFill>
              </a:rPr>
              <a:t>and instructions</a:t>
            </a:r>
          </a:p>
        </p:txBody>
      </p:sp>
      <p:sp>
        <p:nvSpPr>
          <p:cNvPr id="35853" name="Curved Up Arrow 21"/>
          <p:cNvSpPr>
            <a:spLocks noChangeArrowheads="1"/>
          </p:cNvSpPr>
          <p:nvPr/>
        </p:nvSpPr>
        <p:spPr bwMode="auto">
          <a:xfrm flipH="1">
            <a:off x="1908175" y="3789363"/>
            <a:ext cx="2951163" cy="646112"/>
          </a:xfrm>
          <a:prstGeom prst="curvedUpArrow">
            <a:avLst>
              <a:gd name="adj1" fmla="val 24995"/>
              <a:gd name="adj2" fmla="val 49990"/>
              <a:gd name="adj3" fmla="val 25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r>
              <a:rPr lang="en-US" altLang="en-US" sz="3600">
                <a:solidFill>
                  <a:schemeClr val="tx1"/>
                </a:solidFill>
              </a:rPr>
              <a:t>Coffee</a:t>
            </a:r>
          </a:p>
        </p:txBody>
      </p:sp>
      <p:pic>
        <p:nvPicPr>
          <p:cNvPr id="25" name="Picture 16" descr="coffee%20cup"/>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35338" y="4133850"/>
            <a:ext cx="1008062"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6" descr="coffee%20cup"/>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84663" y="400526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1733C202-9E3B-4FB9-BF6B-1CCA72182E07}" type="slidenum">
              <a:rPr lang="ru-RU" altLang="en-US" sz="1200">
                <a:solidFill>
                  <a:schemeClr val="tx1"/>
                </a:solidFill>
              </a:rPr>
              <a:pPr eaLnBrk="1" hangingPunct="1">
                <a:spcBef>
                  <a:spcPct val="0"/>
                </a:spcBef>
                <a:buFontTx/>
                <a:buNone/>
              </a:pPr>
              <a:t>11</a:t>
            </a:fld>
            <a:r>
              <a:rPr lang="en-US" altLang="en-US" sz="1200">
                <a:solidFill>
                  <a:schemeClr val="tx1"/>
                </a:solidFill>
              </a:rPr>
              <a:t>  of  53</a:t>
            </a:r>
            <a:r>
              <a:rPr lang="en-US" altLang="en-US" sz="1400" b="0">
                <a:solidFill>
                  <a:schemeClr val="tx1"/>
                </a:solidFill>
              </a:rPr>
              <a:t> </a:t>
            </a:r>
            <a:endParaRPr lang="ru-RU" altLang="en-US" sz="1400" b="0">
              <a:solidFill>
                <a:schemeClr val="tx1"/>
              </a:solidFill>
            </a:endParaRPr>
          </a:p>
        </p:txBody>
      </p:sp>
      <p:pic>
        <p:nvPicPr>
          <p:cNvPr id="36867" name="Picture 2"/>
          <p:cNvPicPr>
            <a:picLocks noChangeAspect="1" noChangeArrowheads="1"/>
          </p:cNvPicPr>
          <p:nvPr/>
        </p:nvPicPr>
        <p:blipFill>
          <a:blip r:embed="rId2">
            <a:clrChange>
              <a:clrFrom>
                <a:srgbClr val="FFEEEE"/>
              </a:clrFrom>
              <a:clrTo>
                <a:srgbClr val="FFEEEE">
                  <a:alpha val="0"/>
                </a:srgbClr>
              </a:clrTo>
            </a:clrChange>
            <a:extLst>
              <a:ext uri="{28A0092B-C50C-407E-A947-70E740481C1C}">
                <a14:useLocalDpi xmlns:a14="http://schemas.microsoft.com/office/drawing/2010/main" val="0"/>
              </a:ext>
            </a:extLst>
          </a:blip>
          <a:srcRect/>
          <a:stretch>
            <a:fillRect/>
          </a:stretch>
        </p:blipFill>
        <p:spPr bwMode="auto">
          <a:xfrm>
            <a:off x="4125913" y="1385888"/>
            <a:ext cx="4686300"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800100" y="314325"/>
            <a:ext cx="8256588" cy="503238"/>
          </a:xfrm>
        </p:spPr>
        <p:txBody>
          <a:bodyPr/>
          <a:lstStyle/>
          <a:p>
            <a:pPr eaLnBrk="1" hangingPunct="1">
              <a:defRPr/>
            </a:pPr>
            <a:r>
              <a:rPr lang="en-US" dirty="0"/>
              <a:t>You may serve the coffee  made by our “Cloud-Coffee-Maker” to others</a:t>
            </a:r>
          </a:p>
        </p:txBody>
      </p:sp>
      <p:grpSp>
        <p:nvGrpSpPr>
          <p:cNvPr id="36869" name="Group 7"/>
          <p:cNvGrpSpPr>
            <a:grpSpLocks/>
          </p:cNvGrpSpPr>
          <p:nvPr/>
        </p:nvGrpSpPr>
        <p:grpSpPr bwMode="auto">
          <a:xfrm>
            <a:off x="4284663" y="1582738"/>
            <a:ext cx="1724025" cy="2278062"/>
            <a:chOff x="2109" y="1388"/>
            <a:chExt cx="1201" cy="1725"/>
          </a:xfrm>
        </p:grpSpPr>
        <p:pic>
          <p:nvPicPr>
            <p:cNvPr id="36896" name="Picture 8" descr="delonghi-coffee-maker-primadonn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 y="1708"/>
              <a:ext cx="1201" cy="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7" name="Picture 9" descr="Image:Java Logo.sv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2" y="2560"/>
              <a:ext cx="113"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98" name="Group 10"/>
            <p:cNvGrpSpPr>
              <a:grpSpLocks/>
            </p:cNvGrpSpPr>
            <p:nvPr/>
          </p:nvGrpSpPr>
          <p:grpSpPr bwMode="auto">
            <a:xfrm>
              <a:off x="2336" y="1388"/>
              <a:ext cx="298" cy="420"/>
              <a:chOff x="1236" y="869"/>
              <a:chExt cx="680" cy="723"/>
            </a:xfrm>
          </p:grpSpPr>
          <p:sp>
            <p:nvSpPr>
              <p:cNvPr id="36905" name="Oval 12"/>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6906" name="Picture 13" descr="CA0NW12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99" name="Text Box 13"/>
            <p:cNvSpPr txBox="1">
              <a:spLocks noChangeArrowheads="1"/>
            </p:cNvSpPr>
            <p:nvPr/>
          </p:nvSpPr>
          <p:spPr bwMode="auto">
            <a:xfrm rot="180000">
              <a:off x="2489" y="1874"/>
              <a:ext cx="228" cy="268"/>
            </a:xfrm>
            <a:prstGeom prst="rect">
              <a:avLst/>
            </a:prstGeom>
            <a:solidFill>
              <a:srgbClr val="001686">
                <a:alpha val="5215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lnSpc>
                  <a:spcPct val="70000"/>
                </a:lnSpc>
                <a:spcBef>
                  <a:spcPct val="50000"/>
                </a:spcBef>
                <a:buFontTx/>
                <a:buNone/>
              </a:pPr>
              <a:r>
                <a:rPr lang="en-US" altLang="en-US" sz="800" b="1">
                  <a:solidFill>
                    <a:srgbClr val="6F8FD7"/>
                  </a:solidFill>
                  <a:latin typeface="Courier New" pitchFamily="49" charset="0"/>
                </a:rPr>
                <a:t>S-APL script</a:t>
              </a:r>
            </a:p>
          </p:txBody>
        </p:sp>
        <p:sp>
          <p:nvSpPr>
            <p:cNvPr id="12" name="Text Box 14"/>
            <p:cNvSpPr txBox="1">
              <a:spLocks noChangeArrowheads="1"/>
            </p:cNvSpPr>
            <p:nvPr/>
          </p:nvSpPr>
          <p:spPr bwMode="auto">
            <a:xfrm rot="180000">
              <a:off x="2242" y="2123"/>
              <a:ext cx="201" cy="280"/>
            </a:xfrm>
            <a:prstGeom prst="rect">
              <a:avLst/>
            </a:prstGeom>
            <a:gradFill rotWithShape="1">
              <a:gsLst>
                <a:gs pos="0">
                  <a:srgbClr val="CBCBCB"/>
                </a:gs>
                <a:gs pos="50000">
                  <a:srgbClr val="AEABB9">
                    <a:alpha val="89000"/>
                  </a:srgbClr>
                </a:gs>
                <a:gs pos="100000">
                  <a:srgbClr val="CBCBCB"/>
                </a:gs>
              </a:gsLst>
              <a:lin ang="5400000" scaled="1"/>
            </a:gradFill>
            <a:ln w="9525" algn="ctr">
              <a:noFill/>
              <a:miter lim="800000"/>
              <a:headEnd/>
              <a:tailEnd/>
            </a:ln>
            <a:effectLst/>
          </p:spPr>
          <p:txBody>
            <a:bodyPr lIns="0" tIns="0" rIns="0" bIns="0">
              <a:spAutoFit/>
            </a:bodyPr>
            <a:lstStyle/>
            <a:p>
              <a:pPr algn="ctr">
                <a:spcBef>
                  <a:spcPct val="50000"/>
                </a:spcBef>
                <a:defRPr/>
              </a:pPr>
              <a:r>
                <a:rPr lang="en-US" b="1" dirty="0">
                  <a:solidFill>
                    <a:srgbClr val="969696"/>
                  </a:solidFill>
                  <a:effectLst>
                    <a:outerShdw blurRad="38100" dist="38100" dir="2700000" algn="tl">
                      <a:srgbClr val="000000"/>
                    </a:outerShdw>
                  </a:effectLst>
                  <a:cs typeface="+mn-cs"/>
                </a:rPr>
                <a:t>UBIWARE</a:t>
              </a:r>
            </a:p>
          </p:txBody>
        </p:sp>
        <p:sp>
          <p:nvSpPr>
            <p:cNvPr id="36903" name="AutoShape 15"/>
            <p:cNvSpPr>
              <a:spLocks noChangeArrowheads="1"/>
            </p:cNvSpPr>
            <p:nvPr/>
          </p:nvSpPr>
          <p:spPr bwMode="auto">
            <a:xfrm rot="180000">
              <a:off x="2541" y="2201"/>
              <a:ext cx="113" cy="35"/>
            </a:xfrm>
            <a:prstGeom prst="roundRect">
              <a:avLst>
                <a:gd name="adj" fmla="val 44444"/>
              </a:avLst>
            </a:prstGeom>
            <a:solidFill>
              <a:srgbClr val="001932"/>
            </a:solidFill>
            <a:ln w="6350" algn="ctr">
              <a:solidFill>
                <a:srgbClr val="B2B2B2"/>
              </a:solidFill>
              <a:round/>
              <a:headEnd/>
              <a:tailEnd/>
            </a:ln>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36904" name="Text Box 16"/>
            <p:cNvSpPr txBox="1">
              <a:spLocks noChangeArrowheads="1"/>
            </p:cNvSpPr>
            <p:nvPr/>
          </p:nvSpPr>
          <p:spPr bwMode="auto">
            <a:xfrm rot="180000">
              <a:off x="2544" y="2177"/>
              <a:ext cx="100"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50000"/>
                </a:spcBef>
                <a:buFontTx/>
                <a:buNone/>
              </a:pPr>
              <a:r>
                <a:rPr lang="en-US" altLang="en-US" sz="800" b="1">
                  <a:solidFill>
                    <a:srgbClr val="C0C0C0"/>
                  </a:solidFill>
                  <a:latin typeface="Courier New" pitchFamily="49" charset="0"/>
                </a:rPr>
                <a:t>IOG</a:t>
              </a:r>
            </a:p>
          </p:txBody>
        </p:sp>
      </p:grpSp>
      <p:sp>
        <p:nvSpPr>
          <p:cNvPr id="36870" name="WordArt 58"/>
          <p:cNvSpPr>
            <a:spLocks noChangeArrowheads="1" noChangeShapeType="1" noTextEdit="1"/>
          </p:cNvSpPr>
          <p:nvPr/>
        </p:nvSpPr>
        <p:spPr bwMode="auto">
          <a:xfrm>
            <a:off x="6519863" y="2987675"/>
            <a:ext cx="2449512" cy="776288"/>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UBIWARE-Driven Cloud:</a:t>
            </a:r>
          </a:p>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PRIME / GERI</a:t>
            </a:r>
          </a:p>
        </p:txBody>
      </p:sp>
      <p:sp>
        <p:nvSpPr>
          <p:cNvPr id="36871" name="WordArt 58"/>
          <p:cNvSpPr>
            <a:spLocks noChangeArrowheads="1" noChangeShapeType="1" noTextEdit="1"/>
          </p:cNvSpPr>
          <p:nvPr/>
        </p:nvSpPr>
        <p:spPr bwMode="auto">
          <a:xfrm>
            <a:off x="5292725" y="1243013"/>
            <a:ext cx="3687763" cy="7874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Coffee-Making-as-a-Service </a:t>
            </a:r>
          </a:p>
          <a:p>
            <a:pPr algn="ct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for  service providers</a:t>
            </a:r>
          </a:p>
        </p:txBody>
      </p:sp>
      <p:sp>
        <p:nvSpPr>
          <p:cNvPr id="36872" name="Curved Down Arrow 16"/>
          <p:cNvSpPr>
            <a:spLocks noChangeArrowheads="1"/>
          </p:cNvSpPr>
          <p:nvPr/>
        </p:nvSpPr>
        <p:spPr bwMode="auto">
          <a:xfrm>
            <a:off x="1631950" y="1655763"/>
            <a:ext cx="2232025" cy="1008062"/>
          </a:xfrm>
          <a:prstGeom prst="curvedDownArrow">
            <a:avLst>
              <a:gd name="adj1" fmla="val 25002"/>
              <a:gd name="adj2" fmla="val 49993"/>
              <a:gd name="adj3" fmla="val 25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36873" name="Curved Down Arrow 17"/>
          <p:cNvSpPr>
            <a:spLocks noChangeArrowheads="1"/>
          </p:cNvSpPr>
          <p:nvPr/>
        </p:nvSpPr>
        <p:spPr bwMode="auto">
          <a:xfrm>
            <a:off x="1573213" y="2100263"/>
            <a:ext cx="3024187" cy="708025"/>
          </a:xfrm>
          <a:prstGeom prst="curvedDownArrow">
            <a:avLst>
              <a:gd name="adj1" fmla="val 24995"/>
              <a:gd name="adj2" fmla="val 49990"/>
              <a:gd name="adj3" fmla="val 25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r>
              <a:rPr lang="en-US" altLang="en-US" sz="2000">
                <a:solidFill>
                  <a:schemeClr val="tx1"/>
                </a:solidFill>
              </a:rPr>
              <a:t>Order</a:t>
            </a:r>
          </a:p>
          <a:p>
            <a:pPr algn="ctr" eaLnBrk="1" hangingPunct="1">
              <a:spcBef>
                <a:spcPct val="0"/>
              </a:spcBef>
              <a:buFontTx/>
              <a:buNone/>
            </a:pPr>
            <a:r>
              <a:rPr lang="en-US" altLang="en-US" sz="2000">
                <a:solidFill>
                  <a:schemeClr val="tx1"/>
                </a:solidFill>
              </a:rPr>
              <a:t>and instructions</a:t>
            </a:r>
          </a:p>
        </p:txBody>
      </p:sp>
      <p:sp>
        <p:nvSpPr>
          <p:cNvPr id="36874" name="Curved Up Arrow 18"/>
          <p:cNvSpPr>
            <a:spLocks noChangeArrowheads="1"/>
          </p:cNvSpPr>
          <p:nvPr/>
        </p:nvSpPr>
        <p:spPr bwMode="auto">
          <a:xfrm flipH="1">
            <a:off x="1558925" y="3600450"/>
            <a:ext cx="2952750" cy="646113"/>
          </a:xfrm>
          <a:prstGeom prst="curvedUpArrow">
            <a:avLst>
              <a:gd name="adj1" fmla="val 25008"/>
              <a:gd name="adj2" fmla="val 50016"/>
              <a:gd name="adj3" fmla="val 25000"/>
            </a:avLst>
          </a:prstGeom>
          <a:solidFill>
            <a:srgbClr val="00B0F0"/>
          </a:solidFill>
          <a:ln>
            <a:noFill/>
          </a:ln>
          <a:extLst>
            <a:ext uri="{91240B29-F687-4F45-9708-019B960494DF}">
              <a14:hiddenLine xmlns:a14="http://schemas.microsoft.com/office/drawing/2010/main" w="9525" algn="ctr">
                <a:solidFill>
                  <a:srgbClr val="000000"/>
                </a:solidFill>
                <a:round/>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r>
              <a:rPr lang="en-US" altLang="en-US" sz="3600">
                <a:solidFill>
                  <a:schemeClr val="tx1"/>
                </a:solidFill>
              </a:rPr>
              <a:t>Coffee</a:t>
            </a:r>
          </a:p>
        </p:txBody>
      </p:sp>
      <p:grpSp>
        <p:nvGrpSpPr>
          <p:cNvPr id="36875" name="Group 19"/>
          <p:cNvGrpSpPr>
            <a:grpSpLocks/>
          </p:cNvGrpSpPr>
          <p:nvPr/>
        </p:nvGrpSpPr>
        <p:grpSpPr bwMode="auto">
          <a:xfrm>
            <a:off x="3435350" y="3656013"/>
            <a:ext cx="2449513" cy="1584325"/>
            <a:chOff x="5724128" y="4725144"/>
            <a:chExt cx="3135238" cy="1944216"/>
          </a:xfrm>
        </p:grpSpPr>
        <p:pic>
          <p:nvPicPr>
            <p:cNvPr id="36888"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24128" y="4725144"/>
              <a:ext cx="3135238"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36889" name="Group 30"/>
            <p:cNvGrpSpPr>
              <a:grpSpLocks/>
            </p:cNvGrpSpPr>
            <p:nvPr/>
          </p:nvGrpSpPr>
          <p:grpSpPr bwMode="auto">
            <a:xfrm rot="-517019">
              <a:off x="6363310" y="5212246"/>
              <a:ext cx="1766985" cy="1040994"/>
              <a:chOff x="611560" y="4941168"/>
              <a:chExt cx="2808312" cy="1587641"/>
            </a:xfrm>
          </p:grpSpPr>
          <p:pic>
            <p:nvPicPr>
              <p:cNvPr id="36890" name="Picture 14" descr="coffee_c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4941168"/>
                <a:ext cx="936104" cy="79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14" descr="coffee_c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4941168"/>
                <a:ext cx="936104" cy="79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14" descr="coffee_c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768" y="4941168"/>
                <a:ext cx="936104" cy="79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3" name="Picture 14" descr="coffee_c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560" y="5733256"/>
                <a:ext cx="936104" cy="79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4" name="Picture 14" descr="coffee_c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5733256"/>
                <a:ext cx="936104" cy="79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5" name="Picture 14" descr="coffee_cu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768" y="5733256"/>
                <a:ext cx="936104" cy="79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6876" name="Picture 18" descr="METSO_Automati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492375"/>
            <a:ext cx="2554288"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913" y="1716088"/>
            <a:ext cx="12954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878" name="Picture 5"/>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5373688"/>
            <a:ext cx="1079500"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879" name="Picture 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675" y="5891213"/>
            <a:ext cx="2281238"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880"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60775" y="6092825"/>
            <a:ext cx="17922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6881" name="Picture 8"/>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10250" y="5302250"/>
            <a:ext cx="2403475"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6882" name="Line 30"/>
          <p:cNvSpPr>
            <a:spLocks noChangeShapeType="1"/>
          </p:cNvSpPr>
          <p:nvPr/>
        </p:nvSpPr>
        <p:spPr bwMode="auto">
          <a:xfrm flipH="1">
            <a:off x="684213" y="3860800"/>
            <a:ext cx="287337" cy="151288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36883" name="Line 30"/>
          <p:cNvSpPr>
            <a:spLocks noChangeShapeType="1"/>
          </p:cNvSpPr>
          <p:nvPr/>
        </p:nvSpPr>
        <p:spPr bwMode="auto">
          <a:xfrm>
            <a:off x="1187450" y="3789363"/>
            <a:ext cx="1008063" cy="25193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36884" name="Line 30"/>
          <p:cNvSpPr>
            <a:spLocks noChangeShapeType="1"/>
          </p:cNvSpPr>
          <p:nvPr/>
        </p:nvSpPr>
        <p:spPr bwMode="auto">
          <a:xfrm>
            <a:off x="1476375" y="3860800"/>
            <a:ext cx="2590800" cy="2376488"/>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pic>
        <p:nvPicPr>
          <p:cNvPr id="40" name="Picture 14" descr="coffee_cup"/>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9063" y="4191000"/>
            <a:ext cx="720725"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6" descr="coffee%20cup"/>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938" y="4610100"/>
            <a:ext cx="9350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22" descr="coffee%20cup-web%231%2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368550" y="4987925"/>
            <a:ext cx="630238"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94DE0D7F-35D6-4440-BD9D-766E9192EA0E}" type="slidenum">
              <a:rPr lang="ru-RU" altLang="en-US" sz="1200">
                <a:solidFill>
                  <a:schemeClr val="tx1"/>
                </a:solidFill>
              </a:rPr>
              <a:pPr eaLnBrk="1" hangingPunct="1">
                <a:spcBef>
                  <a:spcPct val="0"/>
                </a:spcBef>
                <a:buFontTx/>
                <a:buNone/>
              </a:pPr>
              <a:t>12</a:t>
            </a:fld>
            <a:r>
              <a:rPr lang="en-US" altLang="en-US" sz="1200">
                <a:solidFill>
                  <a:schemeClr val="tx1"/>
                </a:solidFill>
              </a:rPr>
              <a:t>  of  53</a:t>
            </a:r>
            <a:r>
              <a:rPr lang="en-US" altLang="en-US" sz="1400" b="0">
                <a:solidFill>
                  <a:schemeClr val="tx1"/>
                </a:solidFill>
              </a:rPr>
              <a:t> </a:t>
            </a:r>
            <a:endParaRPr lang="ru-RU" altLang="en-US" sz="1400" b="0">
              <a:solidFill>
                <a:schemeClr val="tx1"/>
              </a:solidFill>
            </a:endParaRPr>
          </a:p>
        </p:txBody>
      </p:sp>
      <p:sp>
        <p:nvSpPr>
          <p:cNvPr id="5" name="Rectangle 2"/>
          <p:cNvSpPr>
            <a:spLocks noGrp="1" noChangeArrowheads="1"/>
          </p:cNvSpPr>
          <p:nvPr>
            <p:ph type="title"/>
          </p:nvPr>
        </p:nvSpPr>
        <p:spPr>
          <a:xfrm>
            <a:off x="1000125" y="125413"/>
            <a:ext cx="8026400" cy="503237"/>
          </a:xfrm>
        </p:spPr>
        <p:txBody>
          <a:bodyPr/>
          <a:lstStyle/>
          <a:p>
            <a:pPr eaLnBrk="1" hangingPunct="1">
              <a:defRPr/>
            </a:pPr>
            <a:r>
              <a:rPr lang="en-US"/>
              <a:t>Message to the UBIWARE partners</a:t>
            </a:r>
          </a:p>
        </p:txBody>
      </p:sp>
      <p:sp>
        <p:nvSpPr>
          <p:cNvPr id="6" name="Rectangle 3"/>
          <p:cNvSpPr txBox="1">
            <a:spLocks noChangeArrowheads="1"/>
          </p:cNvSpPr>
          <p:nvPr/>
        </p:nvSpPr>
        <p:spPr bwMode="auto">
          <a:xfrm>
            <a:off x="755650" y="1341438"/>
            <a:ext cx="7993063" cy="4175125"/>
          </a:xfrm>
          <a:prstGeom prst="rect">
            <a:avLst/>
          </a:prstGeom>
          <a:noFill/>
          <a:ln w="9525">
            <a:noFill/>
            <a:miter lim="800000"/>
            <a:headEnd/>
            <a:tailEnd/>
          </a:ln>
          <a:effectLst/>
        </p:spPr>
        <p:txBody>
          <a:bodyPr/>
          <a:lstStyle/>
          <a:p>
            <a:pPr marL="342900" indent="-342900">
              <a:lnSpc>
                <a:spcPct val="90000"/>
              </a:lnSpc>
              <a:spcBef>
                <a:spcPct val="20000"/>
              </a:spcBef>
              <a:buFontTx/>
              <a:buChar char="•"/>
              <a:defRPr/>
            </a:pPr>
            <a:r>
              <a:rPr lang="en-US" sz="3200" kern="0" dirty="0">
                <a:solidFill>
                  <a:srgbClr val="003366"/>
                </a:solidFill>
                <a:latin typeface="+mn-lt"/>
                <a:cs typeface="+mn-cs"/>
              </a:rPr>
              <a:t>Do not loose the opportunity, save your resources – select UBIWARE (“make coffee yourself </a:t>
            </a:r>
            <a:r>
              <a:rPr lang="en-US" sz="2000" kern="0" dirty="0">
                <a:solidFill>
                  <a:srgbClr val="003366"/>
                </a:solidFill>
                <a:latin typeface="+mn-lt"/>
                <a:cs typeface="+mn-cs"/>
              </a:rPr>
              <a:t>(using your or our kitchen infrastructure) </a:t>
            </a:r>
            <a:r>
              <a:rPr lang="en-US" sz="3200" kern="0" dirty="0">
                <a:solidFill>
                  <a:srgbClr val="003366"/>
                </a:solidFill>
                <a:latin typeface="+mn-lt"/>
                <a:cs typeface="+mn-cs"/>
              </a:rPr>
              <a:t>easily and cheaper whenever you need it and not buy it every time”);</a:t>
            </a:r>
          </a:p>
          <a:p>
            <a:pPr marL="342900" indent="-342900">
              <a:lnSpc>
                <a:spcPct val="90000"/>
              </a:lnSpc>
              <a:spcBef>
                <a:spcPct val="20000"/>
              </a:spcBef>
              <a:buFontTx/>
              <a:buChar char="•"/>
              <a:defRPr/>
            </a:pPr>
            <a:r>
              <a:rPr lang="en-US" sz="3200" kern="0" dirty="0">
                <a:solidFill>
                  <a:srgbClr val="003366"/>
                </a:solidFill>
                <a:latin typeface="+mn-lt"/>
                <a:cs typeface="+mn-cs"/>
              </a:rPr>
              <a:t>Help us to develop the basis of UBIWARE first of all, then you will be able to manage you future (even more sophisticated) cases by yourself.</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22" name="Rectangle 2"/>
          <p:cNvSpPr>
            <a:spLocks noChangeArrowheads="1"/>
          </p:cNvSpPr>
          <p:nvPr/>
        </p:nvSpPr>
        <p:spPr bwMode="auto">
          <a:xfrm>
            <a:off x="723900" y="2409825"/>
            <a:ext cx="7772400" cy="1470025"/>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US" sz="4800" b="1" i="1" kern="0">
                <a:solidFill>
                  <a:srgbClr val="FFA829"/>
                </a:solidFill>
                <a:effectLst>
                  <a:outerShdw blurRad="38100" dist="38100" dir="2700000" algn="tl">
                    <a:srgbClr val="C0C0C0"/>
                  </a:outerShdw>
                </a:effectLst>
                <a:latin typeface="+mj-lt"/>
                <a:ea typeface="+mj-ea"/>
                <a:cs typeface="+mj-cs"/>
              </a:rPr>
              <a:t>UBIWARE</a:t>
            </a:r>
          </a:p>
        </p:txBody>
      </p:sp>
      <p:sp>
        <p:nvSpPr>
          <p:cNvPr id="1720323" name="Rectangle 3"/>
          <p:cNvSpPr>
            <a:spLocks noChangeArrowheads="1"/>
          </p:cNvSpPr>
          <p:nvPr/>
        </p:nvSpPr>
        <p:spPr bwMode="auto">
          <a:xfrm>
            <a:off x="684213" y="3646488"/>
            <a:ext cx="7848600" cy="935037"/>
          </a:xfrm>
          <a:prstGeom prst="rect">
            <a:avLst/>
          </a:prstGeom>
          <a:noFill/>
          <a:ln w="9525">
            <a:noFill/>
            <a:miter lim="800000"/>
            <a:headEnd/>
            <a:tailEnd/>
          </a:ln>
        </p:spPr>
        <p:txBody>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spcBef>
                <a:spcPct val="20000"/>
              </a:spcBef>
              <a:defRPr/>
            </a:pPr>
            <a:r>
              <a:rPr lang="en-US" altLang="en-US" sz="3200" b="1" i="1">
                <a:solidFill>
                  <a:srgbClr val="003366"/>
                </a:solidFill>
                <a:effectLst>
                  <a:outerShdw blurRad="38100" dist="38100" dir="2700000" algn="tl">
                    <a:srgbClr val="C0C0C0"/>
                  </a:outerShdw>
                </a:effectLst>
              </a:rPr>
              <a:t>Deliverable</a:t>
            </a:r>
            <a:r>
              <a:rPr lang="fi-FI" altLang="en-US" sz="3200" b="1" i="1">
                <a:solidFill>
                  <a:srgbClr val="003366"/>
                </a:solidFill>
                <a:effectLst>
                  <a:outerShdw blurRad="38100" dist="38100" dir="2700000" algn="tl">
                    <a:srgbClr val="C0C0C0"/>
                  </a:outerShdw>
                </a:effectLst>
              </a:rPr>
              <a:t> 3.4</a:t>
            </a:r>
            <a:endParaRPr lang="en-US" altLang="en-US" sz="3200">
              <a:solidFill>
                <a:srgbClr val="003366"/>
              </a:solidFill>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Outline</a:t>
            </a:r>
          </a:p>
        </p:txBody>
      </p:sp>
      <p:sp>
        <p:nvSpPr>
          <p:cNvPr id="12" name="Content Placeholder 11"/>
          <p:cNvSpPr>
            <a:spLocks noGrp="1"/>
          </p:cNvSpPr>
          <p:nvPr>
            <p:ph idx="1"/>
          </p:nvPr>
        </p:nvSpPr>
        <p:spPr>
          <a:xfrm>
            <a:off x="1258888" y="2276475"/>
            <a:ext cx="7427912" cy="3849688"/>
          </a:xfrm>
        </p:spPr>
        <p:txBody>
          <a:bodyPr/>
          <a:lstStyle/>
          <a:p>
            <a:pPr marL="514350" indent="-514350">
              <a:buFontTx/>
              <a:buAutoNum type="arabicPeriod"/>
              <a:defRPr/>
            </a:pPr>
            <a:r>
              <a:rPr lang="en-US" altLang="en-US" b="1" i="1">
                <a:solidFill>
                  <a:srgbClr val="336699"/>
                </a:solidFill>
                <a:effectLst>
                  <a:outerShdw blurRad="38100" dist="38100" dir="2700000" algn="tl">
                    <a:srgbClr val="C0C0C0"/>
                  </a:outerShdw>
                </a:effectLst>
                <a:ea typeface="SimSun" pitchFamily="2" charset="-122"/>
                <a:cs typeface="Times New Roman" pitchFamily="18" charset="0"/>
              </a:rPr>
              <a:t>Introduction</a:t>
            </a:r>
          </a:p>
          <a:p>
            <a:pPr marL="514350" indent="-514350">
              <a:buFontTx/>
              <a:buAutoNum type="arabicPeriod"/>
              <a:defRPr/>
            </a:pPr>
            <a:r>
              <a:rPr lang="en-US" altLang="en-US" b="1" i="1">
                <a:solidFill>
                  <a:srgbClr val="336699"/>
                </a:solidFill>
                <a:effectLst>
                  <a:outerShdw blurRad="38100" dist="38100" dir="2700000" algn="tl">
                    <a:srgbClr val="C0C0C0"/>
                  </a:outerShdw>
                </a:effectLst>
                <a:ea typeface="SimSun" pitchFamily="2" charset="-122"/>
                <a:cs typeface="Times New Roman" pitchFamily="18" charset="0"/>
              </a:rPr>
              <a:t>New agent classification</a:t>
            </a:r>
          </a:p>
          <a:p>
            <a:pPr marL="514350" indent="-514350">
              <a:buFontTx/>
              <a:buAutoNum type="arabicPeriod"/>
              <a:defRPr/>
            </a:pPr>
            <a:r>
              <a:rPr lang="en-US" altLang="en-US" b="1" i="1">
                <a:solidFill>
                  <a:srgbClr val="336699"/>
                </a:solidFill>
                <a:effectLst>
                  <a:outerShdw blurRad="38100" dist="38100" dir="2700000" algn="tl">
                    <a:srgbClr val="C0C0C0"/>
                  </a:outerShdw>
                </a:effectLst>
                <a:ea typeface="SimSun" pitchFamily="2" charset="-122"/>
                <a:cs typeface="Times New Roman" pitchFamily="18" charset="0"/>
              </a:rPr>
              <a:t>New agent platform architecture</a:t>
            </a:r>
          </a:p>
          <a:p>
            <a:pPr marL="514350" indent="-514350">
              <a:buFontTx/>
              <a:buAutoNum type="arabicPeriod"/>
              <a:defRPr/>
            </a:pPr>
            <a:r>
              <a:rPr lang="en-US" altLang="en-US" b="1" i="1">
                <a:solidFill>
                  <a:srgbClr val="336699"/>
                </a:solidFill>
                <a:effectLst>
                  <a:outerShdw blurRad="38100" dist="38100" dir="2700000" algn="tl">
                    <a:srgbClr val="C0C0C0"/>
                  </a:outerShdw>
                </a:effectLst>
                <a:ea typeface="SimSun" pitchFamily="2" charset="-122"/>
                <a:cs typeface="Times New Roman" pitchFamily="18" charset="0"/>
              </a:rPr>
              <a:t>New tools for developers</a:t>
            </a:r>
          </a:p>
        </p:txBody>
      </p:sp>
      <p:sp>
        <p:nvSpPr>
          <p:cNvPr id="399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01BBE079-A98B-45CC-B3BB-CDEFFB03261C}" type="slidenum">
              <a:rPr lang="ru-RU" altLang="en-US" sz="1200">
                <a:solidFill>
                  <a:schemeClr val="tx1"/>
                </a:solidFill>
              </a:rPr>
              <a:pPr eaLnBrk="1" hangingPunct="1">
                <a:spcBef>
                  <a:spcPct val="0"/>
                </a:spcBef>
                <a:buFontTx/>
                <a:buNone/>
              </a:pPr>
              <a:t>14</a:t>
            </a:fld>
            <a:r>
              <a:rPr lang="en-US" altLang="en-US" sz="1200">
                <a:solidFill>
                  <a:schemeClr val="tx1"/>
                </a:solidFill>
              </a:rPr>
              <a:t>  of  66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Introduction</a:t>
            </a:r>
          </a:p>
        </p:txBody>
      </p:sp>
      <p:sp>
        <p:nvSpPr>
          <p:cNvPr id="40963" name="Content Placeholder 11"/>
          <p:cNvSpPr>
            <a:spLocks noGrp="1"/>
          </p:cNvSpPr>
          <p:nvPr>
            <p:ph idx="1"/>
          </p:nvPr>
        </p:nvSpPr>
        <p:spPr>
          <a:xfrm>
            <a:off x="611188" y="928688"/>
            <a:ext cx="8075612" cy="1071562"/>
          </a:xfrm>
        </p:spPr>
        <p:txBody>
          <a:bodyPr/>
          <a:lstStyle/>
          <a:p>
            <a:r>
              <a:rPr lang="en-US" altLang="en-US" sz="2000"/>
              <a:t>The UBIWARE project:</a:t>
            </a:r>
          </a:p>
          <a:p>
            <a:pPr lvl="1"/>
            <a:r>
              <a:rPr lang="en-US" altLang="en-US" sz="1600"/>
              <a:t>New generation middleware platform that allows creation of self-managed complex industrial systems consisting of different components:</a:t>
            </a:r>
            <a:endParaRPr lang="en-US" altLang="en-US" sz="1200"/>
          </a:p>
        </p:txBody>
      </p:sp>
      <p:sp>
        <p:nvSpPr>
          <p:cNvPr id="8" name="Content Placeholder 11"/>
          <p:cNvSpPr txBox="1">
            <a:spLocks/>
          </p:cNvSpPr>
          <p:nvPr/>
        </p:nvSpPr>
        <p:spPr bwMode="auto">
          <a:xfrm>
            <a:off x="1214438" y="1928813"/>
            <a:ext cx="3786187" cy="2071687"/>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spcBef>
                <a:spcPct val="20000"/>
              </a:spcBef>
              <a:defRPr/>
            </a:pPr>
            <a:r>
              <a:rPr lang="en-US" altLang="en-US" sz="1800" b="1">
                <a:solidFill>
                  <a:srgbClr val="003366"/>
                </a:solidFill>
              </a:rPr>
              <a:t>Component nature:</a:t>
            </a:r>
          </a:p>
          <a:p>
            <a:pPr lvl="1">
              <a:spcBef>
                <a:spcPct val="20000"/>
              </a:spcBef>
              <a:buClr>
                <a:srgbClr val="003366"/>
              </a:buClr>
              <a:buSzPct val="80000"/>
              <a:buFont typeface="Wingdings" pitchFamily="2" charset="2"/>
              <a:buChar char="q"/>
              <a:defRPr/>
            </a:pPr>
            <a:r>
              <a:rPr lang="en-US" altLang="en-US" sz="1600">
                <a:solidFill>
                  <a:srgbClr val="003366"/>
                </a:solidFill>
              </a:rPr>
              <a:t>Smart machines and devices</a:t>
            </a:r>
          </a:p>
          <a:p>
            <a:pPr lvl="1">
              <a:spcBef>
                <a:spcPct val="20000"/>
              </a:spcBef>
              <a:buClr>
                <a:srgbClr val="003366"/>
              </a:buClr>
              <a:buSzPct val="80000"/>
              <a:buFont typeface="Wingdings" pitchFamily="2" charset="2"/>
              <a:buChar char="q"/>
              <a:defRPr/>
            </a:pPr>
            <a:r>
              <a:rPr lang="en-US" altLang="en-US" sz="1600">
                <a:solidFill>
                  <a:srgbClr val="003366"/>
                </a:solidFill>
              </a:rPr>
              <a:t>Sensors and actuators</a:t>
            </a:r>
          </a:p>
          <a:p>
            <a:pPr lvl="1">
              <a:spcBef>
                <a:spcPct val="20000"/>
              </a:spcBef>
              <a:buClr>
                <a:srgbClr val="003366"/>
              </a:buClr>
              <a:buSzPct val="80000"/>
              <a:buFont typeface="Wingdings" pitchFamily="2" charset="2"/>
              <a:buChar char="q"/>
              <a:defRPr/>
            </a:pPr>
            <a:r>
              <a:rPr lang="en-US" altLang="en-US" sz="1600">
                <a:solidFill>
                  <a:srgbClr val="003366"/>
                </a:solidFill>
              </a:rPr>
              <a:t>RFIDs</a:t>
            </a:r>
          </a:p>
          <a:p>
            <a:pPr lvl="1">
              <a:spcBef>
                <a:spcPct val="20000"/>
              </a:spcBef>
              <a:buClr>
                <a:srgbClr val="003366"/>
              </a:buClr>
              <a:buSzPct val="80000"/>
              <a:buFont typeface="Wingdings" pitchFamily="2" charset="2"/>
              <a:buChar char="q"/>
              <a:defRPr/>
            </a:pPr>
            <a:r>
              <a:rPr lang="en-US" altLang="en-US" sz="1600">
                <a:solidFill>
                  <a:srgbClr val="003366"/>
                </a:solidFill>
              </a:rPr>
              <a:t>Web-services, software </a:t>
            </a:r>
            <a:br>
              <a:rPr lang="en-US" altLang="en-US" sz="1600">
                <a:solidFill>
                  <a:srgbClr val="003366"/>
                </a:solidFill>
              </a:rPr>
            </a:br>
            <a:r>
              <a:rPr lang="en-US" altLang="en-US" sz="1600">
                <a:solidFill>
                  <a:srgbClr val="003366"/>
                </a:solidFill>
              </a:rPr>
              <a:t>components and applications</a:t>
            </a:r>
          </a:p>
          <a:p>
            <a:pPr lvl="1">
              <a:spcBef>
                <a:spcPct val="20000"/>
              </a:spcBef>
              <a:buClr>
                <a:srgbClr val="003366"/>
              </a:buClr>
              <a:buSzPct val="80000"/>
              <a:buFont typeface="Wingdings" pitchFamily="2" charset="2"/>
              <a:buChar char="q"/>
              <a:defRPr/>
            </a:pPr>
            <a:r>
              <a:rPr lang="en-US" altLang="en-US" sz="1600">
                <a:solidFill>
                  <a:srgbClr val="003366"/>
                </a:solidFill>
              </a:rPr>
              <a:t>Humans</a:t>
            </a:r>
            <a:endParaRPr lang="en-US" altLang="en-US" sz="1200">
              <a:solidFill>
                <a:srgbClr val="003366"/>
              </a:solidFill>
            </a:endParaRPr>
          </a:p>
        </p:txBody>
      </p:sp>
      <p:sp>
        <p:nvSpPr>
          <p:cNvPr id="9" name="Content Placeholder 11"/>
          <p:cNvSpPr txBox="1">
            <a:spLocks/>
          </p:cNvSpPr>
          <p:nvPr/>
        </p:nvSpPr>
        <p:spPr bwMode="auto">
          <a:xfrm>
            <a:off x="1214438" y="4143375"/>
            <a:ext cx="7072312" cy="2214563"/>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spcBef>
                <a:spcPct val="20000"/>
              </a:spcBef>
              <a:defRPr/>
            </a:pPr>
            <a:r>
              <a:rPr lang="en-US" altLang="en-US" sz="1800" b="1">
                <a:solidFill>
                  <a:srgbClr val="003366"/>
                </a:solidFill>
              </a:rPr>
              <a:t>Technologies:</a:t>
            </a:r>
          </a:p>
          <a:p>
            <a:pPr lvl="1">
              <a:spcBef>
                <a:spcPct val="20000"/>
              </a:spcBef>
              <a:buClr>
                <a:srgbClr val="003366"/>
              </a:buClr>
              <a:buSzPct val="80000"/>
              <a:buFont typeface="Wingdings" pitchFamily="2" charset="2"/>
              <a:buChar char="q"/>
              <a:defRPr/>
            </a:pPr>
            <a:r>
              <a:rPr lang="en-US" altLang="en-US" sz="1800">
                <a:solidFill>
                  <a:srgbClr val="003366"/>
                </a:solidFill>
              </a:rPr>
              <a:t>Software Agents</a:t>
            </a:r>
          </a:p>
          <a:p>
            <a:pPr lvl="2">
              <a:spcBef>
                <a:spcPct val="20000"/>
              </a:spcBef>
              <a:buFontTx/>
              <a:buChar char="•"/>
              <a:defRPr/>
            </a:pPr>
            <a:r>
              <a:rPr lang="en-US" altLang="en-US" sz="1600">
                <a:solidFill>
                  <a:srgbClr val="003366"/>
                </a:solidFill>
              </a:rPr>
              <a:t>management of complex systems</a:t>
            </a:r>
          </a:p>
          <a:p>
            <a:pPr lvl="1">
              <a:spcBef>
                <a:spcPct val="20000"/>
              </a:spcBef>
              <a:buClr>
                <a:srgbClr val="003366"/>
              </a:buClr>
              <a:buSzPct val="80000"/>
              <a:buFont typeface="Wingdings" pitchFamily="2" charset="2"/>
              <a:buChar char="q"/>
              <a:defRPr/>
            </a:pPr>
            <a:r>
              <a:rPr lang="en-US" altLang="en-US" sz="1800">
                <a:solidFill>
                  <a:srgbClr val="003366"/>
                </a:solidFill>
              </a:rPr>
              <a:t>Semantic Web</a:t>
            </a:r>
          </a:p>
          <a:p>
            <a:pPr lvl="2">
              <a:spcBef>
                <a:spcPct val="20000"/>
              </a:spcBef>
              <a:buFontTx/>
              <a:buChar char="•"/>
              <a:defRPr/>
            </a:pPr>
            <a:r>
              <a:rPr lang="en-US" altLang="en-US" sz="1600">
                <a:solidFill>
                  <a:srgbClr val="003366"/>
                </a:solidFill>
              </a:rPr>
              <a:t>interoperability, including dynamic discovery</a:t>
            </a:r>
          </a:p>
          <a:p>
            <a:pPr lvl="2">
              <a:spcBef>
                <a:spcPct val="20000"/>
              </a:spcBef>
              <a:buFontTx/>
              <a:buChar char="•"/>
              <a:defRPr/>
            </a:pPr>
            <a:r>
              <a:rPr lang="en-US" altLang="en-US" sz="1600">
                <a:solidFill>
                  <a:srgbClr val="003366"/>
                </a:solidFill>
              </a:rPr>
              <a:t>data integration</a:t>
            </a:r>
          </a:p>
          <a:p>
            <a:pPr lvl="2">
              <a:spcBef>
                <a:spcPct val="20000"/>
              </a:spcBef>
              <a:buFontTx/>
              <a:buChar char="•"/>
              <a:defRPr/>
            </a:pPr>
            <a:r>
              <a:rPr lang="en-US" altLang="en-US" sz="1600">
                <a:solidFill>
                  <a:srgbClr val="003366"/>
                </a:solidFill>
              </a:rPr>
              <a:t>inter-agent behavioral coordination</a:t>
            </a:r>
            <a:endParaRPr lang="en-US" altLang="en-US" sz="1400">
              <a:solidFill>
                <a:srgbClr val="003366"/>
              </a:solidFill>
            </a:endParaRPr>
          </a:p>
        </p:txBody>
      </p:sp>
      <p:sp>
        <p:nvSpPr>
          <p:cNvPr id="10" name="Content Placeholder 11"/>
          <p:cNvSpPr txBox="1">
            <a:spLocks/>
          </p:cNvSpPr>
          <p:nvPr/>
        </p:nvSpPr>
        <p:spPr bwMode="auto">
          <a:xfrm>
            <a:off x="5357813" y="1928813"/>
            <a:ext cx="2928937" cy="2071687"/>
          </a:xfrm>
          <a:prstGeom prst="rect">
            <a:avLst/>
          </a:prstGeom>
          <a:solidFill>
            <a:srgbClr val="FFFF99"/>
          </a:solidFill>
          <a:ln w="9525">
            <a:noFill/>
            <a:miter lim="800000"/>
            <a:headEnd/>
            <a:tailEnd/>
          </a:ln>
          <a:effectLst>
            <a:outerShdw blurRad="127000" sx="102000" sy="102000" algn="ctr" rotWithShape="0">
              <a:prstClr val="black">
                <a:alpha val="40000"/>
              </a:prstClr>
            </a:outerShdw>
          </a:effectLst>
        </p:spPr>
        <p:txBody>
          <a:bodyPr/>
          <a:lstStyle/>
          <a:p>
            <a:pPr marL="342900" indent="-342900" eaLnBrk="0" hangingPunct="0">
              <a:spcBef>
                <a:spcPct val="20000"/>
              </a:spcBef>
              <a:defRPr/>
            </a:pPr>
            <a:r>
              <a:rPr lang="en-US" sz="1800" b="1" kern="0" dirty="0">
                <a:solidFill>
                  <a:srgbClr val="003366"/>
                </a:solidFill>
                <a:latin typeface="+mn-lt"/>
                <a:cs typeface="+mn-cs"/>
              </a:rPr>
              <a:t>Component properties:</a:t>
            </a:r>
          </a:p>
          <a:p>
            <a:pPr marL="742950" lvl="1" indent="-285750" eaLnBrk="0" hangingPunct="0">
              <a:spcBef>
                <a:spcPct val="20000"/>
              </a:spcBef>
              <a:buClr>
                <a:srgbClr val="003366"/>
              </a:buClr>
              <a:buSzPct val="80000"/>
              <a:buFont typeface="Wingdings" pitchFamily="2" charset="2"/>
              <a:buChar char="q"/>
              <a:defRPr/>
            </a:pPr>
            <a:r>
              <a:rPr lang="en-US" sz="1600" kern="0" dirty="0">
                <a:solidFill>
                  <a:srgbClr val="003366"/>
                </a:solidFill>
                <a:latin typeface="+mn-lt"/>
              </a:rPr>
              <a:t>Distributed</a:t>
            </a:r>
          </a:p>
          <a:p>
            <a:pPr marL="742950" lvl="1" indent="-285750" eaLnBrk="0" hangingPunct="0">
              <a:spcBef>
                <a:spcPct val="20000"/>
              </a:spcBef>
              <a:buClr>
                <a:srgbClr val="003366"/>
              </a:buClr>
              <a:buSzPct val="80000"/>
              <a:buFont typeface="Wingdings" pitchFamily="2" charset="2"/>
              <a:buChar char="q"/>
              <a:defRPr/>
            </a:pPr>
            <a:r>
              <a:rPr lang="en-US" sz="1600" kern="0" dirty="0">
                <a:solidFill>
                  <a:srgbClr val="003366"/>
                </a:solidFill>
                <a:latin typeface="+mn-lt"/>
              </a:rPr>
              <a:t>Heterogeneous</a:t>
            </a:r>
          </a:p>
          <a:p>
            <a:pPr marL="742950" lvl="1" indent="-285750" eaLnBrk="0" hangingPunct="0">
              <a:spcBef>
                <a:spcPct val="20000"/>
              </a:spcBef>
              <a:buClr>
                <a:srgbClr val="003366"/>
              </a:buClr>
              <a:buSzPct val="80000"/>
              <a:buFont typeface="Wingdings" pitchFamily="2" charset="2"/>
              <a:buChar char="q"/>
              <a:defRPr/>
            </a:pPr>
            <a:r>
              <a:rPr lang="en-US" sz="1600" kern="0" dirty="0">
                <a:solidFill>
                  <a:srgbClr val="003366"/>
                </a:solidFill>
                <a:latin typeface="+mn-lt"/>
              </a:rPr>
              <a:t>Shared</a:t>
            </a:r>
          </a:p>
          <a:p>
            <a:pPr marL="742950" lvl="1" indent="-285750" eaLnBrk="0" hangingPunct="0">
              <a:spcBef>
                <a:spcPct val="20000"/>
              </a:spcBef>
              <a:buClr>
                <a:srgbClr val="003366"/>
              </a:buClr>
              <a:buSzPct val="80000"/>
              <a:buFont typeface="Wingdings" pitchFamily="2" charset="2"/>
              <a:buChar char="q"/>
              <a:defRPr/>
            </a:pPr>
            <a:r>
              <a:rPr lang="en-US" sz="1600" kern="0" dirty="0">
                <a:solidFill>
                  <a:srgbClr val="003366"/>
                </a:solidFill>
                <a:latin typeface="+mn-lt"/>
              </a:rPr>
              <a:t>Reusable</a:t>
            </a:r>
          </a:p>
        </p:txBody>
      </p:sp>
      <p:sp>
        <p:nvSpPr>
          <p:cNvPr id="4096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EA05F51E-60E9-4550-AA24-104ECE3113CF}" type="slidenum">
              <a:rPr lang="ru-RU" altLang="en-US" sz="1200">
                <a:solidFill>
                  <a:schemeClr val="tx1"/>
                </a:solidFill>
              </a:rPr>
              <a:pPr eaLnBrk="1" hangingPunct="1">
                <a:spcBef>
                  <a:spcPct val="0"/>
                </a:spcBef>
                <a:buFontTx/>
                <a:buNone/>
              </a:pPr>
              <a:t>15</a:t>
            </a:fld>
            <a:r>
              <a:rPr lang="en-US" altLang="en-US" sz="1200">
                <a:solidFill>
                  <a:schemeClr val="tx1"/>
                </a:solidFill>
              </a:rPr>
              <a:t>  of  66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Introduction</a:t>
            </a:r>
          </a:p>
        </p:txBody>
      </p:sp>
      <p:pic>
        <p:nvPicPr>
          <p:cNvPr id="7" name="Picture 6" descr="bmw-m3-normal3.jpg"/>
          <p:cNvPicPr>
            <a:picLocks noChangeAspect="1"/>
          </p:cNvPicPr>
          <p:nvPr/>
        </p:nvPicPr>
        <p:blipFill>
          <a:blip r:embed="rId2"/>
          <a:stretch>
            <a:fillRect/>
          </a:stretch>
        </p:blipFill>
        <p:spPr>
          <a:xfrm>
            <a:off x="928688" y="2000250"/>
            <a:ext cx="2882900" cy="1382713"/>
          </a:xfrm>
          <a:prstGeom prst="rect">
            <a:avLst/>
          </a:prstGeom>
          <a:ln>
            <a:noFill/>
          </a:ln>
          <a:effectLst>
            <a:outerShdw blurRad="292100" dist="139700" dir="2700000" algn="tl" rotWithShape="0">
              <a:srgbClr val="333333">
                <a:alpha val="65000"/>
              </a:srgbClr>
            </a:outerShdw>
          </a:effectLst>
        </p:spPr>
      </p:pic>
      <p:pic>
        <p:nvPicPr>
          <p:cNvPr id="8" name="Picture 7" descr="bmw-m3-tuning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2000250"/>
            <a:ext cx="3071812"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42976" y="1357298"/>
            <a:ext cx="2462533" cy="584775"/>
          </a:xfrm>
          <a:prstGeom prst="rect">
            <a:avLst/>
          </a:prstGeom>
          <a:noFill/>
        </p:spPr>
        <p:txBody>
          <a:bodyPr wrap="none">
            <a:spAutoFit/>
          </a:bodyPr>
          <a:lstStyle/>
          <a:p>
            <a:pPr algn="ctr">
              <a:defRPr/>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3.0</a:t>
            </a:r>
          </a:p>
        </p:txBody>
      </p:sp>
      <p:sp>
        <p:nvSpPr>
          <p:cNvPr id="10" name="Rectangle 9"/>
          <p:cNvSpPr/>
          <p:nvPr/>
        </p:nvSpPr>
        <p:spPr>
          <a:xfrm>
            <a:off x="5500694" y="1357298"/>
            <a:ext cx="2462533" cy="584775"/>
          </a:xfrm>
          <a:prstGeom prst="rect">
            <a:avLst/>
          </a:prstGeom>
          <a:noFill/>
        </p:spPr>
        <p:txBody>
          <a:bodyPr wrap="none">
            <a:spAutoFit/>
          </a:bodyPr>
          <a:lstStyle/>
          <a:p>
            <a:pPr algn="ctr">
              <a:defRPr/>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3.1</a:t>
            </a:r>
          </a:p>
        </p:txBody>
      </p:sp>
      <p:sp>
        <p:nvSpPr>
          <p:cNvPr id="13" name="Right Arrow 12"/>
          <p:cNvSpPr>
            <a:spLocks noChangeArrowheads="1"/>
          </p:cNvSpPr>
          <p:nvPr/>
        </p:nvSpPr>
        <p:spPr bwMode="auto">
          <a:xfrm>
            <a:off x="4143375" y="2428875"/>
            <a:ext cx="857250" cy="500063"/>
          </a:xfrm>
          <a:prstGeom prst="rightArrow">
            <a:avLst>
              <a:gd name="adj1" fmla="val 50000"/>
              <a:gd name="adj2" fmla="val 50000"/>
            </a:avLst>
          </a:prstGeom>
          <a:solidFill>
            <a:schemeClr val="accent1"/>
          </a:solidFill>
          <a:ln w="101600" algn="ctr">
            <a:solidFill>
              <a:srgbClr val="0000FF"/>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2400">
              <a:solidFill>
                <a:schemeClr val="tx1"/>
              </a:solidFill>
            </a:endParaRPr>
          </a:p>
        </p:txBody>
      </p:sp>
      <p:sp>
        <p:nvSpPr>
          <p:cNvPr id="15" name="Content Placeholder 11"/>
          <p:cNvSpPr txBox="1">
            <a:spLocks/>
          </p:cNvSpPr>
          <p:nvPr/>
        </p:nvSpPr>
        <p:spPr bwMode="auto">
          <a:xfrm>
            <a:off x="928688" y="3571875"/>
            <a:ext cx="2857500" cy="2071688"/>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One agent type</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Skeleton of new infrastructure</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No persistency</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Simple desktop environment</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FF0000"/>
                </a:solidFill>
              </a:rPr>
              <a:t>Not yet cloud-ready</a:t>
            </a:r>
          </a:p>
        </p:txBody>
      </p:sp>
      <p:sp>
        <p:nvSpPr>
          <p:cNvPr id="17" name="Content Placeholder 11"/>
          <p:cNvSpPr txBox="1">
            <a:spLocks/>
          </p:cNvSpPr>
          <p:nvPr/>
        </p:nvSpPr>
        <p:spPr bwMode="auto">
          <a:xfrm>
            <a:off x="5214938" y="3571875"/>
            <a:ext cx="3500437" cy="2071688"/>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New agent classification</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Fully implemented new infrastructure</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New persistency subsystem</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Advanced desktop </a:t>
            </a:r>
            <a:br>
              <a:rPr lang="en-US" sz="1600" kern="0" dirty="0">
                <a:solidFill>
                  <a:srgbClr val="003366"/>
                </a:solidFill>
              </a:rPr>
            </a:br>
            <a:r>
              <a:rPr lang="en-US" sz="1600" kern="0" dirty="0">
                <a:solidFill>
                  <a:srgbClr val="003366"/>
                </a:solidFill>
              </a:rPr>
              <a:t>environment</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FF0000"/>
                </a:solidFill>
              </a:rPr>
              <a:t>Cloud-ready</a:t>
            </a:r>
          </a:p>
        </p:txBody>
      </p:sp>
      <p:sp>
        <p:nvSpPr>
          <p:cNvPr id="419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4EB41CE1-7DDF-4D88-875A-6E3393820B11}" type="slidenum">
              <a:rPr lang="ru-RU" altLang="en-US" sz="1200">
                <a:solidFill>
                  <a:schemeClr val="tx1"/>
                </a:solidFill>
              </a:rPr>
              <a:pPr eaLnBrk="1" hangingPunct="1">
                <a:spcBef>
                  <a:spcPct val="0"/>
                </a:spcBef>
                <a:buFontTx/>
                <a:buNone/>
              </a:pPr>
              <a:t>16</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2213" y="261938"/>
            <a:ext cx="6502400" cy="503237"/>
          </a:xfrm>
        </p:spPr>
        <p:txBody>
          <a:bodyPr/>
          <a:lstStyle/>
          <a:p>
            <a:pPr algn="r">
              <a:defRPr/>
            </a:pPr>
            <a:r>
              <a:rPr lang="en-US" sz="3200" dirty="0"/>
              <a:t>Introduction</a:t>
            </a:r>
          </a:p>
        </p:txBody>
      </p:sp>
      <p:pic>
        <p:nvPicPr>
          <p:cNvPr id="4" name="Content Placeholder 4" descr="platform_overview_horizontal.emf"/>
          <p:cNvPicPr>
            <a:picLocks noGrp="1" noChangeAspect="1"/>
          </p:cNvPicPr>
          <p:nvPr>
            <p:ph idx="1"/>
          </p:nvPr>
        </p:nvPicPr>
        <p:blipFill>
          <a:blip r:embed="rId2"/>
          <a:stretch>
            <a:fillRect/>
          </a:stretch>
        </p:blipFill>
        <p:spPr>
          <a:xfrm>
            <a:off x="1331913" y="1341438"/>
            <a:ext cx="4186237" cy="2081212"/>
          </a:xfrm>
          <a:effectLst>
            <a:outerShdw blurRad="190500" algn="tl" rotWithShape="0">
              <a:srgbClr val="000000">
                <a:alpha val="70000"/>
              </a:srgbClr>
            </a:outerShdw>
          </a:effectLst>
        </p:spPr>
      </p:pic>
      <p:grpSp>
        <p:nvGrpSpPr>
          <p:cNvPr id="3" name="Group 11"/>
          <p:cNvGrpSpPr>
            <a:grpSpLocks/>
          </p:cNvGrpSpPr>
          <p:nvPr/>
        </p:nvGrpSpPr>
        <p:grpSpPr bwMode="auto">
          <a:xfrm>
            <a:off x="6205538" y="4533900"/>
            <a:ext cx="2660650" cy="1508125"/>
            <a:chOff x="6206000" y="4534098"/>
            <a:chExt cx="2659702" cy="1507330"/>
          </a:xfrm>
        </p:grpSpPr>
        <p:pic>
          <p:nvPicPr>
            <p:cNvPr id="6" name="Content Placeholder 6" descr="Man_Grey.emf"/>
            <p:cNvPicPr>
              <a:picLocks noChangeAspect="1"/>
            </p:cNvPicPr>
            <p:nvPr/>
          </p:nvPicPr>
          <p:blipFill>
            <a:blip r:embed="rId3"/>
            <a:stretch>
              <a:fillRect/>
            </a:stretch>
          </p:blipFill>
          <p:spPr bwMode="auto">
            <a:xfrm>
              <a:off x="7120074" y="4534098"/>
              <a:ext cx="836314" cy="1126531"/>
            </a:xfrm>
            <a:prstGeom prst="rect">
              <a:avLst/>
            </a:prstGeom>
            <a:noFill/>
            <a:ln w="9525">
              <a:noFill/>
              <a:miter lim="800000"/>
              <a:headEnd/>
              <a:tailEnd/>
            </a:ln>
            <a:effectLst>
              <a:outerShdw blurRad="190500" algn="tl" rotWithShape="0">
                <a:srgbClr val="000000">
                  <a:alpha val="70000"/>
                </a:srgbClr>
              </a:outerShdw>
            </a:effectLst>
          </p:spPr>
        </p:pic>
        <p:sp>
          <p:nvSpPr>
            <p:cNvPr id="8" name="Rectangle 7"/>
            <p:cNvSpPr/>
            <p:nvPr/>
          </p:nvSpPr>
          <p:spPr>
            <a:xfrm>
              <a:off x="6206000" y="5672096"/>
              <a:ext cx="2659702" cy="369332"/>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Platform administrator</a:t>
              </a:r>
            </a:p>
          </p:txBody>
        </p:sp>
      </p:grpSp>
      <p:grpSp>
        <p:nvGrpSpPr>
          <p:cNvPr id="10" name="Group 12"/>
          <p:cNvGrpSpPr>
            <a:grpSpLocks/>
          </p:cNvGrpSpPr>
          <p:nvPr/>
        </p:nvGrpSpPr>
        <p:grpSpPr bwMode="auto">
          <a:xfrm>
            <a:off x="6756400" y="1365250"/>
            <a:ext cx="1992313" cy="1504950"/>
            <a:chOff x="6622363" y="1365746"/>
            <a:chExt cx="1992853" cy="1503892"/>
          </a:xfrm>
        </p:grpSpPr>
        <p:pic>
          <p:nvPicPr>
            <p:cNvPr id="7" name="Content Placeholder 6" descr="Man_Grey.emf"/>
            <p:cNvPicPr>
              <a:picLocks noChangeAspect="1"/>
            </p:cNvPicPr>
            <p:nvPr/>
          </p:nvPicPr>
          <p:blipFill>
            <a:blip r:embed="rId3"/>
            <a:stretch>
              <a:fillRect/>
            </a:stretch>
          </p:blipFill>
          <p:spPr bwMode="auto">
            <a:xfrm>
              <a:off x="7192430" y="1365746"/>
              <a:ext cx="835251" cy="1127919"/>
            </a:xfrm>
            <a:prstGeom prst="rect">
              <a:avLst/>
            </a:prstGeom>
            <a:noFill/>
            <a:ln w="9525">
              <a:noFill/>
              <a:miter lim="800000"/>
              <a:headEnd/>
              <a:tailEnd/>
            </a:ln>
            <a:effectLst>
              <a:outerShdw blurRad="190500" algn="tl" rotWithShape="0">
                <a:srgbClr val="000000">
                  <a:alpha val="70000"/>
                </a:srgbClr>
              </a:outerShdw>
            </a:effectLst>
          </p:spPr>
        </p:pic>
        <p:sp>
          <p:nvSpPr>
            <p:cNvPr id="9" name="Rectangle 8"/>
            <p:cNvSpPr/>
            <p:nvPr/>
          </p:nvSpPr>
          <p:spPr>
            <a:xfrm>
              <a:off x="6622363" y="2500306"/>
              <a:ext cx="1992853" cy="369332"/>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Application user</a:t>
              </a:r>
            </a:p>
          </p:txBody>
        </p:sp>
      </p:grpSp>
      <p:grpSp>
        <p:nvGrpSpPr>
          <p:cNvPr id="12" name="Group 9"/>
          <p:cNvGrpSpPr>
            <a:grpSpLocks/>
          </p:cNvGrpSpPr>
          <p:nvPr/>
        </p:nvGrpSpPr>
        <p:grpSpPr bwMode="auto">
          <a:xfrm>
            <a:off x="490538" y="4581525"/>
            <a:ext cx="2595562" cy="1503363"/>
            <a:chOff x="491009" y="4581128"/>
            <a:chExt cx="2595582" cy="1503220"/>
          </a:xfrm>
        </p:grpSpPr>
        <p:pic>
          <p:nvPicPr>
            <p:cNvPr id="5" name="Content Placeholder 6" descr="Man_Grey.emf"/>
            <p:cNvPicPr>
              <a:picLocks noChangeAspect="1"/>
            </p:cNvPicPr>
            <p:nvPr/>
          </p:nvPicPr>
          <p:blipFill>
            <a:blip r:embed="rId3"/>
            <a:stretch>
              <a:fillRect/>
            </a:stretch>
          </p:blipFill>
          <p:spPr bwMode="auto">
            <a:xfrm>
              <a:off x="1359378" y="4581128"/>
              <a:ext cx="836619" cy="1127018"/>
            </a:xfrm>
            <a:prstGeom prst="rect">
              <a:avLst/>
            </a:prstGeom>
            <a:noFill/>
            <a:ln w="9525">
              <a:noFill/>
              <a:miter lim="800000"/>
              <a:headEnd/>
              <a:tailEnd/>
            </a:ln>
            <a:effectLst>
              <a:outerShdw blurRad="190500" algn="tl" rotWithShape="0">
                <a:srgbClr val="000000">
                  <a:alpha val="70000"/>
                </a:srgbClr>
              </a:outerShdw>
            </a:effectLst>
          </p:spPr>
        </p:pic>
        <p:sp>
          <p:nvSpPr>
            <p:cNvPr id="11" name="Rectangle 10"/>
            <p:cNvSpPr/>
            <p:nvPr/>
          </p:nvSpPr>
          <p:spPr>
            <a:xfrm>
              <a:off x="491009" y="5715016"/>
              <a:ext cx="2595582" cy="369332"/>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Application developer</a:t>
              </a:r>
            </a:p>
          </p:txBody>
        </p:sp>
      </p:grpSp>
      <p:cxnSp>
        <p:nvCxnSpPr>
          <p:cNvPr id="15" name="Straight Arrow Connector 14"/>
          <p:cNvCxnSpPr>
            <a:cxnSpLocks noChangeShapeType="1"/>
          </p:cNvCxnSpPr>
          <p:nvPr/>
        </p:nvCxnSpPr>
        <p:spPr bwMode="auto">
          <a:xfrm rot="10800000">
            <a:off x="5435600" y="3429000"/>
            <a:ext cx="1685925" cy="1668463"/>
          </a:xfrm>
          <a:prstGeom prst="straightConnector1">
            <a:avLst/>
          </a:prstGeom>
          <a:noFill/>
          <a:ln w="254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17" name="TextBox 16"/>
          <p:cNvSpPr txBox="1">
            <a:spLocks noChangeArrowheads="1"/>
          </p:cNvSpPr>
          <p:nvPr/>
        </p:nvSpPr>
        <p:spPr bwMode="auto">
          <a:xfrm>
            <a:off x="6156325" y="3644900"/>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600">
                <a:solidFill>
                  <a:schemeClr val="tx1"/>
                </a:solidFill>
              </a:rPr>
              <a:t>manage users</a:t>
            </a:r>
          </a:p>
          <a:p>
            <a:pPr eaLnBrk="1" hangingPunct="1">
              <a:spcBef>
                <a:spcPct val="0"/>
              </a:spcBef>
              <a:buFontTx/>
              <a:buNone/>
            </a:pPr>
            <a:r>
              <a:rPr lang="en-US" altLang="en-US" sz="1600">
                <a:solidFill>
                  <a:schemeClr val="tx1"/>
                </a:solidFill>
              </a:rPr>
              <a:t>manage applications</a:t>
            </a:r>
            <a:endParaRPr lang="fi-FI" altLang="en-US" sz="1600">
              <a:solidFill>
                <a:schemeClr val="tx1"/>
              </a:solidFill>
            </a:endParaRPr>
          </a:p>
        </p:txBody>
      </p:sp>
      <p:cxnSp>
        <p:nvCxnSpPr>
          <p:cNvPr id="18" name="Straight Arrow Connector 17"/>
          <p:cNvCxnSpPr>
            <a:cxnSpLocks noChangeShapeType="1"/>
          </p:cNvCxnSpPr>
          <p:nvPr/>
        </p:nvCxnSpPr>
        <p:spPr bwMode="auto">
          <a:xfrm rot="5400000" flipH="1" flipV="1">
            <a:off x="1476376" y="3933825"/>
            <a:ext cx="1008062" cy="1587"/>
          </a:xfrm>
          <a:prstGeom prst="straightConnector1">
            <a:avLst/>
          </a:prstGeom>
          <a:noFill/>
          <a:ln w="254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22" name="TextBox 21"/>
          <p:cNvSpPr txBox="1">
            <a:spLocks noChangeArrowheads="1"/>
          </p:cNvSpPr>
          <p:nvPr/>
        </p:nvSpPr>
        <p:spPr bwMode="auto">
          <a:xfrm>
            <a:off x="1979613" y="3789363"/>
            <a:ext cx="29527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600">
                <a:solidFill>
                  <a:schemeClr val="tx1"/>
                </a:solidFill>
              </a:rPr>
              <a:t>create UBIWARE applications</a:t>
            </a:r>
            <a:endParaRPr lang="fi-FI" altLang="en-US" sz="1600">
              <a:solidFill>
                <a:schemeClr val="tx1"/>
              </a:solidFill>
            </a:endParaRPr>
          </a:p>
        </p:txBody>
      </p:sp>
      <p:cxnSp>
        <p:nvCxnSpPr>
          <p:cNvPr id="23" name="Straight Arrow Connector 22"/>
          <p:cNvCxnSpPr>
            <a:cxnSpLocks noChangeShapeType="1"/>
          </p:cNvCxnSpPr>
          <p:nvPr/>
        </p:nvCxnSpPr>
        <p:spPr bwMode="auto">
          <a:xfrm rot="10800000">
            <a:off x="5651500" y="2205038"/>
            <a:ext cx="1296988" cy="1587"/>
          </a:xfrm>
          <a:prstGeom prst="straightConnector1">
            <a:avLst/>
          </a:prstGeom>
          <a:noFill/>
          <a:ln w="254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27" name="TextBox 26"/>
          <p:cNvSpPr txBox="1">
            <a:spLocks noChangeArrowheads="1"/>
          </p:cNvSpPr>
          <p:nvPr/>
        </p:nvSpPr>
        <p:spPr bwMode="auto">
          <a:xfrm>
            <a:off x="5724525" y="1620838"/>
            <a:ext cx="216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600">
                <a:solidFill>
                  <a:schemeClr val="tx1"/>
                </a:solidFill>
              </a:rPr>
              <a:t>select apps.</a:t>
            </a:r>
          </a:p>
          <a:p>
            <a:pPr eaLnBrk="1" hangingPunct="1">
              <a:spcBef>
                <a:spcPct val="0"/>
              </a:spcBef>
              <a:buFontTx/>
              <a:buNone/>
            </a:pPr>
            <a:r>
              <a:rPr lang="en-US" altLang="en-US" sz="1600">
                <a:solidFill>
                  <a:schemeClr val="tx1"/>
                </a:solidFill>
              </a:rPr>
              <a:t>use apps.</a:t>
            </a:r>
            <a:endParaRPr lang="fi-FI" altLang="en-US" sz="1600">
              <a:solidFill>
                <a:schemeClr val="tx1"/>
              </a:solidFill>
            </a:endParaRPr>
          </a:p>
        </p:txBody>
      </p:sp>
      <p:sp>
        <p:nvSpPr>
          <p:cNvPr id="430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8C72D50A-08FC-48AB-BB34-879C5CF58219}" type="slidenum">
              <a:rPr lang="ru-RU" altLang="en-US" sz="1200">
                <a:solidFill>
                  <a:schemeClr val="tx1"/>
                </a:solidFill>
              </a:rPr>
              <a:pPr eaLnBrk="1" hangingPunct="1">
                <a:spcBef>
                  <a:spcPct val="0"/>
                </a:spcBef>
                <a:buFontTx/>
                <a:buNone/>
              </a:pPr>
              <a:t>17</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New agent classification</a:t>
            </a:r>
          </a:p>
        </p:txBody>
      </p:sp>
      <p:sp>
        <p:nvSpPr>
          <p:cNvPr id="14" name="Rectangle 13"/>
          <p:cNvSpPr/>
          <p:nvPr/>
        </p:nvSpPr>
        <p:spPr>
          <a:xfrm>
            <a:off x="1142976" y="1357298"/>
            <a:ext cx="2462533" cy="584775"/>
          </a:xfrm>
          <a:prstGeom prst="rect">
            <a:avLst/>
          </a:prstGeom>
          <a:noFill/>
        </p:spPr>
        <p:txBody>
          <a:bodyPr wrap="none">
            <a:spAutoFit/>
          </a:bodyPr>
          <a:lstStyle/>
          <a:p>
            <a:pPr algn="ctr">
              <a:defRPr/>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3.0</a:t>
            </a:r>
          </a:p>
        </p:txBody>
      </p:sp>
      <p:sp>
        <p:nvSpPr>
          <p:cNvPr id="17" name="Content Placeholder 11"/>
          <p:cNvSpPr txBox="1">
            <a:spLocks/>
          </p:cNvSpPr>
          <p:nvPr/>
        </p:nvSpPr>
        <p:spPr bwMode="auto">
          <a:xfrm>
            <a:off x="928688" y="3571875"/>
            <a:ext cx="2857500" cy="2071688"/>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Just one agent type</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The developer builds the whole infrastructure himself/herself</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No policies</a:t>
            </a:r>
          </a:p>
        </p:txBody>
      </p:sp>
      <p:grpSp>
        <p:nvGrpSpPr>
          <p:cNvPr id="2" name="Group 8"/>
          <p:cNvGrpSpPr>
            <a:grpSpLocks/>
          </p:cNvGrpSpPr>
          <p:nvPr/>
        </p:nvGrpSpPr>
        <p:grpSpPr bwMode="auto">
          <a:xfrm>
            <a:off x="4140200" y="1357313"/>
            <a:ext cx="4781550" cy="4286250"/>
            <a:chOff x="4139952" y="1357298"/>
            <a:chExt cx="4782457" cy="4286280"/>
          </a:xfrm>
        </p:grpSpPr>
        <p:sp>
          <p:nvSpPr>
            <p:cNvPr id="15" name="Rectangle 14"/>
            <p:cNvSpPr/>
            <p:nvPr/>
          </p:nvSpPr>
          <p:spPr>
            <a:xfrm>
              <a:off x="5500694" y="1357298"/>
              <a:ext cx="2462533" cy="584775"/>
            </a:xfrm>
            <a:prstGeom prst="rect">
              <a:avLst/>
            </a:prstGeom>
            <a:noFill/>
          </p:spPr>
          <p:txBody>
            <a:bodyPr wrap="none">
              <a:spAutoFit/>
            </a:bodyPr>
            <a:lstStyle/>
            <a:p>
              <a:pPr algn="ctr">
                <a:defRPr/>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3.1</a:t>
              </a:r>
            </a:p>
          </p:txBody>
        </p:sp>
        <p:sp>
          <p:nvSpPr>
            <p:cNvPr id="18" name="Content Placeholder 11"/>
            <p:cNvSpPr txBox="1">
              <a:spLocks/>
            </p:cNvSpPr>
            <p:nvPr/>
          </p:nvSpPr>
          <p:spPr bwMode="auto">
            <a:xfrm>
              <a:off x="5214894" y="3571875"/>
              <a:ext cx="3501101" cy="2071703"/>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lvl1pPr marL="285750" indent="-28575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spcBef>
                  <a:spcPct val="20000"/>
                </a:spcBef>
                <a:buClr>
                  <a:srgbClr val="003366"/>
                </a:buClr>
                <a:buSzPct val="80000"/>
                <a:buFont typeface="Wingdings" pitchFamily="2" charset="2"/>
                <a:buChar char="q"/>
                <a:defRPr/>
              </a:pPr>
              <a:r>
                <a:rPr lang="en-US" altLang="en-US" sz="1600">
                  <a:solidFill>
                    <a:srgbClr val="003366"/>
                  </a:solidFill>
                </a:rPr>
                <a:t>There is a predefined hierarchy of agents</a:t>
              </a:r>
            </a:p>
            <a:p>
              <a:pPr>
                <a:spcBef>
                  <a:spcPct val="20000"/>
                </a:spcBef>
                <a:buClr>
                  <a:srgbClr val="003366"/>
                </a:buClr>
                <a:buSzPct val="80000"/>
                <a:buFont typeface="Wingdings" pitchFamily="2" charset="2"/>
                <a:buChar char="q"/>
                <a:defRPr/>
              </a:pPr>
              <a:r>
                <a:rPr lang="en-US" altLang="en-US" sz="1600">
                  <a:solidFill>
                    <a:srgbClr val="003366"/>
                  </a:solidFill>
                </a:rPr>
                <a:t>Some types have more rights than others</a:t>
              </a:r>
            </a:p>
            <a:p>
              <a:pPr>
                <a:spcBef>
                  <a:spcPct val="20000"/>
                </a:spcBef>
                <a:buClr>
                  <a:srgbClr val="003366"/>
                </a:buClr>
                <a:buSzPct val="80000"/>
                <a:buFont typeface="Wingdings" pitchFamily="2" charset="2"/>
                <a:buChar char="q"/>
                <a:defRPr/>
              </a:pPr>
              <a:r>
                <a:rPr lang="en-US" altLang="en-US" sz="1600">
                  <a:solidFill>
                    <a:srgbClr val="003366"/>
                  </a:solidFill>
                </a:rPr>
                <a:t>Easier policy management</a:t>
              </a:r>
              <a:endParaRPr lang="en-US" altLang="en-US" sz="1600">
                <a:solidFill>
                  <a:srgbClr val="FF0000"/>
                </a:solidFill>
              </a:endParaRPr>
            </a:p>
          </p:txBody>
        </p:sp>
        <p:pic>
          <p:nvPicPr>
            <p:cNvPr id="19" name="Content Placeholder 3" descr="x1.emf"/>
            <p:cNvPicPr>
              <a:picLocks noChangeAspect="1"/>
            </p:cNvPicPr>
            <p:nvPr/>
          </p:nvPicPr>
          <p:blipFill>
            <a:blip r:embed="rId2"/>
            <a:stretch>
              <a:fillRect/>
            </a:stretch>
          </p:blipFill>
          <p:spPr bwMode="auto">
            <a:xfrm>
              <a:off x="4139952" y="1916102"/>
              <a:ext cx="4782457" cy="1454160"/>
            </a:xfrm>
            <a:prstGeom prst="rect">
              <a:avLst/>
            </a:prstGeom>
            <a:noFill/>
            <a:ln w="9525">
              <a:noFill/>
              <a:miter lim="800000"/>
              <a:headEnd/>
              <a:tailEnd/>
            </a:ln>
            <a:effectLst>
              <a:outerShdw blurRad="190500" algn="tl" rotWithShape="0">
                <a:srgbClr val="000000">
                  <a:alpha val="70000"/>
                </a:srgbClr>
              </a:outerShdw>
            </a:effectLst>
          </p:spPr>
        </p:pic>
      </p:grpSp>
      <p:pic>
        <p:nvPicPr>
          <p:cNvPr id="44038" name="Picture 19" descr="agent-box.em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2492375"/>
            <a:ext cx="12493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F97B8595-CC2B-497E-82D1-B55779E62BD5}" type="slidenum">
              <a:rPr lang="ru-RU" altLang="en-US" sz="1200">
                <a:solidFill>
                  <a:schemeClr val="tx1"/>
                </a:solidFill>
              </a:rPr>
              <a:pPr eaLnBrk="1" hangingPunct="1">
                <a:spcBef>
                  <a:spcPct val="0"/>
                </a:spcBef>
                <a:buFontTx/>
                <a:buNone/>
              </a:pPr>
              <a:t>18</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Platform infrastructure agent</a:t>
            </a:r>
          </a:p>
        </p:txBody>
      </p:sp>
      <p:sp>
        <p:nvSpPr>
          <p:cNvPr id="45059" name="Content Placeholder 11"/>
          <p:cNvSpPr>
            <a:spLocks noGrp="1"/>
          </p:cNvSpPr>
          <p:nvPr>
            <p:ph idx="1"/>
          </p:nvPr>
        </p:nvSpPr>
        <p:spPr>
          <a:xfrm>
            <a:off x="611188" y="3429000"/>
            <a:ext cx="8075612" cy="2697163"/>
          </a:xfrm>
        </p:spPr>
        <p:txBody>
          <a:bodyPr/>
          <a:lstStyle/>
          <a:p>
            <a:r>
              <a:rPr lang="en-US" altLang="en-US" sz="2400"/>
              <a:t>Functions</a:t>
            </a:r>
          </a:p>
          <a:p>
            <a:pPr lvl="1"/>
            <a:r>
              <a:rPr lang="en-US" altLang="en-US" sz="2000"/>
              <a:t>provide generic platform-related services to other agents</a:t>
            </a:r>
          </a:p>
          <a:p>
            <a:pPr lvl="1"/>
            <a:r>
              <a:rPr lang="en-US" altLang="en-US" sz="2000"/>
              <a:t>exactly 7 agents of this type</a:t>
            </a:r>
          </a:p>
          <a:p>
            <a:pPr lvl="1"/>
            <a:r>
              <a:rPr lang="en-US" altLang="en-US" sz="2000"/>
              <a:t>available all the time (from platform startup till platform shutdown)</a:t>
            </a:r>
          </a:p>
        </p:txBody>
      </p:sp>
      <p:pic>
        <p:nvPicPr>
          <p:cNvPr id="4" name="Content Placeholder 3" descr="x1.emf"/>
          <p:cNvPicPr>
            <a:picLocks noChangeAspect="1"/>
          </p:cNvPicPr>
          <p:nvPr/>
        </p:nvPicPr>
        <p:blipFill>
          <a:blip r:embed="rId2"/>
          <a:stretch>
            <a:fillRect/>
          </a:stretch>
        </p:blipFill>
        <p:spPr bwMode="auto">
          <a:xfrm>
            <a:off x="2036763" y="857250"/>
            <a:ext cx="5249862" cy="1595438"/>
          </a:xfrm>
          <a:prstGeom prst="rect">
            <a:avLst/>
          </a:prstGeom>
          <a:noFill/>
          <a:ln w="9525">
            <a:noFill/>
            <a:miter lim="800000"/>
            <a:headEnd/>
            <a:tailEnd/>
          </a:ln>
          <a:effectLst>
            <a:outerShdw blurRad="190500" algn="tl" rotWithShape="0">
              <a:srgbClr val="000000">
                <a:alpha val="70000"/>
              </a:srgbClr>
            </a:outerShdw>
          </a:effectLst>
        </p:spPr>
      </p:pic>
      <p:sp>
        <p:nvSpPr>
          <p:cNvPr id="45061" name="Oval 4"/>
          <p:cNvSpPr>
            <a:spLocks noChangeArrowheads="1"/>
          </p:cNvSpPr>
          <p:nvPr/>
        </p:nvSpPr>
        <p:spPr bwMode="auto">
          <a:xfrm>
            <a:off x="3394075" y="1952625"/>
            <a:ext cx="1571625" cy="649288"/>
          </a:xfrm>
          <a:prstGeom prst="ellipse">
            <a:avLst/>
          </a:prstGeom>
          <a:solidFill>
            <a:srgbClr val="FF0000">
              <a:alpha val="39999"/>
            </a:srgbClr>
          </a:solidFill>
          <a:ln>
            <a:noFill/>
          </a:ln>
          <a:extLst>
            <a:ext uri="{91240B29-F687-4F45-9708-019B960494DF}">
              <a14:hiddenLine xmlns:a14="http://schemas.microsoft.com/office/drawing/2010/main" w="101600" algn="ctr">
                <a:solidFill>
                  <a:srgbClr val="000000"/>
                </a:solidFill>
                <a:round/>
                <a:headEnd/>
                <a:tailEnd type="triangle" w="med" len="me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2400">
              <a:solidFill>
                <a:schemeClr val="tx1"/>
              </a:solidFill>
            </a:endParaRPr>
          </a:p>
        </p:txBody>
      </p:sp>
      <p:pic>
        <p:nvPicPr>
          <p:cNvPr id="6" name="Picture 5" descr="worker.emf"/>
          <p:cNvPicPr>
            <a:picLocks noChangeAspect="1"/>
          </p:cNvPicPr>
          <p:nvPr/>
        </p:nvPicPr>
        <p:blipFill>
          <a:blip r:embed="rId3"/>
          <a:stretch>
            <a:fillRect/>
          </a:stretch>
        </p:blipFill>
        <p:spPr>
          <a:xfrm>
            <a:off x="7743825" y="2430463"/>
            <a:ext cx="857250" cy="1093787"/>
          </a:xfrm>
          <a:prstGeom prst="rect">
            <a:avLst/>
          </a:prstGeom>
          <a:ln>
            <a:noFill/>
          </a:ln>
          <a:effectLst>
            <a:outerShdw blurRad="190500" algn="tl" rotWithShape="0">
              <a:srgbClr val="000000">
                <a:alpha val="70000"/>
              </a:srgbClr>
            </a:outerShdw>
          </a:effectLst>
        </p:spPr>
      </p:pic>
      <p:sp>
        <p:nvSpPr>
          <p:cNvPr id="4506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4F421A94-409E-440D-9DC7-E64A189355DC}" type="slidenum">
              <a:rPr lang="ru-RU" altLang="en-US" sz="1200">
                <a:solidFill>
                  <a:schemeClr val="tx1"/>
                </a:solidFill>
              </a:rPr>
              <a:pPr eaLnBrk="1" hangingPunct="1">
                <a:spcBef>
                  <a:spcPct val="0"/>
                </a:spcBef>
                <a:buFontTx/>
                <a:buNone/>
              </a:pPr>
              <a:t>19</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3850" y="4508500"/>
            <a:ext cx="3527425" cy="1873250"/>
          </a:xfrm>
          <a:prstGeom prst="rect">
            <a:avLst/>
          </a:prstGeom>
          <a:noFill/>
          <a:ln w="57150" cmpd="thinThick">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lnSpc>
                <a:spcPct val="90000"/>
              </a:lnSpc>
              <a:spcBef>
                <a:spcPct val="20000"/>
              </a:spcBef>
              <a:defRPr/>
            </a:pPr>
            <a:r>
              <a:rPr lang="en-US" altLang="en-US" sz="2400" b="1">
                <a:solidFill>
                  <a:srgbClr val="003366"/>
                </a:solidFill>
              </a:rPr>
              <a:t>Researchers</a:t>
            </a:r>
            <a:endParaRPr lang="en-US" altLang="en-US" sz="2400" b="1" i="1">
              <a:solidFill>
                <a:srgbClr val="FF3300"/>
              </a:solidFill>
            </a:endParaRPr>
          </a:p>
          <a:p>
            <a:pPr lvl="1" eaLnBrk="1" hangingPunct="1">
              <a:lnSpc>
                <a:spcPct val="90000"/>
              </a:lnSpc>
              <a:spcBef>
                <a:spcPct val="20000"/>
              </a:spcBef>
              <a:buClr>
                <a:srgbClr val="003366"/>
              </a:buClr>
              <a:buSzPct val="80000"/>
              <a:buFont typeface="Wingdings" pitchFamily="2" charset="2"/>
              <a:buChar char="q"/>
              <a:defRPr/>
            </a:pPr>
            <a:r>
              <a:rPr lang="en-US" altLang="en-US" sz="2000" b="1">
                <a:solidFill>
                  <a:srgbClr val="CC3300"/>
                </a:solidFill>
                <a:effectLst>
                  <a:outerShdw blurRad="38100" dist="38100" dir="2700000" algn="tl">
                    <a:srgbClr val="C0C0C0"/>
                  </a:outerShdw>
                </a:effectLst>
              </a:rPr>
              <a:t>Vagan Terziyan</a:t>
            </a:r>
            <a:r>
              <a:rPr lang="en-US" altLang="en-US" sz="1600" b="1">
                <a:solidFill>
                  <a:srgbClr val="663300"/>
                </a:solidFill>
              </a:rPr>
              <a:t> (Head)</a:t>
            </a:r>
            <a:endParaRPr lang="en-GB" altLang="en-US" sz="1600" b="1">
              <a:solidFill>
                <a:srgbClr val="663300"/>
              </a:solidFill>
            </a:endParaRPr>
          </a:p>
          <a:p>
            <a:pPr lvl="1" eaLnBrk="1" hangingPunct="1">
              <a:lnSpc>
                <a:spcPct val="90000"/>
              </a:lnSpc>
              <a:spcBef>
                <a:spcPct val="20000"/>
              </a:spcBef>
              <a:buClr>
                <a:srgbClr val="003366"/>
              </a:buClr>
              <a:buSzPct val="80000"/>
              <a:buFont typeface="Wingdings" pitchFamily="2" charset="2"/>
              <a:buChar char="q"/>
              <a:defRPr/>
            </a:pPr>
            <a:r>
              <a:rPr lang="en-GB" altLang="en-US" sz="1600" b="1" i="1">
                <a:solidFill>
                  <a:srgbClr val="663300"/>
                </a:solidFill>
              </a:rPr>
              <a:t>Olena Kaykova</a:t>
            </a:r>
            <a:endParaRPr lang="en-GB" altLang="en-US" sz="1600" b="1" i="1">
              <a:solidFill>
                <a:srgbClr val="969696"/>
              </a:solidFill>
            </a:endParaRPr>
          </a:p>
          <a:p>
            <a:pPr lvl="1" eaLnBrk="1" hangingPunct="1">
              <a:lnSpc>
                <a:spcPct val="90000"/>
              </a:lnSpc>
              <a:spcBef>
                <a:spcPct val="20000"/>
              </a:spcBef>
              <a:buClr>
                <a:srgbClr val="003366"/>
              </a:buClr>
              <a:buSzPct val="80000"/>
              <a:buFont typeface="Wingdings" pitchFamily="2" charset="2"/>
              <a:buChar char="q"/>
              <a:defRPr/>
            </a:pPr>
            <a:r>
              <a:rPr lang="en-GB" altLang="en-US" sz="1600" b="1" i="1">
                <a:solidFill>
                  <a:srgbClr val="663300"/>
                </a:solidFill>
              </a:rPr>
              <a:t>Oleksiy Khriyenko</a:t>
            </a:r>
          </a:p>
          <a:p>
            <a:pPr lvl="1" eaLnBrk="1" hangingPunct="1">
              <a:lnSpc>
                <a:spcPct val="90000"/>
              </a:lnSpc>
              <a:spcBef>
                <a:spcPct val="20000"/>
              </a:spcBef>
              <a:buClr>
                <a:srgbClr val="003366"/>
              </a:buClr>
              <a:buSzPct val="80000"/>
              <a:buFont typeface="Wingdings" pitchFamily="2" charset="2"/>
              <a:buChar char="q"/>
              <a:defRPr/>
            </a:pPr>
            <a:r>
              <a:rPr lang="en-GB" altLang="en-US" sz="1600" b="1" i="1">
                <a:solidFill>
                  <a:srgbClr val="663300"/>
                </a:solidFill>
              </a:rPr>
              <a:t>Sergiy Nikitin</a:t>
            </a:r>
          </a:p>
          <a:p>
            <a:pPr lvl="1" eaLnBrk="1" hangingPunct="1">
              <a:lnSpc>
                <a:spcPct val="90000"/>
              </a:lnSpc>
              <a:spcBef>
                <a:spcPct val="20000"/>
              </a:spcBef>
              <a:buClr>
                <a:srgbClr val="003366"/>
              </a:buClr>
              <a:buSzPct val="80000"/>
              <a:buFont typeface="Wingdings" pitchFamily="2" charset="2"/>
              <a:buChar char="q"/>
              <a:defRPr/>
            </a:pPr>
            <a:r>
              <a:rPr lang="en-GB" altLang="en-US" sz="1600" b="1" i="1">
                <a:solidFill>
                  <a:srgbClr val="663300"/>
                </a:solidFill>
              </a:rPr>
              <a:t>Michal Nagy</a:t>
            </a:r>
          </a:p>
          <a:p>
            <a:pPr lvl="1" algn="ctr" eaLnBrk="1" hangingPunct="1">
              <a:lnSpc>
                <a:spcPct val="90000"/>
              </a:lnSpc>
              <a:spcBef>
                <a:spcPct val="20000"/>
              </a:spcBef>
              <a:buClr>
                <a:srgbClr val="003366"/>
              </a:buClr>
              <a:buSzPct val="80000"/>
              <a:defRPr/>
            </a:pPr>
            <a:endParaRPr lang="en-GB" altLang="en-US" sz="1600" b="1" i="1">
              <a:solidFill>
                <a:srgbClr val="969696"/>
              </a:solidFill>
            </a:endParaRPr>
          </a:p>
          <a:p>
            <a:pPr lvl="1" algn="ctr" eaLnBrk="1" hangingPunct="1">
              <a:lnSpc>
                <a:spcPct val="90000"/>
              </a:lnSpc>
              <a:spcBef>
                <a:spcPct val="20000"/>
              </a:spcBef>
              <a:buClr>
                <a:srgbClr val="003366"/>
              </a:buClr>
              <a:buSzPct val="80000"/>
              <a:buFont typeface="Wingdings" pitchFamily="2" charset="2"/>
              <a:buNone/>
              <a:defRPr/>
            </a:pPr>
            <a:endParaRPr lang="en-GB" altLang="en-US" sz="1600" b="1">
              <a:solidFill>
                <a:srgbClr val="663300"/>
              </a:solidFill>
            </a:endParaRPr>
          </a:p>
        </p:txBody>
      </p:sp>
      <p:sp>
        <p:nvSpPr>
          <p:cNvPr id="3" name="Rectangle 3"/>
          <p:cNvSpPr>
            <a:spLocks noChangeArrowheads="1"/>
          </p:cNvSpPr>
          <p:nvPr/>
        </p:nvSpPr>
        <p:spPr bwMode="auto">
          <a:xfrm>
            <a:off x="1476375" y="227013"/>
            <a:ext cx="7461250" cy="609600"/>
          </a:xfrm>
          <a:prstGeom prst="rect">
            <a:avLst/>
          </a:prstGeom>
          <a:noFill/>
          <a:ln w="9525" algn="ctr">
            <a:noFill/>
            <a:miter lim="800000"/>
            <a:headEnd/>
            <a:tailEnd/>
          </a:ln>
          <a:effectLst>
            <a:outerShdw dist="35921" dir="2700000" algn="ctr" rotWithShape="0">
              <a:schemeClr val="bg2">
                <a:alpha val="50000"/>
              </a:schemeClr>
            </a:outerShdw>
          </a:effectLst>
        </p:spPr>
        <p:txBody>
          <a:bodyPr lIns="0" rIns="0" anchor="ct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r">
              <a:defRPr/>
            </a:pPr>
            <a:r>
              <a:rPr lang="en-US" altLang="en-US" sz="3200" b="1">
                <a:solidFill>
                  <a:srgbClr val="EC8C00"/>
                </a:solidFill>
                <a:effectLst>
                  <a:outerShdw blurRad="38100" dist="38100" dir="2700000" algn="tl">
                    <a:srgbClr val="C0C0C0"/>
                  </a:outerShdw>
                </a:effectLst>
              </a:rPr>
              <a:t>Industrial Ontologies Group</a:t>
            </a:r>
            <a:endParaRPr lang="en-GB" altLang="en-US" sz="3200" b="1">
              <a:solidFill>
                <a:srgbClr val="EC8C00"/>
              </a:solidFill>
              <a:effectLst>
                <a:outerShdw blurRad="38100" dist="38100" dir="2700000" algn="tl">
                  <a:srgbClr val="C0C0C0"/>
                </a:outerShdw>
              </a:effectLst>
            </a:endParaRPr>
          </a:p>
        </p:txBody>
      </p:sp>
      <p:pic>
        <p:nvPicPr>
          <p:cNvPr id="27652" name="Picture 4" descr="jyu_torch_b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765175"/>
            <a:ext cx="608013"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5651500" y="4508500"/>
            <a:ext cx="3598863" cy="1873250"/>
          </a:xfrm>
          <a:prstGeom prst="rect">
            <a:avLst/>
          </a:prstGeom>
          <a:noFill/>
          <a:ln w="57150" cmpd="thinThick">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lnSpc>
                <a:spcPct val="90000"/>
              </a:lnSpc>
              <a:spcBef>
                <a:spcPct val="20000"/>
              </a:spcBef>
              <a:defRPr/>
            </a:pPr>
            <a:r>
              <a:rPr lang="en-US" altLang="en-US" sz="2400" b="1">
                <a:solidFill>
                  <a:srgbClr val="003366"/>
                </a:solidFill>
              </a:rPr>
              <a:t>Contact Person:</a:t>
            </a:r>
          </a:p>
          <a:p>
            <a:pPr eaLnBrk="1" hangingPunct="1">
              <a:lnSpc>
                <a:spcPct val="90000"/>
              </a:lnSpc>
              <a:spcBef>
                <a:spcPct val="20000"/>
              </a:spcBef>
              <a:defRPr/>
            </a:pPr>
            <a:r>
              <a:rPr lang="en-US" altLang="en-US" sz="2400" b="1">
                <a:solidFill>
                  <a:srgbClr val="003366"/>
                </a:solidFill>
              </a:rPr>
              <a:t>        </a:t>
            </a:r>
            <a:r>
              <a:rPr lang="en-US" altLang="en-US" sz="2400" b="1">
                <a:solidFill>
                  <a:srgbClr val="663300"/>
                </a:solidFill>
                <a:effectLst>
                  <a:outerShdw blurRad="38100" dist="38100" dir="2700000" algn="tl">
                    <a:srgbClr val="C0C0C0"/>
                  </a:outerShdw>
                </a:effectLst>
              </a:rPr>
              <a:t>Timo Tiihonen</a:t>
            </a:r>
          </a:p>
          <a:p>
            <a:pPr lvl="1" eaLnBrk="1" hangingPunct="1">
              <a:lnSpc>
                <a:spcPct val="90000"/>
              </a:lnSpc>
              <a:spcBef>
                <a:spcPct val="20000"/>
              </a:spcBef>
              <a:buClr>
                <a:srgbClr val="003366"/>
              </a:buClr>
              <a:buSzPct val="80000"/>
              <a:buFont typeface="Wingdings" pitchFamily="2" charset="2"/>
              <a:buChar char="q"/>
              <a:defRPr/>
            </a:pPr>
            <a:r>
              <a:rPr lang="en-US" altLang="en-US" sz="1600" b="1">
                <a:solidFill>
                  <a:srgbClr val="003366"/>
                </a:solidFill>
              </a:rPr>
              <a:t>e-mails:</a:t>
            </a:r>
          </a:p>
          <a:p>
            <a:pPr lvl="2" eaLnBrk="1" hangingPunct="1">
              <a:lnSpc>
                <a:spcPct val="90000"/>
              </a:lnSpc>
              <a:spcBef>
                <a:spcPct val="20000"/>
              </a:spcBef>
              <a:buFontTx/>
              <a:buChar char="•"/>
              <a:defRPr/>
            </a:pPr>
            <a:r>
              <a:rPr lang="en-US" altLang="en-US" sz="1600" b="1" i="1">
                <a:solidFill>
                  <a:srgbClr val="336699"/>
                </a:solidFill>
                <a:effectLst>
                  <a:outerShdw blurRad="38100" dist="38100" dir="2700000" algn="tl">
                    <a:srgbClr val="C0C0C0"/>
                  </a:outerShdw>
                </a:effectLst>
                <a:hlinkClick r:id="rId3"/>
              </a:rPr>
              <a:t>timo.tiihonen@jyu.fi</a:t>
            </a:r>
            <a:endParaRPr lang="en-US" altLang="en-US" sz="1600" b="1" i="1">
              <a:solidFill>
                <a:srgbClr val="336699"/>
              </a:solidFill>
              <a:effectLst>
                <a:outerShdw blurRad="38100" dist="38100" dir="2700000" algn="tl">
                  <a:srgbClr val="C0C0C0"/>
                </a:outerShdw>
              </a:effectLst>
            </a:endParaRPr>
          </a:p>
          <a:p>
            <a:pPr lvl="2" eaLnBrk="1" hangingPunct="1">
              <a:lnSpc>
                <a:spcPct val="90000"/>
              </a:lnSpc>
              <a:spcBef>
                <a:spcPct val="20000"/>
              </a:spcBef>
              <a:buFontTx/>
              <a:buChar char="•"/>
              <a:defRPr/>
            </a:pPr>
            <a:r>
              <a:rPr lang="en-US" altLang="en-US" sz="1600" b="1" i="1">
                <a:solidFill>
                  <a:srgbClr val="336699"/>
                </a:solidFill>
                <a:effectLst>
                  <a:outerShdw blurRad="38100" dist="38100" dir="2700000" algn="tl">
                    <a:srgbClr val="C0C0C0"/>
                  </a:outerShdw>
                </a:effectLst>
                <a:hlinkClick r:id="rId4"/>
              </a:rPr>
              <a:t>vagan.terziyan@jyu.fi</a:t>
            </a:r>
            <a:endParaRPr lang="en-US" altLang="en-US" sz="1600" b="1" i="1">
              <a:solidFill>
                <a:srgbClr val="336699"/>
              </a:solidFill>
              <a:effectLst>
                <a:outerShdw blurRad="38100" dist="38100" dir="2700000" algn="tl">
                  <a:srgbClr val="C0C0C0"/>
                </a:outerShdw>
              </a:effectLst>
            </a:endParaRPr>
          </a:p>
          <a:p>
            <a:pPr lvl="1" algn="ctr" eaLnBrk="1" hangingPunct="1">
              <a:lnSpc>
                <a:spcPct val="90000"/>
              </a:lnSpc>
              <a:spcBef>
                <a:spcPct val="20000"/>
              </a:spcBef>
              <a:buClr>
                <a:srgbClr val="003366"/>
              </a:buClr>
              <a:buSzPct val="80000"/>
              <a:buFont typeface="Wingdings" pitchFamily="2" charset="2"/>
              <a:buNone/>
              <a:defRPr/>
            </a:pPr>
            <a:r>
              <a:rPr lang="en-US" altLang="en-US" sz="1600" b="1" i="1">
                <a:solidFill>
                  <a:srgbClr val="336699"/>
                </a:solidFill>
                <a:effectLst>
                  <a:outerShdw blurRad="38100" dist="38100" dir="2700000" algn="tl">
                    <a:srgbClr val="C0C0C0"/>
                  </a:outerShdw>
                </a:effectLst>
              </a:rPr>
              <a:t>                   </a:t>
            </a:r>
            <a:endParaRPr lang="en-US" altLang="en-US" sz="1600" b="1">
              <a:solidFill>
                <a:srgbClr val="003366"/>
              </a:solidFill>
            </a:endParaRPr>
          </a:p>
          <a:p>
            <a:pPr lvl="1" algn="ctr" eaLnBrk="1" hangingPunct="1">
              <a:lnSpc>
                <a:spcPct val="90000"/>
              </a:lnSpc>
              <a:spcBef>
                <a:spcPct val="20000"/>
              </a:spcBef>
              <a:buClr>
                <a:srgbClr val="003366"/>
              </a:buClr>
              <a:buSzPct val="80000"/>
              <a:buFont typeface="Wingdings" pitchFamily="2" charset="2"/>
              <a:buChar char="q"/>
              <a:defRPr/>
            </a:pPr>
            <a:r>
              <a:rPr lang="en-US" altLang="en-US" sz="1600" b="1">
                <a:solidFill>
                  <a:srgbClr val="003366"/>
                </a:solidFill>
              </a:rPr>
              <a:t>phone: </a:t>
            </a:r>
            <a:r>
              <a:rPr lang="en-US" altLang="en-US" sz="1600" b="1" i="1">
                <a:solidFill>
                  <a:srgbClr val="336699"/>
                </a:solidFill>
                <a:effectLst>
                  <a:outerShdw blurRad="38100" dist="38100" dir="2700000" algn="tl">
                    <a:srgbClr val="C0C0C0"/>
                  </a:outerShdw>
                </a:effectLst>
              </a:rPr>
              <a:t>+358 14 260 2741</a:t>
            </a:r>
          </a:p>
          <a:p>
            <a:pPr algn="ctr" eaLnBrk="1" hangingPunct="1">
              <a:lnSpc>
                <a:spcPct val="90000"/>
              </a:lnSpc>
              <a:spcBef>
                <a:spcPct val="20000"/>
              </a:spcBef>
              <a:defRPr/>
            </a:pPr>
            <a:endParaRPr lang="en-US" altLang="en-US" sz="1600" b="1" i="1">
              <a:solidFill>
                <a:srgbClr val="FF3300"/>
              </a:solidFill>
            </a:endParaRPr>
          </a:p>
        </p:txBody>
      </p:sp>
      <p:sp>
        <p:nvSpPr>
          <p:cNvPr id="6" name="Text Box 6"/>
          <p:cNvSpPr txBox="1">
            <a:spLocks noChangeArrowheads="1"/>
          </p:cNvSpPr>
          <p:nvPr/>
        </p:nvSpPr>
        <p:spPr bwMode="auto">
          <a:xfrm>
            <a:off x="1316038" y="1412875"/>
            <a:ext cx="1800225" cy="244475"/>
          </a:xfrm>
          <a:prstGeom prst="rect">
            <a:avLst/>
          </a:prstGeom>
          <a:noFill/>
          <a:ln w="9525">
            <a:noFill/>
            <a:miter lim="800000"/>
            <a:headEnd/>
            <a:tailEn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spcBef>
                <a:spcPct val="50000"/>
              </a:spcBef>
              <a:defRPr/>
            </a:pPr>
            <a:r>
              <a:rPr lang="en-US" altLang="en-US" sz="1000" b="1" i="1">
                <a:solidFill>
                  <a:schemeClr val="hlink"/>
                </a:solidFill>
                <a:effectLst>
                  <a:outerShdw blurRad="38100" dist="38100" dir="2700000" algn="tl">
                    <a:srgbClr val="C0C0C0"/>
                  </a:outerShdw>
                </a:effectLst>
              </a:rPr>
              <a:t>University of Jyväskylä</a:t>
            </a:r>
          </a:p>
        </p:txBody>
      </p:sp>
      <p:pic>
        <p:nvPicPr>
          <p:cNvPr id="27655" name="Picture 7" descr="ago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1196975"/>
            <a:ext cx="1655763"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8" descr="notebg"/>
          <p:cNvPicPr>
            <a:picLocks noChangeAspect="1" noChangeArrowheads="1"/>
          </p:cNvPicPr>
          <p:nvPr/>
        </p:nvPicPr>
        <p:blipFill>
          <a:blip r:embed="rId6">
            <a:lum bright="-6000"/>
            <a:extLst>
              <a:ext uri="{28A0092B-C50C-407E-A947-70E740481C1C}">
                <a14:useLocalDpi xmlns:a14="http://schemas.microsoft.com/office/drawing/2010/main" val="0"/>
              </a:ext>
            </a:extLst>
          </a:blip>
          <a:srcRect r="2618" b="2684"/>
          <a:stretch>
            <a:fillRect/>
          </a:stretch>
        </p:blipFill>
        <p:spPr bwMode="auto">
          <a:xfrm>
            <a:off x="582613" y="1844675"/>
            <a:ext cx="8453437"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9" descr="kaykova_u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2060575"/>
            <a:ext cx="873125" cy="1130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8" name="Picture 10" descr="terziyan_un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400" y="2057400"/>
            <a:ext cx="1784350" cy="2362200"/>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59" name="Picture 11" descr="Tiihone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9538" y="2057400"/>
            <a:ext cx="1662112" cy="2286000"/>
          </a:xfrm>
          <a:prstGeom prst="rect">
            <a:avLst/>
          </a:prstGeom>
          <a:noFill/>
          <a:ln w="6350" algn="ctr">
            <a:solidFill>
              <a:schemeClr val="tx1"/>
            </a:solidFill>
            <a:miter lim="800000"/>
            <a:headEnd/>
            <a:tailEnd/>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27660" name="Picture 12" descr="Nikitin_new"/>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9925" y="2060575"/>
            <a:ext cx="854075" cy="115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3"/>
          <p:cNvSpPr txBox="1">
            <a:spLocks noChangeArrowheads="1"/>
          </p:cNvSpPr>
          <p:nvPr/>
        </p:nvSpPr>
        <p:spPr bwMode="auto">
          <a:xfrm>
            <a:off x="-107950" y="6237288"/>
            <a:ext cx="5545138" cy="457200"/>
          </a:xfrm>
          <a:prstGeom prst="rect">
            <a:avLst/>
          </a:prstGeom>
          <a:noFill/>
          <a:ln w="9525" algn="ctr">
            <a:noFill/>
            <a:miter lim="800000"/>
            <a:headEnd/>
            <a:tailEnd/>
          </a:ln>
          <a:effectLst/>
        </p:spPr>
        <p:txBody>
          <a:bodyPr>
            <a:spAutoFit/>
          </a:bodyPr>
          <a:lstStyle/>
          <a:p>
            <a:pPr algn="ctr">
              <a:spcBef>
                <a:spcPct val="50000"/>
              </a:spcBef>
              <a:defRPr/>
            </a:pPr>
            <a:r>
              <a:rPr lang="en-US" sz="1600" b="1" dirty="0">
                <a:solidFill>
                  <a:srgbClr val="003366"/>
                </a:solidFill>
              </a:rPr>
              <a:t>URL</a:t>
            </a:r>
            <a:r>
              <a:rPr lang="en-US" sz="1600" b="1">
                <a:solidFill>
                  <a:srgbClr val="003366"/>
                </a:solidFill>
              </a:rPr>
              <a:t>:</a:t>
            </a:r>
            <a:r>
              <a:rPr lang="en-US" sz="1400" b="1">
                <a:solidFill>
                  <a:srgbClr val="003366"/>
                </a:solidFill>
              </a:rPr>
              <a:t> </a:t>
            </a:r>
            <a:r>
              <a:rPr lang="en-US" sz="1800" b="1" i="1">
                <a:solidFill>
                  <a:srgbClr val="336699"/>
                </a:solidFill>
                <a:hlinkClick r:id="rId11"/>
              </a:rPr>
              <a:t>https://ai.it.jyu.fi/OntoGroup</a:t>
            </a:r>
            <a:r>
              <a:rPr lang="en-US" sz="1800" b="1" i="1">
                <a:solidFill>
                  <a:srgbClr val="336699"/>
                </a:solidFill>
              </a:rPr>
              <a:t> </a:t>
            </a:r>
            <a:r>
              <a:rPr lang="en-US" sz="2400" i="1">
                <a:solidFill>
                  <a:srgbClr val="336699"/>
                </a:solidFill>
                <a:effectLst>
                  <a:outerShdw blurRad="38100" dist="38100" dir="2700000" algn="tl">
                    <a:srgbClr val="C0C0C0"/>
                  </a:outerShdw>
                </a:effectLst>
              </a:rPr>
              <a:t> </a:t>
            </a:r>
            <a:endParaRPr lang="en-US" sz="2400" i="1" dirty="0">
              <a:solidFill>
                <a:srgbClr val="336699"/>
              </a:solidFill>
              <a:effectLst>
                <a:outerShdw blurRad="38100" dist="38100" dir="2700000" algn="tl">
                  <a:srgbClr val="C0C0C0"/>
                </a:outerShdw>
              </a:effectLst>
            </a:endParaRPr>
          </a:p>
        </p:txBody>
      </p:sp>
      <p:sp>
        <p:nvSpPr>
          <p:cNvPr id="27662" name="Rectangle 14"/>
          <p:cNvSpPr>
            <a:spLocks noChangeArrowheads="1"/>
          </p:cNvSpPr>
          <p:nvPr/>
        </p:nvSpPr>
        <p:spPr bwMode="auto">
          <a:xfrm>
            <a:off x="3230563" y="5127625"/>
            <a:ext cx="2808287"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a:lstStyle>
            <a:lvl1pPr marL="342900" indent="-342900"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lvl="1" eaLnBrk="1" hangingPunct="1">
              <a:lnSpc>
                <a:spcPct val="90000"/>
              </a:lnSpc>
            </a:pPr>
            <a:r>
              <a:rPr lang="en-GB" altLang="en-US" sz="1600" b="1" i="1">
                <a:solidFill>
                  <a:srgbClr val="663300"/>
                </a:solidFill>
              </a:rPr>
              <a:t>Michael Cochez</a:t>
            </a:r>
          </a:p>
          <a:p>
            <a:pPr lvl="1" eaLnBrk="1" hangingPunct="1">
              <a:lnSpc>
                <a:spcPct val="90000"/>
              </a:lnSpc>
            </a:pPr>
            <a:r>
              <a:rPr lang="en-GB" altLang="en-US" sz="1600" b="1" i="1">
                <a:solidFill>
                  <a:srgbClr val="663300"/>
                </a:solidFill>
              </a:rPr>
              <a:t>Joonas Kesäniemi</a:t>
            </a:r>
          </a:p>
          <a:p>
            <a:pPr lvl="1" eaLnBrk="1" hangingPunct="1">
              <a:lnSpc>
                <a:spcPct val="90000"/>
              </a:lnSpc>
            </a:pPr>
            <a:r>
              <a:rPr lang="en-US" altLang="en-US" sz="1600" b="1" i="1">
                <a:solidFill>
                  <a:srgbClr val="663300"/>
                </a:solidFill>
              </a:rPr>
              <a:t>Viljo Pilli-Sihvola</a:t>
            </a:r>
          </a:p>
          <a:p>
            <a:pPr lvl="1" eaLnBrk="1" hangingPunct="1">
              <a:lnSpc>
                <a:spcPct val="90000"/>
              </a:lnSpc>
            </a:pPr>
            <a:r>
              <a:rPr lang="fi-FI" altLang="en-US" sz="1600" b="1" i="1">
                <a:solidFill>
                  <a:srgbClr val="663300"/>
                </a:solidFill>
              </a:rPr>
              <a:t>Jose Luis Garduno</a:t>
            </a:r>
            <a:endParaRPr lang="en-GB" altLang="en-US" sz="1600" b="1" i="1">
              <a:solidFill>
                <a:srgbClr val="663300"/>
              </a:solidFill>
            </a:endParaRPr>
          </a:p>
        </p:txBody>
      </p:sp>
      <p:pic>
        <p:nvPicPr>
          <p:cNvPr id="27663" name="Picture 15" descr="khriyenko_uni1_i"/>
          <p:cNvPicPr>
            <a:picLocks noChangeAspect="1" noChangeArrowheads="1"/>
          </p:cNvPicPr>
          <p:nvPr/>
        </p:nvPicPr>
        <p:blipFill>
          <a:blip r:embed="rId12">
            <a:lum contrast="-6000"/>
            <a:extLst>
              <a:ext uri="{28A0092B-C50C-407E-A947-70E740481C1C}">
                <a14:useLocalDpi xmlns:a14="http://schemas.microsoft.com/office/drawing/2010/main" val="0"/>
              </a:ext>
            </a:extLst>
          </a:blip>
          <a:srcRect/>
          <a:stretch>
            <a:fillRect/>
          </a:stretch>
        </p:blipFill>
        <p:spPr bwMode="auto">
          <a:xfrm>
            <a:off x="3546475" y="2060575"/>
            <a:ext cx="865188" cy="11398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4" name="Picture 16" descr="Kesaniemi"/>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3775" y="3276600"/>
            <a:ext cx="879475" cy="1152525"/>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5" name="Picture 1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10200" y="2057400"/>
            <a:ext cx="882650" cy="115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6" name="Picture 18"/>
          <p:cNvPicPr>
            <a:picLocks noChangeAspect="1" noChangeArrowheads="1"/>
          </p:cNvPicPr>
          <p:nvPr/>
        </p:nvPicPr>
        <p:blipFill>
          <a:blip r:embed="rId15">
            <a:lum bright="12000"/>
            <a:extLst>
              <a:ext uri="{28A0092B-C50C-407E-A947-70E740481C1C}">
                <a14:useLocalDpi xmlns:a14="http://schemas.microsoft.com/office/drawing/2010/main" val="0"/>
              </a:ext>
            </a:extLst>
          </a:blip>
          <a:srcRect/>
          <a:stretch>
            <a:fillRect/>
          </a:stretch>
        </p:blipFill>
        <p:spPr bwMode="auto">
          <a:xfrm>
            <a:off x="2590800" y="3276600"/>
            <a:ext cx="873125" cy="115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67" name="WordArt 19"/>
          <p:cNvSpPr>
            <a:spLocks noChangeArrowheads="1" noChangeShapeType="1" noTextEdit="1"/>
          </p:cNvSpPr>
          <p:nvPr/>
        </p:nvSpPr>
        <p:spPr bwMode="auto">
          <a:xfrm>
            <a:off x="5715000" y="1057275"/>
            <a:ext cx="3213100" cy="5715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IOG Team Kernel</a:t>
            </a:r>
          </a:p>
        </p:txBody>
      </p:sp>
      <p:pic>
        <p:nvPicPr>
          <p:cNvPr id="27668" name="Picture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05800" y="2578100"/>
            <a:ext cx="571500" cy="35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69" name="Picture 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05800" y="3492500"/>
            <a:ext cx="571500" cy="331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70" name="Picture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05800" y="3033713"/>
            <a:ext cx="571500" cy="357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71" name="Picture 24"/>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305800" y="2100263"/>
            <a:ext cx="584200" cy="363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72" name="Picture 2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05800" y="3911600"/>
            <a:ext cx="571500" cy="35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73" name="Picture 24" descr="Viljo.jp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4495800" y="3276600"/>
            <a:ext cx="857250" cy="114300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74" name="Picture 26"/>
          <p:cNvPicPr>
            <a:picLocks noChangeAspect="1" noChangeArrowheads="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10200" y="3276600"/>
            <a:ext cx="889000" cy="1143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675" name="Picture 2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21313" y="3270250"/>
            <a:ext cx="876300" cy="1165225"/>
          </a:xfrm>
          <a:prstGeom prst="rect">
            <a:avLst/>
          </a:prstGeom>
          <a:noFill/>
          <a:ln w="19050" algn="ctr">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Application infrastructure agent</a:t>
            </a:r>
          </a:p>
        </p:txBody>
      </p:sp>
      <p:sp>
        <p:nvSpPr>
          <p:cNvPr id="46083" name="Content Placeholder 11"/>
          <p:cNvSpPr>
            <a:spLocks noGrp="1"/>
          </p:cNvSpPr>
          <p:nvPr>
            <p:ph idx="1"/>
          </p:nvPr>
        </p:nvSpPr>
        <p:spPr>
          <a:xfrm>
            <a:off x="611188" y="3071813"/>
            <a:ext cx="8075612" cy="3071812"/>
          </a:xfrm>
        </p:spPr>
        <p:txBody>
          <a:bodyPr/>
          <a:lstStyle/>
          <a:p>
            <a:r>
              <a:rPr lang="en-US" altLang="en-US" sz="2400"/>
              <a:t>Functions</a:t>
            </a:r>
          </a:p>
          <a:p>
            <a:pPr lvl="1"/>
            <a:r>
              <a:rPr lang="en-US" altLang="en-US" sz="2000"/>
              <a:t>works for a particular application running on top of Ubiware</a:t>
            </a:r>
          </a:p>
          <a:p>
            <a:pPr lvl="1"/>
            <a:r>
              <a:rPr lang="en-US" altLang="en-US" sz="2000"/>
              <a:t>works for every user of the application</a:t>
            </a:r>
          </a:p>
          <a:p>
            <a:pPr lvl="1"/>
            <a:r>
              <a:rPr lang="en-US" altLang="en-US" sz="2000"/>
              <a:t>one application can have several AIAs</a:t>
            </a:r>
          </a:p>
          <a:p>
            <a:pPr lvl="1"/>
            <a:r>
              <a:rPr lang="en-US" altLang="en-US" sz="2000"/>
              <a:t>available from application deployment till undeployment</a:t>
            </a:r>
          </a:p>
          <a:p>
            <a:r>
              <a:rPr lang="en-US" altLang="en-US" sz="2400"/>
              <a:t>Example</a:t>
            </a:r>
          </a:p>
          <a:p>
            <a:pPr lvl="1"/>
            <a:r>
              <a:rPr lang="en-US" altLang="en-US" sz="2000"/>
              <a:t>an application related to flower delivery might have one agent who is responsible for delivery scheduling for every user</a:t>
            </a:r>
          </a:p>
        </p:txBody>
      </p:sp>
      <p:pic>
        <p:nvPicPr>
          <p:cNvPr id="4" name="Content Placeholder 3" descr="x1.emf"/>
          <p:cNvPicPr>
            <a:picLocks noChangeAspect="1"/>
          </p:cNvPicPr>
          <p:nvPr/>
        </p:nvPicPr>
        <p:blipFill>
          <a:blip r:embed="rId2"/>
          <a:stretch>
            <a:fillRect/>
          </a:stretch>
        </p:blipFill>
        <p:spPr bwMode="auto">
          <a:xfrm>
            <a:off x="2036763" y="857250"/>
            <a:ext cx="5249862" cy="1595438"/>
          </a:xfrm>
          <a:prstGeom prst="rect">
            <a:avLst/>
          </a:prstGeom>
          <a:noFill/>
          <a:ln w="9525">
            <a:noFill/>
            <a:miter lim="800000"/>
            <a:headEnd/>
            <a:tailEnd/>
          </a:ln>
          <a:effectLst>
            <a:outerShdw blurRad="190500" algn="tl" rotWithShape="0">
              <a:srgbClr val="000000">
                <a:alpha val="70000"/>
              </a:srgbClr>
            </a:outerShdw>
          </a:effectLst>
        </p:spPr>
      </p:pic>
      <p:sp>
        <p:nvSpPr>
          <p:cNvPr id="46085" name="Oval 4"/>
          <p:cNvSpPr>
            <a:spLocks noChangeArrowheads="1"/>
          </p:cNvSpPr>
          <p:nvPr/>
        </p:nvSpPr>
        <p:spPr bwMode="auto">
          <a:xfrm>
            <a:off x="1928813" y="1952625"/>
            <a:ext cx="1571625" cy="649288"/>
          </a:xfrm>
          <a:prstGeom prst="ellipse">
            <a:avLst/>
          </a:prstGeom>
          <a:solidFill>
            <a:srgbClr val="FF0000">
              <a:alpha val="39999"/>
            </a:srgbClr>
          </a:solidFill>
          <a:ln>
            <a:noFill/>
          </a:ln>
          <a:extLst>
            <a:ext uri="{91240B29-F687-4F45-9708-019B960494DF}">
              <a14:hiddenLine xmlns:a14="http://schemas.microsoft.com/office/drawing/2010/main" w="101600" algn="ctr">
                <a:solidFill>
                  <a:srgbClr val="000000"/>
                </a:solidFill>
                <a:round/>
                <a:headEnd/>
                <a:tailEnd type="triangle" w="med" len="me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2400">
              <a:solidFill>
                <a:schemeClr val="tx1"/>
              </a:solidFill>
            </a:endParaRPr>
          </a:p>
        </p:txBody>
      </p:sp>
      <p:pic>
        <p:nvPicPr>
          <p:cNvPr id="6" name="Picture 5" descr="worker.emf"/>
          <p:cNvPicPr>
            <a:picLocks noChangeAspect="1"/>
          </p:cNvPicPr>
          <p:nvPr/>
        </p:nvPicPr>
        <p:blipFill>
          <a:blip r:embed="rId3"/>
          <a:stretch>
            <a:fillRect/>
          </a:stretch>
        </p:blipFill>
        <p:spPr>
          <a:xfrm>
            <a:off x="7743825" y="2420938"/>
            <a:ext cx="857250" cy="1112837"/>
          </a:xfrm>
          <a:prstGeom prst="rect">
            <a:avLst/>
          </a:prstGeom>
          <a:ln>
            <a:noFill/>
          </a:ln>
          <a:effectLst>
            <a:outerShdw blurRad="190500" algn="tl" rotWithShape="0">
              <a:srgbClr val="000000">
                <a:alpha val="70000"/>
              </a:srgbClr>
            </a:outerShdw>
          </a:effectLst>
        </p:spPr>
      </p:pic>
      <p:sp>
        <p:nvSpPr>
          <p:cNvPr id="4608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D4912B9C-39E3-4FA6-93BF-60A668226ABA}" type="slidenum">
              <a:rPr lang="ru-RU" altLang="en-US" sz="1200">
                <a:solidFill>
                  <a:schemeClr val="tx1"/>
                </a:solidFill>
              </a:rPr>
              <a:pPr eaLnBrk="1" hangingPunct="1">
                <a:spcBef>
                  <a:spcPct val="0"/>
                </a:spcBef>
                <a:buFontTx/>
                <a:buNone/>
              </a:pPr>
              <a:t>20</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84438" y="261938"/>
            <a:ext cx="6502400" cy="503237"/>
          </a:xfrm>
        </p:spPr>
        <p:txBody>
          <a:bodyPr/>
          <a:lstStyle/>
          <a:p>
            <a:pPr algn="r">
              <a:defRPr/>
            </a:pPr>
            <a:r>
              <a:rPr lang="en-US" sz="3200" dirty="0"/>
              <a:t>Personal user agent (PUA)</a:t>
            </a:r>
          </a:p>
        </p:txBody>
      </p:sp>
      <p:sp>
        <p:nvSpPr>
          <p:cNvPr id="47107" name="Content Placeholder 11"/>
          <p:cNvSpPr>
            <a:spLocks noGrp="1"/>
          </p:cNvSpPr>
          <p:nvPr>
            <p:ph idx="1"/>
          </p:nvPr>
        </p:nvSpPr>
        <p:spPr>
          <a:xfrm>
            <a:off x="611188" y="3429000"/>
            <a:ext cx="8075612" cy="2697163"/>
          </a:xfrm>
        </p:spPr>
        <p:txBody>
          <a:bodyPr/>
          <a:lstStyle/>
          <a:p>
            <a:r>
              <a:rPr lang="en-US" altLang="en-US" sz="2400"/>
              <a:t>Functions</a:t>
            </a:r>
          </a:p>
          <a:p>
            <a:pPr lvl="1"/>
            <a:r>
              <a:rPr lang="en-US" altLang="en-US" sz="2000"/>
              <a:t>representative of the user in the platform</a:t>
            </a:r>
          </a:p>
          <a:p>
            <a:pPr lvl="1"/>
            <a:r>
              <a:rPr lang="en-US" altLang="en-US" sz="2000"/>
              <a:t>every user of the platform has </a:t>
            </a:r>
            <a:r>
              <a:rPr lang="en-US" altLang="en-US" sz="2000" u="sng"/>
              <a:t>exactly one</a:t>
            </a:r>
            <a:r>
              <a:rPr lang="en-US" altLang="en-US" sz="2000"/>
              <a:t> personal user agent </a:t>
            </a:r>
          </a:p>
          <a:p>
            <a:pPr lvl="1"/>
            <a:r>
              <a:rPr lang="en-US" altLang="en-US" sz="2000"/>
              <a:t>can have several “helper agents” who are called personal user workers (shortly “workers”)</a:t>
            </a:r>
          </a:p>
        </p:txBody>
      </p:sp>
      <p:pic>
        <p:nvPicPr>
          <p:cNvPr id="4" name="Content Placeholder 3" descr="x1.emf"/>
          <p:cNvPicPr>
            <a:picLocks noChangeAspect="1"/>
          </p:cNvPicPr>
          <p:nvPr/>
        </p:nvPicPr>
        <p:blipFill>
          <a:blip r:embed="rId2"/>
          <a:stretch>
            <a:fillRect/>
          </a:stretch>
        </p:blipFill>
        <p:spPr bwMode="auto">
          <a:xfrm>
            <a:off x="2036763" y="857250"/>
            <a:ext cx="5249862" cy="1595438"/>
          </a:xfrm>
          <a:prstGeom prst="rect">
            <a:avLst/>
          </a:prstGeom>
          <a:noFill/>
          <a:ln w="9525">
            <a:noFill/>
            <a:miter lim="800000"/>
            <a:headEnd/>
            <a:tailEnd/>
          </a:ln>
          <a:effectLst>
            <a:outerShdw blurRad="190500" algn="tl" rotWithShape="0">
              <a:srgbClr val="000000">
                <a:alpha val="70000"/>
              </a:srgbClr>
            </a:outerShdw>
          </a:effectLst>
        </p:spPr>
      </p:pic>
      <p:sp>
        <p:nvSpPr>
          <p:cNvPr id="47109" name="Oval 4"/>
          <p:cNvSpPr>
            <a:spLocks noChangeArrowheads="1"/>
          </p:cNvSpPr>
          <p:nvPr/>
        </p:nvSpPr>
        <p:spPr bwMode="auto">
          <a:xfrm>
            <a:off x="4225925" y="1309688"/>
            <a:ext cx="1571625" cy="649287"/>
          </a:xfrm>
          <a:prstGeom prst="ellipse">
            <a:avLst/>
          </a:prstGeom>
          <a:solidFill>
            <a:srgbClr val="FF0000">
              <a:alpha val="39999"/>
            </a:srgbClr>
          </a:solidFill>
          <a:ln>
            <a:noFill/>
          </a:ln>
          <a:extLst>
            <a:ext uri="{91240B29-F687-4F45-9708-019B960494DF}">
              <a14:hiddenLine xmlns:a14="http://schemas.microsoft.com/office/drawing/2010/main" w="101600" algn="ctr">
                <a:solidFill>
                  <a:srgbClr val="000000"/>
                </a:solidFill>
                <a:round/>
                <a:headEnd/>
                <a:tailEnd type="triangle" w="med" len="me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2400">
              <a:solidFill>
                <a:schemeClr val="tx1"/>
              </a:solidFill>
            </a:endParaRPr>
          </a:p>
        </p:txBody>
      </p:sp>
      <p:pic>
        <p:nvPicPr>
          <p:cNvPr id="6" name="Picture 5" descr="worker.emf"/>
          <p:cNvPicPr>
            <a:picLocks noChangeAspect="1"/>
          </p:cNvPicPr>
          <p:nvPr/>
        </p:nvPicPr>
        <p:blipFill>
          <a:blip r:embed="rId3"/>
          <a:stretch>
            <a:fillRect/>
          </a:stretch>
        </p:blipFill>
        <p:spPr>
          <a:xfrm>
            <a:off x="7805738" y="2420938"/>
            <a:ext cx="733425" cy="1112837"/>
          </a:xfrm>
          <a:prstGeom prst="rect">
            <a:avLst/>
          </a:prstGeom>
          <a:ln>
            <a:noFill/>
          </a:ln>
          <a:effectLst>
            <a:outerShdw blurRad="190500" algn="tl" rotWithShape="0">
              <a:srgbClr val="000000">
                <a:alpha val="70000"/>
              </a:srgbClr>
            </a:outerShdw>
          </a:effectLst>
        </p:spPr>
      </p:pic>
      <p:sp>
        <p:nvSpPr>
          <p:cNvPr id="4711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15351779-929F-4BC9-BE81-46B9C3501BF9}" type="slidenum">
              <a:rPr lang="ru-RU" altLang="en-US" sz="1200">
                <a:solidFill>
                  <a:schemeClr val="tx1"/>
                </a:solidFill>
              </a:rPr>
              <a:pPr eaLnBrk="1" hangingPunct="1">
                <a:spcBef>
                  <a:spcPct val="0"/>
                </a:spcBef>
                <a:buFontTx/>
                <a:buNone/>
              </a:pPr>
              <a:t>21</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Personal worker agent</a:t>
            </a:r>
          </a:p>
        </p:txBody>
      </p:sp>
      <p:sp>
        <p:nvSpPr>
          <p:cNvPr id="48131" name="Content Placeholder 11"/>
          <p:cNvSpPr>
            <a:spLocks noGrp="1"/>
          </p:cNvSpPr>
          <p:nvPr>
            <p:ph idx="1"/>
          </p:nvPr>
        </p:nvSpPr>
        <p:spPr>
          <a:xfrm>
            <a:off x="611188" y="3429000"/>
            <a:ext cx="8064500" cy="2697163"/>
          </a:xfrm>
        </p:spPr>
        <p:txBody>
          <a:bodyPr/>
          <a:lstStyle/>
          <a:p>
            <a:r>
              <a:rPr lang="en-US" altLang="en-US" sz="2400"/>
              <a:t>Functions</a:t>
            </a:r>
          </a:p>
          <a:p>
            <a:pPr lvl="1"/>
            <a:r>
              <a:rPr lang="en-US" altLang="en-US" sz="2000"/>
              <a:t>PUA's “helpers”</a:t>
            </a:r>
          </a:p>
          <a:p>
            <a:pPr lvl="1"/>
            <a:r>
              <a:rPr lang="en-US" altLang="en-US" sz="2000"/>
              <a:t>creates a connection between the user and an application that the user wishes to utilize</a:t>
            </a:r>
          </a:p>
          <a:p>
            <a:pPr lvl="1"/>
            <a:r>
              <a:rPr lang="en-US" altLang="en-US" sz="2000"/>
              <a:t>number of PUAs:</a:t>
            </a:r>
          </a:p>
        </p:txBody>
      </p:sp>
      <p:pic>
        <p:nvPicPr>
          <p:cNvPr id="4" name="Content Placeholder 3" descr="x1.emf"/>
          <p:cNvPicPr>
            <a:picLocks noChangeAspect="1"/>
          </p:cNvPicPr>
          <p:nvPr/>
        </p:nvPicPr>
        <p:blipFill>
          <a:blip r:embed="rId2"/>
          <a:stretch>
            <a:fillRect/>
          </a:stretch>
        </p:blipFill>
        <p:spPr bwMode="auto">
          <a:xfrm>
            <a:off x="2036763" y="857250"/>
            <a:ext cx="5249862" cy="1595438"/>
          </a:xfrm>
          <a:prstGeom prst="rect">
            <a:avLst/>
          </a:prstGeom>
          <a:noFill/>
          <a:ln w="9525">
            <a:noFill/>
            <a:miter lim="800000"/>
            <a:headEnd/>
            <a:tailEnd/>
          </a:ln>
          <a:effectLst>
            <a:outerShdw blurRad="190500" algn="tl" rotWithShape="0">
              <a:srgbClr val="000000">
                <a:alpha val="70000"/>
              </a:srgbClr>
            </a:outerShdw>
          </a:effectLst>
        </p:spPr>
      </p:pic>
      <p:sp>
        <p:nvSpPr>
          <p:cNvPr id="48133" name="Oval 4"/>
          <p:cNvSpPr>
            <a:spLocks noChangeArrowheads="1"/>
          </p:cNvSpPr>
          <p:nvPr/>
        </p:nvSpPr>
        <p:spPr bwMode="auto">
          <a:xfrm>
            <a:off x="5775325" y="1322388"/>
            <a:ext cx="1571625" cy="649287"/>
          </a:xfrm>
          <a:prstGeom prst="ellipse">
            <a:avLst/>
          </a:prstGeom>
          <a:solidFill>
            <a:srgbClr val="FF0000">
              <a:alpha val="39999"/>
            </a:srgbClr>
          </a:solidFill>
          <a:ln>
            <a:noFill/>
          </a:ln>
          <a:extLst>
            <a:ext uri="{91240B29-F687-4F45-9708-019B960494DF}">
              <a14:hiddenLine xmlns:a14="http://schemas.microsoft.com/office/drawing/2010/main" w="101600" algn="ctr">
                <a:solidFill>
                  <a:srgbClr val="000000"/>
                </a:solidFill>
                <a:round/>
                <a:headEnd/>
                <a:tailEnd type="triangle" w="med" len="me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2400">
              <a:solidFill>
                <a:schemeClr val="tx1"/>
              </a:solidFill>
            </a:endParaRPr>
          </a:p>
        </p:txBody>
      </p:sp>
      <p:pic>
        <p:nvPicPr>
          <p:cNvPr id="10" name="Picture 9" descr="worker.emf"/>
          <p:cNvPicPr>
            <a:picLocks noChangeAspect="1"/>
          </p:cNvPicPr>
          <p:nvPr/>
        </p:nvPicPr>
        <p:blipFill>
          <a:blip r:embed="rId3"/>
          <a:stretch>
            <a:fillRect/>
          </a:stretch>
        </p:blipFill>
        <p:spPr>
          <a:xfrm>
            <a:off x="7740650" y="2420938"/>
            <a:ext cx="863600" cy="1112837"/>
          </a:xfrm>
          <a:prstGeom prst="rect">
            <a:avLst/>
          </a:prstGeom>
          <a:ln>
            <a:noFill/>
          </a:ln>
          <a:effectLst>
            <a:outerShdw blurRad="190500" algn="tl" rotWithShape="0">
              <a:srgbClr val="000000">
                <a:alpha val="70000"/>
              </a:srgbClr>
            </a:outerShdw>
          </a:effectLst>
        </p:spPr>
      </p:pic>
      <p:sp>
        <p:nvSpPr>
          <p:cNvPr id="4813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8CDEACD2-8DA8-4AAA-B4A8-188E753BB09E}" type="slidenum">
              <a:rPr lang="ru-RU" altLang="en-US" sz="1200">
                <a:solidFill>
                  <a:schemeClr val="tx1"/>
                </a:solidFill>
              </a:rPr>
              <a:pPr eaLnBrk="1" hangingPunct="1">
                <a:spcBef>
                  <a:spcPct val="0"/>
                </a:spcBef>
                <a:buFontTx/>
                <a:buNone/>
              </a:pPr>
              <a:t>22</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84438" y="261938"/>
            <a:ext cx="6502400" cy="503237"/>
          </a:xfrm>
        </p:spPr>
        <p:txBody>
          <a:bodyPr/>
          <a:lstStyle/>
          <a:p>
            <a:pPr algn="r">
              <a:defRPr/>
            </a:pPr>
            <a:r>
              <a:rPr lang="en-US" sz="3200" dirty="0"/>
              <a:t>Personal worker agent</a:t>
            </a:r>
          </a:p>
        </p:txBody>
      </p:sp>
      <p:pic>
        <p:nvPicPr>
          <p:cNvPr id="13" name="Content Placeholder 3" descr="x2.emf"/>
          <p:cNvPicPr>
            <a:picLocks noGrp="1" noChangeAspect="1"/>
          </p:cNvPicPr>
          <p:nvPr>
            <p:ph idx="1"/>
          </p:nvPr>
        </p:nvPicPr>
        <p:blipFill>
          <a:blip r:embed="rId2"/>
          <a:stretch>
            <a:fillRect/>
          </a:stretch>
        </p:blipFill>
        <p:spPr>
          <a:xfrm>
            <a:off x="2889250" y="908050"/>
            <a:ext cx="4679950" cy="5091113"/>
          </a:xfrm>
          <a:effectLst>
            <a:outerShdw blurRad="190500" algn="tl" rotWithShape="0">
              <a:srgbClr val="000000">
                <a:alpha val="70000"/>
              </a:srgbClr>
            </a:outerShdw>
          </a:effectLst>
        </p:spPr>
      </p:pic>
      <p:grpSp>
        <p:nvGrpSpPr>
          <p:cNvPr id="49156" name="Group 15"/>
          <p:cNvGrpSpPr>
            <a:grpSpLocks/>
          </p:cNvGrpSpPr>
          <p:nvPr/>
        </p:nvGrpSpPr>
        <p:grpSpPr bwMode="auto">
          <a:xfrm>
            <a:off x="1619250" y="4724400"/>
            <a:ext cx="846138" cy="1203325"/>
            <a:chOff x="1691680" y="4725144"/>
            <a:chExt cx="845103" cy="1202650"/>
          </a:xfrm>
        </p:grpSpPr>
        <p:pic>
          <p:nvPicPr>
            <p:cNvPr id="9" name="Content Placeholder 6" descr="Man_Grey.emf"/>
            <p:cNvPicPr>
              <a:picLocks noChangeAspect="1"/>
            </p:cNvPicPr>
            <p:nvPr/>
          </p:nvPicPr>
          <p:blipFill>
            <a:blip r:embed="rId3"/>
            <a:stretch>
              <a:fillRect/>
            </a:stretch>
          </p:blipFill>
          <p:spPr bwMode="auto">
            <a:xfrm>
              <a:off x="1789985" y="4725144"/>
              <a:ext cx="621539" cy="837730"/>
            </a:xfrm>
            <a:prstGeom prst="rect">
              <a:avLst/>
            </a:prstGeom>
            <a:noFill/>
            <a:ln w="9525">
              <a:noFill/>
              <a:miter lim="800000"/>
              <a:headEnd/>
              <a:tailEnd/>
            </a:ln>
            <a:effectLst>
              <a:outerShdw blurRad="190500" algn="tl" rotWithShape="0">
                <a:srgbClr val="000000">
                  <a:alpha val="70000"/>
                </a:srgbClr>
              </a:outerShdw>
            </a:effectLst>
          </p:spPr>
        </p:pic>
        <p:sp>
          <p:nvSpPr>
            <p:cNvPr id="14" name="Rectangle 13"/>
            <p:cNvSpPr/>
            <p:nvPr/>
          </p:nvSpPr>
          <p:spPr>
            <a:xfrm>
              <a:off x="1691680" y="5589240"/>
              <a:ext cx="845103"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User B</a:t>
              </a:r>
            </a:p>
          </p:txBody>
        </p:sp>
      </p:grpSp>
      <p:grpSp>
        <p:nvGrpSpPr>
          <p:cNvPr id="49157" name="Group 16"/>
          <p:cNvGrpSpPr>
            <a:grpSpLocks/>
          </p:cNvGrpSpPr>
          <p:nvPr/>
        </p:nvGrpSpPr>
        <p:grpSpPr bwMode="auto">
          <a:xfrm>
            <a:off x="1619250" y="2060575"/>
            <a:ext cx="846138" cy="1203325"/>
            <a:chOff x="1619672" y="2060848"/>
            <a:chExt cx="845103" cy="1202650"/>
          </a:xfrm>
        </p:grpSpPr>
        <p:pic>
          <p:nvPicPr>
            <p:cNvPr id="8" name="Content Placeholder 6" descr="Man_Grey.emf"/>
            <p:cNvPicPr>
              <a:picLocks noChangeAspect="1"/>
            </p:cNvPicPr>
            <p:nvPr/>
          </p:nvPicPr>
          <p:blipFill>
            <a:blip r:embed="rId3"/>
            <a:stretch>
              <a:fillRect/>
            </a:stretch>
          </p:blipFill>
          <p:spPr bwMode="auto">
            <a:xfrm>
              <a:off x="1763958" y="2060848"/>
              <a:ext cx="621539" cy="837730"/>
            </a:xfrm>
            <a:prstGeom prst="rect">
              <a:avLst/>
            </a:prstGeom>
            <a:noFill/>
            <a:ln w="9525">
              <a:noFill/>
              <a:miter lim="800000"/>
              <a:headEnd/>
              <a:tailEnd/>
            </a:ln>
            <a:effectLst>
              <a:outerShdw blurRad="190500" algn="tl" rotWithShape="0">
                <a:srgbClr val="000000">
                  <a:alpha val="70000"/>
                </a:srgbClr>
              </a:outerShdw>
            </a:effectLst>
          </p:spPr>
        </p:pic>
        <p:sp>
          <p:nvSpPr>
            <p:cNvPr id="15" name="Rectangle 14"/>
            <p:cNvSpPr/>
            <p:nvPr/>
          </p:nvSpPr>
          <p:spPr>
            <a:xfrm>
              <a:off x="1619672" y="2924944"/>
              <a:ext cx="845103" cy="338554"/>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en-US" sz="16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User A</a:t>
              </a:r>
            </a:p>
          </p:txBody>
        </p:sp>
      </p:grpSp>
      <p:sp>
        <p:nvSpPr>
          <p:cNvPr id="491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1A491A43-5BD6-4AA3-ACEB-14787F21F5E4}" type="slidenum">
              <a:rPr lang="ru-RU" altLang="en-US" sz="1200">
                <a:solidFill>
                  <a:schemeClr val="tx1"/>
                </a:solidFill>
              </a:rPr>
              <a:pPr eaLnBrk="1" hangingPunct="1">
                <a:spcBef>
                  <a:spcPct val="0"/>
                </a:spcBef>
                <a:buFontTx/>
                <a:buNone/>
              </a:pPr>
              <a:t>23</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124075" y="476250"/>
            <a:ext cx="6854825" cy="503238"/>
          </a:xfrm>
        </p:spPr>
        <p:txBody>
          <a:bodyPr/>
          <a:lstStyle/>
          <a:p>
            <a:pPr algn="r">
              <a:defRPr/>
            </a:pPr>
            <a:r>
              <a:rPr lang="en-US" sz="3200" dirty="0"/>
              <a:t>3. Platform infrastructure architecture</a:t>
            </a:r>
          </a:p>
        </p:txBody>
      </p:sp>
      <p:pic>
        <p:nvPicPr>
          <p:cNvPr id="50179" name="Content Placeholder 4" descr="engine-yari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71625" y="2143125"/>
            <a:ext cx="1357313" cy="1603375"/>
          </a:xfrm>
        </p:spPr>
      </p:pic>
      <p:pic>
        <p:nvPicPr>
          <p:cNvPr id="50180" name="Picture 5" descr="egine-bmw-m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1982788"/>
            <a:ext cx="285115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142976" y="1357298"/>
            <a:ext cx="2462533" cy="584775"/>
          </a:xfrm>
          <a:prstGeom prst="rect">
            <a:avLst/>
          </a:prstGeom>
          <a:noFill/>
        </p:spPr>
        <p:txBody>
          <a:bodyPr wrap="none">
            <a:spAutoFit/>
          </a:bodyPr>
          <a:lstStyle/>
          <a:p>
            <a:pPr algn="ctr">
              <a:defRPr/>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3.0</a:t>
            </a:r>
          </a:p>
        </p:txBody>
      </p:sp>
      <p:sp>
        <p:nvSpPr>
          <p:cNvPr id="10" name="Rectangle 9"/>
          <p:cNvSpPr/>
          <p:nvPr/>
        </p:nvSpPr>
        <p:spPr>
          <a:xfrm>
            <a:off x="5500694" y="1357298"/>
            <a:ext cx="2462533" cy="584775"/>
          </a:xfrm>
          <a:prstGeom prst="rect">
            <a:avLst/>
          </a:prstGeom>
          <a:noFill/>
        </p:spPr>
        <p:txBody>
          <a:bodyPr wrap="none">
            <a:spAutoFit/>
          </a:bodyPr>
          <a:lstStyle/>
          <a:p>
            <a:pPr algn="ctr">
              <a:defRPr/>
            </a:pPr>
            <a:r>
              <a:rPr lang="en-US" sz="32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3.1</a:t>
            </a:r>
          </a:p>
        </p:txBody>
      </p:sp>
      <p:sp>
        <p:nvSpPr>
          <p:cNvPr id="50183" name="Right Arrow 12"/>
          <p:cNvSpPr>
            <a:spLocks noChangeArrowheads="1"/>
          </p:cNvSpPr>
          <p:nvPr/>
        </p:nvSpPr>
        <p:spPr bwMode="auto">
          <a:xfrm>
            <a:off x="4000500" y="2428875"/>
            <a:ext cx="857250" cy="500063"/>
          </a:xfrm>
          <a:prstGeom prst="rightArrow">
            <a:avLst>
              <a:gd name="adj1" fmla="val 50000"/>
              <a:gd name="adj2" fmla="val 50000"/>
            </a:avLst>
          </a:prstGeom>
          <a:solidFill>
            <a:schemeClr val="accent1"/>
          </a:solidFill>
          <a:ln w="101600" algn="ctr">
            <a:solidFill>
              <a:srgbClr val="0000FF"/>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2400">
              <a:solidFill>
                <a:schemeClr val="tx1"/>
              </a:solidFill>
            </a:endParaRPr>
          </a:p>
        </p:txBody>
      </p:sp>
      <p:sp>
        <p:nvSpPr>
          <p:cNvPr id="14" name="Content Placeholder 11"/>
          <p:cNvSpPr txBox="1">
            <a:spLocks/>
          </p:cNvSpPr>
          <p:nvPr/>
        </p:nvSpPr>
        <p:spPr bwMode="auto">
          <a:xfrm>
            <a:off x="928688" y="4143375"/>
            <a:ext cx="2995612" cy="2071688"/>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lvl1pPr marL="285750" indent="-28575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spcBef>
                <a:spcPct val="20000"/>
              </a:spcBef>
              <a:buClr>
                <a:srgbClr val="003366"/>
              </a:buClr>
              <a:buSzPct val="80000"/>
              <a:buFont typeface="Wingdings" pitchFamily="2" charset="2"/>
              <a:buChar char="q"/>
              <a:defRPr/>
            </a:pPr>
            <a:r>
              <a:rPr lang="en-US" altLang="en-US" sz="1600">
                <a:solidFill>
                  <a:srgbClr val="003366"/>
                </a:solidFill>
              </a:rPr>
              <a:t>The developer has to create all agents himself/herself</a:t>
            </a:r>
          </a:p>
          <a:p>
            <a:pPr>
              <a:spcBef>
                <a:spcPct val="20000"/>
              </a:spcBef>
              <a:buClr>
                <a:srgbClr val="003366"/>
              </a:buClr>
              <a:buSzPct val="80000"/>
              <a:buFont typeface="Wingdings" pitchFamily="2" charset="2"/>
              <a:buChar char="q"/>
              <a:defRPr/>
            </a:pPr>
            <a:r>
              <a:rPr lang="en-US" altLang="en-US" sz="1600">
                <a:solidFill>
                  <a:srgbClr val="003366"/>
                </a:solidFill>
              </a:rPr>
              <a:t>No platform infrastructure agents, just generic agents</a:t>
            </a:r>
          </a:p>
          <a:p>
            <a:pPr>
              <a:spcBef>
                <a:spcPct val="20000"/>
              </a:spcBef>
              <a:buClr>
                <a:srgbClr val="003366"/>
              </a:buClr>
              <a:buSzPct val="80000"/>
              <a:buFont typeface="Wingdings" pitchFamily="2" charset="2"/>
              <a:buChar char="q"/>
              <a:defRPr/>
            </a:pPr>
            <a:r>
              <a:rPr lang="en-US" altLang="en-US" sz="1600">
                <a:solidFill>
                  <a:srgbClr val="003366"/>
                </a:solidFill>
              </a:rPr>
              <a:t>Difficult policy management</a:t>
            </a:r>
          </a:p>
          <a:p>
            <a:pPr>
              <a:spcBef>
                <a:spcPct val="20000"/>
              </a:spcBef>
              <a:buClr>
                <a:srgbClr val="003366"/>
              </a:buClr>
              <a:buSzPct val="80000"/>
              <a:buFont typeface="Wingdings" pitchFamily="2" charset="2"/>
              <a:buChar char="q"/>
              <a:defRPr/>
            </a:pPr>
            <a:endParaRPr lang="en-US" altLang="en-US" sz="1600">
              <a:solidFill>
                <a:srgbClr val="FF0000"/>
              </a:solidFill>
            </a:endParaRPr>
          </a:p>
        </p:txBody>
      </p:sp>
      <p:sp>
        <p:nvSpPr>
          <p:cNvPr id="15" name="Content Placeholder 11"/>
          <p:cNvSpPr txBox="1">
            <a:spLocks/>
          </p:cNvSpPr>
          <p:nvPr/>
        </p:nvSpPr>
        <p:spPr bwMode="auto">
          <a:xfrm>
            <a:off x="5000625" y="4143375"/>
            <a:ext cx="3500438" cy="2071688"/>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Agents with platform functions provided in the distribution</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7 platform infrastructure agents</a:t>
            </a:r>
          </a:p>
          <a:p>
            <a:pPr marL="285750" indent="-285750" eaLnBrk="0" hangingPunct="0">
              <a:spcBef>
                <a:spcPct val="20000"/>
              </a:spcBef>
              <a:buClr>
                <a:srgbClr val="003366"/>
              </a:buClr>
              <a:buSzPct val="80000"/>
              <a:buFont typeface="Wingdings" pitchFamily="2" charset="2"/>
              <a:buChar char="q"/>
              <a:defRPr/>
            </a:pPr>
            <a:r>
              <a:rPr lang="en-US" sz="1600" kern="0" dirty="0">
                <a:solidFill>
                  <a:srgbClr val="003366"/>
                </a:solidFill>
              </a:rPr>
              <a:t>Easy policy management</a:t>
            </a:r>
          </a:p>
        </p:txBody>
      </p:sp>
      <p:sp>
        <p:nvSpPr>
          <p:cNvPr id="5018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65CB4B3D-29A4-4089-95E3-F89DFF61A256}" type="slidenum">
              <a:rPr lang="ru-RU" altLang="en-US" sz="1200">
                <a:solidFill>
                  <a:schemeClr val="tx1"/>
                </a:solidFill>
              </a:rPr>
              <a:pPr eaLnBrk="1" hangingPunct="1">
                <a:spcBef>
                  <a:spcPct val="0"/>
                </a:spcBef>
                <a:buFontTx/>
                <a:buNone/>
              </a:pPr>
              <a:t>24</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Architecture overview</a:t>
            </a:r>
          </a:p>
        </p:txBody>
      </p:sp>
      <p:pic>
        <p:nvPicPr>
          <p:cNvPr id="4" name="Content Placeholder 3" descr="platform-part00.emf"/>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11188" y="1217613"/>
            <a:ext cx="8075612" cy="4619625"/>
          </a:xfrm>
        </p:spPr>
      </p:pic>
      <p:pic>
        <p:nvPicPr>
          <p:cNvPr id="6" name="Picture 5" descr="platform-part01-WIA.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125" y="1571625"/>
            <a:ext cx="7445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latform-part02-policies.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13" y="2071688"/>
            <a:ext cx="1143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platform-part03-UDF.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125"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latform-part04-ontology.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00" y="4786313"/>
            <a:ext cx="175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latform-part05-package.em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6313"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latform-part06-AMA_UMA.em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3325" y="2563813"/>
            <a:ext cx="78581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platform-part08-webapps-root.em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57438" y="2286000"/>
            <a:ext cx="1938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latform-part09-webapps-app1_app2.em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53325" y="3733800"/>
            <a:ext cx="78581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latform-part10-user-A.em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29000" y="2286000"/>
            <a:ext cx="2643188"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platform-part06-AMA_UMA.em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29125" y="3543300"/>
            <a:ext cx="20002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BC3ACB0D-7055-4C12-8BB0-EB58F438B258}" type="slidenum">
              <a:rPr lang="ru-RU" altLang="en-US" sz="1200">
                <a:solidFill>
                  <a:schemeClr val="tx1"/>
                </a:solidFill>
              </a:rPr>
              <a:pPr eaLnBrk="1" hangingPunct="1">
                <a:spcBef>
                  <a:spcPct val="0"/>
                </a:spcBef>
                <a:buFontTx/>
                <a:buNone/>
              </a:pPr>
              <a:t>25</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err="1"/>
              <a:t>Ubiware</a:t>
            </a:r>
            <a:r>
              <a:rPr lang="en-US" sz="3200" dirty="0"/>
              <a:t> directory facilitator</a:t>
            </a:r>
          </a:p>
        </p:txBody>
      </p:sp>
      <p:pic>
        <p:nvPicPr>
          <p:cNvPr id="52227" name="Content Placeholder 3" descr="platform-part00.emf"/>
          <p:cNvPicPr>
            <a:picLocks noGrp="1" noChangeAspect="1"/>
          </p:cNvPicPr>
          <p:nvPr>
            <p:ph idx="1"/>
          </p:nvPr>
        </p:nvPicPr>
        <p:blipFill>
          <a:blip r:embed="rId2" cstate="print">
            <a:lum contrast="-70000"/>
            <a:extLst>
              <a:ext uri="{28A0092B-C50C-407E-A947-70E740481C1C}">
                <a14:useLocalDpi xmlns:a14="http://schemas.microsoft.com/office/drawing/2010/main" val="0"/>
              </a:ext>
            </a:extLst>
          </a:blip>
          <a:srcRect/>
          <a:stretch>
            <a:fillRect/>
          </a:stretch>
        </p:blipFill>
        <p:spPr>
          <a:xfrm>
            <a:off x="611188" y="1217613"/>
            <a:ext cx="8075612" cy="4619625"/>
          </a:xfrm>
        </p:spPr>
      </p:pic>
      <p:pic>
        <p:nvPicPr>
          <p:cNvPr id="52228" name="Picture 5" descr="platform-part01-WIA.emf"/>
          <p:cNvPicPr>
            <a:picLocks noChangeAspect="1"/>
          </p:cNvPicPr>
          <p:nvPr/>
        </p:nvPicPr>
        <p:blipFill>
          <a:blip r:embed="rId3" cstate="print">
            <a:lum contrast="-70000"/>
            <a:extLst>
              <a:ext uri="{28A0092B-C50C-407E-A947-70E740481C1C}">
                <a14:useLocalDpi xmlns:a14="http://schemas.microsoft.com/office/drawing/2010/main" val="0"/>
              </a:ext>
            </a:extLst>
          </a:blip>
          <a:srcRect/>
          <a:stretch>
            <a:fillRect/>
          </a:stretch>
        </p:blipFill>
        <p:spPr bwMode="auto">
          <a:xfrm>
            <a:off x="6715125" y="1571625"/>
            <a:ext cx="7445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platform-part02-policies.emf"/>
          <p:cNvPicPr>
            <a:picLocks noChangeAspect="1"/>
          </p:cNvPicPr>
          <p:nvPr/>
        </p:nvPicPr>
        <p:blipFill>
          <a:blip r:embed="rId4" cstate="print">
            <a:lum contrast="-70000"/>
            <a:extLst>
              <a:ext uri="{28A0092B-C50C-407E-A947-70E740481C1C}">
                <a14:useLocalDpi xmlns:a14="http://schemas.microsoft.com/office/drawing/2010/main" val="0"/>
              </a:ext>
            </a:extLst>
          </a:blip>
          <a:srcRect/>
          <a:stretch>
            <a:fillRect/>
          </a:stretch>
        </p:blipFill>
        <p:spPr bwMode="auto">
          <a:xfrm>
            <a:off x="785813" y="2071688"/>
            <a:ext cx="1143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7" descr="platform-part03-UDF.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0125"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8" descr="platform-part04-ontology.emf"/>
          <p:cNvPicPr>
            <a:picLocks noChangeAspect="1"/>
          </p:cNvPicPr>
          <p:nvPr/>
        </p:nvPicPr>
        <p:blipFill>
          <a:blip r:embed="rId6" cstate="print">
            <a:lum contrast="-70000"/>
            <a:extLst>
              <a:ext uri="{28A0092B-C50C-407E-A947-70E740481C1C}">
                <a14:useLocalDpi xmlns:a14="http://schemas.microsoft.com/office/drawing/2010/main" val="0"/>
              </a:ext>
            </a:extLst>
          </a:blip>
          <a:srcRect/>
          <a:stretch>
            <a:fillRect/>
          </a:stretch>
        </p:blipFill>
        <p:spPr bwMode="auto">
          <a:xfrm>
            <a:off x="2857500" y="4786313"/>
            <a:ext cx="175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9" descr="platform-part05-package.emf"/>
          <p:cNvPicPr>
            <a:picLocks noChangeAspect="1"/>
          </p:cNvPicPr>
          <p:nvPr/>
        </p:nvPicPr>
        <p:blipFill>
          <a:blip r:embed="rId7" cstate="print">
            <a:lum contrast="-70000"/>
            <a:extLst>
              <a:ext uri="{28A0092B-C50C-407E-A947-70E740481C1C}">
                <a14:useLocalDpi xmlns:a14="http://schemas.microsoft.com/office/drawing/2010/main" val="0"/>
              </a:ext>
            </a:extLst>
          </a:blip>
          <a:srcRect/>
          <a:stretch>
            <a:fillRect/>
          </a:stretch>
        </p:blipFill>
        <p:spPr bwMode="auto">
          <a:xfrm>
            <a:off x="4786313"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2" descr="platform-part06-AMA_UMA.emf"/>
          <p:cNvPicPr>
            <a:picLocks noChangeAspect="1"/>
          </p:cNvPicPr>
          <p:nvPr/>
        </p:nvPicPr>
        <p:blipFill>
          <a:blip r:embed="rId8" cstate="print">
            <a:lum contrast="-70000"/>
            <a:extLst>
              <a:ext uri="{28A0092B-C50C-407E-A947-70E740481C1C}">
                <a14:useLocalDpi xmlns:a14="http://schemas.microsoft.com/office/drawing/2010/main" val="0"/>
              </a:ext>
            </a:extLst>
          </a:blip>
          <a:srcRect/>
          <a:stretch>
            <a:fillRect/>
          </a:stretch>
        </p:blipFill>
        <p:spPr bwMode="auto">
          <a:xfrm>
            <a:off x="7553325" y="2563813"/>
            <a:ext cx="78581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4" descr="platform-part08-webapps-root.emf"/>
          <p:cNvPicPr>
            <a:picLocks noChangeAspect="1"/>
          </p:cNvPicPr>
          <p:nvPr/>
        </p:nvPicPr>
        <p:blipFill>
          <a:blip r:embed="rId9" cstate="print">
            <a:lum contrast="-70000"/>
            <a:extLst>
              <a:ext uri="{28A0092B-C50C-407E-A947-70E740481C1C}">
                <a14:useLocalDpi xmlns:a14="http://schemas.microsoft.com/office/drawing/2010/main" val="0"/>
              </a:ext>
            </a:extLst>
          </a:blip>
          <a:srcRect/>
          <a:stretch>
            <a:fillRect/>
          </a:stretch>
        </p:blipFill>
        <p:spPr bwMode="auto">
          <a:xfrm>
            <a:off x="2357438" y="2286000"/>
            <a:ext cx="1938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7" descr="platform-part06-AMA_UMA.emf"/>
          <p:cNvPicPr>
            <a:picLocks noChangeAspect="1"/>
          </p:cNvPicPr>
          <p:nvPr/>
        </p:nvPicPr>
        <p:blipFill>
          <a:blip r:embed="rId10" cstate="print">
            <a:lum contrast="-70000"/>
            <a:extLst>
              <a:ext uri="{28A0092B-C50C-407E-A947-70E740481C1C}">
                <a14:useLocalDpi xmlns:a14="http://schemas.microsoft.com/office/drawing/2010/main" val="0"/>
              </a:ext>
            </a:extLst>
          </a:blip>
          <a:srcRect/>
          <a:stretch>
            <a:fillRect/>
          </a:stretch>
        </p:blipFill>
        <p:spPr bwMode="auto">
          <a:xfrm>
            <a:off x="4429125" y="3543300"/>
            <a:ext cx="20002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702027FD-0188-4902-A558-EF7FF142A5A7}" type="slidenum">
              <a:rPr lang="ru-RU" altLang="en-US" sz="1200">
                <a:solidFill>
                  <a:schemeClr val="tx1"/>
                </a:solidFill>
              </a:rPr>
              <a:pPr eaLnBrk="1" hangingPunct="1">
                <a:spcBef>
                  <a:spcPct val="0"/>
                </a:spcBef>
                <a:buFontTx/>
                <a:buNone/>
              </a:pPr>
              <a:t>26</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84438" y="261938"/>
            <a:ext cx="6502400" cy="503237"/>
          </a:xfrm>
        </p:spPr>
        <p:txBody>
          <a:bodyPr/>
          <a:lstStyle/>
          <a:p>
            <a:pPr algn="r">
              <a:defRPr/>
            </a:pPr>
            <a:r>
              <a:rPr lang="en-US" sz="3200" dirty="0" err="1"/>
              <a:t>Ubiware</a:t>
            </a:r>
            <a:r>
              <a:rPr lang="en-US" sz="3200" dirty="0"/>
              <a:t> directory facilitator</a:t>
            </a:r>
          </a:p>
        </p:txBody>
      </p:sp>
      <p:pic>
        <p:nvPicPr>
          <p:cNvPr id="7" name="Picture 6" descr="UDF2.emf"/>
          <p:cNvPicPr>
            <a:picLocks noChangeAspect="1"/>
          </p:cNvPicPr>
          <p:nvPr/>
        </p:nvPicPr>
        <p:blipFill>
          <a:blip r:embed="rId2"/>
          <a:stretch>
            <a:fillRect/>
          </a:stretch>
        </p:blipFill>
        <p:spPr>
          <a:xfrm>
            <a:off x="5781675" y="1196975"/>
            <a:ext cx="2246313" cy="2947988"/>
          </a:xfrm>
          <a:prstGeom prst="rect">
            <a:avLst/>
          </a:prstGeom>
          <a:ln>
            <a:noFill/>
          </a:ln>
          <a:effectLst>
            <a:outerShdw blurRad="190500" algn="tl" rotWithShape="0">
              <a:srgbClr val="000000">
                <a:alpha val="70000"/>
              </a:srgbClr>
            </a:outerShdw>
          </a:effectLst>
        </p:spPr>
      </p:pic>
      <p:pic>
        <p:nvPicPr>
          <p:cNvPr id="8" name="Picture 7" descr="UDF3.emf"/>
          <p:cNvPicPr>
            <a:picLocks noChangeAspect="1"/>
          </p:cNvPicPr>
          <p:nvPr/>
        </p:nvPicPr>
        <p:blipFill>
          <a:blip r:embed="rId3"/>
          <a:stretch>
            <a:fillRect/>
          </a:stretch>
        </p:blipFill>
        <p:spPr>
          <a:xfrm>
            <a:off x="1389063" y="1196975"/>
            <a:ext cx="2246312" cy="2947988"/>
          </a:xfrm>
          <a:prstGeom prst="rect">
            <a:avLst/>
          </a:prstGeom>
          <a:ln>
            <a:noFill/>
          </a:ln>
          <a:effectLst>
            <a:outerShdw blurRad="190500" algn="tl" rotWithShape="0">
              <a:srgbClr val="000000">
                <a:alpha val="70000"/>
              </a:srgbClr>
            </a:outerShdw>
          </a:effectLst>
        </p:spPr>
      </p:pic>
      <p:sp>
        <p:nvSpPr>
          <p:cNvPr id="9" name="Rectangle 8"/>
          <p:cNvSpPr/>
          <p:nvPr/>
        </p:nvSpPr>
        <p:spPr>
          <a:xfrm>
            <a:off x="1570722" y="764704"/>
            <a:ext cx="1895071" cy="461665"/>
          </a:xfrm>
          <a:prstGeom prst="rect">
            <a:avLst/>
          </a:prstGeom>
          <a:noFill/>
        </p:spPr>
        <p:txBody>
          <a:bodyPr wrap="none">
            <a:spAutoFit/>
          </a:bodyPr>
          <a:lstStyle/>
          <a:p>
            <a:pPr algn="ct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3.0</a:t>
            </a:r>
          </a:p>
        </p:txBody>
      </p:sp>
      <p:sp>
        <p:nvSpPr>
          <p:cNvPr id="10" name="Rectangle 9"/>
          <p:cNvSpPr/>
          <p:nvPr/>
        </p:nvSpPr>
        <p:spPr>
          <a:xfrm>
            <a:off x="5928440" y="764704"/>
            <a:ext cx="1895071" cy="461665"/>
          </a:xfrm>
          <a:prstGeom prst="rect">
            <a:avLst/>
          </a:prstGeom>
          <a:noFill/>
        </p:spPr>
        <p:txBody>
          <a:bodyPr wrap="none">
            <a:spAutoFit/>
          </a:bodyPr>
          <a:lstStyle/>
          <a:p>
            <a:pPr algn="ct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3.1</a:t>
            </a:r>
          </a:p>
        </p:txBody>
      </p:sp>
      <p:sp>
        <p:nvSpPr>
          <p:cNvPr id="13" name="Right Arrow 12"/>
          <p:cNvSpPr>
            <a:spLocks noChangeArrowheads="1"/>
          </p:cNvSpPr>
          <p:nvPr/>
        </p:nvSpPr>
        <p:spPr bwMode="auto">
          <a:xfrm>
            <a:off x="4291013" y="1468438"/>
            <a:ext cx="857250" cy="500062"/>
          </a:xfrm>
          <a:prstGeom prst="rightArrow">
            <a:avLst>
              <a:gd name="adj1" fmla="val 50000"/>
              <a:gd name="adj2" fmla="val 50000"/>
            </a:avLst>
          </a:prstGeom>
          <a:solidFill>
            <a:schemeClr val="accent1"/>
          </a:solidFill>
          <a:ln w="101600" algn="ctr">
            <a:solidFill>
              <a:srgbClr val="0000FF"/>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2400">
              <a:solidFill>
                <a:schemeClr val="tx1"/>
              </a:solidFill>
            </a:endParaRPr>
          </a:p>
        </p:txBody>
      </p:sp>
      <p:sp>
        <p:nvSpPr>
          <p:cNvPr id="15" name="Content Placeholder 11"/>
          <p:cNvSpPr txBox="1">
            <a:spLocks/>
          </p:cNvSpPr>
          <p:nvPr/>
        </p:nvSpPr>
        <p:spPr bwMode="auto">
          <a:xfrm>
            <a:off x="1066800" y="4221163"/>
            <a:ext cx="2857500" cy="1511300"/>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lvl1pPr marL="285750" indent="-28575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spcBef>
                <a:spcPct val="20000"/>
              </a:spcBef>
              <a:buClr>
                <a:srgbClr val="003366"/>
              </a:buClr>
              <a:buSzPct val="80000"/>
              <a:buFont typeface="Wingdings" pitchFamily="2" charset="2"/>
              <a:buChar char="q"/>
              <a:defRPr/>
            </a:pPr>
            <a:r>
              <a:rPr lang="en-US" altLang="en-US" sz="1400">
                <a:solidFill>
                  <a:srgbClr val="003366"/>
                </a:solidFill>
              </a:rPr>
              <a:t>Simple Yellow Pages</a:t>
            </a:r>
          </a:p>
          <a:p>
            <a:pPr>
              <a:spcBef>
                <a:spcPct val="20000"/>
              </a:spcBef>
              <a:buClr>
                <a:srgbClr val="003366"/>
              </a:buClr>
              <a:buSzPct val="80000"/>
              <a:buFont typeface="Wingdings" pitchFamily="2" charset="2"/>
              <a:buChar char="q"/>
              <a:defRPr/>
            </a:pPr>
            <a:r>
              <a:rPr lang="en-US" altLang="en-US" sz="1400">
                <a:solidFill>
                  <a:srgbClr val="003366"/>
                </a:solidFill>
              </a:rPr>
              <a:t>Every agent provides a service</a:t>
            </a:r>
          </a:p>
          <a:p>
            <a:pPr>
              <a:spcBef>
                <a:spcPct val="20000"/>
              </a:spcBef>
              <a:buClr>
                <a:srgbClr val="003366"/>
              </a:buClr>
              <a:buSzPct val="80000"/>
              <a:buFont typeface="Wingdings" pitchFamily="2" charset="2"/>
              <a:buChar char="q"/>
              <a:defRPr/>
            </a:pPr>
            <a:r>
              <a:rPr lang="en-US" altLang="en-US" sz="1400">
                <a:solidFill>
                  <a:srgbClr val="003366"/>
                </a:solidFill>
              </a:rPr>
              <a:t>Service is just a string</a:t>
            </a:r>
          </a:p>
          <a:p>
            <a:pPr>
              <a:spcBef>
                <a:spcPct val="20000"/>
              </a:spcBef>
              <a:buClr>
                <a:srgbClr val="003366"/>
              </a:buClr>
              <a:buSzPct val="80000"/>
              <a:buFont typeface="Wingdings" pitchFamily="2" charset="2"/>
              <a:buChar char="q"/>
              <a:defRPr/>
            </a:pPr>
            <a:r>
              <a:rPr lang="en-US" altLang="en-US" sz="1400">
                <a:solidFill>
                  <a:srgbClr val="003366"/>
                </a:solidFill>
              </a:rPr>
              <a:t>String is not semantic </a:t>
            </a:r>
            <a:br>
              <a:rPr lang="en-US" altLang="en-US" sz="1400">
                <a:solidFill>
                  <a:srgbClr val="003366"/>
                </a:solidFill>
              </a:rPr>
            </a:br>
            <a:r>
              <a:rPr lang="en-US" altLang="en-US" sz="1400">
                <a:solidFill>
                  <a:srgbClr val="003366"/>
                </a:solidFill>
              </a:rPr>
              <a:t>(it has no “meaning”)</a:t>
            </a:r>
            <a:endParaRPr lang="en-US" altLang="en-US" sz="1400">
              <a:solidFill>
                <a:srgbClr val="FF0000"/>
              </a:solidFill>
            </a:endParaRPr>
          </a:p>
        </p:txBody>
      </p:sp>
      <p:sp>
        <p:nvSpPr>
          <p:cNvPr id="16" name="Content Placeholder 11"/>
          <p:cNvSpPr txBox="1">
            <a:spLocks/>
          </p:cNvSpPr>
          <p:nvPr/>
        </p:nvSpPr>
        <p:spPr bwMode="auto">
          <a:xfrm>
            <a:off x="5219700" y="4221163"/>
            <a:ext cx="3500438" cy="1439862"/>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More sophisticated service registry</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Every agent can register handlers</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Services are defined by handlers</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Both services and handlers are resources (they can be annotated)</a:t>
            </a:r>
          </a:p>
        </p:txBody>
      </p:sp>
      <p:sp>
        <p:nvSpPr>
          <p:cNvPr id="5325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A91AA380-82E3-404D-B846-F79BB1A14593}" type="slidenum">
              <a:rPr lang="ru-RU" altLang="en-US" sz="1200">
                <a:solidFill>
                  <a:schemeClr val="tx1"/>
                </a:solidFill>
              </a:rPr>
              <a:pPr eaLnBrk="1" hangingPunct="1">
                <a:spcBef>
                  <a:spcPct val="0"/>
                </a:spcBef>
                <a:buFontTx/>
                <a:buNone/>
              </a:pPr>
              <a:t>27</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Policy agent</a:t>
            </a:r>
          </a:p>
        </p:txBody>
      </p:sp>
      <p:pic>
        <p:nvPicPr>
          <p:cNvPr id="54275" name="Content Placeholder 3" descr="platform-part00.emf"/>
          <p:cNvPicPr>
            <a:picLocks noGrp="1" noChangeAspect="1"/>
          </p:cNvPicPr>
          <p:nvPr>
            <p:ph idx="1"/>
          </p:nvPr>
        </p:nvPicPr>
        <p:blipFill>
          <a:blip r:embed="rId2" cstate="print">
            <a:lum contrast="-70000"/>
            <a:extLst>
              <a:ext uri="{28A0092B-C50C-407E-A947-70E740481C1C}">
                <a14:useLocalDpi xmlns:a14="http://schemas.microsoft.com/office/drawing/2010/main" val="0"/>
              </a:ext>
            </a:extLst>
          </a:blip>
          <a:srcRect/>
          <a:stretch>
            <a:fillRect/>
          </a:stretch>
        </p:blipFill>
        <p:spPr>
          <a:xfrm>
            <a:off x="611188" y="1217613"/>
            <a:ext cx="8075612" cy="4619625"/>
          </a:xfrm>
        </p:spPr>
      </p:pic>
      <p:pic>
        <p:nvPicPr>
          <p:cNvPr id="54276" name="Picture 5" descr="platform-part01-WIA.emf"/>
          <p:cNvPicPr>
            <a:picLocks noChangeAspect="1"/>
          </p:cNvPicPr>
          <p:nvPr/>
        </p:nvPicPr>
        <p:blipFill>
          <a:blip r:embed="rId3" cstate="print">
            <a:lum contrast="-70000"/>
            <a:extLst>
              <a:ext uri="{28A0092B-C50C-407E-A947-70E740481C1C}">
                <a14:useLocalDpi xmlns:a14="http://schemas.microsoft.com/office/drawing/2010/main" val="0"/>
              </a:ext>
            </a:extLst>
          </a:blip>
          <a:srcRect/>
          <a:stretch>
            <a:fillRect/>
          </a:stretch>
        </p:blipFill>
        <p:spPr bwMode="auto">
          <a:xfrm>
            <a:off x="6715125" y="1571625"/>
            <a:ext cx="7445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6" descr="platform-part02-policies.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813" y="2071688"/>
            <a:ext cx="1143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7" descr="platform-part03-UDF.emf"/>
          <p:cNvPicPr>
            <a:picLocks noChangeAspect="1"/>
          </p:cNvPicPr>
          <p:nvPr/>
        </p:nvPicPr>
        <p:blipFill>
          <a:blip r:embed="rId5" cstate="print">
            <a:lum contrast="-70000"/>
            <a:extLst>
              <a:ext uri="{28A0092B-C50C-407E-A947-70E740481C1C}">
                <a14:useLocalDpi xmlns:a14="http://schemas.microsoft.com/office/drawing/2010/main" val="0"/>
              </a:ext>
            </a:extLst>
          </a:blip>
          <a:srcRect/>
          <a:stretch>
            <a:fillRect/>
          </a:stretch>
        </p:blipFill>
        <p:spPr bwMode="auto">
          <a:xfrm>
            <a:off x="1000125"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8" descr="platform-part04-ontology.emf"/>
          <p:cNvPicPr>
            <a:picLocks noChangeAspect="1"/>
          </p:cNvPicPr>
          <p:nvPr/>
        </p:nvPicPr>
        <p:blipFill>
          <a:blip r:embed="rId6" cstate="print">
            <a:lum contrast="-70000"/>
            <a:extLst>
              <a:ext uri="{28A0092B-C50C-407E-A947-70E740481C1C}">
                <a14:useLocalDpi xmlns:a14="http://schemas.microsoft.com/office/drawing/2010/main" val="0"/>
              </a:ext>
            </a:extLst>
          </a:blip>
          <a:srcRect/>
          <a:stretch>
            <a:fillRect/>
          </a:stretch>
        </p:blipFill>
        <p:spPr bwMode="auto">
          <a:xfrm>
            <a:off x="2857500" y="4786313"/>
            <a:ext cx="175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9" descr="platform-part05-package.emf"/>
          <p:cNvPicPr>
            <a:picLocks noChangeAspect="1"/>
          </p:cNvPicPr>
          <p:nvPr/>
        </p:nvPicPr>
        <p:blipFill>
          <a:blip r:embed="rId7" cstate="print">
            <a:lum contrast="-70000"/>
            <a:extLst>
              <a:ext uri="{28A0092B-C50C-407E-A947-70E740481C1C}">
                <a14:useLocalDpi xmlns:a14="http://schemas.microsoft.com/office/drawing/2010/main" val="0"/>
              </a:ext>
            </a:extLst>
          </a:blip>
          <a:srcRect/>
          <a:stretch>
            <a:fillRect/>
          </a:stretch>
        </p:blipFill>
        <p:spPr bwMode="auto">
          <a:xfrm>
            <a:off x="4786313"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2" descr="platform-part06-AMA_UMA.emf"/>
          <p:cNvPicPr>
            <a:picLocks noChangeAspect="1"/>
          </p:cNvPicPr>
          <p:nvPr/>
        </p:nvPicPr>
        <p:blipFill>
          <a:blip r:embed="rId8" cstate="print">
            <a:lum contrast="-70000"/>
            <a:extLst>
              <a:ext uri="{28A0092B-C50C-407E-A947-70E740481C1C}">
                <a14:useLocalDpi xmlns:a14="http://schemas.microsoft.com/office/drawing/2010/main" val="0"/>
              </a:ext>
            </a:extLst>
          </a:blip>
          <a:srcRect/>
          <a:stretch>
            <a:fillRect/>
          </a:stretch>
        </p:blipFill>
        <p:spPr bwMode="auto">
          <a:xfrm>
            <a:off x="7553325" y="2563813"/>
            <a:ext cx="78581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14" descr="platform-part08-webapps-root.emf"/>
          <p:cNvPicPr>
            <a:picLocks noChangeAspect="1"/>
          </p:cNvPicPr>
          <p:nvPr/>
        </p:nvPicPr>
        <p:blipFill>
          <a:blip r:embed="rId9" cstate="print">
            <a:lum contrast="-70000"/>
            <a:extLst>
              <a:ext uri="{28A0092B-C50C-407E-A947-70E740481C1C}">
                <a14:useLocalDpi xmlns:a14="http://schemas.microsoft.com/office/drawing/2010/main" val="0"/>
              </a:ext>
            </a:extLst>
          </a:blip>
          <a:srcRect/>
          <a:stretch>
            <a:fillRect/>
          </a:stretch>
        </p:blipFill>
        <p:spPr bwMode="auto">
          <a:xfrm>
            <a:off x="2357438" y="2286000"/>
            <a:ext cx="1938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17" descr="platform-part06-AMA_UMA.emf"/>
          <p:cNvPicPr>
            <a:picLocks noChangeAspect="1"/>
          </p:cNvPicPr>
          <p:nvPr/>
        </p:nvPicPr>
        <p:blipFill>
          <a:blip r:embed="rId10" cstate="print">
            <a:lum contrast="-70000"/>
            <a:extLst>
              <a:ext uri="{28A0092B-C50C-407E-A947-70E740481C1C}">
                <a14:useLocalDpi xmlns:a14="http://schemas.microsoft.com/office/drawing/2010/main" val="0"/>
              </a:ext>
            </a:extLst>
          </a:blip>
          <a:srcRect/>
          <a:stretch>
            <a:fillRect/>
          </a:stretch>
        </p:blipFill>
        <p:spPr bwMode="auto">
          <a:xfrm>
            <a:off x="4429125" y="3543300"/>
            <a:ext cx="20002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BE7D6FD9-28CC-4E5F-83CA-C8975DC96778}" type="slidenum">
              <a:rPr lang="ru-RU" altLang="en-US" sz="1200">
                <a:solidFill>
                  <a:schemeClr val="tx1"/>
                </a:solidFill>
              </a:rPr>
              <a:pPr eaLnBrk="1" hangingPunct="1">
                <a:spcBef>
                  <a:spcPct val="0"/>
                </a:spcBef>
                <a:buFontTx/>
                <a:buNone/>
              </a:pPr>
              <a:t>28</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Policy agent</a:t>
            </a:r>
          </a:p>
        </p:txBody>
      </p:sp>
      <p:pic>
        <p:nvPicPr>
          <p:cNvPr id="55299" name="Picture 2" descr="policyEnforcement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062038"/>
            <a:ext cx="7127875"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F9C6CC34-B9BA-4782-9174-DCA7D0896BE2}" type="slidenum">
              <a:rPr lang="ru-RU" altLang="en-US" sz="1200">
                <a:solidFill>
                  <a:schemeClr val="tx1"/>
                </a:solidFill>
              </a:rPr>
              <a:pPr eaLnBrk="1" hangingPunct="1">
                <a:spcBef>
                  <a:spcPct val="0"/>
                </a:spcBef>
                <a:buFontTx/>
                <a:buNone/>
              </a:pPr>
              <a:t>29</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8BA1041E-E86A-4411-9DAB-87C341BCDA4B}" type="slidenum">
              <a:rPr lang="ru-RU" altLang="en-US" sz="1200">
                <a:solidFill>
                  <a:schemeClr val="tx1"/>
                </a:solidFill>
              </a:rPr>
              <a:pPr eaLnBrk="1" hangingPunct="1">
                <a:spcBef>
                  <a:spcPct val="0"/>
                </a:spcBef>
                <a:buFontTx/>
                <a:buNone/>
              </a:pPr>
              <a:t>3</a:t>
            </a:fld>
            <a:r>
              <a:rPr lang="en-US" altLang="en-US" sz="1200">
                <a:solidFill>
                  <a:schemeClr val="tx1"/>
                </a:solidFill>
              </a:rPr>
              <a:t>  of  53</a:t>
            </a:r>
            <a:r>
              <a:rPr lang="en-US" altLang="en-US" sz="1400" b="0">
                <a:solidFill>
                  <a:schemeClr val="tx1"/>
                </a:solidFill>
              </a:rPr>
              <a:t> </a:t>
            </a:r>
            <a:endParaRPr lang="ru-RU" altLang="en-US" sz="1400" b="0">
              <a:solidFill>
                <a:schemeClr val="tx1"/>
              </a:solidFill>
            </a:endParaRPr>
          </a:p>
        </p:txBody>
      </p:sp>
      <p:sp>
        <p:nvSpPr>
          <p:cNvPr id="1595394" name="Rectangle 2"/>
          <p:cNvSpPr>
            <a:spLocks noGrp="1" noChangeArrowheads="1"/>
          </p:cNvSpPr>
          <p:nvPr>
            <p:ph type="title"/>
          </p:nvPr>
        </p:nvSpPr>
        <p:spPr/>
        <p:txBody>
          <a:bodyPr/>
          <a:lstStyle/>
          <a:p>
            <a:pPr eaLnBrk="1" hangingPunct="1">
              <a:defRPr/>
            </a:pPr>
            <a:r>
              <a:rPr lang="en-US" sz="3200"/>
              <a:t>What is UBIWARE (in short)</a:t>
            </a:r>
          </a:p>
        </p:txBody>
      </p:sp>
      <p:sp>
        <p:nvSpPr>
          <p:cNvPr id="1595395" name="Rectangle 3"/>
          <p:cNvSpPr>
            <a:spLocks noGrp="1" noChangeArrowheads="1"/>
          </p:cNvSpPr>
          <p:nvPr>
            <p:ph type="body" idx="1"/>
          </p:nvPr>
        </p:nvSpPr>
        <p:spPr>
          <a:xfrm>
            <a:off x="611188" y="862013"/>
            <a:ext cx="8281987" cy="5459412"/>
          </a:xfrm>
        </p:spPr>
        <p:txBody>
          <a:bodyPr/>
          <a:lstStyle/>
          <a:p>
            <a:pPr eaLnBrk="1" hangingPunct="1">
              <a:lnSpc>
                <a:spcPct val="80000"/>
              </a:lnSpc>
              <a:defRPr/>
            </a:pPr>
            <a:r>
              <a:rPr lang="en-US" altLang="en-US" sz="2800" i="1">
                <a:solidFill>
                  <a:srgbClr val="336699"/>
                </a:solidFill>
                <a:effectLst>
                  <a:outerShdw blurRad="38100" dist="38100" dir="2700000" algn="tl">
                    <a:srgbClr val="C0C0C0"/>
                  </a:outerShdw>
                </a:effectLst>
                <a:ea typeface="SimSun" pitchFamily="2" charset="-122"/>
                <a:cs typeface="Times New Roman" pitchFamily="18" charset="0"/>
              </a:rPr>
              <a:t>UBIWARE is a tool to support:</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cs typeface="Times New Roman" pitchFamily="18" charset="0"/>
              </a:rPr>
              <a:t>design and installation of…,</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cs typeface="Times New Roman" pitchFamily="18" charset="0"/>
              </a:rPr>
              <a:t>autonomic operation of…          and </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cs typeface="Times New Roman" pitchFamily="18" charset="0"/>
              </a:rPr>
              <a:t>interoperability                          among…</a:t>
            </a:r>
          </a:p>
          <a:p>
            <a:pPr eaLnBrk="1" hangingPunct="1">
              <a:lnSpc>
                <a:spcPct val="80000"/>
              </a:lnSpc>
              <a:defRPr/>
            </a:pPr>
            <a:r>
              <a:rPr lang="en-US" altLang="en-US" sz="2800" i="1">
                <a:solidFill>
                  <a:srgbClr val="336699"/>
                </a:solidFill>
                <a:effectLst>
                  <a:outerShdw blurRad="38100" dist="38100" dir="2700000" algn="tl">
                    <a:srgbClr val="C0C0C0"/>
                  </a:outerShdw>
                </a:effectLst>
                <a:ea typeface="SimSun" pitchFamily="2" charset="-122"/>
                <a:cs typeface="Times New Roman" pitchFamily="18" charset="0"/>
              </a:rPr>
              <a:t>… complex, heterogeneous, open, dynamic and self-configurable distributed industrial systems;…</a:t>
            </a:r>
          </a:p>
          <a:p>
            <a:pPr eaLnBrk="1" hangingPunct="1">
              <a:lnSpc>
                <a:spcPct val="80000"/>
              </a:lnSpc>
              <a:defRPr/>
            </a:pPr>
            <a:r>
              <a:rPr lang="en-US" altLang="en-US" sz="2800" i="1">
                <a:solidFill>
                  <a:srgbClr val="336699"/>
                </a:solidFill>
                <a:effectLst>
                  <a:outerShdw blurRad="38100" dist="38100" dir="2700000" algn="tl">
                    <a:srgbClr val="C0C0C0"/>
                  </a:outerShdw>
                </a:effectLst>
                <a:ea typeface="SimSun" pitchFamily="2" charset="-122"/>
                <a:cs typeface="Times New Roman" pitchFamily="18" charset="0"/>
              </a:rPr>
              <a:t>… and to provide following services for system</a:t>
            </a:r>
            <a:r>
              <a:rPr lang="en-US" altLang="en-US" sz="4000"/>
              <a:t> </a:t>
            </a:r>
            <a:r>
              <a:rPr lang="en-US" altLang="en-US" sz="2400" i="1">
                <a:solidFill>
                  <a:srgbClr val="336699"/>
                </a:solidFill>
                <a:effectLst>
                  <a:outerShdw blurRad="38100" dist="38100" dir="2700000" algn="tl">
                    <a:srgbClr val="C0C0C0"/>
                  </a:outerShdw>
                </a:effectLst>
                <a:ea typeface="SimSun" pitchFamily="2" charset="-122"/>
              </a:rPr>
              <a:t>components:</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rPr>
              <a:t>adaptation;</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rPr>
              <a:t>automation; </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rPr>
              <a:t>centralized or P2P organization;</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rPr>
              <a:t>coordination, collaboration, interoperability and negotiation;</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rPr>
              <a:t>self-awareness, communication and observation;</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rPr>
              <a:t>data and process integration;</a:t>
            </a:r>
          </a:p>
          <a:p>
            <a:pPr lvl="1" eaLnBrk="1" hangingPunct="1">
              <a:lnSpc>
                <a:spcPct val="80000"/>
              </a:lnSpc>
              <a:defRPr/>
            </a:pPr>
            <a:r>
              <a:rPr lang="en-US" altLang="en-US" sz="2000" i="1">
                <a:solidFill>
                  <a:srgbClr val="993300"/>
                </a:solidFill>
                <a:effectLst>
                  <a:outerShdw blurRad="38100" dist="38100" dir="2700000" algn="tl">
                    <a:srgbClr val="C0C0C0"/>
                  </a:outerShdw>
                </a:effectLst>
                <a:ea typeface="SimSun" pitchFamily="2" charset="-122"/>
              </a:rPr>
              <a:t>(semantic) discovery, sharing and reuse.</a:t>
            </a:r>
          </a:p>
          <a:p>
            <a:pPr eaLnBrk="1" hangingPunct="1">
              <a:lnSpc>
                <a:spcPct val="80000"/>
              </a:lnSpc>
              <a:defRPr/>
            </a:pPr>
            <a:endParaRPr lang="en-US" altLang="en-US" sz="2000" i="1">
              <a:solidFill>
                <a:srgbClr val="993300"/>
              </a:solidFill>
              <a:effectLst>
                <a:outerShdw blurRad="38100" dist="38100" dir="2700000" algn="tl">
                  <a:srgbClr val="C0C0C0"/>
                </a:outerShdw>
              </a:effectLst>
              <a:ea typeface="SimSun" pitchFamily="2" charset="-122"/>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Ontology agent</a:t>
            </a:r>
          </a:p>
        </p:txBody>
      </p:sp>
      <p:pic>
        <p:nvPicPr>
          <p:cNvPr id="56323" name="Content Placeholder 3" descr="platform-part00.emf"/>
          <p:cNvPicPr>
            <a:picLocks noGrp="1" noChangeAspect="1"/>
          </p:cNvPicPr>
          <p:nvPr>
            <p:ph idx="1"/>
          </p:nvPr>
        </p:nvPicPr>
        <p:blipFill>
          <a:blip r:embed="rId2" cstate="print">
            <a:lum contrast="-60000"/>
            <a:extLst>
              <a:ext uri="{28A0092B-C50C-407E-A947-70E740481C1C}">
                <a14:useLocalDpi xmlns:a14="http://schemas.microsoft.com/office/drawing/2010/main" val="0"/>
              </a:ext>
            </a:extLst>
          </a:blip>
          <a:srcRect/>
          <a:stretch>
            <a:fillRect/>
          </a:stretch>
        </p:blipFill>
        <p:spPr>
          <a:xfrm>
            <a:off x="611188" y="1217613"/>
            <a:ext cx="8075612" cy="4619625"/>
          </a:xfrm>
        </p:spPr>
      </p:pic>
      <p:pic>
        <p:nvPicPr>
          <p:cNvPr id="56324" name="Picture 5" descr="platform-part01-WIA.emf"/>
          <p:cNvPicPr>
            <a:picLocks noChangeAspect="1"/>
          </p:cNvPicPr>
          <p:nvPr/>
        </p:nvPicPr>
        <p:blipFill>
          <a:blip r:embed="rId3" cstate="print">
            <a:lum contrast="-60000"/>
            <a:extLst>
              <a:ext uri="{28A0092B-C50C-407E-A947-70E740481C1C}">
                <a14:useLocalDpi xmlns:a14="http://schemas.microsoft.com/office/drawing/2010/main" val="0"/>
              </a:ext>
            </a:extLst>
          </a:blip>
          <a:srcRect/>
          <a:stretch>
            <a:fillRect/>
          </a:stretch>
        </p:blipFill>
        <p:spPr bwMode="auto">
          <a:xfrm>
            <a:off x="6715125" y="1571625"/>
            <a:ext cx="7445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descr="platform-part02-policies.emf"/>
          <p:cNvPicPr>
            <a:picLocks noChangeAspect="1"/>
          </p:cNvPicPr>
          <p:nvPr/>
        </p:nvPicPr>
        <p:blipFill>
          <a:blip r:embed="rId4" cstate="print">
            <a:lum contrast="-60000"/>
            <a:extLst>
              <a:ext uri="{28A0092B-C50C-407E-A947-70E740481C1C}">
                <a14:useLocalDpi xmlns:a14="http://schemas.microsoft.com/office/drawing/2010/main" val="0"/>
              </a:ext>
            </a:extLst>
          </a:blip>
          <a:srcRect/>
          <a:stretch>
            <a:fillRect/>
          </a:stretch>
        </p:blipFill>
        <p:spPr bwMode="auto">
          <a:xfrm>
            <a:off x="785813" y="2071688"/>
            <a:ext cx="1143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7" descr="platform-part03-UDF.emf"/>
          <p:cNvPicPr>
            <a:picLocks noChangeAspect="1"/>
          </p:cNvPicPr>
          <p:nvPr/>
        </p:nvPicPr>
        <p:blipFill>
          <a:blip r:embed="rId5" cstate="print">
            <a:lum contrast="-60000"/>
            <a:extLst>
              <a:ext uri="{28A0092B-C50C-407E-A947-70E740481C1C}">
                <a14:useLocalDpi xmlns:a14="http://schemas.microsoft.com/office/drawing/2010/main" val="0"/>
              </a:ext>
            </a:extLst>
          </a:blip>
          <a:srcRect/>
          <a:stretch>
            <a:fillRect/>
          </a:stretch>
        </p:blipFill>
        <p:spPr bwMode="auto">
          <a:xfrm>
            <a:off x="1000125"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8" descr="platform-part04-ontology.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00" y="4786313"/>
            <a:ext cx="175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9" descr="platform-part05-package.emf"/>
          <p:cNvPicPr>
            <a:picLocks noChangeAspect="1"/>
          </p:cNvPicPr>
          <p:nvPr/>
        </p:nvPicPr>
        <p:blipFill>
          <a:blip r:embed="rId7" cstate="print">
            <a:lum contrast="-60000"/>
            <a:extLst>
              <a:ext uri="{28A0092B-C50C-407E-A947-70E740481C1C}">
                <a14:useLocalDpi xmlns:a14="http://schemas.microsoft.com/office/drawing/2010/main" val="0"/>
              </a:ext>
            </a:extLst>
          </a:blip>
          <a:srcRect/>
          <a:stretch>
            <a:fillRect/>
          </a:stretch>
        </p:blipFill>
        <p:spPr bwMode="auto">
          <a:xfrm>
            <a:off x="4786313"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12" descr="platform-part06-AMA_UMA.emf"/>
          <p:cNvPicPr>
            <a:picLocks noChangeAspect="1"/>
          </p:cNvPicPr>
          <p:nvPr/>
        </p:nvPicPr>
        <p:blipFill>
          <a:blip r:embed="rId8" cstate="print">
            <a:lum contrast="-60000"/>
            <a:extLst>
              <a:ext uri="{28A0092B-C50C-407E-A947-70E740481C1C}">
                <a14:useLocalDpi xmlns:a14="http://schemas.microsoft.com/office/drawing/2010/main" val="0"/>
              </a:ext>
            </a:extLst>
          </a:blip>
          <a:srcRect/>
          <a:stretch>
            <a:fillRect/>
          </a:stretch>
        </p:blipFill>
        <p:spPr bwMode="auto">
          <a:xfrm>
            <a:off x="7553325" y="2563813"/>
            <a:ext cx="78581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4" descr="platform-part08-webapps-root.emf"/>
          <p:cNvPicPr>
            <a:picLocks noChangeAspect="1"/>
          </p:cNvPicPr>
          <p:nvPr/>
        </p:nvPicPr>
        <p:blipFill>
          <a:blip r:embed="rId9" cstate="print">
            <a:lum contrast="-60000"/>
            <a:extLst>
              <a:ext uri="{28A0092B-C50C-407E-A947-70E740481C1C}">
                <a14:useLocalDpi xmlns:a14="http://schemas.microsoft.com/office/drawing/2010/main" val="0"/>
              </a:ext>
            </a:extLst>
          </a:blip>
          <a:srcRect/>
          <a:stretch>
            <a:fillRect/>
          </a:stretch>
        </p:blipFill>
        <p:spPr bwMode="auto">
          <a:xfrm>
            <a:off x="2357438" y="2286000"/>
            <a:ext cx="1938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7" descr="platform-part06-AMA_UMA.emf"/>
          <p:cNvPicPr>
            <a:picLocks noChangeAspect="1"/>
          </p:cNvPicPr>
          <p:nvPr/>
        </p:nvPicPr>
        <p:blipFill>
          <a:blip r:embed="rId10" cstate="print">
            <a:lum contrast="-60000"/>
            <a:extLst>
              <a:ext uri="{28A0092B-C50C-407E-A947-70E740481C1C}">
                <a14:useLocalDpi xmlns:a14="http://schemas.microsoft.com/office/drawing/2010/main" val="0"/>
              </a:ext>
            </a:extLst>
          </a:blip>
          <a:srcRect/>
          <a:stretch>
            <a:fillRect/>
          </a:stretch>
        </p:blipFill>
        <p:spPr bwMode="auto">
          <a:xfrm>
            <a:off x="4429125" y="3543300"/>
            <a:ext cx="20002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9A6D819B-ABE3-4D2E-A837-972FDD97AC7A}" type="slidenum">
              <a:rPr lang="ru-RU" altLang="en-US" sz="1200">
                <a:solidFill>
                  <a:schemeClr val="tx1"/>
                </a:solidFill>
              </a:rPr>
              <a:pPr eaLnBrk="1" hangingPunct="1">
                <a:spcBef>
                  <a:spcPct val="0"/>
                </a:spcBef>
                <a:buFontTx/>
                <a:buNone/>
              </a:pPr>
              <a:t>30</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Ontology agent</a:t>
            </a:r>
          </a:p>
        </p:txBody>
      </p:sp>
      <p:pic>
        <p:nvPicPr>
          <p:cNvPr id="57347" name="Content Placeholder 6" descr="Ontology-agent-part1.emf"/>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24075" y="2708275"/>
            <a:ext cx="2655888" cy="1711325"/>
          </a:xfrm>
        </p:spPr>
      </p:pic>
      <p:pic>
        <p:nvPicPr>
          <p:cNvPr id="8" name="Picture 7" descr="Ontology-agent-part4.em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1963738"/>
            <a:ext cx="21621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Ontology-agent-part2.em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3313" y="3332163"/>
            <a:ext cx="57785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Ontology-agent-part3.em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4888" y="3619500"/>
            <a:ext cx="1376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57FEAEEE-5E4E-424A-82B9-ED61280B03D2}" type="slidenum">
              <a:rPr lang="ru-RU" altLang="en-US" sz="1200">
                <a:solidFill>
                  <a:schemeClr val="tx1"/>
                </a:solidFill>
              </a:rPr>
              <a:pPr eaLnBrk="1" hangingPunct="1">
                <a:spcBef>
                  <a:spcPct val="0"/>
                </a:spcBef>
                <a:buFontTx/>
                <a:buNone/>
              </a:pPr>
              <a:t>31</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Web interface agent</a:t>
            </a:r>
          </a:p>
        </p:txBody>
      </p:sp>
      <p:pic>
        <p:nvPicPr>
          <p:cNvPr id="58371" name="Content Placeholder 3" descr="platform-part00.emf"/>
          <p:cNvPicPr>
            <a:picLocks noGrp="1" noChangeAspect="1"/>
          </p:cNvPicPr>
          <p:nvPr>
            <p:ph idx="1"/>
          </p:nvPr>
        </p:nvPicPr>
        <p:blipFill>
          <a:blip r:embed="rId2" cstate="print">
            <a:lum contrast="-60000"/>
            <a:extLst>
              <a:ext uri="{28A0092B-C50C-407E-A947-70E740481C1C}">
                <a14:useLocalDpi xmlns:a14="http://schemas.microsoft.com/office/drawing/2010/main" val="0"/>
              </a:ext>
            </a:extLst>
          </a:blip>
          <a:srcRect/>
          <a:stretch>
            <a:fillRect/>
          </a:stretch>
        </p:blipFill>
        <p:spPr>
          <a:xfrm>
            <a:off x="611188" y="1217613"/>
            <a:ext cx="8075612" cy="4619625"/>
          </a:xfrm>
        </p:spPr>
      </p:pic>
      <p:pic>
        <p:nvPicPr>
          <p:cNvPr id="6" name="Picture 5" descr="platform-part01-WIA.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125" y="1571625"/>
            <a:ext cx="7445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6" descr="platform-part02-policies.emf"/>
          <p:cNvPicPr>
            <a:picLocks noChangeAspect="1"/>
          </p:cNvPicPr>
          <p:nvPr/>
        </p:nvPicPr>
        <p:blipFill>
          <a:blip r:embed="rId4" cstate="print">
            <a:lum contrast="-60000"/>
            <a:extLst>
              <a:ext uri="{28A0092B-C50C-407E-A947-70E740481C1C}">
                <a14:useLocalDpi xmlns:a14="http://schemas.microsoft.com/office/drawing/2010/main" val="0"/>
              </a:ext>
            </a:extLst>
          </a:blip>
          <a:srcRect/>
          <a:stretch>
            <a:fillRect/>
          </a:stretch>
        </p:blipFill>
        <p:spPr bwMode="auto">
          <a:xfrm>
            <a:off x="785813" y="2071688"/>
            <a:ext cx="1143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7" descr="platform-part03-UDF.emf"/>
          <p:cNvPicPr>
            <a:picLocks noChangeAspect="1"/>
          </p:cNvPicPr>
          <p:nvPr/>
        </p:nvPicPr>
        <p:blipFill>
          <a:blip r:embed="rId5" cstate="print">
            <a:lum contrast="-60000"/>
            <a:extLst>
              <a:ext uri="{28A0092B-C50C-407E-A947-70E740481C1C}">
                <a14:useLocalDpi xmlns:a14="http://schemas.microsoft.com/office/drawing/2010/main" val="0"/>
              </a:ext>
            </a:extLst>
          </a:blip>
          <a:srcRect/>
          <a:stretch>
            <a:fillRect/>
          </a:stretch>
        </p:blipFill>
        <p:spPr bwMode="auto">
          <a:xfrm>
            <a:off x="1000125"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8" descr="platform-part04-ontology.emf"/>
          <p:cNvPicPr>
            <a:picLocks noChangeAspect="1"/>
          </p:cNvPicPr>
          <p:nvPr/>
        </p:nvPicPr>
        <p:blipFill>
          <a:blip r:embed="rId6" cstate="print">
            <a:lum contrast="-60000"/>
            <a:extLst>
              <a:ext uri="{28A0092B-C50C-407E-A947-70E740481C1C}">
                <a14:useLocalDpi xmlns:a14="http://schemas.microsoft.com/office/drawing/2010/main" val="0"/>
              </a:ext>
            </a:extLst>
          </a:blip>
          <a:srcRect/>
          <a:stretch>
            <a:fillRect/>
          </a:stretch>
        </p:blipFill>
        <p:spPr bwMode="auto">
          <a:xfrm>
            <a:off x="2857500" y="4786313"/>
            <a:ext cx="175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9" descr="platform-part05-package.emf"/>
          <p:cNvPicPr>
            <a:picLocks noChangeAspect="1"/>
          </p:cNvPicPr>
          <p:nvPr/>
        </p:nvPicPr>
        <p:blipFill>
          <a:blip r:embed="rId7" cstate="print">
            <a:lum contrast="-60000"/>
            <a:extLst>
              <a:ext uri="{28A0092B-C50C-407E-A947-70E740481C1C}">
                <a14:useLocalDpi xmlns:a14="http://schemas.microsoft.com/office/drawing/2010/main" val="0"/>
              </a:ext>
            </a:extLst>
          </a:blip>
          <a:srcRect/>
          <a:stretch>
            <a:fillRect/>
          </a:stretch>
        </p:blipFill>
        <p:spPr bwMode="auto">
          <a:xfrm>
            <a:off x="4786313"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2" descr="platform-part06-AMA_UMA.emf"/>
          <p:cNvPicPr>
            <a:picLocks noChangeAspect="1"/>
          </p:cNvPicPr>
          <p:nvPr/>
        </p:nvPicPr>
        <p:blipFill>
          <a:blip r:embed="rId8" cstate="print">
            <a:lum contrast="-60000"/>
            <a:extLst>
              <a:ext uri="{28A0092B-C50C-407E-A947-70E740481C1C}">
                <a14:useLocalDpi xmlns:a14="http://schemas.microsoft.com/office/drawing/2010/main" val="0"/>
              </a:ext>
            </a:extLst>
          </a:blip>
          <a:srcRect/>
          <a:stretch>
            <a:fillRect/>
          </a:stretch>
        </p:blipFill>
        <p:spPr bwMode="auto">
          <a:xfrm>
            <a:off x="7553325" y="2563813"/>
            <a:ext cx="78581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4" descr="platform-part08-webapps-root.emf"/>
          <p:cNvPicPr>
            <a:picLocks noChangeAspect="1"/>
          </p:cNvPicPr>
          <p:nvPr/>
        </p:nvPicPr>
        <p:blipFill>
          <a:blip r:embed="rId9" cstate="print">
            <a:lum contrast="-60000"/>
            <a:extLst>
              <a:ext uri="{28A0092B-C50C-407E-A947-70E740481C1C}">
                <a14:useLocalDpi xmlns:a14="http://schemas.microsoft.com/office/drawing/2010/main" val="0"/>
              </a:ext>
            </a:extLst>
          </a:blip>
          <a:srcRect/>
          <a:stretch>
            <a:fillRect/>
          </a:stretch>
        </p:blipFill>
        <p:spPr bwMode="auto">
          <a:xfrm>
            <a:off x="2357438" y="2286000"/>
            <a:ext cx="1938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7" descr="platform-part06-AMA_UMA.emf"/>
          <p:cNvPicPr>
            <a:picLocks noChangeAspect="1"/>
          </p:cNvPicPr>
          <p:nvPr/>
        </p:nvPicPr>
        <p:blipFill>
          <a:blip r:embed="rId10" cstate="print">
            <a:lum contrast="-60000"/>
            <a:extLst>
              <a:ext uri="{28A0092B-C50C-407E-A947-70E740481C1C}">
                <a14:useLocalDpi xmlns:a14="http://schemas.microsoft.com/office/drawing/2010/main" val="0"/>
              </a:ext>
            </a:extLst>
          </a:blip>
          <a:srcRect/>
          <a:stretch>
            <a:fillRect/>
          </a:stretch>
        </p:blipFill>
        <p:spPr bwMode="auto">
          <a:xfrm>
            <a:off x="4429125" y="3543300"/>
            <a:ext cx="20002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50A3EC56-3F1D-43F8-84AC-BAD8A5D8F07A}" type="slidenum">
              <a:rPr lang="ru-RU" altLang="en-US" sz="1200">
                <a:solidFill>
                  <a:schemeClr val="tx1"/>
                </a:solidFill>
              </a:rPr>
              <a:pPr eaLnBrk="1" hangingPunct="1">
                <a:spcBef>
                  <a:spcPct val="0"/>
                </a:spcBef>
                <a:buFontTx/>
                <a:buNone/>
              </a:pPr>
              <a:t>32</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6"/>
                                        </p:tgtEl>
                                      </p:cBhvr>
                                      <p:by x="150000" y="150000"/>
                                    </p:animScale>
                                  </p:childTnLst>
                                </p:cTn>
                              </p:par>
                            </p:childTnLst>
                          </p:cTn>
                        </p:par>
                        <p:par>
                          <p:cTn id="7" fill="hold" nodeType="afterGroup">
                            <p:stCondLst>
                              <p:cond delay="500"/>
                            </p:stCondLst>
                            <p:childTnLst>
                              <p:par>
                                <p:cTn id="8" presetID="6" presetClass="emph" presetSubtype="0" fill="hold" nodeType="afterEffect">
                                  <p:stCondLst>
                                    <p:cond delay="0"/>
                                  </p:stCondLst>
                                  <p:childTnLst>
                                    <p:animScale>
                                      <p:cBhvr>
                                        <p:cTn id="9" dur="500" fill="hold"/>
                                        <p:tgtEl>
                                          <p:spTgt spid="6"/>
                                        </p:tgtEl>
                                      </p:cBhvr>
                                      <p:by x="66000" y="66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Web interface agent</a:t>
            </a:r>
          </a:p>
        </p:txBody>
      </p:sp>
      <p:pic>
        <p:nvPicPr>
          <p:cNvPr id="59395" name="Picture 2" descr="basic_web_architectu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4575" y="1341438"/>
            <a:ext cx="4849813" cy="4175125"/>
          </a:xfrm>
        </p:spPr>
      </p:pic>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4C699227-8DC7-43CF-833F-AA1E119750F9}" type="slidenum">
              <a:rPr lang="ru-RU" altLang="en-US" sz="1200">
                <a:solidFill>
                  <a:schemeClr val="tx1"/>
                </a:solidFill>
              </a:rPr>
              <a:pPr eaLnBrk="1" hangingPunct="1">
                <a:spcBef>
                  <a:spcPct val="0"/>
                </a:spcBef>
                <a:buFontTx/>
                <a:buNone/>
              </a:pPr>
              <a:t>33</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Application manager agent</a:t>
            </a:r>
          </a:p>
        </p:txBody>
      </p:sp>
      <p:pic>
        <p:nvPicPr>
          <p:cNvPr id="60419" name="Content Placeholder 3" descr="platform-part00.emf"/>
          <p:cNvPicPr>
            <a:picLocks noGrp="1" noChangeAspect="1"/>
          </p:cNvPicPr>
          <p:nvPr>
            <p:ph idx="1"/>
          </p:nvPr>
        </p:nvPicPr>
        <p:blipFill>
          <a:blip r:embed="rId2" cstate="print">
            <a:lum contrast="-60000"/>
            <a:extLst>
              <a:ext uri="{28A0092B-C50C-407E-A947-70E740481C1C}">
                <a14:useLocalDpi xmlns:a14="http://schemas.microsoft.com/office/drawing/2010/main" val="0"/>
              </a:ext>
            </a:extLst>
          </a:blip>
          <a:srcRect/>
          <a:stretch>
            <a:fillRect/>
          </a:stretch>
        </p:blipFill>
        <p:spPr>
          <a:xfrm>
            <a:off x="611188" y="1217613"/>
            <a:ext cx="8075612" cy="4619625"/>
          </a:xfrm>
        </p:spPr>
      </p:pic>
      <p:pic>
        <p:nvPicPr>
          <p:cNvPr id="60420" name="Picture 5" descr="platform-part01-WIA.emf"/>
          <p:cNvPicPr>
            <a:picLocks noChangeAspect="1"/>
          </p:cNvPicPr>
          <p:nvPr/>
        </p:nvPicPr>
        <p:blipFill>
          <a:blip r:embed="rId3" cstate="print">
            <a:lum contrast="-60000"/>
            <a:extLst>
              <a:ext uri="{28A0092B-C50C-407E-A947-70E740481C1C}">
                <a14:useLocalDpi xmlns:a14="http://schemas.microsoft.com/office/drawing/2010/main" val="0"/>
              </a:ext>
            </a:extLst>
          </a:blip>
          <a:srcRect/>
          <a:stretch>
            <a:fillRect/>
          </a:stretch>
        </p:blipFill>
        <p:spPr bwMode="auto">
          <a:xfrm>
            <a:off x="6715125" y="1571625"/>
            <a:ext cx="7445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6" descr="platform-part02-policies.emf"/>
          <p:cNvPicPr>
            <a:picLocks noChangeAspect="1"/>
          </p:cNvPicPr>
          <p:nvPr/>
        </p:nvPicPr>
        <p:blipFill>
          <a:blip r:embed="rId4" cstate="print">
            <a:lum contrast="-60000"/>
            <a:extLst>
              <a:ext uri="{28A0092B-C50C-407E-A947-70E740481C1C}">
                <a14:useLocalDpi xmlns:a14="http://schemas.microsoft.com/office/drawing/2010/main" val="0"/>
              </a:ext>
            </a:extLst>
          </a:blip>
          <a:srcRect/>
          <a:stretch>
            <a:fillRect/>
          </a:stretch>
        </p:blipFill>
        <p:spPr bwMode="auto">
          <a:xfrm>
            <a:off x="785813" y="2071688"/>
            <a:ext cx="1143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7" descr="platform-part03-UDF.emf"/>
          <p:cNvPicPr>
            <a:picLocks noChangeAspect="1"/>
          </p:cNvPicPr>
          <p:nvPr/>
        </p:nvPicPr>
        <p:blipFill>
          <a:blip r:embed="rId5" cstate="print">
            <a:lum contrast="-60000"/>
            <a:extLst>
              <a:ext uri="{28A0092B-C50C-407E-A947-70E740481C1C}">
                <a14:useLocalDpi xmlns:a14="http://schemas.microsoft.com/office/drawing/2010/main" val="0"/>
              </a:ext>
            </a:extLst>
          </a:blip>
          <a:srcRect/>
          <a:stretch>
            <a:fillRect/>
          </a:stretch>
        </p:blipFill>
        <p:spPr bwMode="auto">
          <a:xfrm>
            <a:off x="1000125"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8" descr="platform-part04-ontology.emf"/>
          <p:cNvPicPr>
            <a:picLocks noChangeAspect="1"/>
          </p:cNvPicPr>
          <p:nvPr/>
        </p:nvPicPr>
        <p:blipFill>
          <a:blip r:embed="rId6" cstate="print">
            <a:lum contrast="-60000"/>
            <a:extLst>
              <a:ext uri="{28A0092B-C50C-407E-A947-70E740481C1C}">
                <a14:useLocalDpi xmlns:a14="http://schemas.microsoft.com/office/drawing/2010/main" val="0"/>
              </a:ext>
            </a:extLst>
          </a:blip>
          <a:srcRect/>
          <a:stretch>
            <a:fillRect/>
          </a:stretch>
        </p:blipFill>
        <p:spPr bwMode="auto">
          <a:xfrm>
            <a:off x="2857500" y="4786313"/>
            <a:ext cx="175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9" descr="platform-part05-package.emf"/>
          <p:cNvPicPr>
            <a:picLocks noChangeAspect="1"/>
          </p:cNvPicPr>
          <p:nvPr/>
        </p:nvPicPr>
        <p:blipFill>
          <a:blip r:embed="rId7" cstate="print">
            <a:lum contrast="-60000"/>
            <a:extLst>
              <a:ext uri="{28A0092B-C50C-407E-A947-70E740481C1C}">
                <a14:useLocalDpi xmlns:a14="http://schemas.microsoft.com/office/drawing/2010/main" val="0"/>
              </a:ext>
            </a:extLst>
          </a:blip>
          <a:srcRect/>
          <a:stretch>
            <a:fillRect/>
          </a:stretch>
        </p:blipFill>
        <p:spPr bwMode="auto">
          <a:xfrm>
            <a:off x="4786313"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4" descr="platform-part08-webapps-root.emf"/>
          <p:cNvPicPr>
            <a:picLocks noChangeAspect="1"/>
          </p:cNvPicPr>
          <p:nvPr/>
        </p:nvPicPr>
        <p:blipFill>
          <a:blip r:embed="rId8" cstate="print">
            <a:lum contrast="-60000"/>
            <a:extLst>
              <a:ext uri="{28A0092B-C50C-407E-A947-70E740481C1C}">
                <a14:useLocalDpi xmlns:a14="http://schemas.microsoft.com/office/drawing/2010/main" val="0"/>
              </a:ext>
            </a:extLst>
          </a:blip>
          <a:srcRect/>
          <a:stretch>
            <a:fillRect/>
          </a:stretch>
        </p:blipFill>
        <p:spPr bwMode="auto">
          <a:xfrm>
            <a:off x="2357438" y="2286000"/>
            <a:ext cx="1938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platform-part06-1-AMA.em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725" y="3573463"/>
            <a:ext cx="114776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8" descr="platform-part06-2-UMA.emf"/>
          <p:cNvPicPr>
            <a:picLocks noChangeAspect="1"/>
          </p:cNvPicPr>
          <p:nvPr/>
        </p:nvPicPr>
        <p:blipFill>
          <a:blip r:embed="rId10" cstate="print">
            <a:lum contrast="-60000"/>
            <a:extLst>
              <a:ext uri="{28A0092B-C50C-407E-A947-70E740481C1C}">
                <a14:useLocalDpi xmlns:a14="http://schemas.microsoft.com/office/drawing/2010/main" val="0"/>
              </a:ext>
            </a:extLst>
          </a:blip>
          <a:srcRect/>
          <a:stretch>
            <a:fillRect/>
          </a:stretch>
        </p:blipFill>
        <p:spPr bwMode="auto">
          <a:xfrm>
            <a:off x="4427538" y="3567113"/>
            <a:ext cx="792162"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platform-part07-1-AMA-webapp.em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3325" y="3113088"/>
            <a:ext cx="790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20" descr="platform-part07-2-UMA-webapp.emf"/>
          <p:cNvPicPr>
            <a:picLocks noChangeAspect="1"/>
          </p:cNvPicPr>
          <p:nvPr/>
        </p:nvPicPr>
        <p:blipFill>
          <a:blip r:embed="rId12" cstate="print">
            <a:lum contrast="-60000"/>
            <a:extLst>
              <a:ext uri="{28A0092B-C50C-407E-A947-70E740481C1C}">
                <a14:useLocalDpi xmlns:a14="http://schemas.microsoft.com/office/drawing/2010/main" val="0"/>
              </a:ext>
            </a:extLst>
          </a:blip>
          <a:srcRect/>
          <a:stretch>
            <a:fillRect/>
          </a:stretch>
        </p:blipFill>
        <p:spPr bwMode="auto">
          <a:xfrm>
            <a:off x="7553325" y="2536825"/>
            <a:ext cx="79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7D2E04DD-C26A-4A30-AC02-30E83D891080}" type="slidenum">
              <a:rPr lang="ru-RU" altLang="en-US" sz="1200">
                <a:solidFill>
                  <a:schemeClr val="tx1"/>
                </a:solidFill>
              </a:rPr>
              <a:pPr eaLnBrk="1" hangingPunct="1">
                <a:spcBef>
                  <a:spcPct val="0"/>
                </a:spcBef>
                <a:buFontTx/>
                <a:buNone/>
              </a:pPr>
              <a:t>34</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20"/>
                                        </p:tgtEl>
                                      </p:cBhvr>
                                      <p:by x="150000" y="150000"/>
                                    </p:animScale>
                                  </p:childTnLst>
                                </p:cTn>
                              </p:par>
                              <p:par>
                                <p:cTn id="7" presetID="6" presetClass="emph" presetSubtype="0" fill="hold" nodeType="withEffect">
                                  <p:stCondLst>
                                    <p:cond delay="0"/>
                                  </p:stCondLst>
                                  <p:childTnLst>
                                    <p:animScale>
                                      <p:cBhvr>
                                        <p:cTn id="8" dur="500" fill="hold"/>
                                        <p:tgtEl>
                                          <p:spTgt spid="17"/>
                                        </p:tgtEl>
                                      </p:cBhvr>
                                      <p:by x="150000" y="150000"/>
                                    </p:animScale>
                                  </p:childTnLst>
                                </p:cTn>
                              </p:par>
                            </p:childTnLst>
                          </p:cTn>
                        </p:par>
                        <p:par>
                          <p:cTn id="9" fill="hold" nodeType="afterGroup">
                            <p:stCondLst>
                              <p:cond delay="500"/>
                            </p:stCondLst>
                            <p:childTnLst>
                              <p:par>
                                <p:cTn id="10" presetID="6" presetClass="emph" presetSubtype="0" fill="hold" nodeType="afterEffect">
                                  <p:stCondLst>
                                    <p:cond delay="0"/>
                                  </p:stCondLst>
                                  <p:childTnLst>
                                    <p:animScale>
                                      <p:cBhvr>
                                        <p:cTn id="11" dur="500" fill="hold"/>
                                        <p:tgtEl>
                                          <p:spTgt spid="20"/>
                                        </p:tgtEl>
                                      </p:cBhvr>
                                      <p:by x="66000" y="66000"/>
                                    </p:animScale>
                                  </p:childTnLst>
                                </p:cTn>
                              </p:par>
                              <p:par>
                                <p:cTn id="12" presetID="6" presetClass="emph" presetSubtype="0" fill="hold" nodeType="withEffect">
                                  <p:stCondLst>
                                    <p:cond delay="0"/>
                                  </p:stCondLst>
                                  <p:childTnLst>
                                    <p:animScale>
                                      <p:cBhvr>
                                        <p:cTn id="13" dur="500" fill="hold"/>
                                        <p:tgtEl>
                                          <p:spTgt spid="17"/>
                                        </p:tgtEl>
                                      </p:cBhvr>
                                      <p:by x="66000" y="66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Application manager agent</a:t>
            </a:r>
          </a:p>
        </p:txBody>
      </p:sp>
      <p:sp>
        <p:nvSpPr>
          <p:cNvPr id="6" name="Content Placeholder 5"/>
          <p:cNvSpPr>
            <a:spLocks noGrp="1"/>
          </p:cNvSpPr>
          <p:nvPr>
            <p:ph idx="1"/>
          </p:nvPr>
        </p:nvSpPr>
        <p:spPr>
          <a:xfrm>
            <a:off x="611188" y="5013325"/>
            <a:ext cx="4897437" cy="1112838"/>
          </a:xfrm>
        </p:spPr>
        <p:txBody>
          <a:bodyPr/>
          <a:lstStyle/>
          <a:p>
            <a:r>
              <a:rPr lang="en-US" altLang="en-US" sz="2000"/>
              <a:t>Tasks:</a:t>
            </a:r>
          </a:p>
          <a:p>
            <a:pPr lvl="1"/>
            <a:r>
              <a:rPr lang="en-US" altLang="en-US" sz="1600"/>
              <a:t>Register applications</a:t>
            </a:r>
          </a:p>
          <a:p>
            <a:pPr lvl="1"/>
            <a:r>
              <a:rPr lang="en-US" altLang="en-US" sz="1600"/>
              <a:t>Starts workers</a:t>
            </a:r>
            <a:endParaRPr lang="fi-FI" altLang="en-US" sz="1600"/>
          </a:p>
        </p:txBody>
      </p:sp>
      <p:pic>
        <p:nvPicPr>
          <p:cNvPr id="7" name="Content Placeholder 3" descr="x10.emf"/>
          <p:cNvPicPr>
            <a:picLocks noChangeAspect="1"/>
          </p:cNvPicPr>
          <p:nvPr/>
        </p:nvPicPr>
        <p:blipFill>
          <a:blip r:embed="rId2"/>
          <a:stretch>
            <a:fillRect/>
          </a:stretch>
        </p:blipFill>
        <p:spPr bwMode="auto">
          <a:xfrm>
            <a:off x="5929313" y="4221163"/>
            <a:ext cx="2773362" cy="2160587"/>
          </a:xfrm>
          <a:prstGeom prst="rect">
            <a:avLst/>
          </a:prstGeom>
          <a:noFill/>
          <a:ln w="9525">
            <a:noFill/>
            <a:miter lim="800000"/>
            <a:headEnd/>
            <a:tailEnd/>
          </a:ln>
          <a:effectLst>
            <a:outerShdw blurRad="190500" algn="tl" rotWithShape="0">
              <a:srgbClr val="000000">
                <a:alpha val="70000"/>
              </a:srgbClr>
            </a:outerShdw>
          </a:effectLst>
        </p:spPr>
      </p:pic>
      <p:grpSp>
        <p:nvGrpSpPr>
          <p:cNvPr id="2" name="Group 15"/>
          <p:cNvGrpSpPr>
            <a:grpSpLocks/>
          </p:cNvGrpSpPr>
          <p:nvPr/>
        </p:nvGrpSpPr>
        <p:grpSpPr bwMode="auto">
          <a:xfrm>
            <a:off x="1403350" y="3644900"/>
            <a:ext cx="1296988" cy="1052513"/>
            <a:chOff x="5940152" y="2924944"/>
            <a:chExt cx="976124" cy="792088"/>
          </a:xfrm>
        </p:grpSpPr>
        <p:pic>
          <p:nvPicPr>
            <p:cNvPr id="13" name="Content Placeholder 3" descr="x10.emf"/>
            <p:cNvPicPr>
              <a:picLocks noChangeAspect="1"/>
            </p:cNvPicPr>
            <p:nvPr/>
          </p:nvPicPr>
          <p:blipFill>
            <a:blip r:embed="rId2"/>
            <a:stretch>
              <a:fillRect/>
            </a:stretch>
          </p:blipFill>
          <p:spPr bwMode="auto">
            <a:xfrm>
              <a:off x="5940152" y="2924944"/>
              <a:ext cx="831557" cy="647529"/>
            </a:xfrm>
            <a:prstGeom prst="rect">
              <a:avLst/>
            </a:prstGeom>
            <a:noFill/>
            <a:ln w="9525">
              <a:noFill/>
              <a:miter lim="800000"/>
              <a:headEnd/>
              <a:tailEnd/>
            </a:ln>
            <a:effectLst>
              <a:outerShdw blurRad="190500" algn="tl" rotWithShape="0">
                <a:srgbClr val="000000">
                  <a:alpha val="70000"/>
                </a:srgbClr>
              </a:outerShdw>
            </a:effectLst>
          </p:spPr>
        </p:pic>
        <p:pic>
          <p:nvPicPr>
            <p:cNvPr id="14" name="Content Placeholder 3" descr="x10.emf"/>
            <p:cNvPicPr>
              <a:picLocks noChangeAspect="1"/>
            </p:cNvPicPr>
            <p:nvPr/>
          </p:nvPicPr>
          <p:blipFill>
            <a:blip r:embed="rId2"/>
            <a:stretch>
              <a:fillRect/>
            </a:stretch>
          </p:blipFill>
          <p:spPr bwMode="auto">
            <a:xfrm>
              <a:off x="6011838" y="2996626"/>
              <a:ext cx="832752" cy="648724"/>
            </a:xfrm>
            <a:prstGeom prst="rect">
              <a:avLst/>
            </a:prstGeom>
            <a:noFill/>
            <a:ln w="9525">
              <a:noFill/>
              <a:miter lim="800000"/>
              <a:headEnd/>
              <a:tailEnd/>
            </a:ln>
            <a:effectLst>
              <a:outerShdw blurRad="190500" algn="tl" rotWithShape="0">
                <a:srgbClr val="000000">
                  <a:alpha val="70000"/>
                </a:srgbClr>
              </a:outerShdw>
            </a:effectLst>
          </p:spPr>
        </p:pic>
        <p:pic>
          <p:nvPicPr>
            <p:cNvPr id="15" name="Content Placeholder 3" descr="x10.emf"/>
            <p:cNvPicPr>
              <a:picLocks noChangeAspect="1"/>
            </p:cNvPicPr>
            <p:nvPr/>
          </p:nvPicPr>
          <p:blipFill>
            <a:blip r:embed="rId2"/>
            <a:stretch>
              <a:fillRect/>
            </a:stretch>
          </p:blipFill>
          <p:spPr bwMode="auto">
            <a:xfrm>
              <a:off x="6084719" y="3069503"/>
              <a:ext cx="831557" cy="647529"/>
            </a:xfrm>
            <a:prstGeom prst="rect">
              <a:avLst/>
            </a:prstGeom>
            <a:noFill/>
            <a:ln w="9525">
              <a:noFill/>
              <a:miter lim="800000"/>
              <a:headEnd/>
              <a:tailEnd/>
            </a:ln>
            <a:effectLst>
              <a:outerShdw blurRad="190500" algn="tl" rotWithShape="0">
                <a:srgbClr val="000000">
                  <a:alpha val="70000"/>
                </a:srgbClr>
              </a:outerShdw>
            </a:effectLst>
          </p:spPr>
        </p:pic>
      </p:grpSp>
      <p:grpSp>
        <p:nvGrpSpPr>
          <p:cNvPr id="61446" name="Group 35"/>
          <p:cNvGrpSpPr>
            <a:grpSpLocks/>
          </p:cNvGrpSpPr>
          <p:nvPr/>
        </p:nvGrpSpPr>
        <p:grpSpPr bwMode="auto">
          <a:xfrm>
            <a:off x="1116013" y="2205038"/>
            <a:ext cx="1727200" cy="1304925"/>
            <a:chOff x="1115616" y="2204864"/>
            <a:chExt cx="1728192" cy="1304855"/>
          </a:xfrm>
        </p:grpSpPr>
        <p:pic>
          <p:nvPicPr>
            <p:cNvPr id="17" name="Picture 16" descr="PIA.emf"/>
            <p:cNvPicPr>
              <a:picLocks noChangeAspect="1"/>
            </p:cNvPicPr>
            <p:nvPr/>
          </p:nvPicPr>
          <p:blipFill>
            <a:blip r:embed="rId3"/>
            <a:stretch>
              <a:fillRect/>
            </a:stretch>
          </p:blipFill>
          <p:spPr>
            <a:xfrm>
              <a:off x="1692209" y="2204864"/>
              <a:ext cx="598832" cy="765134"/>
            </a:xfrm>
            <a:prstGeom prst="rect">
              <a:avLst/>
            </a:prstGeom>
            <a:ln>
              <a:noFill/>
            </a:ln>
            <a:effectLst>
              <a:outerShdw blurRad="190500" algn="tl" rotWithShape="0">
                <a:srgbClr val="000000">
                  <a:alpha val="70000"/>
                </a:srgbClr>
              </a:outerShdw>
            </a:effectLst>
          </p:spPr>
        </p:pic>
        <p:sp>
          <p:nvSpPr>
            <p:cNvPr id="61477" name="TextBox 17"/>
            <p:cNvSpPr txBox="1">
              <a:spLocks noChangeArrowheads="1"/>
            </p:cNvSpPr>
            <p:nvPr/>
          </p:nvSpPr>
          <p:spPr bwMode="auto">
            <a:xfrm>
              <a:off x="1115616" y="2924944"/>
              <a:ext cx="17281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600">
                  <a:solidFill>
                    <a:schemeClr val="tx1"/>
                  </a:solidFill>
                </a:rPr>
                <a:t>Application manager agent</a:t>
              </a:r>
              <a:endParaRPr lang="fi-FI" altLang="en-US" sz="1600">
                <a:solidFill>
                  <a:schemeClr val="tx1"/>
                </a:solidFill>
              </a:endParaRPr>
            </a:p>
          </p:txBody>
        </p:sp>
      </p:grpSp>
      <p:grpSp>
        <p:nvGrpSpPr>
          <p:cNvPr id="4" name="Group 30"/>
          <p:cNvGrpSpPr>
            <a:grpSpLocks/>
          </p:cNvGrpSpPr>
          <p:nvPr/>
        </p:nvGrpSpPr>
        <p:grpSpPr bwMode="auto">
          <a:xfrm>
            <a:off x="3851275" y="836613"/>
            <a:ext cx="1728788" cy="1130300"/>
            <a:chOff x="3851920" y="836712"/>
            <a:chExt cx="1728192" cy="1130642"/>
          </a:xfrm>
        </p:grpSpPr>
        <p:pic>
          <p:nvPicPr>
            <p:cNvPr id="8" name="Picture 7" descr="worker.emf"/>
            <p:cNvPicPr>
              <a:picLocks noChangeAspect="1"/>
            </p:cNvPicPr>
            <p:nvPr/>
          </p:nvPicPr>
          <p:blipFill>
            <a:blip r:embed="rId4"/>
            <a:stretch>
              <a:fillRect/>
            </a:stretch>
          </p:blipFill>
          <p:spPr>
            <a:xfrm>
              <a:off x="4427984" y="836712"/>
              <a:ext cx="574477" cy="738410"/>
            </a:xfrm>
            <a:prstGeom prst="rect">
              <a:avLst/>
            </a:prstGeom>
            <a:ln>
              <a:noFill/>
            </a:ln>
            <a:effectLst>
              <a:outerShdw blurRad="190500" algn="tl" rotWithShape="0">
                <a:srgbClr val="000000">
                  <a:alpha val="70000"/>
                </a:srgbClr>
              </a:outerShdw>
            </a:effectLst>
          </p:spPr>
        </p:pic>
        <p:sp>
          <p:nvSpPr>
            <p:cNvPr id="61475" name="TextBox 18"/>
            <p:cNvSpPr txBox="1">
              <a:spLocks noChangeArrowheads="1"/>
            </p:cNvSpPr>
            <p:nvPr/>
          </p:nvSpPr>
          <p:spPr bwMode="auto">
            <a:xfrm>
              <a:off x="3851920" y="1628800"/>
              <a:ext cx="17281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600">
                  <a:solidFill>
                    <a:schemeClr val="tx1"/>
                  </a:solidFill>
                </a:rPr>
                <a:t>Worker A-AMA</a:t>
              </a:r>
              <a:endParaRPr lang="fi-FI" altLang="en-US" sz="1600">
                <a:solidFill>
                  <a:schemeClr val="tx1"/>
                </a:solidFill>
              </a:endParaRPr>
            </a:p>
          </p:txBody>
        </p:sp>
      </p:grpSp>
      <p:grpSp>
        <p:nvGrpSpPr>
          <p:cNvPr id="5" name="Group 31"/>
          <p:cNvGrpSpPr>
            <a:grpSpLocks/>
          </p:cNvGrpSpPr>
          <p:nvPr/>
        </p:nvGrpSpPr>
        <p:grpSpPr bwMode="auto">
          <a:xfrm>
            <a:off x="3779838" y="2492375"/>
            <a:ext cx="1728787" cy="1081088"/>
            <a:chOff x="3779912" y="2492896"/>
            <a:chExt cx="1728192" cy="1080120"/>
          </a:xfrm>
        </p:grpSpPr>
        <p:pic>
          <p:nvPicPr>
            <p:cNvPr id="9" name="Picture 8" descr="worker.emf"/>
            <p:cNvPicPr>
              <a:picLocks noChangeAspect="1"/>
            </p:cNvPicPr>
            <p:nvPr/>
          </p:nvPicPr>
          <p:blipFill>
            <a:blip r:embed="rId4"/>
            <a:stretch>
              <a:fillRect/>
            </a:stretch>
          </p:blipFill>
          <p:spPr>
            <a:xfrm>
              <a:off x="4427389" y="2492896"/>
              <a:ext cx="574477" cy="739113"/>
            </a:xfrm>
            <a:prstGeom prst="rect">
              <a:avLst/>
            </a:prstGeom>
            <a:ln>
              <a:noFill/>
            </a:ln>
            <a:effectLst>
              <a:outerShdw blurRad="190500" algn="tl" rotWithShape="0">
                <a:srgbClr val="000000">
                  <a:alpha val="70000"/>
                </a:srgbClr>
              </a:outerShdw>
            </a:effectLst>
          </p:spPr>
        </p:pic>
        <p:sp>
          <p:nvSpPr>
            <p:cNvPr id="61473" name="TextBox 19"/>
            <p:cNvSpPr txBox="1">
              <a:spLocks noChangeArrowheads="1"/>
            </p:cNvSpPr>
            <p:nvPr/>
          </p:nvSpPr>
          <p:spPr bwMode="auto">
            <a:xfrm>
              <a:off x="3779912" y="3234462"/>
              <a:ext cx="17281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600">
                  <a:solidFill>
                    <a:schemeClr val="tx1"/>
                  </a:solidFill>
                </a:rPr>
                <a:t>Worker A-A1</a:t>
              </a:r>
              <a:endParaRPr lang="fi-FI" altLang="en-US" sz="1600">
                <a:solidFill>
                  <a:schemeClr val="tx1"/>
                </a:solidFill>
              </a:endParaRPr>
            </a:p>
          </p:txBody>
        </p:sp>
      </p:grpSp>
      <p:grpSp>
        <p:nvGrpSpPr>
          <p:cNvPr id="12" name="Group 32"/>
          <p:cNvGrpSpPr>
            <a:grpSpLocks/>
          </p:cNvGrpSpPr>
          <p:nvPr/>
        </p:nvGrpSpPr>
        <p:grpSpPr bwMode="auto">
          <a:xfrm>
            <a:off x="3779838" y="3716338"/>
            <a:ext cx="1728787" cy="1077912"/>
            <a:chOff x="3779912" y="3717032"/>
            <a:chExt cx="1728192" cy="1077684"/>
          </a:xfrm>
        </p:grpSpPr>
        <p:pic>
          <p:nvPicPr>
            <p:cNvPr id="10" name="Picture 9" descr="worker.emf"/>
            <p:cNvPicPr>
              <a:picLocks noChangeAspect="1"/>
            </p:cNvPicPr>
            <p:nvPr/>
          </p:nvPicPr>
          <p:blipFill>
            <a:blip r:embed="rId4"/>
            <a:stretch>
              <a:fillRect/>
            </a:stretch>
          </p:blipFill>
          <p:spPr>
            <a:xfrm>
              <a:off x="4427389" y="3717032"/>
              <a:ext cx="574477" cy="739619"/>
            </a:xfrm>
            <a:prstGeom prst="rect">
              <a:avLst/>
            </a:prstGeom>
            <a:ln>
              <a:noFill/>
            </a:ln>
            <a:effectLst>
              <a:outerShdw blurRad="190500" algn="tl" rotWithShape="0">
                <a:srgbClr val="000000">
                  <a:alpha val="70000"/>
                </a:srgbClr>
              </a:outerShdw>
            </a:effectLst>
          </p:spPr>
        </p:pic>
        <p:sp>
          <p:nvSpPr>
            <p:cNvPr id="61471" name="TextBox 20"/>
            <p:cNvSpPr txBox="1">
              <a:spLocks noChangeArrowheads="1"/>
            </p:cNvSpPr>
            <p:nvPr/>
          </p:nvSpPr>
          <p:spPr bwMode="auto">
            <a:xfrm>
              <a:off x="3779912" y="4456162"/>
              <a:ext cx="17281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600">
                  <a:solidFill>
                    <a:schemeClr val="tx1"/>
                  </a:solidFill>
                </a:rPr>
                <a:t>Worker A-A2</a:t>
              </a:r>
              <a:endParaRPr lang="fi-FI" altLang="en-US" sz="1600">
                <a:solidFill>
                  <a:schemeClr val="tx1"/>
                </a:solidFill>
              </a:endParaRPr>
            </a:p>
          </p:txBody>
        </p:sp>
      </p:grpSp>
      <p:grpSp>
        <p:nvGrpSpPr>
          <p:cNvPr id="16" name="Group 33"/>
          <p:cNvGrpSpPr>
            <a:grpSpLocks/>
          </p:cNvGrpSpPr>
          <p:nvPr/>
        </p:nvGrpSpPr>
        <p:grpSpPr bwMode="auto">
          <a:xfrm>
            <a:off x="6011863" y="836613"/>
            <a:ext cx="1728787" cy="1616075"/>
            <a:chOff x="6012160" y="836712"/>
            <a:chExt cx="1728192" cy="1615318"/>
          </a:xfrm>
        </p:grpSpPr>
        <p:pic>
          <p:nvPicPr>
            <p:cNvPr id="27" name="Content Placeholder 6" descr="Man_Grey.emf"/>
            <p:cNvPicPr>
              <a:picLocks noChangeAspect="1"/>
            </p:cNvPicPr>
            <p:nvPr/>
          </p:nvPicPr>
          <p:blipFill>
            <a:blip r:embed="rId5"/>
            <a:stretch>
              <a:fillRect/>
            </a:stretch>
          </p:blipFill>
          <p:spPr bwMode="auto">
            <a:xfrm>
              <a:off x="6445398" y="836712"/>
              <a:ext cx="863303" cy="1163092"/>
            </a:xfrm>
            <a:prstGeom prst="rect">
              <a:avLst/>
            </a:prstGeom>
            <a:noFill/>
            <a:ln w="9525">
              <a:noFill/>
              <a:miter lim="800000"/>
              <a:headEnd/>
              <a:tailEnd/>
            </a:ln>
            <a:effectLst>
              <a:outerShdw blurRad="190500" algn="tl" rotWithShape="0">
                <a:srgbClr val="000000">
                  <a:alpha val="70000"/>
                </a:srgbClr>
              </a:outerShdw>
            </a:effectLst>
          </p:spPr>
        </p:pic>
        <p:sp>
          <p:nvSpPr>
            <p:cNvPr id="61469" name="TextBox 27"/>
            <p:cNvSpPr txBox="1">
              <a:spLocks noChangeArrowheads="1"/>
            </p:cNvSpPr>
            <p:nvPr/>
          </p:nvSpPr>
          <p:spPr bwMode="auto">
            <a:xfrm>
              <a:off x="6012160" y="2113476"/>
              <a:ext cx="17281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600">
                  <a:solidFill>
                    <a:schemeClr val="tx1"/>
                  </a:solidFill>
                </a:rPr>
                <a:t>User A</a:t>
              </a:r>
              <a:endParaRPr lang="fi-FI" altLang="en-US" sz="1600">
                <a:solidFill>
                  <a:schemeClr val="tx1"/>
                </a:solidFill>
              </a:endParaRPr>
            </a:p>
          </p:txBody>
        </p:sp>
      </p:grpSp>
      <p:pic>
        <p:nvPicPr>
          <p:cNvPr id="35" name="Picture 34" descr="platform-part09-webapps-app1_app2.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12088" y="908050"/>
            <a:ext cx="785812"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52"/>
          <p:cNvGrpSpPr>
            <a:grpSpLocks/>
          </p:cNvGrpSpPr>
          <p:nvPr/>
        </p:nvGrpSpPr>
        <p:grpSpPr bwMode="auto">
          <a:xfrm>
            <a:off x="5003800" y="1104900"/>
            <a:ext cx="1728788" cy="312738"/>
            <a:chOff x="5004048" y="1104999"/>
            <a:chExt cx="1728192" cy="313173"/>
          </a:xfrm>
        </p:grpSpPr>
        <p:cxnSp>
          <p:nvCxnSpPr>
            <p:cNvPr id="61466" name="Straight Arrow Connector 37"/>
            <p:cNvCxnSpPr>
              <a:cxnSpLocks noChangeShapeType="1"/>
            </p:cNvCxnSpPr>
            <p:nvPr/>
          </p:nvCxnSpPr>
          <p:spPr bwMode="auto">
            <a:xfrm rot="10800000">
              <a:off x="5076057" y="1412776"/>
              <a:ext cx="1370119" cy="5396"/>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61467" name="TextBox 43"/>
            <p:cNvSpPr txBox="1">
              <a:spLocks noChangeArrowheads="1"/>
            </p:cNvSpPr>
            <p:nvPr/>
          </p:nvSpPr>
          <p:spPr bwMode="auto">
            <a:xfrm>
              <a:off x="5004048" y="1104999"/>
              <a:ext cx="1728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400" b="1">
                  <a:solidFill>
                    <a:schemeClr val="tx1"/>
                  </a:solidFill>
                  <a:latin typeface="Courier New" pitchFamily="49" charset="0"/>
                  <a:cs typeface="Courier New" pitchFamily="49" charset="0"/>
                </a:rPr>
                <a:t>I want App1</a:t>
              </a:r>
              <a:endParaRPr lang="fi-FI" altLang="en-US" sz="1400" b="1">
                <a:solidFill>
                  <a:schemeClr val="tx1"/>
                </a:solidFill>
                <a:latin typeface="Courier New" pitchFamily="49" charset="0"/>
                <a:cs typeface="Courier New" pitchFamily="49" charset="0"/>
              </a:endParaRPr>
            </a:p>
          </p:txBody>
        </p:sp>
      </p:grpSp>
      <p:grpSp>
        <p:nvGrpSpPr>
          <p:cNvPr id="23" name="Group 53"/>
          <p:cNvGrpSpPr>
            <a:grpSpLocks/>
          </p:cNvGrpSpPr>
          <p:nvPr/>
        </p:nvGrpSpPr>
        <p:grpSpPr bwMode="auto">
          <a:xfrm>
            <a:off x="2051050" y="1196975"/>
            <a:ext cx="2233613" cy="1390650"/>
            <a:chOff x="2051720" y="1196752"/>
            <a:chExt cx="2232249" cy="1390576"/>
          </a:xfrm>
        </p:grpSpPr>
        <p:cxnSp>
          <p:nvCxnSpPr>
            <p:cNvPr id="61464" name="Straight Arrow Connector 39"/>
            <p:cNvCxnSpPr>
              <a:cxnSpLocks noChangeShapeType="1"/>
            </p:cNvCxnSpPr>
            <p:nvPr/>
          </p:nvCxnSpPr>
          <p:spPr bwMode="auto">
            <a:xfrm rot="10800000" flipV="1">
              <a:off x="2291274" y="1196752"/>
              <a:ext cx="1992695" cy="1390576"/>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61465" name="TextBox 44"/>
            <p:cNvSpPr txBox="1">
              <a:spLocks noChangeArrowheads="1"/>
            </p:cNvSpPr>
            <p:nvPr/>
          </p:nvSpPr>
          <p:spPr bwMode="auto">
            <a:xfrm>
              <a:off x="2051720" y="1412776"/>
              <a:ext cx="1728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400" b="1">
                  <a:solidFill>
                    <a:schemeClr val="tx1"/>
                  </a:solidFill>
                  <a:latin typeface="Courier New" pitchFamily="49" charset="0"/>
                  <a:cs typeface="Courier New" pitchFamily="49" charset="0"/>
                </a:rPr>
                <a:t>Select App1</a:t>
              </a:r>
              <a:endParaRPr lang="fi-FI" altLang="en-US" sz="1400" b="1">
                <a:solidFill>
                  <a:schemeClr val="tx1"/>
                </a:solidFill>
                <a:latin typeface="Courier New" pitchFamily="49" charset="0"/>
                <a:cs typeface="Courier New" pitchFamily="49" charset="0"/>
              </a:endParaRPr>
            </a:p>
          </p:txBody>
        </p:sp>
      </p:grpSp>
      <p:grpSp>
        <p:nvGrpSpPr>
          <p:cNvPr id="24" name="Group 54"/>
          <p:cNvGrpSpPr>
            <a:grpSpLocks/>
          </p:cNvGrpSpPr>
          <p:nvPr/>
        </p:nvGrpSpPr>
        <p:grpSpPr bwMode="auto">
          <a:xfrm>
            <a:off x="2411413" y="2544763"/>
            <a:ext cx="2016125" cy="317500"/>
            <a:chOff x="2411760" y="2545159"/>
            <a:chExt cx="2016224" cy="317316"/>
          </a:xfrm>
        </p:grpSpPr>
        <p:cxnSp>
          <p:nvCxnSpPr>
            <p:cNvPr id="61462" name="Straight Arrow Connector 47"/>
            <p:cNvCxnSpPr>
              <a:cxnSpLocks noChangeShapeType="1"/>
            </p:cNvCxnSpPr>
            <p:nvPr/>
          </p:nvCxnSpPr>
          <p:spPr bwMode="auto">
            <a:xfrm>
              <a:off x="2411760" y="2852936"/>
              <a:ext cx="2016224" cy="9539"/>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61463" name="TextBox 51"/>
            <p:cNvSpPr txBox="1">
              <a:spLocks noChangeArrowheads="1"/>
            </p:cNvSpPr>
            <p:nvPr/>
          </p:nvSpPr>
          <p:spPr bwMode="auto">
            <a:xfrm>
              <a:off x="2555776" y="2545159"/>
              <a:ext cx="1728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400" b="1">
                  <a:solidFill>
                    <a:schemeClr val="tx1"/>
                  </a:solidFill>
                  <a:latin typeface="Courier New" pitchFamily="49" charset="0"/>
                  <a:cs typeface="Courier New" pitchFamily="49" charset="0"/>
                </a:rPr>
                <a:t>Start worker</a:t>
              </a:r>
              <a:endParaRPr lang="fi-FI" altLang="en-US" sz="1400" b="1">
                <a:solidFill>
                  <a:schemeClr val="tx1"/>
                </a:solidFill>
                <a:latin typeface="Courier New" pitchFamily="49" charset="0"/>
                <a:cs typeface="Courier New" pitchFamily="49" charset="0"/>
              </a:endParaRPr>
            </a:p>
          </p:txBody>
        </p:sp>
      </p:grpSp>
      <p:grpSp>
        <p:nvGrpSpPr>
          <p:cNvPr id="25" name="Group 61"/>
          <p:cNvGrpSpPr>
            <a:grpSpLocks/>
          </p:cNvGrpSpPr>
          <p:nvPr/>
        </p:nvGrpSpPr>
        <p:grpSpPr bwMode="auto">
          <a:xfrm>
            <a:off x="5002213" y="1989138"/>
            <a:ext cx="2090737" cy="873125"/>
            <a:chOff x="5001678" y="1988839"/>
            <a:chExt cx="2090602" cy="873635"/>
          </a:xfrm>
        </p:grpSpPr>
        <p:cxnSp>
          <p:nvCxnSpPr>
            <p:cNvPr id="61460" name="Straight Arrow Connector 57"/>
            <p:cNvCxnSpPr>
              <a:cxnSpLocks noChangeShapeType="1"/>
            </p:cNvCxnSpPr>
            <p:nvPr/>
          </p:nvCxnSpPr>
          <p:spPr bwMode="auto">
            <a:xfrm rot="10800000" flipV="1">
              <a:off x="5001678" y="1988839"/>
              <a:ext cx="1370523" cy="873635"/>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61461" name="TextBox 58"/>
            <p:cNvSpPr txBox="1">
              <a:spLocks noChangeArrowheads="1"/>
            </p:cNvSpPr>
            <p:nvPr/>
          </p:nvSpPr>
          <p:spPr bwMode="auto">
            <a:xfrm>
              <a:off x="5364088" y="2492896"/>
              <a:ext cx="1728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400" b="1">
                  <a:solidFill>
                    <a:schemeClr val="tx1"/>
                  </a:solidFill>
                  <a:latin typeface="Courier New" pitchFamily="49" charset="0"/>
                  <a:cs typeface="Courier New" pitchFamily="49" charset="0"/>
                </a:rPr>
                <a:t>I can use App1</a:t>
              </a:r>
              <a:endParaRPr lang="fi-FI" altLang="en-US" sz="1400" b="1">
                <a:solidFill>
                  <a:schemeClr val="tx1"/>
                </a:solidFill>
                <a:latin typeface="Courier New" pitchFamily="49" charset="0"/>
                <a:cs typeface="Courier New" pitchFamily="49" charset="0"/>
              </a:endParaRPr>
            </a:p>
          </p:txBody>
        </p:sp>
      </p:grpSp>
      <p:grpSp>
        <p:nvGrpSpPr>
          <p:cNvPr id="26" name="Group 66"/>
          <p:cNvGrpSpPr>
            <a:grpSpLocks/>
          </p:cNvGrpSpPr>
          <p:nvPr/>
        </p:nvGrpSpPr>
        <p:grpSpPr bwMode="auto">
          <a:xfrm>
            <a:off x="5148263" y="2452688"/>
            <a:ext cx="2592387" cy="1562100"/>
            <a:chOff x="5148066" y="2452030"/>
            <a:chExt cx="2592286" cy="1562573"/>
          </a:xfrm>
        </p:grpSpPr>
        <p:cxnSp>
          <p:nvCxnSpPr>
            <p:cNvPr id="61458" name="Straight Arrow Connector 63"/>
            <p:cNvCxnSpPr>
              <a:cxnSpLocks noChangeShapeType="1"/>
              <a:stCxn id="61469" idx="2"/>
            </p:cNvCxnSpPr>
            <p:nvPr/>
          </p:nvCxnSpPr>
          <p:spPr bwMode="auto">
            <a:xfrm rot="5400000">
              <a:off x="5230875" y="2369221"/>
              <a:ext cx="1562573" cy="1728191"/>
            </a:xfrm>
            <a:prstGeom prst="straightConnector1">
              <a:avLst/>
            </a:prstGeom>
            <a:noFill/>
            <a:ln w="38100" algn="ctr">
              <a:solidFill>
                <a:schemeClr val="tx1"/>
              </a:solidFill>
              <a:round/>
              <a:headEnd/>
              <a:tailEnd type="triangle" w="lg" len="lg"/>
            </a:ln>
            <a:extLst>
              <a:ext uri="{909E8E84-426E-40DD-AFC4-6F175D3DCCD1}">
                <a14:hiddenFill xmlns:a14="http://schemas.microsoft.com/office/drawing/2010/main">
                  <a:noFill/>
                </a14:hiddenFill>
              </a:ext>
            </a:extLst>
          </p:spPr>
        </p:cxnSp>
        <p:sp>
          <p:nvSpPr>
            <p:cNvPr id="61459" name="TextBox 64"/>
            <p:cNvSpPr txBox="1">
              <a:spLocks noChangeArrowheads="1"/>
            </p:cNvSpPr>
            <p:nvPr/>
          </p:nvSpPr>
          <p:spPr bwMode="auto">
            <a:xfrm>
              <a:off x="6012160" y="3212976"/>
              <a:ext cx="17281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400" b="1">
                  <a:solidFill>
                    <a:schemeClr val="tx1"/>
                  </a:solidFill>
                  <a:latin typeface="Courier New" pitchFamily="49" charset="0"/>
                  <a:cs typeface="Courier New" pitchFamily="49" charset="0"/>
                </a:rPr>
                <a:t>I can use App2</a:t>
              </a:r>
              <a:endParaRPr lang="fi-FI" altLang="en-US" sz="1400" b="1">
                <a:solidFill>
                  <a:schemeClr val="tx1"/>
                </a:solidFill>
                <a:latin typeface="Courier New" pitchFamily="49" charset="0"/>
                <a:cs typeface="Courier New" pitchFamily="49" charset="0"/>
              </a:endParaRPr>
            </a:p>
          </p:txBody>
        </p:sp>
      </p:grpSp>
      <p:sp>
        <p:nvSpPr>
          <p:cNvPr id="614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D7988021-2A19-4D5C-9DA9-0577D2F52D5D}" type="slidenum">
              <a:rPr lang="ru-RU" altLang="en-US" sz="1200">
                <a:solidFill>
                  <a:schemeClr val="tx1"/>
                </a:solidFill>
              </a:rPr>
              <a:pPr eaLnBrk="1" hangingPunct="1">
                <a:spcBef>
                  <a:spcPct val="0"/>
                </a:spcBef>
                <a:buFontTx/>
                <a:buNone/>
              </a:pPr>
              <a:t>35</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grpId="1" nodeType="clickEffect">
                                  <p:stCondLst>
                                    <p:cond delay="0"/>
                                  </p:stCondLst>
                                  <p:childTnLst>
                                    <p:animEffect transition="out" filter="fade">
                                      <p:cBhvr>
                                        <p:cTn id="32" dur="500"/>
                                        <p:tgtEl>
                                          <p:spTgt spid="6">
                                            <p:txEl>
                                              <p:pRg st="0" end="0"/>
                                            </p:txEl>
                                          </p:spTgt>
                                        </p:tgtEl>
                                      </p:cBhvr>
                                    </p:animEffect>
                                    <p:set>
                                      <p:cBhvr>
                                        <p:cTn id="33" dur="1" fill="hold">
                                          <p:stCondLst>
                                            <p:cond delay="499"/>
                                          </p:stCondLst>
                                        </p:cTn>
                                        <p:tgtEl>
                                          <p:spTgt spid="6">
                                            <p:txEl>
                                              <p:pRg st="0" end="0"/>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6">
                                            <p:txEl>
                                              <p:pRg st="1" end="1"/>
                                            </p:txEl>
                                          </p:spTgt>
                                        </p:tgtEl>
                                      </p:cBhvr>
                                    </p:animEffect>
                                    <p:set>
                                      <p:cBhvr>
                                        <p:cTn id="36" dur="1" fill="hold">
                                          <p:stCondLst>
                                            <p:cond delay="499"/>
                                          </p:stCondLst>
                                        </p:cTn>
                                        <p:tgtEl>
                                          <p:spTgt spid="6">
                                            <p:txEl>
                                              <p:pRg st="1" end="1"/>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
                                            <p:txEl>
                                              <p:pRg st="2" end="2"/>
                                            </p:txEl>
                                          </p:spTgt>
                                        </p:tgtEl>
                                      </p:cBhvr>
                                    </p:animEffect>
                                    <p:set>
                                      <p:cBhvr>
                                        <p:cTn id="39"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10"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xit" presetSubtype="0" fill="hold" nodeType="click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xit" presetSubtype="0" fill="hold" nodeType="clickEffect">
                                  <p:stCondLst>
                                    <p:cond delay="0"/>
                                  </p:stCondLst>
                                  <p:childTnLst>
                                    <p:animEffect transition="out" filter="fade">
                                      <p:cBhvr>
                                        <p:cTn id="73" dur="500"/>
                                        <p:tgtEl>
                                          <p:spTgt spid="23"/>
                                        </p:tgtEl>
                                      </p:cBhvr>
                                    </p:animEffect>
                                    <p:set>
                                      <p:cBhvr>
                                        <p:cTn id="74" dur="1" fill="hold">
                                          <p:stCondLst>
                                            <p:cond delay="499"/>
                                          </p:stCondLst>
                                        </p:cTn>
                                        <p:tgtEl>
                                          <p:spTgt spid="23"/>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ntr" presetSubtype="0"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500"/>
                                        <p:tgtEl>
                                          <p:spTgt spid="5"/>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xit" presetSubtype="0" fill="hold" nodeType="clickEffect">
                                  <p:stCondLst>
                                    <p:cond delay="0"/>
                                  </p:stCondLst>
                                  <p:childTnLst>
                                    <p:animEffect transition="out" filter="fade">
                                      <p:cBhvr>
                                        <p:cTn id="88" dur="500"/>
                                        <p:tgtEl>
                                          <p:spTgt spid="24"/>
                                        </p:tgtEl>
                                      </p:cBhvr>
                                    </p:animEffect>
                                    <p:set>
                                      <p:cBhvr>
                                        <p:cTn id="89" dur="1" fill="hold">
                                          <p:stCondLst>
                                            <p:cond delay="499"/>
                                          </p:stCondLst>
                                        </p:cTn>
                                        <p:tgtEl>
                                          <p:spTgt spid="24"/>
                                        </p:tgtEl>
                                        <p:attrNameLst>
                                          <p:attrName>style.visibility</p:attrName>
                                        </p:attrNameLst>
                                      </p:cBhvr>
                                      <p:to>
                                        <p:strVal val="hidden"/>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500"/>
                                        <p:tgtEl>
                                          <p:spTgt spid="25"/>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10" presetClass="exit" presetSubtype="0" fill="hold" nodeType="clickEffect">
                                  <p:stCondLst>
                                    <p:cond delay="0"/>
                                  </p:stCondLst>
                                  <p:childTnLst>
                                    <p:animEffect transition="out" filter="fade">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0" presetClass="entr" presetSubtype="0" fill="hold" nodeType="click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500"/>
                                        <p:tgtEl>
                                          <p:spTgt spid="12"/>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0" presetClass="entr" presetSubtype="0" fill="hold"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500"/>
                                        <p:tgtEl>
                                          <p:spTgt spid="26"/>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0" presetClass="exit" presetSubtype="0" fill="hold" nodeType="clickEffect">
                                  <p:stCondLst>
                                    <p:cond delay="0"/>
                                  </p:stCondLst>
                                  <p:childTnLst>
                                    <p:animEffect transition="out" filter="fade">
                                      <p:cBhvr>
                                        <p:cTn id="113" dur="500"/>
                                        <p:tgtEl>
                                          <p:spTgt spid="26"/>
                                        </p:tgtEl>
                                      </p:cBhvr>
                                    </p:animEffect>
                                    <p:set>
                                      <p:cBhvr>
                                        <p:cTn id="11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 grpI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User manager agent</a:t>
            </a:r>
          </a:p>
        </p:txBody>
      </p:sp>
      <p:pic>
        <p:nvPicPr>
          <p:cNvPr id="62467" name="Content Placeholder 3" descr="platform-part00.emf"/>
          <p:cNvPicPr>
            <a:picLocks noChangeAspect="1"/>
          </p:cNvPicPr>
          <p:nvPr/>
        </p:nvPicPr>
        <p:blipFill>
          <a:blip r:embed="rId2" cstate="print">
            <a:lum contrast="-60000"/>
            <a:extLst>
              <a:ext uri="{28A0092B-C50C-407E-A947-70E740481C1C}">
                <a14:useLocalDpi xmlns:a14="http://schemas.microsoft.com/office/drawing/2010/main" val="0"/>
              </a:ext>
            </a:extLst>
          </a:blip>
          <a:srcRect/>
          <a:stretch>
            <a:fillRect/>
          </a:stretch>
        </p:blipFill>
        <p:spPr bwMode="auto">
          <a:xfrm>
            <a:off x="611188" y="1217613"/>
            <a:ext cx="8075612"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15" descr="platform-part01-WIA.emf"/>
          <p:cNvPicPr>
            <a:picLocks noChangeAspect="1"/>
          </p:cNvPicPr>
          <p:nvPr/>
        </p:nvPicPr>
        <p:blipFill>
          <a:blip r:embed="rId3" cstate="print">
            <a:lum contrast="-60000"/>
            <a:extLst>
              <a:ext uri="{28A0092B-C50C-407E-A947-70E740481C1C}">
                <a14:useLocalDpi xmlns:a14="http://schemas.microsoft.com/office/drawing/2010/main" val="0"/>
              </a:ext>
            </a:extLst>
          </a:blip>
          <a:srcRect/>
          <a:stretch>
            <a:fillRect/>
          </a:stretch>
        </p:blipFill>
        <p:spPr bwMode="auto">
          <a:xfrm>
            <a:off x="6715125" y="1571625"/>
            <a:ext cx="7445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6" descr="platform-part02-policies.emf"/>
          <p:cNvPicPr>
            <a:picLocks noChangeAspect="1"/>
          </p:cNvPicPr>
          <p:nvPr/>
        </p:nvPicPr>
        <p:blipFill>
          <a:blip r:embed="rId4" cstate="print">
            <a:lum contrast="-60000"/>
            <a:extLst>
              <a:ext uri="{28A0092B-C50C-407E-A947-70E740481C1C}">
                <a14:useLocalDpi xmlns:a14="http://schemas.microsoft.com/office/drawing/2010/main" val="0"/>
              </a:ext>
            </a:extLst>
          </a:blip>
          <a:srcRect/>
          <a:stretch>
            <a:fillRect/>
          </a:stretch>
        </p:blipFill>
        <p:spPr bwMode="auto">
          <a:xfrm>
            <a:off x="785813" y="2071688"/>
            <a:ext cx="1143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8" descr="platform-part03-UDF.emf"/>
          <p:cNvPicPr>
            <a:picLocks noChangeAspect="1"/>
          </p:cNvPicPr>
          <p:nvPr/>
        </p:nvPicPr>
        <p:blipFill>
          <a:blip r:embed="rId5" cstate="print">
            <a:lum contrast="-60000"/>
            <a:extLst>
              <a:ext uri="{28A0092B-C50C-407E-A947-70E740481C1C}">
                <a14:useLocalDpi xmlns:a14="http://schemas.microsoft.com/office/drawing/2010/main" val="0"/>
              </a:ext>
            </a:extLst>
          </a:blip>
          <a:srcRect/>
          <a:stretch>
            <a:fillRect/>
          </a:stretch>
        </p:blipFill>
        <p:spPr bwMode="auto">
          <a:xfrm>
            <a:off x="1000125"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9" descr="platform-part04-ontology.emf"/>
          <p:cNvPicPr>
            <a:picLocks noChangeAspect="1"/>
          </p:cNvPicPr>
          <p:nvPr/>
        </p:nvPicPr>
        <p:blipFill>
          <a:blip r:embed="rId6" cstate="print">
            <a:lum contrast="-60000"/>
            <a:extLst>
              <a:ext uri="{28A0092B-C50C-407E-A947-70E740481C1C}">
                <a14:useLocalDpi xmlns:a14="http://schemas.microsoft.com/office/drawing/2010/main" val="0"/>
              </a:ext>
            </a:extLst>
          </a:blip>
          <a:srcRect/>
          <a:stretch>
            <a:fillRect/>
          </a:stretch>
        </p:blipFill>
        <p:spPr bwMode="auto">
          <a:xfrm>
            <a:off x="2857500" y="4786313"/>
            <a:ext cx="175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20" descr="platform-part05-package.emf"/>
          <p:cNvPicPr>
            <a:picLocks noChangeAspect="1"/>
          </p:cNvPicPr>
          <p:nvPr/>
        </p:nvPicPr>
        <p:blipFill>
          <a:blip r:embed="rId7" cstate="print">
            <a:lum contrast="-60000"/>
            <a:extLst>
              <a:ext uri="{28A0092B-C50C-407E-A947-70E740481C1C}">
                <a14:useLocalDpi xmlns:a14="http://schemas.microsoft.com/office/drawing/2010/main" val="0"/>
              </a:ext>
            </a:extLst>
          </a:blip>
          <a:srcRect/>
          <a:stretch>
            <a:fillRect/>
          </a:stretch>
        </p:blipFill>
        <p:spPr bwMode="auto">
          <a:xfrm>
            <a:off x="4786313"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21" descr="platform-part08-webapps-root.emf"/>
          <p:cNvPicPr>
            <a:picLocks noChangeAspect="1"/>
          </p:cNvPicPr>
          <p:nvPr/>
        </p:nvPicPr>
        <p:blipFill>
          <a:blip r:embed="rId8" cstate="print">
            <a:lum contrast="-60000"/>
            <a:extLst>
              <a:ext uri="{28A0092B-C50C-407E-A947-70E740481C1C}">
                <a14:useLocalDpi xmlns:a14="http://schemas.microsoft.com/office/drawing/2010/main" val="0"/>
              </a:ext>
            </a:extLst>
          </a:blip>
          <a:srcRect/>
          <a:stretch>
            <a:fillRect/>
          </a:stretch>
        </p:blipFill>
        <p:spPr bwMode="auto">
          <a:xfrm>
            <a:off x="2357438" y="2286000"/>
            <a:ext cx="1938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22" descr="platform-part06-1-AMA.emf"/>
          <p:cNvPicPr>
            <a:picLocks noChangeAspect="1"/>
          </p:cNvPicPr>
          <p:nvPr/>
        </p:nvPicPr>
        <p:blipFill>
          <a:blip r:embed="rId9" cstate="print">
            <a:lum contrast="-60000"/>
            <a:extLst>
              <a:ext uri="{28A0092B-C50C-407E-A947-70E740481C1C}">
                <a14:useLocalDpi xmlns:a14="http://schemas.microsoft.com/office/drawing/2010/main" val="0"/>
              </a:ext>
            </a:extLst>
          </a:blip>
          <a:srcRect/>
          <a:stretch>
            <a:fillRect/>
          </a:stretch>
        </p:blipFill>
        <p:spPr bwMode="auto">
          <a:xfrm>
            <a:off x="5292725" y="3573463"/>
            <a:ext cx="1147763"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latform-part06-2-UMA.em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27538" y="3567113"/>
            <a:ext cx="792162"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24" descr="platform-part07-1-AMA-webapp.emf"/>
          <p:cNvPicPr>
            <a:picLocks noChangeAspect="1"/>
          </p:cNvPicPr>
          <p:nvPr/>
        </p:nvPicPr>
        <p:blipFill>
          <a:blip r:embed="rId11" cstate="print">
            <a:lum contrast="-60000"/>
            <a:extLst>
              <a:ext uri="{28A0092B-C50C-407E-A947-70E740481C1C}">
                <a14:useLocalDpi xmlns:a14="http://schemas.microsoft.com/office/drawing/2010/main" val="0"/>
              </a:ext>
            </a:extLst>
          </a:blip>
          <a:srcRect/>
          <a:stretch>
            <a:fillRect/>
          </a:stretch>
        </p:blipFill>
        <p:spPr bwMode="auto">
          <a:xfrm>
            <a:off x="7553325" y="3113088"/>
            <a:ext cx="790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platform-part07-2-UMA-webapp.em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53325" y="2536825"/>
            <a:ext cx="7905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526E835F-21A0-4295-BB8D-80461E9A7885}" type="slidenum">
              <a:rPr lang="ru-RU" altLang="en-US" sz="1200">
                <a:solidFill>
                  <a:schemeClr val="tx1"/>
                </a:solidFill>
              </a:rPr>
              <a:pPr eaLnBrk="1" hangingPunct="1">
                <a:spcBef>
                  <a:spcPct val="0"/>
                </a:spcBef>
                <a:buFontTx/>
                <a:buNone/>
              </a:pPr>
              <a:t>36</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500" fill="hold"/>
                                        <p:tgtEl>
                                          <p:spTgt spid="26"/>
                                        </p:tgtEl>
                                      </p:cBhvr>
                                      <p:by x="150000" y="150000"/>
                                    </p:animScale>
                                  </p:childTnLst>
                                </p:cTn>
                              </p:par>
                              <p:par>
                                <p:cTn id="7" presetID="6" presetClass="emph" presetSubtype="0" fill="hold" nodeType="withEffect">
                                  <p:stCondLst>
                                    <p:cond delay="0"/>
                                  </p:stCondLst>
                                  <p:childTnLst>
                                    <p:animScale>
                                      <p:cBhvr>
                                        <p:cTn id="8" dur="500" fill="hold"/>
                                        <p:tgtEl>
                                          <p:spTgt spid="24"/>
                                        </p:tgtEl>
                                      </p:cBhvr>
                                      <p:by x="150000" y="150000"/>
                                    </p:animScale>
                                  </p:childTnLst>
                                </p:cTn>
                              </p:par>
                            </p:childTnLst>
                          </p:cTn>
                        </p:par>
                        <p:par>
                          <p:cTn id="9" fill="hold" nodeType="afterGroup">
                            <p:stCondLst>
                              <p:cond delay="500"/>
                            </p:stCondLst>
                            <p:childTnLst>
                              <p:par>
                                <p:cTn id="10" presetID="6" presetClass="emph" presetSubtype="0" fill="hold" nodeType="afterEffect">
                                  <p:stCondLst>
                                    <p:cond delay="0"/>
                                  </p:stCondLst>
                                  <p:childTnLst>
                                    <p:animScale>
                                      <p:cBhvr>
                                        <p:cTn id="11" dur="500" fill="hold"/>
                                        <p:tgtEl>
                                          <p:spTgt spid="26"/>
                                        </p:tgtEl>
                                      </p:cBhvr>
                                      <p:by x="66000" y="66000"/>
                                    </p:animScale>
                                  </p:childTnLst>
                                </p:cTn>
                              </p:par>
                              <p:par>
                                <p:cTn id="12" presetID="6" presetClass="emph" presetSubtype="0" fill="hold" nodeType="withEffect">
                                  <p:stCondLst>
                                    <p:cond delay="0"/>
                                  </p:stCondLst>
                                  <p:childTnLst>
                                    <p:animScale>
                                      <p:cBhvr>
                                        <p:cTn id="13" dur="500" fill="hold"/>
                                        <p:tgtEl>
                                          <p:spTgt spid="24"/>
                                        </p:tgtEl>
                                      </p:cBhvr>
                                      <p:by x="66000" y="66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User manager agent</a:t>
            </a:r>
          </a:p>
        </p:txBody>
      </p:sp>
      <p:pic>
        <p:nvPicPr>
          <p:cNvPr id="5" name="Content Placeholder 3" descr="x11.emf"/>
          <p:cNvPicPr>
            <a:picLocks noGrp="1" noChangeAspect="1"/>
          </p:cNvPicPr>
          <p:nvPr>
            <p:ph idx="1"/>
          </p:nvPr>
        </p:nvPicPr>
        <p:blipFill>
          <a:blip r:embed="rId2"/>
          <a:stretch>
            <a:fillRect/>
          </a:stretch>
        </p:blipFill>
        <p:spPr>
          <a:xfrm>
            <a:off x="1187450" y="1628775"/>
            <a:ext cx="7181850" cy="2759075"/>
          </a:xfrm>
          <a:effectLst>
            <a:outerShdw blurRad="190500" algn="tl" rotWithShape="0">
              <a:srgbClr val="000000">
                <a:alpha val="70000"/>
              </a:srgbClr>
            </a:outerShdw>
          </a:effectLst>
        </p:spPr>
      </p:pic>
      <p:sp>
        <p:nvSpPr>
          <p:cNvPr id="634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65FC7E5C-A7DF-4BFD-B743-5557AD2029C7}" type="slidenum">
              <a:rPr lang="ru-RU" altLang="en-US" sz="1200">
                <a:solidFill>
                  <a:schemeClr val="tx1"/>
                </a:solidFill>
              </a:rPr>
              <a:pPr eaLnBrk="1" hangingPunct="1">
                <a:spcBef>
                  <a:spcPct val="0"/>
                </a:spcBef>
                <a:buFontTx/>
                <a:buNone/>
              </a:pPr>
              <a:t>37</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Package manager agent</a:t>
            </a:r>
          </a:p>
        </p:txBody>
      </p:sp>
      <p:pic>
        <p:nvPicPr>
          <p:cNvPr id="64515" name="Content Placeholder 3" descr="platform-part00.emf"/>
          <p:cNvPicPr>
            <a:picLocks noGrp="1" noChangeAspect="1"/>
          </p:cNvPicPr>
          <p:nvPr>
            <p:ph idx="1"/>
          </p:nvPr>
        </p:nvPicPr>
        <p:blipFill>
          <a:blip r:embed="rId2" cstate="print">
            <a:lum contrast="-60000"/>
            <a:extLst>
              <a:ext uri="{28A0092B-C50C-407E-A947-70E740481C1C}">
                <a14:useLocalDpi xmlns:a14="http://schemas.microsoft.com/office/drawing/2010/main" val="0"/>
              </a:ext>
            </a:extLst>
          </a:blip>
          <a:srcRect/>
          <a:stretch>
            <a:fillRect/>
          </a:stretch>
        </p:blipFill>
        <p:spPr>
          <a:xfrm>
            <a:off x="611188" y="1217613"/>
            <a:ext cx="8075612" cy="4619625"/>
          </a:xfrm>
        </p:spPr>
      </p:pic>
      <p:pic>
        <p:nvPicPr>
          <p:cNvPr id="64516" name="Picture 5" descr="platform-part01-WIA.emf"/>
          <p:cNvPicPr>
            <a:picLocks noChangeAspect="1"/>
          </p:cNvPicPr>
          <p:nvPr/>
        </p:nvPicPr>
        <p:blipFill>
          <a:blip r:embed="rId3" cstate="print">
            <a:lum contrast="-60000"/>
            <a:extLst>
              <a:ext uri="{28A0092B-C50C-407E-A947-70E740481C1C}">
                <a14:useLocalDpi xmlns:a14="http://schemas.microsoft.com/office/drawing/2010/main" val="0"/>
              </a:ext>
            </a:extLst>
          </a:blip>
          <a:srcRect/>
          <a:stretch>
            <a:fillRect/>
          </a:stretch>
        </p:blipFill>
        <p:spPr bwMode="auto">
          <a:xfrm>
            <a:off x="6715125" y="1571625"/>
            <a:ext cx="7445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descr="platform-part02-policies.emf"/>
          <p:cNvPicPr>
            <a:picLocks noChangeAspect="1"/>
          </p:cNvPicPr>
          <p:nvPr/>
        </p:nvPicPr>
        <p:blipFill>
          <a:blip r:embed="rId4" cstate="print">
            <a:lum contrast="-60000"/>
            <a:extLst>
              <a:ext uri="{28A0092B-C50C-407E-A947-70E740481C1C}">
                <a14:useLocalDpi xmlns:a14="http://schemas.microsoft.com/office/drawing/2010/main" val="0"/>
              </a:ext>
            </a:extLst>
          </a:blip>
          <a:srcRect/>
          <a:stretch>
            <a:fillRect/>
          </a:stretch>
        </p:blipFill>
        <p:spPr bwMode="auto">
          <a:xfrm>
            <a:off x="785813" y="2071688"/>
            <a:ext cx="1143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7" descr="platform-part03-UDF.emf"/>
          <p:cNvPicPr>
            <a:picLocks noChangeAspect="1"/>
          </p:cNvPicPr>
          <p:nvPr/>
        </p:nvPicPr>
        <p:blipFill>
          <a:blip r:embed="rId5" cstate="print">
            <a:lum contrast="-60000"/>
            <a:extLst>
              <a:ext uri="{28A0092B-C50C-407E-A947-70E740481C1C}">
                <a14:useLocalDpi xmlns:a14="http://schemas.microsoft.com/office/drawing/2010/main" val="0"/>
              </a:ext>
            </a:extLst>
          </a:blip>
          <a:srcRect/>
          <a:stretch>
            <a:fillRect/>
          </a:stretch>
        </p:blipFill>
        <p:spPr bwMode="auto">
          <a:xfrm>
            <a:off x="1000125"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8" descr="platform-part04-ontology.emf"/>
          <p:cNvPicPr>
            <a:picLocks noChangeAspect="1"/>
          </p:cNvPicPr>
          <p:nvPr/>
        </p:nvPicPr>
        <p:blipFill>
          <a:blip r:embed="rId6" cstate="print">
            <a:lum contrast="-60000"/>
            <a:extLst>
              <a:ext uri="{28A0092B-C50C-407E-A947-70E740481C1C}">
                <a14:useLocalDpi xmlns:a14="http://schemas.microsoft.com/office/drawing/2010/main" val="0"/>
              </a:ext>
            </a:extLst>
          </a:blip>
          <a:srcRect/>
          <a:stretch>
            <a:fillRect/>
          </a:stretch>
        </p:blipFill>
        <p:spPr bwMode="auto">
          <a:xfrm>
            <a:off x="2857500" y="4786313"/>
            <a:ext cx="175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9" descr="platform-part05-package.em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86313" y="4786313"/>
            <a:ext cx="1714500"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2" descr="platform-part06-AMA_UMA.emf"/>
          <p:cNvPicPr>
            <a:picLocks noChangeAspect="1"/>
          </p:cNvPicPr>
          <p:nvPr/>
        </p:nvPicPr>
        <p:blipFill>
          <a:blip r:embed="rId8" cstate="print">
            <a:lum contrast="-60000"/>
            <a:extLst>
              <a:ext uri="{28A0092B-C50C-407E-A947-70E740481C1C}">
                <a14:useLocalDpi xmlns:a14="http://schemas.microsoft.com/office/drawing/2010/main" val="0"/>
              </a:ext>
            </a:extLst>
          </a:blip>
          <a:srcRect/>
          <a:stretch>
            <a:fillRect/>
          </a:stretch>
        </p:blipFill>
        <p:spPr bwMode="auto">
          <a:xfrm>
            <a:off x="7553325" y="2563813"/>
            <a:ext cx="785813" cy="11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14" descr="platform-part08-webapps-root.emf"/>
          <p:cNvPicPr>
            <a:picLocks noChangeAspect="1"/>
          </p:cNvPicPr>
          <p:nvPr/>
        </p:nvPicPr>
        <p:blipFill>
          <a:blip r:embed="rId9" cstate="print">
            <a:lum contrast="-60000"/>
            <a:extLst>
              <a:ext uri="{28A0092B-C50C-407E-A947-70E740481C1C}">
                <a14:useLocalDpi xmlns:a14="http://schemas.microsoft.com/office/drawing/2010/main" val="0"/>
              </a:ext>
            </a:extLst>
          </a:blip>
          <a:srcRect/>
          <a:stretch>
            <a:fillRect/>
          </a:stretch>
        </p:blipFill>
        <p:spPr bwMode="auto">
          <a:xfrm>
            <a:off x="2357438" y="2286000"/>
            <a:ext cx="1938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3" name="Picture 17" descr="platform-part06-AMA_UMA.emf"/>
          <p:cNvPicPr>
            <a:picLocks noChangeAspect="1"/>
          </p:cNvPicPr>
          <p:nvPr/>
        </p:nvPicPr>
        <p:blipFill>
          <a:blip r:embed="rId10" cstate="print">
            <a:lum contrast="-60000"/>
            <a:extLst>
              <a:ext uri="{28A0092B-C50C-407E-A947-70E740481C1C}">
                <a14:useLocalDpi xmlns:a14="http://schemas.microsoft.com/office/drawing/2010/main" val="0"/>
              </a:ext>
            </a:extLst>
          </a:blip>
          <a:srcRect/>
          <a:stretch>
            <a:fillRect/>
          </a:stretch>
        </p:blipFill>
        <p:spPr bwMode="auto">
          <a:xfrm>
            <a:off x="4429125" y="3543300"/>
            <a:ext cx="200025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4E46D50C-8418-45C9-9E1B-07D864FF5A71}" type="slidenum">
              <a:rPr lang="ru-RU" altLang="en-US" sz="1200">
                <a:solidFill>
                  <a:schemeClr val="tx1"/>
                </a:solidFill>
              </a:rPr>
              <a:pPr eaLnBrk="1" hangingPunct="1">
                <a:spcBef>
                  <a:spcPct val="0"/>
                </a:spcBef>
                <a:buFontTx/>
                <a:buNone/>
              </a:pPr>
              <a:t>38</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Package manager agent</a:t>
            </a:r>
          </a:p>
        </p:txBody>
      </p:sp>
      <p:sp>
        <p:nvSpPr>
          <p:cNvPr id="5" name="Rounded Rectangle 4"/>
          <p:cNvSpPr/>
          <p:nvPr/>
        </p:nvSpPr>
        <p:spPr bwMode="auto">
          <a:xfrm>
            <a:off x="1042988" y="1125538"/>
            <a:ext cx="7200900" cy="4606925"/>
          </a:xfrm>
          <a:prstGeom prst="roundRect">
            <a:avLst/>
          </a:prstGeom>
          <a:solidFill>
            <a:schemeClr val="bg2">
              <a:lumMod val="20000"/>
              <a:lumOff val="80000"/>
            </a:schemeClr>
          </a:solidFill>
          <a:ln w="25400" cap="flat" cmpd="sng" algn="ctr">
            <a:solidFill>
              <a:schemeClr val="bg1">
                <a:lumMod val="50000"/>
              </a:schemeClr>
            </a:solidFill>
            <a:prstDash val="solid"/>
            <a:round/>
            <a:headEnd type="none" w="med" len="med"/>
            <a:tailEnd type="triangle" w="med" len="me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fi-FI" altLang="en-US" sz="2400"/>
          </a:p>
        </p:txBody>
      </p:sp>
      <p:pic>
        <p:nvPicPr>
          <p:cNvPr id="4" name="Content Placeholder 3" descr="ubi-package.emf"/>
          <p:cNvPicPr>
            <a:picLocks noGrp="1" noChangeAspect="1"/>
          </p:cNvPicPr>
          <p:nvPr>
            <p:ph idx="1"/>
          </p:nvPr>
        </p:nvPicPr>
        <p:blipFill>
          <a:blip r:embed="rId2"/>
          <a:stretch>
            <a:fillRect/>
          </a:stretch>
        </p:blipFill>
        <p:spPr>
          <a:xfrm>
            <a:off x="1403350" y="1341438"/>
            <a:ext cx="1223963" cy="1028700"/>
          </a:xfrm>
          <a:effectLst>
            <a:outerShdw blurRad="190500" algn="tl" rotWithShape="0">
              <a:srgbClr val="000000">
                <a:alpha val="70000"/>
              </a:srgbClr>
            </a:outerShdw>
          </a:effectLst>
        </p:spPr>
      </p:pic>
      <p:grpSp>
        <p:nvGrpSpPr>
          <p:cNvPr id="2" name="Group 9"/>
          <p:cNvGrpSpPr>
            <a:grpSpLocks/>
          </p:cNvGrpSpPr>
          <p:nvPr/>
        </p:nvGrpSpPr>
        <p:grpSpPr bwMode="auto">
          <a:xfrm>
            <a:off x="6516688" y="1484313"/>
            <a:ext cx="1301750" cy="1433512"/>
            <a:chOff x="6444208" y="1484784"/>
            <a:chExt cx="1302300" cy="1432629"/>
          </a:xfrm>
        </p:grpSpPr>
        <p:pic>
          <p:nvPicPr>
            <p:cNvPr id="6" name="Picture 5" descr="RAB.emf"/>
            <p:cNvPicPr>
              <a:picLocks noChangeAspect="1"/>
            </p:cNvPicPr>
            <p:nvPr/>
          </p:nvPicPr>
          <p:blipFill>
            <a:blip r:embed="rId3"/>
            <a:stretch>
              <a:fillRect/>
            </a:stretch>
          </p:blipFill>
          <p:spPr>
            <a:xfrm>
              <a:off x="6444208" y="1484784"/>
              <a:ext cx="997371" cy="1128017"/>
            </a:xfrm>
            <a:prstGeom prst="rect">
              <a:avLst/>
            </a:prstGeom>
            <a:ln>
              <a:noFill/>
            </a:ln>
            <a:effectLst>
              <a:outerShdw blurRad="190500" algn="tl" rotWithShape="0">
                <a:srgbClr val="000000">
                  <a:alpha val="70000"/>
                </a:srgbClr>
              </a:outerShdw>
            </a:effectLst>
          </p:spPr>
        </p:pic>
        <p:pic>
          <p:nvPicPr>
            <p:cNvPr id="7" name="Picture 6" descr="RAB.emf"/>
            <p:cNvPicPr>
              <a:picLocks noChangeAspect="1"/>
            </p:cNvPicPr>
            <p:nvPr/>
          </p:nvPicPr>
          <p:blipFill>
            <a:blip r:embed="rId3"/>
            <a:stretch>
              <a:fillRect/>
            </a:stretch>
          </p:blipFill>
          <p:spPr>
            <a:xfrm>
              <a:off x="6596672" y="1637090"/>
              <a:ext cx="997371" cy="1128017"/>
            </a:xfrm>
            <a:prstGeom prst="rect">
              <a:avLst/>
            </a:prstGeom>
            <a:ln>
              <a:noFill/>
            </a:ln>
            <a:effectLst>
              <a:outerShdw blurRad="190500" algn="tl" rotWithShape="0">
                <a:srgbClr val="000000">
                  <a:alpha val="70000"/>
                </a:srgbClr>
              </a:outerShdw>
            </a:effectLst>
          </p:spPr>
        </p:pic>
        <p:pic>
          <p:nvPicPr>
            <p:cNvPr id="8" name="Picture 7" descr="RAB.emf"/>
            <p:cNvPicPr>
              <a:picLocks noChangeAspect="1"/>
            </p:cNvPicPr>
            <p:nvPr/>
          </p:nvPicPr>
          <p:blipFill>
            <a:blip r:embed="rId3"/>
            <a:stretch>
              <a:fillRect/>
            </a:stretch>
          </p:blipFill>
          <p:spPr>
            <a:xfrm>
              <a:off x="6749137" y="1789396"/>
              <a:ext cx="997371" cy="1128017"/>
            </a:xfrm>
            <a:prstGeom prst="rect">
              <a:avLst/>
            </a:prstGeom>
            <a:ln>
              <a:noFill/>
            </a:ln>
            <a:effectLst>
              <a:outerShdw blurRad="190500" algn="tl" rotWithShape="0">
                <a:srgbClr val="000000">
                  <a:alpha val="70000"/>
                </a:srgbClr>
              </a:outerShdw>
            </a:effectLst>
          </p:spPr>
        </p:pic>
      </p:grpSp>
      <p:pic>
        <p:nvPicPr>
          <p:cNvPr id="13" name="Picture 12" descr="WAR.emf"/>
          <p:cNvPicPr>
            <a:picLocks noChangeAspect="1"/>
          </p:cNvPicPr>
          <p:nvPr/>
        </p:nvPicPr>
        <p:blipFill>
          <a:blip r:embed="rId4"/>
          <a:stretch>
            <a:fillRect/>
          </a:stretch>
        </p:blipFill>
        <p:spPr>
          <a:xfrm>
            <a:off x="3563938" y="4581525"/>
            <a:ext cx="1181100" cy="776288"/>
          </a:xfrm>
          <a:prstGeom prst="rect">
            <a:avLst/>
          </a:prstGeom>
          <a:ln>
            <a:noFill/>
          </a:ln>
          <a:effectLst>
            <a:outerShdw blurRad="190500" algn="tl" rotWithShape="0">
              <a:srgbClr val="000000">
                <a:alpha val="70000"/>
              </a:srgbClr>
            </a:outerShdw>
          </a:effectLst>
        </p:spPr>
      </p:pic>
      <p:pic>
        <p:nvPicPr>
          <p:cNvPr id="14" name="Content Placeholder 3" descr="x10.emf"/>
          <p:cNvPicPr>
            <a:picLocks noChangeAspect="1"/>
          </p:cNvPicPr>
          <p:nvPr/>
        </p:nvPicPr>
        <p:blipFill>
          <a:blip r:embed="rId5"/>
          <a:stretch>
            <a:fillRect/>
          </a:stretch>
        </p:blipFill>
        <p:spPr bwMode="auto">
          <a:xfrm>
            <a:off x="5435600" y="3573463"/>
            <a:ext cx="2305050" cy="1793875"/>
          </a:xfrm>
          <a:prstGeom prst="rect">
            <a:avLst/>
          </a:prstGeom>
          <a:noFill/>
          <a:ln w="9525">
            <a:noFill/>
            <a:miter lim="800000"/>
            <a:headEnd/>
            <a:tailEnd/>
          </a:ln>
          <a:effectLst>
            <a:outerShdw blurRad="190500" algn="tl" rotWithShape="0">
              <a:srgbClr val="000000">
                <a:alpha val="70000"/>
              </a:srgbClr>
            </a:outerShdw>
          </a:effectLst>
        </p:spPr>
      </p:pic>
      <p:grpSp>
        <p:nvGrpSpPr>
          <p:cNvPr id="3" name="Group 18"/>
          <p:cNvGrpSpPr>
            <a:grpSpLocks/>
          </p:cNvGrpSpPr>
          <p:nvPr/>
        </p:nvGrpSpPr>
        <p:grpSpPr bwMode="auto">
          <a:xfrm>
            <a:off x="3419475" y="2708275"/>
            <a:ext cx="1368425" cy="544513"/>
            <a:chOff x="5580112" y="836712"/>
            <a:chExt cx="1368152" cy="544126"/>
          </a:xfrm>
        </p:grpSpPr>
        <p:sp>
          <p:nvSpPr>
            <p:cNvPr id="16" name="TextBox 15"/>
            <p:cNvSpPr txBox="1"/>
            <p:nvPr/>
          </p:nvSpPr>
          <p:spPr>
            <a:xfrm>
              <a:off x="5580112" y="836712"/>
              <a:ext cx="1223719" cy="399766"/>
            </a:xfrm>
            <a:prstGeom prst="rect">
              <a:avLst/>
            </a:prstGeom>
            <a:solidFill>
              <a:schemeClr val="bg2">
                <a:lumMod val="60000"/>
                <a:lumOff val="40000"/>
              </a:schemeClr>
            </a:solidFill>
            <a:ln>
              <a:solidFill>
                <a:schemeClr val="tx1"/>
              </a:solidFill>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defRPr/>
              </a:pPr>
              <a:r>
                <a:rPr lang="en-US" altLang="en-US" sz="2000" b="1">
                  <a:latin typeface="Courier New" pitchFamily="49" charset="0"/>
                  <a:cs typeface="Courier New" pitchFamily="49" charset="0"/>
                </a:rPr>
                <a:t>policy</a:t>
              </a:r>
              <a:endParaRPr lang="fi-FI" altLang="en-US" sz="2000" b="1">
                <a:latin typeface="Courier New" pitchFamily="49" charset="0"/>
                <a:cs typeface="Courier New" pitchFamily="49" charset="0"/>
              </a:endParaRPr>
            </a:p>
          </p:txBody>
        </p:sp>
        <p:sp>
          <p:nvSpPr>
            <p:cNvPr id="17" name="TextBox 16"/>
            <p:cNvSpPr txBox="1"/>
            <p:nvPr/>
          </p:nvSpPr>
          <p:spPr>
            <a:xfrm>
              <a:off x="5651536" y="908099"/>
              <a:ext cx="1225306" cy="401352"/>
            </a:xfrm>
            <a:prstGeom prst="rect">
              <a:avLst/>
            </a:prstGeom>
            <a:solidFill>
              <a:schemeClr val="bg2">
                <a:lumMod val="60000"/>
                <a:lumOff val="40000"/>
              </a:schemeClr>
            </a:solidFill>
            <a:ln>
              <a:solidFill>
                <a:schemeClr val="tx1"/>
              </a:solidFill>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defRPr/>
              </a:pPr>
              <a:r>
                <a:rPr lang="en-US" altLang="en-US" sz="2000" b="1">
                  <a:latin typeface="Courier New" pitchFamily="49" charset="0"/>
                  <a:cs typeface="Courier New" pitchFamily="49" charset="0"/>
                </a:rPr>
                <a:t>policy</a:t>
              </a:r>
              <a:endParaRPr lang="fi-FI" altLang="en-US" sz="2000" b="1">
                <a:latin typeface="Courier New" pitchFamily="49" charset="0"/>
                <a:cs typeface="Courier New" pitchFamily="49" charset="0"/>
              </a:endParaRPr>
            </a:p>
          </p:txBody>
        </p:sp>
        <p:sp>
          <p:nvSpPr>
            <p:cNvPr id="18" name="TextBox 17"/>
            <p:cNvSpPr txBox="1"/>
            <p:nvPr/>
          </p:nvSpPr>
          <p:spPr>
            <a:xfrm>
              <a:off x="5724546" y="981072"/>
              <a:ext cx="1223718" cy="399766"/>
            </a:xfrm>
            <a:prstGeom prst="rect">
              <a:avLst/>
            </a:prstGeom>
            <a:solidFill>
              <a:schemeClr val="bg2">
                <a:lumMod val="60000"/>
                <a:lumOff val="40000"/>
              </a:schemeClr>
            </a:solidFill>
            <a:ln>
              <a:solidFill>
                <a:schemeClr val="tx1"/>
              </a:solidFill>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defRPr/>
              </a:pPr>
              <a:r>
                <a:rPr lang="en-US" altLang="en-US" sz="2000" b="1">
                  <a:latin typeface="Courier New" pitchFamily="49" charset="0"/>
                  <a:cs typeface="Courier New" pitchFamily="49" charset="0"/>
                </a:rPr>
                <a:t>policy</a:t>
              </a:r>
              <a:endParaRPr lang="fi-FI" altLang="en-US" sz="2000" b="1">
                <a:latin typeface="Courier New" pitchFamily="49" charset="0"/>
                <a:cs typeface="Courier New" pitchFamily="49" charset="0"/>
              </a:endParaRPr>
            </a:p>
          </p:txBody>
        </p:sp>
      </p:grpSp>
      <p:grpSp>
        <p:nvGrpSpPr>
          <p:cNvPr id="9" name="Group 30"/>
          <p:cNvGrpSpPr>
            <a:grpSpLocks/>
          </p:cNvGrpSpPr>
          <p:nvPr/>
        </p:nvGrpSpPr>
        <p:grpSpPr bwMode="auto">
          <a:xfrm>
            <a:off x="5364163" y="1557338"/>
            <a:ext cx="952500" cy="1239837"/>
            <a:chOff x="5292080" y="1700808"/>
            <a:chExt cx="952872" cy="1240904"/>
          </a:xfrm>
        </p:grpSpPr>
        <p:grpSp>
          <p:nvGrpSpPr>
            <p:cNvPr id="65556" name="Group 23"/>
            <p:cNvGrpSpPr>
              <a:grpSpLocks/>
            </p:cNvGrpSpPr>
            <p:nvPr/>
          </p:nvGrpSpPr>
          <p:grpSpPr bwMode="auto">
            <a:xfrm>
              <a:off x="5292080" y="1700808"/>
              <a:ext cx="648072" cy="936104"/>
              <a:chOff x="5292080" y="1700808"/>
              <a:chExt cx="648072" cy="936104"/>
            </a:xfrm>
          </p:grpSpPr>
          <p:sp>
            <p:nvSpPr>
              <p:cNvPr id="23" name="Rounded Rectangle 22"/>
              <p:cNvSpPr/>
              <p:nvPr/>
            </p:nvSpPr>
            <p:spPr bwMode="auto">
              <a:xfrm>
                <a:off x="5292080" y="1700808"/>
                <a:ext cx="647953" cy="935842"/>
              </a:xfrm>
              <a:prstGeom prst="roundRect">
                <a:avLst/>
              </a:prstGeom>
              <a:solidFill>
                <a:schemeClr val="bg2">
                  <a:lumMod val="60000"/>
                  <a:lumOff val="40000"/>
                </a:schemeClr>
              </a:solidFill>
              <a:ln w="101600" cap="flat" cmpd="sng" algn="ctr">
                <a:noFill/>
                <a:prstDash val="solid"/>
                <a:round/>
                <a:headEnd type="none" w="med" len="med"/>
                <a:tailEnd type="triangle" w="med" len="me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fi-FI" altLang="en-US" sz="2400"/>
              </a:p>
            </p:txBody>
          </p:sp>
          <p:pic>
            <p:nvPicPr>
              <p:cNvPr id="20" name="Picture 19" descr="AIA.emf"/>
              <p:cNvPicPr>
                <a:picLocks noChangeAspect="1"/>
              </p:cNvPicPr>
              <p:nvPr/>
            </p:nvPicPr>
            <p:blipFill>
              <a:blip r:embed="rId6"/>
              <a:stretch>
                <a:fillRect/>
              </a:stretch>
            </p:blipFill>
            <p:spPr>
              <a:xfrm>
                <a:off x="5373074" y="1854928"/>
                <a:ext cx="505022" cy="654613"/>
              </a:xfrm>
              <a:prstGeom prst="rect">
                <a:avLst/>
              </a:prstGeom>
              <a:ln>
                <a:noFill/>
              </a:ln>
              <a:effectLst>
                <a:outerShdw blurRad="190500" algn="tl" rotWithShape="0">
                  <a:srgbClr val="000000">
                    <a:alpha val="70000"/>
                  </a:srgbClr>
                </a:outerShdw>
              </a:effectLst>
            </p:spPr>
          </p:pic>
        </p:grpSp>
        <p:grpSp>
          <p:nvGrpSpPr>
            <p:cNvPr id="65557" name="Group 24"/>
            <p:cNvGrpSpPr>
              <a:grpSpLocks/>
            </p:cNvGrpSpPr>
            <p:nvPr/>
          </p:nvGrpSpPr>
          <p:grpSpPr bwMode="auto">
            <a:xfrm>
              <a:off x="5444480" y="1853208"/>
              <a:ext cx="648072" cy="936104"/>
              <a:chOff x="5292080" y="1700808"/>
              <a:chExt cx="648072" cy="936104"/>
            </a:xfrm>
          </p:grpSpPr>
          <p:sp>
            <p:nvSpPr>
              <p:cNvPr id="26" name="Rounded Rectangle 25"/>
              <p:cNvSpPr/>
              <p:nvPr/>
            </p:nvSpPr>
            <p:spPr bwMode="auto">
              <a:xfrm>
                <a:off x="5292139" y="1700939"/>
                <a:ext cx="647953" cy="935842"/>
              </a:xfrm>
              <a:prstGeom prst="roundRect">
                <a:avLst/>
              </a:prstGeom>
              <a:solidFill>
                <a:schemeClr val="bg2">
                  <a:lumMod val="60000"/>
                  <a:lumOff val="40000"/>
                </a:schemeClr>
              </a:solidFill>
              <a:ln w="101600" cap="flat" cmpd="sng" algn="ctr">
                <a:noFill/>
                <a:prstDash val="solid"/>
                <a:round/>
                <a:headEnd type="none" w="med" len="med"/>
                <a:tailEnd type="triangle" w="med" len="me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fi-FI" altLang="en-US" sz="2400"/>
              </a:p>
            </p:txBody>
          </p:sp>
          <p:pic>
            <p:nvPicPr>
              <p:cNvPr id="27" name="Picture 26" descr="AIA.emf"/>
              <p:cNvPicPr>
                <a:picLocks noChangeAspect="1"/>
              </p:cNvPicPr>
              <p:nvPr/>
            </p:nvPicPr>
            <p:blipFill>
              <a:blip r:embed="rId6"/>
              <a:stretch>
                <a:fillRect/>
              </a:stretch>
            </p:blipFill>
            <p:spPr>
              <a:xfrm>
                <a:off x="5373133" y="1855059"/>
                <a:ext cx="505022" cy="654613"/>
              </a:xfrm>
              <a:prstGeom prst="rect">
                <a:avLst/>
              </a:prstGeom>
              <a:ln>
                <a:noFill/>
              </a:ln>
              <a:effectLst>
                <a:outerShdw blurRad="190500" algn="tl" rotWithShape="0">
                  <a:srgbClr val="000000">
                    <a:alpha val="70000"/>
                  </a:srgbClr>
                </a:outerShdw>
              </a:effectLst>
            </p:spPr>
          </p:pic>
        </p:grpSp>
        <p:grpSp>
          <p:nvGrpSpPr>
            <p:cNvPr id="65558" name="Group 27"/>
            <p:cNvGrpSpPr>
              <a:grpSpLocks/>
            </p:cNvGrpSpPr>
            <p:nvPr/>
          </p:nvGrpSpPr>
          <p:grpSpPr bwMode="auto">
            <a:xfrm>
              <a:off x="5596880" y="2005608"/>
              <a:ext cx="648072" cy="936104"/>
              <a:chOff x="5292080" y="1700808"/>
              <a:chExt cx="648072" cy="936104"/>
            </a:xfrm>
          </p:grpSpPr>
          <p:sp>
            <p:nvSpPr>
              <p:cNvPr id="29" name="Rounded Rectangle 28"/>
              <p:cNvSpPr/>
              <p:nvPr/>
            </p:nvSpPr>
            <p:spPr bwMode="auto">
              <a:xfrm>
                <a:off x="5292199" y="1701070"/>
                <a:ext cx="647953" cy="935842"/>
              </a:xfrm>
              <a:prstGeom prst="roundRect">
                <a:avLst/>
              </a:prstGeom>
              <a:solidFill>
                <a:schemeClr val="bg2">
                  <a:lumMod val="60000"/>
                  <a:lumOff val="40000"/>
                </a:schemeClr>
              </a:solidFill>
              <a:ln w="101600" cap="flat" cmpd="sng" algn="ctr">
                <a:noFill/>
                <a:prstDash val="solid"/>
                <a:round/>
                <a:headEnd type="none" w="med" len="med"/>
                <a:tailEnd type="triangle" w="med" len="me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fi-FI" altLang="en-US" sz="2400"/>
              </a:p>
            </p:txBody>
          </p:sp>
          <p:pic>
            <p:nvPicPr>
              <p:cNvPr id="30" name="Picture 29" descr="AIA.emf"/>
              <p:cNvPicPr>
                <a:picLocks noChangeAspect="1"/>
              </p:cNvPicPr>
              <p:nvPr/>
            </p:nvPicPr>
            <p:blipFill>
              <a:blip r:embed="rId6"/>
              <a:stretch>
                <a:fillRect/>
              </a:stretch>
            </p:blipFill>
            <p:spPr>
              <a:xfrm>
                <a:off x="5373193" y="1855190"/>
                <a:ext cx="505022" cy="654613"/>
              </a:xfrm>
              <a:prstGeom prst="rect">
                <a:avLst/>
              </a:prstGeom>
              <a:ln>
                <a:noFill/>
              </a:ln>
              <a:effectLst>
                <a:outerShdw blurRad="190500" algn="tl" rotWithShape="0">
                  <a:srgbClr val="000000">
                    <a:alpha val="70000"/>
                  </a:srgbClr>
                </a:outerShdw>
              </a:effectLst>
            </p:spPr>
          </p:pic>
        </p:grpSp>
      </p:grpSp>
      <p:grpSp>
        <p:nvGrpSpPr>
          <p:cNvPr id="19" name="Group 31"/>
          <p:cNvGrpSpPr>
            <a:grpSpLocks/>
          </p:cNvGrpSpPr>
          <p:nvPr/>
        </p:nvGrpSpPr>
        <p:grpSpPr bwMode="auto">
          <a:xfrm>
            <a:off x="3419475" y="3716338"/>
            <a:ext cx="1368425" cy="544512"/>
            <a:chOff x="5580112" y="836712"/>
            <a:chExt cx="1368152" cy="544126"/>
          </a:xfrm>
        </p:grpSpPr>
        <p:sp>
          <p:nvSpPr>
            <p:cNvPr id="33" name="TextBox 32"/>
            <p:cNvSpPr txBox="1"/>
            <p:nvPr/>
          </p:nvSpPr>
          <p:spPr>
            <a:xfrm>
              <a:off x="5580112" y="836712"/>
              <a:ext cx="1223719" cy="399766"/>
            </a:xfrm>
            <a:prstGeom prst="rect">
              <a:avLst/>
            </a:prstGeom>
            <a:solidFill>
              <a:schemeClr val="bg2">
                <a:lumMod val="60000"/>
                <a:lumOff val="40000"/>
              </a:schemeClr>
            </a:solidFill>
            <a:ln>
              <a:solidFill>
                <a:schemeClr val="tx1"/>
              </a:solidFill>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defRPr/>
              </a:pPr>
              <a:r>
                <a:rPr lang="en-US" altLang="en-US" sz="2000" b="1">
                  <a:latin typeface="Courier New" pitchFamily="49" charset="0"/>
                  <a:cs typeface="Courier New" pitchFamily="49" charset="0"/>
                </a:rPr>
                <a:t>policy</a:t>
              </a:r>
              <a:endParaRPr lang="fi-FI" altLang="en-US" sz="2000" b="1">
                <a:latin typeface="Courier New" pitchFamily="49" charset="0"/>
                <a:cs typeface="Courier New" pitchFamily="49" charset="0"/>
              </a:endParaRPr>
            </a:p>
          </p:txBody>
        </p:sp>
        <p:sp>
          <p:nvSpPr>
            <p:cNvPr id="34" name="TextBox 33"/>
            <p:cNvSpPr txBox="1"/>
            <p:nvPr/>
          </p:nvSpPr>
          <p:spPr>
            <a:xfrm>
              <a:off x="5651536" y="908098"/>
              <a:ext cx="1225306" cy="401353"/>
            </a:xfrm>
            <a:prstGeom prst="rect">
              <a:avLst/>
            </a:prstGeom>
            <a:solidFill>
              <a:schemeClr val="bg2">
                <a:lumMod val="60000"/>
                <a:lumOff val="40000"/>
              </a:schemeClr>
            </a:solidFill>
            <a:ln>
              <a:solidFill>
                <a:schemeClr val="tx1"/>
              </a:solidFill>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defRPr/>
              </a:pPr>
              <a:r>
                <a:rPr lang="en-US" altLang="en-US" sz="2000" b="1">
                  <a:latin typeface="Courier New" pitchFamily="49" charset="0"/>
                  <a:cs typeface="Courier New" pitchFamily="49" charset="0"/>
                </a:rPr>
                <a:t>policy</a:t>
              </a:r>
              <a:endParaRPr lang="fi-FI" altLang="en-US" sz="2000" b="1">
                <a:latin typeface="Courier New" pitchFamily="49" charset="0"/>
                <a:cs typeface="Courier New" pitchFamily="49" charset="0"/>
              </a:endParaRPr>
            </a:p>
          </p:txBody>
        </p:sp>
        <p:sp>
          <p:nvSpPr>
            <p:cNvPr id="35" name="TextBox 34"/>
            <p:cNvSpPr txBox="1"/>
            <p:nvPr/>
          </p:nvSpPr>
          <p:spPr>
            <a:xfrm>
              <a:off x="5724546" y="981072"/>
              <a:ext cx="1223718" cy="399766"/>
            </a:xfrm>
            <a:prstGeom prst="rect">
              <a:avLst/>
            </a:prstGeom>
            <a:solidFill>
              <a:schemeClr val="bg2">
                <a:lumMod val="60000"/>
                <a:lumOff val="40000"/>
              </a:schemeClr>
            </a:solidFill>
            <a:ln>
              <a:solidFill>
                <a:schemeClr val="tx1"/>
              </a:solidFill>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defRPr/>
              </a:pPr>
              <a:r>
                <a:rPr lang="en-US" altLang="en-US" sz="2000" b="1">
                  <a:latin typeface="Courier New" pitchFamily="49" charset="0"/>
                  <a:cs typeface="Courier New" pitchFamily="49" charset="0"/>
                </a:rPr>
                <a:t>role</a:t>
              </a:r>
              <a:endParaRPr lang="fi-FI" altLang="en-US" sz="2000" b="1">
                <a:latin typeface="Courier New" pitchFamily="49" charset="0"/>
                <a:cs typeface="Courier New" pitchFamily="49" charset="0"/>
              </a:endParaRPr>
            </a:p>
          </p:txBody>
        </p:sp>
      </p:grpSp>
      <p:cxnSp>
        <p:nvCxnSpPr>
          <p:cNvPr id="39" name="Straight Connector 38"/>
          <p:cNvCxnSpPr/>
          <p:nvPr/>
        </p:nvCxnSpPr>
        <p:spPr bwMode="auto">
          <a:xfrm rot="5400000">
            <a:off x="684212" y="3429001"/>
            <a:ext cx="4606925" cy="0"/>
          </a:xfrm>
          <a:prstGeom prst="line">
            <a:avLst/>
          </a:prstGeom>
          <a:solidFill>
            <a:schemeClr val="accent1"/>
          </a:solidFill>
          <a:ln w="25400" cap="flat" cmpd="sng" algn="ctr">
            <a:solidFill>
              <a:schemeClr val="bg2">
                <a:lumMod val="75000"/>
              </a:schemeClr>
            </a:solidFill>
            <a:prstDash val="solid"/>
            <a:round/>
            <a:headEnd type="none" w="med" len="med"/>
            <a:tailEnd type="none" w="med" len="med"/>
          </a:ln>
          <a:effectLst/>
        </p:spPr>
      </p:cxnSp>
      <p:grpSp>
        <p:nvGrpSpPr>
          <p:cNvPr id="21" name="Group 40"/>
          <p:cNvGrpSpPr>
            <a:grpSpLocks/>
          </p:cNvGrpSpPr>
          <p:nvPr/>
        </p:nvGrpSpPr>
        <p:grpSpPr bwMode="auto">
          <a:xfrm>
            <a:off x="3419475" y="1773238"/>
            <a:ext cx="1368425" cy="512762"/>
            <a:chOff x="5580112" y="836712"/>
            <a:chExt cx="1368152" cy="513348"/>
          </a:xfrm>
        </p:grpSpPr>
        <p:sp>
          <p:nvSpPr>
            <p:cNvPr id="42" name="TextBox 41"/>
            <p:cNvSpPr txBox="1"/>
            <p:nvPr/>
          </p:nvSpPr>
          <p:spPr>
            <a:xfrm>
              <a:off x="5580112" y="836712"/>
              <a:ext cx="1223719" cy="400507"/>
            </a:xfrm>
            <a:prstGeom prst="rect">
              <a:avLst/>
            </a:prstGeom>
            <a:solidFill>
              <a:schemeClr val="bg2">
                <a:lumMod val="60000"/>
                <a:lumOff val="40000"/>
              </a:schemeClr>
            </a:solidFill>
            <a:ln>
              <a:solidFill>
                <a:schemeClr val="tx1"/>
              </a:solidFill>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defRPr/>
              </a:pPr>
              <a:r>
                <a:rPr lang="en-US" altLang="en-US" sz="2000" b="1">
                  <a:latin typeface="Courier New" pitchFamily="49" charset="0"/>
                  <a:cs typeface="Courier New" pitchFamily="49" charset="0"/>
                </a:rPr>
                <a:t>policy</a:t>
              </a:r>
              <a:endParaRPr lang="fi-FI" altLang="en-US" sz="2000" b="1">
                <a:latin typeface="Courier New" pitchFamily="49" charset="0"/>
                <a:cs typeface="Courier New" pitchFamily="49" charset="0"/>
              </a:endParaRPr>
            </a:p>
          </p:txBody>
        </p:sp>
        <p:sp>
          <p:nvSpPr>
            <p:cNvPr id="43" name="TextBox 42"/>
            <p:cNvSpPr txBox="1"/>
            <p:nvPr/>
          </p:nvSpPr>
          <p:spPr>
            <a:xfrm>
              <a:off x="5651536" y="908231"/>
              <a:ext cx="1225306" cy="400507"/>
            </a:xfrm>
            <a:prstGeom prst="rect">
              <a:avLst/>
            </a:prstGeom>
            <a:solidFill>
              <a:schemeClr val="bg2">
                <a:lumMod val="60000"/>
                <a:lumOff val="40000"/>
              </a:schemeClr>
            </a:solidFill>
            <a:ln>
              <a:solidFill>
                <a:schemeClr val="tx1"/>
              </a:solidFill>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defRPr/>
              </a:pPr>
              <a:r>
                <a:rPr lang="en-US" altLang="en-US" sz="2000" b="1">
                  <a:latin typeface="Courier New" pitchFamily="49" charset="0"/>
                  <a:cs typeface="Courier New" pitchFamily="49" charset="0"/>
                </a:rPr>
                <a:t>policy</a:t>
              </a:r>
              <a:endParaRPr lang="fi-FI" altLang="en-US" sz="2000" b="1">
                <a:latin typeface="Courier New" pitchFamily="49" charset="0"/>
                <a:cs typeface="Courier New" pitchFamily="49" charset="0"/>
              </a:endParaRPr>
            </a:p>
          </p:txBody>
        </p:sp>
        <p:sp>
          <p:nvSpPr>
            <p:cNvPr id="44" name="TextBox 43"/>
            <p:cNvSpPr txBox="1"/>
            <p:nvPr/>
          </p:nvSpPr>
          <p:spPr>
            <a:xfrm>
              <a:off x="5724546" y="981339"/>
              <a:ext cx="1223718" cy="368721"/>
            </a:xfrm>
            <a:prstGeom prst="rect">
              <a:avLst/>
            </a:prstGeom>
            <a:solidFill>
              <a:schemeClr val="bg2">
                <a:lumMod val="60000"/>
                <a:lumOff val="40000"/>
              </a:schemeClr>
            </a:solidFill>
            <a:ln>
              <a:solidFill>
                <a:schemeClr val="tx1"/>
              </a:solidFill>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defRPr/>
              </a:pPr>
              <a:r>
                <a:rPr lang="en-US" altLang="en-US" sz="1800" b="1">
                  <a:latin typeface="Courier New" pitchFamily="49" charset="0"/>
                  <a:cs typeface="Courier New" pitchFamily="49" charset="0"/>
                </a:rPr>
                <a:t>service</a:t>
              </a:r>
              <a:endParaRPr lang="fi-FI" altLang="en-US" sz="1800" b="1">
                <a:latin typeface="Courier New" pitchFamily="49" charset="0"/>
                <a:cs typeface="Courier New" pitchFamily="49" charset="0"/>
              </a:endParaRPr>
            </a:p>
          </p:txBody>
        </p:sp>
      </p:grpSp>
      <p:sp>
        <p:nvSpPr>
          <p:cNvPr id="655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E19F06CC-236A-4188-99CA-29EC54E255F9}" type="slidenum">
              <a:rPr lang="ru-RU" altLang="en-US" sz="1200">
                <a:solidFill>
                  <a:schemeClr val="tx1"/>
                </a:solidFill>
              </a:rPr>
              <a:pPr eaLnBrk="1" hangingPunct="1">
                <a:spcBef>
                  <a:spcPct val="0"/>
                </a:spcBef>
                <a:buFontTx/>
                <a:buNone/>
              </a:pPr>
              <a:t>39</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DF53DF54-869E-4CE0-8644-F182B1B23296}" type="slidenum">
              <a:rPr lang="ru-RU" altLang="en-US" sz="1200">
                <a:solidFill>
                  <a:schemeClr val="tx1"/>
                </a:solidFill>
              </a:rPr>
              <a:pPr eaLnBrk="1" hangingPunct="1">
                <a:spcBef>
                  <a:spcPct val="0"/>
                </a:spcBef>
                <a:buFontTx/>
                <a:buNone/>
              </a:pPr>
              <a:t>4</a:t>
            </a:fld>
            <a:r>
              <a:rPr lang="en-US" altLang="en-US" sz="1200">
                <a:solidFill>
                  <a:schemeClr val="tx1"/>
                </a:solidFill>
              </a:rPr>
              <a:t>  of  53</a:t>
            </a:r>
            <a:r>
              <a:rPr lang="en-US" altLang="en-US" sz="1400" b="0">
                <a:solidFill>
                  <a:schemeClr val="tx1"/>
                </a:solidFill>
              </a:rPr>
              <a:t> </a:t>
            </a:r>
            <a:endParaRPr lang="ru-RU" altLang="en-US" sz="1400" b="0">
              <a:solidFill>
                <a:schemeClr val="tx1"/>
              </a:solidFill>
            </a:endParaRPr>
          </a:p>
        </p:txBody>
      </p:sp>
      <p:sp>
        <p:nvSpPr>
          <p:cNvPr id="1702914" name="Rectangle 2"/>
          <p:cNvSpPr>
            <a:spLocks noGrp="1" noChangeArrowheads="1"/>
          </p:cNvSpPr>
          <p:nvPr>
            <p:ph type="title"/>
          </p:nvPr>
        </p:nvSpPr>
        <p:spPr>
          <a:xfrm>
            <a:off x="1042988" y="61913"/>
            <a:ext cx="7993062" cy="503237"/>
          </a:xfrm>
        </p:spPr>
        <p:txBody>
          <a:bodyPr/>
          <a:lstStyle/>
          <a:p>
            <a:pPr algn="r" eaLnBrk="1" hangingPunct="1">
              <a:defRPr/>
            </a:pPr>
            <a:r>
              <a:rPr lang="en-GB" sz="3200"/>
              <a:t>Current UBIWARE Agent Architecture</a:t>
            </a:r>
          </a:p>
        </p:txBody>
      </p:sp>
      <p:sp>
        <p:nvSpPr>
          <p:cNvPr id="1702915" name="Text Box 3"/>
          <p:cNvSpPr txBox="1">
            <a:spLocks noChangeArrowheads="1"/>
          </p:cNvSpPr>
          <p:nvPr/>
        </p:nvSpPr>
        <p:spPr bwMode="auto">
          <a:xfrm>
            <a:off x="96838" y="5159375"/>
            <a:ext cx="1295400" cy="1258888"/>
          </a:xfrm>
          <a:prstGeom prst="rect">
            <a:avLst/>
          </a:prstGeom>
          <a:solidFill>
            <a:srgbClr val="C0C0C0"/>
          </a:solidFill>
          <a:ln w="9525">
            <a:solidFill>
              <a:schemeClr val="tx1"/>
            </a:solidFill>
            <a:miter lim="800000"/>
            <a:headEnd/>
            <a:tailEnd/>
          </a:ln>
          <a:effectLst/>
        </p:spPr>
        <p:txBody>
          <a:bodyPr>
            <a:spAutoFit/>
          </a:bodyPr>
          <a:lstStyle/>
          <a:p>
            <a:pPr eaLnBrk="0" hangingPunct="0">
              <a:spcBef>
                <a:spcPct val="50000"/>
              </a:spcBef>
              <a:defRPr/>
            </a:pPr>
            <a:r>
              <a:rPr lang="en-US" sz="1600" b="1">
                <a:solidFill>
                  <a:srgbClr val="FF0000"/>
                </a:solidFill>
                <a:effectLst>
                  <a:outerShdw blurRad="38100" dist="38100" dir="2700000" algn="tl">
                    <a:srgbClr val="000000"/>
                  </a:outerShdw>
                </a:effectLst>
                <a:latin typeface="Tahoma" pitchFamily="34" charset="0"/>
              </a:rPr>
              <a:t>S-APL</a:t>
            </a:r>
            <a:r>
              <a:rPr lang="en-US" sz="1200" b="1">
                <a:solidFill>
                  <a:srgbClr val="FF0000"/>
                </a:solidFill>
                <a:latin typeface="Tahoma" pitchFamily="34" charset="0"/>
              </a:rPr>
              <a:t> – Semantic Agent Programming Language (RDF-based)</a:t>
            </a:r>
          </a:p>
        </p:txBody>
      </p:sp>
      <p:sp>
        <p:nvSpPr>
          <p:cNvPr id="29701" name="WordArt 4"/>
          <p:cNvSpPr>
            <a:spLocks noChangeArrowheads="1" noChangeShapeType="1" noTextEdit="1"/>
          </p:cNvSpPr>
          <p:nvPr/>
        </p:nvSpPr>
        <p:spPr bwMode="auto">
          <a:xfrm>
            <a:off x="6705600" y="5867400"/>
            <a:ext cx="1316038" cy="360363"/>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Ontology</a:t>
            </a:r>
          </a:p>
        </p:txBody>
      </p:sp>
      <p:sp>
        <p:nvSpPr>
          <p:cNvPr id="29702" name="Text Box 5"/>
          <p:cNvSpPr txBox="1">
            <a:spLocks noChangeArrowheads="1"/>
          </p:cNvSpPr>
          <p:nvPr/>
        </p:nvSpPr>
        <p:spPr bwMode="auto">
          <a:xfrm>
            <a:off x="168275" y="6353175"/>
            <a:ext cx="4305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50000"/>
              </a:spcBef>
              <a:buFontTx/>
              <a:buNone/>
            </a:pPr>
            <a:r>
              <a:rPr lang="en-US" altLang="en-US" sz="2000">
                <a:solidFill>
                  <a:schemeClr val="tx1"/>
                </a:solidFill>
                <a:hlinkClick r:id="rId3"/>
              </a:rPr>
              <a:t>http://users.jyu.fi/~akataso/sapl.html</a:t>
            </a:r>
            <a:r>
              <a:rPr lang="en-US" altLang="en-US" sz="2400">
                <a:solidFill>
                  <a:schemeClr val="tx1"/>
                </a:solidFill>
              </a:rPr>
              <a:t> </a:t>
            </a:r>
          </a:p>
        </p:txBody>
      </p:sp>
      <p:sp>
        <p:nvSpPr>
          <p:cNvPr id="1702918" name="Text Box 6"/>
          <p:cNvSpPr txBox="1">
            <a:spLocks noChangeArrowheads="1"/>
          </p:cNvSpPr>
          <p:nvPr/>
        </p:nvSpPr>
        <p:spPr bwMode="auto">
          <a:xfrm>
            <a:off x="1462088" y="5156200"/>
            <a:ext cx="3902075" cy="1258888"/>
          </a:xfrm>
          <a:prstGeom prst="rect">
            <a:avLst/>
          </a:prstGeom>
          <a:solidFill>
            <a:srgbClr val="C0C0C0"/>
          </a:solidFill>
          <a:ln w="9525">
            <a:solidFill>
              <a:schemeClr val="tx1"/>
            </a:solidFill>
            <a:miter lim="800000"/>
            <a:headEnd/>
            <a:tailEnd/>
          </a:ln>
          <a:effectLst/>
        </p:spPr>
        <p:txBody>
          <a:bodyPr>
            <a:spAutoFit/>
          </a:bodyPr>
          <a:lstStyle/>
          <a:p>
            <a:pPr eaLnBrk="0" hangingPunct="0">
              <a:spcBef>
                <a:spcPct val="50000"/>
              </a:spcBef>
              <a:defRPr/>
            </a:pPr>
            <a:r>
              <a:rPr lang="en-US" sz="1600" b="1">
                <a:solidFill>
                  <a:srgbClr val="FF0000"/>
                </a:solidFill>
                <a:effectLst>
                  <a:outerShdw blurRad="38100" dist="38100" dir="2700000" algn="tl">
                    <a:srgbClr val="000000"/>
                  </a:outerShdw>
                </a:effectLst>
                <a:latin typeface="Tahoma" pitchFamily="34" charset="0"/>
              </a:rPr>
              <a:t>S-APL</a:t>
            </a:r>
            <a:r>
              <a:rPr lang="en-US" sz="1400" b="1">
                <a:solidFill>
                  <a:srgbClr val="FF0000"/>
                </a:solidFill>
                <a:latin typeface="Tahoma" pitchFamily="34" charset="0"/>
              </a:rPr>
              <a:t> </a:t>
            </a:r>
            <a:r>
              <a:rPr lang="en-US" sz="1200" b="1">
                <a:solidFill>
                  <a:srgbClr val="FF0000"/>
                </a:solidFill>
                <a:latin typeface="Tahoma" pitchFamily="34" charset="0"/>
                <a:cs typeface="Tahoma" pitchFamily="34" charset="0"/>
              </a:rPr>
              <a:t>– is a hybrid of semantics (metadata / ontologies/ rules) specification languages, semantic reasoners, and agent programming languages. It integrates the semantic description of domain resources with the semantic prescription of the agents' behaviors </a:t>
            </a:r>
          </a:p>
        </p:txBody>
      </p:sp>
      <p:grpSp>
        <p:nvGrpSpPr>
          <p:cNvPr id="29704" name="Group 7"/>
          <p:cNvGrpSpPr>
            <a:grpSpLocks/>
          </p:cNvGrpSpPr>
          <p:nvPr/>
        </p:nvGrpSpPr>
        <p:grpSpPr bwMode="auto">
          <a:xfrm>
            <a:off x="28575" y="4033838"/>
            <a:ext cx="1000125" cy="1108075"/>
            <a:chOff x="4694" y="645"/>
            <a:chExt cx="725" cy="745"/>
          </a:xfrm>
        </p:grpSpPr>
        <p:pic>
          <p:nvPicPr>
            <p:cNvPr id="29840" name="Picture 8"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6" y="645"/>
              <a:ext cx="638" cy="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41" name="Rectangle 9"/>
            <p:cNvSpPr>
              <a:spLocks noChangeArrowheads="1"/>
            </p:cNvSpPr>
            <p:nvPr/>
          </p:nvSpPr>
          <p:spPr bwMode="auto">
            <a:xfrm>
              <a:off x="4751" y="1187"/>
              <a:ext cx="597" cy="167"/>
            </a:xfrm>
            <a:prstGeom prst="rect">
              <a:avLst/>
            </a:prstGeom>
            <a:solidFill>
              <a:schemeClr val="tx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1702922" name="Text Box 10"/>
            <p:cNvSpPr txBox="1">
              <a:spLocks noChangeArrowheads="1"/>
            </p:cNvSpPr>
            <p:nvPr/>
          </p:nvSpPr>
          <p:spPr bwMode="auto">
            <a:xfrm>
              <a:off x="4694" y="1164"/>
              <a:ext cx="725" cy="226"/>
            </a:xfrm>
            <a:prstGeom prst="rect">
              <a:avLst/>
            </a:prstGeom>
            <a:noFill/>
            <a:ln w="9525" algn="ctr">
              <a:noFill/>
              <a:miter lim="800000"/>
              <a:headEnd/>
              <a:tailEnd/>
            </a:ln>
            <a:effectLst/>
          </p:spPr>
          <p:txBody>
            <a:bodyPr>
              <a:spAutoFit/>
            </a:bodyPr>
            <a:lstStyle/>
            <a:p>
              <a:pPr algn="ctr">
                <a:spcBef>
                  <a:spcPct val="50000"/>
                </a:spcBef>
                <a:defRPr/>
              </a:pPr>
              <a:r>
                <a:rPr lang="en-US" sz="1600" b="1">
                  <a:solidFill>
                    <a:schemeClr val="bg1"/>
                  </a:solidFill>
                  <a:effectLst>
                    <a:outerShdw blurRad="38100" dist="38100" dir="2700000" algn="tl">
                      <a:srgbClr val="C0C0C0"/>
                    </a:outerShdw>
                  </a:effectLst>
                </a:rPr>
                <a:t>S-APL</a:t>
              </a:r>
            </a:p>
          </p:txBody>
        </p:sp>
      </p:grpSp>
      <p:sp>
        <p:nvSpPr>
          <p:cNvPr id="29705" name="AutoShape 11"/>
          <p:cNvSpPr>
            <a:spLocks noChangeArrowheads="1"/>
          </p:cNvSpPr>
          <p:nvPr/>
        </p:nvSpPr>
        <p:spPr bwMode="auto">
          <a:xfrm>
            <a:off x="1992313" y="2890838"/>
            <a:ext cx="1728787" cy="1293812"/>
          </a:xfrm>
          <a:prstGeom prst="cube">
            <a:avLst>
              <a:gd name="adj" fmla="val 44907"/>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06" name="AutoShape 12"/>
          <p:cNvSpPr>
            <a:spLocks noChangeArrowheads="1"/>
          </p:cNvSpPr>
          <p:nvPr/>
        </p:nvSpPr>
        <p:spPr bwMode="auto">
          <a:xfrm>
            <a:off x="3863975" y="2962275"/>
            <a:ext cx="1008063" cy="1222375"/>
          </a:xfrm>
          <a:prstGeom prst="cube">
            <a:avLst>
              <a:gd name="adj" fmla="val 51495"/>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1702925" name="Text Box 13"/>
          <p:cNvSpPr txBox="1">
            <a:spLocks noChangeArrowheads="1"/>
          </p:cNvSpPr>
          <p:nvPr/>
        </p:nvSpPr>
        <p:spPr bwMode="auto">
          <a:xfrm rot="10800000">
            <a:off x="3937000" y="3536950"/>
            <a:ext cx="366713" cy="563563"/>
          </a:xfrm>
          <a:prstGeom prst="rect">
            <a:avLst/>
          </a:prstGeom>
          <a:noFill/>
          <a:ln w="9525">
            <a:noFill/>
            <a:miter lim="800000"/>
            <a:headEnd/>
            <a:tailEnd/>
          </a:ln>
          <a:effectLst/>
        </p:spPr>
        <p:txBody>
          <a:bodyPr vert="eaVert">
            <a:spAutoFit/>
          </a:bodyPr>
          <a:lstStyle/>
          <a:p>
            <a:pPr algn="ctr">
              <a:spcBef>
                <a:spcPct val="50000"/>
              </a:spcBef>
              <a:defRPr/>
            </a:pPr>
            <a:r>
              <a:rPr lang="fi-FI" sz="1200" b="1" i="1">
                <a:solidFill>
                  <a:schemeClr val="bg1"/>
                </a:solidFill>
                <a:effectLst>
                  <a:outerShdw blurRad="38100" dist="38100" dir="2700000" algn="tl">
                    <a:srgbClr val="C0C0C0"/>
                  </a:outerShdw>
                </a:effectLst>
              </a:rPr>
              <a:t>RAB</a:t>
            </a:r>
          </a:p>
        </p:txBody>
      </p:sp>
      <p:sp>
        <p:nvSpPr>
          <p:cNvPr id="29708" name="AutoShape 14"/>
          <p:cNvSpPr>
            <a:spLocks noChangeArrowheads="1"/>
          </p:cNvSpPr>
          <p:nvPr/>
        </p:nvSpPr>
        <p:spPr bwMode="auto">
          <a:xfrm>
            <a:off x="4440238" y="2962275"/>
            <a:ext cx="1008062" cy="1222375"/>
          </a:xfrm>
          <a:prstGeom prst="cube">
            <a:avLst>
              <a:gd name="adj" fmla="val 51495"/>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09" name="AutoShape 15"/>
          <p:cNvSpPr>
            <a:spLocks noChangeArrowheads="1"/>
          </p:cNvSpPr>
          <p:nvPr/>
        </p:nvSpPr>
        <p:spPr bwMode="auto">
          <a:xfrm>
            <a:off x="5016500" y="2962275"/>
            <a:ext cx="1008063" cy="1222375"/>
          </a:xfrm>
          <a:prstGeom prst="cube">
            <a:avLst>
              <a:gd name="adj" fmla="val 51495"/>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10" name="AutoShape 16"/>
          <p:cNvSpPr>
            <a:spLocks noChangeArrowheads="1"/>
          </p:cNvSpPr>
          <p:nvPr/>
        </p:nvSpPr>
        <p:spPr bwMode="auto">
          <a:xfrm>
            <a:off x="5592763" y="2962275"/>
            <a:ext cx="1008062" cy="1222375"/>
          </a:xfrm>
          <a:prstGeom prst="cube">
            <a:avLst>
              <a:gd name="adj" fmla="val 51495"/>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11" name="AutoShape 17"/>
          <p:cNvSpPr>
            <a:spLocks noChangeArrowheads="1"/>
          </p:cNvSpPr>
          <p:nvPr/>
        </p:nvSpPr>
        <p:spPr bwMode="auto">
          <a:xfrm>
            <a:off x="1992313" y="2170113"/>
            <a:ext cx="4608512" cy="1223962"/>
          </a:xfrm>
          <a:prstGeom prst="cube">
            <a:avLst>
              <a:gd name="adj" fmla="val 42671"/>
            </a:avLst>
          </a:prstGeom>
          <a:gradFill rotWithShape="1">
            <a:gsLst>
              <a:gs pos="0">
                <a:srgbClr val="43596B"/>
              </a:gs>
              <a:gs pos="50000">
                <a:srgbClr val="90C0E8"/>
              </a:gs>
              <a:gs pos="100000">
                <a:srgbClr val="43596B"/>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a:spcBef>
                <a:spcPct val="0"/>
              </a:spcBef>
              <a:buFontTx/>
              <a:buNone/>
            </a:pPr>
            <a:endParaRPr lang="en-US" altLang="en-US" sz="2000">
              <a:solidFill>
                <a:schemeClr val="tx1"/>
              </a:solidFill>
              <a:latin typeface="Tahoma" pitchFamily="34" charset="0"/>
            </a:endParaRPr>
          </a:p>
        </p:txBody>
      </p:sp>
      <p:sp>
        <p:nvSpPr>
          <p:cNvPr id="1702930" name="Text Box 18"/>
          <p:cNvSpPr txBox="1">
            <a:spLocks noChangeArrowheads="1"/>
          </p:cNvSpPr>
          <p:nvPr/>
        </p:nvSpPr>
        <p:spPr bwMode="auto">
          <a:xfrm rot="10800000">
            <a:off x="4511675" y="3538538"/>
            <a:ext cx="366713" cy="563562"/>
          </a:xfrm>
          <a:prstGeom prst="rect">
            <a:avLst/>
          </a:prstGeom>
          <a:noFill/>
          <a:ln w="9525">
            <a:noFill/>
            <a:miter lim="800000"/>
            <a:headEnd/>
            <a:tailEnd/>
          </a:ln>
          <a:effectLst/>
        </p:spPr>
        <p:txBody>
          <a:bodyPr vert="eaVert">
            <a:spAutoFit/>
          </a:bodyPr>
          <a:lstStyle/>
          <a:p>
            <a:pPr algn="ctr">
              <a:spcBef>
                <a:spcPct val="50000"/>
              </a:spcBef>
              <a:defRPr/>
            </a:pPr>
            <a:r>
              <a:rPr lang="fi-FI" sz="1200" b="1" i="1">
                <a:solidFill>
                  <a:schemeClr val="bg1"/>
                </a:solidFill>
                <a:effectLst>
                  <a:outerShdw blurRad="38100" dist="38100" dir="2700000" algn="tl">
                    <a:srgbClr val="C0C0C0"/>
                  </a:outerShdw>
                </a:effectLst>
              </a:rPr>
              <a:t>RAB</a:t>
            </a:r>
          </a:p>
        </p:txBody>
      </p:sp>
      <p:sp>
        <p:nvSpPr>
          <p:cNvPr id="1702931" name="Text Box 19"/>
          <p:cNvSpPr txBox="1">
            <a:spLocks noChangeArrowheads="1"/>
          </p:cNvSpPr>
          <p:nvPr/>
        </p:nvSpPr>
        <p:spPr bwMode="auto">
          <a:xfrm rot="10800000">
            <a:off x="5087938" y="3538538"/>
            <a:ext cx="366712" cy="563562"/>
          </a:xfrm>
          <a:prstGeom prst="rect">
            <a:avLst/>
          </a:prstGeom>
          <a:noFill/>
          <a:ln w="9525">
            <a:noFill/>
            <a:miter lim="800000"/>
            <a:headEnd/>
            <a:tailEnd/>
          </a:ln>
          <a:effectLst/>
        </p:spPr>
        <p:txBody>
          <a:bodyPr vert="eaVert">
            <a:spAutoFit/>
          </a:bodyPr>
          <a:lstStyle/>
          <a:p>
            <a:pPr algn="ctr">
              <a:spcBef>
                <a:spcPct val="50000"/>
              </a:spcBef>
              <a:defRPr/>
            </a:pPr>
            <a:r>
              <a:rPr lang="fi-FI" sz="1200" b="1" i="1">
                <a:solidFill>
                  <a:schemeClr val="bg1"/>
                </a:solidFill>
                <a:effectLst>
                  <a:outerShdw blurRad="38100" dist="38100" dir="2700000" algn="tl">
                    <a:srgbClr val="C0C0C0"/>
                  </a:outerShdw>
                </a:effectLst>
              </a:rPr>
              <a:t>RAB</a:t>
            </a:r>
          </a:p>
        </p:txBody>
      </p:sp>
      <p:sp>
        <p:nvSpPr>
          <p:cNvPr id="1702932" name="Text Box 20"/>
          <p:cNvSpPr txBox="1">
            <a:spLocks noChangeArrowheads="1"/>
          </p:cNvSpPr>
          <p:nvPr/>
        </p:nvSpPr>
        <p:spPr bwMode="auto">
          <a:xfrm rot="10800000">
            <a:off x="5664200" y="3538538"/>
            <a:ext cx="366713" cy="563562"/>
          </a:xfrm>
          <a:prstGeom prst="rect">
            <a:avLst/>
          </a:prstGeom>
          <a:noFill/>
          <a:ln w="9525">
            <a:noFill/>
            <a:miter lim="800000"/>
            <a:headEnd/>
            <a:tailEnd/>
          </a:ln>
          <a:effectLst/>
        </p:spPr>
        <p:txBody>
          <a:bodyPr vert="eaVert">
            <a:spAutoFit/>
          </a:bodyPr>
          <a:lstStyle/>
          <a:p>
            <a:pPr algn="ctr">
              <a:spcBef>
                <a:spcPct val="50000"/>
              </a:spcBef>
              <a:defRPr/>
            </a:pPr>
            <a:r>
              <a:rPr lang="fi-FI" sz="1200" b="1" i="1">
                <a:solidFill>
                  <a:schemeClr val="bg1"/>
                </a:solidFill>
                <a:effectLst>
                  <a:outerShdw blurRad="38100" dist="38100" dir="2700000" algn="tl">
                    <a:srgbClr val="C0C0C0"/>
                  </a:outerShdw>
                </a:effectLst>
              </a:rPr>
              <a:t>RAB</a:t>
            </a:r>
          </a:p>
        </p:txBody>
      </p:sp>
      <p:sp>
        <p:nvSpPr>
          <p:cNvPr id="1702933" name="Text Box 21"/>
          <p:cNvSpPr txBox="1">
            <a:spLocks noChangeArrowheads="1"/>
          </p:cNvSpPr>
          <p:nvPr/>
        </p:nvSpPr>
        <p:spPr bwMode="auto">
          <a:xfrm>
            <a:off x="1946275" y="3683000"/>
            <a:ext cx="1246188" cy="274638"/>
          </a:xfrm>
          <a:prstGeom prst="rect">
            <a:avLst/>
          </a:prstGeom>
          <a:noFill/>
          <a:ln w="9525">
            <a:noFill/>
            <a:miter lim="800000"/>
            <a:headEnd/>
            <a:tailEnd/>
          </a:ln>
          <a:effectLst/>
        </p:spPr>
        <p:txBody>
          <a:bodyPr>
            <a:spAutoFit/>
          </a:bodyPr>
          <a:lstStyle/>
          <a:p>
            <a:pPr algn="ctr">
              <a:spcBef>
                <a:spcPct val="50000"/>
              </a:spcBef>
              <a:defRPr/>
            </a:pPr>
            <a:r>
              <a:rPr lang="fi-FI" sz="1200" b="1" i="1">
                <a:solidFill>
                  <a:schemeClr val="bg1"/>
                </a:solidFill>
                <a:effectLst>
                  <a:outerShdw blurRad="38100" dist="38100" dir="2700000" algn="tl">
                    <a:srgbClr val="C0C0C0"/>
                  </a:outerShdw>
                </a:effectLst>
              </a:rPr>
              <a:t>Blackboard</a:t>
            </a:r>
          </a:p>
        </p:txBody>
      </p:sp>
      <p:sp>
        <p:nvSpPr>
          <p:cNvPr id="1702934" name="Text Box 22"/>
          <p:cNvSpPr txBox="1">
            <a:spLocks noChangeArrowheads="1"/>
          </p:cNvSpPr>
          <p:nvPr/>
        </p:nvSpPr>
        <p:spPr bwMode="auto">
          <a:xfrm>
            <a:off x="2352675" y="3035300"/>
            <a:ext cx="1296988" cy="274638"/>
          </a:xfrm>
          <a:prstGeom prst="rect">
            <a:avLst/>
          </a:prstGeom>
          <a:noFill/>
          <a:ln w="9525">
            <a:noFill/>
            <a:miter lim="800000"/>
            <a:headEnd/>
            <a:tailEnd/>
          </a:ln>
          <a:effectLst/>
        </p:spPr>
        <p:txBody>
          <a:bodyPr>
            <a:spAutoFit/>
          </a:bodyPr>
          <a:lstStyle/>
          <a:p>
            <a:pPr>
              <a:spcBef>
                <a:spcPct val="50000"/>
              </a:spcBef>
              <a:defRPr/>
            </a:pPr>
            <a:r>
              <a:rPr lang="fi-FI" sz="1200" b="1" i="1">
                <a:solidFill>
                  <a:schemeClr val="bg1"/>
                </a:solidFill>
                <a:effectLst>
                  <a:outerShdw blurRad="38100" dist="38100" dir="2700000" algn="tl">
                    <a:srgbClr val="C0C0C0"/>
                  </a:outerShdw>
                </a:effectLst>
              </a:rPr>
              <a:t>Data</a:t>
            </a:r>
          </a:p>
        </p:txBody>
      </p:sp>
      <p:sp>
        <p:nvSpPr>
          <p:cNvPr id="1702935" name="Text Box 23"/>
          <p:cNvSpPr txBox="1">
            <a:spLocks noChangeArrowheads="1"/>
          </p:cNvSpPr>
          <p:nvPr/>
        </p:nvSpPr>
        <p:spPr bwMode="auto">
          <a:xfrm>
            <a:off x="4511675" y="3035300"/>
            <a:ext cx="1008063" cy="274638"/>
          </a:xfrm>
          <a:prstGeom prst="rect">
            <a:avLst/>
          </a:prstGeom>
          <a:noFill/>
          <a:ln w="9525">
            <a:noFill/>
            <a:miter lim="800000"/>
            <a:headEnd/>
            <a:tailEnd/>
          </a:ln>
          <a:effectLst/>
        </p:spPr>
        <p:txBody>
          <a:bodyPr>
            <a:spAutoFit/>
          </a:bodyPr>
          <a:lstStyle/>
          <a:p>
            <a:pPr>
              <a:spcBef>
                <a:spcPct val="50000"/>
              </a:spcBef>
              <a:defRPr/>
            </a:pPr>
            <a:r>
              <a:rPr lang="fi-FI" sz="1200" b="1" i="1">
                <a:solidFill>
                  <a:schemeClr val="bg1"/>
                </a:solidFill>
                <a:effectLst>
                  <a:outerShdw blurRad="38100" dist="38100" dir="2700000" algn="tl">
                    <a:srgbClr val="C0C0C0"/>
                  </a:outerShdw>
                </a:effectLst>
              </a:rPr>
              <a:t>Rules</a:t>
            </a:r>
          </a:p>
        </p:txBody>
      </p:sp>
      <p:sp>
        <p:nvSpPr>
          <p:cNvPr id="29718" name="AutoShape 24"/>
          <p:cNvSpPr>
            <a:spLocks noChangeArrowheads="1"/>
          </p:cNvSpPr>
          <p:nvPr/>
        </p:nvSpPr>
        <p:spPr bwMode="auto">
          <a:xfrm>
            <a:off x="1992313" y="1809750"/>
            <a:ext cx="4608512" cy="792163"/>
          </a:xfrm>
          <a:prstGeom prst="cube">
            <a:avLst>
              <a:gd name="adj" fmla="val 65907"/>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29719" name="Picture 25" descr="java"/>
          <p:cNvPicPr>
            <a:picLocks noChangeAspect="1" noChangeArrowheads="1"/>
          </p:cNvPicPr>
          <p:nvPr/>
        </p:nvPicPr>
        <p:blipFill>
          <a:blip r:embed="rId5" cstate="print">
            <a:extLst>
              <a:ext uri="{28A0092B-C50C-407E-A947-70E740481C1C}">
                <a14:useLocalDpi xmlns:a14="http://schemas.microsoft.com/office/drawing/2010/main" val="0"/>
              </a:ext>
            </a:extLst>
          </a:blip>
          <a:srcRect l="6517" t="6517" r="6517"/>
          <a:stretch>
            <a:fillRect/>
          </a:stretch>
        </p:blipFill>
        <p:spPr bwMode="auto">
          <a:xfrm>
            <a:off x="5703888" y="2333625"/>
            <a:ext cx="24923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2938" name="Text Box 26"/>
          <p:cNvSpPr txBox="1">
            <a:spLocks noChangeArrowheads="1"/>
          </p:cNvSpPr>
          <p:nvPr/>
        </p:nvSpPr>
        <p:spPr bwMode="auto">
          <a:xfrm>
            <a:off x="1992313" y="2730500"/>
            <a:ext cx="2376487" cy="304800"/>
          </a:xfrm>
          <a:prstGeom prst="rect">
            <a:avLst/>
          </a:prstGeom>
          <a:noFill/>
          <a:ln w="9525">
            <a:noFill/>
            <a:miter lim="800000"/>
            <a:headEnd/>
            <a:tailEnd/>
          </a:ln>
          <a:effectLst/>
        </p:spPr>
        <p:txBody>
          <a:bodyPr>
            <a:spAutoFit/>
          </a:bodyPr>
          <a:lstStyle/>
          <a:p>
            <a:pPr>
              <a:spcBef>
                <a:spcPct val="50000"/>
              </a:spcBef>
              <a:defRPr/>
            </a:pPr>
            <a:r>
              <a:rPr lang="fi-FI" sz="1400" b="1" i="1">
                <a:solidFill>
                  <a:schemeClr val="bg1"/>
                </a:solidFill>
                <a:effectLst>
                  <a:outerShdw blurRad="38100" dist="38100" dir="2700000" algn="tl">
                    <a:srgbClr val="C0C0C0"/>
                  </a:outerShdw>
                </a:effectLst>
              </a:rPr>
              <a:t>Beliefs storage</a:t>
            </a:r>
          </a:p>
        </p:txBody>
      </p:sp>
      <p:sp>
        <p:nvSpPr>
          <p:cNvPr id="1702939" name="Text Box 27"/>
          <p:cNvSpPr txBox="1">
            <a:spLocks noChangeArrowheads="1"/>
          </p:cNvSpPr>
          <p:nvPr/>
        </p:nvSpPr>
        <p:spPr bwMode="auto">
          <a:xfrm>
            <a:off x="1971675" y="2297113"/>
            <a:ext cx="2376488" cy="304800"/>
          </a:xfrm>
          <a:prstGeom prst="rect">
            <a:avLst/>
          </a:prstGeom>
          <a:noFill/>
          <a:ln w="9525">
            <a:noFill/>
            <a:miter lim="800000"/>
            <a:headEnd/>
            <a:tailEnd/>
          </a:ln>
          <a:effectLst/>
        </p:spPr>
        <p:txBody>
          <a:bodyPr>
            <a:spAutoFit/>
          </a:bodyPr>
          <a:lstStyle/>
          <a:p>
            <a:pPr>
              <a:spcBef>
                <a:spcPct val="50000"/>
              </a:spcBef>
              <a:defRPr/>
            </a:pPr>
            <a:r>
              <a:rPr lang="fi-FI" sz="1400" b="1" i="1">
                <a:solidFill>
                  <a:schemeClr val="bg1"/>
                </a:solidFill>
                <a:effectLst>
                  <a:outerShdw blurRad="38100" dist="38100" dir="2700000" algn="tl">
                    <a:srgbClr val="C0C0C0"/>
                  </a:outerShdw>
                </a:effectLst>
              </a:rPr>
              <a:t>Behavior Engine</a:t>
            </a:r>
          </a:p>
        </p:txBody>
      </p:sp>
      <p:pic>
        <p:nvPicPr>
          <p:cNvPr id="29722" name="Picture 28" descr="java"/>
          <p:cNvPicPr>
            <a:picLocks noChangeAspect="1" noChangeArrowheads="1"/>
          </p:cNvPicPr>
          <p:nvPr/>
        </p:nvPicPr>
        <p:blipFill>
          <a:blip r:embed="rId5" cstate="print">
            <a:extLst>
              <a:ext uri="{28A0092B-C50C-407E-A947-70E740481C1C}">
                <a14:useLocalDpi xmlns:a14="http://schemas.microsoft.com/office/drawing/2010/main" val="0"/>
              </a:ext>
            </a:extLst>
          </a:blip>
          <a:srcRect l="6517" t="6517" r="6517"/>
          <a:stretch>
            <a:fillRect/>
          </a:stretch>
        </p:blipFill>
        <p:spPr bwMode="auto">
          <a:xfrm>
            <a:off x="6169025" y="3467100"/>
            <a:ext cx="249238"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Picture 29" descr="sap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4200" y="2746375"/>
            <a:ext cx="33178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724" name="Group 30"/>
          <p:cNvGrpSpPr>
            <a:grpSpLocks/>
          </p:cNvGrpSpPr>
          <p:nvPr/>
        </p:nvGrpSpPr>
        <p:grpSpPr bwMode="auto">
          <a:xfrm>
            <a:off x="2352675" y="1235075"/>
            <a:ext cx="936625" cy="919163"/>
            <a:chOff x="1236" y="869"/>
            <a:chExt cx="680" cy="723"/>
          </a:xfrm>
        </p:grpSpPr>
        <p:sp>
          <p:nvSpPr>
            <p:cNvPr id="29838" name="Oval 31"/>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29839" name="Picture 32"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25" name="Group 33"/>
          <p:cNvGrpSpPr>
            <a:grpSpLocks/>
          </p:cNvGrpSpPr>
          <p:nvPr/>
        </p:nvGrpSpPr>
        <p:grpSpPr bwMode="auto">
          <a:xfrm>
            <a:off x="6240463" y="3754438"/>
            <a:ext cx="792162" cy="1152525"/>
            <a:chOff x="2893" y="2387"/>
            <a:chExt cx="1703" cy="950"/>
          </a:xfrm>
        </p:grpSpPr>
        <p:sp>
          <p:nvSpPr>
            <p:cNvPr id="29836" name="Freeform 34"/>
            <p:cNvSpPr>
              <a:spLocks/>
            </p:cNvSpPr>
            <p:nvPr/>
          </p:nvSpPr>
          <p:spPr bwMode="auto">
            <a:xfrm>
              <a:off x="2893" y="2387"/>
              <a:ext cx="1703" cy="950"/>
            </a:xfrm>
            <a:custGeom>
              <a:avLst/>
              <a:gdLst>
                <a:gd name="T0" fmla="*/ 481 w 2034"/>
                <a:gd name="T1" fmla="*/ 905 h 959"/>
                <a:gd name="T2" fmla="*/ 669 w 2034"/>
                <a:gd name="T3" fmla="*/ 262 h 959"/>
                <a:gd name="T4" fmla="*/ 669 w 2034"/>
                <a:gd name="T5" fmla="*/ 91 h 959"/>
                <a:gd name="T6" fmla="*/ 528 w 2034"/>
                <a:gd name="T7" fmla="*/ 52 h 959"/>
                <a:gd name="T8" fmla="*/ 153 w 2034"/>
                <a:gd name="T9" fmla="*/ 52 h 959"/>
                <a:gd name="T10" fmla="*/ 107 w 2034"/>
                <a:gd name="T11" fmla="*/ 7 h 959"/>
                <a:gd name="T12" fmla="*/ 13 w 2034"/>
                <a:gd name="T13" fmla="*/ 91 h 959"/>
                <a:gd name="T14" fmla="*/ 28 w 2034"/>
                <a:gd name="T15" fmla="*/ 221 h 959"/>
                <a:gd name="T16" fmla="*/ 59 w 2034"/>
                <a:gd name="T17" fmla="*/ 176 h 959"/>
                <a:gd name="T18" fmla="*/ 153 w 2034"/>
                <a:gd name="T19" fmla="*/ 176 h 959"/>
                <a:gd name="T20" fmla="*/ 310 w 2034"/>
                <a:gd name="T21" fmla="*/ 176 h 959"/>
                <a:gd name="T22" fmla="*/ 545 w 2034"/>
                <a:gd name="T23" fmla="*/ 176 h 959"/>
                <a:gd name="T24" fmla="*/ 560 w 2034"/>
                <a:gd name="T25" fmla="*/ 262 h 959"/>
                <a:gd name="T26" fmla="*/ 528 w 2034"/>
                <a:gd name="T27" fmla="*/ 351 h 959"/>
                <a:gd name="T28" fmla="*/ 403 w 2034"/>
                <a:gd name="T29" fmla="*/ 690 h 959"/>
                <a:gd name="T30" fmla="*/ 357 w 2034"/>
                <a:gd name="T31" fmla="*/ 820 h 959"/>
                <a:gd name="T32" fmla="*/ 497 w 2034"/>
                <a:gd name="T33" fmla="*/ 865 h 959"/>
                <a:gd name="T34" fmla="*/ 514 w 2034"/>
                <a:gd name="T35" fmla="*/ 820 h 959"/>
                <a:gd name="T36" fmla="*/ 497 w 2034"/>
                <a:gd name="T37" fmla="*/ 865 h 95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34"/>
                <a:gd name="T58" fmla="*/ 0 h 959"/>
                <a:gd name="T59" fmla="*/ 2034 w 2034"/>
                <a:gd name="T60" fmla="*/ 959 h 95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34" h="959">
                  <a:moveTo>
                    <a:pt x="1399" y="959"/>
                  </a:moveTo>
                  <a:cubicBezTo>
                    <a:pt x="1625" y="691"/>
                    <a:pt x="1852" y="423"/>
                    <a:pt x="1943" y="279"/>
                  </a:cubicBezTo>
                  <a:cubicBezTo>
                    <a:pt x="2034" y="135"/>
                    <a:pt x="2011" y="135"/>
                    <a:pt x="1943" y="97"/>
                  </a:cubicBezTo>
                  <a:cubicBezTo>
                    <a:pt x="1875" y="59"/>
                    <a:pt x="1784" y="59"/>
                    <a:pt x="1535" y="52"/>
                  </a:cubicBezTo>
                  <a:lnTo>
                    <a:pt x="447" y="52"/>
                  </a:lnTo>
                  <a:cubicBezTo>
                    <a:pt x="243" y="45"/>
                    <a:pt x="378" y="0"/>
                    <a:pt x="310" y="7"/>
                  </a:cubicBezTo>
                  <a:cubicBezTo>
                    <a:pt x="242" y="14"/>
                    <a:pt x="76" y="59"/>
                    <a:pt x="38" y="97"/>
                  </a:cubicBezTo>
                  <a:cubicBezTo>
                    <a:pt x="0" y="135"/>
                    <a:pt x="61" y="218"/>
                    <a:pt x="84" y="233"/>
                  </a:cubicBezTo>
                  <a:cubicBezTo>
                    <a:pt x="107" y="248"/>
                    <a:pt x="114" y="195"/>
                    <a:pt x="174" y="188"/>
                  </a:cubicBezTo>
                  <a:cubicBezTo>
                    <a:pt x="234" y="181"/>
                    <a:pt x="326" y="188"/>
                    <a:pt x="447" y="188"/>
                  </a:cubicBezTo>
                  <a:cubicBezTo>
                    <a:pt x="568" y="188"/>
                    <a:pt x="711" y="188"/>
                    <a:pt x="900" y="188"/>
                  </a:cubicBezTo>
                  <a:lnTo>
                    <a:pt x="1581" y="188"/>
                  </a:lnTo>
                  <a:cubicBezTo>
                    <a:pt x="1702" y="203"/>
                    <a:pt x="1634" y="249"/>
                    <a:pt x="1626" y="279"/>
                  </a:cubicBezTo>
                  <a:cubicBezTo>
                    <a:pt x="1618" y="309"/>
                    <a:pt x="1611" y="294"/>
                    <a:pt x="1535" y="369"/>
                  </a:cubicBezTo>
                  <a:cubicBezTo>
                    <a:pt x="1459" y="444"/>
                    <a:pt x="1255" y="649"/>
                    <a:pt x="1172" y="732"/>
                  </a:cubicBezTo>
                  <a:cubicBezTo>
                    <a:pt x="1089" y="815"/>
                    <a:pt x="991" y="838"/>
                    <a:pt x="1036" y="868"/>
                  </a:cubicBezTo>
                  <a:cubicBezTo>
                    <a:pt x="1081" y="898"/>
                    <a:pt x="1368" y="914"/>
                    <a:pt x="1444" y="914"/>
                  </a:cubicBezTo>
                  <a:cubicBezTo>
                    <a:pt x="1520" y="914"/>
                    <a:pt x="1490" y="868"/>
                    <a:pt x="1490" y="868"/>
                  </a:cubicBezTo>
                  <a:cubicBezTo>
                    <a:pt x="1490" y="868"/>
                    <a:pt x="1452" y="914"/>
                    <a:pt x="1444" y="914"/>
                  </a:cubicBezTo>
                </a:path>
              </a:pathLst>
            </a:custGeom>
            <a:solidFill>
              <a:srgbClr val="FFFFFF">
                <a:alpha val="70195"/>
              </a:srgbClr>
            </a:solidFill>
            <a:ln w="9525" cap="flat" cmpd="sng">
              <a:solidFill>
                <a:srgbClr val="993366"/>
              </a:solidFill>
              <a:prstDash val="solid"/>
              <a:round/>
              <a:headEnd type="none" w="med" len="med"/>
              <a:tailEnd type="none" w="med" len="med"/>
            </a:ln>
          </p:spPr>
          <p:txBody>
            <a:bodyPr/>
            <a:lstStyle/>
            <a:p>
              <a:endParaRPr lang="en-US"/>
            </a:p>
          </p:txBody>
        </p:sp>
        <p:sp>
          <p:nvSpPr>
            <p:cNvPr id="29837" name="Freeform 35"/>
            <p:cNvSpPr>
              <a:spLocks/>
            </p:cNvSpPr>
            <p:nvPr/>
          </p:nvSpPr>
          <p:spPr bwMode="auto">
            <a:xfrm>
              <a:off x="3029" y="2478"/>
              <a:ext cx="1383" cy="592"/>
            </a:xfrm>
            <a:custGeom>
              <a:avLst/>
              <a:gdLst>
                <a:gd name="T0" fmla="*/ 423 w 1651"/>
                <a:gd name="T1" fmla="*/ 246 h 706"/>
                <a:gd name="T2" fmla="*/ 552 w 1651"/>
                <a:gd name="T3" fmla="*/ 63 h 706"/>
                <a:gd name="T4" fmla="*/ 534 w 1651"/>
                <a:gd name="T5" fmla="*/ 9 h 706"/>
                <a:gd name="T6" fmla="*/ 329 w 1651"/>
                <a:gd name="T7" fmla="*/ 9 h 706"/>
                <a:gd name="T8" fmla="*/ 0 w 1651"/>
                <a:gd name="T9" fmla="*/ 9 h 706"/>
                <a:gd name="T10" fmla="*/ 0 60000 65536"/>
                <a:gd name="T11" fmla="*/ 0 60000 65536"/>
                <a:gd name="T12" fmla="*/ 0 60000 65536"/>
                <a:gd name="T13" fmla="*/ 0 60000 65536"/>
                <a:gd name="T14" fmla="*/ 0 60000 65536"/>
                <a:gd name="T15" fmla="*/ 0 w 1651"/>
                <a:gd name="T16" fmla="*/ 0 h 706"/>
                <a:gd name="T17" fmla="*/ 1651 w 1651"/>
                <a:gd name="T18" fmla="*/ 706 h 706"/>
              </a:gdLst>
              <a:ahLst/>
              <a:cxnLst>
                <a:cxn ang="T10">
                  <a:pos x="T0" y="T1"/>
                </a:cxn>
                <a:cxn ang="T11">
                  <a:pos x="T2" y="T3"/>
                </a:cxn>
                <a:cxn ang="T12">
                  <a:pos x="T4" y="T5"/>
                </a:cxn>
                <a:cxn ang="T13">
                  <a:pos x="T6" y="T7"/>
                </a:cxn>
                <a:cxn ang="T14">
                  <a:pos x="T8" y="T9"/>
                </a:cxn>
              </a:cxnLst>
              <a:rect l="T15" t="T16" r="T17" b="T18"/>
              <a:pathLst>
                <a:path w="1651" h="706">
                  <a:moveTo>
                    <a:pt x="1225" y="706"/>
                  </a:moveTo>
                  <a:cubicBezTo>
                    <a:pt x="1385" y="501"/>
                    <a:pt x="1545" y="296"/>
                    <a:pt x="1598" y="183"/>
                  </a:cubicBezTo>
                  <a:cubicBezTo>
                    <a:pt x="1651" y="70"/>
                    <a:pt x="1650" y="52"/>
                    <a:pt x="1543" y="26"/>
                  </a:cubicBezTo>
                  <a:cubicBezTo>
                    <a:pt x="1436" y="0"/>
                    <a:pt x="1210" y="26"/>
                    <a:pt x="953" y="26"/>
                  </a:cubicBezTo>
                  <a:cubicBezTo>
                    <a:pt x="696" y="26"/>
                    <a:pt x="348" y="26"/>
                    <a:pt x="0" y="26"/>
                  </a:cubicBezTo>
                </a:path>
              </a:pathLst>
            </a:custGeom>
            <a:noFill/>
            <a:ln w="9525" cap="flat" cmpd="sng">
              <a:solidFill>
                <a:srgbClr val="993366"/>
              </a:solidFill>
              <a:prstDash val="dash"/>
              <a:round/>
              <a:headEnd type="oval" w="med" len="lg"/>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9726" name="Group 36"/>
          <p:cNvGrpSpPr>
            <a:grpSpLocks/>
          </p:cNvGrpSpPr>
          <p:nvPr/>
        </p:nvGrpSpPr>
        <p:grpSpPr bwMode="auto">
          <a:xfrm>
            <a:off x="5880100" y="4578350"/>
            <a:ext cx="1223963" cy="831850"/>
            <a:chOff x="3664" y="2976"/>
            <a:chExt cx="771" cy="524"/>
          </a:xfrm>
        </p:grpSpPr>
        <p:sp>
          <p:nvSpPr>
            <p:cNvPr id="29796" name="AutoShape 37"/>
            <p:cNvSpPr>
              <a:spLocks noChangeArrowheads="1"/>
            </p:cNvSpPr>
            <p:nvPr/>
          </p:nvSpPr>
          <p:spPr bwMode="auto">
            <a:xfrm>
              <a:off x="3832" y="3091"/>
              <a:ext cx="102" cy="159"/>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97" name="AutoShape 38"/>
            <p:cNvSpPr>
              <a:spLocks noChangeArrowheads="1"/>
            </p:cNvSpPr>
            <p:nvPr/>
          </p:nvSpPr>
          <p:spPr bwMode="auto">
            <a:xfrm>
              <a:off x="4007" y="3074"/>
              <a:ext cx="101" cy="159"/>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98" name="AutoShape 39"/>
            <p:cNvSpPr>
              <a:spLocks noChangeArrowheads="1"/>
            </p:cNvSpPr>
            <p:nvPr/>
          </p:nvSpPr>
          <p:spPr bwMode="auto">
            <a:xfrm>
              <a:off x="3943" y="3095"/>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99" name="AutoShape 40"/>
            <p:cNvSpPr>
              <a:spLocks noChangeArrowheads="1"/>
            </p:cNvSpPr>
            <p:nvPr/>
          </p:nvSpPr>
          <p:spPr bwMode="auto">
            <a:xfrm>
              <a:off x="3876" y="3102"/>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0" name="AutoShape 41"/>
            <p:cNvSpPr>
              <a:spLocks noChangeArrowheads="1"/>
            </p:cNvSpPr>
            <p:nvPr/>
          </p:nvSpPr>
          <p:spPr bwMode="auto">
            <a:xfrm>
              <a:off x="4090" y="3066"/>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1" name="AutoShape 42"/>
            <p:cNvSpPr>
              <a:spLocks noChangeArrowheads="1"/>
            </p:cNvSpPr>
            <p:nvPr/>
          </p:nvSpPr>
          <p:spPr bwMode="auto">
            <a:xfrm>
              <a:off x="4174" y="3079"/>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2" name="AutoShape 43"/>
            <p:cNvSpPr>
              <a:spLocks noChangeArrowheads="1"/>
            </p:cNvSpPr>
            <p:nvPr/>
          </p:nvSpPr>
          <p:spPr bwMode="auto">
            <a:xfrm>
              <a:off x="4227" y="3122"/>
              <a:ext cx="101" cy="159"/>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3" name="AutoShape 44"/>
            <p:cNvSpPr>
              <a:spLocks noChangeArrowheads="1"/>
            </p:cNvSpPr>
            <p:nvPr/>
          </p:nvSpPr>
          <p:spPr bwMode="auto">
            <a:xfrm>
              <a:off x="4159" y="3123"/>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4" name="AutoShape 45"/>
            <p:cNvSpPr>
              <a:spLocks noChangeArrowheads="1"/>
            </p:cNvSpPr>
            <p:nvPr/>
          </p:nvSpPr>
          <p:spPr bwMode="auto">
            <a:xfrm>
              <a:off x="4096" y="3127"/>
              <a:ext cx="102" cy="158"/>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5" name="AutoShape 46"/>
            <p:cNvSpPr>
              <a:spLocks noChangeArrowheads="1"/>
            </p:cNvSpPr>
            <p:nvPr/>
          </p:nvSpPr>
          <p:spPr bwMode="auto">
            <a:xfrm>
              <a:off x="4010" y="3123"/>
              <a:ext cx="103"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6" name="AutoShape 47"/>
            <p:cNvSpPr>
              <a:spLocks noChangeArrowheads="1"/>
            </p:cNvSpPr>
            <p:nvPr/>
          </p:nvSpPr>
          <p:spPr bwMode="auto">
            <a:xfrm>
              <a:off x="3924" y="3125"/>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7" name="AutoShape 48"/>
            <p:cNvSpPr>
              <a:spLocks noChangeArrowheads="1"/>
            </p:cNvSpPr>
            <p:nvPr/>
          </p:nvSpPr>
          <p:spPr bwMode="auto">
            <a:xfrm>
              <a:off x="3860" y="3152"/>
              <a:ext cx="102"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8" name="AutoShape 49"/>
            <p:cNvSpPr>
              <a:spLocks noChangeArrowheads="1"/>
            </p:cNvSpPr>
            <p:nvPr/>
          </p:nvSpPr>
          <p:spPr bwMode="auto">
            <a:xfrm>
              <a:off x="3933" y="3163"/>
              <a:ext cx="101" cy="161"/>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09" name="AutoShape 50"/>
            <p:cNvSpPr>
              <a:spLocks noChangeArrowheads="1"/>
            </p:cNvSpPr>
            <p:nvPr/>
          </p:nvSpPr>
          <p:spPr bwMode="auto">
            <a:xfrm>
              <a:off x="4010" y="3170"/>
              <a:ext cx="103"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10" name="AutoShape 51"/>
            <p:cNvSpPr>
              <a:spLocks noChangeArrowheads="1"/>
            </p:cNvSpPr>
            <p:nvPr/>
          </p:nvSpPr>
          <p:spPr bwMode="auto">
            <a:xfrm>
              <a:off x="4091" y="3173"/>
              <a:ext cx="101" cy="160"/>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11" name="AutoShape 52"/>
            <p:cNvSpPr>
              <a:spLocks noChangeArrowheads="1"/>
            </p:cNvSpPr>
            <p:nvPr/>
          </p:nvSpPr>
          <p:spPr bwMode="auto">
            <a:xfrm>
              <a:off x="4176" y="3161"/>
              <a:ext cx="102" cy="159"/>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grpSp>
          <p:nvGrpSpPr>
            <p:cNvPr id="29812" name="Group 53"/>
            <p:cNvGrpSpPr>
              <a:grpSpLocks/>
            </p:cNvGrpSpPr>
            <p:nvPr/>
          </p:nvGrpSpPr>
          <p:grpSpPr bwMode="auto">
            <a:xfrm>
              <a:off x="3747" y="3138"/>
              <a:ext cx="665" cy="244"/>
              <a:chOff x="3093" y="3542"/>
              <a:chExt cx="1180" cy="416"/>
            </a:xfrm>
          </p:grpSpPr>
          <p:sp>
            <p:nvSpPr>
              <p:cNvPr id="29827" name="AutoShape 54"/>
              <p:cNvSpPr>
                <a:spLocks noChangeArrowheads="1"/>
              </p:cNvSpPr>
              <p:nvPr/>
            </p:nvSpPr>
            <p:spPr bwMode="auto">
              <a:xfrm>
                <a:off x="3093" y="3542"/>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28" name="AutoShape 55"/>
              <p:cNvSpPr>
                <a:spLocks noChangeArrowheads="1"/>
              </p:cNvSpPr>
              <p:nvPr/>
            </p:nvSpPr>
            <p:spPr bwMode="auto">
              <a:xfrm>
                <a:off x="3166" y="3604"/>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29" name="AutoShape 56"/>
              <p:cNvSpPr>
                <a:spLocks noChangeArrowheads="1"/>
              </p:cNvSpPr>
              <p:nvPr/>
            </p:nvSpPr>
            <p:spPr bwMode="auto">
              <a:xfrm>
                <a:off x="3254" y="3649"/>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30" name="AutoShape 57"/>
              <p:cNvSpPr>
                <a:spLocks noChangeArrowheads="1"/>
              </p:cNvSpPr>
              <p:nvPr/>
            </p:nvSpPr>
            <p:spPr bwMode="auto">
              <a:xfrm>
                <a:off x="3382" y="3670"/>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31" name="AutoShape 58"/>
              <p:cNvSpPr>
                <a:spLocks noChangeArrowheads="1"/>
              </p:cNvSpPr>
              <p:nvPr/>
            </p:nvSpPr>
            <p:spPr bwMode="auto">
              <a:xfrm>
                <a:off x="3521" y="3681"/>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32" name="AutoShape 59"/>
              <p:cNvSpPr>
                <a:spLocks noChangeArrowheads="1"/>
              </p:cNvSpPr>
              <p:nvPr/>
            </p:nvSpPr>
            <p:spPr bwMode="auto">
              <a:xfrm>
                <a:off x="3662" y="3686"/>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33" name="AutoShape 60"/>
              <p:cNvSpPr>
                <a:spLocks noChangeArrowheads="1"/>
              </p:cNvSpPr>
              <p:nvPr/>
            </p:nvSpPr>
            <p:spPr bwMode="auto">
              <a:xfrm>
                <a:off x="3814" y="3665"/>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34" name="AutoShape 61"/>
              <p:cNvSpPr>
                <a:spLocks noChangeArrowheads="1"/>
              </p:cNvSpPr>
              <p:nvPr/>
            </p:nvSpPr>
            <p:spPr bwMode="auto">
              <a:xfrm>
                <a:off x="3961" y="3641"/>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35" name="AutoShape 62"/>
              <p:cNvSpPr>
                <a:spLocks noChangeArrowheads="1"/>
              </p:cNvSpPr>
              <p:nvPr/>
            </p:nvSpPr>
            <p:spPr bwMode="auto">
              <a:xfrm>
                <a:off x="4092" y="3606"/>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grpSp>
        <p:grpSp>
          <p:nvGrpSpPr>
            <p:cNvPr id="29813" name="Group 63"/>
            <p:cNvGrpSpPr>
              <a:grpSpLocks/>
            </p:cNvGrpSpPr>
            <p:nvPr/>
          </p:nvGrpSpPr>
          <p:grpSpPr bwMode="auto">
            <a:xfrm>
              <a:off x="3681" y="3203"/>
              <a:ext cx="742" cy="297"/>
              <a:chOff x="3093" y="3542"/>
              <a:chExt cx="1180" cy="416"/>
            </a:xfrm>
          </p:grpSpPr>
          <p:sp>
            <p:nvSpPr>
              <p:cNvPr id="29818" name="AutoShape 64"/>
              <p:cNvSpPr>
                <a:spLocks noChangeArrowheads="1"/>
              </p:cNvSpPr>
              <p:nvPr/>
            </p:nvSpPr>
            <p:spPr bwMode="auto">
              <a:xfrm>
                <a:off x="3093" y="3542"/>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19" name="AutoShape 65"/>
              <p:cNvSpPr>
                <a:spLocks noChangeArrowheads="1"/>
              </p:cNvSpPr>
              <p:nvPr/>
            </p:nvSpPr>
            <p:spPr bwMode="auto">
              <a:xfrm>
                <a:off x="3166" y="3604"/>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20" name="AutoShape 66"/>
              <p:cNvSpPr>
                <a:spLocks noChangeArrowheads="1"/>
              </p:cNvSpPr>
              <p:nvPr/>
            </p:nvSpPr>
            <p:spPr bwMode="auto">
              <a:xfrm>
                <a:off x="3254" y="3649"/>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21" name="AutoShape 67"/>
              <p:cNvSpPr>
                <a:spLocks noChangeArrowheads="1"/>
              </p:cNvSpPr>
              <p:nvPr/>
            </p:nvSpPr>
            <p:spPr bwMode="auto">
              <a:xfrm>
                <a:off x="3382" y="3670"/>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22" name="AutoShape 68"/>
              <p:cNvSpPr>
                <a:spLocks noChangeArrowheads="1"/>
              </p:cNvSpPr>
              <p:nvPr/>
            </p:nvSpPr>
            <p:spPr bwMode="auto">
              <a:xfrm>
                <a:off x="3521" y="3681"/>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23" name="AutoShape 69"/>
              <p:cNvSpPr>
                <a:spLocks noChangeArrowheads="1"/>
              </p:cNvSpPr>
              <p:nvPr/>
            </p:nvSpPr>
            <p:spPr bwMode="auto">
              <a:xfrm>
                <a:off x="3662" y="3686"/>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24" name="AutoShape 70"/>
              <p:cNvSpPr>
                <a:spLocks noChangeArrowheads="1"/>
              </p:cNvSpPr>
              <p:nvPr/>
            </p:nvSpPr>
            <p:spPr bwMode="auto">
              <a:xfrm>
                <a:off x="3814" y="3665"/>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25" name="AutoShape 71"/>
              <p:cNvSpPr>
                <a:spLocks noChangeArrowheads="1"/>
              </p:cNvSpPr>
              <p:nvPr/>
            </p:nvSpPr>
            <p:spPr bwMode="auto">
              <a:xfrm>
                <a:off x="3961" y="3641"/>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826" name="AutoShape 72"/>
              <p:cNvSpPr>
                <a:spLocks noChangeArrowheads="1"/>
              </p:cNvSpPr>
              <p:nvPr/>
            </p:nvSpPr>
            <p:spPr bwMode="auto">
              <a:xfrm>
                <a:off x="4092" y="3606"/>
                <a:ext cx="181" cy="272"/>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grpSp>
        <p:sp>
          <p:nvSpPr>
            <p:cNvPr id="1702985" name="AutoShape 73"/>
            <p:cNvSpPr>
              <a:spLocks noChangeArrowheads="1"/>
            </p:cNvSpPr>
            <p:nvPr/>
          </p:nvSpPr>
          <p:spPr bwMode="auto">
            <a:xfrm>
              <a:off x="3664" y="2976"/>
              <a:ext cx="771" cy="517"/>
            </a:xfrm>
            <a:prstGeom prst="can">
              <a:avLst>
                <a:gd name="adj" fmla="val 49921"/>
              </a:avLst>
            </a:prstGeom>
            <a:gradFill rotWithShape="1">
              <a:gsLst>
                <a:gs pos="0">
                  <a:srgbClr val="DC821E">
                    <a:gamma/>
                    <a:shade val="46275"/>
                    <a:invGamma/>
                  </a:srgbClr>
                </a:gs>
                <a:gs pos="50000">
                  <a:srgbClr val="DC821E">
                    <a:alpha val="17999"/>
                  </a:srgbClr>
                </a:gs>
                <a:gs pos="100000">
                  <a:srgbClr val="DC821E">
                    <a:gamma/>
                    <a:shade val="46275"/>
                    <a:invGamma/>
                  </a:srgbClr>
                </a:gs>
              </a:gsLst>
              <a:lin ang="0" scaled="1"/>
            </a:gradFill>
            <a:ln w="9525">
              <a:solidFill>
                <a:srgbClr val="663300"/>
              </a:solidFill>
              <a:round/>
              <a:headEnd/>
              <a:tailEnd/>
            </a:ln>
            <a:effectLst/>
          </p:spPr>
          <p:txBody>
            <a:bodyPr wrap="none" anchor="ct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eaLnBrk="1" hangingPunct="1">
                <a:defRPr/>
              </a:pPr>
              <a:endParaRPr lang="en-US" altLang="en-US"/>
            </a:p>
          </p:txBody>
        </p:sp>
        <p:sp>
          <p:nvSpPr>
            <p:cNvPr id="1702986" name="Text Box 74"/>
            <p:cNvSpPr txBox="1">
              <a:spLocks noChangeArrowheads="1"/>
            </p:cNvSpPr>
            <p:nvPr/>
          </p:nvSpPr>
          <p:spPr bwMode="auto">
            <a:xfrm>
              <a:off x="3710" y="2999"/>
              <a:ext cx="680" cy="250"/>
            </a:xfrm>
            <a:prstGeom prst="rect">
              <a:avLst/>
            </a:prstGeom>
            <a:noFill/>
            <a:ln w="9525">
              <a:noFill/>
              <a:miter lim="800000"/>
              <a:headEnd/>
              <a:tailEnd/>
            </a:ln>
            <a:effectLst/>
          </p:spPr>
          <p:txBody>
            <a:bodyPr>
              <a:spAutoFit/>
            </a:bodyPr>
            <a:lstStyle/>
            <a:p>
              <a:pPr algn="ctr">
                <a:spcBef>
                  <a:spcPct val="50000"/>
                </a:spcBef>
                <a:defRPr/>
              </a:pPr>
              <a:r>
                <a:rPr lang="fi-FI" sz="1000" b="1" i="1">
                  <a:effectLst>
                    <a:outerShdw blurRad="38100" dist="38100" dir="2700000" algn="tl">
                      <a:srgbClr val="C0C0C0"/>
                    </a:outerShdw>
                  </a:effectLst>
                </a:rPr>
                <a:t>Pool of Atomic Behaviours</a:t>
              </a:r>
            </a:p>
          </p:txBody>
        </p:sp>
      </p:grpSp>
      <p:sp>
        <p:nvSpPr>
          <p:cNvPr id="29727" name="AutoShape 75"/>
          <p:cNvSpPr>
            <a:spLocks noChangeArrowheads="1"/>
          </p:cNvSpPr>
          <p:nvPr/>
        </p:nvSpPr>
        <p:spPr bwMode="auto">
          <a:xfrm>
            <a:off x="6745288" y="3683000"/>
            <a:ext cx="215900" cy="296863"/>
          </a:xfrm>
          <a:prstGeom prst="cube">
            <a:avLst>
              <a:gd name="adj" fmla="val 42741"/>
            </a:avLst>
          </a:prstGeom>
          <a:gradFill rotWithShape="1">
            <a:gsLst>
              <a:gs pos="0">
                <a:srgbClr val="684666"/>
              </a:gs>
              <a:gs pos="50000">
                <a:srgbClr val="E197DD"/>
              </a:gs>
              <a:gs pos="100000">
                <a:srgbClr val="684666"/>
              </a:gs>
            </a:gsLst>
            <a:lin ang="5400000" scaled="1"/>
          </a:gradFill>
          <a:ln w="9525">
            <a:solidFill>
              <a:schemeClr val="bg1"/>
            </a:solidFill>
            <a:miter lim="800000"/>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grpSp>
        <p:nvGrpSpPr>
          <p:cNvPr id="29728" name="Group 76"/>
          <p:cNvGrpSpPr>
            <a:grpSpLocks/>
          </p:cNvGrpSpPr>
          <p:nvPr/>
        </p:nvGrpSpPr>
        <p:grpSpPr bwMode="auto">
          <a:xfrm>
            <a:off x="6240463" y="2746375"/>
            <a:ext cx="1800225" cy="2089150"/>
            <a:chOff x="2848" y="1809"/>
            <a:chExt cx="2894" cy="1639"/>
          </a:xfrm>
        </p:grpSpPr>
        <p:sp>
          <p:nvSpPr>
            <p:cNvPr id="29794" name="Freeform 77"/>
            <p:cNvSpPr>
              <a:spLocks/>
            </p:cNvSpPr>
            <p:nvPr/>
          </p:nvSpPr>
          <p:spPr bwMode="auto">
            <a:xfrm>
              <a:off x="2848" y="1809"/>
              <a:ext cx="2894" cy="1639"/>
            </a:xfrm>
            <a:custGeom>
              <a:avLst/>
              <a:gdLst>
                <a:gd name="T0" fmla="*/ 1179 w 3333"/>
                <a:gd name="T1" fmla="*/ 675 h 1935"/>
                <a:gd name="T2" fmla="*/ 1393 w 3333"/>
                <a:gd name="T3" fmla="*/ 457 h 1935"/>
                <a:gd name="T4" fmla="*/ 1393 w 3333"/>
                <a:gd name="T5" fmla="*/ 374 h 1935"/>
                <a:gd name="T6" fmla="*/ 1179 w 3333"/>
                <a:gd name="T7" fmla="*/ 358 h 1935"/>
                <a:gd name="T8" fmla="*/ 1004 w 3333"/>
                <a:gd name="T9" fmla="*/ 358 h 1935"/>
                <a:gd name="T10" fmla="*/ 965 w 3333"/>
                <a:gd name="T11" fmla="*/ 291 h 1935"/>
                <a:gd name="T12" fmla="*/ 965 w 3333"/>
                <a:gd name="T13" fmla="*/ 73 h 1935"/>
                <a:gd name="T14" fmla="*/ 848 w 3333"/>
                <a:gd name="T15" fmla="*/ 21 h 1935"/>
                <a:gd name="T16" fmla="*/ 440 w 3333"/>
                <a:gd name="T17" fmla="*/ 21 h 1935"/>
                <a:gd name="T18" fmla="*/ 246 w 3333"/>
                <a:gd name="T19" fmla="*/ 21 h 1935"/>
                <a:gd name="T20" fmla="*/ 148 w 3333"/>
                <a:gd name="T21" fmla="*/ 21 h 1935"/>
                <a:gd name="T22" fmla="*/ 129 w 3333"/>
                <a:gd name="T23" fmla="*/ 6 h 1935"/>
                <a:gd name="T24" fmla="*/ 13 w 3333"/>
                <a:gd name="T25" fmla="*/ 55 h 1935"/>
                <a:gd name="T26" fmla="*/ 51 w 3333"/>
                <a:gd name="T27" fmla="*/ 123 h 1935"/>
                <a:gd name="T28" fmla="*/ 90 w 3333"/>
                <a:gd name="T29" fmla="*/ 90 h 1935"/>
                <a:gd name="T30" fmla="*/ 346 w 3333"/>
                <a:gd name="T31" fmla="*/ 86 h 1935"/>
                <a:gd name="T32" fmla="*/ 615 w 3333"/>
                <a:gd name="T33" fmla="*/ 86 h 1935"/>
                <a:gd name="T34" fmla="*/ 848 w 3333"/>
                <a:gd name="T35" fmla="*/ 90 h 1935"/>
                <a:gd name="T36" fmla="*/ 907 w 3333"/>
                <a:gd name="T37" fmla="*/ 123 h 1935"/>
                <a:gd name="T38" fmla="*/ 907 w 3333"/>
                <a:gd name="T39" fmla="*/ 257 h 1935"/>
                <a:gd name="T40" fmla="*/ 907 w 3333"/>
                <a:gd name="T41" fmla="*/ 407 h 1935"/>
                <a:gd name="T42" fmla="*/ 1004 w 3333"/>
                <a:gd name="T43" fmla="*/ 440 h 1935"/>
                <a:gd name="T44" fmla="*/ 1237 w 3333"/>
                <a:gd name="T45" fmla="*/ 440 h 1935"/>
                <a:gd name="T46" fmla="*/ 1101 w 3333"/>
                <a:gd name="T47" fmla="*/ 592 h 1935"/>
                <a:gd name="T48" fmla="*/ 1023 w 3333"/>
                <a:gd name="T49" fmla="*/ 642 h 1935"/>
                <a:gd name="T50" fmla="*/ 1004 w 3333"/>
                <a:gd name="T51" fmla="*/ 692 h 1935"/>
                <a:gd name="T52" fmla="*/ 1179 w 3333"/>
                <a:gd name="T53" fmla="*/ 675 h 19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33"/>
                <a:gd name="T82" fmla="*/ 0 h 1935"/>
                <a:gd name="T83" fmla="*/ 3333 w 3333"/>
                <a:gd name="T84" fmla="*/ 1935 h 19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33" h="1935">
                  <a:moveTo>
                    <a:pt x="2751" y="1829"/>
                  </a:moveTo>
                  <a:cubicBezTo>
                    <a:pt x="2902" y="1723"/>
                    <a:pt x="3167" y="1376"/>
                    <a:pt x="3250" y="1240"/>
                  </a:cubicBezTo>
                  <a:cubicBezTo>
                    <a:pt x="3333" y="1104"/>
                    <a:pt x="3333" y="1058"/>
                    <a:pt x="3250" y="1013"/>
                  </a:cubicBezTo>
                  <a:cubicBezTo>
                    <a:pt x="3167" y="968"/>
                    <a:pt x="2902" y="975"/>
                    <a:pt x="2751" y="968"/>
                  </a:cubicBezTo>
                  <a:cubicBezTo>
                    <a:pt x="2600" y="961"/>
                    <a:pt x="2426" y="998"/>
                    <a:pt x="2343" y="968"/>
                  </a:cubicBezTo>
                  <a:cubicBezTo>
                    <a:pt x="2260" y="938"/>
                    <a:pt x="2267" y="915"/>
                    <a:pt x="2252" y="786"/>
                  </a:cubicBezTo>
                  <a:cubicBezTo>
                    <a:pt x="2237" y="657"/>
                    <a:pt x="2297" y="317"/>
                    <a:pt x="2252" y="196"/>
                  </a:cubicBezTo>
                  <a:cubicBezTo>
                    <a:pt x="2207" y="75"/>
                    <a:pt x="2184" y="83"/>
                    <a:pt x="1980" y="60"/>
                  </a:cubicBezTo>
                  <a:lnTo>
                    <a:pt x="1028" y="60"/>
                  </a:lnTo>
                  <a:lnTo>
                    <a:pt x="574" y="60"/>
                  </a:lnTo>
                  <a:cubicBezTo>
                    <a:pt x="461" y="60"/>
                    <a:pt x="392" y="67"/>
                    <a:pt x="347" y="60"/>
                  </a:cubicBezTo>
                  <a:cubicBezTo>
                    <a:pt x="302" y="53"/>
                    <a:pt x="355" y="0"/>
                    <a:pt x="302" y="15"/>
                  </a:cubicBezTo>
                  <a:cubicBezTo>
                    <a:pt x="249" y="30"/>
                    <a:pt x="60" y="98"/>
                    <a:pt x="30" y="151"/>
                  </a:cubicBezTo>
                  <a:cubicBezTo>
                    <a:pt x="0" y="204"/>
                    <a:pt x="90" y="318"/>
                    <a:pt x="120" y="333"/>
                  </a:cubicBezTo>
                  <a:cubicBezTo>
                    <a:pt x="150" y="348"/>
                    <a:pt x="96" y="259"/>
                    <a:pt x="211" y="242"/>
                  </a:cubicBezTo>
                  <a:cubicBezTo>
                    <a:pt x="326" y="225"/>
                    <a:pt x="604" y="234"/>
                    <a:pt x="808" y="232"/>
                  </a:cubicBezTo>
                  <a:cubicBezTo>
                    <a:pt x="1012" y="230"/>
                    <a:pt x="1239" y="230"/>
                    <a:pt x="1434" y="232"/>
                  </a:cubicBezTo>
                  <a:lnTo>
                    <a:pt x="1980" y="242"/>
                  </a:lnTo>
                  <a:cubicBezTo>
                    <a:pt x="2094" y="259"/>
                    <a:pt x="2093" y="258"/>
                    <a:pt x="2116" y="333"/>
                  </a:cubicBezTo>
                  <a:cubicBezTo>
                    <a:pt x="2139" y="408"/>
                    <a:pt x="2116" y="567"/>
                    <a:pt x="2116" y="695"/>
                  </a:cubicBezTo>
                  <a:cubicBezTo>
                    <a:pt x="2116" y="823"/>
                    <a:pt x="2078" y="1021"/>
                    <a:pt x="2116" y="1104"/>
                  </a:cubicBezTo>
                  <a:cubicBezTo>
                    <a:pt x="2154" y="1187"/>
                    <a:pt x="2215" y="1179"/>
                    <a:pt x="2343" y="1194"/>
                  </a:cubicBezTo>
                  <a:cubicBezTo>
                    <a:pt x="2471" y="1209"/>
                    <a:pt x="2849" y="1126"/>
                    <a:pt x="2887" y="1194"/>
                  </a:cubicBezTo>
                  <a:cubicBezTo>
                    <a:pt x="2925" y="1262"/>
                    <a:pt x="2653" y="1512"/>
                    <a:pt x="2570" y="1603"/>
                  </a:cubicBezTo>
                  <a:cubicBezTo>
                    <a:pt x="2487" y="1694"/>
                    <a:pt x="2426" y="1694"/>
                    <a:pt x="2388" y="1739"/>
                  </a:cubicBezTo>
                  <a:cubicBezTo>
                    <a:pt x="2350" y="1784"/>
                    <a:pt x="2282" y="1868"/>
                    <a:pt x="2343" y="1875"/>
                  </a:cubicBezTo>
                  <a:cubicBezTo>
                    <a:pt x="2404" y="1882"/>
                    <a:pt x="2600" y="1935"/>
                    <a:pt x="2751" y="1829"/>
                  </a:cubicBezTo>
                  <a:close/>
                </a:path>
              </a:pathLst>
            </a:custGeom>
            <a:solidFill>
              <a:srgbClr val="FFFFFF">
                <a:alpha val="70195"/>
              </a:srgbClr>
            </a:solidFill>
            <a:ln w="9525" cap="flat" cmpd="sng">
              <a:solidFill>
                <a:srgbClr val="3399FF"/>
              </a:solidFill>
              <a:prstDash val="solid"/>
              <a:round/>
              <a:headEnd/>
              <a:tailEnd/>
            </a:ln>
          </p:spPr>
          <p:txBody>
            <a:bodyPr/>
            <a:lstStyle/>
            <a:p>
              <a:endParaRPr lang="en-US"/>
            </a:p>
          </p:txBody>
        </p:sp>
        <p:sp>
          <p:nvSpPr>
            <p:cNvPr id="29795" name="Freeform 78"/>
            <p:cNvSpPr>
              <a:spLocks/>
            </p:cNvSpPr>
            <p:nvPr/>
          </p:nvSpPr>
          <p:spPr bwMode="auto">
            <a:xfrm>
              <a:off x="3029" y="1933"/>
              <a:ext cx="2464" cy="1161"/>
            </a:xfrm>
            <a:custGeom>
              <a:avLst/>
              <a:gdLst>
                <a:gd name="T0" fmla="*/ 1038 w 2890"/>
                <a:gd name="T1" fmla="*/ 384 h 1448"/>
                <a:gd name="T2" fmla="*/ 1108 w 2890"/>
                <a:gd name="T3" fmla="*/ 289 h 1448"/>
                <a:gd name="T4" fmla="*/ 1020 w 2890"/>
                <a:gd name="T5" fmla="*/ 265 h 1448"/>
                <a:gd name="T6" fmla="*/ 846 w 2890"/>
                <a:gd name="T7" fmla="*/ 265 h 1448"/>
                <a:gd name="T8" fmla="*/ 777 w 2890"/>
                <a:gd name="T9" fmla="*/ 252 h 1448"/>
                <a:gd name="T10" fmla="*/ 777 w 2890"/>
                <a:gd name="T11" fmla="*/ 168 h 1448"/>
                <a:gd name="T12" fmla="*/ 777 w 2890"/>
                <a:gd name="T13" fmla="*/ 47 h 1448"/>
                <a:gd name="T14" fmla="*/ 725 w 2890"/>
                <a:gd name="T15" fmla="*/ 11 h 1448"/>
                <a:gd name="T16" fmla="*/ 658 w 2890"/>
                <a:gd name="T17" fmla="*/ 2 h 1448"/>
                <a:gd name="T18" fmla="*/ 367 w 2890"/>
                <a:gd name="T19" fmla="*/ 2 h 1448"/>
                <a:gd name="T20" fmla="*/ 0 w 2890"/>
                <a:gd name="T21" fmla="*/ 2 h 14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90"/>
                <a:gd name="T34" fmla="*/ 0 h 1448"/>
                <a:gd name="T35" fmla="*/ 2890 w 2890"/>
                <a:gd name="T36" fmla="*/ 1448 h 14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90" h="1448">
                  <a:moveTo>
                    <a:pt x="2702" y="1448"/>
                  </a:moveTo>
                  <a:cubicBezTo>
                    <a:pt x="2796" y="1304"/>
                    <a:pt x="2890" y="1160"/>
                    <a:pt x="2883" y="1085"/>
                  </a:cubicBezTo>
                  <a:cubicBezTo>
                    <a:pt x="2876" y="1010"/>
                    <a:pt x="2770" y="1010"/>
                    <a:pt x="2657" y="995"/>
                  </a:cubicBezTo>
                  <a:cubicBezTo>
                    <a:pt x="2544" y="980"/>
                    <a:pt x="2309" y="1003"/>
                    <a:pt x="2203" y="995"/>
                  </a:cubicBezTo>
                  <a:cubicBezTo>
                    <a:pt x="2097" y="987"/>
                    <a:pt x="2052" y="1009"/>
                    <a:pt x="2022" y="949"/>
                  </a:cubicBezTo>
                  <a:cubicBezTo>
                    <a:pt x="1992" y="889"/>
                    <a:pt x="2022" y="760"/>
                    <a:pt x="2022" y="632"/>
                  </a:cubicBezTo>
                  <a:cubicBezTo>
                    <a:pt x="2022" y="504"/>
                    <a:pt x="2045" y="276"/>
                    <a:pt x="2022" y="178"/>
                  </a:cubicBezTo>
                  <a:cubicBezTo>
                    <a:pt x="1999" y="80"/>
                    <a:pt x="1886" y="42"/>
                    <a:pt x="1886" y="42"/>
                  </a:cubicBezTo>
                  <a:cubicBezTo>
                    <a:pt x="1834" y="13"/>
                    <a:pt x="1865" y="12"/>
                    <a:pt x="1711" y="6"/>
                  </a:cubicBezTo>
                  <a:cubicBezTo>
                    <a:pt x="1557" y="0"/>
                    <a:pt x="1245" y="6"/>
                    <a:pt x="960" y="6"/>
                  </a:cubicBezTo>
                  <a:cubicBezTo>
                    <a:pt x="675" y="6"/>
                    <a:pt x="337" y="6"/>
                    <a:pt x="0" y="6"/>
                  </a:cubicBezTo>
                </a:path>
              </a:pathLst>
            </a:custGeom>
            <a:noFill/>
            <a:ln w="9525" cap="flat" cmpd="sng">
              <a:solidFill>
                <a:srgbClr val="3399FF"/>
              </a:solidFill>
              <a:prstDash val="dash"/>
              <a:round/>
              <a:headEnd type="oval" w="med" len="lg"/>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9729" name="AutoShape 79"/>
          <p:cNvSpPr>
            <a:spLocks noChangeArrowheads="1"/>
          </p:cNvSpPr>
          <p:nvPr/>
        </p:nvSpPr>
        <p:spPr bwMode="auto">
          <a:xfrm>
            <a:off x="7248525" y="2674938"/>
            <a:ext cx="215900" cy="288925"/>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grpSp>
        <p:nvGrpSpPr>
          <p:cNvPr id="29730" name="Group 80"/>
          <p:cNvGrpSpPr>
            <a:grpSpLocks/>
          </p:cNvGrpSpPr>
          <p:nvPr/>
        </p:nvGrpSpPr>
        <p:grpSpPr bwMode="auto">
          <a:xfrm>
            <a:off x="7177088" y="4568825"/>
            <a:ext cx="1223962" cy="841375"/>
            <a:chOff x="4648" y="3107"/>
            <a:chExt cx="1064" cy="581"/>
          </a:xfrm>
        </p:grpSpPr>
        <p:sp>
          <p:nvSpPr>
            <p:cNvPr id="29739" name="AutoShape 81"/>
            <p:cNvSpPr>
              <a:spLocks noChangeArrowheads="1"/>
            </p:cNvSpPr>
            <p:nvPr/>
          </p:nvSpPr>
          <p:spPr bwMode="auto">
            <a:xfrm>
              <a:off x="5049" y="3184"/>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0" name="AutoShape 82"/>
            <p:cNvSpPr>
              <a:spLocks noChangeArrowheads="1"/>
            </p:cNvSpPr>
            <p:nvPr/>
          </p:nvSpPr>
          <p:spPr bwMode="auto">
            <a:xfrm>
              <a:off x="5128" y="3220"/>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1" name="AutoShape 83"/>
            <p:cNvSpPr>
              <a:spLocks noChangeArrowheads="1"/>
            </p:cNvSpPr>
            <p:nvPr/>
          </p:nvSpPr>
          <p:spPr bwMode="auto">
            <a:xfrm>
              <a:off x="5195" y="3184"/>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2" name="AutoShape 84"/>
            <p:cNvSpPr>
              <a:spLocks noChangeArrowheads="1"/>
            </p:cNvSpPr>
            <p:nvPr/>
          </p:nvSpPr>
          <p:spPr bwMode="auto">
            <a:xfrm>
              <a:off x="5272" y="3197"/>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3" name="AutoShape 85"/>
            <p:cNvSpPr>
              <a:spLocks noChangeArrowheads="1"/>
            </p:cNvSpPr>
            <p:nvPr/>
          </p:nvSpPr>
          <p:spPr bwMode="auto">
            <a:xfrm>
              <a:off x="5443" y="321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4" name="AutoShape 86"/>
            <p:cNvSpPr>
              <a:spLocks noChangeArrowheads="1"/>
            </p:cNvSpPr>
            <p:nvPr/>
          </p:nvSpPr>
          <p:spPr bwMode="auto">
            <a:xfrm>
              <a:off x="5374" y="3271"/>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5" name="AutoShape 87"/>
            <p:cNvSpPr>
              <a:spLocks noChangeArrowheads="1"/>
            </p:cNvSpPr>
            <p:nvPr/>
          </p:nvSpPr>
          <p:spPr bwMode="auto">
            <a:xfrm>
              <a:off x="5278" y="3301"/>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6" name="AutoShape 88"/>
            <p:cNvSpPr>
              <a:spLocks noChangeArrowheads="1"/>
            </p:cNvSpPr>
            <p:nvPr/>
          </p:nvSpPr>
          <p:spPr bwMode="auto">
            <a:xfrm>
              <a:off x="5193" y="3307"/>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7" name="AutoShape 89"/>
            <p:cNvSpPr>
              <a:spLocks noChangeArrowheads="1"/>
            </p:cNvSpPr>
            <p:nvPr/>
          </p:nvSpPr>
          <p:spPr bwMode="auto">
            <a:xfrm>
              <a:off x="5114" y="3307"/>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8" name="AutoShape 90"/>
            <p:cNvSpPr>
              <a:spLocks noChangeArrowheads="1"/>
            </p:cNvSpPr>
            <p:nvPr/>
          </p:nvSpPr>
          <p:spPr bwMode="auto">
            <a:xfrm>
              <a:off x="5239" y="3252"/>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49" name="AutoShape 91"/>
            <p:cNvSpPr>
              <a:spLocks noChangeArrowheads="1"/>
            </p:cNvSpPr>
            <p:nvPr/>
          </p:nvSpPr>
          <p:spPr bwMode="auto">
            <a:xfrm>
              <a:off x="5160" y="3252"/>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50" name="AutoShape 92"/>
            <p:cNvSpPr>
              <a:spLocks noChangeArrowheads="1"/>
            </p:cNvSpPr>
            <p:nvPr/>
          </p:nvSpPr>
          <p:spPr bwMode="auto">
            <a:xfrm>
              <a:off x="5086" y="3246"/>
              <a:ext cx="157" cy="181"/>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51" name="AutoShape 93"/>
            <p:cNvSpPr>
              <a:spLocks noChangeArrowheads="1"/>
            </p:cNvSpPr>
            <p:nvPr/>
          </p:nvSpPr>
          <p:spPr bwMode="auto">
            <a:xfrm>
              <a:off x="4984" y="3233"/>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52" name="AutoShape 94"/>
            <p:cNvSpPr>
              <a:spLocks noChangeArrowheads="1"/>
            </p:cNvSpPr>
            <p:nvPr/>
          </p:nvSpPr>
          <p:spPr bwMode="auto">
            <a:xfrm>
              <a:off x="4917" y="3198"/>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53" name="AutoShape 95"/>
            <p:cNvSpPr>
              <a:spLocks noChangeArrowheads="1"/>
            </p:cNvSpPr>
            <p:nvPr/>
          </p:nvSpPr>
          <p:spPr bwMode="auto">
            <a:xfrm>
              <a:off x="4842" y="3241"/>
              <a:ext cx="158"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54" name="AutoShape 96"/>
            <p:cNvSpPr>
              <a:spLocks noChangeArrowheads="1"/>
            </p:cNvSpPr>
            <p:nvPr/>
          </p:nvSpPr>
          <p:spPr bwMode="auto">
            <a:xfrm>
              <a:off x="4817" y="3179"/>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grpSp>
          <p:nvGrpSpPr>
            <p:cNvPr id="29755" name="Group 97"/>
            <p:cNvGrpSpPr>
              <a:grpSpLocks/>
            </p:cNvGrpSpPr>
            <p:nvPr/>
          </p:nvGrpSpPr>
          <p:grpSpPr bwMode="auto">
            <a:xfrm>
              <a:off x="4720" y="3288"/>
              <a:ext cx="946" cy="250"/>
              <a:chOff x="4513" y="2387"/>
              <a:chExt cx="1150" cy="395"/>
            </a:xfrm>
          </p:grpSpPr>
          <p:sp>
            <p:nvSpPr>
              <p:cNvPr id="29778" name="AutoShape 98"/>
              <p:cNvSpPr>
                <a:spLocks noChangeArrowheads="1"/>
              </p:cNvSpPr>
              <p:nvPr/>
            </p:nvSpPr>
            <p:spPr bwMode="auto">
              <a:xfrm>
                <a:off x="4780" y="2393"/>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79" name="AutoShape 99"/>
              <p:cNvSpPr>
                <a:spLocks noChangeArrowheads="1"/>
              </p:cNvSpPr>
              <p:nvPr/>
            </p:nvSpPr>
            <p:spPr bwMode="auto">
              <a:xfrm>
                <a:off x="4871" y="2438"/>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0" name="AutoShape 100"/>
              <p:cNvSpPr>
                <a:spLocks noChangeArrowheads="1"/>
              </p:cNvSpPr>
              <p:nvPr/>
            </p:nvSpPr>
            <p:spPr bwMode="auto">
              <a:xfrm>
                <a:off x="4948" y="2470"/>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1" name="AutoShape 101"/>
              <p:cNvSpPr>
                <a:spLocks noChangeArrowheads="1"/>
              </p:cNvSpPr>
              <p:nvPr/>
            </p:nvSpPr>
            <p:spPr bwMode="auto">
              <a:xfrm>
                <a:off x="5037" y="2486"/>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2" name="AutoShape 102"/>
              <p:cNvSpPr>
                <a:spLocks noChangeArrowheads="1"/>
              </p:cNvSpPr>
              <p:nvPr/>
            </p:nvSpPr>
            <p:spPr bwMode="auto">
              <a:xfrm>
                <a:off x="5482" y="2433"/>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3" name="AutoShape 103"/>
              <p:cNvSpPr>
                <a:spLocks noChangeArrowheads="1"/>
              </p:cNvSpPr>
              <p:nvPr/>
            </p:nvSpPr>
            <p:spPr bwMode="auto">
              <a:xfrm>
                <a:off x="5402" y="2502"/>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4" name="AutoShape 104"/>
              <p:cNvSpPr>
                <a:spLocks noChangeArrowheads="1"/>
              </p:cNvSpPr>
              <p:nvPr/>
            </p:nvSpPr>
            <p:spPr bwMode="auto">
              <a:xfrm>
                <a:off x="5292" y="2539"/>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5" name="AutoShape 105"/>
              <p:cNvSpPr>
                <a:spLocks noChangeArrowheads="1"/>
              </p:cNvSpPr>
              <p:nvPr/>
            </p:nvSpPr>
            <p:spPr bwMode="auto">
              <a:xfrm>
                <a:off x="5194" y="2547"/>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6" name="AutoShape 106"/>
              <p:cNvSpPr>
                <a:spLocks noChangeArrowheads="1"/>
              </p:cNvSpPr>
              <p:nvPr/>
            </p:nvSpPr>
            <p:spPr bwMode="auto">
              <a:xfrm>
                <a:off x="5103" y="2547"/>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7" name="AutoShape 107"/>
              <p:cNvSpPr>
                <a:spLocks noChangeArrowheads="1"/>
              </p:cNvSpPr>
              <p:nvPr/>
            </p:nvSpPr>
            <p:spPr bwMode="auto">
              <a:xfrm>
                <a:off x="4999" y="2555"/>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8" name="AutoShape 108"/>
              <p:cNvSpPr>
                <a:spLocks noChangeArrowheads="1"/>
              </p:cNvSpPr>
              <p:nvPr/>
            </p:nvSpPr>
            <p:spPr bwMode="auto">
              <a:xfrm>
                <a:off x="4908" y="2555"/>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89" name="AutoShape 109"/>
              <p:cNvSpPr>
                <a:spLocks noChangeArrowheads="1"/>
              </p:cNvSpPr>
              <p:nvPr/>
            </p:nvSpPr>
            <p:spPr bwMode="auto">
              <a:xfrm>
                <a:off x="4822" y="2547"/>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90" name="AutoShape 110"/>
              <p:cNvSpPr>
                <a:spLocks noChangeArrowheads="1"/>
              </p:cNvSpPr>
              <p:nvPr/>
            </p:nvSpPr>
            <p:spPr bwMode="auto">
              <a:xfrm>
                <a:off x="4705" y="2531"/>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91" name="AutoShape 111"/>
              <p:cNvSpPr>
                <a:spLocks noChangeArrowheads="1"/>
              </p:cNvSpPr>
              <p:nvPr/>
            </p:nvSpPr>
            <p:spPr bwMode="auto">
              <a:xfrm>
                <a:off x="4628" y="2488"/>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92" name="AutoShape 112"/>
              <p:cNvSpPr>
                <a:spLocks noChangeArrowheads="1"/>
              </p:cNvSpPr>
              <p:nvPr/>
            </p:nvSpPr>
            <p:spPr bwMode="auto">
              <a:xfrm>
                <a:off x="4542" y="2464"/>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93" name="AutoShape 113"/>
              <p:cNvSpPr>
                <a:spLocks noChangeArrowheads="1"/>
              </p:cNvSpPr>
              <p:nvPr/>
            </p:nvSpPr>
            <p:spPr bwMode="auto">
              <a:xfrm>
                <a:off x="4513" y="2387"/>
                <a:ext cx="181" cy="227"/>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grpSp>
        <p:sp>
          <p:nvSpPr>
            <p:cNvPr id="29756" name="AutoShape 114"/>
            <p:cNvSpPr>
              <a:spLocks noChangeArrowheads="1"/>
            </p:cNvSpPr>
            <p:nvPr/>
          </p:nvSpPr>
          <p:spPr bwMode="auto">
            <a:xfrm>
              <a:off x="4878" y="3325"/>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57" name="AutoShape 115"/>
            <p:cNvSpPr>
              <a:spLocks noChangeArrowheads="1"/>
            </p:cNvSpPr>
            <p:nvPr/>
          </p:nvSpPr>
          <p:spPr bwMode="auto">
            <a:xfrm>
              <a:off x="4913" y="336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58" name="AutoShape 116"/>
            <p:cNvSpPr>
              <a:spLocks noChangeArrowheads="1"/>
            </p:cNvSpPr>
            <p:nvPr/>
          </p:nvSpPr>
          <p:spPr bwMode="auto">
            <a:xfrm>
              <a:off x="4992" y="3402"/>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59" name="AutoShape 117"/>
            <p:cNvSpPr>
              <a:spLocks noChangeArrowheads="1"/>
            </p:cNvSpPr>
            <p:nvPr/>
          </p:nvSpPr>
          <p:spPr bwMode="auto">
            <a:xfrm>
              <a:off x="5059" y="3427"/>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0" name="AutoShape 118"/>
            <p:cNvSpPr>
              <a:spLocks noChangeArrowheads="1"/>
            </p:cNvSpPr>
            <p:nvPr/>
          </p:nvSpPr>
          <p:spPr bwMode="auto">
            <a:xfrm>
              <a:off x="5136" y="3440"/>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1" name="AutoShape 119"/>
            <p:cNvSpPr>
              <a:spLocks noChangeArrowheads="1"/>
            </p:cNvSpPr>
            <p:nvPr/>
          </p:nvSpPr>
          <p:spPr bwMode="auto">
            <a:xfrm>
              <a:off x="5522" y="3398"/>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2" name="AutoShape 120"/>
            <p:cNvSpPr>
              <a:spLocks noChangeArrowheads="1"/>
            </p:cNvSpPr>
            <p:nvPr/>
          </p:nvSpPr>
          <p:spPr bwMode="auto">
            <a:xfrm>
              <a:off x="5453" y="3453"/>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3" name="AutoShape 121"/>
            <p:cNvSpPr>
              <a:spLocks noChangeArrowheads="1"/>
            </p:cNvSpPr>
            <p:nvPr/>
          </p:nvSpPr>
          <p:spPr bwMode="auto">
            <a:xfrm>
              <a:off x="5357" y="3483"/>
              <a:ext cx="158"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4" name="AutoShape 122"/>
            <p:cNvSpPr>
              <a:spLocks noChangeArrowheads="1"/>
            </p:cNvSpPr>
            <p:nvPr/>
          </p:nvSpPr>
          <p:spPr bwMode="auto">
            <a:xfrm>
              <a:off x="5272" y="3489"/>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5" name="AutoShape 123"/>
            <p:cNvSpPr>
              <a:spLocks noChangeArrowheads="1"/>
            </p:cNvSpPr>
            <p:nvPr/>
          </p:nvSpPr>
          <p:spPr bwMode="auto">
            <a:xfrm>
              <a:off x="5193" y="3489"/>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6" name="AutoShape 124"/>
            <p:cNvSpPr>
              <a:spLocks noChangeArrowheads="1"/>
            </p:cNvSpPr>
            <p:nvPr/>
          </p:nvSpPr>
          <p:spPr bwMode="auto">
            <a:xfrm>
              <a:off x="5103" y="349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7" name="AutoShape 125"/>
            <p:cNvSpPr>
              <a:spLocks noChangeArrowheads="1"/>
            </p:cNvSpPr>
            <p:nvPr/>
          </p:nvSpPr>
          <p:spPr bwMode="auto">
            <a:xfrm>
              <a:off x="5024" y="349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8" name="AutoShape 126"/>
            <p:cNvSpPr>
              <a:spLocks noChangeArrowheads="1"/>
            </p:cNvSpPr>
            <p:nvPr/>
          </p:nvSpPr>
          <p:spPr bwMode="auto">
            <a:xfrm>
              <a:off x="4949" y="3489"/>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69" name="AutoShape 127"/>
            <p:cNvSpPr>
              <a:spLocks noChangeArrowheads="1"/>
            </p:cNvSpPr>
            <p:nvPr/>
          </p:nvSpPr>
          <p:spPr bwMode="auto">
            <a:xfrm>
              <a:off x="4848" y="3476"/>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70" name="AutoShape 128"/>
            <p:cNvSpPr>
              <a:spLocks noChangeArrowheads="1"/>
            </p:cNvSpPr>
            <p:nvPr/>
          </p:nvSpPr>
          <p:spPr bwMode="auto">
            <a:xfrm>
              <a:off x="4781" y="3442"/>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71" name="AutoShape 129"/>
            <p:cNvSpPr>
              <a:spLocks noChangeArrowheads="1"/>
            </p:cNvSpPr>
            <p:nvPr/>
          </p:nvSpPr>
          <p:spPr bwMode="auto">
            <a:xfrm>
              <a:off x="4706" y="3423"/>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29772" name="AutoShape 130"/>
            <p:cNvSpPr>
              <a:spLocks noChangeArrowheads="1"/>
            </p:cNvSpPr>
            <p:nvPr/>
          </p:nvSpPr>
          <p:spPr bwMode="auto">
            <a:xfrm>
              <a:off x="4681" y="3361"/>
              <a:ext cx="157" cy="182"/>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1703043" name="AutoShape 131"/>
            <p:cNvSpPr>
              <a:spLocks noChangeArrowheads="1"/>
            </p:cNvSpPr>
            <p:nvPr/>
          </p:nvSpPr>
          <p:spPr bwMode="auto">
            <a:xfrm>
              <a:off x="4648" y="3107"/>
              <a:ext cx="1064" cy="581"/>
            </a:xfrm>
            <a:prstGeom prst="can">
              <a:avLst>
                <a:gd name="adj" fmla="val 49921"/>
              </a:avLst>
            </a:prstGeom>
            <a:gradFill rotWithShape="1">
              <a:gsLst>
                <a:gs pos="0">
                  <a:srgbClr val="DC821E">
                    <a:gamma/>
                    <a:shade val="46275"/>
                    <a:invGamma/>
                  </a:srgbClr>
                </a:gs>
                <a:gs pos="50000">
                  <a:srgbClr val="DC821E">
                    <a:alpha val="17999"/>
                  </a:srgbClr>
                </a:gs>
                <a:gs pos="100000">
                  <a:srgbClr val="DC821E">
                    <a:gamma/>
                    <a:shade val="46275"/>
                    <a:invGamma/>
                  </a:srgbClr>
                </a:gs>
              </a:gsLst>
              <a:lin ang="0" scaled="1"/>
            </a:gradFill>
            <a:ln w="9525">
              <a:solidFill>
                <a:srgbClr val="663300"/>
              </a:solidFill>
              <a:round/>
              <a:headEnd/>
              <a:tailEnd/>
            </a:ln>
            <a:effectLst/>
          </p:spPr>
          <p:txBody>
            <a:bodyPr wrap="none" anchor="ct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a:defRPr/>
              </a:pPr>
              <a:r>
                <a:rPr lang="fi-FI" altLang="en-US" sz="2000">
                  <a:latin typeface="Tahoma" pitchFamily="34" charset="0"/>
                </a:rPr>
                <a:t>c</a:t>
              </a:r>
            </a:p>
          </p:txBody>
        </p:sp>
        <p:pic>
          <p:nvPicPr>
            <p:cNvPr id="29776" name="Picture 132" descr="molecula">
              <a:hlinkClick r:id="rId8"/>
            </p:cNvPr>
            <p:cNvPicPr>
              <a:picLocks noChangeAspect="1" noChangeArrowheads="1"/>
            </p:cNvPicPr>
            <p:nvPr/>
          </p:nvPicPr>
          <p:blipFill>
            <a:blip r:embed="rId9">
              <a:clrChange>
                <a:clrFrom>
                  <a:srgbClr val="FFFAFF"/>
                </a:clrFrom>
                <a:clrTo>
                  <a:srgbClr val="FFFAFF">
                    <a:alpha val="0"/>
                  </a:srgbClr>
                </a:clrTo>
              </a:clrChange>
              <a:extLst>
                <a:ext uri="{28A0092B-C50C-407E-A947-70E740481C1C}">
                  <a14:useLocalDpi xmlns:a14="http://schemas.microsoft.com/office/drawing/2010/main" val="0"/>
                </a:ext>
              </a:extLst>
            </a:blip>
            <a:srcRect/>
            <a:stretch>
              <a:fillRect/>
            </a:stretch>
          </p:blipFill>
          <p:spPr bwMode="auto">
            <a:xfrm>
              <a:off x="4982" y="3422"/>
              <a:ext cx="394"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3045" name="Text Box 133"/>
            <p:cNvSpPr txBox="1">
              <a:spLocks noChangeArrowheads="1"/>
            </p:cNvSpPr>
            <p:nvPr/>
          </p:nvSpPr>
          <p:spPr bwMode="auto">
            <a:xfrm>
              <a:off x="4767" y="3132"/>
              <a:ext cx="827" cy="274"/>
            </a:xfrm>
            <a:prstGeom prst="rect">
              <a:avLst/>
            </a:prstGeom>
            <a:noFill/>
            <a:ln w="9525">
              <a:noFill/>
              <a:miter lim="800000"/>
              <a:headEnd/>
              <a:tailEnd/>
            </a:ln>
            <a:effectLst/>
          </p:spPr>
          <p:txBody>
            <a:bodyPr>
              <a:spAutoFit/>
            </a:bodyPr>
            <a:lstStyle/>
            <a:p>
              <a:pPr algn="ctr">
                <a:spcBef>
                  <a:spcPct val="50000"/>
                </a:spcBef>
                <a:defRPr/>
              </a:pPr>
              <a:r>
                <a:rPr lang="fi-FI" sz="1000" b="1" i="1">
                  <a:effectLst>
                    <a:outerShdw blurRad="38100" dist="38100" dir="2700000" algn="tl">
                      <a:srgbClr val="C0C0C0"/>
                    </a:outerShdw>
                  </a:effectLst>
                </a:rPr>
                <a:t>S-APL Repository</a:t>
              </a:r>
            </a:p>
          </p:txBody>
        </p:sp>
      </p:grpSp>
      <p:sp>
        <p:nvSpPr>
          <p:cNvPr id="29731" name="AutoShape 134"/>
          <p:cNvSpPr>
            <a:spLocks noChangeArrowheads="1"/>
          </p:cNvSpPr>
          <p:nvPr/>
        </p:nvSpPr>
        <p:spPr bwMode="auto">
          <a:xfrm>
            <a:off x="7753350" y="3683000"/>
            <a:ext cx="215900" cy="288925"/>
          </a:xfrm>
          <a:prstGeom prst="foldedCorner">
            <a:avLst>
              <a:gd name="adj" fmla="val 34361"/>
            </a:avLst>
          </a:prstGeom>
          <a:gradFill rotWithShape="1">
            <a:gsLst>
              <a:gs pos="0">
                <a:srgbClr val="90C0E8"/>
              </a:gs>
              <a:gs pos="100000">
                <a:srgbClr val="43596B"/>
              </a:gs>
            </a:gsLst>
            <a:lin ang="2700000" scaled="1"/>
          </a:gradFill>
          <a:ln w="9525">
            <a:solidFill>
              <a:schemeClr val="bg1"/>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grpSp>
        <p:nvGrpSpPr>
          <p:cNvPr id="29732" name="Group 135"/>
          <p:cNvGrpSpPr>
            <a:grpSpLocks/>
          </p:cNvGrpSpPr>
          <p:nvPr/>
        </p:nvGrpSpPr>
        <p:grpSpPr bwMode="auto">
          <a:xfrm>
            <a:off x="6311900" y="4259263"/>
            <a:ext cx="431800" cy="414337"/>
            <a:chOff x="1236" y="869"/>
            <a:chExt cx="680" cy="723"/>
          </a:xfrm>
        </p:grpSpPr>
        <p:sp>
          <p:nvSpPr>
            <p:cNvPr id="29737" name="Oval 136"/>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29738" name="Picture 137"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33" name="Group 138"/>
          <p:cNvGrpSpPr>
            <a:grpSpLocks/>
          </p:cNvGrpSpPr>
          <p:nvPr/>
        </p:nvGrpSpPr>
        <p:grpSpPr bwMode="auto">
          <a:xfrm>
            <a:off x="7321550" y="4259263"/>
            <a:ext cx="431800" cy="414337"/>
            <a:chOff x="1236" y="869"/>
            <a:chExt cx="680" cy="723"/>
          </a:xfrm>
        </p:grpSpPr>
        <p:sp>
          <p:nvSpPr>
            <p:cNvPr id="29735" name="Oval 139"/>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29736" name="Picture 140"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03053" name="Text Box 141"/>
          <p:cNvSpPr txBox="1">
            <a:spLocks noChangeArrowheads="1"/>
          </p:cNvSpPr>
          <p:nvPr/>
        </p:nvSpPr>
        <p:spPr bwMode="auto">
          <a:xfrm>
            <a:off x="3352800" y="4114800"/>
            <a:ext cx="2895600" cy="304800"/>
          </a:xfrm>
          <a:prstGeom prst="rect">
            <a:avLst/>
          </a:prstGeom>
          <a:noFill/>
          <a:ln w="9525">
            <a:noFill/>
            <a:miter lim="800000"/>
            <a:headEnd/>
            <a:tailEnd/>
          </a:ln>
          <a:effectLst/>
        </p:spPr>
        <p:txBody>
          <a:bodyPr>
            <a:spAutoFit/>
          </a:bodyPr>
          <a:lstStyle/>
          <a:p>
            <a:pPr eaLnBrk="0" hangingPunct="0">
              <a:spcBef>
                <a:spcPct val="50000"/>
              </a:spcBef>
              <a:defRPr/>
            </a:pPr>
            <a:r>
              <a:rPr lang="fi-FI" sz="1400" i="1">
                <a:solidFill>
                  <a:srgbClr val="993300"/>
                </a:solidFill>
                <a:effectLst>
                  <a:outerShdw blurRad="38100" dist="38100" dir="2700000" algn="tl">
                    <a:srgbClr val="C0C0C0"/>
                  </a:outerShdw>
                </a:effectLst>
              </a:rPr>
              <a:t>RAB: Reusable Atomic Behaviors</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Package manager agent</a:t>
            </a:r>
          </a:p>
        </p:txBody>
      </p:sp>
      <p:pic>
        <p:nvPicPr>
          <p:cNvPr id="66563" name="Content Placeholder 3" descr="platform-part00.em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563" y="898525"/>
            <a:ext cx="8075612"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4" descr="platform-part01-WIA.em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1500" y="1250950"/>
            <a:ext cx="7445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platform-part02-policies.em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2188" y="1751013"/>
            <a:ext cx="11430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descr="platform-part03-UDF.em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6500" y="4465638"/>
            <a:ext cx="17145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7" descr="platform-part04-ontology.em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3875" y="4465638"/>
            <a:ext cx="1755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8" descr="platform-part05-package.emf"/>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92688" y="4465638"/>
            <a:ext cx="17145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9" descr="platform-part08-webapps-root.emf"/>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63813" y="1965325"/>
            <a:ext cx="19383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2" descr="platform-part06-1-AMA.emf"/>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97513" y="3252788"/>
            <a:ext cx="1149350"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3" descr="platform-part06-2-UMA.em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33913" y="3246438"/>
            <a:ext cx="792162" cy="79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14" descr="platform-part07-1-AMA-webapp.em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758113" y="2792413"/>
            <a:ext cx="790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15" descr="platform-part07-2-UMA-webapp.emf"/>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58113" y="2216150"/>
            <a:ext cx="7905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0"/>
          <p:cNvGrpSpPr>
            <a:grpSpLocks/>
          </p:cNvGrpSpPr>
          <p:nvPr/>
        </p:nvGrpSpPr>
        <p:grpSpPr bwMode="auto">
          <a:xfrm>
            <a:off x="4643438" y="4508500"/>
            <a:ext cx="1223962" cy="290513"/>
            <a:chOff x="4644008" y="4509120"/>
            <a:chExt cx="1224136" cy="289620"/>
          </a:xfrm>
        </p:grpSpPr>
        <p:sp>
          <p:nvSpPr>
            <p:cNvPr id="66592" name="TextBox 20"/>
            <p:cNvSpPr txBox="1">
              <a:spLocks noChangeArrowheads="1"/>
            </p:cNvSpPr>
            <p:nvPr/>
          </p:nvSpPr>
          <p:spPr bwMode="auto">
            <a:xfrm>
              <a:off x="4644008" y="4509120"/>
              <a:ext cx="1224136" cy="276999"/>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200" b="1">
                  <a:solidFill>
                    <a:srgbClr val="FF0000"/>
                  </a:solidFill>
                  <a:latin typeface="Courier New" pitchFamily="49" charset="0"/>
                  <a:cs typeface="Courier New" pitchFamily="49" charset="0"/>
                </a:rPr>
                <a:t>Role upload</a:t>
              </a:r>
              <a:endParaRPr lang="fi-FI" altLang="en-US" sz="1200" b="1">
                <a:solidFill>
                  <a:srgbClr val="FF0000"/>
                </a:solidFill>
                <a:latin typeface="Courier New" pitchFamily="49" charset="0"/>
                <a:cs typeface="Courier New" pitchFamily="49" charset="0"/>
              </a:endParaRPr>
            </a:p>
          </p:txBody>
        </p:sp>
        <p:cxnSp>
          <p:nvCxnSpPr>
            <p:cNvPr id="66593" name="Straight Arrow Connector 19"/>
            <p:cNvCxnSpPr>
              <a:cxnSpLocks noChangeShapeType="1"/>
            </p:cNvCxnSpPr>
            <p:nvPr/>
          </p:nvCxnSpPr>
          <p:spPr bwMode="auto">
            <a:xfrm rot="10800000">
              <a:off x="4644008" y="4797152"/>
              <a:ext cx="1152128" cy="1588"/>
            </a:xfrm>
            <a:prstGeom prst="straightConnector1">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cxnSp>
      </p:grpSp>
      <p:grpSp>
        <p:nvGrpSpPr>
          <p:cNvPr id="3" name="Group 37"/>
          <p:cNvGrpSpPr>
            <a:grpSpLocks/>
          </p:cNvGrpSpPr>
          <p:nvPr/>
        </p:nvGrpSpPr>
        <p:grpSpPr bwMode="auto">
          <a:xfrm>
            <a:off x="2700338" y="5013325"/>
            <a:ext cx="2879725" cy="533400"/>
            <a:chOff x="2699792" y="5013176"/>
            <a:chExt cx="2880320" cy="533673"/>
          </a:xfrm>
        </p:grpSpPr>
        <p:cxnSp>
          <p:nvCxnSpPr>
            <p:cNvPr id="66590" name="Straight Arrow Connector 22"/>
            <p:cNvCxnSpPr>
              <a:cxnSpLocks noChangeShapeType="1"/>
            </p:cNvCxnSpPr>
            <p:nvPr/>
          </p:nvCxnSpPr>
          <p:spPr bwMode="auto">
            <a:xfrm rot="10800000">
              <a:off x="2699792" y="5013176"/>
              <a:ext cx="2880320" cy="1588"/>
            </a:xfrm>
            <a:prstGeom prst="straightConnector1">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cxnSp>
        <p:sp>
          <p:nvSpPr>
            <p:cNvPr id="66591" name="TextBox 23"/>
            <p:cNvSpPr txBox="1">
              <a:spLocks noChangeArrowheads="1"/>
            </p:cNvSpPr>
            <p:nvPr/>
          </p:nvSpPr>
          <p:spPr bwMode="auto">
            <a:xfrm>
              <a:off x="2915816" y="5085184"/>
              <a:ext cx="1800200" cy="46166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200" b="1">
                  <a:solidFill>
                    <a:srgbClr val="FF0000"/>
                  </a:solidFill>
                  <a:latin typeface="Courier New" pitchFamily="49" charset="0"/>
                  <a:cs typeface="Courier New" pitchFamily="49" charset="0"/>
                </a:rPr>
                <a:t>Register handlers and services</a:t>
              </a:r>
              <a:endParaRPr lang="fi-FI" altLang="en-US" sz="1200" b="1">
                <a:solidFill>
                  <a:srgbClr val="FF0000"/>
                </a:solidFill>
                <a:latin typeface="Courier New" pitchFamily="49" charset="0"/>
                <a:cs typeface="Courier New" pitchFamily="49" charset="0"/>
              </a:endParaRPr>
            </a:p>
          </p:txBody>
        </p:sp>
      </p:grpSp>
      <p:grpSp>
        <p:nvGrpSpPr>
          <p:cNvPr id="12" name="Group 47"/>
          <p:cNvGrpSpPr>
            <a:grpSpLocks/>
          </p:cNvGrpSpPr>
          <p:nvPr/>
        </p:nvGrpSpPr>
        <p:grpSpPr bwMode="auto">
          <a:xfrm>
            <a:off x="2135188" y="2913063"/>
            <a:ext cx="3714750" cy="1552575"/>
            <a:chOff x="2134475" y="2913327"/>
            <a:chExt cx="3714776" cy="1553073"/>
          </a:xfrm>
        </p:grpSpPr>
        <p:sp>
          <p:nvSpPr>
            <p:cNvPr id="66588" name="TextBox 25"/>
            <p:cNvSpPr txBox="1">
              <a:spLocks noChangeArrowheads="1"/>
            </p:cNvSpPr>
            <p:nvPr/>
          </p:nvSpPr>
          <p:spPr bwMode="auto">
            <a:xfrm>
              <a:off x="2987824" y="3140968"/>
              <a:ext cx="2088232" cy="276999"/>
            </a:xfrm>
            <a:prstGeom prst="rect">
              <a:avLst/>
            </a:prstGeom>
            <a:solidFill>
              <a:schemeClr val="bg1">
                <a:alpha val="3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200" b="1">
                  <a:solidFill>
                    <a:srgbClr val="FF0000"/>
                  </a:solidFill>
                  <a:latin typeface="Courier New" pitchFamily="49" charset="0"/>
                  <a:cs typeface="Courier New" pitchFamily="49" charset="0"/>
                </a:rPr>
                <a:t>Register policies</a:t>
              </a:r>
              <a:endParaRPr lang="fi-FI" altLang="en-US" sz="1200" b="1">
                <a:solidFill>
                  <a:srgbClr val="FF0000"/>
                </a:solidFill>
                <a:latin typeface="Courier New" pitchFamily="49" charset="0"/>
                <a:cs typeface="Courier New" pitchFamily="49" charset="0"/>
              </a:endParaRPr>
            </a:p>
          </p:txBody>
        </p:sp>
        <p:cxnSp>
          <p:nvCxnSpPr>
            <p:cNvPr id="66589" name="Straight Arrow Connector 28"/>
            <p:cNvCxnSpPr>
              <a:cxnSpLocks noChangeShapeType="1"/>
            </p:cNvCxnSpPr>
            <p:nvPr/>
          </p:nvCxnSpPr>
          <p:spPr bwMode="auto">
            <a:xfrm rot="16200000" flipV="1">
              <a:off x="3215326" y="1832476"/>
              <a:ext cx="1553073" cy="3714776"/>
            </a:xfrm>
            <a:prstGeom prst="straightConnector1">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cxnSp>
      </p:grpSp>
      <p:grpSp>
        <p:nvGrpSpPr>
          <p:cNvPr id="17" name="Group 48"/>
          <p:cNvGrpSpPr>
            <a:grpSpLocks/>
          </p:cNvGrpSpPr>
          <p:nvPr/>
        </p:nvGrpSpPr>
        <p:grpSpPr bwMode="auto">
          <a:xfrm>
            <a:off x="6154738" y="4078288"/>
            <a:ext cx="793750" cy="531812"/>
            <a:chOff x="6155382" y="4077866"/>
            <a:chExt cx="975695" cy="532879"/>
          </a:xfrm>
        </p:grpSpPr>
        <p:sp>
          <p:nvSpPr>
            <p:cNvPr id="66586" name="TextBox 24"/>
            <p:cNvSpPr txBox="1">
              <a:spLocks noChangeArrowheads="1"/>
            </p:cNvSpPr>
            <p:nvPr/>
          </p:nvSpPr>
          <p:spPr bwMode="auto">
            <a:xfrm>
              <a:off x="6300188" y="4149080"/>
              <a:ext cx="830889" cy="46166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200" b="1">
                  <a:solidFill>
                    <a:srgbClr val="FF0000"/>
                  </a:solidFill>
                  <a:latin typeface="Courier New" pitchFamily="49" charset="0"/>
                  <a:cs typeface="Courier New" pitchFamily="49" charset="0"/>
                </a:rPr>
                <a:t>Start AIA</a:t>
              </a:r>
              <a:endParaRPr lang="fi-FI" altLang="en-US" sz="1200" b="1">
                <a:solidFill>
                  <a:srgbClr val="FF0000"/>
                </a:solidFill>
                <a:latin typeface="Courier New" pitchFamily="49" charset="0"/>
                <a:cs typeface="Courier New" pitchFamily="49" charset="0"/>
              </a:endParaRPr>
            </a:p>
          </p:txBody>
        </p:sp>
        <p:cxnSp>
          <p:nvCxnSpPr>
            <p:cNvPr id="66587" name="Straight Arrow Connector 31"/>
            <p:cNvCxnSpPr>
              <a:cxnSpLocks noChangeShapeType="1"/>
            </p:cNvCxnSpPr>
            <p:nvPr/>
          </p:nvCxnSpPr>
          <p:spPr bwMode="auto">
            <a:xfrm rot="5400000" flipH="1" flipV="1">
              <a:off x="5976156" y="4257092"/>
              <a:ext cx="360040" cy="1588"/>
            </a:xfrm>
            <a:prstGeom prst="straightConnector1">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cxnSp>
      </p:grpSp>
      <p:grpSp>
        <p:nvGrpSpPr>
          <p:cNvPr id="18" name="Group 49"/>
          <p:cNvGrpSpPr>
            <a:grpSpLocks/>
          </p:cNvGrpSpPr>
          <p:nvPr/>
        </p:nvGrpSpPr>
        <p:grpSpPr bwMode="auto">
          <a:xfrm>
            <a:off x="6732588" y="3716338"/>
            <a:ext cx="1152525" cy="822325"/>
            <a:chOff x="6732240" y="3717032"/>
            <a:chExt cx="1152128" cy="821705"/>
          </a:xfrm>
        </p:grpSpPr>
        <p:sp>
          <p:nvSpPr>
            <p:cNvPr id="66584" name="TextBox 27"/>
            <p:cNvSpPr txBox="1">
              <a:spLocks noChangeArrowheads="1"/>
            </p:cNvSpPr>
            <p:nvPr/>
          </p:nvSpPr>
          <p:spPr bwMode="auto">
            <a:xfrm>
              <a:off x="7020272" y="4077072"/>
              <a:ext cx="864096" cy="46166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200" b="1">
                  <a:solidFill>
                    <a:srgbClr val="FF0000"/>
                  </a:solidFill>
                  <a:latin typeface="Courier New" pitchFamily="49" charset="0"/>
                  <a:cs typeface="Courier New" pitchFamily="49" charset="0"/>
                </a:rPr>
                <a:t>Deploy WAR</a:t>
              </a:r>
              <a:endParaRPr lang="fi-FI" altLang="en-US" sz="1200" b="1">
                <a:solidFill>
                  <a:srgbClr val="FF0000"/>
                </a:solidFill>
                <a:latin typeface="Courier New" pitchFamily="49" charset="0"/>
                <a:cs typeface="Courier New" pitchFamily="49" charset="0"/>
              </a:endParaRPr>
            </a:p>
          </p:txBody>
        </p:sp>
        <p:cxnSp>
          <p:nvCxnSpPr>
            <p:cNvPr id="66585" name="Straight Arrow Connector 33"/>
            <p:cNvCxnSpPr>
              <a:cxnSpLocks noChangeShapeType="1"/>
            </p:cNvCxnSpPr>
            <p:nvPr/>
          </p:nvCxnSpPr>
          <p:spPr bwMode="auto">
            <a:xfrm rot="5400000" flipH="1" flipV="1">
              <a:off x="6552220" y="3897052"/>
              <a:ext cx="792088" cy="432048"/>
            </a:xfrm>
            <a:prstGeom prst="straightConnector1">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cxnSp>
      </p:grpSp>
      <p:grpSp>
        <p:nvGrpSpPr>
          <p:cNvPr id="19" name="Group 50"/>
          <p:cNvGrpSpPr>
            <a:grpSpLocks/>
          </p:cNvGrpSpPr>
          <p:nvPr/>
        </p:nvGrpSpPr>
        <p:grpSpPr bwMode="auto">
          <a:xfrm>
            <a:off x="6011863" y="4076700"/>
            <a:ext cx="1081087" cy="360363"/>
            <a:chOff x="6155382" y="4077866"/>
            <a:chExt cx="1329169" cy="360040"/>
          </a:xfrm>
        </p:grpSpPr>
        <p:sp>
          <p:nvSpPr>
            <p:cNvPr id="66582" name="TextBox 51"/>
            <p:cNvSpPr txBox="1">
              <a:spLocks noChangeArrowheads="1"/>
            </p:cNvSpPr>
            <p:nvPr/>
          </p:nvSpPr>
          <p:spPr bwMode="auto">
            <a:xfrm>
              <a:off x="6300191" y="4149080"/>
              <a:ext cx="1184360" cy="276999"/>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200" b="1">
                  <a:solidFill>
                    <a:srgbClr val="FF0000"/>
                  </a:solidFill>
                  <a:latin typeface="Courier New" pitchFamily="49" charset="0"/>
                  <a:cs typeface="Courier New" pitchFamily="49" charset="0"/>
                </a:rPr>
                <a:t>Register</a:t>
              </a:r>
              <a:endParaRPr lang="fi-FI" altLang="en-US" sz="1200" b="1">
                <a:solidFill>
                  <a:srgbClr val="FF0000"/>
                </a:solidFill>
                <a:latin typeface="Courier New" pitchFamily="49" charset="0"/>
                <a:cs typeface="Courier New" pitchFamily="49" charset="0"/>
              </a:endParaRPr>
            </a:p>
          </p:txBody>
        </p:sp>
        <p:cxnSp>
          <p:nvCxnSpPr>
            <p:cNvPr id="66583" name="Straight Arrow Connector 52"/>
            <p:cNvCxnSpPr>
              <a:cxnSpLocks noChangeShapeType="1"/>
            </p:cNvCxnSpPr>
            <p:nvPr/>
          </p:nvCxnSpPr>
          <p:spPr bwMode="auto">
            <a:xfrm rot="5400000" flipH="1" flipV="1">
              <a:off x="5976156" y="4257092"/>
              <a:ext cx="360040" cy="1588"/>
            </a:xfrm>
            <a:prstGeom prst="straightConnector1">
              <a:avLst/>
            </a:prstGeom>
            <a:noFill/>
            <a:ln w="38100" algn="ctr">
              <a:solidFill>
                <a:srgbClr val="FF0000"/>
              </a:solidFill>
              <a:round/>
              <a:headEnd/>
              <a:tailEnd type="triangle" w="lg" len="lg"/>
            </a:ln>
            <a:extLst>
              <a:ext uri="{909E8E84-426E-40DD-AFC4-6F175D3DCCD1}">
                <a14:hiddenFill xmlns:a14="http://schemas.microsoft.com/office/drawing/2010/main">
                  <a:noFill/>
                </a14:hiddenFill>
              </a:ext>
            </a:extLst>
          </p:spPr>
        </p:cxnSp>
      </p:grpSp>
      <p:pic>
        <p:nvPicPr>
          <p:cNvPr id="54" name="Content Placeholder 3" descr="ubi-package.emf"/>
          <p:cNvPicPr>
            <a:picLocks noGrp="1" noChangeAspect="1"/>
          </p:cNvPicPr>
          <p:nvPr>
            <p:ph idx="1"/>
          </p:nvPr>
        </p:nvPicPr>
        <p:blipFill>
          <a:blip r:embed="rId13"/>
          <a:stretch>
            <a:fillRect/>
          </a:stretch>
        </p:blipFill>
        <p:spPr>
          <a:xfrm>
            <a:off x="5508625" y="5805488"/>
            <a:ext cx="792163" cy="665162"/>
          </a:xfrm>
          <a:effectLst>
            <a:outerShdw blurRad="190500" algn="tl" rotWithShape="0">
              <a:srgbClr val="000000">
                <a:alpha val="70000"/>
              </a:srgbClr>
            </a:outerShdw>
          </a:effectLst>
        </p:spPr>
      </p:pic>
      <p:sp>
        <p:nvSpPr>
          <p:cNvPr id="665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024FC57C-509A-401A-80B3-5A6611B88B36}" type="slidenum">
              <a:rPr lang="ru-RU" altLang="en-US" sz="1200">
                <a:solidFill>
                  <a:schemeClr val="tx1"/>
                </a:solidFill>
              </a:rPr>
              <a:pPr eaLnBrk="1" hangingPunct="1">
                <a:spcBef>
                  <a:spcPct val="0"/>
                </a:spcBef>
                <a:buFontTx/>
                <a:buNone/>
              </a:pPr>
              <a:t>40</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7"/>
                                        </p:tgtEl>
                                      </p:cBhvr>
                                    </p:animEffect>
                                    <p:set>
                                      <p:cBhvr>
                                        <p:cTn id="42" dur="1" fill="hold">
                                          <p:stCondLst>
                                            <p:cond delay="499"/>
                                          </p:stCondLst>
                                        </p:cTn>
                                        <p:tgtEl>
                                          <p:spTgt spid="17"/>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4500563" y="3644900"/>
            <a:ext cx="4535487" cy="2663825"/>
          </a:xfrm>
          <a:prstGeom prst="roundRect">
            <a:avLst/>
          </a:prstGeom>
          <a:solidFill>
            <a:schemeClr val="bg2">
              <a:lumMod val="60000"/>
              <a:lumOff val="40000"/>
            </a:schemeClr>
          </a:solidFill>
          <a:ln w="101600" cap="flat" cmpd="sng" algn="ctr">
            <a:noFill/>
            <a:prstDash val="solid"/>
            <a:round/>
            <a:headEnd type="none" w="med" len="med"/>
            <a:tailEnd type="triangle" w="med" len="me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fi-FI" altLang="en-US" sz="2400"/>
          </a:p>
        </p:txBody>
      </p:sp>
      <p:sp>
        <p:nvSpPr>
          <p:cNvPr id="11" name="Title 10"/>
          <p:cNvSpPr>
            <a:spLocks noGrp="1"/>
          </p:cNvSpPr>
          <p:nvPr>
            <p:ph type="title"/>
          </p:nvPr>
        </p:nvSpPr>
        <p:spPr>
          <a:xfrm>
            <a:off x="2484438" y="261938"/>
            <a:ext cx="6502400" cy="503237"/>
          </a:xfrm>
        </p:spPr>
        <p:txBody>
          <a:bodyPr/>
          <a:lstStyle/>
          <a:p>
            <a:pPr algn="r">
              <a:defRPr/>
            </a:pPr>
            <a:r>
              <a:rPr lang="en-US" sz="3200" dirty="0"/>
              <a:t>4. New tools for developers</a:t>
            </a:r>
          </a:p>
        </p:txBody>
      </p:sp>
      <p:pic>
        <p:nvPicPr>
          <p:cNvPr id="4" name="Content Placeholder 3" descr="fig13.emf"/>
          <p:cNvPicPr>
            <a:picLocks noGrp="1" noChangeAspect="1"/>
          </p:cNvPicPr>
          <p:nvPr>
            <p:ph idx="1"/>
          </p:nvPr>
        </p:nvPicPr>
        <p:blipFill>
          <a:blip r:embed="rId2"/>
          <a:stretch>
            <a:fillRect/>
          </a:stretch>
        </p:blipFill>
        <p:spPr>
          <a:xfrm>
            <a:off x="4787900" y="4005263"/>
            <a:ext cx="4032250" cy="868362"/>
          </a:xfrm>
          <a:effectLst>
            <a:outerShdw blurRad="190500" algn="tl" rotWithShape="0">
              <a:srgbClr val="000000">
                <a:alpha val="70000"/>
              </a:srgbClr>
            </a:outerShdw>
          </a:effectLst>
        </p:spPr>
      </p:pic>
      <p:sp>
        <p:nvSpPr>
          <p:cNvPr id="6758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fi-FI" altLang="en-US" sz="800">
              <a:solidFill>
                <a:schemeClr val="tx1"/>
              </a:solidFill>
            </a:endParaRPr>
          </a:p>
        </p:txBody>
      </p:sp>
      <p:sp>
        <p:nvSpPr>
          <p:cNvPr id="67590" name="Text Box 1"/>
          <p:cNvSpPr txBox="1">
            <a:spLocks noChangeArrowheads="1"/>
          </p:cNvSpPr>
          <p:nvPr/>
        </p:nvSpPr>
        <p:spPr bwMode="auto">
          <a:xfrm>
            <a:off x="4787900" y="4941888"/>
            <a:ext cx="4032250" cy="1076325"/>
          </a:xfrm>
          <a:prstGeom prst="rect">
            <a:avLst/>
          </a:prstGeom>
          <a:solidFill>
            <a:srgbClr val="FFFFFF"/>
          </a:solidFill>
          <a:ln w="9525">
            <a:solidFill>
              <a:srgbClr val="000000"/>
            </a:solidFill>
            <a:miter lim="800000"/>
            <a:headEnd/>
            <a:tailEnd/>
          </a:ln>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800">
                <a:solidFill>
                  <a:srgbClr val="000000"/>
                </a:solidFill>
                <a:latin typeface="Courier New" pitchFamily="49" charset="0"/>
                <a:ea typeface="SimSun" pitchFamily="2" charset="-122"/>
                <a:cs typeface="Courier New" pitchFamily="49" charset="0"/>
              </a:rPr>
              <a:t>IDGenerator </a:t>
            </a:r>
            <a:r>
              <a:rPr lang="en-US" altLang="en-US" sz="800">
                <a:solidFill>
                  <a:srgbClr val="0000C0"/>
                </a:solidFill>
                <a:latin typeface="Courier New" pitchFamily="49" charset="0"/>
                <a:ea typeface="SimSun" pitchFamily="2" charset="-122"/>
                <a:cs typeface="Courier New" pitchFamily="49" charset="0"/>
              </a:rPr>
              <a:t>idGen</a:t>
            </a:r>
            <a:r>
              <a:rPr lang="en-US" altLang="en-US" sz="800">
                <a:solidFill>
                  <a:srgbClr val="000000"/>
                </a:solidFill>
                <a:latin typeface="Courier New" pitchFamily="49" charset="0"/>
                <a:ea typeface="SimSun" pitchFamily="2" charset="-122"/>
                <a:cs typeface="Courier New" pitchFamily="49" charset="0"/>
              </a:rPr>
              <a:t> = </a:t>
            </a:r>
            <a:r>
              <a:rPr lang="en-US" altLang="en-US" sz="800" b="1">
                <a:solidFill>
                  <a:srgbClr val="7F0055"/>
                </a:solidFill>
                <a:latin typeface="Courier New" pitchFamily="49" charset="0"/>
                <a:ea typeface="SimSun" pitchFamily="2" charset="-122"/>
                <a:cs typeface="Courier New" pitchFamily="49" charset="0"/>
              </a:rPr>
              <a:t>new</a:t>
            </a:r>
            <a:r>
              <a:rPr lang="en-US" altLang="en-US" sz="800">
                <a:solidFill>
                  <a:srgbClr val="000000"/>
                </a:solidFill>
                <a:latin typeface="Courier New" pitchFamily="49" charset="0"/>
                <a:ea typeface="SimSun" pitchFamily="2" charset="-122"/>
                <a:cs typeface="Courier New" pitchFamily="49" charset="0"/>
              </a:rPr>
              <a:t> IDGenerator(</a:t>
            </a:r>
            <a:r>
              <a:rPr lang="en-US" altLang="en-US" sz="800">
                <a:solidFill>
                  <a:srgbClr val="2A00FF"/>
                </a:solidFill>
                <a:latin typeface="Courier New" pitchFamily="49" charset="0"/>
                <a:ea typeface="SimSun" pitchFamily="2" charset="-122"/>
                <a:cs typeface="Courier New" pitchFamily="49" charset="0"/>
              </a:rPr>
              <a:t>"pmaUBIPackage"</a:t>
            </a:r>
            <a:r>
              <a:rPr lang="en-US" altLang="en-US" sz="800">
                <a:solidFill>
                  <a:srgbClr val="000000"/>
                </a:solidFill>
                <a:latin typeface="Courier New" pitchFamily="49" charset="0"/>
                <a:ea typeface="SimSun" pitchFamily="2" charset="-122"/>
                <a:cs typeface="Courier New" pitchFamily="49" charset="0"/>
              </a:rPr>
              <a:t>);</a:t>
            </a:r>
            <a:endParaRPr lang="en-US" altLang="en-US" sz="400">
              <a:solidFill>
                <a:schemeClr val="tx1"/>
              </a:solidFill>
              <a:ea typeface="SimSun" pitchFamily="2" charset="-122"/>
              <a:cs typeface="Courier New" pitchFamily="49" charset="0"/>
            </a:endParaRPr>
          </a:p>
          <a:p>
            <a:pPr>
              <a:spcBef>
                <a:spcPct val="0"/>
              </a:spcBef>
              <a:buFontTx/>
              <a:buNone/>
            </a:pPr>
            <a:r>
              <a:rPr lang="en-US" altLang="en-US" sz="800">
                <a:solidFill>
                  <a:srgbClr val="000000"/>
                </a:solidFill>
                <a:latin typeface="Courier New" pitchFamily="49" charset="0"/>
                <a:ea typeface="SimSun" pitchFamily="2" charset="-122"/>
                <a:cs typeface="Courier New" pitchFamily="49" charset="0"/>
              </a:rPr>
              <a:t>SaplDocument sd = </a:t>
            </a:r>
            <a:r>
              <a:rPr lang="en-US" altLang="en-US" sz="800" b="1">
                <a:solidFill>
                  <a:srgbClr val="7F0055"/>
                </a:solidFill>
                <a:latin typeface="Courier New" pitchFamily="49" charset="0"/>
                <a:ea typeface="SimSun" pitchFamily="2" charset="-122"/>
                <a:cs typeface="Courier New" pitchFamily="49" charset="0"/>
              </a:rPr>
              <a:t>new</a:t>
            </a:r>
            <a:r>
              <a:rPr lang="en-US" altLang="en-US" sz="800">
                <a:solidFill>
                  <a:srgbClr val="000000"/>
                </a:solidFill>
                <a:latin typeface="Courier New" pitchFamily="49" charset="0"/>
                <a:ea typeface="SimSun" pitchFamily="2" charset="-122"/>
                <a:cs typeface="Courier New" pitchFamily="49" charset="0"/>
              </a:rPr>
              <a:t> SaplDocument();</a:t>
            </a:r>
            <a:endParaRPr lang="en-US" altLang="en-US" sz="400">
              <a:solidFill>
                <a:schemeClr val="tx1"/>
              </a:solidFill>
            </a:endParaRPr>
          </a:p>
          <a:p>
            <a:pPr>
              <a:spcBef>
                <a:spcPct val="0"/>
              </a:spcBef>
              <a:buFontTx/>
              <a:buNone/>
            </a:pPr>
            <a:r>
              <a:rPr lang="en-US" altLang="en-US" sz="800">
                <a:solidFill>
                  <a:srgbClr val="000000"/>
                </a:solidFill>
                <a:latin typeface="Courier New" pitchFamily="49" charset="0"/>
                <a:ea typeface="SimSun" pitchFamily="2" charset="-122"/>
              </a:rPr>
              <a:t>sd.addStatement(actionID, rdf.</a:t>
            </a:r>
            <a:r>
              <a:rPr lang="en-US" altLang="en-US" sz="800" i="1">
                <a:solidFill>
                  <a:srgbClr val="0000C0"/>
                </a:solidFill>
                <a:latin typeface="Courier New" pitchFamily="49" charset="0"/>
                <a:ea typeface="SimSun" pitchFamily="2" charset="-122"/>
              </a:rPr>
              <a:t>type</a:t>
            </a:r>
            <a:r>
              <a:rPr lang="en-US" altLang="en-US" sz="800">
                <a:solidFill>
                  <a:srgbClr val="000000"/>
                </a:solidFill>
                <a:latin typeface="Courier New" pitchFamily="49" charset="0"/>
                <a:ea typeface="SimSun" pitchFamily="2" charset="-122"/>
              </a:rPr>
              <a:t>, pma.</a:t>
            </a:r>
            <a:r>
              <a:rPr lang="en-US" altLang="en-US" sz="800" i="1">
                <a:solidFill>
                  <a:srgbClr val="0000C0"/>
                </a:solidFill>
                <a:latin typeface="Courier New" pitchFamily="49" charset="0"/>
                <a:ea typeface="SimSun" pitchFamily="2" charset="-122"/>
              </a:rPr>
              <a:t>UBIDeploymentAction</a:t>
            </a:r>
            <a:r>
              <a:rPr lang="en-US" altLang="en-US" sz="800">
                <a:solidFill>
                  <a:srgbClr val="000000"/>
                </a:solidFill>
                <a:latin typeface="Courier New" pitchFamily="49" charset="0"/>
                <a:ea typeface="SimSun" pitchFamily="2" charset="-122"/>
              </a:rPr>
              <a:t>);</a:t>
            </a:r>
            <a:endParaRPr lang="en-US" altLang="en-US" sz="400">
              <a:solidFill>
                <a:schemeClr val="tx1"/>
              </a:solidFill>
            </a:endParaRPr>
          </a:p>
          <a:p>
            <a:pPr>
              <a:spcBef>
                <a:spcPct val="0"/>
              </a:spcBef>
              <a:buFontTx/>
              <a:buNone/>
            </a:pPr>
            <a:r>
              <a:rPr lang="en-US" altLang="en-US" sz="800">
                <a:solidFill>
                  <a:srgbClr val="000000"/>
                </a:solidFill>
                <a:latin typeface="Courier New" pitchFamily="49" charset="0"/>
                <a:ea typeface="SimSun" pitchFamily="2" charset="-122"/>
              </a:rPr>
              <a:t>sd.addStatement(actionID, pma.</a:t>
            </a:r>
            <a:r>
              <a:rPr lang="en-US" altLang="en-US" sz="800" i="1">
                <a:solidFill>
                  <a:srgbClr val="0000C0"/>
                </a:solidFill>
                <a:latin typeface="Courier New" pitchFamily="49" charset="0"/>
                <a:ea typeface="SimSun" pitchFamily="2" charset="-122"/>
              </a:rPr>
              <a:t>pathToUBIFile</a:t>
            </a:r>
            <a:r>
              <a:rPr lang="en-US" altLang="en-US" sz="800">
                <a:solidFill>
                  <a:srgbClr val="000000"/>
                </a:solidFill>
                <a:latin typeface="Courier New" pitchFamily="49" charset="0"/>
                <a:ea typeface="SimSun" pitchFamily="2" charset="-122"/>
              </a:rPr>
              <a:t>, </a:t>
            </a:r>
            <a:r>
              <a:rPr lang="en-US" altLang="en-US" sz="800" b="1">
                <a:solidFill>
                  <a:srgbClr val="7F0055"/>
                </a:solidFill>
                <a:latin typeface="Courier New" pitchFamily="49" charset="0"/>
                <a:ea typeface="SimSun" pitchFamily="2" charset="-122"/>
              </a:rPr>
              <a:t>new</a:t>
            </a:r>
            <a:r>
              <a:rPr lang="en-US" altLang="en-US" sz="800">
                <a:solidFill>
                  <a:srgbClr val="000000"/>
                </a:solidFill>
                <a:latin typeface="Courier New" pitchFamily="49" charset="0"/>
                <a:ea typeface="SimSun" pitchFamily="2" charset="-122"/>
              </a:rPr>
              <a:t>             </a:t>
            </a:r>
            <a:endParaRPr lang="en-US" altLang="en-US" sz="400">
              <a:solidFill>
                <a:schemeClr val="tx1"/>
              </a:solidFill>
            </a:endParaRPr>
          </a:p>
          <a:p>
            <a:pPr>
              <a:spcBef>
                <a:spcPct val="0"/>
              </a:spcBef>
              <a:buFontTx/>
              <a:buNone/>
            </a:pPr>
            <a:r>
              <a:rPr lang="en-US" altLang="en-US" sz="800">
                <a:solidFill>
                  <a:srgbClr val="000000"/>
                </a:solidFill>
                <a:latin typeface="Courier New" pitchFamily="49" charset="0"/>
                <a:ea typeface="SimSun" pitchFamily="2" charset="-122"/>
              </a:rPr>
              <a:t>                          Literal(</a:t>
            </a:r>
            <a:r>
              <a:rPr lang="en-US" altLang="en-US" sz="800">
                <a:solidFill>
                  <a:srgbClr val="2A00FF"/>
                </a:solidFill>
                <a:latin typeface="Courier New" pitchFamily="49" charset="0"/>
                <a:ea typeface="SimSun" pitchFamily="2" charset="-122"/>
              </a:rPr>
              <a:t>"someString"</a:t>
            </a:r>
            <a:r>
              <a:rPr lang="en-US" altLang="en-US" sz="800">
                <a:solidFill>
                  <a:srgbClr val="000000"/>
                </a:solidFill>
                <a:latin typeface="Courier New" pitchFamily="49" charset="0"/>
                <a:ea typeface="SimSun" pitchFamily="2" charset="-122"/>
              </a:rPr>
              <a:t>));</a:t>
            </a:r>
            <a:endParaRPr lang="en-US" altLang="en-US" sz="400">
              <a:solidFill>
                <a:schemeClr val="tx1"/>
              </a:solidFill>
            </a:endParaRPr>
          </a:p>
          <a:p>
            <a:pPr>
              <a:spcBef>
                <a:spcPct val="0"/>
              </a:spcBef>
              <a:buFontTx/>
              <a:buNone/>
            </a:pPr>
            <a:r>
              <a:rPr lang="en-US" altLang="en-US" sz="800">
                <a:solidFill>
                  <a:srgbClr val="000000"/>
                </a:solidFill>
                <a:latin typeface="Courier New" pitchFamily="49" charset="0"/>
                <a:ea typeface="SimSun" pitchFamily="2" charset="-122"/>
              </a:rPr>
              <a:t>sd.addStatement(actionID, pma.</a:t>
            </a:r>
            <a:r>
              <a:rPr lang="en-US" altLang="en-US" sz="800" i="1">
                <a:solidFill>
                  <a:srgbClr val="0000C0"/>
                </a:solidFill>
                <a:latin typeface="Courier New" pitchFamily="49" charset="0"/>
                <a:ea typeface="SimSun" pitchFamily="2" charset="-122"/>
              </a:rPr>
              <a:t>deploymentStatus</a:t>
            </a:r>
            <a:r>
              <a:rPr lang="en-US" altLang="en-US" sz="800">
                <a:solidFill>
                  <a:srgbClr val="000000"/>
                </a:solidFill>
                <a:latin typeface="Courier New" pitchFamily="49" charset="0"/>
                <a:ea typeface="SimSun" pitchFamily="2" charset="-122"/>
              </a:rPr>
              <a:t>, pma.</a:t>
            </a:r>
            <a:r>
              <a:rPr lang="en-US" altLang="en-US" sz="800" i="1">
                <a:solidFill>
                  <a:srgbClr val="0000C0"/>
                </a:solidFill>
                <a:latin typeface="Courier New" pitchFamily="49" charset="0"/>
                <a:ea typeface="SimSun" pitchFamily="2" charset="-122"/>
              </a:rPr>
              <a:t>UBIIdentified</a:t>
            </a:r>
            <a:r>
              <a:rPr lang="en-US" altLang="en-US" sz="800">
                <a:solidFill>
                  <a:srgbClr val="000000"/>
                </a:solidFill>
                <a:latin typeface="Courier New" pitchFamily="49" charset="0"/>
                <a:ea typeface="SimSun" pitchFamily="2" charset="-122"/>
              </a:rPr>
              <a:t>);</a:t>
            </a:r>
            <a:endParaRPr lang="en-US" altLang="en-US" sz="400">
              <a:solidFill>
                <a:schemeClr val="tx1"/>
              </a:solidFill>
            </a:endParaRPr>
          </a:p>
          <a:p>
            <a:pPr>
              <a:spcBef>
                <a:spcPct val="0"/>
              </a:spcBef>
              <a:buFontTx/>
              <a:buNone/>
            </a:pPr>
            <a:r>
              <a:rPr lang="fi-FI" altLang="en-US" sz="800">
                <a:solidFill>
                  <a:srgbClr val="000000"/>
                </a:solidFill>
                <a:latin typeface="Courier New" pitchFamily="49" charset="0"/>
                <a:ea typeface="SimSun" pitchFamily="2" charset="-122"/>
              </a:rPr>
              <a:t>String saplString = sd.generateSapl();</a:t>
            </a:r>
            <a:endParaRPr lang="fi-FI" altLang="en-US" sz="1400">
              <a:solidFill>
                <a:schemeClr val="tx1"/>
              </a:solidFill>
            </a:endParaRPr>
          </a:p>
        </p:txBody>
      </p:sp>
      <p:sp>
        <p:nvSpPr>
          <p:cNvPr id="67591" name="TextBox 6"/>
          <p:cNvSpPr txBox="1">
            <a:spLocks noChangeArrowheads="1"/>
          </p:cNvSpPr>
          <p:nvPr/>
        </p:nvSpPr>
        <p:spPr bwMode="auto">
          <a:xfrm>
            <a:off x="5651500" y="3213100"/>
            <a:ext cx="2016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800">
                <a:solidFill>
                  <a:schemeClr val="tx1"/>
                </a:solidFill>
              </a:rPr>
              <a:t>SAPL builder</a:t>
            </a:r>
            <a:endParaRPr lang="fi-FI" altLang="en-US" sz="800">
              <a:solidFill>
                <a:schemeClr val="tx1"/>
              </a:solidFill>
            </a:endParaRPr>
          </a:p>
        </p:txBody>
      </p:sp>
      <p:grpSp>
        <p:nvGrpSpPr>
          <p:cNvPr id="67592" name="Group 15"/>
          <p:cNvGrpSpPr>
            <a:grpSpLocks/>
          </p:cNvGrpSpPr>
          <p:nvPr/>
        </p:nvGrpSpPr>
        <p:grpSpPr bwMode="auto">
          <a:xfrm>
            <a:off x="7373938" y="1196975"/>
            <a:ext cx="1301750" cy="1431925"/>
            <a:chOff x="6444208" y="1484784"/>
            <a:chExt cx="1302300" cy="1432629"/>
          </a:xfrm>
        </p:grpSpPr>
        <p:pic>
          <p:nvPicPr>
            <p:cNvPr id="17" name="Picture 16" descr="RAB.emf"/>
            <p:cNvPicPr>
              <a:picLocks noChangeAspect="1"/>
            </p:cNvPicPr>
            <p:nvPr/>
          </p:nvPicPr>
          <p:blipFill>
            <a:blip r:embed="rId3"/>
            <a:stretch>
              <a:fillRect/>
            </a:stretch>
          </p:blipFill>
          <p:spPr>
            <a:xfrm>
              <a:off x="6444208" y="1484784"/>
              <a:ext cx="997371" cy="1127679"/>
            </a:xfrm>
            <a:prstGeom prst="rect">
              <a:avLst/>
            </a:prstGeom>
            <a:ln>
              <a:noFill/>
            </a:ln>
            <a:effectLst>
              <a:outerShdw blurRad="190500" algn="tl" rotWithShape="0">
                <a:srgbClr val="000000">
                  <a:alpha val="70000"/>
                </a:srgbClr>
              </a:outerShdw>
            </a:effectLst>
          </p:spPr>
        </p:pic>
        <p:pic>
          <p:nvPicPr>
            <p:cNvPr id="18" name="Picture 17" descr="RAB.emf"/>
            <p:cNvPicPr>
              <a:picLocks noChangeAspect="1"/>
            </p:cNvPicPr>
            <p:nvPr/>
          </p:nvPicPr>
          <p:blipFill>
            <a:blip r:embed="rId3"/>
            <a:stretch>
              <a:fillRect/>
            </a:stretch>
          </p:blipFill>
          <p:spPr>
            <a:xfrm>
              <a:off x="6596672" y="1637259"/>
              <a:ext cx="997371" cy="1127679"/>
            </a:xfrm>
            <a:prstGeom prst="rect">
              <a:avLst/>
            </a:prstGeom>
            <a:ln>
              <a:noFill/>
            </a:ln>
            <a:effectLst>
              <a:outerShdw blurRad="190500" algn="tl" rotWithShape="0">
                <a:srgbClr val="000000">
                  <a:alpha val="70000"/>
                </a:srgbClr>
              </a:outerShdw>
            </a:effectLst>
          </p:spPr>
        </p:pic>
        <p:pic>
          <p:nvPicPr>
            <p:cNvPr id="19" name="Picture 18" descr="RAB.emf"/>
            <p:cNvPicPr>
              <a:picLocks noChangeAspect="1"/>
            </p:cNvPicPr>
            <p:nvPr/>
          </p:nvPicPr>
          <p:blipFill>
            <a:blip r:embed="rId3"/>
            <a:stretch>
              <a:fillRect/>
            </a:stretch>
          </p:blipFill>
          <p:spPr>
            <a:xfrm>
              <a:off x="6749137" y="1789734"/>
              <a:ext cx="997371" cy="1127679"/>
            </a:xfrm>
            <a:prstGeom prst="rect">
              <a:avLst/>
            </a:prstGeom>
            <a:ln>
              <a:noFill/>
            </a:ln>
            <a:effectLst>
              <a:outerShdw blurRad="190500" algn="tl" rotWithShape="0">
                <a:srgbClr val="000000">
                  <a:alpha val="70000"/>
                </a:srgbClr>
              </a:outerShdw>
            </a:effectLst>
          </p:spPr>
        </p:pic>
      </p:grpSp>
      <p:sp>
        <p:nvSpPr>
          <p:cNvPr id="67593"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endParaRPr lang="fi-FI" altLang="en-US" sz="800">
              <a:solidFill>
                <a:schemeClr val="tx1"/>
              </a:solidFill>
            </a:endParaRPr>
          </a:p>
        </p:txBody>
      </p:sp>
      <p:grpSp>
        <p:nvGrpSpPr>
          <p:cNvPr id="67594" name="Group 21"/>
          <p:cNvGrpSpPr>
            <a:grpSpLocks/>
          </p:cNvGrpSpPr>
          <p:nvPr/>
        </p:nvGrpSpPr>
        <p:grpSpPr bwMode="auto">
          <a:xfrm>
            <a:off x="539750" y="1989138"/>
            <a:ext cx="3887788" cy="4319587"/>
            <a:chOff x="35496" y="2996952"/>
            <a:chExt cx="3888432" cy="4320480"/>
          </a:xfrm>
        </p:grpSpPr>
        <p:sp>
          <p:nvSpPr>
            <p:cNvPr id="21" name="Rounded Rectangle 20"/>
            <p:cNvSpPr/>
            <p:nvPr/>
          </p:nvSpPr>
          <p:spPr bwMode="auto">
            <a:xfrm>
              <a:off x="35496" y="3357388"/>
              <a:ext cx="3888432" cy="3960044"/>
            </a:xfrm>
            <a:prstGeom prst="roundRect">
              <a:avLst>
                <a:gd name="adj" fmla="val 7849"/>
              </a:avLst>
            </a:prstGeom>
            <a:solidFill>
              <a:schemeClr val="bg2">
                <a:lumMod val="60000"/>
                <a:lumOff val="40000"/>
              </a:schemeClr>
            </a:solidFill>
            <a:ln w="101600" cap="flat" cmpd="sng" algn="ctr">
              <a:noFill/>
              <a:prstDash val="solid"/>
              <a:round/>
              <a:headEnd type="none" w="med" len="med"/>
              <a:tailEnd type="triangle" w="med" len="med"/>
            </a:ln>
            <a:effectLst/>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fi-FI" altLang="en-US" sz="2400"/>
            </a:p>
          </p:txBody>
        </p:sp>
        <p:grpSp>
          <p:nvGrpSpPr>
            <p:cNvPr id="67605" name="Group 19"/>
            <p:cNvGrpSpPr>
              <a:grpSpLocks/>
            </p:cNvGrpSpPr>
            <p:nvPr/>
          </p:nvGrpSpPr>
          <p:grpSpPr bwMode="auto">
            <a:xfrm>
              <a:off x="179512" y="2996952"/>
              <a:ext cx="3563888" cy="4212952"/>
              <a:chOff x="755576" y="2996952"/>
              <a:chExt cx="3563888" cy="4212952"/>
            </a:xfrm>
          </p:grpSpPr>
          <p:sp>
            <p:nvSpPr>
              <p:cNvPr id="67606" name="TextBox 12"/>
              <p:cNvSpPr txBox="1">
                <a:spLocks noChangeArrowheads="1"/>
              </p:cNvSpPr>
              <p:nvPr/>
            </p:nvSpPr>
            <p:spPr bwMode="auto">
              <a:xfrm>
                <a:off x="1217855" y="2996952"/>
                <a:ext cx="2592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800">
                    <a:solidFill>
                      <a:schemeClr val="tx1"/>
                    </a:solidFill>
                  </a:rPr>
                  <a:t>Persistency subsystem</a:t>
                </a:r>
                <a:endParaRPr lang="fi-FI" altLang="en-US" sz="1800">
                  <a:solidFill>
                    <a:schemeClr val="tx1"/>
                  </a:solidFill>
                </a:endParaRPr>
              </a:p>
            </p:txBody>
          </p:sp>
          <p:pic>
            <p:nvPicPr>
              <p:cNvPr id="14" name="Content Placeholder 3" descr="fig17.emf"/>
              <p:cNvPicPr>
                <a:picLocks noChangeAspect="1"/>
              </p:cNvPicPr>
              <p:nvPr/>
            </p:nvPicPr>
            <p:blipFill>
              <a:blip r:embed="rId4"/>
              <a:stretch>
                <a:fillRect/>
              </a:stretch>
            </p:blipFill>
            <p:spPr bwMode="auto">
              <a:xfrm>
                <a:off x="1218086" y="3476476"/>
                <a:ext cx="2705548" cy="744691"/>
              </a:xfrm>
              <a:prstGeom prst="rect">
                <a:avLst/>
              </a:prstGeom>
              <a:noFill/>
              <a:ln w="9525">
                <a:noFill/>
                <a:miter lim="800000"/>
                <a:headEnd/>
                <a:tailEnd/>
              </a:ln>
              <a:effectLst>
                <a:outerShdw blurRad="190500" algn="tl" rotWithShape="0">
                  <a:srgbClr val="000000">
                    <a:alpha val="70000"/>
                  </a:srgbClr>
                </a:outerShdw>
              </a:effectLst>
            </p:spPr>
          </p:pic>
          <p:sp>
            <p:nvSpPr>
              <p:cNvPr id="67608" name="Text Box 4"/>
              <p:cNvSpPr txBox="1">
                <a:spLocks noChangeArrowheads="1"/>
              </p:cNvSpPr>
              <p:nvPr/>
            </p:nvSpPr>
            <p:spPr bwMode="auto">
              <a:xfrm>
                <a:off x="755576" y="4365104"/>
                <a:ext cx="3563888" cy="2844800"/>
              </a:xfrm>
              <a:prstGeom prst="rect">
                <a:avLst/>
              </a:prstGeom>
              <a:solidFill>
                <a:srgbClr val="FFFFFF"/>
              </a:solidFill>
              <a:ln w="9525">
                <a:solidFill>
                  <a:srgbClr val="000000"/>
                </a:solidFill>
                <a:miter lim="800000"/>
                <a:headEnd/>
                <a:tailEnd/>
              </a:ln>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r>
                  <a:rPr lang="en-US" altLang="en-US" sz="1000">
                    <a:solidFill>
                      <a:schemeClr val="tx1"/>
                    </a:solidFill>
                    <a:ea typeface="SimSun" pitchFamily="2" charset="-122"/>
                  </a:rPr>
                  <a:t>@prefix per: &lt;http://www.ubiware.jyu.fi/persistency#&gt; .</a:t>
                </a:r>
                <a:endParaRPr lang="en-US" altLang="en-US" sz="600">
                  <a:solidFill>
                    <a:schemeClr val="tx1"/>
                  </a:solidFill>
                </a:endParaRPr>
              </a:p>
              <a:p>
                <a:pPr>
                  <a:spcBef>
                    <a:spcPct val="0"/>
                  </a:spcBef>
                  <a:buFontTx/>
                  <a:buNone/>
                </a:pPr>
                <a:r>
                  <a:rPr lang="fr-FR" altLang="en-US" sz="1000">
                    <a:solidFill>
                      <a:schemeClr val="tx1"/>
                    </a:solidFill>
                    <a:ea typeface="SimSun" pitchFamily="2" charset="-122"/>
                  </a:rPr>
                  <a:t>:myPersistenContainer rdf:type per:PersistentContainer </a:t>
                </a:r>
                <a:endParaRPr lang="fr-FR" altLang="en-US" sz="600">
                  <a:solidFill>
                    <a:schemeClr val="tx1"/>
                  </a:solidFill>
                </a:endParaRPr>
              </a:p>
              <a:p>
                <a:pPr>
                  <a:spcBef>
                    <a:spcPct val="0"/>
                  </a:spcBef>
                  <a:buFontTx/>
                  <a:buNone/>
                </a:pPr>
                <a:r>
                  <a:rPr lang="en-US" altLang="en-US" sz="1000">
                    <a:solidFill>
                      <a:schemeClr val="tx1"/>
                    </a:solidFill>
                    <a:ea typeface="SimSun" pitchFamily="2" charset="-122"/>
                  </a:rPr>
                  <a:t>  ; per:hasID "myContainer123"</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 per:hasState per:clean </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 per:hasContent {</a:t>
                </a:r>
                <a:endParaRPr lang="en-US" altLang="en-US" sz="600">
                  <a:solidFill>
                    <a:schemeClr val="tx1"/>
                  </a:solidFill>
                </a:endParaRPr>
              </a:p>
              <a:p>
                <a:pPr>
                  <a:spcBef>
                    <a:spcPct val="0"/>
                  </a:spcBef>
                  <a:buFontTx/>
                  <a:buNone/>
                </a:pPr>
                <a:r>
                  <a:rPr lang="fi-FI" altLang="en-US" sz="1000">
                    <a:solidFill>
                      <a:schemeClr val="tx1"/>
                    </a:solidFill>
                    <a:ea typeface="SimSun" pitchFamily="2" charset="-122"/>
                  </a:rPr>
                  <a:t>	</a:t>
                </a:r>
                <a:r>
                  <a:rPr lang="en-US" altLang="en-US" sz="1000">
                    <a:solidFill>
                      <a:schemeClr val="tx1"/>
                    </a:solidFill>
                    <a:ea typeface="SimSun" pitchFamily="2" charset="-122"/>
                  </a:rPr>
                  <a:t>:p1 rdf:type fam:Person</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 fam:hasFirstName "John"</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 fam:hasFirstSurname "Doe"</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 fam:hasAge "25" . </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:p2 rdf:type fam:Person</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 fam:hasFirstName "Peter"</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 fam:hasFirstSurname "Smith"</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 fam:hasAge "33" . </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:p3 rdf:type fam:Person</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 fam:hasFirstName "Mary"</a:t>
                </a:r>
                <a:endParaRPr lang="en-US" altLang="en-US" sz="600">
                  <a:solidFill>
                    <a:schemeClr val="tx1"/>
                  </a:solidFill>
                </a:endParaRPr>
              </a:p>
              <a:p>
                <a:pPr>
                  <a:spcBef>
                    <a:spcPct val="0"/>
                  </a:spcBef>
                  <a:buFontTx/>
                  <a:buNone/>
                </a:pPr>
                <a:r>
                  <a:rPr lang="en-US" altLang="en-US" sz="1000">
                    <a:solidFill>
                      <a:schemeClr val="tx1"/>
                    </a:solidFill>
                    <a:ea typeface="SimSun" pitchFamily="2" charset="-122"/>
                  </a:rPr>
                  <a:t>	  </a:t>
                </a:r>
                <a:r>
                  <a:rPr lang="fi-FI" altLang="en-US" sz="1000">
                    <a:solidFill>
                      <a:schemeClr val="tx1"/>
                    </a:solidFill>
                    <a:ea typeface="SimSun" pitchFamily="2" charset="-122"/>
                  </a:rPr>
                  <a:t>; fam:hasFirstSurname "Hemingway"</a:t>
                </a:r>
                <a:endParaRPr lang="fi-FI" altLang="en-US" sz="600">
                  <a:solidFill>
                    <a:schemeClr val="tx1"/>
                  </a:solidFill>
                </a:endParaRPr>
              </a:p>
              <a:p>
                <a:pPr>
                  <a:spcBef>
                    <a:spcPct val="0"/>
                  </a:spcBef>
                  <a:buFontTx/>
                  <a:buNone/>
                </a:pPr>
                <a:r>
                  <a:rPr lang="fi-FI" altLang="en-US" sz="1000">
                    <a:solidFill>
                      <a:schemeClr val="tx1"/>
                    </a:solidFill>
                    <a:ea typeface="SimSun" pitchFamily="2" charset="-122"/>
                  </a:rPr>
                  <a:t>	  ; fam:hasAge "32" . </a:t>
                </a:r>
                <a:endParaRPr lang="fi-FI" altLang="en-US" sz="600">
                  <a:solidFill>
                    <a:schemeClr val="tx1"/>
                  </a:solidFill>
                </a:endParaRPr>
              </a:p>
              <a:p>
                <a:pPr>
                  <a:spcBef>
                    <a:spcPct val="0"/>
                  </a:spcBef>
                  <a:buFontTx/>
                  <a:buNone/>
                </a:pPr>
                <a:r>
                  <a:rPr lang="fi-FI" altLang="en-US" sz="1000">
                    <a:solidFill>
                      <a:schemeClr val="tx1"/>
                    </a:solidFill>
                    <a:ea typeface="SimSun" pitchFamily="2" charset="-122"/>
                  </a:rPr>
                  <a:t>  }</a:t>
                </a:r>
                <a:endParaRPr lang="fi-FI" altLang="en-US" sz="1800">
                  <a:solidFill>
                    <a:schemeClr val="tx1"/>
                  </a:solidFill>
                </a:endParaRPr>
              </a:p>
            </p:txBody>
          </p:sp>
        </p:grpSp>
      </p:grpSp>
      <p:grpSp>
        <p:nvGrpSpPr>
          <p:cNvPr id="67595" name="Group 22"/>
          <p:cNvGrpSpPr>
            <a:grpSpLocks/>
          </p:cNvGrpSpPr>
          <p:nvPr/>
        </p:nvGrpSpPr>
        <p:grpSpPr bwMode="auto">
          <a:xfrm>
            <a:off x="5940425" y="1196975"/>
            <a:ext cx="1301750" cy="1431925"/>
            <a:chOff x="6444208" y="1484784"/>
            <a:chExt cx="1302300" cy="1432629"/>
          </a:xfrm>
        </p:grpSpPr>
        <p:pic>
          <p:nvPicPr>
            <p:cNvPr id="24" name="Picture 23" descr="RAB.emf"/>
            <p:cNvPicPr>
              <a:picLocks noChangeAspect="1"/>
            </p:cNvPicPr>
            <p:nvPr/>
          </p:nvPicPr>
          <p:blipFill>
            <a:blip r:embed="rId3"/>
            <a:stretch>
              <a:fillRect/>
            </a:stretch>
          </p:blipFill>
          <p:spPr>
            <a:xfrm>
              <a:off x="6444208" y="1484784"/>
              <a:ext cx="997371" cy="1127679"/>
            </a:xfrm>
            <a:prstGeom prst="rect">
              <a:avLst/>
            </a:prstGeom>
            <a:ln>
              <a:noFill/>
            </a:ln>
            <a:effectLst>
              <a:outerShdw blurRad="190500" algn="tl" rotWithShape="0">
                <a:srgbClr val="000000">
                  <a:alpha val="70000"/>
                </a:srgbClr>
              </a:outerShdw>
            </a:effectLst>
          </p:spPr>
        </p:pic>
        <p:pic>
          <p:nvPicPr>
            <p:cNvPr id="25" name="Picture 24" descr="RAB.emf"/>
            <p:cNvPicPr>
              <a:picLocks noChangeAspect="1"/>
            </p:cNvPicPr>
            <p:nvPr/>
          </p:nvPicPr>
          <p:blipFill>
            <a:blip r:embed="rId3"/>
            <a:stretch>
              <a:fillRect/>
            </a:stretch>
          </p:blipFill>
          <p:spPr>
            <a:xfrm>
              <a:off x="6596672" y="1637259"/>
              <a:ext cx="997371" cy="1127679"/>
            </a:xfrm>
            <a:prstGeom prst="rect">
              <a:avLst/>
            </a:prstGeom>
            <a:ln>
              <a:noFill/>
            </a:ln>
            <a:effectLst>
              <a:outerShdw blurRad="190500" algn="tl" rotWithShape="0">
                <a:srgbClr val="000000">
                  <a:alpha val="70000"/>
                </a:srgbClr>
              </a:outerShdw>
            </a:effectLst>
          </p:spPr>
        </p:pic>
        <p:pic>
          <p:nvPicPr>
            <p:cNvPr id="26" name="Picture 25" descr="RAB.emf"/>
            <p:cNvPicPr>
              <a:picLocks noChangeAspect="1"/>
            </p:cNvPicPr>
            <p:nvPr/>
          </p:nvPicPr>
          <p:blipFill>
            <a:blip r:embed="rId3"/>
            <a:stretch>
              <a:fillRect/>
            </a:stretch>
          </p:blipFill>
          <p:spPr>
            <a:xfrm>
              <a:off x="6749137" y="1789734"/>
              <a:ext cx="997371" cy="1127679"/>
            </a:xfrm>
            <a:prstGeom prst="rect">
              <a:avLst/>
            </a:prstGeom>
            <a:ln>
              <a:noFill/>
            </a:ln>
            <a:effectLst>
              <a:outerShdw blurRad="190500" algn="tl" rotWithShape="0">
                <a:srgbClr val="000000">
                  <a:alpha val="70000"/>
                </a:srgbClr>
              </a:outerShdw>
            </a:effectLst>
          </p:spPr>
        </p:pic>
      </p:grpSp>
      <p:grpSp>
        <p:nvGrpSpPr>
          <p:cNvPr id="67596" name="Group 26"/>
          <p:cNvGrpSpPr>
            <a:grpSpLocks/>
          </p:cNvGrpSpPr>
          <p:nvPr/>
        </p:nvGrpSpPr>
        <p:grpSpPr bwMode="auto">
          <a:xfrm>
            <a:off x="4500563" y="1196975"/>
            <a:ext cx="1301750" cy="1431925"/>
            <a:chOff x="6444208" y="1484784"/>
            <a:chExt cx="1302300" cy="1432629"/>
          </a:xfrm>
        </p:grpSpPr>
        <p:pic>
          <p:nvPicPr>
            <p:cNvPr id="28" name="Picture 27" descr="RAB.emf"/>
            <p:cNvPicPr>
              <a:picLocks noChangeAspect="1"/>
            </p:cNvPicPr>
            <p:nvPr/>
          </p:nvPicPr>
          <p:blipFill>
            <a:blip r:embed="rId3"/>
            <a:stretch>
              <a:fillRect/>
            </a:stretch>
          </p:blipFill>
          <p:spPr>
            <a:xfrm>
              <a:off x="6444208" y="1484784"/>
              <a:ext cx="997371" cy="1127679"/>
            </a:xfrm>
            <a:prstGeom prst="rect">
              <a:avLst/>
            </a:prstGeom>
            <a:ln>
              <a:noFill/>
            </a:ln>
            <a:effectLst>
              <a:outerShdw blurRad="190500" algn="tl" rotWithShape="0">
                <a:srgbClr val="000000">
                  <a:alpha val="70000"/>
                </a:srgbClr>
              </a:outerShdw>
            </a:effectLst>
          </p:spPr>
        </p:pic>
        <p:pic>
          <p:nvPicPr>
            <p:cNvPr id="29" name="Picture 28" descr="RAB.emf"/>
            <p:cNvPicPr>
              <a:picLocks noChangeAspect="1"/>
            </p:cNvPicPr>
            <p:nvPr/>
          </p:nvPicPr>
          <p:blipFill>
            <a:blip r:embed="rId3"/>
            <a:stretch>
              <a:fillRect/>
            </a:stretch>
          </p:blipFill>
          <p:spPr>
            <a:xfrm>
              <a:off x="6596672" y="1637259"/>
              <a:ext cx="997371" cy="1127679"/>
            </a:xfrm>
            <a:prstGeom prst="rect">
              <a:avLst/>
            </a:prstGeom>
            <a:ln>
              <a:noFill/>
            </a:ln>
            <a:effectLst>
              <a:outerShdw blurRad="190500" algn="tl" rotWithShape="0">
                <a:srgbClr val="000000">
                  <a:alpha val="70000"/>
                </a:srgbClr>
              </a:outerShdw>
            </a:effectLst>
          </p:spPr>
        </p:pic>
        <p:pic>
          <p:nvPicPr>
            <p:cNvPr id="30" name="Picture 29" descr="RAB.emf"/>
            <p:cNvPicPr>
              <a:picLocks noChangeAspect="1"/>
            </p:cNvPicPr>
            <p:nvPr/>
          </p:nvPicPr>
          <p:blipFill>
            <a:blip r:embed="rId3"/>
            <a:stretch>
              <a:fillRect/>
            </a:stretch>
          </p:blipFill>
          <p:spPr>
            <a:xfrm>
              <a:off x="6749137" y="1789734"/>
              <a:ext cx="997371" cy="1127679"/>
            </a:xfrm>
            <a:prstGeom prst="rect">
              <a:avLst/>
            </a:prstGeom>
            <a:ln>
              <a:noFill/>
            </a:ln>
            <a:effectLst>
              <a:outerShdw blurRad="190500" algn="tl" rotWithShape="0">
                <a:srgbClr val="000000">
                  <a:alpha val="70000"/>
                </a:srgbClr>
              </a:outerShdw>
            </a:effectLst>
          </p:spPr>
        </p:pic>
      </p:grpSp>
      <p:sp>
        <p:nvSpPr>
          <p:cNvPr id="6759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198FD2F8-9067-4334-A39A-AF57858810D8}" type="slidenum">
              <a:rPr lang="ru-RU" altLang="en-US" sz="1200">
                <a:solidFill>
                  <a:schemeClr val="tx1"/>
                </a:solidFill>
              </a:rPr>
              <a:pPr eaLnBrk="1" hangingPunct="1">
                <a:spcBef>
                  <a:spcPct val="0"/>
                </a:spcBef>
                <a:buFontTx/>
                <a:buNone/>
              </a:pPr>
              <a:t>41</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462213" y="261938"/>
            <a:ext cx="6502400" cy="503237"/>
          </a:xfrm>
        </p:spPr>
        <p:txBody>
          <a:bodyPr/>
          <a:lstStyle/>
          <a:p>
            <a:pPr algn="r">
              <a:defRPr/>
            </a:pPr>
            <a:r>
              <a:rPr lang="en-US" sz="3200" dirty="0"/>
              <a:t>Persistency subsystem</a:t>
            </a:r>
          </a:p>
        </p:txBody>
      </p:sp>
      <p:sp>
        <p:nvSpPr>
          <p:cNvPr id="68611" name="Content Placeholder 11"/>
          <p:cNvSpPr>
            <a:spLocks noGrp="1"/>
          </p:cNvSpPr>
          <p:nvPr>
            <p:ph idx="1"/>
          </p:nvPr>
        </p:nvSpPr>
        <p:spPr>
          <a:xfrm>
            <a:off x="611188" y="3213100"/>
            <a:ext cx="8075612" cy="2913063"/>
          </a:xfrm>
        </p:spPr>
        <p:txBody>
          <a:bodyPr/>
          <a:lstStyle/>
          <a:p>
            <a:r>
              <a:rPr lang="en-US" altLang="en-US" sz="2000"/>
              <a:t>Before:</a:t>
            </a:r>
          </a:p>
          <a:p>
            <a:pPr lvl="1"/>
            <a:r>
              <a:rPr lang="en-US" altLang="en-US" sz="1600"/>
              <a:t>In the beginning the agent loads a script</a:t>
            </a:r>
          </a:p>
          <a:p>
            <a:pPr lvl="1"/>
            <a:r>
              <a:rPr lang="en-US" altLang="en-US" sz="1600"/>
              <a:t>After several iterations the beliefs will naturally change as the agent is performing its task</a:t>
            </a:r>
          </a:p>
          <a:p>
            <a:pPr lvl="1"/>
            <a:r>
              <a:rPr lang="en-US" altLang="en-US" sz="1600"/>
              <a:t>After agent’s termination beliefs are lost</a:t>
            </a:r>
          </a:p>
          <a:p>
            <a:r>
              <a:rPr lang="en-US" altLang="en-US" sz="2000"/>
              <a:t>Now:</a:t>
            </a:r>
          </a:p>
          <a:p>
            <a:pPr lvl="1"/>
            <a:r>
              <a:rPr lang="en-US" altLang="en-US" sz="1600"/>
              <a:t>You can declare all the beliefs or a subset of beliefs as persistent</a:t>
            </a:r>
          </a:p>
          <a:p>
            <a:pPr lvl="1"/>
            <a:r>
              <a:rPr lang="en-US" altLang="en-US" sz="1600"/>
              <a:t>If agent dies unexpectedly, they are still available and will be loaded upon the next startup</a:t>
            </a:r>
          </a:p>
        </p:txBody>
      </p:sp>
      <p:pic>
        <p:nvPicPr>
          <p:cNvPr id="8" name="Content Placeholder 3" descr="fig17.emf"/>
          <p:cNvPicPr>
            <a:picLocks noChangeAspect="1"/>
          </p:cNvPicPr>
          <p:nvPr/>
        </p:nvPicPr>
        <p:blipFill>
          <a:blip r:embed="rId2"/>
          <a:stretch>
            <a:fillRect/>
          </a:stretch>
        </p:blipFill>
        <p:spPr bwMode="auto">
          <a:xfrm>
            <a:off x="1763713" y="1052513"/>
            <a:ext cx="5492750" cy="1512887"/>
          </a:xfrm>
          <a:prstGeom prst="rect">
            <a:avLst/>
          </a:prstGeom>
          <a:noFill/>
          <a:ln w="9525">
            <a:noFill/>
            <a:miter lim="800000"/>
            <a:headEnd/>
            <a:tailEnd/>
          </a:ln>
          <a:effectLst>
            <a:outerShdw blurRad="190500" algn="tl" rotWithShape="0">
              <a:srgbClr val="000000">
                <a:alpha val="70000"/>
              </a:srgbClr>
            </a:outerShdw>
          </a:effectLst>
        </p:spPr>
      </p:pic>
      <p:sp>
        <p:nvSpPr>
          <p:cNvPr id="6861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A265AD4E-5D79-42B9-9674-A6BDD9FDD545}" type="slidenum">
              <a:rPr lang="ru-RU" altLang="en-US" sz="1200">
                <a:solidFill>
                  <a:schemeClr val="tx1"/>
                </a:solidFill>
              </a:rPr>
              <a:pPr eaLnBrk="1" hangingPunct="1">
                <a:spcBef>
                  <a:spcPct val="0"/>
                </a:spcBef>
                <a:buFontTx/>
                <a:buNone/>
              </a:pPr>
              <a:t>42</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438" y="261938"/>
            <a:ext cx="6502400" cy="503237"/>
          </a:xfrm>
        </p:spPr>
        <p:txBody>
          <a:bodyPr/>
          <a:lstStyle/>
          <a:p>
            <a:pPr algn="r">
              <a:defRPr/>
            </a:pPr>
            <a:r>
              <a:rPr lang="en-US" altLang="en-US" sz="3200"/>
              <a:t>Mashupper demo</a:t>
            </a:r>
            <a:endParaRPr lang="fi-FI" altLang="en-US" sz="3200"/>
          </a:p>
        </p:txBody>
      </p:sp>
      <p:pic>
        <p:nvPicPr>
          <p:cNvPr id="69635" name="Content Placeholder 3" descr="demo-mashupper.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97100" y="1484313"/>
            <a:ext cx="4903788" cy="4641850"/>
          </a:xfrm>
        </p:spPr>
      </p:pic>
      <p:sp>
        <p:nvSpPr>
          <p:cNvPr id="6963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1C985680-ABD0-4975-95F0-791621003F44}" type="slidenum">
              <a:rPr lang="ru-RU" altLang="en-US" sz="1200">
                <a:solidFill>
                  <a:schemeClr val="tx1"/>
                </a:solidFill>
              </a:rPr>
              <a:pPr eaLnBrk="1" hangingPunct="1">
                <a:spcBef>
                  <a:spcPct val="0"/>
                </a:spcBef>
                <a:buFontTx/>
                <a:buNone/>
              </a:pPr>
              <a:t>43</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2533650" y="261938"/>
            <a:ext cx="6502400" cy="503237"/>
          </a:xfrm>
        </p:spPr>
        <p:txBody>
          <a:bodyPr/>
          <a:lstStyle/>
          <a:p>
            <a:pPr algn="r">
              <a:defRPr/>
            </a:pPr>
            <a:r>
              <a:rPr lang="en-US" sz="3200" dirty="0"/>
              <a:t>The future: </a:t>
            </a:r>
            <a:r>
              <a:rPr lang="en-US" sz="3200" dirty="0" err="1"/>
              <a:t>Ubiware</a:t>
            </a:r>
            <a:r>
              <a:rPr lang="en-US" sz="3200" dirty="0"/>
              <a:t> 4.0</a:t>
            </a:r>
          </a:p>
        </p:txBody>
      </p:sp>
      <p:pic>
        <p:nvPicPr>
          <p:cNvPr id="7" name="Picture 6" descr="bmw-m3-normal3.jpg"/>
          <p:cNvPicPr>
            <a:picLocks noChangeAspect="1"/>
          </p:cNvPicPr>
          <p:nvPr/>
        </p:nvPicPr>
        <p:blipFill>
          <a:blip r:embed="rId2"/>
          <a:stretch>
            <a:fillRect/>
          </a:stretch>
        </p:blipFill>
        <p:spPr>
          <a:xfrm>
            <a:off x="915988" y="1773238"/>
            <a:ext cx="1784350" cy="855662"/>
          </a:xfrm>
          <a:prstGeom prst="rect">
            <a:avLst/>
          </a:prstGeom>
          <a:ln>
            <a:noFill/>
          </a:ln>
          <a:effectLst>
            <a:outerShdw blurRad="292100" dist="139700" dir="2700000" algn="tl" rotWithShape="0">
              <a:srgbClr val="333333">
                <a:alpha val="65000"/>
              </a:srgbClr>
            </a:outerShdw>
          </a:effectLst>
        </p:spPr>
      </p:pic>
      <p:pic>
        <p:nvPicPr>
          <p:cNvPr id="70660" name="Picture 7" descr="bmw-m3-tuning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6975" y="1773238"/>
            <a:ext cx="19002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899592" y="1330201"/>
            <a:ext cx="1916855" cy="400110"/>
          </a:xfrm>
          <a:prstGeom prst="rect">
            <a:avLst/>
          </a:prstGeom>
          <a:noFill/>
        </p:spPr>
        <p:txBody>
          <a:bodyPr>
            <a:spAutoFit/>
          </a:bodyPr>
          <a:lstStyle/>
          <a:p>
            <a:pPr algn="ctr">
              <a:defRPr/>
            </a:pPr>
            <a:r>
              <a:rPr lang="en-US"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3.0</a:t>
            </a:r>
          </a:p>
        </p:txBody>
      </p:sp>
      <p:sp>
        <p:nvSpPr>
          <p:cNvPr id="10" name="Rectangle 9"/>
          <p:cNvSpPr/>
          <p:nvPr/>
        </p:nvSpPr>
        <p:spPr>
          <a:xfrm>
            <a:off x="3772503" y="1357298"/>
            <a:ext cx="1879617" cy="400110"/>
          </a:xfrm>
          <a:prstGeom prst="rect">
            <a:avLst/>
          </a:prstGeom>
          <a:noFill/>
        </p:spPr>
        <p:txBody>
          <a:bodyPr>
            <a:spAutoFit/>
          </a:bodyPr>
          <a:lstStyle/>
          <a:p>
            <a:pPr algn="ctr">
              <a:defRPr/>
            </a:pPr>
            <a:r>
              <a:rPr lang="en-US"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3.1</a:t>
            </a:r>
          </a:p>
        </p:txBody>
      </p:sp>
      <p:sp>
        <p:nvSpPr>
          <p:cNvPr id="15" name="Content Placeholder 11"/>
          <p:cNvSpPr txBox="1">
            <a:spLocks/>
          </p:cNvSpPr>
          <p:nvPr/>
        </p:nvSpPr>
        <p:spPr bwMode="auto">
          <a:xfrm>
            <a:off x="900113" y="2924175"/>
            <a:ext cx="1766887" cy="2017713"/>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One agent type</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Skeleton of new infrastructure</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No persistency</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Simple desktop environment</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FF0000"/>
                </a:solidFill>
              </a:rPr>
              <a:t>Not yet cloud-ready</a:t>
            </a:r>
          </a:p>
        </p:txBody>
      </p:sp>
      <p:sp>
        <p:nvSpPr>
          <p:cNvPr id="12" name="Rectangle 11"/>
          <p:cNvSpPr/>
          <p:nvPr/>
        </p:nvSpPr>
        <p:spPr>
          <a:xfrm>
            <a:off x="6725203" y="1359818"/>
            <a:ext cx="1879617" cy="400110"/>
          </a:xfrm>
          <a:prstGeom prst="rect">
            <a:avLst/>
          </a:prstGeom>
          <a:noFill/>
        </p:spPr>
        <p:txBody>
          <a:bodyPr>
            <a:spAutoFit/>
          </a:bodyPr>
          <a:lstStyle/>
          <a:p>
            <a:pPr algn="ctr">
              <a:defRPr/>
            </a:pPr>
            <a:r>
              <a:rPr lang="en-US" sz="20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Ubiware</a:t>
            </a: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4.0</a:t>
            </a:r>
          </a:p>
        </p:txBody>
      </p:sp>
      <p:sp>
        <p:nvSpPr>
          <p:cNvPr id="70665" name="Right Arrow 17"/>
          <p:cNvSpPr>
            <a:spLocks noChangeArrowheads="1"/>
          </p:cNvSpPr>
          <p:nvPr/>
        </p:nvSpPr>
        <p:spPr bwMode="auto">
          <a:xfrm>
            <a:off x="3132138" y="2205038"/>
            <a:ext cx="360362" cy="46037"/>
          </a:xfrm>
          <a:prstGeom prst="rightArrow">
            <a:avLst>
              <a:gd name="adj1" fmla="val 50000"/>
              <a:gd name="adj2" fmla="val 49684"/>
            </a:avLst>
          </a:prstGeom>
          <a:solidFill>
            <a:schemeClr val="accent1"/>
          </a:solidFill>
          <a:ln w="101600" algn="ctr">
            <a:solidFill>
              <a:srgbClr val="0000FF"/>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fi-FI" altLang="en-US" sz="2400">
              <a:solidFill>
                <a:schemeClr val="tx1"/>
              </a:solidFill>
            </a:endParaRPr>
          </a:p>
        </p:txBody>
      </p:sp>
      <p:sp>
        <p:nvSpPr>
          <p:cNvPr id="20" name="Right Arrow 19"/>
          <p:cNvSpPr>
            <a:spLocks noChangeArrowheads="1"/>
          </p:cNvSpPr>
          <p:nvPr/>
        </p:nvSpPr>
        <p:spPr bwMode="auto">
          <a:xfrm>
            <a:off x="5867400" y="2205038"/>
            <a:ext cx="360363" cy="46037"/>
          </a:xfrm>
          <a:prstGeom prst="rightArrow">
            <a:avLst>
              <a:gd name="adj1" fmla="val 50000"/>
              <a:gd name="adj2" fmla="val 49684"/>
            </a:avLst>
          </a:prstGeom>
          <a:solidFill>
            <a:schemeClr val="accent1"/>
          </a:solidFill>
          <a:ln w="101600" algn="ctr">
            <a:solidFill>
              <a:srgbClr val="0000FF"/>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fi-FI" altLang="en-US" sz="2400">
              <a:solidFill>
                <a:schemeClr val="tx1"/>
              </a:solidFill>
            </a:endParaRPr>
          </a:p>
        </p:txBody>
      </p:sp>
      <p:sp>
        <p:nvSpPr>
          <p:cNvPr id="21" name="Content Placeholder 11"/>
          <p:cNvSpPr txBox="1">
            <a:spLocks/>
          </p:cNvSpPr>
          <p:nvPr/>
        </p:nvSpPr>
        <p:spPr bwMode="auto">
          <a:xfrm>
            <a:off x="3635375" y="2924175"/>
            <a:ext cx="2165350" cy="2233613"/>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New agent classification</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Fully implemented new infrastructure</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New persistency subsystem</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Advanced desktop </a:t>
            </a:r>
            <a:br>
              <a:rPr lang="en-US" sz="1400" kern="0" dirty="0">
                <a:solidFill>
                  <a:srgbClr val="003366"/>
                </a:solidFill>
              </a:rPr>
            </a:br>
            <a:r>
              <a:rPr lang="en-US" sz="1400" kern="0" dirty="0">
                <a:solidFill>
                  <a:srgbClr val="003366"/>
                </a:solidFill>
              </a:rPr>
              <a:t>environment</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FF0000"/>
                </a:solidFill>
              </a:rPr>
              <a:t>Cloud-ready</a:t>
            </a:r>
          </a:p>
        </p:txBody>
      </p:sp>
      <p:sp>
        <p:nvSpPr>
          <p:cNvPr id="22" name="Content Placeholder 11"/>
          <p:cNvSpPr txBox="1">
            <a:spLocks/>
          </p:cNvSpPr>
          <p:nvPr/>
        </p:nvSpPr>
        <p:spPr bwMode="auto">
          <a:xfrm>
            <a:off x="6588125" y="2924175"/>
            <a:ext cx="2165350" cy="2233613"/>
          </a:xfrm>
          <a:prstGeom prst="rect">
            <a:avLst/>
          </a:prstGeom>
          <a:solidFill>
            <a:srgbClr val="FFFF99"/>
          </a:solidFill>
          <a:ln w="9525">
            <a:noFill/>
            <a:miter lim="800000"/>
            <a:headEnd/>
            <a:tailEnd/>
          </a:ln>
          <a:effectLst>
            <a:outerShdw blurRad="63500" sx="102000" sy="102000" algn="ctr" rotWithShape="0">
              <a:prstClr val="black">
                <a:alpha val="40000"/>
              </a:prstClr>
            </a:outerShdw>
          </a:effectLst>
        </p:spPr>
        <p:txBody>
          <a:bodyPr/>
          <a:lstStyle/>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Work continues in 2011</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Automated payment system</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Voice and SMS interface</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Orchestration engine</a:t>
            </a:r>
          </a:p>
          <a:p>
            <a:pPr marL="285750" indent="-285750" eaLnBrk="0" hangingPunct="0">
              <a:spcBef>
                <a:spcPct val="20000"/>
              </a:spcBef>
              <a:buClr>
                <a:srgbClr val="003366"/>
              </a:buClr>
              <a:buSzPct val="80000"/>
              <a:buFont typeface="Wingdings" pitchFamily="2" charset="2"/>
              <a:buChar char="q"/>
              <a:defRPr/>
            </a:pPr>
            <a:r>
              <a:rPr lang="en-US" sz="1400" kern="0" dirty="0">
                <a:solidFill>
                  <a:srgbClr val="003366"/>
                </a:solidFill>
              </a:rPr>
              <a:t>Orchestration editor</a:t>
            </a:r>
          </a:p>
        </p:txBody>
      </p:sp>
      <p:pic>
        <p:nvPicPr>
          <p:cNvPr id="24" name="Picture 23" descr="bmw-concept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773238"/>
            <a:ext cx="2528888"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79EE4CCB-1386-4AD0-BC83-80C48A617BAA}" type="slidenum">
              <a:rPr lang="ru-RU" altLang="en-US" sz="1200">
                <a:solidFill>
                  <a:schemeClr val="tx1"/>
                </a:solidFill>
              </a:rPr>
              <a:pPr eaLnBrk="1" hangingPunct="1">
                <a:spcBef>
                  <a:spcPct val="0"/>
                </a:spcBef>
                <a:buFontTx/>
                <a:buNone/>
              </a:pPr>
              <a:t>44</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22" name="Rectangle 2"/>
          <p:cNvSpPr>
            <a:spLocks noChangeArrowheads="1"/>
          </p:cNvSpPr>
          <p:nvPr/>
        </p:nvSpPr>
        <p:spPr bwMode="auto">
          <a:xfrm>
            <a:off x="723900" y="2409825"/>
            <a:ext cx="7772400" cy="1470025"/>
          </a:xfrm>
          <a:prstGeom prst="rect">
            <a:avLst/>
          </a:prstGeom>
          <a:noFill/>
          <a:ln w="9525">
            <a:noFill/>
            <a:miter lim="800000"/>
            <a:headEnd/>
            <a:tailEnd/>
          </a:ln>
          <a:effectLst>
            <a:outerShdw dist="35921" dir="2700000" algn="ctr" rotWithShape="0">
              <a:schemeClr val="bg2"/>
            </a:outerShdw>
          </a:effectLst>
        </p:spPr>
        <p:txBody>
          <a:bodyPr anchor="ctr"/>
          <a:lstStyle/>
          <a:p>
            <a:pPr algn="ctr">
              <a:defRPr/>
            </a:pPr>
            <a:r>
              <a:rPr lang="en-US" sz="4800" b="1" i="1" kern="0">
                <a:solidFill>
                  <a:srgbClr val="FFA829"/>
                </a:solidFill>
                <a:effectLst>
                  <a:outerShdw blurRad="38100" dist="38100" dir="2700000" algn="tl">
                    <a:srgbClr val="C0C0C0"/>
                  </a:outerShdw>
                </a:effectLst>
                <a:latin typeface="+mj-lt"/>
                <a:ea typeface="+mj-ea"/>
                <a:cs typeface="+mj-cs"/>
              </a:rPr>
              <a:t>UBIWARE</a:t>
            </a:r>
          </a:p>
        </p:txBody>
      </p:sp>
      <p:sp>
        <p:nvSpPr>
          <p:cNvPr id="1720323" name="Rectangle 3"/>
          <p:cNvSpPr>
            <a:spLocks noChangeArrowheads="1"/>
          </p:cNvSpPr>
          <p:nvPr/>
        </p:nvSpPr>
        <p:spPr bwMode="auto">
          <a:xfrm>
            <a:off x="865188" y="3646488"/>
            <a:ext cx="7848600" cy="935037"/>
          </a:xfrm>
          <a:prstGeom prst="rect">
            <a:avLst/>
          </a:prstGeom>
          <a:noFill/>
          <a:ln w="9525">
            <a:noFill/>
            <a:miter lim="800000"/>
            <a:headEnd/>
            <a:tailEnd/>
          </a:ln>
        </p:spPr>
        <p:txBody>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spcBef>
                <a:spcPct val="20000"/>
              </a:spcBef>
              <a:defRPr/>
            </a:pPr>
            <a:r>
              <a:rPr lang="en-US" altLang="en-US" sz="3200" b="1" i="1">
                <a:solidFill>
                  <a:srgbClr val="003366"/>
                </a:solidFill>
                <a:effectLst>
                  <a:outerShdw blurRad="38100" dist="38100" dir="2700000" algn="tl">
                    <a:srgbClr val="C0C0C0"/>
                  </a:outerShdw>
                </a:effectLst>
              </a:rPr>
              <a:t>Final Project Report</a:t>
            </a:r>
            <a:endParaRPr lang="en-US" altLang="en-US" sz="3200">
              <a:solidFill>
                <a:srgbClr val="003366"/>
              </a:solidFill>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33296C6A-A3FA-497F-BFE1-D381FFCA3A7C}" type="slidenum">
              <a:rPr lang="ru-RU" altLang="en-US" sz="1200">
                <a:solidFill>
                  <a:schemeClr val="tx1"/>
                </a:solidFill>
              </a:rPr>
              <a:pPr eaLnBrk="1" hangingPunct="1">
                <a:spcBef>
                  <a:spcPct val="0"/>
                </a:spcBef>
                <a:buFontTx/>
                <a:buNone/>
              </a:pPr>
              <a:t>46</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72707"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7270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7" name="Title 1"/>
          <p:cNvSpPr>
            <a:spLocks noGrp="1"/>
          </p:cNvSpPr>
          <p:nvPr>
            <p:ph type="title" idx="4294967295"/>
          </p:nvPr>
        </p:nvSpPr>
        <p:spPr>
          <a:xfrm>
            <a:off x="2424113" y="261938"/>
            <a:ext cx="6502400" cy="503237"/>
          </a:xfrm>
        </p:spPr>
        <p:txBody>
          <a:bodyPr/>
          <a:lstStyle/>
          <a:p>
            <a:pPr algn="r">
              <a:defRPr/>
            </a:pPr>
            <a:r>
              <a:rPr lang="en-US" sz="3200" dirty="0"/>
              <a:t>S-APL and SOA</a:t>
            </a:r>
          </a:p>
        </p:txBody>
      </p:sp>
      <p:sp>
        <p:nvSpPr>
          <p:cNvPr id="10" name="TextBox 2"/>
          <p:cNvSpPr txBox="1">
            <a:spLocks noChangeArrowheads="1"/>
          </p:cNvSpPr>
          <p:nvPr/>
        </p:nvSpPr>
        <p:spPr bwMode="auto">
          <a:xfrm>
            <a:off x="684213" y="908050"/>
            <a:ext cx="8064500" cy="5310188"/>
          </a:xfrm>
          <a:prstGeom prst="rect">
            <a:avLst/>
          </a:prstGeom>
          <a:noFill/>
          <a:ln w="9525">
            <a:noFill/>
            <a:miter lim="800000"/>
            <a:headEnd/>
            <a:tailEnd/>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just" eaLnBrk="1" hangingPunct="1">
              <a:defRPr/>
            </a:pP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The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Service Oriented Architecture (SOA)</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is an approach to integrating available enterprise applications in a flexible and loosely coupled manner to enable more sophisticated, complex and distributed applications. SOA is built on the notion of services (external capabilities, which are realizations of self-contained business functions).</a:t>
            </a:r>
          </a:p>
          <a:p>
            <a:pPr algn="just" eaLnBrk="1" hangingPunct="1">
              <a:defRPr/>
            </a:pPr>
            <a:endParaRPr lang="en-US" altLang="en-US" sz="1800" i="1">
              <a:solidFill>
                <a:srgbClr val="336699"/>
              </a:solidFill>
              <a:effectLst>
                <a:outerShdw blurRad="38100" dist="38100" dir="2700000" algn="tl">
                  <a:srgbClr val="C0C0C0"/>
                </a:outerShdw>
              </a:effectLst>
              <a:ea typeface="SimSun" pitchFamily="2" charset="-122"/>
              <a:cs typeface="Times New Roman" pitchFamily="18" charset="0"/>
            </a:endParaRPr>
          </a:p>
          <a:p>
            <a:pPr algn="just" eaLnBrk="1" hangingPunct="1">
              <a:defRPr/>
            </a:pP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SOA</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is based</a:t>
            </a:r>
            <a:r>
              <a:rPr lang="en-US" altLang="en-US" sz="1800">
                <a:ea typeface="SimSun" pitchFamily="2" charset="-122"/>
                <a:cs typeface="Times New Roman" pitchFamily="18" charset="0"/>
              </a:rPr>
              <a:t> </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on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choreography</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and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orchestration</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of services.</a:t>
            </a:r>
          </a:p>
          <a:p>
            <a:pPr algn="just" eaLnBrk="1" hangingPunct="1">
              <a:defRPr/>
            </a:pPr>
            <a:endParaRPr lang="en-US" altLang="en-US" sz="1800" i="1">
              <a:solidFill>
                <a:srgbClr val="336699"/>
              </a:solidFill>
              <a:effectLst>
                <a:outerShdw blurRad="38100" dist="38100" dir="2700000" algn="tl">
                  <a:srgbClr val="C0C0C0"/>
                </a:outerShdw>
              </a:effectLst>
              <a:ea typeface="SimSun" pitchFamily="2" charset="-122"/>
              <a:cs typeface="Times New Roman" pitchFamily="18" charset="0"/>
            </a:endParaRPr>
          </a:p>
          <a:p>
            <a:pPr algn="just" eaLnBrk="1" hangingPunct="1">
              <a:defRPr/>
            </a:pP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Choreography</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is concerned with describing the external visible behavior of services, as a set of message exchanges, from the functionality consumer point of view.</a:t>
            </a:r>
          </a:p>
          <a:p>
            <a:pPr algn="just" eaLnBrk="1" hangingPunct="1">
              <a:defRPr/>
            </a:pPr>
            <a:endParaRPr lang="en-US" altLang="en-US" sz="1800" i="1">
              <a:solidFill>
                <a:srgbClr val="336699"/>
              </a:solidFill>
              <a:effectLst>
                <a:outerShdw blurRad="38100" dist="38100" dir="2700000" algn="tl">
                  <a:srgbClr val="C0C0C0"/>
                </a:outerShdw>
              </a:effectLst>
              <a:ea typeface="SimSun" pitchFamily="2" charset="-122"/>
              <a:cs typeface="Times New Roman" pitchFamily="18" charset="0"/>
            </a:endParaRPr>
          </a:p>
          <a:p>
            <a:pPr algn="just" eaLnBrk="1" hangingPunct="1">
              <a:defRPr/>
            </a:pP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Orchestration</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deals with describing how a number of services, two or more, cooperate and communicate with the aim of achieving a common goal.</a:t>
            </a:r>
          </a:p>
          <a:p>
            <a:pPr algn="just" eaLnBrk="1" hangingPunct="1">
              <a:defRPr/>
            </a:pPr>
            <a:endParaRPr lang="en-US" altLang="en-US" sz="1800" i="1">
              <a:solidFill>
                <a:srgbClr val="336699"/>
              </a:solidFill>
              <a:effectLst>
                <a:outerShdw blurRad="38100" dist="38100" dir="2700000" algn="tl">
                  <a:srgbClr val="C0C0C0"/>
                </a:outerShdw>
              </a:effectLst>
              <a:ea typeface="SimSun" pitchFamily="2" charset="-122"/>
              <a:cs typeface="Times New Roman" pitchFamily="18" charset="0"/>
            </a:endParaRPr>
          </a:p>
          <a:p>
            <a:pPr algn="just" eaLnBrk="1" hangingPunct="1">
              <a:defRPr/>
            </a:pP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S-APL</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is a language capable to describe both choreography and orchestration (through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ontonuts</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of  external capabilities (data or functional services) and internal atomic capabilities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Reusable</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Atomic</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Behaviors</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needed for designing and executing a complex business process.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202EBF5B-65BC-4FD6-A881-2A4EE89FAC3D}" type="slidenum">
              <a:rPr lang="ru-RU" altLang="en-US" sz="1200">
                <a:solidFill>
                  <a:schemeClr val="tx1"/>
                </a:solidFill>
              </a:rPr>
              <a:pPr eaLnBrk="1" hangingPunct="1">
                <a:spcBef>
                  <a:spcPct val="0"/>
                </a:spcBef>
                <a:buFontTx/>
                <a:buNone/>
              </a:pPr>
              <a:t>47</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73731"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73732"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8" name="Title 1"/>
          <p:cNvSpPr>
            <a:spLocks noGrp="1"/>
          </p:cNvSpPr>
          <p:nvPr>
            <p:ph type="title" idx="4294967295"/>
          </p:nvPr>
        </p:nvSpPr>
        <p:spPr>
          <a:xfrm>
            <a:off x="2484438" y="261938"/>
            <a:ext cx="6502400" cy="503237"/>
          </a:xfrm>
        </p:spPr>
        <p:txBody>
          <a:bodyPr/>
          <a:lstStyle/>
          <a:p>
            <a:pPr algn="r">
              <a:defRPr/>
            </a:pPr>
            <a:r>
              <a:rPr lang="en-US" sz="3200" dirty="0"/>
              <a:t>S-APL and Semantics</a:t>
            </a:r>
          </a:p>
        </p:txBody>
      </p:sp>
      <p:sp>
        <p:nvSpPr>
          <p:cNvPr id="9" name="TextBox 2"/>
          <p:cNvSpPr txBox="1">
            <a:spLocks noChangeArrowheads="1"/>
          </p:cNvSpPr>
          <p:nvPr/>
        </p:nvSpPr>
        <p:spPr bwMode="auto">
          <a:xfrm>
            <a:off x="755650" y="908050"/>
            <a:ext cx="8064500" cy="5310188"/>
          </a:xfrm>
          <a:prstGeom prst="rect">
            <a:avLst/>
          </a:prstGeom>
          <a:noFill/>
          <a:ln w="9525">
            <a:noFill/>
            <a:miter lim="800000"/>
            <a:headEnd/>
            <a:tailEnd/>
          </a:ln>
        </p:spPr>
        <p:txBody>
          <a:bodyPr>
            <a:spAutoFit/>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just" eaLnBrk="1" hangingPunct="1">
              <a:defRPr/>
            </a:pP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What has been achieved in UBIWARE project is that our approach and S-APL enable not just traditional choreography and orchestration  but  much more powerful ones: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configurable</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and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semantic</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choreography</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and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orchestration</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This makes qualitative difference between S-APL    and e.g.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BPEL</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Business</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Process</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Execution</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Language</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 very popular industrial standard).</a:t>
            </a:r>
            <a:r>
              <a:rPr lang="en-US" altLang="en-US" sz="1800">
                <a:ea typeface="SimSun" pitchFamily="2" charset="-122"/>
                <a:cs typeface="Times New Roman" pitchFamily="18" charset="0"/>
              </a:rPr>
              <a:t> </a:t>
            </a:r>
          </a:p>
          <a:p>
            <a:pPr algn="just" eaLnBrk="1" hangingPunct="1">
              <a:defRPr/>
            </a:pPr>
            <a:endParaRPr lang="en-US" altLang="en-US" sz="1800" b="1" i="1">
              <a:solidFill>
                <a:srgbClr val="FF0000"/>
              </a:solidFill>
              <a:ea typeface="SimSun" pitchFamily="2" charset="-122"/>
              <a:cs typeface="Times New Roman" pitchFamily="18" charset="0"/>
            </a:endParaRPr>
          </a:p>
          <a:p>
            <a:pPr algn="just" eaLnBrk="1" hangingPunct="1">
              <a:defRPr/>
            </a:pP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With </a:t>
            </a:r>
            <a:r>
              <a:rPr lang="en-US" altLang="en-US" sz="1800" b="1" i="1">
                <a:solidFill>
                  <a:srgbClr val="336699"/>
                </a:solidFill>
                <a:effectLst>
                  <a:outerShdw blurRad="38100" dist="38100" dir="2700000" algn="tl">
                    <a:srgbClr val="C0C0C0"/>
                  </a:outerShdw>
                </a:effectLst>
                <a:ea typeface="SimSun" pitchFamily="2" charset="-122"/>
                <a:cs typeface="Times New Roman" pitchFamily="18" charset="0"/>
              </a:rPr>
              <a:t>S-APL</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one may describe logic of a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configurable process</a:t>
            </a:r>
            <a:r>
              <a:rPr lang="en-US" altLang="en-US" sz="1800" i="1">
                <a:solidFill>
                  <a:srgbClr val="336699"/>
                </a:solidFill>
                <a:effectLst>
                  <a:outerShdw blurRad="38100" dist="38100" dir="2700000" algn="tl">
                    <a:srgbClr val="C0C0C0"/>
                  </a:outerShdw>
                </a:effectLst>
                <a:ea typeface="SimSun" pitchFamily="2" charset="-122"/>
                <a:cs typeface="Times New Roman" pitchFamily="18" charset="0"/>
              </a:rPr>
              <a:t> (structure and components of the process are not explicitly prescribed but described in terms of intended properties and can be changed even during the process execution).</a:t>
            </a:r>
            <a:r>
              <a:rPr lang="en-US" altLang="en-US" sz="1800">
                <a:ea typeface="SimSun" pitchFamily="2" charset="-122"/>
              </a:rPr>
              <a:t> </a:t>
            </a:r>
          </a:p>
          <a:p>
            <a:pPr algn="just" eaLnBrk="1" hangingPunct="1">
              <a:defRPr/>
            </a:pPr>
            <a:endParaRPr lang="en-US" altLang="en-US" sz="1800">
              <a:ea typeface="SimSun" pitchFamily="2" charset="-122"/>
            </a:endParaRPr>
          </a:p>
          <a:p>
            <a:pPr algn="just" eaLnBrk="1" hangingPunct="1">
              <a:defRPr/>
            </a:pPr>
            <a:r>
              <a:rPr lang="en-US" altLang="en-US" sz="1800" i="1">
                <a:solidFill>
                  <a:srgbClr val="336699"/>
                </a:solidFill>
                <a:effectLst>
                  <a:outerShdw blurRad="38100" dist="38100" dir="2700000" algn="tl">
                    <a:srgbClr val="C0C0C0"/>
                  </a:outerShdw>
                </a:effectLst>
                <a:ea typeface="SimSun" pitchFamily="2" charset="-122"/>
              </a:rPr>
              <a:t>In the same time with </a:t>
            </a:r>
            <a:r>
              <a:rPr lang="en-US" altLang="en-US" sz="1800" b="1" i="1">
                <a:solidFill>
                  <a:srgbClr val="336699"/>
                </a:solidFill>
                <a:effectLst>
                  <a:outerShdw blurRad="38100" dist="38100" dir="2700000" algn="tl">
                    <a:srgbClr val="C0C0C0"/>
                  </a:outerShdw>
                </a:effectLst>
                <a:ea typeface="SimSun" pitchFamily="2" charset="-122"/>
              </a:rPr>
              <a:t>S-APL</a:t>
            </a:r>
            <a:r>
              <a:rPr lang="en-US" altLang="en-US" sz="1800" i="1">
                <a:solidFill>
                  <a:srgbClr val="336699"/>
                </a:solidFill>
                <a:effectLst>
                  <a:outerShdw blurRad="38100" dist="38100" dir="2700000" algn="tl">
                    <a:srgbClr val="C0C0C0"/>
                  </a:outerShdw>
                </a:effectLst>
                <a:ea typeface="SimSun" pitchFamily="2" charset="-122"/>
              </a:rPr>
              <a:t> one may describe logic of </a:t>
            </a:r>
            <a:r>
              <a:rPr lang="en-US" altLang="en-US" sz="1800" b="1" i="1">
                <a:solidFill>
                  <a:srgbClr val="993300"/>
                </a:solidFill>
                <a:effectLst>
                  <a:outerShdw blurRad="38100" dist="38100" dir="2700000" algn="tl">
                    <a:srgbClr val="C0C0C0"/>
                  </a:outerShdw>
                </a:effectLst>
                <a:ea typeface="SimSun" pitchFamily="2" charset="-122"/>
              </a:rPr>
              <a:t>semantic integration</a:t>
            </a:r>
            <a:r>
              <a:rPr lang="en-US" altLang="en-US" sz="1800" i="1">
                <a:solidFill>
                  <a:srgbClr val="336699"/>
                </a:solidFill>
                <a:effectLst>
                  <a:outerShdw blurRad="38100" dist="38100" dir="2700000" algn="tl">
                    <a:srgbClr val="C0C0C0"/>
                  </a:outerShdw>
                </a:effectLst>
                <a:ea typeface="SimSun" pitchFamily="2" charset="-122"/>
              </a:rPr>
              <a:t> of data taken from external sources and reasoning logic on top of the data.</a:t>
            </a:r>
          </a:p>
          <a:p>
            <a:pPr algn="just" eaLnBrk="1" hangingPunct="1">
              <a:defRPr/>
            </a:pPr>
            <a:endParaRPr lang="en-US" altLang="en-US" sz="1800" i="1">
              <a:solidFill>
                <a:srgbClr val="336699"/>
              </a:solidFill>
              <a:effectLst>
                <a:outerShdw blurRad="38100" dist="38100" dir="2700000" algn="tl">
                  <a:srgbClr val="C0C0C0"/>
                </a:outerShdw>
              </a:effectLst>
              <a:ea typeface="SimSun" pitchFamily="2" charset="-122"/>
            </a:endParaRPr>
          </a:p>
          <a:p>
            <a:pPr algn="just" eaLnBrk="1" hangingPunct="1">
              <a:defRPr/>
            </a:pPr>
            <a:r>
              <a:rPr lang="en-US" altLang="en-US" sz="1800" i="1">
                <a:solidFill>
                  <a:srgbClr val="336699"/>
                </a:solidFill>
                <a:effectLst>
                  <a:outerShdw blurRad="38100" dist="38100" dir="2700000" algn="tl">
                    <a:srgbClr val="C0C0C0"/>
                  </a:outerShdw>
                </a:effectLst>
                <a:ea typeface="SimSun" pitchFamily="2" charset="-122"/>
              </a:rPr>
              <a:t>Due to </a:t>
            </a:r>
            <a:r>
              <a:rPr lang="en-US" altLang="en-US" sz="1800" b="1" i="1">
                <a:solidFill>
                  <a:srgbClr val="336699"/>
                </a:solidFill>
                <a:effectLst>
                  <a:outerShdw blurRad="38100" dist="38100" dir="2700000" algn="tl">
                    <a:srgbClr val="C0C0C0"/>
                  </a:outerShdw>
                </a:effectLst>
                <a:ea typeface="SimSun" pitchFamily="2" charset="-122"/>
              </a:rPr>
              <a:t>ontonuts technology</a:t>
            </a:r>
            <a:r>
              <a:rPr lang="en-US" altLang="en-US" sz="1800" i="1">
                <a:solidFill>
                  <a:srgbClr val="336699"/>
                </a:solidFill>
                <a:effectLst>
                  <a:outerShdw blurRad="38100" dist="38100" dir="2700000" algn="tl">
                    <a:srgbClr val="C0C0C0"/>
                  </a:outerShdw>
                </a:effectLst>
                <a:ea typeface="SimSun" pitchFamily="2" charset="-122"/>
              </a:rPr>
              <a:t> and based on the </a:t>
            </a:r>
            <a:r>
              <a:rPr lang="en-US" altLang="en-US" sz="1800" b="1" i="1">
                <a:solidFill>
                  <a:srgbClr val="993300"/>
                </a:solidFill>
                <a:effectLst>
                  <a:outerShdw blurRad="38100" dist="38100" dir="2700000" algn="tl">
                    <a:srgbClr val="C0C0C0"/>
                  </a:outerShdw>
                </a:effectLst>
                <a:ea typeface="SimSun" pitchFamily="2" charset="-122"/>
              </a:rPr>
              <a:t>Open World Assumption</a:t>
            </a:r>
            <a:r>
              <a:rPr lang="en-US" altLang="en-US" sz="1800" i="1">
                <a:solidFill>
                  <a:srgbClr val="336699"/>
                </a:solidFill>
                <a:effectLst>
                  <a:outerShdw blurRad="38100" dist="38100" dir="2700000" algn="tl">
                    <a:srgbClr val="C0C0C0"/>
                  </a:outerShdw>
                </a:effectLst>
                <a:ea typeface="SimSun" pitchFamily="2" charset="-122"/>
              </a:rPr>
              <a:t> (alternatively to BPEL with the Closed World Assumption), S-APL  engine is able to discover and automatically utilize (in a runtime) new services (capabilities) that have just appeared in semantic service registry.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8AA986EC-C17C-40F7-B062-E2B8417D0255}" type="slidenum">
              <a:rPr lang="ru-RU" altLang="en-US" sz="1200">
                <a:solidFill>
                  <a:schemeClr val="tx1"/>
                </a:solidFill>
              </a:rPr>
              <a:pPr eaLnBrk="1" hangingPunct="1">
                <a:spcBef>
                  <a:spcPct val="0"/>
                </a:spcBef>
                <a:buFontTx/>
                <a:buNone/>
              </a:pPr>
              <a:t>48</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7475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74756"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8" name="Title 1"/>
          <p:cNvSpPr>
            <a:spLocks noGrp="1"/>
          </p:cNvSpPr>
          <p:nvPr>
            <p:ph type="title" idx="4294967295"/>
          </p:nvPr>
        </p:nvSpPr>
        <p:spPr>
          <a:xfrm>
            <a:off x="1187450" y="496888"/>
            <a:ext cx="7739063" cy="503237"/>
          </a:xfrm>
        </p:spPr>
        <p:txBody>
          <a:bodyPr/>
          <a:lstStyle/>
          <a:p>
            <a:pPr algn="r">
              <a:defRPr/>
            </a:pPr>
            <a:r>
              <a:rPr lang="en-US" sz="3200" dirty="0"/>
              <a:t>Key Components of UBIWARE Scientific Impact</a:t>
            </a:r>
          </a:p>
        </p:txBody>
      </p:sp>
      <p:pic>
        <p:nvPicPr>
          <p:cNvPr id="74758" name="Picture 263" descr="sap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1450" y="1911350"/>
            <a:ext cx="1185863"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7963" y="2255838"/>
            <a:ext cx="1409700"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760" name="Group 56"/>
          <p:cNvGrpSpPr>
            <a:grpSpLocks/>
          </p:cNvGrpSpPr>
          <p:nvPr/>
        </p:nvGrpSpPr>
        <p:grpSpPr bwMode="auto">
          <a:xfrm>
            <a:off x="7019925" y="1341438"/>
            <a:ext cx="1887538" cy="1439862"/>
            <a:chOff x="6104602" y="2707894"/>
            <a:chExt cx="2947532" cy="2143478"/>
          </a:xfrm>
        </p:grpSpPr>
        <p:pic>
          <p:nvPicPr>
            <p:cNvPr id="7477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04602" y="2763140"/>
              <a:ext cx="2433593"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sp>
          <p:nvSpPr>
            <p:cNvPr id="74780" name="WordArt 41"/>
            <p:cNvSpPr>
              <a:spLocks noChangeArrowheads="1" noChangeShapeType="1" noTextEdit="1"/>
            </p:cNvSpPr>
            <p:nvPr/>
          </p:nvSpPr>
          <p:spPr bwMode="auto">
            <a:xfrm>
              <a:off x="7323942" y="2707894"/>
              <a:ext cx="1728192" cy="508418"/>
            </a:xfrm>
            <a:prstGeom prst="rect">
              <a:avLst/>
            </a:prstGeom>
          </p:spPr>
          <p:txBody>
            <a:bodyPr wrap="none" fromWordArt="1">
              <a:prstTxWarp prst="textPlain">
                <a:avLst>
                  <a:gd name="adj" fmla="val 50000"/>
                </a:avLst>
              </a:prstTxWarp>
            </a:bodyPr>
            <a:lstStyle/>
            <a:p>
              <a:pPr algn="ctr"/>
              <a:r>
                <a:rPr lang="en-US" sz="3200" kern="10">
                  <a:ln w="19050">
                    <a:solidFill>
                      <a:srgbClr val="99CCFF"/>
                    </a:solidFill>
                    <a:round/>
                    <a:headEnd/>
                    <a:tailEnd/>
                  </a:ln>
                  <a:solidFill>
                    <a:srgbClr val="0066CC"/>
                  </a:solidFill>
                  <a:effectLst>
                    <a:outerShdw dist="35921" dir="2700000" algn="ctr" rotWithShape="0">
                      <a:srgbClr val="990000"/>
                    </a:outerShdw>
                  </a:effectLst>
                  <a:latin typeface="Impact"/>
                </a:rPr>
                <a:t>S-APL Engine</a:t>
              </a:r>
            </a:p>
          </p:txBody>
        </p:sp>
      </p:grpSp>
      <p:grpSp>
        <p:nvGrpSpPr>
          <p:cNvPr id="74761" name="Group 45"/>
          <p:cNvGrpSpPr>
            <a:grpSpLocks/>
          </p:cNvGrpSpPr>
          <p:nvPr/>
        </p:nvGrpSpPr>
        <p:grpSpPr bwMode="auto">
          <a:xfrm>
            <a:off x="1731963" y="4849813"/>
            <a:ext cx="1616075" cy="1400175"/>
            <a:chOff x="5508104" y="1988840"/>
            <a:chExt cx="1952242" cy="1625790"/>
          </a:xfrm>
        </p:grpSpPr>
        <p:grpSp>
          <p:nvGrpSpPr>
            <p:cNvPr id="74774" name="Group 103"/>
            <p:cNvGrpSpPr>
              <a:grpSpLocks/>
            </p:cNvGrpSpPr>
            <p:nvPr/>
          </p:nvGrpSpPr>
          <p:grpSpPr bwMode="auto">
            <a:xfrm>
              <a:off x="5508101" y="1988845"/>
              <a:ext cx="1952241" cy="1625792"/>
              <a:chOff x="3629" y="2840"/>
              <a:chExt cx="1488" cy="1208"/>
            </a:xfrm>
          </p:grpSpPr>
          <p:pic>
            <p:nvPicPr>
              <p:cNvPr id="74776" name="Picture 104" descr="MCj0280903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6" y="3021"/>
                <a:ext cx="631" cy="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7" name="Picture 105" descr="MCj0280903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 y="3021"/>
                <a:ext cx="697"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8" name="Picture 106" descr="MCj0280903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 y="2840"/>
                <a:ext cx="884"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75" name="WordArt 58"/>
            <p:cNvSpPr>
              <a:spLocks noChangeArrowheads="1" noChangeShapeType="1" noTextEdit="1"/>
            </p:cNvSpPr>
            <p:nvPr/>
          </p:nvSpPr>
          <p:spPr bwMode="auto">
            <a:xfrm>
              <a:off x="5796698" y="2650864"/>
              <a:ext cx="1368152" cy="34424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Ontonuts</a:t>
              </a:r>
            </a:p>
          </p:txBody>
        </p:sp>
      </p:grpSp>
      <p:pic>
        <p:nvPicPr>
          <p:cNvPr id="74762" name="Picture 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13" y="5654675"/>
            <a:ext cx="11191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lgn="ctr">
                <a:solidFill>
                  <a:srgbClr val="000000"/>
                </a:solidFill>
                <a:miter lim="800000"/>
                <a:headEnd/>
                <a:tailEnd/>
              </a14:hiddenLine>
            </a:ext>
          </a:extLst>
        </p:spPr>
      </p:pic>
      <p:pic>
        <p:nvPicPr>
          <p:cNvPr id="74763" name="Picture 263" descr="sap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84363" y="5740400"/>
            <a:ext cx="3095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60725" y="2362200"/>
            <a:ext cx="4541838"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AutoShape 24"/>
          <p:cNvSpPr>
            <a:spLocks noChangeArrowheads="1"/>
          </p:cNvSpPr>
          <p:nvPr/>
        </p:nvSpPr>
        <p:spPr bwMode="auto">
          <a:xfrm>
            <a:off x="2700338" y="1863725"/>
            <a:ext cx="1800225" cy="422275"/>
          </a:xfrm>
          <a:prstGeom prst="wedgeRoundRectCallout">
            <a:avLst>
              <a:gd name="adj1" fmla="val -60139"/>
              <a:gd name="adj2" fmla="val 121051"/>
              <a:gd name="adj3" fmla="val 16667"/>
            </a:avLst>
          </a:prstGeom>
          <a:solidFill>
            <a:srgbClr val="642A9E">
              <a:alpha val="62000"/>
            </a:srgbClr>
          </a:solidFill>
          <a:ln w="9525" algn="ctr">
            <a:solidFill>
              <a:srgbClr val="CC00FF"/>
            </a:solidFill>
            <a:miter lim="800000"/>
            <a:headEnd/>
            <a:tailEnd/>
          </a:ln>
          <a:effectLst/>
        </p:spPr>
        <p:txBody>
          <a:bodyPr/>
          <a:lstStyle/>
          <a:p>
            <a:pPr algn="ctr">
              <a:defRPr/>
            </a:pPr>
            <a:r>
              <a:rPr lang="en-US" sz="1800" b="1" i="1">
                <a:solidFill>
                  <a:schemeClr val="bg1"/>
                </a:solidFill>
                <a:effectLst>
                  <a:outerShdw blurRad="38100" dist="38100" dir="2700000" algn="tl">
                    <a:srgbClr val="000000"/>
                  </a:outerShdw>
                </a:effectLst>
              </a:rPr>
              <a:t>3. Language</a:t>
            </a:r>
          </a:p>
        </p:txBody>
      </p:sp>
      <p:sp>
        <p:nvSpPr>
          <p:cNvPr id="24" name="AutoShape 24"/>
          <p:cNvSpPr>
            <a:spLocks noChangeArrowheads="1"/>
          </p:cNvSpPr>
          <p:nvPr/>
        </p:nvSpPr>
        <p:spPr bwMode="auto">
          <a:xfrm>
            <a:off x="5219700" y="5661025"/>
            <a:ext cx="1944688" cy="1008063"/>
          </a:xfrm>
          <a:prstGeom prst="wedgeRoundRectCallout">
            <a:avLst>
              <a:gd name="adj1" fmla="val -64259"/>
              <a:gd name="adj2" fmla="val -145917"/>
              <a:gd name="adj3" fmla="val 16667"/>
            </a:avLst>
          </a:prstGeom>
          <a:solidFill>
            <a:srgbClr val="642A9E">
              <a:alpha val="62000"/>
            </a:srgbClr>
          </a:solidFill>
          <a:ln w="9525" algn="ctr">
            <a:solidFill>
              <a:srgbClr val="CC00FF"/>
            </a:solidFill>
            <a:miter lim="800000"/>
            <a:headEnd/>
            <a:tailEnd/>
          </a:ln>
          <a:effectLst/>
        </p:spPr>
        <p:txBody>
          <a:bodyPr/>
          <a:lstStyle/>
          <a:p>
            <a:pPr algn="ctr">
              <a:defRPr/>
            </a:pPr>
            <a:r>
              <a:rPr lang="en-US" sz="1800" b="1" i="1">
                <a:solidFill>
                  <a:schemeClr val="bg1"/>
                </a:solidFill>
                <a:effectLst>
                  <a:outerShdw blurRad="38100" dist="38100" dir="2700000" algn="tl">
                    <a:srgbClr val="000000"/>
                  </a:outerShdw>
                </a:effectLst>
              </a:rPr>
              <a:t>1. UBIWARE: Approach and Architecture</a:t>
            </a:r>
          </a:p>
        </p:txBody>
      </p:sp>
      <p:sp>
        <p:nvSpPr>
          <p:cNvPr id="25" name="AutoShape 24"/>
          <p:cNvSpPr>
            <a:spLocks noChangeArrowheads="1"/>
          </p:cNvSpPr>
          <p:nvPr/>
        </p:nvSpPr>
        <p:spPr bwMode="auto">
          <a:xfrm>
            <a:off x="7451725" y="3357563"/>
            <a:ext cx="1485900" cy="423862"/>
          </a:xfrm>
          <a:prstGeom prst="wedgeRoundRectCallout">
            <a:avLst>
              <a:gd name="adj1" fmla="val -27458"/>
              <a:gd name="adj2" fmla="val -186329"/>
              <a:gd name="adj3" fmla="val 16667"/>
            </a:avLst>
          </a:prstGeom>
          <a:solidFill>
            <a:srgbClr val="642A9E">
              <a:alpha val="62000"/>
            </a:srgbClr>
          </a:solidFill>
          <a:ln w="9525" algn="ctr">
            <a:solidFill>
              <a:srgbClr val="CC00FF"/>
            </a:solidFill>
            <a:miter lim="800000"/>
            <a:headEnd/>
            <a:tailEnd/>
          </a:ln>
          <a:effectLst/>
        </p:spPr>
        <p:txBody>
          <a:bodyPr/>
          <a:lstStyle/>
          <a:p>
            <a:pPr algn="ctr">
              <a:defRPr/>
            </a:pPr>
            <a:r>
              <a:rPr lang="en-US" sz="1800" b="1" i="1">
                <a:solidFill>
                  <a:schemeClr val="bg1"/>
                </a:solidFill>
                <a:effectLst>
                  <a:outerShdw blurRad="38100" dist="38100" dir="2700000" algn="tl">
                    <a:srgbClr val="000000"/>
                  </a:outerShdw>
                </a:effectLst>
              </a:rPr>
              <a:t>2. Engine</a:t>
            </a:r>
          </a:p>
        </p:txBody>
      </p:sp>
      <p:sp>
        <p:nvSpPr>
          <p:cNvPr id="26" name="AutoShape 24"/>
          <p:cNvSpPr>
            <a:spLocks noChangeArrowheads="1"/>
          </p:cNvSpPr>
          <p:nvPr/>
        </p:nvSpPr>
        <p:spPr bwMode="auto">
          <a:xfrm>
            <a:off x="323850" y="3860800"/>
            <a:ext cx="1871663" cy="422275"/>
          </a:xfrm>
          <a:prstGeom prst="wedgeRoundRectCallout">
            <a:avLst>
              <a:gd name="adj1" fmla="val 35579"/>
              <a:gd name="adj2" fmla="val 220676"/>
              <a:gd name="adj3" fmla="val 16667"/>
            </a:avLst>
          </a:prstGeom>
          <a:solidFill>
            <a:srgbClr val="642A9E">
              <a:alpha val="62000"/>
            </a:srgbClr>
          </a:solidFill>
          <a:ln w="9525" algn="ctr">
            <a:solidFill>
              <a:srgbClr val="CC00FF"/>
            </a:solidFill>
            <a:miter lim="800000"/>
            <a:headEnd/>
            <a:tailEnd/>
          </a:ln>
          <a:effectLst/>
        </p:spPr>
        <p:txBody>
          <a:bodyPr/>
          <a:lstStyle/>
          <a:p>
            <a:pPr algn="ctr">
              <a:defRPr/>
            </a:pPr>
            <a:r>
              <a:rPr lang="en-US" sz="1800" b="1" i="1">
                <a:solidFill>
                  <a:schemeClr val="bg1"/>
                </a:solidFill>
                <a:effectLst>
                  <a:outerShdw blurRad="38100" dist="38100" dir="2700000" algn="tl">
                    <a:srgbClr val="000000"/>
                  </a:outerShdw>
                </a:effectLst>
              </a:rPr>
              <a:t>4. Ontonuts</a:t>
            </a:r>
          </a:p>
        </p:txBody>
      </p:sp>
      <p:sp>
        <p:nvSpPr>
          <p:cNvPr id="74769" name="Right Arrow 65"/>
          <p:cNvSpPr>
            <a:spLocks noChangeArrowheads="1"/>
          </p:cNvSpPr>
          <p:nvPr/>
        </p:nvSpPr>
        <p:spPr bwMode="auto">
          <a:xfrm rot="8508029">
            <a:off x="3276600" y="4868863"/>
            <a:ext cx="865188" cy="365125"/>
          </a:xfrm>
          <a:prstGeom prst="rightArrow">
            <a:avLst>
              <a:gd name="adj1" fmla="val 50000"/>
              <a:gd name="adj2" fmla="val 114957"/>
            </a:avLst>
          </a:prstGeom>
          <a:solidFill>
            <a:srgbClr val="66FFFF">
              <a:alpha val="32941"/>
            </a:srgbClr>
          </a:solidFill>
          <a:ln w="28575" algn="ctr">
            <a:solidFill>
              <a:srgbClr val="CC00FF"/>
            </a:solidFill>
            <a:round/>
            <a:headEnd/>
            <a:tailEnd type="triangle" w="med" len="med"/>
          </a:ln>
        </p:spPr>
        <p:txBody>
          <a:bodyPr rot="1080000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74770" name="Right Arrow 66"/>
          <p:cNvSpPr>
            <a:spLocks noChangeArrowheads="1"/>
          </p:cNvSpPr>
          <p:nvPr/>
        </p:nvSpPr>
        <p:spPr bwMode="auto">
          <a:xfrm rot="-10096175">
            <a:off x="2411413" y="2725738"/>
            <a:ext cx="865187" cy="365125"/>
          </a:xfrm>
          <a:prstGeom prst="rightArrow">
            <a:avLst>
              <a:gd name="adj1" fmla="val 50000"/>
              <a:gd name="adj2" fmla="val 114957"/>
            </a:avLst>
          </a:prstGeom>
          <a:solidFill>
            <a:srgbClr val="66FFFF">
              <a:alpha val="32941"/>
            </a:srgbClr>
          </a:solidFill>
          <a:ln w="28575" algn="ctr">
            <a:solidFill>
              <a:srgbClr val="CC00FF"/>
            </a:solidFill>
            <a:round/>
            <a:headEnd/>
            <a:tailEnd type="triangle" w="med" len="med"/>
          </a:ln>
        </p:spPr>
        <p:txBody>
          <a:bodyPr rot="1080000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74771" name="Right Arrow 67"/>
          <p:cNvSpPr>
            <a:spLocks noChangeArrowheads="1"/>
          </p:cNvSpPr>
          <p:nvPr/>
        </p:nvSpPr>
        <p:spPr bwMode="auto">
          <a:xfrm rot="-2487748">
            <a:off x="6659563" y="2565400"/>
            <a:ext cx="865187" cy="365125"/>
          </a:xfrm>
          <a:prstGeom prst="rightArrow">
            <a:avLst>
              <a:gd name="adj1" fmla="val 50000"/>
              <a:gd name="adj2" fmla="val 114957"/>
            </a:avLst>
          </a:prstGeom>
          <a:solidFill>
            <a:srgbClr val="66FFFF">
              <a:alpha val="32941"/>
            </a:srgbClr>
          </a:solidFill>
          <a:ln w="28575" algn="ctr">
            <a:solidFill>
              <a:srgbClr val="CC00FF"/>
            </a:solidFill>
            <a:round/>
            <a:headEnd/>
            <a:tailEnd type="triangle" w="med" len="med"/>
          </a:ln>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30" name="Text Box 32"/>
          <p:cNvSpPr txBox="1">
            <a:spLocks noChangeArrowheads="1"/>
          </p:cNvSpPr>
          <p:nvPr/>
        </p:nvSpPr>
        <p:spPr bwMode="auto">
          <a:xfrm>
            <a:off x="-107950" y="1687513"/>
            <a:ext cx="2016125" cy="517525"/>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spcBef>
                <a:spcPct val="50000"/>
              </a:spcBef>
              <a:defRPr/>
            </a:pPr>
            <a:r>
              <a:rPr lang="en-US" sz="1400" b="1" i="1">
                <a:solidFill>
                  <a:srgbClr val="993300"/>
                </a:solidFill>
                <a:effectLst>
                  <a:outerShdw blurRad="38100" dist="38100" dir="2700000" algn="tl">
                    <a:srgbClr val="C0C0C0"/>
                  </a:outerShdw>
                </a:effectLst>
                <a:ea typeface="SimSun" pitchFamily="2" charset="-122"/>
                <a:cs typeface="Times New Roman" pitchFamily="18" charset="0"/>
              </a:rPr>
              <a:t>Business Process Choreography</a:t>
            </a:r>
          </a:p>
        </p:txBody>
      </p:sp>
      <p:sp>
        <p:nvSpPr>
          <p:cNvPr id="31" name="Text Box 33"/>
          <p:cNvSpPr txBox="1">
            <a:spLocks noChangeArrowheads="1"/>
          </p:cNvSpPr>
          <p:nvPr/>
        </p:nvSpPr>
        <p:spPr bwMode="auto">
          <a:xfrm>
            <a:off x="179388" y="4930775"/>
            <a:ext cx="1584325" cy="730250"/>
          </a:xfrm>
          <a:prstGeom prst="rect">
            <a:avLst/>
          </a:prstGeom>
          <a:noFill/>
          <a:ln w="9525">
            <a:noFill/>
            <a:miter lim="800000"/>
            <a:headEnd/>
            <a:tailEnd/>
          </a:ln>
          <a:effectLst>
            <a:outerShdw dist="17961" dir="2700000" algn="ctr" rotWithShape="0">
              <a:schemeClr val="bg2"/>
            </a:outerShdw>
          </a:effectLst>
        </p:spPr>
        <p:txBody>
          <a:bodyPr>
            <a:spAutoFit/>
          </a:bodyPr>
          <a:lstStyle/>
          <a:p>
            <a:pPr algn="ctr">
              <a:spcBef>
                <a:spcPct val="50000"/>
              </a:spcBef>
              <a:defRPr/>
            </a:pPr>
            <a:r>
              <a:rPr lang="en-US" sz="1400" b="1" i="1">
                <a:solidFill>
                  <a:srgbClr val="993300"/>
                </a:solidFill>
                <a:effectLst>
                  <a:outerShdw blurRad="38100" dist="38100" dir="2700000" algn="tl">
                    <a:srgbClr val="C0C0C0"/>
                  </a:outerShdw>
                </a:effectLst>
                <a:ea typeface="SimSun" pitchFamily="2" charset="-122"/>
                <a:cs typeface="Times New Roman" pitchFamily="18" charset="0"/>
              </a:rPr>
              <a:t>External Capabilities Orchestration</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CA33E420-4F30-4E65-BA45-3BC9C93C6AD0}" type="slidenum">
              <a:rPr lang="ru-RU" altLang="en-US" sz="1200">
                <a:solidFill>
                  <a:schemeClr val="tx1"/>
                </a:solidFill>
              </a:rPr>
              <a:pPr eaLnBrk="1" hangingPunct="1">
                <a:spcBef>
                  <a:spcPct val="0"/>
                </a:spcBef>
                <a:buFontTx/>
                <a:buNone/>
              </a:pPr>
              <a:t>49</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1058" name="Rectangle 2"/>
          <p:cNvSpPr>
            <a:spLocks noGrp="1" noChangeArrowheads="1"/>
          </p:cNvSpPr>
          <p:nvPr>
            <p:ph type="title"/>
          </p:nvPr>
        </p:nvSpPr>
        <p:spPr>
          <a:xfrm>
            <a:off x="2462213" y="261938"/>
            <a:ext cx="6502400" cy="503237"/>
          </a:xfrm>
        </p:spPr>
        <p:txBody>
          <a:bodyPr/>
          <a:lstStyle/>
          <a:p>
            <a:pPr algn="r" eaLnBrk="1" hangingPunct="1">
              <a:defRPr/>
            </a:pPr>
            <a:r>
              <a:rPr lang="en-US" sz="3200" dirty="0"/>
              <a:t>Project Results</a:t>
            </a:r>
          </a:p>
        </p:txBody>
      </p:sp>
      <p:sp>
        <p:nvSpPr>
          <p:cNvPr id="75780"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800">
              <a:solidFill>
                <a:schemeClr val="tx1"/>
              </a:solidFill>
            </a:endParaRPr>
          </a:p>
        </p:txBody>
      </p:sp>
      <p:sp>
        <p:nvSpPr>
          <p:cNvPr id="7578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800">
              <a:solidFill>
                <a:schemeClr val="tx1"/>
              </a:solidFill>
            </a:endParaRPr>
          </a:p>
        </p:txBody>
      </p:sp>
      <p:sp>
        <p:nvSpPr>
          <p:cNvPr id="153" name="Rectangle 3"/>
          <p:cNvSpPr txBox="1">
            <a:spLocks noChangeArrowheads="1"/>
          </p:cNvSpPr>
          <p:nvPr/>
        </p:nvSpPr>
        <p:spPr bwMode="auto">
          <a:xfrm>
            <a:off x="611188" y="1052513"/>
            <a:ext cx="8353425" cy="5113337"/>
          </a:xfrm>
          <a:prstGeom prst="rect">
            <a:avLst/>
          </a:prstGeom>
          <a:noFill/>
          <a:ln w="9525">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just"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Theoretical achievements:</a:t>
            </a:r>
          </a:p>
          <a:p>
            <a:pPr lvl="1" algn="just" eaLnBrk="1" hangingPunct="1">
              <a:spcBef>
                <a:spcPct val="20000"/>
              </a:spcBef>
              <a:buClr>
                <a:srgbClr val="003366"/>
              </a:buClr>
              <a:buSzPct val="80000"/>
              <a:buFont typeface="Wingdings" pitchFamily="2" charset="2"/>
              <a:buChar char="q"/>
              <a:defRPr/>
            </a:pP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new paradigm in software engineering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and approach towards creation of semantically enhanced agent-based integration middleware that makes heterogeneous resources proactive, goal-driven and able to interoperate with each other in collaborative environment</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a:t>
            </a:r>
          </a:p>
          <a:p>
            <a:pPr lvl="1" algn="just" eaLnBrk="1" hangingPunct="1">
              <a:spcBef>
                <a:spcPct val="20000"/>
              </a:spcBef>
              <a:buClr>
                <a:srgbClr val="003366"/>
              </a:buClr>
              <a:buSzPct val="80000"/>
              <a:buFont typeface="Wingdings" pitchFamily="2" charset="2"/>
              <a:buChar char="q"/>
              <a:defRPr/>
            </a:pP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Semantic Agent Programming Language (S-APL)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is integrating features of several kinds of tools: agent programming languages, semantic reasoners, querying languages and agent communication content languages;</a:t>
            </a:r>
          </a:p>
          <a:p>
            <a:pPr lvl="1" algn="just" eaLnBrk="1" hangingPunct="1">
              <a:spcBef>
                <a:spcPct val="20000"/>
              </a:spcBef>
              <a:buClr>
                <a:srgbClr val="003366"/>
              </a:buClr>
              <a:buSzPct val="80000"/>
              <a:buFont typeface="Wingdings" pitchFamily="2" charset="2"/>
              <a:buChar char="q"/>
              <a:defRPr/>
            </a:pP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Ontonut technology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to tackle the problem of distributed querying in UBIWARE-based multi-agent systems;</a:t>
            </a:r>
          </a:p>
          <a:p>
            <a:pPr lvl="1" algn="just" eaLnBrk="1" hangingPunct="1">
              <a:spcBef>
                <a:spcPct val="20000"/>
              </a:spcBef>
              <a:buClr>
                <a:srgbClr val="003366"/>
              </a:buClr>
              <a:buSzPct val="80000"/>
              <a:buFont typeface="Wingdings" pitchFamily="2" charset="2"/>
              <a:buChar char="q"/>
              <a:defRPr/>
            </a:pP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SURPAS</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 (Smart Ubiquitous Resource Privacy and Security) and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organizational policies</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p>
          <a:p>
            <a:pPr lvl="1" algn="just" eaLnBrk="1" hangingPunct="1">
              <a:spcBef>
                <a:spcPct val="20000"/>
              </a:spcBef>
              <a:buClr>
                <a:srgbClr val="003366"/>
              </a:buClr>
              <a:buSzPct val="80000"/>
              <a:buFont typeface="Wingdings" pitchFamily="2" charset="2"/>
              <a:buChar char="q"/>
              <a:defRPr/>
            </a:pPr>
            <a:r>
              <a:rPr lang="fi-FI" altLang="en-US" sz="1800" b="1" i="1">
                <a:solidFill>
                  <a:srgbClr val="993300"/>
                </a:solidFill>
                <a:effectLst>
                  <a:outerShdw blurRad="38100" dist="38100" dir="2700000" algn="tl">
                    <a:srgbClr val="C0C0C0"/>
                  </a:outerShdw>
                </a:effectLst>
                <a:ea typeface="SimSun" pitchFamily="2" charset="-122"/>
                <a:cs typeface="Times New Roman" pitchFamily="18" charset="0"/>
              </a:rPr>
              <a:t>4I (FOR EYE) </a:t>
            </a:r>
            <a:r>
              <a:rPr lang="en-US" altLang="en-US" sz="1800" b="1" i="1">
                <a:solidFill>
                  <a:srgbClr val="993300"/>
                </a:solidFill>
                <a:effectLst>
                  <a:outerShdw blurRad="38100" dist="38100" dir="2700000" algn="tl">
                    <a:srgbClr val="C0C0C0"/>
                  </a:outerShdw>
                </a:effectLst>
                <a:ea typeface="SimSun" pitchFamily="2" charset="-122"/>
                <a:cs typeface="Times New Roman" pitchFamily="18" charset="0"/>
              </a:rPr>
              <a:t>technology -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 next step towards new generation of context-aware service-oriented collaborative user interfaces</a:t>
            </a:r>
            <a:r>
              <a:rPr lang="fi-FI" altLang="en-US" sz="1800" b="1" i="1">
                <a:solidFill>
                  <a:srgbClr val="993300"/>
                </a:solidFill>
                <a:effectLst>
                  <a:outerShdw blurRad="38100" dist="38100" dir="2700000" algn="tl">
                    <a:srgbClr val="C0C0C0"/>
                  </a:outerShdw>
                </a:effectLst>
                <a:ea typeface="SimSun" pitchFamily="2" charset="-122"/>
                <a:cs typeface="Times New Roman" pitchFamily="18" charset="0"/>
              </a:rPr>
              <a:t>. </a:t>
            </a:r>
          </a:p>
          <a:p>
            <a:pPr lvl="1" algn="just" eaLnBrk="1" hangingPunct="1">
              <a:spcBef>
                <a:spcPct val="20000"/>
              </a:spcBef>
              <a:buClr>
                <a:srgbClr val="003366"/>
              </a:buClr>
              <a:buSzPct val="80000"/>
              <a:buFont typeface="Wingdings" pitchFamily="2" charset="2"/>
              <a:buChar char="q"/>
              <a:defRPr/>
            </a:pPr>
            <a:endParaRPr lang="en-US" altLang="en-US" sz="1800" i="1">
              <a:solidFill>
                <a:srgbClr val="993300"/>
              </a:solidFill>
              <a:effectLst>
                <a:outerShdw blurRad="38100" dist="38100" dir="2700000" algn="tl">
                  <a:srgbClr val="C0C0C0"/>
                </a:outerShdw>
              </a:effectLst>
              <a:ea typeface="SimSun" pitchFamily="2" charset="-122"/>
              <a:cs typeface="Times New Roman" pitchFamily="18" charset="0"/>
            </a:endParaRPr>
          </a:p>
          <a:p>
            <a:pPr lvl="1" algn="just" eaLnBrk="1" hangingPunct="1">
              <a:lnSpc>
                <a:spcPct val="80000"/>
              </a:lnSpc>
              <a:spcBef>
                <a:spcPct val="20000"/>
              </a:spcBef>
              <a:buClr>
                <a:srgbClr val="003366"/>
              </a:buClr>
              <a:buSzPct val="80000"/>
              <a:buFont typeface="Wingdings" pitchFamily="2" charset="2"/>
              <a:buChar char="q"/>
              <a:defRPr/>
            </a:pPr>
            <a:endParaRPr lang="en-US" altLang="en-US" sz="1800" b="1" i="1">
              <a:solidFill>
                <a:srgbClr val="993300"/>
              </a:solidFill>
              <a:effectLst>
                <a:outerShdw blurRad="38100" dist="38100" dir="2700000" algn="tl">
                  <a:srgbClr val="C0C0C0"/>
                </a:outerShdw>
              </a:effectLst>
              <a:ea typeface="SimSun" pitchFamily="2" charset="-122"/>
              <a:cs typeface="Times New Roman" pitchFamily="18" charset="0"/>
            </a:endParaRPr>
          </a:p>
          <a:p>
            <a:pPr algn="just" eaLnBrk="1" hangingPunct="1">
              <a:lnSpc>
                <a:spcPct val="80000"/>
              </a:lnSpc>
              <a:spcBef>
                <a:spcPct val="20000"/>
              </a:spcBef>
              <a:defRPr/>
            </a:pPr>
            <a:endParaRPr lang="fi-FI"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algn="just" eaLnBrk="1" hangingPunct="1">
              <a:lnSpc>
                <a:spcPct val="80000"/>
              </a:lnSpc>
              <a:spcBef>
                <a:spcPct val="20000"/>
              </a:spcBef>
              <a:defRPr/>
            </a:pPr>
            <a:endParaRPr lang="fi-FI"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427538" y="404813"/>
            <a:ext cx="4610100" cy="1655762"/>
          </a:xfrm>
          <a:prstGeom prst="rect">
            <a:avLst/>
          </a:prstGeom>
          <a:solidFill>
            <a:srgbClr val="FFFFCC">
              <a:alpha val="3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1707011" name="Rectangle 3"/>
          <p:cNvSpPr>
            <a:spLocks noGrp="1" noChangeArrowheads="1"/>
          </p:cNvSpPr>
          <p:nvPr>
            <p:ph type="ctrTitle"/>
          </p:nvPr>
        </p:nvSpPr>
        <p:spPr>
          <a:xfrm>
            <a:off x="4313238" y="379413"/>
            <a:ext cx="4673600" cy="1079500"/>
          </a:xfrm>
        </p:spPr>
        <p:txBody>
          <a:bodyPr/>
          <a:lstStyle/>
          <a:p>
            <a:pPr algn="r" eaLnBrk="1" hangingPunct="1">
              <a:defRPr/>
            </a:pPr>
            <a:r>
              <a:rPr lang="en-US" altLang="en-US" sz="3200">
                <a:solidFill>
                  <a:srgbClr val="993300"/>
                </a:solidFill>
              </a:rPr>
              <a:t>Why do you need UBIWARE ?</a:t>
            </a:r>
            <a:endParaRPr lang="en-US" altLang="en-US" sz="3200" i="1">
              <a:solidFill>
                <a:srgbClr val="660033"/>
              </a:solidFill>
            </a:endParaRPr>
          </a:p>
        </p:txBody>
      </p:sp>
      <p:grpSp>
        <p:nvGrpSpPr>
          <p:cNvPr id="30724" name="Group 4"/>
          <p:cNvGrpSpPr>
            <a:grpSpLocks/>
          </p:cNvGrpSpPr>
          <p:nvPr/>
        </p:nvGrpSpPr>
        <p:grpSpPr bwMode="auto">
          <a:xfrm>
            <a:off x="-3175" y="1138238"/>
            <a:ext cx="6230938" cy="5170487"/>
            <a:chOff x="-2" y="1116"/>
            <a:chExt cx="2782" cy="2631"/>
          </a:xfrm>
        </p:grpSpPr>
        <p:grpSp>
          <p:nvGrpSpPr>
            <p:cNvPr id="30731" name="Group 5"/>
            <p:cNvGrpSpPr>
              <a:grpSpLocks/>
            </p:cNvGrpSpPr>
            <p:nvPr/>
          </p:nvGrpSpPr>
          <p:grpSpPr bwMode="auto">
            <a:xfrm>
              <a:off x="-2" y="1116"/>
              <a:ext cx="2767" cy="2631"/>
              <a:chOff x="187" y="1098"/>
              <a:chExt cx="2767" cy="2631"/>
            </a:xfrm>
          </p:grpSpPr>
          <p:grpSp>
            <p:nvGrpSpPr>
              <p:cNvPr id="30739" name="Group 6"/>
              <p:cNvGrpSpPr>
                <a:grpSpLocks/>
              </p:cNvGrpSpPr>
              <p:nvPr/>
            </p:nvGrpSpPr>
            <p:grpSpPr bwMode="auto">
              <a:xfrm>
                <a:off x="187" y="1098"/>
                <a:ext cx="2767" cy="2631"/>
                <a:chOff x="368" y="618"/>
                <a:chExt cx="3918" cy="3560"/>
              </a:xfrm>
            </p:grpSpPr>
            <p:pic>
              <p:nvPicPr>
                <p:cNvPr id="3074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618"/>
                  <a:ext cx="3674" cy="3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Picture 8" descr="S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 y="3294"/>
                  <a:ext cx="1179"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 y="1164"/>
                <a:ext cx="725"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1" name="Picture 10"/>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 y="2088"/>
                <a:ext cx="952" cy="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32" name="Group 11"/>
            <p:cNvGrpSpPr>
              <a:grpSpLocks/>
            </p:cNvGrpSpPr>
            <p:nvPr/>
          </p:nvGrpSpPr>
          <p:grpSpPr bwMode="auto">
            <a:xfrm flipH="1">
              <a:off x="2345" y="3158"/>
              <a:ext cx="371" cy="453"/>
              <a:chOff x="1236" y="869"/>
              <a:chExt cx="680" cy="723"/>
            </a:xfrm>
          </p:grpSpPr>
          <p:sp>
            <p:nvSpPr>
              <p:cNvPr id="30737" name="Oval 12"/>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0738" name="Picture 13" descr="CA0NW12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3" name="Picture 14" descr="Brain"/>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2" y="1144"/>
              <a:ext cx="408" cy="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4" name="Group 15"/>
            <p:cNvGrpSpPr>
              <a:grpSpLocks/>
            </p:cNvGrpSpPr>
            <p:nvPr/>
          </p:nvGrpSpPr>
          <p:grpSpPr bwMode="auto">
            <a:xfrm>
              <a:off x="1020" y="2024"/>
              <a:ext cx="953" cy="590"/>
              <a:chOff x="2971" y="1550"/>
              <a:chExt cx="1088" cy="697"/>
            </a:xfrm>
          </p:grpSpPr>
          <p:pic>
            <p:nvPicPr>
              <p:cNvPr id="30735" name="Picture 16" descr="hub!"/>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71" y="1550"/>
                <a:ext cx="952" cy="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6" name="Picture 17"/>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9" y="1716"/>
                <a:ext cx="580" cy="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0725" name="Group 18"/>
          <p:cNvGrpSpPr>
            <a:grpSpLocks/>
          </p:cNvGrpSpPr>
          <p:nvPr/>
        </p:nvGrpSpPr>
        <p:grpSpPr bwMode="auto">
          <a:xfrm>
            <a:off x="3057525" y="5965825"/>
            <a:ext cx="3276600" cy="892175"/>
            <a:chOff x="0" y="3758"/>
            <a:chExt cx="2064" cy="562"/>
          </a:xfrm>
        </p:grpSpPr>
        <p:sp>
          <p:nvSpPr>
            <p:cNvPr id="30729" name="Text Box 19"/>
            <p:cNvSpPr txBox="1">
              <a:spLocks noChangeArrowheads="1"/>
            </p:cNvSpPr>
            <p:nvPr/>
          </p:nvSpPr>
          <p:spPr bwMode="auto">
            <a:xfrm>
              <a:off x="111" y="4062"/>
              <a:ext cx="195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50000"/>
                </a:spcBef>
                <a:buFontTx/>
                <a:buNone/>
              </a:pPr>
              <a:r>
                <a:rPr lang="en-US" altLang="en-US" sz="1600" b="1" i="1">
                  <a:solidFill>
                    <a:schemeClr val="accent2"/>
                  </a:solidFill>
                </a:rPr>
                <a:t>Industrial Ontologies Group</a:t>
              </a:r>
              <a:r>
                <a:rPr lang="en-US" altLang="en-US" sz="2000" b="1" i="1">
                  <a:solidFill>
                    <a:schemeClr val="accent2"/>
                  </a:solidFill>
                </a:rPr>
                <a:t>  </a:t>
              </a:r>
              <a:r>
                <a:rPr lang="en-US" altLang="en-US" sz="1800" b="1" i="1">
                  <a:solidFill>
                    <a:schemeClr val="accent2"/>
                  </a:solidFill>
                </a:rPr>
                <a:t>                  </a:t>
              </a:r>
              <a:endParaRPr lang="en-US" altLang="en-US" sz="2000" b="1" i="1">
                <a:solidFill>
                  <a:schemeClr val="accent2"/>
                </a:solidFill>
              </a:endParaRPr>
            </a:p>
          </p:txBody>
        </p:sp>
        <p:pic>
          <p:nvPicPr>
            <p:cNvPr id="30730" name="Picture 20" descr="IOg-shadow"/>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3758"/>
              <a:ext cx="703" cy="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726" name="Group 21"/>
          <p:cNvGrpSpPr>
            <a:grpSpLocks/>
          </p:cNvGrpSpPr>
          <p:nvPr/>
        </p:nvGrpSpPr>
        <p:grpSpPr bwMode="auto">
          <a:xfrm>
            <a:off x="6283325" y="5588000"/>
            <a:ext cx="2513013" cy="938213"/>
            <a:chOff x="1474" y="3439"/>
            <a:chExt cx="1583" cy="591"/>
          </a:xfrm>
        </p:grpSpPr>
        <p:pic>
          <p:nvPicPr>
            <p:cNvPr id="30727" name="Picture 22" descr="jyu_torch_bi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18" y="3439"/>
              <a:ext cx="339" cy="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7031" name="Text Box 23"/>
            <p:cNvSpPr txBox="1">
              <a:spLocks noChangeArrowheads="1"/>
            </p:cNvSpPr>
            <p:nvPr/>
          </p:nvSpPr>
          <p:spPr bwMode="auto">
            <a:xfrm>
              <a:off x="1474" y="3838"/>
              <a:ext cx="1421" cy="192"/>
            </a:xfrm>
            <a:prstGeom prst="rect">
              <a:avLst/>
            </a:prstGeom>
            <a:noFill/>
            <a:ln w="9525">
              <a:noFill/>
              <a:miter lim="800000"/>
              <a:headEnd/>
              <a:tailEnd/>
            </a:ln>
            <a:effectLst/>
          </p:spPr>
          <p:txBody>
            <a:bodyPr>
              <a:spAutoFit/>
            </a:bodyP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algn="l" eaLnBrk="1" hangingPunct="1">
                <a:spcBef>
                  <a:spcPct val="50000"/>
                </a:spcBef>
                <a:defRPr/>
              </a:pPr>
              <a:r>
                <a:rPr lang="en-US" altLang="en-US" sz="1400" b="1" i="1">
                  <a:solidFill>
                    <a:schemeClr val="hlink"/>
                  </a:solidFill>
                  <a:effectLst>
                    <a:outerShdw blurRad="38100" dist="38100" dir="2700000" algn="tl">
                      <a:srgbClr val="C0C0C0"/>
                    </a:outerShdw>
                  </a:effectLst>
                </a:rPr>
                <a:t>University of Jyväskylä</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6" name="Picture 10" descr="map_panel"/>
          <p:cNvPicPr>
            <a:picLocks noChangeAspect="1" noChangeArrowheads="1"/>
          </p:cNvPicPr>
          <p:nvPr/>
        </p:nvPicPr>
        <p:blipFill>
          <a:blip r:embed="rId2"/>
          <a:srcRect b="6802"/>
          <a:stretch>
            <a:fillRect/>
          </a:stretch>
        </p:blipFill>
        <p:spPr bwMode="auto">
          <a:xfrm>
            <a:off x="7812088" y="2852738"/>
            <a:ext cx="1198562" cy="765175"/>
          </a:xfrm>
          <a:prstGeom prst="rect">
            <a:avLst/>
          </a:prstGeom>
          <a:ln>
            <a:solidFill>
              <a:srgbClr val="7030A0"/>
            </a:solidFill>
          </a:ln>
          <a:effectLst>
            <a:outerShdw blurRad="50800" dist="38100" dir="2700000" algn="tl" rotWithShape="0">
              <a:prstClr val="black">
                <a:alpha val="40000"/>
              </a:prstClr>
            </a:outerShdw>
          </a:effectLst>
        </p:spPr>
      </p:pic>
      <p:pic>
        <p:nvPicPr>
          <p:cNvPr id="101384" name="Picture 8" descr="browse_edit"/>
          <p:cNvPicPr>
            <a:picLocks noChangeAspect="1" noChangeArrowheads="1"/>
          </p:cNvPicPr>
          <p:nvPr/>
        </p:nvPicPr>
        <p:blipFill>
          <a:blip r:embed="rId3"/>
          <a:srcRect l="11732" t="1183" r="2586" b="3535"/>
          <a:stretch>
            <a:fillRect/>
          </a:stretch>
        </p:blipFill>
        <p:spPr bwMode="auto">
          <a:xfrm>
            <a:off x="6624638" y="4830763"/>
            <a:ext cx="1331912" cy="1046162"/>
          </a:xfrm>
          <a:prstGeom prst="rect">
            <a:avLst/>
          </a:prstGeom>
          <a:ln>
            <a:solidFill>
              <a:srgbClr val="7030A0"/>
            </a:solidFill>
          </a:ln>
          <a:effectLst>
            <a:outerShdw blurRad="50800" dist="38100" dir="2700000" algn="tl" rotWithShape="0">
              <a:prstClr val="black">
                <a:alpha val="40000"/>
              </a:prstClr>
            </a:outerShdw>
          </a:effectLst>
        </p:spPr>
      </p:pic>
      <p:pic>
        <p:nvPicPr>
          <p:cNvPr id="101383" name="Picture 7"/>
          <p:cNvPicPr>
            <a:picLocks noChangeAspect="1" noChangeArrowheads="1"/>
          </p:cNvPicPr>
          <p:nvPr/>
        </p:nvPicPr>
        <p:blipFill>
          <a:blip r:embed="rId4"/>
          <a:srcRect l="17419" t="15349" r="21146" b="27470"/>
          <a:stretch>
            <a:fillRect/>
          </a:stretch>
        </p:blipFill>
        <p:spPr bwMode="auto">
          <a:xfrm>
            <a:off x="7380288" y="4149725"/>
            <a:ext cx="1619250" cy="939800"/>
          </a:xfrm>
          <a:prstGeom prst="rect">
            <a:avLst/>
          </a:prstGeom>
          <a:ln>
            <a:solidFill>
              <a:srgbClr val="7030A0"/>
            </a:solidFill>
          </a:ln>
          <a:effectLst>
            <a:outerShdw blurRad="50800" dist="38100" dir="2700000" algn="tl" rotWithShape="0">
              <a:prstClr val="black">
                <a:alpha val="40000"/>
              </a:prstClr>
            </a:outerShdw>
          </a:effectLst>
        </p:spPr>
      </p:pic>
      <p:sp>
        <p:nvSpPr>
          <p:cNvPr id="768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6280B5F1-5141-4127-B057-32D7001F1705}" type="slidenum">
              <a:rPr lang="ru-RU" altLang="en-US" sz="1200">
                <a:solidFill>
                  <a:schemeClr val="tx1"/>
                </a:solidFill>
              </a:rPr>
              <a:pPr eaLnBrk="1" hangingPunct="1">
                <a:spcBef>
                  <a:spcPct val="0"/>
                </a:spcBef>
                <a:buFontTx/>
                <a:buNone/>
              </a:pPr>
              <a:t>50</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1058" name="Rectangle 2"/>
          <p:cNvSpPr>
            <a:spLocks noGrp="1" noChangeArrowheads="1"/>
          </p:cNvSpPr>
          <p:nvPr>
            <p:ph type="title"/>
          </p:nvPr>
        </p:nvSpPr>
        <p:spPr>
          <a:xfrm>
            <a:off x="2462213" y="261938"/>
            <a:ext cx="6502400" cy="503237"/>
          </a:xfrm>
        </p:spPr>
        <p:txBody>
          <a:bodyPr/>
          <a:lstStyle/>
          <a:p>
            <a:pPr algn="r" eaLnBrk="1" hangingPunct="1">
              <a:defRPr/>
            </a:pPr>
            <a:r>
              <a:rPr lang="en-US" sz="3200" dirty="0"/>
              <a:t>Project Results</a:t>
            </a:r>
          </a:p>
        </p:txBody>
      </p:sp>
      <p:sp>
        <p:nvSpPr>
          <p:cNvPr id="143" name="Rectangle 3"/>
          <p:cNvSpPr txBox="1">
            <a:spLocks noChangeArrowheads="1"/>
          </p:cNvSpPr>
          <p:nvPr/>
        </p:nvSpPr>
        <p:spPr bwMode="auto">
          <a:xfrm>
            <a:off x="611188" y="1052513"/>
            <a:ext cx="5976937" cy="4032250"/>
          </a:xfrm>
          <a:prstGeom prst="rect">
            <a:avLst/>
          </a:prstGeom>
          <a:noFill/>
          <a:ln w="9525">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just" eaLnBrk="1" hangingPunct="1">
              <a:lnSpc>
                <a:spcPct val="80000"/>
              </a:lnSpc>
              <a:spcBef>
                <a:spcPts val="12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UBIWARE Platform:</a:t>
            </a:r>
          </a:p>
          <a:p>
            <a:pPr lvl="1" algn="just" eaLnBrk="1" hangingPunct="1">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The UBIWARE Platform is a development framework for creating multi-agent systems;</a:t>
            </a:r>
          </a:p>
          <a:p>
            <a:pPr lvl="1" algn="just" eaLnBrk="1" hangingPunct="1">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UBIWARE engine;</a:t>
            </a:r>
          </a:p>
          <a:p>
            <a:pPr lvl="1" algn="just" eaLnBrk="1" hangingPunct="1">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Ontonuts engine;</a:t>
            </a:r>
          </a:p>
          <a:p>
            <a:pPr lvl="1" algn="just" eaLnBrk="1" hangingPunct="1">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Application-independent u</a:t>
            </a:r>
            <a:r>
              <a:rPr lang="fi-FI" altLang="en-US" sz="1800" i="1">
                <a:solidFill>
                  <a:srgbClr val="993300"/>
                </a:solidFill>
                <a:effectLst>
                  <a:outerShdw blurRad="38100" dist="38100" dir="2700000" algn="tl">
                    <a:srgbClr val="C0C0C0"/>
                  </a:outerShdw>
                </a:effectLst>
                <a:ea typeface="SimSun" pitchFamily="2" charset="-122"/>
                <a:cs typeface="Times New Roman" pitchFamily="18" charset="0"/>
              </a:rPr>
              <a:t>ser oriented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runtime environment;</a:t>
            </a:r>
          </a:p>
          <a:p>
            <a:pPr lvl="1" algn="just" eaLnBrk="1" hangingPunct="1">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Platform architecture follows cloud computing paradigm.</a:t>
            </a:r>
            <a:endParaRPr lang="fi-FI" altLang="en-US" sz="1800" i="1">
              <a:solidFill>
                <a:srgbClr val="993300"/>
              </a:solidFill>
              <a:effectLst>
                <a:outerShdw blurRad="38100" dist="38100" dir="2700000" algn="tl">
                  <a:srgbClr val="C0C0C0"/>
                </a:outerShdw>
              </a:effectLst>
              <a:ea typeface="SimSun" pitchFamily="2" charset="-122"/>
              <a:cs typeface="Times New Roman" pitchFamily="18" charset="0"/>
            </a:endParaRPr>
          </a:p>
          <a:p>
            <a:pPr algn="just" eaLnBrk="1" hangingPunct="1">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algn="just" eaLnBrk="1" hangingPunct="1">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Case Studies:</a:t>
            </a:r>
          </a:p>
          <a:p>
            <a:pPr lvl="1" algn="just" eaLnBrk="1" hangingPunct="1">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Industrial prototypes (for Fingrid, Metso Automation, Inno-W and ABB Companies);</a:t>
            </a:r>
          </a:p>
          <a:p>
            <a:pPr lvl="1" algn="just" eaLnBrk="1" hangingPunct="1">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IOG case: Mashupper – Agent-enabled Social Web;</a:t>
            </a:r>
          </a:p>
          <a:p>
            <a:pPr algn="just"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algn="just"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4I (FOR EYE) Browser</a:t>
            </a:r>
          </a:p>
          <a:p>
            <a:pPr algn="just" eaLnBrk="1" hangingPunct="1">
              <a:lnSpc>
                <a:spcPct val="80000"/>
              </a:lnSpc>
              <a:spcBef>
                <a:spcPct val="20000"/>
              </a:spcBef>
              <a:defRPr/>
            </a:pPr>
            <a:endParaRPr lang="en-US" altLang="en-US" sz="2400" b="1" i="1">
              <a:solidFill>
                <a:srgbClr val="336699"/>
              </a:solidFill>
              <a:effectLst>
                <a:outerShdw blurRad="38100" dist="38100" dir="2700000" algn="tl">
                  <a:srgbClr val="C0C0C0"/>
                </a:outerShdw>
              </a:effectLst>
              <a:ea typeface="SimSun" pitchFamily="2" charset="-122"/>
              <a:cs typeface="Times New Roman" pitchFamily="18" charset="0"/>
            </a:endParaRPr>
          </a:p>
          <a:p>
            <a:pPr lvl="1" algn="just" eaLnBrk="1" hangingPunct="1">
              <a:lnSpc>
                <a:spcPct val="80000"/>
              </a:lnSpc>
              <a:spcBef>
                <a:spcPct val="20000"/>
              </a:spcBef>
              <a:buClr>
                <a:srgbClr val="003366"/>
              </a:buClr>
              <a:buSzPct val="80000"/>
              <a:buFont typeface="Wingdings" pitchFamily="2" charset="2"/>
              <a:buChar char="q"/>
              <a:defRPr/>
            </a:pPr>
            <a:endParaRPr lang="en-US" altLang="en-US" sz="2400" i="1">
              <a:solidFill>
                <a:srgbClr val="993300"/>
              </a:solidFill>
              <a:effectLst>
                <a:outerShdw blurRad="38100" dist="38100" dir="2700000" algn="tl">
                  <a:srgbClr val="C0C0C0"/>
                </a:outerShdw>
              </a:effectLst>
              <a:ea typeface="SimSun" pitchFamily="2" charset="-122"/>
              <a:cs typeface="Times New Roman" pitchFamily="18" charset="0"/>
            </a:endParaRPr>
          </a:p>
        </p:txBody>
      </p:sp>
      <p:pic>
        <p:nvPicPr>
          <p:cNvPr id="101378" name="Picture 2"/>
          <p:cNvPicPr>
            <a:picLocks noChangeAspect="1" noChangeArrowheads="1"/>
          </p:cNvPicPr>
          <p:nvPr/>
        </p:nvPicPr>
        <p:blipFill>
          <a:blip r:embed="rId5"/>
          <a:srcRect/>
          <a:stretch>
            <a:fillRect/>
          </a:stretch>
        </p:blipFill>
        <p:spPr bwMode="auto">
          <a:xfrm>
            <a:off x="6859588" y="1079500"/>
            <a:ext cx="2033587" cy="1341438"/>
          </a:xfrm>
          <a:prstGeom prst="rect">
            <a:avLst/>
          </a:prstGeom>
          <a:ln>
            <a:solidFill>
              <a:srgbClr val="7030A0"/>
            </a:solidFill>
          </a:ln>
          <a:effectLst>
            <a:outerShdw blurRad="50800" dist="38100" dir="2700000" algn="tl" rotWithShape="0">
              <a:prstClr val="black">
                <a:alpha val="40000"/>
              </a:prstClr>
            </a:outerShdw>
          </a:effectLst>
        </p:spPr>
      </p:pic>
      <p:sp>
        <p:nvSpPr>
          <p:cNvPr id="76809"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800">
              <a:solidFill>
                <a:schemeClr val="tx1"/>
              </a:solidFill>
            </a:endParaRPr>
          </a:p>
        </p:txBody>
      </p:sp>
      <p:sp>
        <p:nvSpPr>
          <p:cNvPr id="7681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800">
              <a:solidFill>
                <a:schemeClr val="tx1"/>
              </a:solidFill>
            </a:endParaRPr>
          </a:p>
        </p:txBody>
      </p:sp>
      <p:graphicFrame>
        <p:nvGraphicFramePr>
          <p:cNvPr id="76811" name="Object 3"/>
          <p:cNvGraphicFramePr>
            <a:graphicFrameLocks noChangeAspect="1"/>
          </p:cNvGraphicFramePr>
          <p:nvPr/>
        </p:nvGraphicFramePr>
        <p:xfrm>
          <a:off x="6588125" y="3284538"/>
          <a:ext cx="1728788" cy="1092200"/>
        </p:xfrm>
        <a:graphic>
          <a:graphicData uri="http://schemas.openxmlformats.org/presentationml/2006/ole">
            <mc:AlternateContent xmlns:mc="http://schemas.openxmlformats.org/markup-compatibility/2006">
              <mc:Choice xmlns:v="urn:schemas-microsoft-com:vml" Requires="v">
                <p:oleObj name="Picture" r:id="rId6" imgW="7672024" imgH="5275222" progId="Word.Picture.8">
                  <p:embed/>
                </p:oleObj>
              </mc:Choice>
              <mc:Fallback>
                <p:oleObj name="Picture" r:id="rId6" imgW="7672024" imgH="5275222" progId="Word.Picture.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b="8337"/>
                      <a:stretch>
                        <a:fillRect/>
                      </a:stretch>
                    </p:blipFill>
                    <p:spPr bwMode="auto">
                      <a:xfrm>
                        <a:off x="6588125" y="3284538"/>
                        <a:ext cx="1728788"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1385" name="Picture 9" descr="Untitled-5"/>
          <p:cNvPicPr>
            <a:picLocks noChangeAspect="1" noChangeArrowheads="1"/>
          </p:cNvPicPr>
          <p:nvPr/>
        </p:nvPicPr>
        <p:blipFill>
          <a:blip r:embed="rId8"/>
          <a:srcRect/>
          <a:stretch>
            <a:fillRect/>
          </a:stretch>
        </p:blipFill>
        <p:spPr bwMode="auto">
          <a:xfrm>
            <a:off x="7235825" y="5621338"/>
            <a:ext cx="1368425" cy="831850"/>
          </a:xfrm>
          <a:prstGeom prst="rect">
            <a:avLst/>
          </a:prstGeom>
          <a:ln>
            <a:solidFill>
              <a:srgbClr val="7030A0"/>
            </a:solidFill>
          </a:ln>
          <a:effectLst>
            <a:outerShdw blurRad="50800" dist="38100" dir="2700000" algn="tl" rotWithShape="0">
              <a:prstClr val="black">
                <a:alpha val="40000"/>
              </a:prstClr>
            </a:outerShdw>
          </a:effectLst>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E568C87E-6D97-4FB8-9181-DC0460ACFDDD}" type="slidenum">
              <a:rPr lang="ru-RU" altLang="en-US" sz="1200">
                <a:solidFill>
                  <a:schemeClr val="tx1"/>
                </a:solidFill>
              </a:rPr>
              <a:pPr eaLnBrk="1" hangingPunct="1">
                <a:spcBef>
                  <a:spcPct val="0"/>
                </a:spcBef>
                <a:buFontTx/>
                <a:buNone/>
              </a:pPr>
              <a:t>51</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1058" name="Rectangle 2"/>
          <p:cNvSpPr>
            <a:spLocks noGrp="1" noChangeArrowheads="1"/>
          </p:cNvSpPr>
          <p:nvPr>
            <p:ph type="title"/>
          </p:nvPr>
        </p:nvSpPr>
        <p:spPr>
          <a:xfrm>
            <a:off x="2462213" y="261938"/>
            <a:ext cx="6502400" cy="503237"/>
          </a:xfrm>
        </p:spPr>
        <p:txBody>
          <a:bodyPr/>
          <a:lstStyle/>
          <a:p>
            <a:pPr algn="r" eaLnBrk="1" hangingPunct="1">
              <a:defRPr/>
            </a:pPr>
            <a:r>
              <a:rPr lang="en-US" sz="3200" dirty="0"/>
              <a:t>Utilization of Project Results</a:t>
            </a:r>
          </a:p>
        </p:txBody>
      </p:sp>
      <p:sp>
        <p:nvSpPr>
          <p:cNvPr id="143" name="Rectangle 3"/>
          <p:cNvSpPr txBox="1">
            <a:spLocks noChangeArrowheads="1"/>
          </p:cNvSpPr>
          <p:nvPr/>
        </p:nvSpPr>
        <p:spPr bwMode="auto">
          <a:xfrm>
            <a:off x="827088" y="1689100"/>
            <a:ext cx="8281987" cy="2892425"/>
          </a:xfrm>
          <a:prstGeom prst="rect">
            <a:avLst/>
          </a:prstGeom>
          <a:noFill/>
          <a:ln w="9525">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Used in industry and other projects:</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Fingrid Company;</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SCOPE project;</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Cloud Software project </a:t>
            </a:r>
            <a:r>
              <a:rPr lang="en-US" altLang="en-US" sz="1600" i="1">
                <a:solidFill>
                  <a:srgbClr val="7F7F7F"/>
                </a:solidFill>
                <a:effectLst>
                  <a:outerShdw blurRad="38100" dist="38100" dir="2700000" algn="tl">
                    <a:srgbClr val="C0C0C0"/>
                  </a:outerShdw>
                </a:effectLst>
                <a:ea typeface="SimSun" pitchFamily="2" charset="-122"/>
                <a:cs typeface="Times New Roman" pitchFamily="18" charset="0"/>
              </a:rPr>
              <a:t>(TIVIT Program).</a:t>
            </a:r>
            <a:endParaRPr lang="en-US" altLang="en-US" sz="1800" i="1">
              <a:solidFill>
                <a:srgbClr val="7F7F7F"/>
              </a:solidFill>
              <a:effectLst>
                <a:outerShdw blurRad="38100" dist="38100" dir="2700000" algn="tl">
                  <a:srgbClr val="C0C0C0"/>
                </a:outerShdw>
              </a:effectLst>
              <a:ea typeface="SimSun" pitchFamily="2" charset="-122"/>
              <a:cs typeface="Times New Roman" pitchFamily="18" charset="0"/>
            </a:endParaRPr>
          </a:p>
          <a:p>
            <a:pPr eaLnBrk="1" hangingPunct="1">
              <a:lnSpc>
                <a:spcPct val="80000"/>
              </a:lnSpc>
              <a:spcBef>
                <a:spcPct val="20000"/>
              </a:spcBef>
              <a:defRPr/>
            </a:pPr>
            <a:endParaRPr lang="en-US" altLang="en-US" sz="1200" b="1" i="1">
              <a:solidFill>
                <a:srgbClr val="336699"/>
              </a:solidFill>
              <a:effectLst>
                <a:outerShdw blurRad="38100" dist="38100" dir="2700000" algn="tl">
                  <a:srgbClr val="C0C0C0"/>
                </a:outerShdw>
              </a:effectLst>
              <a:ea typeface="SimSun" pitchFamily="2" charset="-122"/>
              <a:cs typeface="Times New Roman" pitchFamily="18" charset="0"/>
            </a:endParaRPr>
          </a:p>
          <a:p>
            <a:pPr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Courses:</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Design of Agent-based Systems;</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Semantic Web and Ontology Engineering;</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Service-oriented Architectures and Cloud Computing for Developers.</a:t>
            </a:r>
          </a:p>
          <a:p>
            <a:pPr eaLnBrk="1" hangingPunct="1">
              <a:lnSpc>
                <a:spcPct val="80000"/>
              </a:lnSpc>
              <a:defRPr/>
            </a:pPr>
            <a:endParaRPr lang="en-US" altLang="en-US" sz="1200" b="1" i="1">
              <a:solidFill>
                <a:srgbClr val="336699"/>
              </a:solidFill>
              <a:effectLst>
                <a:outerShdw blurRad="38100" dist="38100" dir="2700000" algn="tl">
                  <a:srgbClr val="C0C0C0"/>
                </a:outerShdw>
              </a:effectLst>
              <a:ea typeface="SimSun" pitchFamily="2" charset="-122"/>
              <a:cs typeface="Times New Roman" pitchFamily="18" charset="0"/>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5"/>
          <p:cNvSpPr txBox="1">
            <a:spLocks noGrp="1"/>
          </p:cNvSpPr>
          <p:nvPr/>
        </p:nvSpPr>
        <p:spPr bwMode="auto">
          <a:xfrm>
            <a:off x="8077200" y="6550025"/>
            <a:ext cx="1042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fld id="{14D647FC-F3A8-4660-B1E6-F18E23F764F8}" type="slidenum">
              <a:rPr lang="ru-RU" altLang="en-US" sz="1200" b="1">
                <a:solidFill>
                  <a:schemeClr val="tx1"/>
                </a:solidFill>
              </a:rPr>
              <a:pPr algn="ctr" eaLnBrk="1" hangingPunct="1">
                <a:spcBef>
                  <a:spcPct val="0"/>
                </a:spcBef>
                <a:buFontTx/>
                <a:buNone/>
              </a:pPr>
              <a:t>52</a:t>
            </a:fld>
            <a:r>
              <a:rPr lang="en-US" altLang="en-US" sz="1200" b="1">
                <a:solidFill>
                  <a:schemeClr val="tx1"/>
                </a:solidFill>
              </a:rPr>
              <a:t>  of  56</a:t>
            </a:r>
            <a:r>
              <a:rPr lang="en-US" altLang="en-US" sz="1400">
                <a:solidFill>
                  <a:schemeClr val="tx1"/>
                </a:solidFill>
              </a:rPr>
              <a:t> </a:t>
            </a:r>
            <a:endParaRPr lang="ru-RU" altLang="en-US" sz="1400">
              <a:solidFill>
                <a:schemeClr val="tx1"/>
              </a:solidFill>
            </a:endParaRPr>
          </a:p>
        </p:txBody>
      </p:sp>
      <p:sp>
        <p:nvSpPr>
          <p:cNvPr id="1581058" name="Rectangle 2"/>
          <p:cNvSpPr>
            <a:spLocks noGrp="1" noChangeArrowheads="1"/>
          </p:cNvSpPr>
          <p:nvPr>
            <p:ph type="title" idx="4294967295"/>
          </p:nvPr>
        </p:nvSpPr>
        <p:spPr>
          <a:xfrm>
            <a:off x="2462213" y="261938"/>
            <a:ext cx="6502400" cy="503237"/>
          </a:xfrm>
        </p:spPr>
        <p:txBody>
          <a:bodyPr/>
          <a:lstStyle/>
          <a:p>
            <a:pPr algn="r" eaLnBrk="1" hangingPunct="1">
              <a:defRPr/>
            </a:pPr>
            <a:r>
              <a:rPr lang="en-US" sz="3200"/>
              <a:t>Dissemination of the Results</a:t>
            </a:r>
          </a:p>
        </p:txBody>
      </p:sp>
      <p:sp>
        <p:nvSpPr>
          <p:cNvPr id="143" name="Rectangle 3"/>
          <p:cNvSpPr txBox="1">
            <a:spLocks noChangeArrowheads="1"/>
          </p:cNvSpPr>
          <p:nvPr/>
        </p:nvSpPr>
        <p:spPr bwMode="auto">
          <a:xfrm>
            <a:off x="827088" y="1196975"/>
            <a:ext cx="8281987" cy="4752975"/>
          </a:xfrm>
          <a:prstGeom prst="rect">
            <a:avLst/>
          </a:prstGeom>
          <a:noFill/>
          <a:ln w="9525">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r"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Internationalization:</a:t>
            </a:r>
          </a:p>
          <a:p>
            <a:pPr algn="just" eaLnBrk="1" hangingPunct="1">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Project has an international impact in a sense that project had a very international team. Researchers from 9 countries have been involved into research and development process during the project years. </a:t>
            </a:r>
          </a:p>
          <a:p>
            <a:pPr algn="just" eaLnBrk="1" hangingPunct="1">
              <a:defRPr/>
            </a:pPr>
            <a:endParaRPr lang="en-US" altLang="en-US" sz="1800" i="1">
              <a:solidFill>
                <a:srgbClr val="993300"/>
              </a:solidFill>
              <a:effectLst>
                <a:outerShdw blurRad="38100" dist="38100" dir="2700000" algn="tl">
                  <a:srgbClr val="C0C0C0"/>
                </a:outerShdw>
              </a:effectLst>
              <a:ea typeface="SimSun" pitchFamily="2" charset="-122"/>
              <a:cs typeface="Times New Roman" pitchFamily="18" charset="0"/>
            </a:endParaRPr>
          </a:p>
          <a:p>
            <a:pPr algn="just" eaLnBrk="1" hangingPunct="1">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IOG team has got an award as the most international team (Agora Center, University of Jyväskylä).</a:t>
            </a:r>
          </a:p>
          <a:p>
            <a:pPr eaLnBrk="1" hangingPunct="1">
              <a:lnSpc>
                <a:spcPct val="80000"/>
              </a:lnSpc>
              <a:spcBef>
                <a:spcPct val="20000"/>
              </a:spcBef>
              <a:defRPr/>
            </a:pPr>
            <a:endParaRPr lang="en-US" altLang="en-US" sz="1200" b="1" i="1">
              <a:solidFill>
                <a:srgbClr val="336699"/>
              </a:solidFill>
              <a:effectLst>
                <a:outerShdw blurRad="38100" dist="38100" dir="2700000" algn="tl">
                  <a:srgbClr val="C0C0C0"/>
                </a:outerShdw>
              </a:effectLst>
              <a:ea typeface="SimSun" pitchFamily="2" charset="-122"/>
              <a:cs typeface="Times New Roman" pitchFamily="18" charset="0"/>
            </a:endParaRPr>
          </a:p>
          <a:p>
            <a:pPr algn="r"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New academic degrees:</a:t>
            </a:r>
          </a:p>
          <a:p>
            <a:pPr algn="just" eaLnBrk="1" hangingPunct="1">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Environment of the project was very assistive for the students that took part in the project research and development. As a result of it, project gave as outcome 3 Ph.D. and 2 M.Sc. academic degrees. </a:t>
            </a:r>
          </a:p>
          <a:p>
            <a:pPr algn="r"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Specialists for industry:</a:t>
            </a:r>
          </a:p>
          <a:p>
            <a:pPr algn="just" eaLnBrk="1" hangingPunct="1">
              <a:defRPr/>
            </a:pPr>
            <a:r>
              <a:rPr lang="en-US" altLang="en-US" sz="1800" i="1">
                <a:solidFill>
                  <a:srgbClr val="993300"/>
                </a:solidFill>
                <a:effectLst>
                  <a:outerShdw blurRad="38100" dist="38100" dir="2700000" algn="tl">
                    <a:srgbClr val="C0C0C0"/>
                  </a:outerShdw>
                </a:effectLst>
                <a:ea typeface="SimSun" pitchFamily="2" charset="-122"/>
              </a:rPr>
              <a:t>One more outcome of the project is five specialists that have been taught and have got correspondent skills from the UBIWARE project and now are working for industry in different local and international companies.</a:t>
            </a:r>
            <a:r>
              <a:rPr lang="en-US" altLang="en-US" sz="1800">
                <a:ea typeface="SimSun" pitchFamily="2" charset="-122"/>
              </a:rPr>
              <a:t> </a:t>
            </a:r>
            <a:endParaRPr lang="en-US" altLang="en-US" sz="1800" i="1">
              <a:solidFill>
                <a:srgbClr val="993300"/>
              </a:solidFill>
              <a:effectLst>
                <a:outerShdw blurRad="38100" dist="38100" dir="2700000" algn="tl">
                  <a:srgbClr val="C0C0C0"/>
                </a:outerShdw>
              </a:effectLst>
              <a:ea typeface="SimSun" pitchFamily="2" charset="-122"/>
            </a:endParaRPr>
          </a:p>
          <a:p>
            <a:pPr eaLnBrk="1" hangingPunct="1">
              <a:lnSpc>
                <a:spcPct val="80000"/>
              </a:lnSpc>
              <a:spcBef>
                <a:spcPct val="20000"/>
              </a:spcBef>
              <a:defRPr/>
            </a:pPr>
            <a:endParaRPr lang="en-US" altLang="en-US" sz="1800" i="1">
              <a:solidFill>
                <a:srgbClr val="993300"/>
              </a:solidFill>
              <a:effectLst>
                <a:outerShdw blurRad="38100" dist="38100" dir="2700000" algn="tl">
                  <a:srgbClr val="C0C0C0"/>
                </a:outerShdw>
              </a:effectLst>
              <a:ea typeface="SimSun" pitchFamily="2" charset="-122"/>
            </a:endParaRPr>
          </a:p>
          <a:p>
            <a:pPr eaLnBrk="1" hangingPunct="1">
              <a:lnSpc>
                <a:spcPct val="80000"/>
              </a:lnSpc>
              <a:defRPr/>
            </a:pPr>
            <a:endParaRPr lang="fi-FI" altLang="en-US" sz="1800" i="1">
              <a:solidFill>
                <a:srgbClr val="993300"/>
              </a:solidFill>
              <a:effectLst>
                <a:outerShdw blurRad="38100" dist="38100" dir="2700000" algn="tl">
                  <a:srgbClr val="C0C0C0"/>
                </a:outerShdw>
              </a:effectLst>
              <a:ea typeface="SimSun" pitchFamily="2" charset="-122"/>
            </a:endParaRPr>
          </a:p>
          <a:p>
            <a:pPr eaLnBrk="1" hangingPunct="1">
              <a:lnSpc>
                <a:spcPct val="80000"/>
              </a:lnSpc>
              <a:defRPr/>
            </a:pPr>
            <a:endParaRPr lang="en-US" altLang="en-US" sz="1800" i="1">
              <a:solidFill>
                <a:srgbClr val="993300"/>
              </a:solidFill>
              <a:effectLst>
                <a:outerShdw blurRad="38100" dist="38100" dir="2700000" algn="tl">
                  <a:srgbClr val="C0C0C0"/>
                </a:outerShdw>
              </a:effectLst>
              <a:ea typeface="SimSun" pitchFamily="2" charset="-122"/>
            </a:endParaRP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11B6C51C-D4FA-4494-A96D-B0B6189A2E40}" type="slidenum">
              <a:rPr lang="ru-RU" altLang="en-US" sz="1200">
                <a:solidFill>
                  <a:schemeClr val="tx1"/>
                </a:solidFill>
              </a:rPr>
              <a:pPr eaLnBrk="1" hangingPunct="1">
                <a:spcBef>
                  <a:spcPct val="0"/>
                </a:spcBef>
                <a:buFontTx/>
                <a:buNone/>
              </a:pPr>
              <a:t>53</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2" name="Rectangle 2"/>
          <p:cNvSpPr txBox="1">
            <a:spLocks noChangeArrowheads="1"/>
          </p:cNvSpPr>
          <p:nvPr/>
        </p:nvSpPr>
        <p:spPr bwMode="auto">
          <a:xfrm>
            <a:off x="1042988" y="1125538"/>
            <a:ext cx="3884612" cy="1470025"/>
          </a:xfrm>
          <a:prstGeom prst="rect">
            <a:avLst/>
          </a:prstGeom>
          <a:noFill/>
          <a:ln w="9525">
            <a:noFill/>
            <a:miter lim="800000"/>
            <a:headEnd/>
            <a:tailEnd/>
          </a:ln>
          <a:effectLst/>
        </p:spPr>
        <p:txBody>
          <a:bodyPr anchor="ctr"/>
          <a:lstStyle/>
          <a:p>
            <a:pPr>
              <a:defRPr/>
            </a:pPr>
            <a:r>
              <a:rPr lang="en-US" sz="4800" b="1" i="1" kern="0" dirty="0">
                <a:solidFill>
                  <a:srgbClr val="FFA829"/>
                </a:solidFill>
                <a:effectLst>
                  <a:outerShdw blurRad="38100" dist="38100" dir="2700000" algn="tl">
                    <a:srgbClr val="C0C0C0"/>
                  </a:outerShdw>
                </a:effectLst>
                <a:latin typeface="+mj-lt"/>
                <a:ea typeface="+mj-ea"/>
                <a:cs typeface="+mj-cs"/>
              </a:rPr>
              <a:t>UBIWARE</a:t>
            </a:r>
          </a:p>
        </p:txBody>
      </p:sp>
      <p:sp>
        <p:nvSpPr>
          <p:cNvPr id="79876" name="Oval 4"/>
          <p:cNvSpPr>
            <a:spLocks noChangeArrowheads="1"/>
          </p:cNvSpPr>
          <p:nvPr/>
        </p:nvSpPr>
        <p:spPr bwMode="auto">
          <a:xfrm>
            <a:off x="2306638" y="2492375"/>
            <a:ext cx="574675" cy="617538"/>
          </a:xfrm>
          <a:prstGeom prst="ellipse">
            <a:avLst/>
          </a:prstGeom>
          <a:solidFill>
            <a:srgbClr val="FF99CC"/>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r>
              <a:rPr lang="en-US" altLang="en-US" sz="2400" b="1">
                <a:solidFill>
                  <a:schemeClr val="tx1"/>
                </a:solidFill>
              </a:rPr>
              <a:t>B</a:t>
            </a:r>
          </a:p>
        </p:txBody>
      </p:sp>
      <p:sp>
        <p:nvSpPr>
          <p:cNvPr id="79877" name="Oval 5"/>
          <p:cNvSpPr>
            <a:spLocks noChangeArrowheads="1"/>
          </p:cNvSpPr>
          <p:nvPr/>
        </p:nvSpPr>
        <p:spPr bwMode="auto">
          <a:xfrm>
            <a:off x="2306638" y="3284538"/>
            <a:ext cx="574675" cy="617537"/>
          </a:xfrm>
          <a:prstGeom prst="ellipse">
            <a:avLst/>
          </a:prstGeom>
          <a:solidFill>
            <a:srgbClr val="FF9900"/>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r>
              <a:rPr lang="en-US" altLang="en-US" sz="2400" b="1">
                <a:solidFill>
                  <a:schemeClr val="tx1"/>
                </a:solidFill>
              </a:rPr>
              <a:t>J</a:t>
            </a:r>
          </a:p>
        </p:txBody>
      </p:sp>
      <p:sp>
        <p:nvSpPr>
          <p:cNvPr id="79878" name="Oval 6"/>
          <p:cNvSpPr>
            <a:spLocks noChangeArrowheads="1"/>
          </p:cNvSpPr>
          <p:nvPr/>
        </p:nvSpPr>
        <p:spPr bwMode="auto">
          <a:xfrm>
            <a:off x="2306638" y="4076700"/>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r>
              <a:rPr lang="en-US" altLang="en-US" sz="2400" b="1">
                <a:solidFill>
                  <a:schemeClr val="tx1"/>
                </a:solidFill>
              </a:rPr>
              <a:t>C</a:t>
            </a:r>
          </a:p>
        </p:txBody>
      </p:sp>
      <p:sp>
        <p:nvSpPr>
          <p:cNvPr id="79879" name="Oval 7"/>
          <p:cNvSpPr>
            <a:spLocks noChangeArrowheads="1"/>
          </p:cNvSpPr>
          <p:nvPr/>
        </p:nvSpPr>
        <p:spPr bwMode="auto">
          <a:xfrm>
            <a:off x="2297113" y="4926013"/>
            <a:ext cx="574675" cy="617537"/>
          </a:xfrm>
          <a:prstGeom prst="ellipse">
            <a:avLst/>
          </a:prstGeom>
          <a:solidFill>
            <a:srgbClr val="00FF00"/>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r>
              <a:rPr lang="en-US" altLang="en-US" sz="2400" b="1">
                <a:solidFill>
                  <a:schemeClr val="tx1"/>
                </a:solidFill>
              </a:rPr>
              <a:t>T</a:t>
            </a:r>
          </a:p>
        </p:txBody>
      </p:sp>
      <p:sp>
        <p:nvSpPr>
          <p:cNvPr id="79880" name="WordArt 8"/>
          <p:cNvSpPr>
            <a:spLocks noChangeArrowheads="1" noChangeShapeType="1" noTextEdit="1"/>
          </p:cNvSpPr>
          <p:nvPr/>
        </p:nvSpPr>
        <p:spPr bwMode="auto">
          <a:xfrm>
            <a:off x="7788275" y="2566988"/>
            <a:ext cx="215900" cy="360362"/>
          </a:xfrm>
          <a:prstGeom prst="rect">
            <a:avLst/>
          </a:prstGeom>
        </p:spPr>
        <p:txBody>
          <a:bodyPr wrap="none" fromWordArt="1">
            <a:prstTxWarp prst="textPlain">
              <a:avLst>
                <a:gd name="adj" fmla="val 50000"/>
              </a:avLst>
            </a:prstTxWarp>
          </a:bodyPr>
          <a:lstStyle/>
          <a:p>
            <a:pPr algn="ctr"/>
            <a:r>
              <a:rPr lang="en-US" sz="32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79881" name="WordArt 9"/>
          <p:cNvSpPr>
            <a:spLocks noChangeArrowheads="1" noChangeShapeType="1" noTextEdit="1"/>
          </p:cNvSpPr>
          <p:nvPr/>
        </p:nvSpPr>
        <p:spPr bwMode="auto">
          <a:xfrm>
            <a:off x="7832725" y="3354388"/>
            <a:ext cx="190500" cy="360362"/>
          </a:xfrm>
          <a:prstGeom prst="rect">
            <a:avLst/>
          </a:prstGeom>
        </p:spPr>
        <p:txBody>
          <a:bodyPr wrap="none" fromWordArt="1">
            <a:prstTxWarp prst="textPlain">
              <a:avLst>
                <a:gd name="adj" fmla="val 50000"/>
              </a:avLst>
            </a:prstTxWarp>
          </a:bodyPr>
          <a:lstStyle/>
          <a:p>
            <a:pPr algn="ctr"/>
            <a:r>
              <a:rPr lang="en-US" sz="32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79882" name="WordArt 10"/>
          <p:cNvSpPr>
            <a:spLocks noChangeArrowheads="1" noChangeShapeType="1" noTextEdit="1"/>
          </p:cNvSpPr>
          <p:nvPr/>
        </p:nvSpPr>
        <p:spPr bwMode="auto">
          <a:xfrm>
            <a:off x="7797800" y="5059363"/>
            <a:ext cx="215900" cy="360362"/>
          </a:xfrm>
          <a:prstGeom prst="rect">
            <a:avLst/>
          </a:prstGeom>
        </p:spPr>
        <p:txBody>
          <a:bodyPr wrap="none" fromWordArt="1">
            <a:prstTxWarp prst="textPlain">
              <a:avLst>
                <a:gd name="adj" fmla="val 50000"/>
              </a:avLst>
            </a:prstTxWarp>
          </a:bodyPr>
          <a:lstStyle/>
          <a:p>
            <a:pPr algn="ctr"/>
            <a:r>
              <a:rPr lang="en-US" sz="32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79883" name="WordArt 11"/>
          <p:cNvSpPr>
            <a:spLocks noChangeArrowheads="1" noChangeShapeType="1" noTextEdit="1"/>
          </p:cNvSpPr>
          <p:nvPr/>
        </p:nvSpPr>
        <p:spPr bwMode="auto">
          <a:xfrm>
            <a:off x="7702550" y="4170363"/>
            <a:ext cx="360363" cy="360362"/>
          </a:xfrm>
          <a:prstGeom prst="rect">
            <a:avLst/>
          </a:prstGeom>
        </p:spPr>
        <p:txBody>
          <a:bodyPr wrap="none" fromWordArt="1">
            <a:prstTxWarp prst="textPlain">
              <a:avLst>
                <a:gd name="adj" fmla="val 50000"/>
              </a:avLst>
            </a:prstTxWarp>
          </a:bodyPr>
          <a:lstStyle/>
          <a:p>
            <a:pPr algn="ctr"/>
            <a:r>
              <a:rPr lang="en-US" sz="3200" kern="10">
                <a:ln w="19050">
                  <a:solidFill>
                    <a:srgbClr val="99CCFF"/>
                  </a:solidFill>
                  <a:round/>
                  <a:headEnd/>
                  <a:tailEnd/>
                </a:ln>
                <a:solidFill>
                  <a:srgbClr val="0066CC"/>
                </a:solidFill>
                <a:effectLst>
                  <a:outerShdw dist="35921" dir="2700000" algn="ctr" rotWithShape="0">
                    <a:srgbClr val="990000"/>
                  </a:outerShdw>
                </a:effectLst>
                <a:latin typeface="Impact"/>
              </a:rPr>
              <a:t>23</a:t>
            </a:r>
          </a:p>
        </p:txBody>
      </p:sp>
      <p:sp>
        <p:nvSpPr>
          <p:cNvPr id="79884" name="WordArt 12"/>
          <p:cNvSpPr>
            <a:spLocks noChangeArrowheads="1" noChangeShapeType="1" noTextEdit="1"/>
          </p:cNvSpPr>
          <p:nvPr/>
        </p:nvSpPr>
        <p:spPr bwMode="auto">
          <a:xfrm>
            <a:off x="3203575" y="2566988"/>
            <a:ext cx="350520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International Book Chapters</a:t>
            </a:r>
          </a:p>
        </p:txBody>
      </p:sp>
      <p:sp>
        <p:nvSpPr>
          <p:cNvPr id="79885" name="WordArt 13"/>
          <p:cNvSpPr>
            <a:spLocks noChangeArrowheads="1" noChangeShapeType="1" noTextEdit="1"/>
          </p:cNvSpPr>
          <p:nvPr/>
        </p:nvSpPr>
        <p:spPr bwMode="auto">
          <a:xfrm>
            <a:off x="3238500" y="3359150"/>
            <a:ext cx="3505200"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International Journal Papers</a:t>
            </a:r>
          </a:p>
        </p:txBody>
      </p:sp>
      <p:sp>
        <p:nvSpPr>
          <p:cNvPr id="79886" name="WordArt 14"/>
          <p:cNvSpPr>
            <a:spLocks noChangeArrowheads="1" noChangeShapeType="1" noTextEdit="1"/>
          </p:cNvSpPr>
          <p:nvPr/>
        </p:nvSpPr>
        <p:spPr bwMode="auto">
          <a:xfrm>
            <a:off x="3238500" y="4151313"/>
            <a:ext cx="3959225"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International Conference Papers</a:t>
            </a:r>
          </a:p>
        </p:txBody>
      </p:sp>
      <p:sp>
        <p:nvSpPr>
          <p:cNvPr id="79887" name="WordArt 15"/>
          <p:cNvSpPr>
            <a:spLocks noChangeArrowheads="1" noChangeShapeType="1" noTextEdit="1"/>
          </p:cNvSpPr>
          <p:nvPr/>
        </p:nvSpPr>
        <p:spPr bwMode="auto">
          <a:xfrm>
            <a:off x="3238500" y="5087938"/>
            <a:ext cx="2447925" cy="371475"/>
          </a:xfrm>
          <a:prstGeom prst="rect">
            <a:avLst/>
          </a:prstGeom>
        </p:spPr>
        <p:txBody>
          <a:bodyPr wrap="none" fromWordArt="1">
            <a:prstTxWarp prst="textPlain">
              <a:avLst>
                <a:gd name="adj" fmla="val 50000"/>
              </a:avLst>
            </a:prstTxWarp>
          </a:bodyPr>
          <a:lstStyle/>
          <a:p>
            <a:pPr algn="ctr"/>
            <a:r>
              <a:rPr lang="en-US" sz="2400" kern="10">
                <a:ln w="19050">
                  <a:solidFill>
                    <a:srgbClr val="99CCFF"/>
                  </a:solidFill>
                  <a:round/>
                  <a:headEnd/>
                  <a:tailEnd/>
                </a:ln>
                <a:solidFill>
                  <a:srgbClr val="0066CC"/>
                </a:solidFill>
                <a:effectLst>
                  <a:outerShdw dist="35921" dir="2700000" algn="ctr" rotWithShape="0">
                    <a:srgbClr val="990000"/>
                  </a:outerShdw>
                </a:effectLst>
                <a:latin typeface="Impact"/>
              </a:rPr>
              <a:t>PhD and MSc Theses</a:t>
            </a:r>
          </a:p>
        </p:txBody>
      </p:sp>
      <p:sp>
        <p:nvSpPr>
          <p:cNvPr id="25" name="Rectangle 2"/>
          <p:cNvSpPr>
            <a:spLocks noChangeArrowheads="1"/>
          </p:cNvSpPr>
          <p:nvPr/>
        </p:nvSpPr>
        <p:spPr bwMode="auto">
          <a:xfrm>
            <a:off x="539750" y="261938"/>
            <a:ext cx="8459788" cy="503237"/>
          </a:xfrm>
          <a:prstGeom prst="rect">
            <a:avLst/>
          </a:prstGeom>
          <a:noFill/>
          <a:ln w="9525">
            <a:noFill/>
            <a:miter lim="800000"/>
            <a:headEnd/>
            <a:tailEnd/>
          </a:ln>
          <a:effectLst>
            <a:outerShdw dist="35921" dir="2700000" algn="ctr" rotWithShape="0">
              <a:schemeClr val="bg2"/>
            </a:outerShdw>
          </a:effectLst>
        </p:spPr>
        <p:txBody>
          <a:bodyPr anchor="ctr"/>
          <a:lstStyle/>
          <a:p>
            <a:pPr algn="r">
              <a:defRPr/>
            </a:pPr>
            <a:r>
              <a:rPr lang="en-US" sz="3200" b="1" dirty="0">
                <a:solidFill>
                  <a:srgbClr val="EC8C00"/>
                </a:solidFill>
                <a:effectLst>
                  <a:outerShdw blurRad="38100" dist="38100" dir="2700000" algn="tl">
                    <a:srgbClr val="C0C0C0"/>
                  </a:outerShdw>
                </a:effectLst>
              </a:rPr>
              <a:t>Project Related Publications</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479B5BA4-CE12-4054-9F9C-4676B5C3FC19}" type="slidenum">
              <a:rPr lang="ru-RU" altLang="en-US" sz="1200">
                <a:solidFill>
                  <a:schemeClr val="tx1"/>
                </a:solidFill>
              </a:rPr>
              <a:pPr eaLnBrk="1" hangingPunct="1">
                <a:spcBef>
                  <a:spcPct val="0"/>
                </a:spcBef>
                <a:buFontTx/>
                <a:buNone/>
              </a:pPr>
              <a:t>54</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721346" name="Rectangle 2"/>
          <p:cNvSpPr>
            <a:spLocks noChangeArrowheads="1"/>
          </p:cNvSpPr>
          <p:nvPr/>
        </p:nvSpPr>
        <p:spPr bwMode="auto">
          <a:xfrm>
            <a:off x="620713" y="261938"/>
            <a:ext cx="8459787" cy="503237"/>
          </a:xfrm>
          <a:prstGeom prst="rect">
            <a:avLst/>
          </a:prstGeom>
          <a:noFill/>
          <a:ln w="9525">
            <a:noFill/>
            <a:miter lim="800000"/>
            <a:headEnd/>
            <a:tailEnd/>
          </a:ln>
          <a:effectLst>
            <a:outerShdw dist="35921" dir="2700000" algn="ctr" rotWithShape="0">
              <a:schemeClr val="bg2"/>
            </a:outerShdw>
          </a:effectLst>
        </p:spPr>
        <p:txBody>
          <a:bodyPr anchor="ctr"/>
          <a:lstStyle/>
          <a:p>
            <a:pPr algn="r">
              <a:defRPr/>
            </a:pPr>
            <a:r>
              <a:rPr lang="en-US" sz="2800" b="1" dirty="0">
                <a:solidFill>
                  <a:srgbClr val="EC8C00"/>
                </a:solidFill>
                <a:effectLst>
                  <a:outerShdw blurRad="38100" dist="38100" dir="2700000" algn="tl">
                    <a:srgbClr val="C0C0C0"/>
                  </a:outerShdw>
                </a:effectLst>
                <a:cs typeface="+mn-cs"/>
              </a:rPr>
              <a:t>UBIWARE</a:t>
            </a:r>
            <a:r>
              <a:rPr lang="en-US" sz="2400" b="1" dirty="0">
                <a:solidFill>
                  <a:srgbClr val="EC8C00"/>
                </a:solidFill>
                <a:effectLst>
                  <a:outerShdw blurRad="38100" dist="38100" dir="2700000" algn="tl">
                    <a:srgbClr val="C0C0C0"/>
                  </a:outerShdw>
                </a:effectLst>
                <a:cs typeface="+mn-cs"/>
              </a:rPr>
              <a:t> </a:t>
            </a:r>
            <a:r>
              <a:rPr lang="en-US" sz="2800" b="1" dirty="0">
                <a:solidFill>
                  <a:srgbClr val="EC8C00"/>
                </a:solidFill>
                <a:effectLst>
                  <a:outerShdw blurRad="38100" dist="38100" dir="2700000" algn="tl">
                    <a:srgbClr val="C0C0C0"/>
                  </a:outerShdw>
                </a:effectLst>
                <a:cs typeface="+mn-cs"/>
              </a:rPr>
              <a:t>publications up to 31.12.2010 (1)</a:t>
            </a:r>
          </a:p>
        </p:txBody>
      </p:sp>
      <p:sp>
        <p:nvSpPr>
          <p:cNvPr id="80900" name="Rectangle 3"/>
          <p:cNvSpPr>
            <a:spLocks noChangeArrowheads="1"/>
          </p:cNvSpPr>
          <p:nvPr/>
        </p:nvSpPr>
        <p:spPr bwMode="auto">
          <a:xfrm>
            <a:off x="736600" y="981075"/>
            <a:ext cx="8189913" cy="554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just" eaLnBrk="1" hangingPunct="1">
              <a:lnSpc>
                <a:spcPct val="80000"/>
              </a:lnSpc>
              <a:spcBef>
                <a:spcPct val="60000"/>
              </a:spcBef>
            </a:pPr>
            <a:r>
              <a:rPr lang="en-GB" altLang="en-US" sz="1600"/>
              <a:t>Terziyan V., Katasonov A., Cardoso J., Hauswirth M., Majumdar A.</a:t>
            </a:r>
            <a:r>
              <a:rPr lang="en-GB" altLang="en-US" sz="1600">
                <a:solidFill>
                  <a:schemeClr val="tx1"/>
                </a:solidFill>
              </a:rPr>
              <a:t>, </a:t>
            </a:r>
            <a:r>
              <a:rPr lang="en-GB" altLang="en-US" sz="1600" b="1">
                <a:solidFill>
                  <a:srgbClr val="993300"/>
                </a:solidFill>
              </a:rPr>
              <a:t>PRIME: Proactive Inter-Middleware for Global Enterprise Resource Integration</a:t>
            </a:r>
            <a:r>
              <a:rPr lang="en-GB" altLang="en-US" sz="1600">
                <a:solidFill>
                  <a:schemeClr val="tx1"/>
                </a:solidFill>
              </a:rPr>
              <a:t>, </a:t>
            </a:r>
            <a:r>
              <a:rPr lang="en-GB" altLang="en-US" sz="1600"/>
              <a:t>In: E. Õunapuu (ed.), </a:t>
            </a:r>
            <a:r>
              <a:rPr lang="en-GB" altLang="en-US" sz="1600" i="1">
                <a:solidFill>
                  <a:srgbClr val="CC9900"/>
                </a:solidFill>
              </a:rPr>
              <a:t>Agile and Self-Organizing Enterprise Information Systems: Developing a Cloud Platform</a:t>
            </a:r>
            <a:r>
              <a:rPr lang="en-GB" altLang="en-US" sz="1600">
                <a:solidFill>
                  <a:schemeClr val="tx1"/>
                </a:solidFill>
              </a:rPr>
              <a:t>, </a:t>
            </a:r>
            <a:r>
              <a:rPr lang="en-GB" altLang="en-US" sz="1600"/>
              <a:t>IGI Global, 2011, 22 pp. (book chapter submitted).</a:t>
            </a:r>
            <a:endParaRPr lang="en-US" altLang="en-US" sz="1600"/>
          </a:p>
          <a:p>
            <a:pPr algn="just" eaLnBrk="1" hangingPunct="1">
              <a:lnSpc>
                <a:spcPct val="80000"/>
              </a:lnSpc>
              <a:spcBef>
                <a:spcPct val="60000"/>
              </a:spcBef>
            </a:pPr>
            <a:r>
              <a:rPr lang="en-GB" altLang="en-US" sz="1600"/>
              <a:t>Terziyan V., Kaykova O., Zhovtobryukh D., </a:t>
            </a:r>
            <a:r>
              <a:rPr lang="en-GB" altLang="en-US" sz="1600" b="1">
                <a:solidFill>
                  <a:srgbClr val="993300"/>
                </a:solidFill>
              </a:rPr>
              <a:t>UbiRoad: Semantic Middleware for Cooperative Traffic Systems and Services</a:t>
            </a:r>
            <a:r>
              <a:rPr lang="en-GB" altLang="en-US" sz="1600"/>
              <a:t>, In: </a:t>
            </a:r>
            <a:r>
              <a:rPr lang="en-GB" altLang="en-US" sz="1600" i="1">
                <a:solidFill>
                  <a:srgbClr val="CC9900"/>
                </a:solidFill>
              </a:rPr>
              <a:t>International Journal on Advances in Intelligent Systems</a:t>
            </a:r>
            <a:r>
              <a:rPr lang="en-GB" altLang="en-US" sz="1600"/>
              <a:t>, Vol. 3, No 34, 2010, 14 pp. (to appear)</a:t>
            </a:r>
            <a:r>
              <a:rPr lang="en-US" altLang="en-US" sz="1600"/>
              <a:t>.</a:t>
            </a:r>
          </a:p>
          <a:p>
            <a:pPr algn="just" eaLnBrk="1" hangingPunct="1">
              <a:lnSpc>
                <a:spcPct val="80000"/>
              </a:lnSpc>
              <a:spcBef>
                <a:spcPct val="60000"/>
              </a:spcBef>
            </a:pPr>
            <a:r>
              <a:rPr lang="en-US" altLang="en-US" sz="1600"/>
              <a:t>Kesäniemi J., </a:t>
            </a:r>
            <a:r>
              <a:rPr lang="en-US" altLang="en-US" sz="1600" b="1">
                <a:solidFill>
                  <a:srgbClr val="993300"/>
                </a:solidFill>
              </a:rPr>
              <a:t>Resources-Oriented Infrastructure for MAS Environment</a:t>
            </a:r>
            <a:r>
              <a:rPr lang="en-US" altLang="en-US" sz="1600"/>
              <a:t>, </a:t>
            </a:r>
            <a:r>
              <a:rPr lang="en-US" altLang="en-US" sz="1600" i="1">
                <a:solidFill>
                  <a:srgbClr val="CC9900"/>
                </a:solidFill>
              </a:rPr>
              <a:t>Multi-Agent Systems</a:t>
            </a:r>
            <a:r>
              <a:rPr lang="en-US" altLang="en-US" sz="1600"/>
              <a:t>, IN-TECH Publishing, Vienna, Austria, ISBN 978-953-7619-X-X (to be submitted).</a:t>
            </a:r>
          </a:p>
          <a:p>
            <a:pPr algn="just" eaLnBrk="1" hangingPunct="1">
              <a:lnSpc>
                <a:spcPct val="80000"/>
              </a:lnSpc>
              <a:spcBef>
                <a:spcPct val="60000"/>
              </a:spcBef>
            </a:pPr>
            <a:r>
              <a:rPr lang="en-US" altLang="en-US" sz="1600"/>
              <a:t>Nikitin S., </a:t>
            </a:r>
            <a:r>
              <a:rPr lang="en-US" altLang="en-US" sz="1600" b="1">
                <a:solidFill>
                  <a:srgbClr val="993300"/>
                </a:solidFill>
              </a:rPr>
              <a:t>Dynamic Aspects of Industrial Middleware Architectures</a:t>
            </a:r>
            <a:r>
              <a:rPr lang="en-US" altLang="en-US" sz="1600"/>
              <a:t>, In: </a:t>
            </a:r>
            <a:r>
              <a:rPr lang="en-US" altLang="en-US" sz="1600" i="1">
                <a:solidFill>
                  <a:srgbClr val="CC9900"/>
                </a:solidFill>
              </a:rPr>
              <a:t>Jyvaskyla Studies in Computing</a:t>
            </a:r>
            <a:r>
              <a:rPr lang="en-US" altLang="en-US" sz="1600"/>
              <a:t>, PhD Thesis, Jyvaskyla University Printing House, January 2011. </a:t>
            </a:r>
          </a:p>
          <a:p>
            <a:pPr eaLnBrk="1" hangingPunct="1">
              <a:lnSpc>
                <a:spcPct val="80000"/>
              </a:lnSpc>
              <a:spcBef>
                <a:spcPct val="60000"/>
              </a:spcBef>
            </a:pPr>
            <a:r>
              <a:rPr lang="fr-FR" altLang="en-US" sz="1600"/>
              <a:t>Pilli-Sihvola V.</a:t>
            </a:r>
            <a:r>
              <a:rPr lang="en-US" altLang="en-US" sz="1600"/>
              <a:t>, </a:t>
            </a:r>
            <a:r>
              <a:rPr lang="en-US" altLang="en-US" sz="1600" b="1">
                <a:solidFill>
                  <a:srgbClr val="993300"/>
                </a:solidFill>
              </a:rPr>
              <a:t>Intelligence as a Service</a:t>
            </a:r>
            <a:r>
              <a:rPr lang="en-US" altLang="en-US" sz="1600"/>
              <a:t>, </a:t>
            </a:r>
            <a:r>
              <a:rPr lang="en-US" altLang="en-US" sz="1600" i="1">
                <a:solidFill>
                  <a:srgbClr val="CC9900"/>
                </a:solidFill>
              </a:rPr>
              <a:t>MSc Thesis</a:t>
            </a:r>
            <a:r>
              <a:rPr lang="en-US" altLang="en-US" sz="1600"/>
              <a:t>, Department of Mathematical Information Technology, University of Jyväskylä, December 2010.</a:t>
            </a:r>
          </a:p>
          <a:p>
            <a:pPr algn="just" eaLnBrk="1" hangingPunct="1">
              <a:lnSpc>
                <a:spcPct val="80000"/>
              </a:lnSpc>
              <a:spcBef>
                <a:spcPct val="60000"/>
              </a:spcBef>
            </a:pPr>
            <a:r>
              <a:rPr lang="en-US" altLang="en-US" sz="1600"/>
              <a:t>Nagy M., Katasonov A., Khriyenko O. Nikitin S., Szydlowski M., Terziyan V., </a:t>
            </a:r>
            <a:r>
              <a:rPr lang="en-US" altLang="en-US" sz="1600" b="1">
                <a:solidFill>
                  <a:srgbClr val="993300"/>
                </a:solidFill>
              </a:rPr>
              <a:t>Challenges of Middleware for the Internet of Things</a:t>
            </a:r>
            <a:r>
              <a:rPr lang="en-GB" altLang="en-US" sz="1600" b="1">
                <a:solidFill>
                  <a:srgbClr val="993300"/>
                </a:solidFill>
              </a:rPr>
              <a:t>,</a:t>
            </a:r>
            <a:r>
              <a:rPr lang="en-US" altLang="en-US" sz="1600"/>
              <a:t> In: </a:t>
            </a:r>
            <a:r>
              <a:rPr lang="en-GB" altLang="en-US" sz="1600"/>
              <a:t>A. Rodić (e</a:t>
            </a:r>
            <a:r>
              <a:rPr lang="en-US" altLang="en-US" sz="1600"/>
              <a:t>d.), </a:t>
            </a:r>
            <a:r>
              <a:rPr lang="en-US" altLang="en-US" sz="1600" i="1">
                <a:solidFill>
                  <a:srgbClr val="CC9900"/>
                </a:solidFill>
              </a:rPr>
              <a:t>Automation and Control – Theory and Practice</a:t>
            </a:r>
            <a:r>
              <a:rPr lang="en-US" altLang="en-US" sz="1600"/>
              <a:t>, IN-TECH Publishing, Vienna, Austria, December 2009, ISBN 978-953-307-039-1, pp. 247-270 (Chapter XIV).</a:t>
            </a:r>
          </a:p>
          <a:p>
            <a:pPr algn="just" eaLnBrk="1" hangingPunct="1">
              <a:lnSpc>
                <a:spcPct val="80000"/>
              </a:lnSpc>
              <a:spcBef>
                <a:spcPct val="60000"/>
              </a:spcBef>
            </a:pPr>
            <a:r>
              <a:rPr lang="en-US" altLang="en-US" sz="1600"/>
              <a:t>Katasonov A., Terziyan V., </a:t>
            </a:r>
            <a:r>
              <a:rPr lang="en-US" altLang="en-US" sz="1600" b="1">
                <a:solidFill>
                  <a:srgbClr val="993300"/>
                </a:solidFill>
              </a:rPr>
              <a:t>Using Semantic Technology to Enable Behavioural Coordination of Heterogeneous Systems,</a:t>
            </a:r>
            <a:r>
              <a:rPr lang="en-US" altLang="en-US" sz="1600"/>
              <a:t> In: </a:t>
            </a:r>
            <a:r>
              <a:rPr lang="en-GB" altLang="en-US" sz="1600"/>
              <a:t>Gang Wu (e</a:t>
            </a:r>
            <a:r>
              <a:rPr lang="en-US" altLang="en-US" sz="1600"/>
              <a:t>d.), </a:t>
            </a:r>
            <a:r>
              <a:rPr lang="en-US" altLang="en-US" sz="1600" i="1">
                <a:solidFill>
                  <a:srgbClr val="CC9900"/>
                </a:solidFill>
              </a:rPr>
              <a:t>Semantic Web</a:t>
            </a:r>
            <a:r>
              <a:rPr lang="en-US" altLang="en-US" sz="1600"/>
              <a:t>, IN-TECH Publishing, Vienna, Austria, January 2010, ISBN 978-953-7619-54-1, pp. 135-156 (Chapter VIII).</a:t>
            </a:r>
          </a:p>
          <a:p>
            <a:pPr algn="just" eaLnBrk="1" hangingPunct="1">
              <a:lnSpc>
                <a:spcPct val="80000"/>
              </a:lnSpc>
              <a:spcBef>
                <a:spcPct val="60000"/>
              </a:spcBef>
            </a:pPr>
            <a:endParaRPr lang="en-US" altLang="en-US" sz="1600"/>
          </a:p>
        </p:txBody>
      </p:sp>
      <p:sp>
        <p:nvSpPr>
          <p:cNvPr id="80901" name="Oval 6"/>
          <p:cNvSpPr>
            <a:spLocks noChangeArrowheads="1"/>
          </p:cNvSpPr>
          <p:nvPr/>
        </p:nvSpPr>
        <p:spPr bwMode="auto">
          <a:xfrm>
            <a:off x="539750" y="1052513"/>
            <a:ext cx="574675" cy="617537"/>
          </a:xfrm>
          <a:prstGeom prst="ellipse">
            <a:avLst/>
          </a:prstGeom>
          <a:solidFill>
            <a:srgbClr val="FF99CC"/>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B</a:t>
            </a:r>
          </a:p>
        </p:txBody>
      </p:sp>
      <p:sp>
        <p:nvSpPr>
          <p:cNvPr id="80902" name="Oval 8"/>
          <p:cNvSpPr>
            <a:spLocks noChangeArrowheads="1"/>
          </p:cNvSpPr>
          <p:nvPr/>
        </p:nvSpPr>
        <p:spPr bwMode="auto">
          <a:xfrm>
            <a:off x="541338" y="1916113"/>
            <a:ext cx="574675" cy="617537"/>
          </a:xfrm>
          <a:prstGeom prst="ellipse">
            <a:avLst/>
          </a:prstGeom>
          <a:solidFill>
            <a:srgbClr val="FF9900"/>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J</a:t>
            </a:r>
          </a:p>
        </p:txBody>
      </p:sp>
      <p:sp>
        <p:nvSpPr>
          <p:cNvPr id="80903" name="Oval 6"/>
          <p:cNvSpPr>
            <a:spLocks noChangeArrowheads="1"/>
          </p:cNvSpPr>
          <p:nvPr/>
        </p:nvSpPr>
        <p:spPr bwMode="auto">
          <a:xfrm>
            <a:off x="541338" y="2636838"/>
            <a:ext cx="574675" cy="617537"/>
          </a:xfrm>
          <a:prstGeom prst="ellipse">
            <a:avLst/>
          </a:prstGeom>
          <a:solidFill>
            <a:srgbClr val="FF99CC"/>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B</a:t>
            </a:r>
          </a:p>
        </p:txBody>
      </p:sp>
      <p:sp>
        <p:nvSpPr>
          <p:cNvPr id="80904" name="Oval 6"/>
          <p:cNvSpPr>
            <a:spLocks noChangeArrowheads="1"/>
          </p:cNvSpPr>
          <p:nvPr/>
        </p:nvSpPr>
        <p:spPr bwMode="auto">
          <a:xfrm>
            <a:off x="541338" y="4683125"/>
            <a:ext cx="574675" cy="617538"/>
          </a:xfrm>
          <a:prstGeom prst="ellipse">
            <a:avLst/>
          </a:prstGeom>
          <a:solidFill>
            <a:srgbClr val="FF99CC"/>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B</a:t>
            </a:r>
          </a:p>
        </p:txBody>
      </p:sp>
      <p:sp>
        <p:nvSpPr>
          <p:cNvPr id="80905" name="Oval 6"/>
          <p:cNvSpPr>
            <a:spLocks noChangeArrowheads="1"/>
          </p:cNvSpPr>
          <p:nvPr/>
        </p:nvSpPr>
        <p:spPr bwMode="auto">
          <a:xfrm>
            <a:off x="541338" y="5589588"/>
            <a:ext cx="574675" cy="617537"/>
          </a:xfrm>
          <a:prstGeom prst="ellipse">
            <a:avLst/>
          </a:prstGeom>
          <a:solidFill>
            <a:srgbClr val="FF99CC"/>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B</a:t>
            </a:r>
          </a:p>
        </p:txBody>
      </p:sp>
      <p:sp>
        <p:nvSpPr>
          <p:cNvPr id="80906" name="Oval 5"/>
          <p:cNvSpPr>
            <a:spLocks noChangeArrowheads="1"/>
          </p:cNvSpPr>
          <p:nvPr/>
        </p:nvSpPr>
        <p:spPr bwMode="auto">
          <a:xfrm>
            <a:off x="541338" y="4035425"/>
            <a:ext cx="574675" cy="617538"/>
          </a:xfrm>
          <a:prstGeom prst="ellipse">
            <a:avLst/>
          </a:prstGeom>
          <a:solidFill>
            <a:srgbClr val="00FF00"/>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T</a:t>
            </a:r>
          </a:p>
        </p:txBody>
      </p:sp>
      <p:sp>
        <p:nvSpPr>
          <p:cNvPr id="80907" name="Oval 4"/>
          <p:cNvSpPr>
            <a:spLocks noChangeArrowheads="1"/>
          </p:cNvSpPr>
          <p:nvPr/>
        </p:nvSpPr>
        <p:spPr bwMode="auto">
          <a:xfrm>
            <a:off x="539750" y="3357563"/>
            <a:ext cx="574675" cy="617537"/>
          </a:xfrm>
          <a:prstGeom prst="ellipse">
            <a:avLst/>
          </a:prstGeom>
          <a:solidFill>
            <a:srgbClr val="00FF00"/>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T</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DEE35A1D-135F-4B59-B340-A2ECF73B40EA}" type="slidenum">
              <a:rPr lang="ru-RU" altLang="en-US" sz="1200">
                <a:solidFill>
                  <a:schemeClr val="tx1"/>
                </a:solidFill>
              </a:rPr>
              <a:pPr eaLnBrk="1" hangingPunct="1">
                <a:spcBef>
                  <a:spcPct val="0"/>
                </a:spcBef>
                <a:buFontTx/>
                <a:buNone/>
              </a:pPr>
              <a:t>55</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721346" name="Rectangle 2"/>
          <p:cNvSpPr>
            <a:spLocks noChangeArrowheads="1"/>
          </p:cNvSpPr>
          <p:nvPr/>
        </p:nvSpPr>
        <p:spPr bwMode="auto">
          <a:xfrm>
            <a:off x="620713" y="260350"/>
            <a:ext cx="8459787" cy="503238"/>
          </a:xfrm>
          <a:prstGeom prst="rect">
            <a:avLst/>
          </a:prstGeom>
          <a:noFill/>
          <a:ln w="9525">
            <a:noFill/>
            <a:miter lim="800000"/>
            <a:headEnd/>
            <a:tailEnd/>
          </a:ln>
          <a:effectLst>
            <a:outerShdw dist="35921" dir="2700000" algn="ctr" rotWithShape="0">
              <a:schemeClr val="bg2"/>
            </a:outerShdw>
          </a:effectLst>
        </p:spPr>
        <p:txBody>
          <a:bodyPr anchor="ctr"/>
          <a:lstStyle/>
          <a:p>
            <a:pPr algn="r">
              <a:defRPr/>
            </a:pPr>
            <a:r>
              <a:rPr lang="en-US" sz="2800" b="1" dirty="0">
                <a:solidFill>
                  <a:srgbClr val="EC8C00"/>
                </a:solidFill>
                <a:effectLst>
                  <a:outerShdw blurRad="38100" dist="38100" dir="2700000" algn="tl">
                    <a:srgbClr val="C0C0C0"/>
                  </a:outerShdw>
                </a:effectLst>
                <a:cs typeface="+mn-cs"/>
              </a:rPr>
              <a:t>UBIWARE</a:t>
            </a:r>
            <a:r>
              <a:rPr lang="en-US" sz="2400" b="1" dirty="0">
                <a:solidFill>
                  <a:srgbClr val="EC8C00"/>
                </a:solidFill>
                <a:effectLst>
                  <a:outerShdw blurRad="38100" dist="38100" dir="2700000" algn="tl">
                    <a:srgbClr val="C0C0C0"/>
                  </a:outerShdw>
                </a:effectLst>
                <a:cs typeface="+mn-cs"/>
              </a:rPr>
              <a:t> </a:t>
            </a:r>
            <a:r>
              <a:rPr lang="en-US" sz="2800" b="1" dirty="0">
                <a:solidFill>
                  <a:srgbClr val="EC8C00"/>
                </a:solidFill>
                <a:effectLst>
                  <a:outerShdw blurRad="38100" dist="38100" dir="2700000" algn="tl">
                    <a:srgbClr val="C0C0C0"/>
                  </a:outerShdw>
                </a:effectLst>
                <a:cs typeface="+mn-cs"/>
              </a:rPr>
              <a:t>publications up to 31.12.2010 (2)</a:t>
            </a:r>
          </a:p>
        </p:txBody>
      </p:sp>
      <p:sp>
        <p:nvSpPr>
          <p:cNvPr id="81924" name="Rectangle 3"/>
          <p:cNvSpPr>
            <a:spLocks noChangeArrowheads="1"/>
          </p:cNvSpPr>
          <p:nvPr/>
        </p:nvSpPr>
        <p:spPr bwMode="auto">
          <a:xfrm>
            <a:off x="774700" y="1052513"/>
            <a:ext cx="818991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just" eaLnBrk="1" hangingPunct="1">
              <a:lnSpc>
                <a:spcPct val="80000"/>
              </a:lnSpc>
              <a:spcBef>
                <a:spcPct val="60000"/>
              </a:spcBef>
            </a:pPr>
            <a:r>
              <a:rPr lang="en-US" altLang="en-US" sz="1600"/>
              <a:t>Terziyan V., Kaykova O., Zhovtobryukh D., </a:t>
            </a:r>
            <a:r>
              <a:rPr lang="en-US" altLang="en-US" sz="1600" b="1">
                <a:solidFill>
                  <a:srgbClr val="993300"/>
                </a:solidFill>
              </a:rPr>
              <a:t>UbiRoad: Semantic Middleware for Context-Aware Smart Road Environments</a:t>
            </a:r>
            <a:r>
              <a:rPr lang="en-US" altLang="en-US" sz="1600"/>
              <a:t>, In: G.O. Bellot, H. Sasaki, M. Ehmann and C. Dini (Eds.), </a:t>
            </a:r>
            <a:r>
              <a:rPr lang="en-US" altLang="en-US" sz="1600" i="1">
                <a:solidFill>
                  <a:srgbClr val="CC9900"/>
                </a:solidFill>
              </a:rPr>
              <a:t>Proceedings of the Fifth International Conference on </a:t>
            </a:r>
            <a:r>
              <a:rPr lang="en-US" altLang="en-US" sz="1600"/>
              <a:t> </a:t>
            </a:r>
            <a:r>
              <a:rPr lang="en-US" altLang="en-US" sz="1600" i="1">
                <a:solidFill>
                  <a:srgbClr val="CC9900"/>
                </a:solidFill>
              </a:rPr>
              <a:t>Internet and Web Applications and Services (ICIW-2010),</a:t>
            </a:r>
            <a:r>
              <a:rPr lang="en-US" altLang="en-US" sz="1600" i="1"/>
              <a:t> </a:t>
            </a:r>
            <a:r>
              <a:rPr lang="en-US" altLang="en-US" sz="1600"/>
              <a:t>May 9-15, 2010, Barcelona, Spain, IEEE CS Press, pp. 295-302. (</a:t>
            </a:r>
            <a:r>
              <a:rPr lang="en-US" altLang="en-US" sz="1600" b="1">
                <a:solidFill>
                  <a:srgbClr val="FF0000"/>
                </a:solidFill>
              </a:rPr>
              <a:t>best paper award!</a:t>
            </a:r>
            <a:r>
              <a:rPr lang="en-US" altLang="en-US" sz="1600"/>
              <a:t>). </a:t>
            </a:r>
          </a:p>
          <a:p>
            <a:pPr algn="just" eaLnBrk="1" hangingPunct="1">
              <a:lnSpc>
                <a:spcPct val="80000"/>
              </a:lnSpc>
              <a:spcBef>
                <a:spcPct val="60000"/>
              </a:spcBef>
            </a:pPr>
            <a:r>
              <a:rPr lang="en-GB" altLang="en-US" sz="1600"/>
              <a:t>Khriyenko O., Nikitin S., Terziyan V., </a:t>
            </a:r>
            <a:r>
              <a:rPr lang="en-GB" altLang="en-US" sz="1600" b="1">
                <a:solidFill>
                  <a:srgbClr val="993300"/>
                </a:solidFill>
              </a:rPr>
              <a:t>Context-Policy-Configuration: Paradigm of Intelligent Autonomous System Creation,</a:t>
            </a:r>
            <a:r>
              <a:rPr lang="en-GB" altLang="en-US" sz="1600"/>
              <a:t> In: J. Filipe and J. Cordeiro (Eds.), </a:t>
            </a:r>
            <a:r>
              <a:rPr lang="en-GB" altLang="en-US" sz="1600" i="1">
                <a:solidFill>
                  <a:srgbClr val="CC9900"/>
                </a:solidFill>
              </a:rPr>
              <a:t>Proceedings of the 12th International Conference on Enterprise Information Systems (ICEIS-2010),</a:t>
            </a:r>
            <a:r>
              <a:rPr lang="en-GB" altLang="en-US" sz="1600"/>
              <a:t> Vol. 2, Funchal, Madeira, Portugal, 8-12 June, 2010, pp. 198-205.</a:t>
            </a:r>
            <a:r>
              <a:rPr lang="en-US" altLang="en-US" sz="1600"/>
              <a:t> </a:t>
            </a:r>
          </a:p>
          <a:p>
            <a:pPr algn="just" eaLnBrk="1" hangingPunct="1">
              <a:lnSpc>
                <a:spcPct val="80000"/>
              </a:lnSpc>
              <a:spcBef>
                <a:spcPct val="60000"/>
              </a:spcBef>
            </a:pPr>
            <a:r>
              <a:rPr lang="en-GB" altLang="en-US" sz="1600"/>
              <a:t>Nikitin S., Terziyan V., Nagy M., </a:t>
            </a:r>
            <a:r>
              <a:rPr lang="en-GB" altLang="en-US" sz="1600" b="1">
                <a:solidFill>
                  <a:srgbClr val="993300"/>
                </a:solidFill>
              </a:rPr>
              <a:t>Mastering Intelligent Clouds: Engineering Intelligent Data Processing Services in the Cloud,</a:t>
            </a:r>
            <a:r>
              <a:rPr lang="en-GB" altLang="en-US" sz="1600"/>
              <a:t> In: J. Gilipe, J. Andrade, and J.-L. Ferrier (Eds.)</a:t>
            </a:r>
            <a:r>
              <a:rPr lang="en-GB" altLang="en-US" sz="1600">
                <a:solidFill>
                  <a:schemeClr val="tx1"/>
                </a:solidFill>
              </a:rPr>
              <a:t>, </a:t>
            </a:r>
            <a:r>
              <a:rPr lang="en-GB" altLang="en-US" sz="1600" i="1">
                <a:solidFill>
                  <a:srgbClr val="CC9900"/>
                </a:solidFill>
              </a:rPr>
              <a:t>Proceedings of the 7th International Conference on Informatics in Control, Automation and Robotics (ICINCO-2010),</a:t>
            </a:r>
            <a:r>
              <a:rPr lang="en-GB" altLang="en-US" sz="1600"/>
              <a:t> Vol.1, Funchal, Madeira, Portugal, 15-18 June, 2010, pp. 174-181.</a:t>
            </a:r>
            <a:r>
              <a:rPr lang="en-US" altLang="en-US" sz="1600"/>
              <a:t>  </a:t>
            </a:r>
          </a:p>
          <a:p>
            <a:pPr eaLnBrk="1" hangingPunct="1">
              <a:lnSpc>
                <a:spcPct val="80000"/>
              </a:lnSpc>
              <a:spcBef>
                <a:spcPct val="60000"/>
              </a:spcBef>
            </a:pPr>
            <a:r>
              <a:rPr lang="en-GB" altLang="en-US" sz="1600"/>
              <a:t>Nikitin S., Terziyan V., Lappalainen M., </a:t>
            </a:r>
            <a:r>
              <a:rPr lang="en-GB" altLang="en-US" sz="1600" b="1">
                <a:solidFill>
                  <a:srgbClr val="993300"/>
                </a:solidFill>
              </a:rPr>
              <a:t>SOFIA: Agent Scenario for Forest Industry,</a:t>
            </a:r>
            <a:r>
              <a:rPr lang="en-GB" altLang="en-US" sz="1600"/>
              <a:t> In: J. Filipe and J. Cordeiro (Eds.), </a:t>
            </a:r>
            <a:r>
              <a:rPr lang="en-GB" altLang="en-US" sz="1600" i="1">
                <a:solidFill>
                  <a:srgbClr val="CC9900"/>
                </a:solidFill>
              </a:rPr>
              <a:t>Proceedings of the 12th International Conference on Enterprise Information Systems (ICEIS-2010),</a:t>
            </a:r>
            <a:r>
              <a:rPr lang="en-GB" altLang="en-US" sz="1600"/>
              <a:t> Vol. 1, Funchal, Madeira, Portugal, 8-12 June, 2010, pp. 15-22.</a:t>
            </a:r>
            <a:r>
              <a:rPr lang="en-US" altLang="en-US" sz="1600"/>
              <a:t> </a:t>
            </a:r>
          </a:p>
          <a:p>
            <a:pPr eaLnBrk="1" hangingPunct="1">
              <a:lnSpc>
                <a:spcPct val="80000"/>
              </a:lnSpc>
              <a:spcBef>
                <a:spcPct val="60000"/>
              </a:spcBef>
            </a:pPr>
            <a:r>
              <a:rPr lang="en-US" altLang="en-US" sz="1600"/>
              <a:t>Khriyenko O., Terziyan V., </a:t>
            </a:r>
            <a:r>
              <a:rPr lang="en-US" altLang="en-US" sz="1600" b="1">
                <a:solidFill>
                  <a:srgbClr val="993300"/>
                </a:solidFill>
              </a:rPr>
              <a:t>Similarity/Closeness-Based Resource Browser,</a:t>
            </a:r>
            <a:r>
              <a:rPr lang="en-US" altLang="en-US" sz="1600"/>
              <a:t> In: J.J. Zhang (Ed.), </a:t>
            </a:r>
            <a:r>
              <a:rPr lang="en-US" altLang="en-US" sz="1600" i="1">
                <a:solidFill>
                  <a:srgbClr val="CC9900"/>
                </a:solidFill>
              </a:rPr>
              <a:t>Proceedings of the Ninth IASTED International Conference on Visualization, Imaging and Image Processing (VIIP-2009),</a:t>
            </a:r>
            <a:r>
              <a:rPr lang="en-US" altLang="en-US" sz="1600"/>
              <a:t> July 13-15, 2009, Cambridge, UK, ACTA Press, ISBN: 978-0-88986-800-7, pp. 184-191. </a:t>
            </a:r>
          </a:p>
        </p:txBody>
      </p:sp>
      <p:sp>
        <p:nvSpPr>
          <p:cNvPr id="81925" name="Oval 4"/>
          <p:cNvSpPr>
            <a:spLocks noChangeArrowheads="1"/>
          </p:cNvSpPr>
          <p:nvPr/>
        </p:nvSpPr>
        <p:spPr bwMode="auto">
          <a:xfrm>
            <a:off x="539750" y="1052513"/>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1926" name="Oval 5"/>
          <p:cNvSpPr>
            <a:spLocks noChangeArrowheads="1"/>
          </p:cNvSpPr>
          <p:nvPr/>
        </p:nvSpPr>
        <p:spPr bwMode="auto">
          <a:xfrm>
            <a:off x="539750" y="2235200"/>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1927" name="Oval 8"/>
          <p:cNvSpPr>
            <a:spLocks noChangeArrowheads="1"/>
          </p:cNvSpPr>
          <p:nvPr/>
        </p:nvSpPr>
        <p:spPr bwMode="auto">
          <a:xfrm>
            <a:off x="539750" y="3171825"/>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1928" name="Oval 9"/>
          <p:cNvSpPr>
            <a:spLocks noChangeArrowheads="1"/>
          </p:cNvSpPr>
          <p:nvPr/>
        </p:nvSpPr>
        <p:spPr bwMode="auto">
          <a:xfrm>
            <a:off x="541338" y="4251325"/>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1929" name="Oval 10"/>
          <p:cNvSpPr>
            <a:spLocks noChangeArrowheads="1"/>
          </p:cNvSpPr>
          <p:nvPr/>
        </p:nvSpPr>
        <p:spPr bwMode="auto">
          <a:xfrm>
            <a:off x="541338" y="5187950"/>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60E1D350-38DB-4C92-A2BA-961CC1A6A278}" type="slidenum">
              <a:rPr lang="ru-RU" altLang="en-US" sz="1200">
                <a:solidFill>
                  <a:schemeClr val="tx1"/>
                </a:solidFill>
              </a:rPr>
              <a:pPr eaLnBrk="1" hangingPunct="1">
                <a:spcBef>
                  <a:spcPct val="0"/>
                </a:spcBef>
                <a:buFontTx/>
                <a:buNone/>
              </a:pPr>
              <a:t>56</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722370" name="Rectangle 2"/>
          <p:cNvSpPr>
            <a:spLocks noChangeArrowheads="1"/>
          </p:cNvSpPr>
          <p:nvPr/>
        </p:nvSpPr>
        <p:spPr bwMode="auto">
          <a:xfrm>
            <a:off x="649288" y="261938"/>
            <a:ext cx="8459787" cy="503237"/>
          </a:xfrm>
          <a:prstGeom prst="rect">
            <a:avLst/>
          </a:prstGeom>
          <a:noFill/>
          <a:ln w="9525">
            <a:noFill/>
            <a:miter lim="800000"/>
            <a:headEnd/>
            <a:tailEnd/>
          </a:ln>
          <a:effectLst>
            <a:outerShdw dist="35921" dir="2700000" algn="ctr" rotWithShape="0">
              <a:schemeClr val="bg2"/>
            </a:outerShdw>
          </a:effectLst>
        </p:spPr>
        <p:txBody>
          <a:bodyPr anchor="ctr"/>
          <a:lstStyle/>
          <a:p>
            <a:pPr algn="r">
              <a:defRPr/>
            </a:pPr>
            <a:r>
              <a:rPr lang="en-US" sz="2800" b="1" dirty="0">
                <a:solidFill>
                  <a:srgbClr val="EC8C00"/>
                </a:solidFill>
                <a:effectLst>
                  <a:outerShdw blurRad="38100" dist="38100" dir="2700000" algn="tl">
                    <a:srgbClr val="C0C0C0"/>
                  </a:outerShdw>
                </a:effectLst>
                <a:cs typeface="+mn-cs"/>
              </a:rPr>
              <a:t>UBIWARE</a:t>
            </a:r>
            <a:r>
              <a:rPr lang="en-US" sz="2400" b="1" dirty="0">
                <a:solidFill>
                  <a:srgbClr val="EC8C00"/>
                </a:solidFill>
                <a:effectLst>
                  <a:outerShdw blurRad="38100" dist="38100" dir="2700000" algn="tl">
                    <a:srgbClr val="C0C0C0"/>
                  </a:outerShdw>
                </a:effectLst>
                <a:cs typeface="+mn-cs"/>
              </a:rPr>
              <a:t> </a:t>
            </a:r>
            <a:r>
              <a:rPr lang="en-US" sz="2800" b="1" dirty="0">
                <a:solidFill>
                  <a:srgbClr val="EC8C00"/>
                </a:solidFill>
                <a:effectLst>
                  <a:outerShdw blurRad="38100" dist="38100" dir="2700000" algn="tl">
                    <a:srgbClr val="C0C0C0"/>
                  </a:outerShdw>
                </a:effectLst>
                <a:cs typeface="+mn-cs"/>
              </a:rPr>
              <a:t>publications up to 31.12.2010 (3)</a:t>
            </a:r>
          </a:p>
        </p:txBody>
      </p:sp>
      <p:sp>
        <p:nvSpPr>
          <p:cNvPr id="82948" name="Rectangle 3"/>
          <p:cNvSpPr>
            <a:spLocks noChangeArrowheads="1"/>
          </p:cNvSpPr>
          <p:nvPr/>
        </p:nvSpPr>
        <p:spPr bwMode="auto">
          <a:xfrm>
            <a:off x="755650" y="1052513"/>
            <a:ext cx="820896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just" eaLnBrk="1" hangingPunct="1">
              <a:lnSpc>
                <a:spcPct val="80000"/>
              </a:lnSpc>
              <a:spcBef>
                <a:spcPct val="60000"/>
              </a:spcBef>
            </a:pPr>
            <a:r>
              <a:rPr lang="en-US" altLang="en-US" sz="1600"/>
              <a:t>Kesäniemi J., Katasonov A., Terziyan V., </a:t>
            </a:r>
            <a:r>
              <a:rPr lang="en-US" altLang="en-US" sz="1600" b="1">
                <a:solidFill>
                  <a:srgbClr val="993300"/>
                </a:solidFill>
              </a:rPr>
              <a:t>An Observation Framework for Multi-Agent Systems,</a:t>
            </a:r>
            <a:r>
              <a:rPr lang="en-US" altLang="en-US" sz="1600"/>
              <a:t> In: </a:t>
            </a:r>
            <a:r>
              <a:rPr lang="en-US" altLang="en-US" sz="1600" i="1">
                <a:solidFill>
                  <a:srgbClr val="CC9900"/>
                </a:solidFill>
              </a:rPr>
              <a:t>Proceedings of the Fifth International Conference on Autonomic and Autonomous Systems (ICAS 2009),</a:t>
            </a:r>
            <a:r>
              <a:rPr lang="en-US" altLang="en-US" sz="1600"/>
              <a:t> April 21-25, 2009, Valencia, Spain, IEEE CS Press, pp. 336-341. </a:t>
            </a:r>
          </a:p>
          <a:p>
            <a:pPr algn="just" eaLnBrk="1" hangingPunct="1">
              <a:lnSpc>
                <a:spcPct val="80000"/>
              </a:lnSpc>
              <a:spcBef>
                <a:spcPct val="60000"/>
              </a:spcBef>
            </a:pPr>
            <a:r>
              <a:rPr lang="en-US" altLang="en-US" sz="1600"/>
              <a:t>Katasonov A., Terziyan V., </a:t>
            </a:r>
            <a:r>
              <a:rPr lang="en-US" altLang="en-US" sz="1600" b="1">
                <a:solidFill>
                  <a:srgbClr val="993300"/>
                </a:solidFill>
              </a:rPr>
              <a:t>Semantic Approach to Dynamic Coordination in Autonomous Systems,</a:t>
            </a:r>
            <a:r>
              <a:rPr lang="en-US" altLang="en-US" sz="1600"/>
              <a:t> In: </a:t>
            </a:r>
            <a:r>
              <a:rPr lang="en-US" altLang="en-US" sz="1600" i="1">
                <a:solidFill>
                  <a:srgbClr val="CC9900"/>
                </a:solidFill>
              </a:rPr>
              <a:t>Proceedings of the Fifth International Conference on Autonomic and Autonomous Systems (ICAS 2009),</a:t>
            </a:r>
            <a:r>
              <a:rPr lang="en-US" altLang="en-US" sz="1600"/>
              <a:t> April 21-25, 2009, Valencia, Spain, IEEE CS Press, pp. 321-329. (</a:t>
            </a:r>
            <a:r>
              <a:rPr lang="en-US" altLang="en-US" sz="1600" b="1">
                <a:solidFill>
                  <a:srgbClr val="FF0000"/>
                </a:solidFill>
              </a:rPr>
              <a:t>best paper award!</a:t>
            </a:r>
            <a:r>
              <a:rPr lang="en-US" altLang="en-US" sz="1600"/>
              <a:t>) .</a:t>
            </a:r>
          </a:p>
          <a:p>
            <a:pPr algn="just" eaLnBrk="1" hangingPunct="1">
              <a:lnSpc>
                <a:spcPct val="80000"/>
              </a:lnSpc>
              <a:spcBef>
                <a:spcPct val="60000"/>
              </a:spcBef>
            </a:pPr>
            <a:r>
              <a:rPr lang="en-US" altLang="en-US" sz="1600"/>
              <a:t>Terziyan V., Zhovtobryukh D., Katasonov A., </a:t>
            </a:r>
            <a:r>
              <a:rPr lang="en-US" altLang="en-US" sz="1600" b="1">
                <a:solidFill>
                  <a:srgbClr val="993300"/>
                </a:solidFill>
              </a:rPr>
              <a:t>Proactive Future Internet: Smart Semantic Middleware for Overlay Architecture</a:t>
            </a:r>
            <a:r>
              <a:rPr lang="en-US" altLang="en-US" sz="1600"/>
              <a:t>, In: </a:t>
            </a:r>
            <a:r>
              <a:rPr lang="en-US" altLang="en-US" sz="1600" i="1">
                <a:solidFill>
                  <a:srgbClr val="CC9900"/>
                </a:solidFill>
              </a:rPr>
              <a:t>Proceedings of the Fifth International Conference on Networking and Services (ICNS-2009),</a:t>
            </a:r>
            <a:r>
              <a:rPr lang="en-US" altLang="en-US" sz="1600"/>
              <a:t> April 21-25, 2009, Valencia, Spain, IEEE CS Press pp. 149-154.</a:t>
            </a:r>
          </a:p>
          <a:p>
            <a:pPr algn="just" eaLnBrk="1" hangingPunct="1">
              <a:lnSpc>
                <a:spcPct val="80000"/>
              </a:lnSpc>
              <a:spcBef>
                <a:spcPct val="60000"/>
              </a:spcBef>
            </a:pPr>
            <a:r>
              <a:rPr lang="en-US" altLang="en-US" sz="1600"/>
              <a:t>Nikitin S., Katasonov A., Terziyan V., </a:t>
            </a:r>
            <a:r>
              <a:rPr lang="en-US" altLang="en-US" sz="1600" b="1">
                <a:solidFill>
                  <a:srgbClr val="993300"/>
                </a:solidFill>
              </a:rPr>
              <a:t>Ontonuts: Reusable Semantic Components for Multi-Agent Systems,</a:t>
            </a:r>
            <a:r>
              <a:rPr lang="en-US" altLang="en-US" sz="1600"/>
              <a:t> In: </a:t>
            </a:r>
            <a:r>
              <a:rPr lang="en-US" altLang="en-US" sz="1600" i="1">
                <a:solidFill>
                  <a:srgbClr val="CC9900"/>
                </a:solidFill>
              </a:rPr>
              <a:t>Proceedings of the Fifth International Conference on Autonomic and Autonomous Systems (ICAS 2009),</a:t>
            </a:r>
            <a:r>
              <a:rPr lang="en-US" altLang="en-US" sz="1600"/>
              <a:t> April 21-25, 2009, Valencia, Spain, IEEE CS Press, pp. 200-207. </a:t>
            </a:r>
          </a:p>
          <a:p>
            <a:pPr algn="just" eaLnBrk="1" hangingPunct="1">
              <a:lnSpc>
                <a:spcPct val="80000"/>
              </a:lnSpc>
              <a:spcBef>
                <a:spcPct val="60000"/>
              </a:spcBef>
            </a:pPr>
            <a:r>
              <a:rPr lang="en-US" altLang="en-US" sz="1600"/>
              <a:t>Khriyenko O., </a:t>
            </a:r>
            <a:r>
              <a:rPr lang="en-US" altLang="en-US" sz="1600" b="1">
                <a:solidFill>
                  <a:srgbClr val="993300"/>
                </a:solidFill>
              </a:rPr>
              <a:t>Adaptive Semantic Web based Environment for Web Resources</a:t>
            </a:r>
            <a:r>
              <a:rPr lang="en-US" altLang="en-US" sz="1600"/>
              <a:t>, In: </a:t>
            </a:r>
            <a:r>
              <a:rPr lang="en-US" altLang="en-US" sz="1600" i="1">
                <a:solidFill>
                  <a:srgbClr val="CC9900"/>
                </a:solidFill>
              </a:rPr>
              <a:t>Jyvaskyla Studies in Computing</a:t>
            </a:r>
            <a:r>
              <a:rPr lang="en-US" altLang="en-US" sz="1600"/>
              <a:t>, PhD Thesis, Volume 97, Jyvaskyla University Printing House, 192 pp., December 13, 2008. </a:t>
            </a:r>
          </a:p>
          <a:p>
            <a:pPr eaLnBrk="1" hangingPunct="1">
              <a:lnSpc>
                <a:spcPct val="80000"/>
              </a:lnSpc>
              <a:spcBef>
                <a:spcPct val="60000"/>
              </a:spcBef>
            </a:pPr>
            <a:r>
              <a:rPr lang="en-US" altLang="en-US" sz="1600"/>
              <a:t>Bleier A., </a:t>
            </a:r>
            <a:r>
              <a:rPr lang="en-US" altLang="en-US" sz="1600" b="1">
                <a:solidFill>
                  <a:srgbClr val="993300"/>
                </a:solidFill>
              </a:rPr>
              <a:t>A Framework for Market-Based Coordination in Multi-Agent Systems</a:t>
            </a:r>
            <a:r>
              <a:rPr lang="en-US" altLang="en-US" sz="1600"/>
              <a:t>, </a:t>
            </a:r>
            <a:r>
              <a:rPr lang="en-US" altLang="en-US" sz="1600" i="1">
                <a:solidFill>
                  <a:srgbClr val="CC9900"/>
                </a:solidFill>
              </a:rPr>
              <a:t>MSc Thesis</a:t>
            </a:r>
            <a:r>
              <a:rPr lang="en-US" altLang="en-US" sz="1600"/>
              <a:t>, University of Osnabrück, September 30, 2008.</a:t>
            </a:r>
          </a:p>
        </p:txBody>
      </p:sp>
      <p:sp>
        <p:nvSpPr>
          <p:cNvPr id="82949" name="Oval 4"/>
          <p:cNvSpPr>
            <a:spLocks noChangeArrowheads="1"/>
          </p:cNvSpPr>
          <p:nvPr/>
        </p:nvSpPr>
        <p:spPr bwMode="auto">
          <a:xfrm>
            <a:off x="541338" y="4724400"/>
            <a:ext cx="574675" cy="617538"/>
          </a:xfrm>
          <a:prstGeom prst="ellipse">
            <a:avLst/>
          </a:prstGeom>
          <a:solidFill>
            <a:srgbClr val="00FF00"/>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T</a:t>
            </a:r>
          </a:p>
        </p:txBody>
      </p:sp>
      <p:sp>
        <p:nvSpPr>
          <p:cNvPr id="82950" name="Oval 5"/>
          <p:cNvSpPr>
            <a:spLocks noChangeArrowheads="1"/>
          </p:cNvSpPr>
          <p:nvPr/>
        </p:nvSpPr>
        <p:spPr bwMode="auto">
          <a:xfrm>
            <a:off x="541338" y="5414963"/>
            <a:ext cx="574675" cy="617537"/>
          </a:xfrm>
          <a:prstGeom prst="ellipse">
            <a:avLst/>
          </a:prstGeom>
          <a:solidFill>
            <a:srgbClr val="00FF00"/>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T</a:t>
            </a:r>
          </a:p>
        </p:txBody>
      </p:sp>
      <p:sp>
        <p:nvSpPr>
          <p:cNvPr id="82951" name="Oval 6"/>
          <p:cNvSpPr>
            <a:spLocks noChangeArrowheads="1"/>
          </p:cNvSpPr>
          <p:nvPr/>
        </p:nvSpPr>
        <p:spPr bwMode="auto">
          <a:xfrm>
            <a:off x="541338" y="1052513"/>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2952" name="Oval 7"/>
          <p:cNvSpPr>
            <a:spLocks noChangeArrowheads="1"/>
          </p:cNvSpPr>
          <p:nvPr/>
        </p:nvSpPr>
        <p:spPr bwMode="auto">
          <a:xfrm>
            <a:off x="541338" y="1989138"/>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2953" name="Oval 8"/>
          <p:cNvSpPr>
            <a:spLocks noChangeArrowheads="1"/>
          </p:cNvSpPr>
          <p:nvPr/>
        </p:nvSpPr>
        <p:spPr bwMode="auto">
          <a:xfrm>
            <a:off x="539750" y="2924175"/>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2954" name="Oval 9"/>
          <p:cNvSpPr>
            <a:spLocks noChangeArrowheads="1"/>
          </p:cNvSpPr>
          <p:nvPr/>
        </p:nvSpPr>
        <p:spPr bwMode="auto">
          <a:xfrm>
            <a:off x="541338" y="3860800"/>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D7A80B7E-2D40-4487-BC4F-890CE784B327}" type="slidenum">
              <a:rPr lang="ru-RU" altLang="en-US" sz="1200">
                <a:solidFill>
                  <a:schemeClr val="tx1"/>
                </a:solidFill>
              </a:rPr>
              <a:pPr eaLnBrk="1" hangingPunct="1">
                <a:spcBef>
                  <a:spcPct val="0"/>
                </a:spcBef>
                <a:buFontTx/>
                <a:buNone/>
              </a:pPr>
              <a:t>57</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723394" name="Rectangle 2"/>
          <p:cNvSpPr>
            <a:spLocks noChangeArrowheads="1"/>
          </p:cNvSpPr>
          <p:nvPr/>
        </p:nvSpPr>
        <p:spPr bwMode="auto">
          <a:xfrm>
            <a:off x="649288" y="261938"/>
            <a:ext cx="8459787" cy="503237"/>
          </a:xfrm>
          <a:prstGeom prst="rect">
            <a:avLst/>
          </a:prstGeom>
          <a:noFill/>
          <a:ln w="9525">
            <a:noFill/>
            <a:miter lim="800000"/>
            <a:headEnd/>
            <a:tailEnd/>
          </a:ln>
          <a:effectLst>
            <a:outerShdw dist="35921" dir="2700000" algn="ctr" rotWithShape="0">
              <a:schemeClr val="bg2"/>
            </a:outerShdw>
          </a:effectLst>
        </p:spPr>
        <p:txBody>
          <a:bodyPr anchor="ctr"/>
          <a:lstStyle/>
          <a:p>
            <a:pPr algn="r">
              <a:defRPr/>
            </a:pPr>
            <a:r>
              <a:rPr lang="en-US" sz="2800" b="1" dirty="0">
                <a:solidFill>
                  <a:srgbClr val="EC8C00"/>
                </a:solidFill>
                <a:effectLst>
                  <a:outerShdw blurRad="38100" dist="38100" dir="2700000" algn="tl">
                    <a:srgbClr val="C0C0C0"/>
                  </a:outerShdw>
                </a:effectLst>
                <a:cs typeface="+mn-cs"/>
              </a:rPr>
              <a:t>UBIWARE</a:t>
            </a:r>
            <a:r>
              <a:rPr lang="en-US" sz="2400" b="1" dirty="0">
                <a:solidFill>
                  <a:srgbClr val="EC8C00"/>
                </a:solidFill>
                <a:effectLst>
                  <a:outerShdw blurRad="38100" dist="38100" dir="2700000" algn="tl">
                    <a:srgbClr val="C0C0C0"/>
                  </a:outerShdw>
                </a:effectLst>
                <a:cs typeface="+mn-cs"/>
              </a:rPr>
              <a:t> </a:t>
            </a:r>
            <a:r>
              <a:rPr lang="en-US" sz="2800" b="1" dirty="0">
                <a:solidFill>
                  <a:srgbClr val="EC8C00"/>
                </a:solidFill>
                <a:effectLst>
                  <a:outerShdw blurRad="38100" dist="38100" dir="2700000" algn="tl">
                    <a:srgbClr val="C0C0C0"/>
                  </a:outerShdw>
                </a:effectLst>
                <a:cs typeface="+mn-cs"/>
              </a:rPr>
              <a:t>publications up to 31.12.2010 (4)</a:t>
            </a:r>
          </a:p>
        </p:txBody>
      </p:sp>
      <p:sp>
        <p:nvSpPr>
          <p:cNvPr id="83972" name="Rectangle 3"/>
          <p:cNvSpPr>
            <a:spLocks noChangeArrowheads="1"/>
          </p:cNvSpPr>
          <p:nvPr/>
        </p:nvSpPr>
        <p:spPr bwMode="auto">
          <a:xfrm>
            <a:off x="755650" y="908050"/>
            <a:ext cx="8208963"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just" eaLnBrk="1" hangingPunct="1">
              <a:lnSpc>
                <a:spcPct val="80000"/>
              </a:lnSpc>
              <a:spcBef>
                <a:spcPct val="60000"/>
              </a:spcBef>
            </a:pPr>
            <a:r>
              <a:rPr lang="en-US" altLang="en-US" sz="1600"/>
              <a:t>Terziyan V., </a:t>
            </a:r>
            <a:r>
              <a:rPr lang="en-US" altLang="en-US" sz="1600" b="1">
                <a:solidFill>
                  <a:srgbClr val="993300"/>
                </a:solidFill>
              </a:rPr>
              <a:t>Semantic Web Services for Smart Devices Based on Mobile Agents</a:t>
            </a:r>
            <a:r>
              <a:rPr lang="en-US" altLang="en-US" sz="1600"/>
              <a:t>, In: </a:t>
            </a:r>
            <a:r>
              <a:rPr lang="en-US" altLang="en-US" sz="1600" i="1">
                <a:solidFill>
                  <a:srgbClr val="CC9900"/>
                </a:solidFill>
              </a:rPr>
              <a:t>D. Taniar (Ed.),</a:t>
            </a:r>
            <a:r>
              <a:rPr lang="en-US" altLang="en-US" sz="1600"/>
              <a:t> </a:t>
            </a:r>
            <a:r>
              <a:rPr lang="en-US" altLang="en-US" sz="1600" i="1">
                <a:solidFill>
                  <a:srgbClr val="CC9900"/>
                </a:solidFill>
              </a:rPr>
              <a:t>Mobile Computing: Concepts, Methodologies, Tools, and Applications</a:t>
            </a:r>
            <a:r>
              <a:rPr lang="en-US" altLang="en-US" sz="1600" i="1"/>
              <a:t> </a:t>
            </a:r>
            <a:r>
              <a:rPr lang="en-US" altLang="en-US" sz="1600"/>
              <a:t>(6 volumes), IGI Global, November 2008, ISBN: 978-1-60566-054-7, Vol. II, Chapter 2.22, pp. 630-641. </a:t>
            </a:r>
          </a:p>
          <a:p>
            <a:pPr algn="just" eaLnBrk="1" hangingPunct="1">
              <a:lnSpc>
                <a:spcPct val="80000"/>
              </a:lnSpc>
              <a:spcBef>
                <a:spcPct val="60000"/>
              </a:spcBef>
            </a:pPr>
            <a:r>
              <a:rPr lang="en-US" altLang="en-US" sz="1600"/>
              <a:t>Terziyan V. and Katasonov A. (2008) </a:t>
            </a:r>
            <a:r>
              <a:rPr lang="en-US" altLang="en-US" sz="1600" b="1">
                <a:solidFill>
                  <a:srgbClr val="993300"/>
                </a:solidFill>
              </a:rPr>
              <a:t>Global Understanding Environment: Applying Semantic and Agent Technologies to Industrial Automation</a:t>
            </a:r>
            <a:r>
              <a:rPr lang="en-US" altLang="en-US" sz="1600"/>
              <a:t>, In: </a:t>
            </a:r>
            <a:r>
              <a:rPr lang="en-US" altLang="en-US" sz="1600" i="1">
                <a:solidFill>
                  <a:srgbClr val="CC9900"/>
                </a:solidFill>
              </a:rPr>
              <a:t>Lytras, M. and Ordonez De Pablos, P. (eds) Emerging Topics and Technologies in Information Systems, IGI Global</a:t>
            </a:r>
            <a:r>
              <a:rPr lang="en-US" altLang="en-US" sz="1600"/>
              <a:t> , 2009, ISBN: 978-1-60566-222-0, pp. 55-87 (Chapter III). </a:t>
            </a:r>
          </a:p>
          <a:p>
            <a:pPr algn="just" eaLnBrk="1" hangingPunct="1">
              <a:lnSpc>
                <a:spcPct val="80000"/>
              </a:lnSpc>
              <a:spcBef>
                <a:spcPct val="60000"/>
              </a:spcBef>
            </a:pPr>
            <a:r>
              <a:rPr lang="en-US" altLang="en-US" sz="1600"/>
              <a:t>Katasonov A. and Terziyan V. (2008) </a:t>
            </a:r>
            <a:r>
              <a:rPr lang="en-US" altLang="en-US" sz="1600" b="1">
                <a:solidFill>
                  <a:srgbClr val="993300"/>
                </a:solidFill>
              </a:rPr>
              <a:t>Semantic Agent Programming Language (S-APL): A Middleware Platform for the Semantic Web</a:t>
            </a:r>
            <a:r>
              <a:rPr lang="en-US" altLang="en-US" sz="1600"/>
              <a:t>, In: </a:t>
            </a:r>
            <a:r>
              <a:rPr lang="en-US" altLang="en-US" sz="1600" i="1">
                <a:solidFill>
                  <a:srgbClr val="CC9900"/>
                </a:solidFill>
              </a:rPr>
              <a:t>Proc. 2nd IEEE Conference on Semantic Computing</a:t>
            </a:r>
            <a:r>
              <a:rPr lang="en-US" altLang="en-US" sz="1600"/>
              <a:t>, August 4-7, 2008, Santa Clara, CA, USA, pp.504-511.</a:t>
            </a:r>
          </a:p>
          <a:p>
            <a:pPr algn="just" eaLnBrk="1" hangingPunct="1">
              <a:lnSpc>
                <a:spcPct val="80000"/>
              </a:lnSpc>
              <a:spcBef>
                <a:spcPct val="60000"/>
              </a:spcBef>
            </a:pPr>
            <a:r>
              <a:rPr lang="en-US" altLang="en-US" sz="1600"/>
              <a:t>Khriyenko O., </a:t>
            </a:r>
            <a:r>
              <a:rPr lang="en-US" altLang="en-US" sz="1600" b="1">
                <a:solidFill>
                  <a:srgbClr val="993300"/>
                </a:solidFill>
              </a:rPr>
              <a:t>Context-sensitive Visual Resource Browser</a:t>
            </a:r>
            <a:r>
              <a:rPr lang="en-US" altLang="en-US" sz="1600"/>
              <a:t>, In: </a:t>
            </a:r>
            <a:r>
              <a:rPr lang="en-US" altLang="en-US" sz="1600" i="1">
                <a:solidFill>
                  <a:srgbClr val="CC9900"/>
                </a:solidFill>
              </a:rPr>
              <a:t>Proceedings of the IADIS International Conference on Computer Graphics and Visualization (CGV-2008),</a:t>
            </a:r>
            <a:r>
              <a:rPr lang="en-US" altLang="en-US" sz="1600"/>
              <a:t> Amsterdam, The Netherlands, 24-26 July 2008.</a:t>
            </a:r>
          </a:p>
          <a:p>
            <a:pPr algn="just" eaLnBrk="1" hangingPunct="1">
              <a:lnSpc>
                <a:spcPct val="80000"/>
              </a:lnSpc>
              <a:spcBef>
                <a:spcPct val="60000"/>
              </a:spcBef>
            </a:pPr>
            <a:r>
              <a:rPr lang="en-US" altLang="en-US" sz="1600"/>
              <a:t>Katasonov A., Kaykova O., Khriyenko O., Nikitin S., Terziyan V., </a:t>
            </a:r>
            <a:r>
              <a:rPr lang="en-US" altLang="en-US" sz="1600" b="1">
                <a:solidFill>
                  <a:srgbClr val="993300"/>
                </a:solidFill>
              </a:rPr>
              <a:t>Smart Semantic Middleware for the Internet of Things</a:t>
            </a:r>
            <a:r>
              <a:rPr lang="en-US" altLang="en-US" sz="1600"/>
              <a:t>, In: </a:t>
            </a:r>
            <a:r>
              <a:rPr lang="en-US" altLang="en-US" sz="1600" i="1">
                <a:solidFill>
                  <a:srgbClr val="CC9900"/>
                </a:solidFill>
              </a:rPr>
              <a:t>Proceedings of the 5-th International Conference on Informatics in Control, Automation and Robotics</a:t>
            </a:r>
            <a:r>
              <a:rPr lang="en-US" altLang="en-US" sz="1600"/>
              <a:t>, 11-15 May, 2008, Funchal, Madeira, Portugal, ISBN: 978-989-8111-30-2, Volume ICSO, pp. 169-178.</a:t>
            </a:r>
          </a:p>
          <a:p>
            <a:pPr algn="just" eaLnBrk="1" hangingPunct="1">
              <a:lnSpc>
                <a:spcPct val="80000"/>
              </a:lnSpc>
              <a:spcBef>
                <a:spcPct val="60000"/>
              </a:spcBef>
            </a:pPr>
            <a:r>
              <a:rPr lang="en-US" altLang="en-US" sz="1600"/>
              <a:t>Terziyan V., </a:t>
            </a:r>
            <a:r>
              <a:rPr lang="en-US" altLang="en-US" sz="1600" b="1">
                <a:solidFill>
                  <a:srgbClr val="993300"/>
                </a:solidFill>
              </a:rPr>
              <a:t>SmartResource - Proactive Self-Maintained Resources in Semantic Web: Lessons learned</a:t>
            </a:r>
            <a:r>
              <a:rPr lang="en-US" altLang="en-US" sz="1600"/>
              <a:t>, In: </a:t>
            </a:r>
            <a:r>
              <a:rPr lang="en-US" altLang="en-US" sz="1600" i="1">
                <a:solidFill>
                  <a:srgbClr val="CC9900"/>
                </a:solidFill>
              </a:rPr>
              <a:t>International Journal of Smart Home, Special Issue on Future Generation Smart Space, </a:t>
            </a:r>
            <a:r>
              <a:rPr lang="en-US" altLang="en-US" sz="1600"/>
              <a:t>Vol.2, No. 2, April 2008, SERSC Publisher</a:t>
            </a:r>
            <a:r>
              <a:rPr lang="en-GB" altLang="en-US" sz="1600"/>
              <a:t>, </a:t>
            </a:r>
            <a:r>
              <a:rPr lang="en-US" altLang="en-US" sz="1600"/>
              <a:t>ISSN: 1975-4094,</a:t>
            </a:r>
            <a:r>
              <a:rPr lang="en-GB" altLang="en-US" sz="1600"/>
              <a:t> pp. 33-57.</a:t>
            </a:r>
            <a:r>
              <a:rPr lang="en-US" altLang="en-US" sz="1600"/>
              <a:t> </a:t>
            </a:r>
          </a:p>
        </p:txBody>
      </p:sp>
      <p:sp>
        <p:nvSpPr>
          <p:cNvPr id="83973" name="Oval 4"/>
          <p:cNvSpPr>
            <a:spLocks noChangeArrowheads="1"/>
          </p:cNvSpPr>
          <p:nvPr/>
        </p:nvSpPr>
        <p:spPr bwMode="auto">
          <a:xfrm>
            <a:off x="541338" y="3884613"/>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3974" name="Oval 5"/>
          <p:cNvSpPr>
            <a:spLocks noChangeArrowheads="1"/>
          </p:cNvSpPr>
          <p:nvPr/>
        </p:nvSpPr>
        <p:spPr bwMode="auto">
          <a:xfrm>
            <a:off x="539750" y="4605338"/>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3975" name="Oval 7"/>
          <p:cNvSpPr>
            <a:spLocks noChangeArrowheads="1"/>
          </p:cNvSpPr>
          <p:nvPr/>
        </p:nvSpPr>
        <p:spPr bwMode="auto">
          <a:xfrm>
            <a:off x="539750" y="2979738"/>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3976" name="Oval 8"/>
          <p:cNvSpPr>
            <a:spLocks noChangeArrowheads="1"/>
          </p:cNvSpPr>
          <p:nvPr/>
        </p:nvSpPr>
        <p:spPr bwMode="auto">
          <a:xfrm>
            <a:off x="541338" y="5583238"/>
            <a:ext cx="574675" cy="617537"/>
          </a:xfrm>
          <a:prstGeom prst="ellipse">
            <a:avLst/>
          </a:prstGeom>
          <a:solidFill>
            <a:srgbClr val="FF9900"/>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J</a:t>
            </a:r>
          </a:p>
        </p:txBody>
      </p:sp>
      <p:sp>
        <p:nvSpPr>
          <p:cNvPr id="83977" name="Oval 9"/>
          <p:cNvSpPr>
            <a:spLocks noChangeArrowheads="1"/>
          </p:cNvSpPr>
          <p:nvPr/>
        </p:nvSpPr>
        <p:spPr bwMode="auto">
          <a:xfrm>
            <a:off x="539750" y="974725"/>
            <a:ext cx="574675" cy="617538"/>
          </a:xfrm>
          <a:prstGeom prst="ellipse">
            <a:avLst/>
          </a:prstGeom>
          <a:solidFill>
            <a:srgbClr val="FF99CC"/>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B</a:t>
            </a:r>
          </a:p>
        </p:txBody>
      </p:sp>
      <p:sp>
        <p:nvSpPr>
          <p:cNvPr id="83978" name="Oval 10"/>
          <p:cNvSpPr>
            <a:spLocks noChangeArrowheads="1"/>
          </p:cNvSpPr>
          <p:nvPr/>
        </p:nvSpPr>
        <p:spPr bwMode="auto">
          <a:xfrm>
            <a:off x="539750" y="1870075"/>
            <a:ext cx="574675" cy="617538"/>
          </a:xfrm>
          <a:prstGeom prst="ellipse">
            <a:avLst/>
          </a:prstGeom>
          <a:solidFill>
            <a:srgbClr val="FF99CC"/>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B</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69F973BE-45F4-4932-A1C4-A627517C7654}" type="slidenum">
              <a:rPr lang="ru-RU" altLang="en-US" sz="1200">
                <a:solidFill>
                  <a:schemeClr val="tx1"/>
                </a:solidFill>
              </a:rPr>
              <a:pPr eaLnBrk="1" hangingPunct="1">
                <a:spcBef>
                  <a:spcPct val="0"/>
                </a:spcBef>
                <a:buFontTx/>
                <a:buNone/>
              </a:pPr>
              <a:t>58</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84995" name="Rectangle 2"/>
          <p:cNvSpPr>
            <a:spLocks noChangeArrowheads="1"/>
          </p:cNvSpPr>
          <p:nvPr/>
        </p:nvSpPr>
        <p:spPr bwMode="auto">
          <a:xfrm>
            <a:off x="755650" y="1268413"/>
            <a:ext cx="8208963"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just" eaLnBrk="1" hangingPunct="1">
              <a:lnSpc>
                <a:spcPct val="80000"/>
              </a:lnSpc>
              <a:spcBef>
                <a:spcPct val="40000"/>
              </a:spcBef>
            </a:pPr>
            <a:r>
              <a:rPr lang="en-US" altLang="en-US" sz="1600"/>
              <a:t>Katasonov A. and Terziyan V. (2007) </a:t>
            </a:r>
            <a:r>
              <a:rPr lang="en-US" altLang="en-US" sz="1600" b="1">
                <a:solidFill>
                  <a:srgbClr val="993300"/>
                </a:solidFill>
              </a:rPr>
              <a:t>SmartResource Platform and Semantic Agent Programming Language (S-APL)</a:t>
            </a:r>
            <a:r>
              <a:rPr lang="en-US" altLang="en-US" sz="1600"/>
              <a:t>, In: </a:t>
            </a:r>
            <a:r>
              <a:rPr lang="en-US" altLang="en-US" sz="1600" i="1">
                <a:solidFill>
                  <a:srgbClr val="CC9900"/>
                </a:solidFill>
              </a:rPr>
              <a:t>Proceedings of the  5th Conference on Multi-Agent Technologies (MATES’07)</a:t>
            </a:r>
            <a:r>
              <a:rPr lang="en-US" altLang="en-US" sz="1600"/>
              <a:t>, September 24-26, 2007, Leipzig, Germany, LNAI 4687, pp.25-36. </a:t>
            </a:r>
          </a:p>
          <a:p>
            <a:pPr algn="just" eaLnBrk="1" hangingPunct="1">
              <a:lnSpc>
                <a:spcPct val="80000"/>
              </a:lnSpc>
              <a:spcBef>
                <a:spcPct val="40000"/>
              </a:spcBef>
            </a:pPr>
            <a:r>
              <a:rPr lang="en-US" altLang="en-US" sz="1600"/>
              <a:t>Terziyan V., </a:t>
            </a:r>
            <a:r>
              <a:rPr lang="en-US" altLang="en-US" sz="1600" b="1">
                <a:solidFill>
                  <a:srgbClr val="993300"/>
                </a:solidFill>
              </a:rPr>
              <a:t>Predictive and Contextual Feature Separation for Bayesian Metanetworks</a:t>
            </a:r>
            <a:r>
              <a:rPr lang="en-US" altLang="en-US" sz="1600"/>
              <a:t>, In: B. Apolloni et al. (Eds.), </a:t>
            </a:r>
            <a:r>
              <a:rPr lang="en-US" altLang="en-US" sz="1600" i="1">
                <a:solidFill>
                  <a:srgbClr val="CC9900"/>
                </a:solidFill>
              </a:rPr>
              <a:t>Proceedings of KES-2007 / WIRN-2007</a:t>
            </a:r>
            <a:r>
              <a:rPr lang="en-US" altLang="en-US" sz="1600"/>
              <a:t>, Vietri sul Mare, Italy, September 12-14, Vol. III, Springer, LNAI 4694, 2007, pp. 634–644.</a:t>
            </a:r>
          </a:p>
          <a:p>
            <a:pPr algn="just" eaLnBrk="1" hangingPunct="1">
              <a:lnSpc>
                <a:spcPct val="80000"/>
              </a:lnSpc>
              <a:spcBef>
                <a:spcPct val="40000"/>
              </a:spcBef>
            </a:pPr>
            <a:r>
              <a:rPr lang="en-US" altLang="en-US" sz="1600"/>
              <a:t>Khriyenko O., </a:t>
            </a:r>
            <a:r>
              <a:rPr lang="en-US" altLang="en-US" sz="1600" b="1">
                <a:solidFill>
                  <a:srgbClr val="993300"/>
                </a:solidFill>
              </a:rPr>
              <a:t>Context-sensitive Multidimensional Resource Visualization</a:t>
            </a:r>
            <a:r>
              <a:rPr lang="en-US" altLang="en-US" sz="1600"/>
              <a:t>, In: </a:t>
            </a:r>
            <a:r>
              <a:rPr lang="en-US" altLang="en-US" sz="1600" i="1">
                <a:solidFill>
                  <a:srgbClr val="CC9900"/>
                </a:solidFill>
              </a:rPr>
              <a:t>Proceedings of the 7th IASTED International Conference on Visualization, Imaging, and Image Processing (VIIP 2007)</a:t>
            </a:r>
            <a:r>
              <a:rPr lang="en-US" altLang="en-US" sz="1600"/>
              <a:t>, Palma de Mallorca, Spain, 29-31 August 2007. </a:t>
            </a:r>
          </a:p>
          <a:p>
            <a:pPr algn="just" eaLnBrk="1" hangingPunct="1">
              <a:lnSpc>
                <a:spcPct val="80000"/>
              </a:lnSpc>
              <a:spcBef>
                <a:spcPct val="40000"/>
              </a:spcBef>
            </a:pPr>
            <a:r>
              <a:rPr lang="en-US" altLang="en-US" sz="1600"/>
              <a:t>Khriyenko O., </a:t>
            </a:r>
            <a:r>
              <a:rPr lang="en-US" altLang="en-US" sz="1600" b="1">
                <a:solidFill>
                  <a:srgbClr val="993300"/>
                </a:solidFill>
              </a:rPr>
              <a:t>4I (FOR EYE) Multimedia: Intelligent semantically enhanced and context-aware multimedia browsing</a:t>
            </a:r>
            <a:r>
              <a:rPr lang="en-US" altLang="en-US" sz="1600"/>
              <a:t>, In: </a:t>
            </a:r>
            <a:r>
              <a:rPr lang="en-US" altLang="en-US" sz="1600" i="1">
                <a:solidFill>
                  <a:srgbClr val="CC9900"/>
                </a:solidFill>
              </a:rPr>
              <a:t>Proceedings of the International Conference on Signal Processing and Multimedia Applications (SIGMAP-2007)</a:t>
            </a:r>
            <a:r>
              <a:rPr lang="en-US" altLang="en-US" sz="1600"/>
              <a:t>, Barcelona, Spain, 28-31 July 2007.</a:t>
            </a:r>
          </a:p>
          <a:p>
            <a:pPr algn="just" eaLnBrk="1" hangingPunct="1">
              <a:lnSpc>
                <a:spcPct val="80000"/>
              </a:lnSpc>
              <a:spcBef>
                <a:spcPct val="40000"/>
              </a:spcBef>
            </a:pPr>
            <a:r>
              <a:rPr lang="en-US" altLang="en-US" sz="1600"/>
              <a:t>Khriyenko O., </a:t>
            </a:r>
            <a:r>
              <a:rPr lang="en-US" altLang="en-US" sz="1600" b="1">
                <a:solidFill>
                  <a:srgbClr val="993300"/>
                </a:solidFill>
              </a:rPr>
              <a:t>4I (FOR EYE) Technology: Intelligent Interface for Integrated Information</a:t>
            </a:r>
            <a:r>
              <a:rPr lang="en-US" altLang="en-US" sz="1600"/>
              <a:t>, In: </a:t>
            </a:r>
            <a:r>
              <a:rPr lang="en-US" altLang="en-US" sz="1600" i="1">
                <a:solidFill>
                  <a:srgbClr val="CC9900"/>
                </a:solidFill>
              </a:rPr>
              <a:t>Proceedings of the 9th International Conference on Enterprise Information Systems (ICEIS-2007)</a:t>
            </a:r>
            <a:r>
              <a:rPr lang="en-US" altLang="en-US" sz="1600"/>
              <a:t>, Funchal, Madeira – Portugal, 12-16 June 2007.</a:t>
            </a:r>
          </a:p>
          <a:p>
            <a:pPr algn="just" eaLnBrk="1" hangingPunct="1">
              <a:lnSpc>
                <a:spcPct val="80000"/>
              </a:lnSpc>
              <a:spcBef>
                <a:spcPct val="40000"/>
              </a:spcBef>
            </a:pPr>
            <a:r>
              <a:rPr lang="en-US" altLang="en-US" sz="1600"/>
              <a:t>Salmenjoki K., Tsaruk Y., Terziyan V., Viitala M., </a:t>
            </a:r>
            <a:r>
              <a:rPr lang="en-US" altLang="en-US" sz="1600" b="1">
                <a:solidFill>
                  <a:srgbClr val="993300"/>
                </a:solidFill>
              </a:rPr>
              <a:t>Agent-Based Approach for Electricity Distribution Systems</a:t>
            </a:r>
            <a:r>
              <a:rPr lang="en-US" altLang="en-US" sz="1600"/>
              <a:t>, In: </a:t>
            </a:r>
            <a:r>
              <a:rPr lang="en-US" altLang="en-US" sz="1600" i="1">
                <a:solidFill>
                  <a:srgbClr val="CC9900"/>
                </a:solidFill>
              </a:rPr>
              <a:t>Proceedings of the 9-th International Conference on Enterprise Information Systems</a:t>
            </a:r>
            <a:r>
              <a:rPr lang="en-US" altLang="en-US" sz="1600"/>
              <a:t>, 12-16, June 2007, Funchal, Madeira, Portugal, ISBN: 978-972-8865-89-4, pp. 382-389. </a:t>
            </a:r>
          </a:p>
        </p:txBody>
      </p:sp>
      <p:sp>
        <p:nvSpPr>
          <p:cNvPr id="1724419" name="Rectangle 3"/>
          <p:cNvSpPr>
            <a:spLocks noChangeArrowheads="1"/>
          </p:cNvSpPr>
          <p:nvPr/>
        </p:nvSpPr>
        <p:spPr bwMode="auto">
          <a:xfrm>
            <a:off x="649288" y="261938"/>
            <a:ext cx="8459787" cy="503237"/>
          </a:xfrm>
          <a:prstGeom prst="rect">
            <a:avLst/>
          </a:prstGeom>
          <a:noFill/>
          <a:ln w="9525">
            <a:noFill/>
            <a:miter lim="800000"/>
            <a:headEnd/>
            <a:tailEnd/>
          </a:ln>
          <a:effectLst>
            <a:outerShdw dist="35921" dir="2700000" algn="ctr" rotWithShape="0">
              <a:schemeClr val="bg2"/>
            </a:outerShdw>
          </a:effectLst>
        </p:spPr>
        <p:txBody>
          <a:bodyPr anchor="ctr"/>
          <a:lstStyle/>
          <a:p>
            <a:pPr algn="r">
              <a:defRPr/>
            </a:pPr>
            <a:r>
              <a:rPr lang="en-US" sz="2800" b="1" dirty="0">
                <a:solidFill>
                  <a:srgbClr val="EC8C00"/>
                </a:solidFill>
                <a:effectLst>
                  <a:outerShdw blurRad="38100" dist="38100" dir="2700000" algn="tl">
                    <a:srgbClr val="C0C0C0"/>
                  </a:outerShdw>
                </a:effectLst>
                <a:cs typeface="+mn-cs"/>
              </a:rPr>
              <a:t>UBIWARE</a:t>
            </a:r>
            <a:r>
              <a:rPr lang="en-US" sz="2400" b="1" dirty="0">
                <a:solidFill>
                  <a:srgbClr val="EC8C00"/>
                </a:solidFill>
                <a:effectLst>
                  <a:outerShdw blurRad="38100" dist="38100" dir="2700000" algn="tl">
                    <a:srgbClr val="C0C0C0"/>
                  </a:outerShdw>
                </a:effectLst>
                <a:cs typeface="+mn-cs"/>
              </a:rPr>
              <a:t> </a:t>
            </a:r>
            <a:r>
              <a:rPr lang="en-US" sz="2800" b="1" dirty="0">
                <a:solidFill>
                  <a:srgbClr val="EC8C00"/>
                </a:solidFill>
                <a:effectLst>
                  <a:outerShdw blurRad="38100" dist="38100" dir="2700000" algn="tl">
                    <a:srgbClr val="C0C0C0"/>
                  </a:outerShdw>
                </a:effectLst>
                <a:cs typeface="+mn-cs"/>
              </a:rPr>
              <a:t>publications up to 31.12.2010 (5)</a:t>
            </a:r>
          </a:p>
        </p:txBody>
      </p:sp>
      <p:sp>
        <p:nvSpPr>
          <p:cNvPr id="84997" name="Oval 4"/>
          <p:cNvSpPr>
            <a:spLocks noChangeArrowheads="1"/>
          </p:cNvSpPr>
          <p:nvPr/>
        </p:nvSpPr>
        <p:spPr bwMode="auto">
          <a:xfrm>
            <a:off x="539750" y="1268413"/>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4998" name="Oval 5"/>
          <p:cNvSpPr>
            <a:spLocks noChangeArrowheads="1"/>
          </p:cNvSpPr>
          <p:nvPr/>
        </p:nvSpPr>
        <p:spPr bwMode="auto">
          <a:xfrm>
            <a:off x="541338" y="2163763"/>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4999" name="Oval 6"/>
          <p:cNvSpPr>
            <a:spLocks noChangeArrowheads="1"/>
          </p:cNvSpPr>
          <p:nvPr/>
        </p:nvSpPr>
        <p:spPr bwMode="auto">
          <a:xfrm>
            <a:off x="541338" y="3068638"/>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5000" name="Oval 7"/>
          <p:cNvSpPr>
            <a:spLocks noChangeArrowheads="1"/>
          </p:cNvSpPr>
          <p:nvPr/>
        </p:nvSpPr>
        <p:spPr bwMode="auto">
          <a:xfrm>
            <a:off x="541338" y="3748088"/>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5001" name="Oval 8"/>
          <p:cNvSpPr>
            <a:spLocks noChangeArrowheads="1"/>
          </p:cNvSpPr>
          <p:nvPr/>
        </p:nvSpPr>
        <p:spPr bwMode="auto">
          <a:xfrm>
            <a:off x="539750" y="4581525"/>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5002" name="Oval 9"/>
          <p:cNvSpPr>
            <a:spLocks noChangeArrowheads="1"/>
          </p:cNvSpPr>
          <p:nvPr/>
        </p:nvSpPr>
        <p:spPr bwMode="auto">
          <a:xfrm>
            <a:off x="539750" y="5300663"/>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8E5555FE-E149-4D80-8CB9-3D917CB6528A}" type="slidenum">
              <a:rPr lang="ru-RU" altLang="en-US" sz="1200">
                <a:solidFill>
                  <a:schemeClr val="tx1"/>
                </a:solidFill>
              </a:rPr>
              <a:pPr eaLnBrk="1" hangingPunct="1">
                <a:spcBef>
                  <a:spcPct val="0"/>
                </a:spcBef>
                <a:buFontTx/>
                <a:buNone/>
              </a:pPr>
              <a:t>59</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86019" name="Rectangle 2"/>
          <p:cNvSpPr>
            <a:spLocks noChangeArrowheads="1"/>
          </p:cNvSpPr>
          <p:nvPr/>
        </p:nvSpPr>
        <p:spPr bwMode="auto">
          <a:xfrm>
            <a:off x="755650" y="1069975"/>
            <a:ext cx="8208963"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just" eaLnBrk="1" hangingPunct="1">
              <a:lnSpc>
                <a:spcPct val="80000"/>
              </a:lnSpc>
              <a:spcBef>
                <a:spcPct val="40000"/>
              </a:spcBef>
            </a:pPr>
            <a:r>
              <a:rPr lang="en-US" altLang="en-US" sz="1500"/>
              <a:t>Nikitin S., Terziyan V., Pyotsia J., </a:t>
            </a:r>
            <a:r>
              <a:rPr lang="en-US" altLang="en-US" sz="1500" b="1">
                <a:solidFill>
                  <a:srgbClr val="993300"/>
                </a:solidFill>
              </a:rPr>
              <a:t>Data Integration Solution for Paper Industry - A Semantic Storing, Browsing and Annotation Mechanism for Online Fault Data</a:t>
            </a:r>
            <a:r>
              <a:rPr lang="en-US" altLang="en-US" sz="1500"/>
              <a:t>, In: </a:t>
            </a:r>
            <a:r>
              <a:rPr lang="en-US" altLang="en-US" sz="1500" i="1">
                <a:solidFill>
                  <a:srgbClr val="CC9900"/>
                </a:solidFill>
              </a:rPr>
              <a:t>Proceedings of the 4th International Conference on Informatics in Control, Automation and Robotics (ICINCO),</a:t>
            </a:r>
            <a:r>
              <a:rPr lang="en-US" altLang="en-US" sz="1500"/>
              <a:t> May 9-12, 2007, Angers, France, INSTICC Press, ISBN: 978-972-8865-87-0, pp. 191-194. </a:t>
            </a:r>
          </a:p>
          <a:p>
            <a:pPr algn="just" eaLnBrk="1" hangingPunct="1">
              <a:lnSpc>
                <a:spcPct val="80000"/>
              </a:lnSpc>
              <a:spcBef>
                <a:spcPct val="40000"/>
              </a:spcBef>
            </a:pPr>
            <a:r>
              <a:rPr lang="en-US" altLang="en-US" sz="1500"/>
              <a:t>Naumenko, A., Srirama, S., </a:t>
            </a:r>
            <a:r>
              <a:rPr lang="en-US" altLang="en-US" sz="1500" b="1">
                <a:solidFill>
                  <a:srgbClr val="993300"/>
                </a:solidFill>
              </a:rPr>
              <a:t>Secure Communication and Access Control for Mobile Web Service Provisioning</a:t>
            </a:r>
            <a:r>
              <a:rPr lang="en-US" altLang="en-US" sz="1500"/>
              <a:t>, In: </a:t>
            </a:r>
            <a:r>
              <a:rPr lang="en-US" altLang="en-US" sz="1500" i="1">
                <a:solidFill>
                  <a:srgbClr val="CC9900"/>
                </a:solidFill>
              </a:rPr>
              <a:t>Proceedings of International Conference on Security of Information and Networks (SIN2007)</a:t>
            </a:r>
            <a:r>
              <a:rPr lang="en-US" altLang="en-US" sz="1500"/>
              <a:t>, 8-10th May, 2007. </a:t>
            </a:r>
          </a:p>
          <a:p>
            <a:pPr algn="just" eaLnBrk="1" hangingPunct="1">
              <a:lnSpc>
                <a:spcPct val="80000"/>
              </a:lnSpc>
              <a:spcBef>
                <a:spcPct val="60000"/>
              </a:spcBef>
            </a:pPr>
            <a:r>
              <a:rPr lang="en-US" altLang="en-US" sz="1500"/>
              <a:t>Naumenko A., </a:t>
            </a:r>
            <a:r>
              <a:rPr lang="en-US" altLang="en-US" sz="1500" b="1">
                <a:solidFill>
                  <a:srgbClr val="993300"/>
                </a:solidFill>
              </a:rPr>
              <a:t>Semantics-Based Access Control in Business Networks</a:t>
            </a:r>
            <a:r>
              <a:rPr lang="en-US" altLang="en-US" sz="1500"/>
              <a:t>, In: </a:t>
            </a:r>
            <a:r>
              <a:rPr lang="en-US" altLang="en-US" sz="1500" i="1">
                <a:solidFill>
                  <a:srgbClr val="CC9900"/>
                </a:solidFill>
              </a:rPr>
              <a:t>Jyvaskyla Studies in Computing</a:t>
            </a:r>
            <a:r>
              <a:rPr lang="en-US" altLang="en-US" sz="1500"/>
              <a:t>, PhD Thesis, Volume 78, Jyvaskyla University Printing House, 215 pp., June 28, 2007. </a:t>
            </a:r>
          </a:p>
          <a:p>
            <a:pPr algn="just" eaLnBrk="1" hangingPunct="1">
              <a:lnSpc>
                <a:spcPct val="80000"/>
              </a:lnSpc>
              <a:spcBef>
                <a:spcPct val="60000"/>
              </a:spcBef>
            </a:pPr>
            <a:r>
              <a:rPr lang="en-US" altLang="en-US" sz="1500"/>
              <a:t>Naumenko A., Katasonov A., Terziyan V., </a:t>
            </a:r>
            <a:r>
              <a:rPr lang="en-US" altLang="en-US" sz="1500" b="1">
                <a:solidFill>
                  <a:srgbClr val="993300"/>
                </a:solidFill>
              </a:rPr>
              <a:t>A Security Framework for Smart Ubiquitous Industrial Resources</a:t>
            </a:r>
            <a:r>
              <a:rPr lang="en-US" altLang="en-US" sz="1500"/>
              <a:t>, In: </a:t>
            </a:r>
            <a:r>
              <a:rPr lang="en-US" altLang="en-US" sz="1500" i="1">
                <a:solidFill>
                  <a:srgbClr val="CC9900"/>
                </a:solidFill>
              </a:rPr>
              <a:t>R. Gonzalves, J.P. Muller, K. Mertins and M. Zelm (Eds.), In: Enterprise Interoperability II: New challenges and Approaches, Proceedings of the 3rd International Conference on Interoperability for Enterprise Software and Applications (IESA-07),</a:t>
            </a:r>
            <a:r>
              <a:rPr lang="en-US" altLang="en-US" sz="1500"/>
              <a:t> March 28-30, 2007, Madeira Island, Portugal, Springer, pp. 183-194. </a:t>
            </a:r>
          </a:p>
          <a:p>
            <a:pPr algn="just" eaLnBrk="1" hangingPunct="1">
              <a:lnSpc>
                <a:spcPct val="80000"/>
              </a:lnSpc>
              <a:spcBef>
                <a:spcPct val="60000"/>
              </a:spcBef>
            </a:pPr>
            <a:r>
              <a:rPr lang="en-US" altLang="en-US" sz="1500"/>
              <a:t>Naumenko A., </a:t>
            </a:r>
            <a:r>
              <a:rPr lang="en-US" altLang="en-US" sz="1500" b="1">
                <a:solidFill>
                  <a:srgbClr val="993300"/>
                </a:solidFill>
              </a:rPr>
              <a:t>SEMANTICS-BASED ACCESS CONTROL - Ontologies and Feasibility Study of Policy Enforcement Function</a:t>
            </a:r>
            <a:r>
              <a:rPr lang="en-US" altLang="en-US" sz="1500"/>
              <a:t>, In: </a:t>
            </a:r>
            <a:r>
              <a:rPr lang="en-US" altLang="en-US" sz="1500" i="1">
                <a:solidFill>
                  <a:srgbClr val="CC9900"/>
                </a:solidFill>
              </a:rPr>
              <a:t>Proceedings of the 3rd International Conference on Web Information Systems and Technologies (WEBIST-07),</a:t>
            </a:r>
            <a:r>
              <a:rPr lang="en-US" altLang="en-US" sz="1500"/>
              <a:t> Barcelona, Spain - March 3-6, 2007, Volume Internet Technologies, INSTICC Press, pp. 150-155.</a:t>
            </a:r>
          </a:p>
          <a:p>
            <a:pPr algn="just" eaLnBrk="1" hangingPunct="1">
              <a:lnSpc>
                <a:spcPct val="80000"/>
              </a:lnSpc>
              <a:spcBef>
                <a:spcPct val="60000"/>
              </a:spcBef>
            </a:pPr>
            <a:r>
              <a:rPr lang="en-US" altLang="en-US" sz="1500"/>
              <a:t>Khriyenko O., </a:t>
            </a:r>
            <a:r>
              <a:rPr lang="en-US" altLang="en-US" sz="1500" b="1">
                <a:solidFill>
                  <a:srgbClr val="993300"/>
                </a:solidFill>
              </a:rPr>
              <a:t>Coordination of the Distributed Proactive Smart Resource</a:t>
            </a:r>
            <a:r>
              <a:rPr lang="en-US" altLang="en-US" sz="1500"/>
              <a:t>, In: </a:t>
            </a:r>
            <a:r>
              <a:rPr lang="en-US" altLang="en-US" sz="1500" i="1">
                <a:solidFill>
                  <a:srgbClr val="CC9900"/>
                </a:solidFill>
              </a:rPr>
              <a:t>Proceedings of the IASTED International Conference on Parallel and Distributed Computing and Networks (PDCN 2007) as part of the 25th IASTED International Multi-Conference on APPLIED INFORMATICS</a:t>
            </a:r>
            <a:r>
              <a:rPr lang="en-US" altLang="en-US" sz="1500"/>
              <a:t>, Innsbruck, Austria, 13-15 February, 2007, 7 pp.</a:t>
            </a:r>
          </a:p>
          <a:p>
            <a:pPr algn="just" eaLnBrk="1" hangingPunct="1">
              <a:lnSpc>
                <a:spcPct val="80000"/>
              </a:lnSpc>
              <a:spcBef>
                <a:spcPct val="60000"/>
              </a:spcBef>
            </a:pPr>
            <a:endParaRPr lang="fi-FI" altLang="en-US" sz="800"/>
          </a:p>
        </p:txBody>
      </p:sp>
      <p:sp>
        <p:nvSpPr>
          <p:cNvPr id="1725443" name="Rectangle 3"/>
          <p:cNvSpPr>
            <a:spLocks noChangeArrowheads="1"/>
          </p:cNvSpPr>
          <p:nvPr/>
        </p:nvSpPr>
        <p:spPr bwMode="auto">
          <a:xfrm>
            <a:off x="649288" y="271463"/>
            <a:ext cx="8459787" cy="503237"/>
          </a:xfrm>
          <a:prstGeom prst="rect">
            <a:avLst/>
          </a:prstGeom>
          <a:noFill/>
          <a:ln w="9525">
            <a:noFill/>
            <a:miter lim="800000"/>
            <a:headEnd/>
            <a:tailEnd/>
          </a:ln>
          <a:effectLst>
            <a:outerShdw dist="35921" dir="2700000" algn="ctr" rotWithShape="0">
              <a:schemeClr val="bg2"/>
            </a:outerShdw>
          </a:effectLst>
        </p:spPr>
        <p:txBody>
          <a:bodyPr anchor="ctr"/>
          <a:lstStyle/>
          <a:p>
            <a:pPr algn="r">
              <a:defRPr/>
            </a:pPr>
            <a:r>
              <a:rPr lang="en-US" sz="2800" b="1" dirty="0">
                <a:solidFill>
                  <a:srgbClr val="EC8C00"/>
                </a:solidFill>
                <a:effectLst>
                  <a:outerShdw blurRad="38100" dist="38100" dir="2700000" algn="tl">
                    <a:srgbClr val="C0C0C0"/>
                  </a:outerShdw>
                </a:effectLst>
                <a:cs typeface="+mn-cs"/>
              </a:rPr>
              <a:t>UBIWARE</a:t>
            </a:r>
            <a:r>
              <a:rPr lang="en-US" sz="2400" b="1" dirty="0">
                <a:solidFill>
                  <a:srgbClr val="EC8C00"/>
                </a:solidFill>
                <a:effectLst>
                  <a:outerShdw blurRad="38100" dist="38100" dir="2700000" algn="tl">
                    <a:srgbClr val="C0C0C0"/>
                  </a:outerShdw>
                </a:effectLst>
                <a:cs typeface="+mn-cs"/>
              </a:rPr>
              <a:t> </a:t>
            </a:r>
            <a:r>
              <a:rPr lang="en-US" sz="2800" b="1" dirty="0">
                <a:solidFill>
                  <a:srgbClr val="EC8C00"/>
                </a:solidFill>
                <a:effectLst>
                  <a:outerShdw blurRad="38100" dist="38100" dir="2700000" algn="tl">
                    <a:srgbClr val="C0C0C0"/>
                  </a:outerShdw>
                </a:effectLst>
                <a:cs typeface="+mn-cs"/>
              </a:rPr>
              <a:t>publications up to 31.12.2010 (6)</a:t>
            </a:r>
          </a:p>
        </p:txBody>
      </p:sp>
      <p:sp>
        <p:nvSpPr>
          <p:cNvPr id="86021" name="Oval 4"/>
          <p:cNvSpPr>
            <a:spLocks noChangeArrowheads="1"/>
          </p:cNvSpPr>
          <p:nvPr/>
        </p:nvSpPr>
        <p:spPr bwMode="auto">
          <a:xfrm>
            <a:off x="541338" y="2090738"/>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6022" name="Oval 5"/>
          <p:cNvSpPr>
            <a:spLocks noChangeArrowheads="1"/>
          </p:cNvSpPr>
          <p:nvPr/>
        </p:nvSpPr>
        <p:spPr bwMode="auto">
          <a:xfrm>
            <a:off x="541338" y="2740025"/>
            <a:ext cx="574675" cy="617538"/>
          </a:xfrm>
          <a:prstGeom prst="ellipse">
            <a:avLst/>
          </a:prstGeom>
          <a:solidFill>
            <a:srgbClr val="00FF00"/>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T</a:t>
            </a:r>
          </a:p>
        </p:txBody>
      </p:sp>
      <p:sp>
        <p:nvSpPr>
          <p:cNvPr id="86023" name="Oval 6"/>
          <p:cNvSpPr>
            <a:spLocks noChangeArrowheads="1"/>
          </p:cNvSpPr>
          <p:nvPr/>
        </p:nvSpPr>
        <p:spPr bwMode="auto">
          <a:xfrm>
            <a:off x="539750" y="3532188"/>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6024" name="Oval 7"/>
          <p:cNvSpPr>
            <a:spLocks noChangeArrowheads="1"/>
          </p:cNvSpPr>
          <p:nvPr/>
        </p:nvSpPr>
        <p:spPr bwMode="auto">
          <a:xfrm>
            <a:off x="539750" y="4467225"/>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6025" name="Oval 8"/>
          <p:cNvSpPr>
            <a:spLocks noChangeArrowheads="1"/>
          </p:cNvSpPr>
          <p:nvPr/>
        </p:nvSpPr>
        <p:spPr bwMode="auto">
          <a:xfrm>
            <a:off x="539750" y="5373688"/>
            <a:ext cx="574675" cy="617537"/>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
        <p:nvSpPr>
          <p:cNvPr id="86026" name="Oval 6"/>
          <p:cNvSpPr>
            <a:spLocks noChangeArrowheads="1"/>
          </p:cNvSpPr>
          <p:nvPr/>
        </p:nvSpPr>
        <p:spPr bwMode="auto">
          <a:xfrm>
            <a:off x="541338" y="1082675"/>
            <a:ext cx="574675" cy="617538"/>
          </a:xfrm>
          <a:prstGeom prst="ellipse">
            <a:avLst/>
          </a:prstGeom>
          <a:solidFill>
            <a:srgbClr val="99CCFF"/>
          </a:solidFill>
          <a:ln w="9525" algn="ctr">
            <a:solidFill>
              <a:schemeClr val="tx1"/>
            </a:solidFill>
            <a:round/>
            <a:headEnd/>
            <a:tailEnd/>
          </a:ln>
        </p:spPr>
        <p:txBody>
          <a:bodyPr anchor="ct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en-US" sz="2400" b="1">
                <a:solidFill>
                  <a:schemeClr val="tx1"/>
                </a:solidFill>
              </a:rPr>
              <a:t>C</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224A185F-0025-4FD5-A027-EBE5DF6C5E82}" type="slidenum">
              <a:rPr lang="ru-RU" altLang="en-US" sz="1200">
                <a:solidFill>
                  <a:schemeClr val="tx1"/>
                </a:solidFill>
              </a:rPr>
              <a:pPr eaLnBrk="1" hangingPunct="1">
                <a:spcBef>
                  <a:spcPct val="0"/>
                </a:spcBef>
                <a:buFontTx/>
                <a:buNone/>
              </a:pPr>
              <a:t>6</a:t>
            </a:fld>
            <a:r>
              <a:rPr lang="en-US" altLang="en-US" sz="1200">
                <a:solidFill>
                  <a:schemeClr val="tx1"/>
                </a:solidFill>
              </a:rPr>
              <a:t>  of  53</a:t>
            </a:r>
            <a:r>
              <a:rPr lang="en-US" altLang="en-US" sz="1400" b="0">
                <a:solidFill>
                  <a:schemeClr val="tx1"/>
                </a:solidFill>
              </a:rPr>
              <a:t> </a:t>
            </a:r>
            <a:endParaRPr lang="ru-RU" altLang="en-US" sz="1400" b="0">
              <a:solidFill>
                <a:schemeClr val="tx1"/>
              </a:solidFill>
            </a:endParaRPr>
          </a:p>
        </p:txBody>
      </p:sp>
      <p:sp>
        <p:nvSpPr>
          <p:cNvPr id="1708034" name="Rectangle 2"/>
          <p:cNvSpPr>
            <a:spLocks noGrp="1" noChangeArrowheads="1"/>
          </p:cNvSpPr>
          <p:nvPr>
            <p:ph type="title"/>
          </p:nvPr>
        </p:nvSpPr>
        <p:spPr>
          <a:xfrm>
            <a:off x="1187450" y="260350"/>
            <a:ext cx="7416800" cy="503238"/>
          </a:xfrm>
        </p:spPr>
        <p:txBody>
          <a:bodyPr/>
          <a:lstStyle/>
          <a:p>
            <a:pPr eaLnBrk="1" hangingPunct="1">
              <a:defRPr/>
            </a:pPr>
            <a:r>
              <a:rPr lang="en-US" sz="3200"/>
              <a:t>What the companies usually want to get from us?</a:t>
            </a:r>
          </a:p>
        </p:txBody>
      </p:sp>
      <p:pic>
        <p:nvPicPr>
          <p:cNvPr id="1708035" name="Picture 3" descr="Espresso_still_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050" y="1052513"/>
            <a:ext cx="3125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8036" name="Picture 4" descr="09_16_17---Cappuccino_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638" y="3279775"/>
            <a:ext cx="312420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8037" name="Picture 5" descr="latte_macchia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9263" y="1677988"/>
            <a:ext cx="22479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08038" name="Picture 6" descr="greek_frapp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2276475"/>
            <a:ext cx="20955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8039" name="Text Box 7"/>
          <p:cNvSpPr txBox="1">
            <a:spLocks noChangeArrowheads="1"/>
          </p:cNvSpPr>
          <p:nvPr/>
        </p:nvSpPr>
        <p:spPr bwMode="auto">
          <a:xfrm>
            <a:off x="684213" y="5589588"/>
            <a:ext cx="7848600" cy="631825"/>
          </a:xfrm>
          <a:prstGeom prst="rect">
            <a:avLst/>
          </a:prstGeom>
          <a:noFill/>
          <a:ln w="9525" algn="ctr">
            <a:noFill/>
            <a:miter lim="800000"/>
            <a:headEnd/>
            <a:tailEnd/>
          </a:ln>
          <a:effectLst/>
        </p:spPr>
        <p:txBody>
          <a:bodyPr lIns="18000" tIns="10800" rIns="18000" bIns="10800">
            <a:spAutoFit/>
          </a:bodyPr>
          <a:lstStyle/>
          <a:p>
            <a:pPr algn="ctr">
              <a:spcBef>
                <a:spcPct val="50000"/>
              </a:spcBef>
              <a:defRPr/>
            </a:pPr>
            <a:r>
              <a:rPr lang="en-US" sz="2000" i="1">
                <a:solidFill>
                  <a:srgbClr val="003366"/>
                </a:solidFill>
                <a:effectLst>
                  <a:outerShdw blurRad="38100" dist="38100" dir="2700000" algn="tl">
                    <a:srgbClr val="C0C0C0"/>
                  </a:outerShdw>
                </a:effectLst>
              </a:rPr>
              <a:t>They want to see technology </a:t>
            </a:r>
            <a:r>
              <a:rPr lang="en-US" sz="1800" b="1" i="1">
                <a:solidFill>
                  <a:srgbClr val="993300"/>
                </a:solidFill>
                <a:effectLst>
                  <a:outerShdw blurRad="38100" dist="38100" dir="2700000" algn="tl">
                    <a:srgbClr val="C0C0C0"/>
                  </a:outerShdw>
                </a:effectLst>
              </a:rPr>
              <a:t>applied</a:t>
            </a:r>
            <a:r>
              <a:rPr lang="en-US" sz="2000" i="1">
                <a:solidFill>
                  <a:srgbClr val="003366"/>
                </a:solidFill>
                <a:effectLst>
                  <a:outerShdw blurRad="38100" dist="38100" dir="2700000" algn="tl">
                    <a:srgbClr val="C0C0C0"/>
                  </a:outerShdw>
                </a:effectLst>
              </a:rPr>
              <a:t> to their problems, allegorically they want a ready-to-use product, let us say, coffee, </a:t>
            </a:r>
          </a:p>
        </p:txBody>
      </p:sp>
      <p:sp>
        <p:nvSpPr>
          <p:cNvPr id="1708040" name="Rectangle 8"/>
          <p:cNvSpPr>
            <a:spLocks noChangeArrowheads="1"/>
          </p:cNvSpPr>
          <p:nvPr/>
        </p:nvSpPr>
        <p:spPr bwMode="auto">
          <a:xfrm>
            <a:off x="4357688" y="6237288"/>
            <a:ext cx="790575" cy="396875"/>
          </a:xfrm>
          <a:prstGeom prst="rect">
            <a:avLst/>
          </a:prstGeom>
          <a:noFill/>
          <a:ln w="9525" algn="ctr">
            <a:noFill/>
            <a:miter lim="800000"/>
            <a:headEnd/>
            <a:tailEnd/>
          </a:ln>
          <a:effectLst/>
        </p:spPr>
        <p:txBody>
          <a:bodyPr wrap="none">
            <a:spAutoFit/>
          </a:bodyP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eaLnBrk="1" hangingPunct="1">
              <a:spcBef>
                <a:spcPct val="50000"/>
              </a:spcBef>
              <a:defRPr/>
            </a:pPr>
            <a:r>
              <a:rPr lang="en-US" altLang="en-US" sz="2000" i="1">
                <a:solidFill>
                  <a:srgbClr val="003366"/>
                </a:solidFill>
                <a:effectLst>
                  <a:outerShdw blurRad="38100" dist="38100" dir="2700000" algn="tl">
                    <a:srgbClr val="C0C0C0"/>
                  </a:outerShdw>
                </a:effectLst>
              </a:rPr>
              <a:t>but…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708038"/>
                                        </p:tgtEl>
                                        <p:attrNameLst>
                                          <p:attrName>style.visibility</p:attrName>
                                        </p:attrNameLst>
                                      </p:cBhvr>
                                      <p:to>
                                        <p:strVal val="visible"/>
                                      </p:to>
                                    </p:set>
                                    <p:animEffect transition="in" filter="fade">
                                      <p:cBhvr>
                                        <p:cTn id="7" dur="2000"/>
                                        <p:tgtEl>
                                          <p:spTgt spid="1708038"/>
                                        </p:tgtEl>
                                      </p:cBhvr>
                                    </p:animEffect>
                                  </p:childTnLst>
                                </p:cTn>
                              </p:par>
                              <p:par>
                                <p:cTn id="8" presetID="10" presetClass="entr" presetSubtype="0" fill="hold" nodeType="withEffect">
                                  <p:stCondLst>
                                    <p:cond delay="0"/>
                                  </p:stCondLst>
                                  <p:childTnLst>
                                    <p:set>
                                      <p:cBhvr>
                                        <p:cTn id="9" dur="1" fill="hold">
                                          <p:stCondLst>
                                            <p:cond delay="0"/>
                                          </p:stCondLst>
                                        </p:cTn>
                                        <p:tgtEl>
                                          <p:spTgt spid="1708037"/>
                                        </p:tgtEl>
                                        <p:attrNameLst>
                                          <p:attrName>style.visibility</p:attrName>
                                        </p:attrNameLst>
                                      </p:cBhvr>
                                      <p:to>
                                        <p:strVal val="visible"/>
                                      </p:to>
                                    </p:set>
                                    <p:animEffect transition="in" filter="fade">
                                      <p:cBhvr>
                                        <p:cTn id="10" dur="2000"/>
                                        <p:tgtEl>
                                          <p:spTgt spid="1708037"/>
                                        </p:tgtEl>
                                      </p:cBhvr>
                                    </p:animEffect>
                                  </p:childTnLst>
                                </p:cTn>
                              </p:par>
                              <p:par>
                                <p:cTn id="11" presetID="10" presetClass="entr" presetSubtype="0" fill="hold" nodeType="withEffect">
                                  <p:stCondLst>
                                    <p:cond delay="0"/>
                                  </p:stCondLst>
                                  <p:childTnLst>
                                    <p:set>
                                      <p:cBhvr>
                                        <p:cTn id="12" dur="1" fill="hold">
                                          <p:stCondLst>
                                            <p:cond delay="0"/>
                                          </p:stCondLst>
                                        </p:cTn>
                                        <p:tgtEl>
                                          <p:spTgt spid="1708035"/>
                                        </p:tgtEl>
                                        <p:attrNameLst>
                                          <p:attrName>style.visibility</p:attrName>
                                        </p:attrNameLst>
                                      </p:cBhvr>
                                      <p:to>
                                        <p:strVal val="visible"/>
                                      </p:to>
                                    </p:set>
                                    <p:animEffect transition="in" filter="fade">
                                      <p:cBhvr>
                                        <p:cTn id="13" dur="2000"/>
                                        <p:tgtEl>
                                          <p:spTgt spid="1708035"/>
                                        </p:tgtEl>
                                      </p:cBhvr>
                                    </p:animEffect>
                                  </p:childTnLst>
                                </p:cTn>
                              </p:par>
                              <p:par>
                                <p:cTn id="14" presetID="10" presetClass="entr" presetSubtype="0" fill="hold" nodeType="withEffect">
                                  <p:stCondLst>
                                    <p:cond delay="0"/>
                                  </p:stCondLst>
                                  <p:childTnLst>
                                    <p:set>
                                      <p:cBhvr>
                                        <p:cTn id="15" dur="1" fill="hold">
                                          <p:stCondLst>
                                            <p:cond delay="0"/>
                                          </p:stCondLst>
                                        </p:cTn>
                                        <p:tgtEl>
                                          <p:spTgt spid="1708036"/>
                                        </p:tgtEl>
                                        <p:attrNameLst>
                                          <p:attrName>style.visibility</p:attrName>
                                        </p:attrNameLst>
                                      </p:cBhvr>
                                      <p:to>
                                        <p:strVal val="visible"/>
                                      </p:to>
                                    </p:set>
                                    <p:animEffect transition="in" filter="fade">
                                      <p:cBhvr>
                                        <p:cTn id="16" dur="2000"/>
                                        <p:tgtEl>
                                          <p:spTgt spid="170803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708040"/>
                                        </p:tgtEl>
                                        <p:attrNameLst>
                                          <p:attrName>style.visibility</p:attrName>
                                        </p:attrNameLst>
                                      </p:cBhvr>
                                      <p:to>
                                        <p:strVal val="visible"/>
                                      </p:to>
                                    </p:set>
                                    <p:anim calcmode="lin" valueType="num">
                                      <p:cBhvr additive="base">
                                        <p:cTn id="21" dur="500" fill="hold"/>
                                        <p:tgtEl>
                                          <p:spTgt spid="1708040"/>
                                        </p:tgtEl>
                                        <p:attrNameLst>
                                          <p:attrName>ppt_x</p:attrName>
                                        </p:attrNameLst>
                                      </p:cBhvr>
                                      <p:tavLst>
                                        <p:tav tm="0">
                                          <p:val>
                                            <p:strVal val="#ppt_x"/>
                                          </p:val>
                                        </p:tav>
                                        <p:tav tm="100000">
                                          <p:val>
                                            <p:strVal val="#ppt_x"/>
                                          </p:val>
                                        </p:tav>
                                      </p:tavLst>
                                    </p:anim>
                                    <p:anim calcmode="lin" valueType="num">
                                      <p:cBhvr additive="base">
                                        <p:cTn id="22" dur="500" fill="hold"/>
                                        <p:tgtEl>
                                          <p:spTgt spid="17080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804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DA942A4D-54AC-473F-9CEB-B6E554F09D82}" type="slidenum">
              <a:rPr lang="ru-RU" altLang="en-US" sz="1200">
                <a:solidFill>
                  <a:schemeClr val="tx1"/>
                </a:solidFill>
              </a:rPr>
              <a:pPr eaLnBrk="1" hangingPunct="1">
                <a:spcBef>
                  <a:spcPct val="0"/>
                </a:spcBef>
                <a:buFontTx/>
                <a:buNone/>
              </a:pPr>
              <a:t>60</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1058" name="Rectangle 2"/>
          <p:cNvSpPr>
            <a:spLocks noGrp="1" noChangeArrowheads="1"/>
          </p:cNvSpPr>
          <p:nvPr>
            <p:ph type="title"/>
          </p:nvPr>
        </p:nvSpPr>
        <p:spPr>
          <a:xfrm>
            <a:off x="2462213" y="261938"/>
            <a:ext cx="6502400" cy="503237"/>
          </a:xfrm>
        </p:spPr>
        <p:txBody>
          <a:bodyPr/>
          <a:lstStyle/>
          <a:p>
            <a:pPr algn="r" eaLnBrk="1" hangingPunct="1">
              <a:defRPr/>
            </a:pPr>
            <a:r>
              <a:rPr lang="en-US" sz="3200" dirty="0"/>
              <a:t>Project Budget</a:t>
            </a:r>
          </a:p>
        </p:txBody>
      </p:sp>
      <p:sp>
        <p:nvSpPr>
          <p:cNvPr id="2049" name="Rectangle 1"/>
          <p:cNvSpPr>
            <a:spLocks noChangeArrowheads="1"/>
          </p:cNvSpPr>
          <p:nvPr/>
        </p:nvSpPr>
        <p:spPr bwMode="auto">
          <a:xfrm>
            <a:off x="6115050" y="1458913"/>
            <a:ext cx="914400" cy="1047750"/>
          </a:xfrm>
          <a:prstGeom prst="rect">
            <a:avLst/>
          </a:prstGeom>
          <a:solidFill>
            <a:schemeClr val="bg1">
              <a:lumMod val="50000"/>
              <a:alpha val="71001"/>
            </a:schemeClr>
          </a:solidFill>
          <a:ln w="9525" algn="ctr">
            <a:noFill/>
            <a:miter lim="800000"/>
            <a:headEnd/>
            <a:tailEnd/>
          </a:ln>
          <a:effectLst/>
        </p:spPr>
        <p:txBody>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en-US" altLang="en-US"/>
          </a:p>
        </p:txBody>
      </p:sp>
      <p:sp>
        <p:nvSpPr>
          <p:cNvPr id="87045" name="Line 2"/>
          <p:cNvSpPr>
            <a:spLocks noChangeShapeType="1"/>
          </p:cNvSpPr>
          <p:nvPr/>
        </p:nvSpPr>
        <p:spPr bwMode="auto">
          <a:xfrm>
            <a:off x="6181725" y="1820863"/>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6" name="Line 3"/>
          <p:cNvSpPr>
            <a:spLocks noChangeShapeType="1"/>
          </p:cNvSpPr>
          <p:nvPr/>
        </p:nvSpPr>
        <p:spPr bwMode="auto">
          <a:xfrm>
            <a:off x="6191250" y="247808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7" name="Line 4"/>
          <p:cNvSpPr>
            <a:spLocks noChangeShapeType="1"/>
          </p:cNvSpPr>
          <p:nvPr/>
        </p:nvSpPr>
        <p:spPr bwMode="auto">
          <a:xfrm>
            <a:off x="6191250" y="211613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8" name="Line 5"/>
          <p:cNvSpPr>
            <a:spLocks noChangeShapeType="1"/>
          </p:cNvSpPr>
          <p:nvPr/>
        </p:nvSpPr>
        <p:spPr bwMode="auto">
          <a:xfrm>
            <a:off x="6191250" y="148748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49" name="Rectangle 6"/>
          <p:cNvSpPr>
            <a:spLocks noChangeArrowheads="1"/>
          </p:cNvSpPr>
          <p:nvPr/>
        </p:nvSpPr>
        <p:spPr bwMode="auto">
          <a:xfrm>
            <a:off x="1885950" y="3287713"/>
            <a:ext cx="4229100" cy="2133600"/>
          </a:xfrm>
          <a:prstGeom prst="rect">
            <a:avLst/>
          </a:prstGeom>
          <a:solidFill>
            <a:srgbClr val="EAEAEA">
              <a:alpha val="7097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800">
              <a:solidFill>
                <a:schemeClr val="tx1"/>
              </a:solidFill>
            </a:endParaRPr>
          </a:p>
        </p:txBody>
      </p:sp>
      <p:sp>
        <p:nvSpPr>
          <p:cNvPr id="2055" name="Rectangle 7"/>
          <p:cNvSpPr>
            <a:spLocks noChangeArrowheads="1"/>
          </p:cNvSpPr>
          <p:nvPr/>
        </p:nvSpPr>
        <p:spPr bwMode="auto">
          <a:xfrm>
            <a:off x="6124575" y="3278188"/>
            <a:ext cx="1866900" cy="2152650"/>
          </a:xfrm>
          <a:prstGeom prst="rect">
            <a:avLst/>
          </a:prstGeom>
          <a:solidFill>
            <a:schemeClr val="bg1">
              <a:lumMod val="50000"/>
              <a:alpha val="71001"/>
            </a:schemeClr>
          </a:solidFill>
          <a:ln w="9525" algn="ctr">
            <a:noFill/>
            <a:miter lim="800000"/>
            <a:headEnd/>
            <a:tailEnd/>
          </a:ln>
          <a:effectLst/>
        </p:spPr>
        <p:txBody>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en-US" altLang="en-US"/>
          </a:p>
        </p:txBody>
      </p:sp>
      <p:sp>
        <p:nvSpPr>
          <p:cNvPr id="2056" name="Rectangle 8"/>
          <p:cNvSpPr>
            <a:spLocks noChangeArrowheads="1"/>
          </p:cNvSpPr>
          <p:nvPr/>
        </p:nvSpPr>
        <p:spPr bwMode="auto">
          <a:xfrm>
            <a:off x="7029450" y="1458913"/>
            <a:ext cx="962025" cy="1047750"/>
          </a:xfrm>
          <a:prstGeom prst="rect">
            <a:avLst/>
          </a:prstGeom>
          <a:solidFill>
            <a:schemeClr val="bg1">
              <a:lumMod val="50000"/>
              <a:alpha val="71001"/>
            </a:schemeClr>
          </a:solidFill>
          <a:ln w="9525" algn="ctr">
            <a:noFill/>
            <a:miter lim="800000"/>
            <a:headEnd/>
            <a:tailEnd/>
          </a:ln>
          <a:effectLst/>
        </p:spPr>
        <p:txBody>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en-US" altLang="en-US"/>
          </a:p>
        </p:txBody>
      </p:sp>
      <p:sp>
        <p:nvSpPr>
          <p:cNvPr id="87052" name="Rectangle 9"/>
          <p:cNvSpPr>
            <a:spLocks noChangeArrowheads="1"/>
          </p:cNvSpPr>
          <p:nvPr/>
        </p:nvSpPr>
        <p:spPr bwMode="auto">
          <a:xfrm>
            <a:off x="1771650" y="1373188"/>
            <a:ext cx="6286500" cy="43815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endParaRPr lang="en-US" altLang="en-US" sz="800">
              <a:solidFill>
                <a:schemeClr val="tx1"/>
              </a:solidFill>
            </a:endParaRPr>
          </a:p>
        </p:txBody>
      </p:sp>
      <p:sp>
        <p:nvSpPr>
          <p:cNvPr id="2058" name="Rectangle 10"/>
          <p:cNvSpPr>
            <a:spLocks noChangeArrowheads="1"/>
          </p:cNvSpPr>
          <p:nvPr/>
        </p:nvSpPr>
        <p:spPr bwMode="auto">
          <a:xfrm>
            <a:off x="1771650" y="1030288"/>
            <a:ext cx="6286500" cy="342900"/>
          </a:xfrm>
          <a:prstGeom prst="rect">
            <a:avLst/>
          </a:prstGeom>
          <a:solidFill>
            <a:schemeClr val="bg1">
              <a:lumMod val="50000"/>
              <a:alpha val="71001"/>
            </a:schemeClr>
          </a:solidFill>
          <a:ln w="12700" algn="ctr">
            <a:solidFill>
              <a:srgbClr val="C0C0C0"/>
            </a:solidFill>
            <a:miter lim="800000"/>
            <a:headEnd/>
            <a:tailEnd/>
          </a:ln>
          <a:effectLst/>
        </p:spPr>
        <p:txBody>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en-US" altLang="en-US"/>
          </a:p>
        </p:txBody>
      </p:sp>
      <p:sp>
        <p:nvSpPr>
          <p:cNvPr id="87054" name="Text Box 11"/>
          <p:cNvSpPr txBox="1">
            <a:spLocks noChangeArrowheads="1"/>
          </p:cNvSpPr>
          <p:nvPr/>
        </p:nvSpPr>
        <p:spPr bwMode="auto">
          <a:xfrm>
            <a:off x="3390900" y="1144588"/>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2007</a:t>
            </a:r>
            <a:endParaRPr lang="en-US" altLang="en-US" sz="1800">
              <a:solidFill>
                <a:schemeClr val="tx1"/>
              </a:solidFill>
              <a:ea typeface="SimSun" pitchFamily="2" charset="-122"/>
            </a:endParaRPr>
          </a:p>
        </p:txBody>
      </p:sp>
      <p:sp>
        <p:nvSpPr>
          <p:cNvPr id="87055" name="Text Box 12"/>
          <p:cNvSpPr txBox="1">
            <a:spLocks noChangeArrowheads="1"/>
          </p:cNvSpPr>
          <p:nvPr/>
        </p:nvSpPr>
        <p:spPr bwMode="auto">
          <a:xfrm>
            <a:off x="4057650" y="1144588"/>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2008</a:t>
            </a:r>
            <a:endParaRPr lang="en-US" altLang="en-US" sz="1800">
              <a:solidFill>
                <a:schemeClr val="tx1"/>
              </a:solidFill>
              <a:ea typeface="SimSun" pitchFamily="2" charset="-122"/>
            </a:endParaRPr>
          </a:p>
        </p:txBody>
      </p:sp>
      <p:sp>
        <p:nvSpPr>
          <p:cNvPr id="87056" name="Text Box 13"/>
          <p:cNvSpPr txBox="1">
            <a:spLocks noChangeArrowheads="1"/>
          </p:cNvSpPr>
          <p:nvPr/>
        </p:nvSpPr>
        <p:spPr bwMode="auto">
          <a:xfrm>
            <a:off x="4752975" y="1144588"/>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2009</a:t>
            </a:r>
            <a:endParaRPr lang="en-US" altLang="en-US" sz="1800">
              <a:solidFill>
                <a:schemeClr val="tx1"/>
              </a:solidFill>
              <a:ea typeface="SimSun" pitchFamily="2" charset="-122"/>
            </a:endParaRPr>
          </a:p>
        </p:txBody>
      </p:sp>
      <p:sp>
        <p:nvSpPr>
          <p:cNvPr id="87057" name="Text Box 14"/>
          <p:cNvSpPr txBox="1">
            <a:spLocks noChangeArrowheads="1"/>
          </p:cNvSpPr>
          <p:nvPr/>
        </p:nvSpPr>
        <p:spPr bwMode="auto">
          <a:xfrm>
            <a:off x="6124575" y="992188"/>
            <a:ext cx="10096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zh-CN" sz="1000" b="1">
                <a:solidFill>
                  <a:srgbClr val="FFFFFF"/>
                </a:solidFill>
                <a:latin typeface="Verdana" pitchFamily="34" charset="0"/>
                <a:ea typeface="SimSun" pitchFamily="2" charset="-122"/>
              </a:rPr>
              <a:t>Total</a:t>
            </a:r>
          </a:p>
          <a:p>
            <a:pPr algn="ctr" eaLnBrk="1" hangingPunct="1">
              <a:spcBef>
                <a:spcPct val="0"/>
              </a:spcBef>
              <a:buFontTx/>
              <a:buNone/>
            </a:pPr>
            <a:r>
              <a:rPr lang="en-US" altLang="zh-CN" sz="1000" b="1">
                <a:solidFill>
                  <a:srgbClr val="FFFFFF"/>
                </a:solidFill>
                <a:latin typeface="Verdana" pitchFamily="34" charset="0"/>
                <a:ea typeface="SimSun" pitchFamily="2" charset="-122"/>
              </a:rPr>
              <a:t>Expenses</a:t>
            </a:r>
            <a:r>
              <a:rPr lang="en-US" altLang="zh-CN" sz="1000" b="1" baseline="30000">
                <a:solidFill>
                  <a:srgbClr val="FFFFFF"/>
                </a:solidFill>
                <a:latin typeface="Verdana" pitchFamily="34" charset="0"/>
                <a:ea typeface="SimSun" pitchFamily="2" charset="-122"/>
              </a:rPr>
              <a:t>*</a:t>
            </a:r>
            <a:endParaRPr lang="en-US" altLang="en-US" sz="1800">
              <a:solidFill>
                <a:schemeClr val="tx1"/>
              </a:solidFill>
              <a:ea typeface="SimSun" pitchFamily="2" charset="-122"/>
            </a:endParaRPr>
          </a:p>
        </p:txBody>
      </p:sp>
      <p:sp>
        <p:nvSpPr>
          <p:cNvPr id="87058" name="Text Box 15"/>
          <p:cNvSpPr txBox="1">
            <a:spLocks noChangeArrowheads="1"/>
          </p:cNvSpPr>
          <p:nvPr/>
        </p:nvSpPr>
        <p:spPr bwMode="auto">
          <a:xfrm>
            <a:off x="1476375" y="1573213"/>
            <a:ext cx="194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en-US" altLang="zh-CN" sz="1000" b="1">
                <a:solidFill>
                  <a:srgbClr val="808080"/>
                </a:solidFill>
                <a:latin typeface="Verdana" pitchFamily="34" charset="0"/>
                <a:ea typeface="SimSun" pitchFamily="2" charset="-122"/>
              </a:rPr>
              <a:t>Salary</a:t>
            </a:r>
            <a:r>
              <a:rPr lang="fi-FI" altLang="zh-CN" sz="1000" b="1">
                <a:solidFill>
                  <a:srgbClr val="808080"/>
                </a:solidFill>
                <a:latin typeface="Verdana" pitchFamily="34" charset="0"/>
                <a:ea typeface="SimSun" pitchFamily="2" charset="-122"/>
              </a:rPr>
              <a:t> &amp; </a:t>
            </a:r>
            <a:r>
              <a:rPr lang="en-US" altLang="zh-CN" sz="1000" b="1">
                <a:solidFill>
                  <a:srgbClr val="808080"/>
                </a:solidFill>
                <a:latin typeface="Verdana" pitchFamily="34" charset="0"/>
                <a:ea typeface="SimSun" pitchFamily="2" charset="-122"/>
              </a:rPr>
              <a:t>Overheads:</a:t>
            </a:r>
            <a:endParaRPr lang="en-US" altLang="en-US" sz="1800">
              <a:solidFill>
                <a:schemeClr val="tx1"/>
              </a:solidFill>
              <a:ea typeface="SimSun" pitchFamily="2" charset="-122"/>
            </a:endParaRPr>
          </a:p>
        </p:txBody>
      </p:sp>
      <p:sp>
        <p:nvSpPr>
          <p:cNvPr id="87059" name="Text Box 16"/>
          <p:cNvSpPr txBox="1">
            <a:spLocks noChangeArrowheads="1"/>
          </p:cNvSpPr>
          <p:nvPr/>
        </p:nvSpPr>
        <p:spPr bwMode="auto">
          <a:xfrm>
            <a:off x="1476375" y="1858963"/>
            <a:ext cx="19431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en-US" altLang="zh-CN" sz="1000" b="1">
                <a:solidFill>
                  <a:srgbClr val="808080"/>
                </a:solidFill>
                <a:latin typeface="Verdana" pitchFamily="34" charset="0"/>
                <a:ea typeface="SimSun" pitchFamily="2" charset="-122"/>
              </a:rPr>
              <a:t>Travels:</a:t>
            </a:r>
            <a:endParaRPr lang="en-US" altLang="en-US" sz="1800">
              <a:solidFill>
                <a:schemeClr val="tx1"/>
              </a:solidFill>
              <a:ea typeface="SimSun" pitchFamily="2" charset="-122"/>
            </a:endParaRPr>
          </a:p>
        </p:txBody>
      </p:sp>
      <p:sp>
        <p:nvSpPr>
          <p:cNvPr id="87060" name="Text Box 17"/>
          <p:cNvSpPr txBox="1">
            <a:spLocks noChangeArrowheads="1"/>
          </p:cNvSpPr>
          <p:nvPr/>
        </p:nvSpPr>
        <p:spPr bwMode="auto">
          <a:xfrm>
            <a:off x="1885950" y="2097088"/>
            <a:ext cx="1609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altLang="zh-CN" sz="1000" b="1">
                <a:solidFill>
                  <a:srgbClr val="808080"/>
                </a:solidFill>
                <a:latin typeface="Verdana" pitchFamily="34" charset="0"/>
                <a:ea typeface="SimSun" pitchFamily="2" charset="-122"/>
              </a:rPr>
              <a:t>Equipment &amp; </a:t>
            </a:r>
          </a:p>
          <a:p>
            <a:pPr eaLnBrk="1" hangingPunct="1">
              <a:spcBef>
                <a:spcPct val="0"/>
              </a:spcBef>
              <a:buFontTx/>
              <a:buNone/>
            </a:pPr>
            <a:r>
              <a:rPr lang="en-US" altLang="zh-CN" sz="1000" b="1">
                <a:solidFill>
                  <a:srgbClr val="808080"/>
                </a:solidFill>
                <a:latin typeface="Verdana" pitchFamily="34" charset="0"/>
                <a:ea typeface="SimSun" pitchFamily="2" charset="-122"/>
              </a:rPr>
              <a:t>         Consumables:</a:t>
            </a:r>
            <a:endParaRPr lang="en-US" altLang="en-US" sz="1800">
              <a:solidFill>
                <a:schemeClr val="tx1"/>
              </a:solidFill>
              <a:ea typeface="SimSun" pitchFamily="2" charset="-122"/>
            </a:endParaRPr>
          </a:p>
        </p:txBody>
      </p:sp>
      <p:sp>
        <p:nvSpPr>
          <p:cNvPr id="87061" name="Line 18"/>
          <p:cNvSpPr>
            <a:spLocks noChangeShapeType="1"/>
          </p:cNvSpPr>
          <p:nvPr/>
        </p:nvSpPr>
        <p:spPr bwMode="auto">
          <a:xfrm flipV="1">
            <a:off x="1876425" y="1830388"/>
            <a:ext cx="4248150"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2" name="Line 19"/>
          <p:cNvSpPr>
            <a:spLocks noChangeShapeType="1"/>
          </p:cNvSpPr>
          <p:nvPr/>
        </p:nvSpPr>
        <p:spPr bwMode="auto">
          <a:xfrm>
            <a:off x="1885950" y="2116138"/>
            <a:ext cx="423862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3" name="Line 20"/>
          <p:cNvSpPr>
            <a:spLocks noChangeShapeType="1"/>
          </p:cNvSpPr>
          <p:nvPr/>
        </p:nvSpPr>
        <p:spPr bwMode="auto">
          <a:xfrm flipV="1">
            <a:off x="1885950" y="2487613"/>
            <a:ext cx="423862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4" name="Text Box 21"/>
          <p:cNvSpPr txBox="1">
            <a:spLocks noChangeArrowheads="1"/>
          </p:cNvSpPr>
          <p:nvPr/>
        </p:nvSpPr>
        <p:spPr bwMode="auto">
          <a:xfrm>
            <a:off x="1885950" y="2935288"/>
            <a:ext cx="2971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spcAft>
                <a:spcPts val="1000"/>
              </a:spcAft>
              <a:buFontTx/>
              <a:buNone/>
            </a:pPr>
            <a:r>
              <a:rPr lang="en-US" altLang="zh-CN" sz="1000" b="1">
                <a:solidFill>
                  <a:srgbClr val="999999"/>
                </a:solidFill>
                <a:latin typeface="Verdana" pitchFamily="34" charset="0"/>
                <a:ea typeface="SimSun" pitchFamily="2" charset="-122"/>
              </a:rPr>
              <a:t>Funding</a:t>
            </a:r>
            <a:r>
              <a:rPr lang="fi-FI" altLang="zh-CN" sz="1000" b="1">
                <a:solidFill>
                  <a:srgbClr val="999999"/>
                </a:solidFill>
                <a:latin typeface="Verdana" pitchFamily="34" charset="0"/>
                <a:ea typeface="SimSun" pitchFamily="2" charset="-122"/>
              </a:rPr>
              <a:t> </a:t>
            </a:r>
            <a:r>
              <a:rPr lang="en-US" altLang="zh-CN" sz="1000" b="1">
                <a:solidFill>
                  <a:srgbClr val="999999"/>
                </a:solidFill>
                <a:latin typeface="Verdana" pitchFamily="34" charset="0"/>
                <a:ea typeface="SimSun" pitchFamily="2" charset="-122"/>
              </a:rPr>
              <a:t>from companies &amp; TEKES</a:t>
            </a:r>
            <a:r>
              <a:rPr lang="fi-FI" altLang="zh-CN" sz="1000" b="1">
                <a:solidFill>
                  <a:srgbClr val="999999"/>
                </a:solidFill>
                <a:latin typeface="Verdana" pitchFamily="34" charset="0"/>
                <a:ea typeface="SimSun" pitchFamily="2" charset="-122"/>
              </a:rPr>
              <a:t>:</a:t>
            </a:r>
            <a:endParaRPr lang="en-US" altLang="en-US" sz="1800">
              <a:solidFill>
                <a:schemeClr val="tx1"/>
              </a:solidFill>
              <a:ea typeface="SimSun" pitchFamily="2" charset="-122"/>
            </a:endParaRPr>
          </a:p>
        </p:txBody>
      </p:sp>
      <p:sp>
        <p:nvSpPr>
          <p:cNvPr id="87065" name="Text Box 22"/>
          <p:cNvSpPr txBox="1">
            <a:spLocks noChangeArrowheads="1"/>
          </p:cNvSpPr>
          <p:nvPr/>
        </p:nvSpPr>
        <p:spPr bwMode="auto">
          <a:xfrm>
            <a:off x="2181225" y="3811588"/>
            <a:ext cx="12382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i="1">
                <a:solidFill>
                  <a:srgbClr val="808080"/>
                </a:solidFill>
                <a:latin typeface="Verdana" pitchFamily="34" charset="0"/>
                <a:ea typeface="SimSun" pitchFamily="2" charset="-122"/>
              </a:rPr>
              <a:t>Inno-W:</a:t>
            </a:r>
            <a:endParaRPr lang="en-US" altLang="en-US" sz="1800">
              <a:solidFill>
                <a:schemeClr val="tx1"/>
              </a:solidFill>
              <a:ea typeface="SimSun" pitchFamily="2" charset="-122"/>
            </a:endParaRPr>
          </a:p>
        </p:txBody>
      </p:sp>
      <p:sp>
        <p:nvSpPr>
          <p:cNvPr id="87066" name="Text Box 23"/>
          <p:cNvSpPr txBox="1">
            <a:spLocks noChangeArrowheads="1"/>
          </p:cNvSpPr>
          <p:nvPr/>
        </p:nvSpPr>
        <p:spPr bwMode="auto">
          <a:xfrm>
            <a:off x="2085975" y="4106863"/>
            <a:ext cx="13335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i="1">
                <a:solidFill>
                  <a:srgbClr val="808080"/>
                </a:solidFill>
                <a:latin typeface="Verdana" pitchFamily="34" charset="0"/>
                <a:ea typeface="SimSun" pitchFamily="2" charset="-122"/>
              </a:rPr>
              <a:t>Hansa Ecuras:</a:t>
            </a:r>
            <a:endParaRPr lang="en-US" altLang="en-US" sz="1800">
              <a:solidFill>
                <a:schemeClr val="tx1"/>
              </a:solidFill>
              <a:ea typeface="SimSun" pitchFamily="2" charset="-122"/>
            </a:endParaRPr>
          </a:p>
        </p:txBody>
      </p:sp>
      <p:sp>
        <p:nvSpPr>
          <p:cNvPr id="87067" name="Line 24"/>
          <p:cNvSpPr>
            <a:spLocks noChangeShapeType="1"/>
          </p:cNvSpPr>
          <p:nvPr/>
        </p:nvSpPr>
        <p:spPr bwMode="auto">
          <a:xfrm>
            <a:off x="1943100" y="3535363"/>
            <a:ext cx="4171950"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8" name="Line 25"/>
          <p:cNvSpPr>
            <a:spLocks noChangeShapeType="1"/>
          </p:cNvSpPr>
          <p:nvPr/>
        </p:nvSpPr>
        <p:spPr bwMode="auto">
          <a:xfrm>
            <a:off x="1943100" y="3792538"/>
            <a:ext cx="418147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69" name="Line 26"/>
          <p:cNvSpPr>
            <a:spLocks noChangeShapeType="1"/>
          </p:cNvSpPr>
          <p:nvPr/>
        </p:nvSpPr>
        <p:spPr bwMode="auto">
          <a:xfrm>
            <a:off x="1943100" y="4078288"/>
            <a:ext cx="418147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0" name="Line 27"/>
          <p:cNvSpPr>
            <a:spLocks noChangeShapeType="1"/>
          </p:cNvSpPr>
          <p:nvPr/>
        </p:nvSpPr>
        <p:spPr bwMode="auto">
          <a:xfrm>
            <a:off x="1943100" y="4344988"/>
            <a:ext cx="418147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1" name="Line 28"/>
          <p:cNvSpPr>
            <a:spLocks noChangeShapeType="1"/>
          </p:cNvSpPr>
          <p:nvPr/>
        </p:nvSpPr>
        <p:spPr bwMode="auto">
          <a:xfrm>
            <a:off x="1943100" y="4611688"/>
            <a:ext cx="420052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072" name="Line 29"/>
          <p:cNvSpPr>
            <a:spLocks noChangeShapeType="1"/>
          </p:cNvSpPr>
          <p:nvPr/>
        </p:nvSpPr>
        <p:spPr bwMode="auto">
          <a:xfrm>
            <a:off x="1943100" y="5145088"/>
            <a:ext cx="420052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8" name="Rectangle 30"/>
          <p:cNvSpPr>
            <a:spLocks noChangeArrowheads="1"/>
          </p:cNvSpPr>
          <p:nvPr/>
        </p:nvSpPr>
        <p:spPr bwMode="auto">
          <a:xfrm>
            <a:off x="1885950" y="2506663"/>
            <a:ext cx="6105525" cy="228600"/>
          </a:xfrm>
          <a:prstGeom prst="rect">
            <a:avLst/>
          </a:prstGeom>
          <a:solidFill>
            <a:schemeClr val="bg1">
              <a:lumMod val="50000"/>
              <a:alpha val="71001"/>
            </a:schemeClr>
          </a:solidFill>
          <a:ln w="9525" algn="ctr">
            <a:noFill/>
            <a:miter lim="800000"/>
            <a:headEnd/>
            <a:tailEnd/>
          </a:ln>
          <a:effectLst/>
        </p:spPr>
        <p:txBody>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en-US" altLang="en-US"/>
          </a:p>
        </p:txBody>
      </p:sp>
      <p:sp>
        <p:nvSpPr>
          <p:cNvPr id="2079" name="Rectangle 31"/>
          <p:cNvSpPr>
            <a:spLocks noChangeArrowheads="1"/>
          </p:cNvSpPr>
          <p:nvPr/>
        </p:nvSpPr>
        <p:spPr bwMode="auto">
          <a:xfrm>
            <a:off x="1771650" y="5754688"/>
            <a:ext cx="6286500" cy="114300"/>
          </a:xfrm>
          <a:prstGeom prst="rect">
            <a:avLst/>
          </a:prstGeom>
          <a:solidFill>
            <a:schemeClr val="bg1">
              <a:lumMod val="50000"/>
              <a:alpha val="71001"/>
            </a:schemeClr>
          </a:solidFill>
          <a:ln w="9525" algn="ctr">
            <a:solidFill>
              <a:srgbClr val="C0C0C0"/>
            </a:solidFill>
            <a:miter lim="800000"/>
            <a:headEnd/>
            <a:tailEnd/>
          </a:ln>
          <a:effectLst/>
        </p:spPr>
        <p:txBody>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en-US" altLang="en-US"/>
          </a:p>
        </p:txBody>
      </p:sp>
      <p:sp>
        <p:nvSpPr>
          <p:cNvPr id="87075" name="Text Box 32"/>
          <p:cNvSpPr txBox="1">
            <a:spLocks noChangeArrowheads="1"/>
          </p:cNvSpPr>
          <p:nvPr/>
        </p:nvSpPr>
        <p:spPr bwMode="auto">
          <a:xfrm>
            <a:off x="2124075" y="2487613"/>
            <a:ext cx="1457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spcAft>
                <a:spcPts val="1000"/>
              </a:spcAft>
              <a:buFontTx/>
              <a:buNone/>
            </a:pPr>
            <a:r>
              <a:rPr lang="en-US" altLang="zh-CN" sz="1100" b="1">
                <a:solidFill>
                  <a:srgbClr val="FFFFFF"/>
                </a:solidFill>
                <a:latin typeface="Verdana" pitchFamily="34" charset="0"/>
                <a:ea typeface="SimSun" pitchFamily="2" charset="-122"/>
              </a:rPr>
              <a:t>TOTAL </a:t>
            </a:r>
            <a:r>
              <a:rPr lang="en-US" altLang="zh-CN" sz="1000" b="1">
                <a:solidFill>
                  <a:srgbClr val="FFFFFF"/>
                </a:solidFill>
                <a:latin typeface="Verdana" pitchFamily="34" charset="0"/>
                <a:ea typeface="SimSun" pitchFamily="2" charset="-122"/>
              </a:rPr>
              <a:t>(Euro)</a:t>
            </a:r>
            <a:r>
              <a:rPr lang="en-US" altLang="zh-CN" sz="1100" b="1">
                <a:solidFill>
                  <a:srgbClr val="FFFFFF"/>
                </a:solidFill>
                <a:latin typeface="Verdana" pitchFamily="34" charset="0"/>
                <a:ea typeface="SimSun" pitchFamily="2" charset="-122"/>
              </a:rPr>
              <a:t>:</a:t>
            </a:r>
            <a:endParaRPr lang="en-US" altLang="en-US" sz="1800">
              <a:solidFill>
                <a:schemeClr val="tx1"/>
              </a:solidFill>
              <a:ea typeface="SimSun" pitchFamily="2" charset="-122"/>
            </a:endParaRPr>
          </a:p>
        </p:txBody>
      </p:sp>
      <p:sp>
        <p:nvSpPr>
          <p:cNvPr id="87076" name="Text Box 33"/>
          <p:cNvSpPr txBox="1">
            <a:spLocks noChangeArrowheads="1"/>
          </p:cNvSpPr>
          <p:nvPr/>
        </p:nvSpPr>
        <p:spPr bwMode="auto">
          <a:xfrm>
            <a:off x="2914650" y="157321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160 258</a:t>
            </a:r>
            <a:endParaRPr lang="en-US" altLang="en-US" sz="1800">
              <a:solidFill>
                <a:schemeClr val="tx1"/>
              </a:solidFill>
              <a:ea typeface="SimSun" pitchFamily="2" charset="-122"/>
            </a:endParaRPr>
          </a:p>
        </p:txBody>
      </p:sp>
      <p:sp>
        <p:nvSpPr>
          <p:cNvPr id="87077" name="Text Box 34"/>
          <p:cNvSpPr txBox="1">
            <a:spLocks noChangeArrowheads="1"/>
          </p:cNvSpPr>
          <p:nvPr/>
        </p:nvSpPr>
        <p:spPr bwMode="auto">
          <a:xfrm>
            <a:off x="2895600" y="18684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9 163</a:t>
            </a:r>
            <a:endParaRPr lang="en-US" altLang="en-US" sz="1800">
              <a:solidFill>
                <a:schemeClr val="tx1"/>
              </a:solidFill>
              <a:ea typeface="SimSun" pitchFamily="2" charset="-122"/>
            </a:endParaRPr>
          </a:p>
        </p:txBody>
      </p:sp>
      <p:sp>
        <p:nvSpPr>
          <p:cNvPr id="87078" name="Text Box 35"/>
          <p:cNvSpPr txBox="1">
            <a:spLocks noChangeArrowheads="1"/>
          </p:cNvSpPr>
          <p:nvPr/>
        </p:nvSpPr>
        <p:spPr bwMode="auto">
          <a:xfrm>
            <a:off x="2895600" y="22304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4 162</a:t>
            </a:r>
            <a:endParaRPr lang="en-US" altLang="en-US" sz="1800">
              <a:solidFill>
                <a:schemeClr val="tx1"/>
              </a:solidFill>
              <a:ea typeface="SimSun" pitchFamily="2" charset="-122"/>
            </a:endParaRPr>
          </a:p>
        </p:txBody>
      </p:sp>
      <p:sp>
        <p:nvSpPr>
          <p:cNvPr id="87079" name="Text Box 36"/>
          <p:cNvSpPr txBox="1">
            <a:spLocks noChangeArrowheads="1"/>
          </p:cNvSpPr>
          <p:nvPr/>
        </p:nvSpPr>
        <p:spPr bwMode="auto">
          <a:xfrm>
            <a:off x="3590925" y="157321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390 992</a:t>
            </a:r>
            <a:endParaRPr lang="en-US" altLang="en-US" sz="1800">
              <a:solidFill>
                <a:schemeClr val="tx1"/>
              </a:solidFill>
              <a:ea typeface="SimSun" pitchFamily="2" charset="-122"/>
            </a:endParaRPr>
          </a:p>
        </p:txBody>
      </p:sp>
      <p:sp>
        <p:nvSpPr>
          <p:cNvPr id="87080" name="Text Box 37"/>
          <p:cNvSpPr txBox="1">
            <a:spLocks noChangeArrowheads="1"/>
          </p:cNvSpPr>
          <p:nvPr/>
        </p:nvSpPr>
        <p:spPr bwMode="auto">
          <a:xfrm>
            <a:off x="3590925" y="18589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10 292</a:t>
            </a:r>
            <a:endParaRPr lang="en-US" altLang="en-US" sz="1800">
              <a:solidFill>
                <a:schemeClr val="tx1"/>
              </a:solidFill>
              <a:ea typeface="SimSun" pitchFamily="2" charset="-122"/>
            </a:endParaRPr>
          </a:p>
        </p:txBody>
      </p:sp>
      <p:sp>
        <p:nvSpPr>
          <p:cNvPr id="87081" name="Text Box 38"/>
          <p:cNvSpPr txBox="1">
            <a:spLocks noChangeArrowheads="1"/>
          </p:cNvSpPr>
          <p:nvPr/>
        </p:nvSpPr>
        <p:spPr bwMode="auto">
          <a:xfrm>
            <a:off x="3590925" y="22399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1 345</a:t>
            </a:r>
            <a:endParaRPr lang="en-US" altLang="en-US" sz="1800">
              <a:solidFill>
                <a:schemeClr val="tx1"/>
              </a:solidFill>
              <a:ea typeface="SimSun" pitchFamily="2" charset="-122"/>
            </a:endParaRPr>
          </a:p>
        </p:txBody>
      </p:sp>
      <p:sp>
        <p:nvSpPr>
          <p:cNvPr id="87082" name="Text Box 39"/>
          <p:cNvSpPr txBox="1">
            <a:spLocks noChangeArrowheads="1"/>
          </p:cNvSpPr>
          <p:nvPr/>
        </p:nvSpPr>
        <p:spPr bwMode="auto">
          <a:xfrm>
            <a:off x="4286250" y="157321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248 662</a:t>
            </a:r>
            <a:endParaRPr lang="en-US" altLang="en-US" sz="1800">
              <a:solidFill>
                <a:schemeClr val="tx1"/>
              </a:solidFill>
              <a:ea typeface="SimSun" pitchFamily="2" charset="-122"/>
            </a:endParaRPr>
          </a:p>
        </p:txBody>
      </p:sp>
      <p:sp>
        <p:nvSpPr>
          <p:cNvPr id="87083" name="Text Box 40"/>
          <p:cNvSpPr txBox="1">
            <a:spLocks noChangeArrowheads="1"/>
          </p:cNvSpPr>
          <p:nvPr/>
        </p:nvSpPr>
        <p:spPr bwMode="auto">
          <a:xfrm>
            <a:off x="4286250" y="18589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7 958</a:t>
            </a:r>
            <a:endParaRPr lang="en-US" altLang="en-US" sz="1800">
              <a:solidFill>
                <a:schemeClr val="tx1"/>
              </a:solidFill>
              <a:ea typeface="SimSun" pitchFamily="2" charset="-122"/>
            </a:endParaRPr>
          </a:p>
        </p:txBody>
      </p:sp>
      <p:sp>
        <p:nvSpPr>
          <p:cNvPr id="87084" name="Text Box 41"/>
          <p:cNvSpPr txBox="1">
            <a:spLocks noChangeArrowheads="1"/>
          </p:cNvSpPr>
          <p:nvPr/>
        </p:nvSpPr>
        <p:spPr bwMode="auto">
          <a:xfrm>
            <a:off x="4286250" y="22399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 104</a:t>
            </a:r>
            <a:endParaRPr lang="en-US" altLang="en-US" sz="1800">
              <a:solidFill>
                <a:schemeClr val="tx1"/>
              </a:solidFill>
              <a:ea typeface="SimSun" pitchFamily="2" charset="-122"/>
            </a:endParaRPr>
          </a:p>
        </p:txBody>
      </p:sp>
      <p:sp>
        <p:nvSpPr>
          <p:cNvPr id="87085" name="Text Box 42"/>
          <p:cNvSpPr txBox="1">
            <a:spLocks noChangeArrowheads="1"/>
          </p:cNvSpPr>
          <p:nvPr/>
        </p:nvSpPr>
        <p:spPr bwMode="auto">
          <a:xfrm>
            <a:off x="6848475" y="15351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1 135 532</a:t>
            </a:r>
            <a:endParaRPr lang="en-US" altLang="en-US" sz="1800">
              <a:solidFill>
                <a:schemeClr val="tx1"/>
              </a:solidFill>
              <a:ea typeface="SimSun" pitchFamily="2" charset="-122"/>
            </a:endParaRPr>
          </a:p>
        </p:txBody>
      </p:sp>
      <p:sp>
        <p:nvSpPr>
          <p:cNvPr id="87086" name="Text Box 43"/>
          <p:cNvSpPr txBox="1">
            <a:spLocks noChangeArrowheads="1"/>
          </p:cNvSpPr>
          <p:nvPr/>
        </p:nvSpPr>
        <p:spPr bwMode="auto">
          <a:xfrm>
            <a:off x="2895600" y="328771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20 000</a:t>
            </a:r>
            <a:endParaRPr lang="en-US" altLang="en-US" sz="1800">
              <a:solidFill>
                <a:schemeClr val="tx1"/>
              </a:solidFill>
              <a:ea typeface="SimSun" pitchFamily="2" charset="-122"/>
            </a:endParaRPr>
          </a:p>
        </p:txBody>
      </p:sp>
      <p:sp>
        <p:nvSpPr>
          <p:cNvPr id="87087" name="Text Box 44"/>
          <p:cNvSpPr txBox="1">
            <a:spLocks noChangeArrowheads="1"/>
          </p:cNvSpPr>
          <p:nvPr/>
        </p:nvSpPr>
        <p:spPr bwMode="auto">
          <a:xfrm>
            <a:off x="2886075" y="35448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10 000</a:t>
            </a:r>
            <a:endParaRPr lang="en-US" altLang="en-US" sz="1800">
              <a:solidFill>
                <a:schemeClr val="tx1"/>
              </a:solidFill>
              <a:ea typeface="SimSun" pitchFamily="2" charset="-122"/>
            </a:endParaRPr>
          </a:p>
        </p:txBody>
      </p:sp>
      <p:sp>
        <p:nvSpPr>
          <p:cNvPr id="87088" name="Text Box 45"/>
          <p:cNvSpPr txBox="1">
            <a:spLocks noChangeArrowheads="1"/>
          </p:cNvSpPr>
          <p:nvPr/>
        </p:nvSpPr>
        <p:spPr bwMode="auto">
          <a:xfrm>
            <a:off x="2886075" y="43640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10 000</a:t>
            </a:r>
            <a:endParaRPr lang="en-US" altLang="en-US" sz="1800">
              <a:solidFill>
                <a:schemeClr val="tx1"/>
              </a:solidFill>
              <a:ea typeface="SimSun" pitchFamily="2" charset="-122"/>
            </a:endParaRPr>
          </a:p>
        </p:txBody>
      </p:sp>
      <p:sp>
        <p:nvSpPr>
          <p:cNvPr id="87089" name="Text Box 46"/>
          <p:cNvSpPr txBox="1">
            <a:spLocks noChangeArrowheads="1"/>
          </p:cNvSpPr>
          <p:nvPr/>
        </p:nvSpPr>
        <p:spPr bwMode="auto">
          <a:xfrm>
            <a:off x="3571875" y="328771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20 000</a:t>
            </a:r>
            <a:endParaRPr lang="en-US" altLang="en-US" sz="1800">
              <a:solidFill>
                <a:schemeClr val="tx1"/>
              </a:solidFill>
              <a:ea typeface="SimSun" pitchFamily="2" charset="-122"/>
            </a:endParaRPr>
          </a:p>
        </p:txBody>
      </p:sp>
      <p:sp>
        <p:nvSpPr>
          <p:cNvPr id="87090" name="Text Box 47"/>
          <p:cNvSpPr txBox="1">
            <a:spLocks noChangeArrowheads="1"/>
          </p:cNvSpPr>
          <p:nvPr/>
        </p:nvSpPr>
        <p:spPr bwMode="auto">
          <a:xfrm>
            <a:off x="3571875" y="35353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20 000</a:t>
            </a:r>
            <a:endParaRPr lang="en-US" altLang="en-US" sz="1800">
              <a:solidFill>
                <a:schemeClr val="tx1"/>
              </a:solidFill>
              <a:ea typeface="SimSun" pitchFamily="2" charset="-122"/>
            </a:endParaRPr>
          </a:p>
        </p:txBody>
      </p:sp>
      <p:sp>
        <p:nvSpPr>
          <p:cNvPr id="87091" name="Text Box 48"/>
          <p:cNvSpPr txBox="1">
            <a:spLocks noChangeArrowheads="1"/>
          </p:cNvSpPr>
          <p:nvPr/>
        </p:nvSpPr>
        <p:spPr bwMode="auto">
          <a:xfrm>
            <a:off x="3667125" y="43735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10 000</a:t>
            </a:r>
            <a:endParaRPr lang="en-US" altLang="en-US" sz="1800">
              <a:solidFill>
                <a:schemeClr val="tx1"/>
              </a:solidFill>
              <a:ea typeface="SimSun" pitchFamily="2" charset="-122"/>
            </a:endParaRPr>
          </a:p>
        </p:txBody>
      </p:sp>
      <p:sp>
        <p:nvSpPr>
          <p:cNvPr id="87092" name="Text Box 49"/>
          <p:cNvSpPr txBox="1">
            <a:spLocks noChangeArrowheads="1"/>
          </p:cNvSpPr>
          <p:nvPr/>
        </p:nvSpPr>
        <p:spPr bwMode="auto">
          <a:xfrm>
            <a:off x="4295775" y="328771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20 000</a:t>
            </a:r>
          </a:p>
          <a:p>
            <a:pPr eaLnBrk="1" hangingPunct="1">
              <a:spcBef>
                <a:spcPct val="0"/>
              </a:spcBef>
              <a:buFontTx/>
              <a:buNone/>
            </a:pPr>
            <a:endParaRPr lang="en-US" altLang="en-US" sz="1800">
              <a:solidFill>
                <a:schemeClr val="tx1"/>
              </a:solidFill>
              <a:ea typeface="SimSun" pitchFamily="2" charset="-122"/>
            </a:endParaRPr>
          </a:p>
        </p:txBody>
      </p:sp>
      <p:sp>
        <p:nvSpPr>
          <p:cNvPr id="87093" name="Text Box 50"/>
          <p:cNvSpPr txBox="1">
            <a:spLocks noChangeArrowheads="1"/>
          </p:cNvSpPr>
          <p:nvPr/>
        </p:nvSpPr>
        <p:spPr bwMode="auto">
          <a:xfrm>
            <a:off x="4295775" y="35353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20 000</a:t>
            </a:r>
            <a:endParaRPr lang="en-US" altLang="en-US" sz="1800">
              <a:solidFill>
                <a:schemeClr val="tx1"/>
              </a:solidFill>
              <a:ea typeface="SimSun" pitchFamily="2" charset="-122"/>
            </a:endParaRPr>
          </a:p>
        </p:txBody>
      </p:sp>
      <p:sp>
        <p:nvSpPr>
          <p:cNvPr id="87094" name="Text Box 51"/>
          <p:cNvSpPr txBox="1">
            <a:spLocks noChangeArrowheads="1"/>
          </p:cNvSpPr>
          <p:nvPr/>
        </p:nvSpPr>
        <p:spPr bwMode="auto">
          <a:xfrm>
            <a:off x="4295775" y="43735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87095" name="Text Box 52"/>
          <p:cNvSpPr txBox="1">
            <a:spLocks noChangeArrowheads="1"/>
          </p:cNvSpPr>
          <p:nvPr/>
        </p:nvSpPr>
        <p:spPr bwMode="auto">
          <a:xfrm>
            <a:off x="2886075" y="40973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900" i="1">
                <a:solidFill>
                  <a:srgbClr val="C0C0C0"/>
                </a:solidFill>
                <a:latin typeface="Verdana" pitchFamily="34" charset="0"/>
                <a:ea typeface="SimSun" pitchFamily="2" charset="-122"/>
              </a:rPr>
              <a:t>own work</a:t>
            </a:r>
            <a:endParaRPr lang="en-US" altLang="en-US" sz="1800">
              <a:solidFill>
                <a:schemeClr val="tx1"/>
              </a:solidFill>
              <a:ea typeface="SimSun" pitchFamily="2" charset="-122"/>
            </a:endParaRPr>
          </a:p>
        </p:txBody>
      </p:sp>
      <p:sp>
        <p:nvSpPr>
          <p:cNvPr id="87096" name="Text Box 53"/>
          <p:cNvSpPr txBox="1">
            <a:spLocks noChangeArrowheads="1"/>
          </p:cNvSpPr>
          <p:nvPr/>
        </p:nvSpPr>
        <p:spPr bwMode="auto">
          <a:xfrm>
            <a:off x="3571875" y="40973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900" i="1">
                <a:solidFill>
                  <a:srgbClr val="C0C0C0"/>
                </a:solidFill>
                <a:latin typeface="Verdana" pitchFamily="34" charset="0"/>
                <a:ea typeface="SimSun" pitchFamily="2" charset="-122"/>
              </a:rPr>
              <a:t>own work</a:t>
            </a:r>
            <a:endParaRPr lang="en-US" altLang="en-US" sz="1800">
              <a:solidFill>
                <a:schemeClr val="tx1"/>
              </a:solidFill>
              <a:ea typeface="SimSun" pitchFamily="2" charset="-122"/>
            </a:endParaRPr>
          </a:p>
        </p:txBody>
      </p:sp>
      <p:sp>
        <p:nvSpPr>
          <p:cNvPr id="87097" name="Text Box 54"/>
          <p:cNvSpPr txBox="1">
            <a:spLocks noChangeArrowheads="1"/>
          </p:cNvSpPr>
          <p:nvPr/>
        </p:nvSpPr>
        <p:spPr bwMode="auto">
          <a:xfrm>
            <a:off x="4295775" y="40973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900" i="1">
                <a:solidFill>
                  <a:srgbClr val="C0C0C0"/>
                </a:solidFill>
                <a:latin typeface="Verdana" pitchFamily="34" charset="0"/>
                <a:ea typeface="SimSun" pitchFamily="2" charset="-122"/>
              </a:rPr>
              <a:t>own work</a:t>
            </a:r>
            <a:endParaRPr lang="en-US" altLang="en-US" sz="1800">
              <a:solidFill>
                <a:schemeClr val="tx1"/>
              </a:solidFill>
              <a:ea typeface="SimSun" pitchFamily="2" charset="-122"/>
            </a:endParaRPr>
          </a:p>
        </p:txBody>
      </p:sp>
      <p:sp>
        <p:nvSpPr>
          <p:cNvPr id="87098" name="Text Box 55"/>
          <p:cNvSpPr txBox="1">
            <a:spLocks noChangeArrowheads="1"/>
          </p:cNvSpPr>
          <p:nvPr/>
        </p:nvSpPr>
        <p:spPr bwMode="auto">
          <a:xfrm>
            <a:off x="2886075" y="38306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 500</a:t>
            </a:r>
            <a:endParaRPr lang="en-US" altLang="en-US" sz="1800">
              <a:solidFill>
                <a:schemeClr val="tx1"/>
              </a:solidFill>
              <a:ea typeface="SimSun" pitchFamily="2" charset="-122"/>
            </a:endParaRPr>
          </a:p>
        </p:txBody>
      </p:sp>
      <p:sp>
        <p:nvSpPr>
          <p:cNvPr id="87099" name="Text Box 56"/>
          <p:cNvSpPr txBox="1">
            <a:spLocks noChangeArrowheads="1"/>
          </p:cNvSpPr>
          <p:nvPr/>
        </p:nvSpPr>
        <p:spPr bwMode="auto">
          <a:xfrm>
            <a:off x="3571875" y="3840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1 000</a:t>
            </a:r>
            <a:endParaRPr lang="en-US" altLang="en-US" sz="1800">
              <a:solidFill>
                <a:schemeClr val="tx1"/>
              </a:solidFill>
              <a:ea typeface="SimSun" pitchFamily="2" charset="-122"/>
            </a:endParaRPr>
          </a:p>
        </p:txBody>
      </p:sp>
      <p:sp>
        <p:nvSpPr>
          <p:cNvPr id="87100" name="Text Box 57"/>
          <p:cNvSpPr txBox="1">
            <a:spLocks noChangeArrowheads="1"/>
          </p:cNvSpPr>
          <p:nvPr/>
        </p:nvSpPr>
        <p:spPr bwMode="auto">
          <a:xfrm>
            <a:off x="4295775" y="3840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12 000</a:t>
            </a:r>
            <a:endParaRPr lang="en-US" altLang="en-US" sz="1800">
              <a:solidFill>
                <a:schemeClr val="tx1"/>
              </a:solidFill>
              <a:ea typeface="SimSun" pitchFamily="2" charset="-122"/>
            </a:endParaRPr>
          </a:p>
        </p:txBody>
      </p:sp>
      <p:sp>
        <p:nvSpPr>
          <p:cNvPr id="87101" name="Text Box 58"/>
          <p:cNvSpPr txBox="1">
            <a:spLocks noChangeArrowheads="1"/>
          </p:cNvSpPr>
          <p:nvPr/>
        </p:nvSpPr>
        <p:spPr bwMode="auto">
          <a:xfrm>
            <a:off x="2886075" y="49069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3 000</a:t>
            </a:r>
            <a:endParaRPr lang="en-US" altLang="en-US" sz="1800">
              <a:solidFill>
                <a:schemeClr val="tx1"/>
              </a:solidFill>
              <a:ea typeface="SimSun" pitchFamily="2" charset="-122"/>
            </a:endParaRPr>
          </a:p>
        </p:txBody>
      </p:sp>
      <p:sp>
        <p:nvSpPr>
          <p:cNvPr id="87102" name="Text Box 59"/>
          <p:cNvSpPr txBox="1">
            <a:spLocks noChangeArrowheads="1"/>
          </p:cNvSpPr>
          <p:nvPr/>
        </p:nvSpPr>
        <p:spPr bwMode="auto">
          <a:xfrm>
            <a:off x="3571875" y="49164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87103" name="Text Box 60"/>
          <p:cNvSpPr txBox="1">
            <a:spLocks noChangeArrowheads="1"/>
          </p:cNvSpPr>
          <p:nvPr/>
        </p:nvSpPr>
        <p:spPr bwMode="auto">
          <a:xfrm>
            <a:off x="4295775" y="49164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87104" name="Text Box 61"/>
          <p:cNvSpPr txBox="1">
            <a:spLocks noChangeArrowheads="1"/>
          </p:cNvSpPr>
          <p:nvPr/>
        </p:nvSpPr>
        <p:spPr bwMode="auto">
          <a:xfrm>
            <a:off x="6848475" y="182086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37 833</a:t>
            </a:r>
            <a:endParaRPr lang="en-US" altLang="en-US" sz="1800">
              <a:solidFill>
                <a:schemeClr val="tx1"/>
              </a:solidFill>
              <a:ea typeface="SimSun" pitchFamily="2" charset="-122"/>
            </a:endParaRPr>
          </a:p>
        </p:txBody>
      </p:sp>
      <p:sp>
        <p:nvSpPr>
          <p:cNvPr id="87105" name="Text Box 62"/>
          <p:cNvSpPr txBox="1">
            <a:spLocks noChangeArrowheads="1"/>
          </p:cNvSpPr>
          <p:nvPr/>
        </p:nvSpPr>
        <p:spPr bwMode="auto">
          <a:xfrm>
            <a:off x="6848475" y="220186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5 635</a:t>
            </a:r>
            <a:endParaRPr lang="en-US" altLang="en-US" sz="1800">
              <a:solidFill>
                <a:schemeClr val="tx1"/>
              </a:solidFill>
              <a:ea typeface="SimSun" pitchFamily="2" charset="-122"/>
            </a:endParaRPr>
          </a:p>
        </p:txBody>
      </p:sp>
      <p:sp>
        <p:nvSpPr>
          <p:cNvPr id="87106" name="Text Box 63"/>
          <p:cNvSpPr txBox="1">
            <a:spLocks noChangeArrowheads="1"/>
          </p:cNvSpPr>
          <p:nvPr/>
        </p:nvSpPr>
        <p:spPr bwMode="auto">
          <a:xfrm>
            <a:off x="5905500" y="32591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60</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07" name="Text Box 64"/>
          <p:cNvSpPr txBox="1">
            <a:spLocks noChangeArrowheads="1"/>
          </p:cNvSpPr>
          <p:nvPr/>
        </p:nvSpPr>
        <p:spPr bwMode="auto">
          <a:xfrm>
            <a:off x="5905500" y="35163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60</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08" name="Text Box 65"/>
          <p:cNvSpPr txBox="1">
            <a:spLocks noChangeArrowheads="1"/>
          </p:cNvSpPr>
          <p:nvPr/>
        </p:nvSpPr>
        <p:spPr bwMode="auto">
          <a:xfrm>
            <a:off x="5905500" y="380206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16</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09" name="Text Box 66"/>
          <p:cNvSpPr txBox="1">
            <a:spLocks noChangeArrowheads="1"/>
          </p:cNvSpPr>
          <p:nvPr/>
        </p:nvSpPr>
        <p:spPr bwMode="auto">
          <a:xfrm>
            <a:off x="5905500" y="40973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en-US" altLang="zh-CN" sz="900" i="1">
                <a:solidFill>
                  <a:srgbClr val="FFFFFF"/>
                </a:solidFill>
                <a:latin typeface="Verdana" pitchFamily="34" charset="0"/>
                <a:ea typeface="SimSun" pitchFamily="2" charset="-122"/>
              </a:rPr>
              <a:t>own</a:t>
            </a:r>
            <a:r>
              <a:rPr lang="fi-FI" altLang="zh-CN" sz="900" i="1">
                <a:solidFill>
                  <a:srgbClr val="FFFFFF"/>
                </a:solidFill>
                <a:latin typeface="Verdana" pitchFamily="34" charset="0"/>
                <a:ea typeface="SimSun" pitchFamily="2" charset="-122"/>
              </a:rPr>
              <a:t> </a:t>
            </a:r>
            <a:r>
              <a:rPr lang="en-US" altLang="zh-CN" sz="900" i="1">
                <a:solidFill>
                  <a:srgbClr val="FFFFFF"/>
                </a:solidFill>
                <a:latin typeface="Verdana" pitchFamily="34" charset="0"/>
                <a:ea typeface="SimSun" pitchFamily="2" charset="-122"/>
              </a:rPr>
              <a:t>work</a:t>
            </a:r>
            <a:endParaRPr lang="fi-FI" altLang="zh-CN" sz="900" i="1">
              <a:solidFill>
                <a:srgbClr val="FFFFFF"/>
              </a:solidFill>
              <a:latin typeface="Verdana" pitchFamily="34" charset="0"/>
              <a:ea typeface="SimSun" pitchFamily="2" charset="-122"/>
            </a:endParaRPr>
          </a:p>
          <a:p>
            <a:pPr eaLnBrk="1" hangingPunct="1">
              <a:spcBef>
                <a:spcPct val="0"/>
              </a:spcBef>
              <a:buFontTx/>
              <a:buNone/>
            </a:pPr>
            <a:endParaRPr lang="en-US" altLang="en-US" sz="1800">
              <a:solidFill>
                <a:schemeClr val="tx1"/>
              </a:solidFill>
              <a:ea typeface="SimSun" pitchFamily="2" charset="-122"/>
            </a:endParaRPr>
          </a:p>
        </p:txBody>
      </p:sp>
      <p:sp>
        <p:nvSpPr>
          <p:cNvPr id="87110" name="Text Box 67"/>
          <p:cNvSpPr txBox="1">
            <a:spLocks noChangeArrowheads="1"/>
          </p:cNvSpPr>
          <p:nvPr/>
        </p:nvSpPr>
        <p:spPr bwMode="auto">
          <a:xfrm>
            <a:off x="5905500" y="433546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20</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11" name="Text Box 68"/>
          <p:cNvSpPr txBox="1">
            <a:spLocks noChangeArrowheads="1"/>
          </p:cNvSpPr>
          <p:nvPr/>
        </p:nvSpPr>
        <p:spPr bwMode="auto">
          <a:xfrm>
            <a:off x="5905500" y="490696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3</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12" name="Text Box 69"/>
          <p:cNvSpPr txBox="1">
            <a:spLocks noChangeArrowheads="1"/>
          </p:cNvSpPr>
          <p:nvPr/>
        </p:nvSpPr>
        <p:spPr bwMode="auto">
          <a:xfrm>
            <a:off x="6848475" y="24971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1 179 000</a:t>
            </a:r>
            <a:endParaRPr lang="en-US" altLang="en-US" sz="1800">
              <a:solidFill>
                <a:schemeClr val="tx1"/>
              </a:solidFill>
              <a:ea typeface="SimSun" pitchFamily="2" charset="-122"/>
            </a:endParaRPr>
          </a:p>
        </p:txBody>
      </p:sp>
      <p:sp>
        <p:nvSpPr>
          <p:cNvPr id="87113" name="Text Box 70"/>
          <p:cNvSpPr txBox="1">
            <a:spLocks noChangeArrowheads="1"/>
          </p:cNvSpPr>
          <p:nvPr/>
        </p:nvSpPr>
        <p:spPr bwMode="auto">
          <a:xfrm>
            <a:off x="4314825" y="24971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256 724</a:t>
            </a:r>
            <a:endParaRPr lang="en-US" altLang="en-US" sz="1800">
              <a:solidFill>
                <a:schemeClr val="tx1"/>
              </a:solidFill>
              <a:ea typeface="SimSun" pitchFamily="2" charset="-122"/>
            </a:endParaRPr>
          </a:p>
        </p:txBody>
      </p:sp>
      <p:sp>
        <p:nvSpPr>
          <p:cNvPr id="87114" name="Text Box 71"/>
          <p:cNvSpPr txBox="1">
            <a:spLocks noChangeArrowheads="1"/>
          </p:cNvSpPr>
          <p:nvPr/>
        </p:nvSpPr>
        <p:spPr bwMode="auto">
          <a:xfrm>
            <a:off x="3600450" y="24971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402 629</a:t>
            </a:r>
            <a:endParaRPr lang="en-US" altLang="en-US" sz="1800">
              <a:solidFill>
                <a:schemeClr val="tx1"/>
              </a:solidFill>
              <a:ea typeface="SimSun" pitchFamily="2" charset="-122"/>
            </a:endParaRPr>
          </a:p>
        </p:txBody>
      </p:sp>
      <p:sp>
        <p:nvSpPr>
          <p:cNvPr id="87115" name="Text Box 72"/>
          <p:cNvSpPr txBox="1">
            <a:spLocks noChangeArrowheads="1"/>
          </p:cNvSpPr>
          <p:nvPr/>
        </p:nvSpPr>
        <p:spPr bwMode="auto">
          <a:xfrm>
            <a:off x="2895600" y="24971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173 583</a:t>
            </a:r>
            <a:endParaRPr lang="en-US" altLang="en-US" sz="1800">
              <a:solidFill>
                <a:schemeClr val="tx1"/>
              </a:solidFill>
              <a:ea typeface="SimSun" pitchFamily="2" charset="-122"/>
            </a:endParaRPr>
          </a:p>
        </p:txBody>
      </p:sp>
      <p:sp>
        <p:nvSpPr>
          <p:cNvPr id="87116" name="Line 73"/>
          <p:cNvSpPr>
            <a:spLocks noChangeShapeType="1"/>
          </p:cNvSpPr>
          <p:nvPr/>
        </p:nvSpPr>
        <p:spPr bwMode="auto">
          <a:xfrm>
            <a:off x="1885950" y="1497013"/>
            <a:ext cx="423862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7" name="Line 74"/>
          <p:cNvSpPr>
            <a:spLocks noChangeShapeType="1"/>
          </p:cNvSpPr>
          <p:nvPr/>
        </p:nvSpPr>
        <p:spPr bwMode="auto">
          <a:xfrm>
            <a:off x="7096125" y="1820863"/>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8" name="Line 75"/>
          <p:cNvSpPr>
            <a:spLocks noChangeShapeType="1"/>
          </p:cNvSpPr>
          <p:nvPr/>
        </p:nvSpPr>
        <p:spPr bwMode="auto">
          <a:xfrm>
            <a:off x="7105650" y="247808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19" name="Line 76"/>
          <p:cNvSpPr>
            <a:spLocks noChangeShapeType="1"/>
          </p:cNvSpPr>
          <p:nvPr/>
        </p:nvSpPr>
        <p:spPr bwMode="auto">
          <a:xfrm>
            <a:off x="7105650" y="211613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0" name="Line 77"/>
          <p:cNvSpPr>
            <a:spLocks noChangeShapeType="1"/>
          </p:cNvSpPr>
          <p:nvPr/>
        </p:nvSpPr>
        <p:spPr bwMode="auto">
          <a:xfrm>
            <a:off x="7105650" y="148748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1" name="Line 78"/>
          <p:cNvSpPr>
            <a:spLocks noChangeShapeType="1"/>
          </p:cNvSpPr>
          <p:nvPr/>
        </p:nvSpPr>
        <p:spPr bwMode="auto">
          <a:xfrm>
            <a:off x="6200775" y="3516313"/>
            <a:ext cx="790575"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2" name="Line 79"/>
          <p:cNvSpPr>
            <a:spLocks noChangeShapeType="1"/>
          </p:cNvSpPr>
          <p:nvPr/>
        </p:nvSpPr>
        <p:spPr bwMode="auto">
          <a:xfrm>
            <a:off x="6200775" y="3783013"/>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3" name="Line 80"/>
          <p:cNvSpPr>
            <a:spLocks noChangeShapeType="1"/>
          </p:cNvSpPr>
          <p:nvPr/>
        </p:nvSpPr>
        <p:spPr bwMode="auto">
          <a:xfrm>
            <a:off x="6210300" y="405923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4" name="Line 81"/>
          <p:cNvSpPr>
            <a:spLocks noChangeShapeType="1"/>
          </p:cNvSpPr>
          <p:nvPr/>
        </p:nvSpPr>
        <p:spPr bwMode="auto">
          <a:xfrm>
            <a:off x="6210300" y="4602163"/>
            <a:ext cx="790575"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5" name="Line 82"/>
          <p:cNvSpPr>
            <a:spLocks noChangeShapeType="1"/>
          </p:cNvSpPr>
          <p:nvPr/>
        </p:nvSpPr>
        <p:spPr bwMode="auto">
          <a:xfrm>
            <a:off x="6210300" y="4344988"/>
            <a:ext cx="790575"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6" name="Line 83"/>
          <p:cNvSpPr>
            <a:spLocks noChangeShapeType="1"/>
          </p:cNvSpPr>
          <p:nvPr/>
        </p:nvSpPr>
        <p:spPr bwMode="auto">
          <a:xfrm>
            <a:off x="6210300" y="485933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7" name="Line 84"/>
          <p:cNvSpPr>
            <a:spLocks noChangeShapeType="1"/>
          </p:cNvSpPr>
          <p:nvPr/>
        </p:nvSpPr>
        <p:spPr bwMode="auto">
          <a:xfrm>
            <a:off x="1943100" y="4887913"/>
            <a:ext cx="420052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28" name="Text Box 85"/>
          <p:cNvSpPr txBox="1">
            <a:spLocks noChangeArrowheads="1"/>
          </p:cNvSpPr>
          <p:nvPr/>
        </p:nvSpPr>
        <p:spPr bwMode="auto">
          <a:xfrm>
            <a:off x="2886075" y="46402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87129" name="Text Box 86"/>
          <p:cNvSpPr txBox="1">
            <a:spLocks noChangeArrowheads="1"/>
          </p:cNvSpPr>
          <p:nvPr/>
        </p:nvSpPr>
        <p:spPr bwMode="auto">
          <a:xfrm>
            <a:off x="3667125" y="46497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87130" name="Text Box 87"/>
          <p:cNvSpPr txBox="1">
            <a:spLocks noChangeArrowheads="1"/>
          </p:cNvSpPr>
          <p:nvPr/>
        </p:nvSpPr>
        <p:spPr bwMode="auto">
          <a:xfrm>
            <a:off x="4295775" y="46497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20 000</a:t>
            </a:r>
            <a:endParaRPr lang="en-US" altLang="en-US" sz="1800">
              <a:solidFill>
                <a:schemeClr val="tx1"/>
              </a:solidFill>
              <a:ea typeface="SimSun" pitchFamily="2" charset="-122"/>
            </a:endParaRPr>
          </a:p>
        </p:txBody>
      </p:sp>
      <p:sp>
        <p:nvSpPr>
          <p:cNvPr id="87131" name="Text Box 88"/>
          <p:cNvSpPr txBox="1">
            <a:spLocks noChangeArrowheads="1"/>
          </p:cNvSpPr>
          <p:nvPr/>
        </p:nvSpPr>
        <p:spPr bwMode="auto">
          <a:xfrm>
            <a:off x="5905500" y="461168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20</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32" name="Text Box 89"/>
          <p:cNvSpPr txBox="1">
            <a:spLocks noChangeArrowheads="1"/>
          </p:cNvSpPr>
          <p:nvPr/>
        </p:nvSpPr>
        <p:spPr bwMode="auto">
          <a:xfrm>
            <a:off x="5448300" y="1144588"/>
            <a:ext cx="800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2010</a:t>
            </a:r>
            <a:endParaRPr lang="en-US" altLang="en-US" sz="1800">
              <a:solidFill>
                <a:schemeClr val="tx1"/>
              </a:solidFill>
              <a:ea typeface="SimSun" pitchFamily="2" charset="-122"/>
            </a:endParaRPr>
          </a:p>
        </p:txBody>
      </p:sp>
      <p:sp>
        <p:nvSpPr>
          <p:cNvPr id="87133" name="Text Box 90"/>
          <p:cNvSpPr txBox="1">
            <a:spLocks noChangeArrowheads="1"/>
          </p:cNvSpPr>
          <p:nvPr/>
        </p:nvSpPr>
        <p:spPr bwMode="auto">
          <a:xfrm>
            <a:off x="4981575" y="157321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218 291</a:t>
            </a:r>
            <a:endParaRPr lang="en-US" altLang="en-US" sz="1800">
              <a:solidFill>
                <a:schemeClr val="tx1"/>
              </a:solidFill>
              <a:ea typeface="SimSun" pitchFamily="2" charset="-122"/>
            </a:endParaRPr>
          </a:p>
        </p:txBody>
      </p:sp>
      <p:sp>
        <p:nvSpPr>
          <p:cNvPr id="87134" name="Text Box 91"/>
          <p:cNvSpPr txBox="1">
            <a:spLocks noChangeArrowheads="1"/>
          </p:cNvSpPr>
          <p:nvPr/>
        </p:nvSpPr>
        <p:spPr bwMode="auto">
          <a:xfrm>
            <a:off x="4981575" y="18589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9 033</a:t>
            </a:r>
            <a:endParaRPr lang="en-US" altLang="en-US" sz="1800">
              <a:solidFill>
                <a:schemeClr val="tx1"/>
              </a:solidFill>
              <a:ea typeface="SimSun" pitchFamily="2" charset="-122"/>
            </a:endParaRPr>
          </a:p>
        </p:txBody>
      </p:sp>
      <p:sp>
        <p:nvSpPr>
          <p:cNvPr id="87135" name="Text Box 92"/>
          <p:cNvSpPr txBox="1">
            <a:spLocks noChangeArrowheads="1"/>
          </p:cNvSpPr>
          <p:nvPr/>
        </p:nvSpPr>
        <p:spPr bwMode="auto">
          <a:xfrm>
            <a:off x="4981575" y="22399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0</a:t>
            </a:r>
            <a:endParaRPr lang="en-US" altLang="en-US" sz="1800">
              <a:solidFill>
                <a:schemeClr val="tx1"/>
              </a:solidFill>
              <a:ea typeface="SimSun" pitchFamily="2" charset="-122"/>
            </a:endParaRPr>
          </a:p>
        </p:txBody>
      </p:sp>
      <p:sp>
        <p:nvSpPr>
          <p:cNvPr id="87136" name="Text Box 93"/>
          <p:cNvSpPr txBox="1">
            <a:spLocks noChangeArrowheads="1"/>
          </p:cNvSpPr>
          <p:nvPr/>
        </p:nvSpPr>
        <p:spPr bwMode="auto">
          <a:xfrm>
            <a:off x="5000625" y="328771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87137" name="Text Box 94"/>
          <p:cNvSpPr txBox="1">
            <a:spLocks noChangeArrowheads="1"/>
          </p:cNvSpPr>
          <p:nvPr/>
        </p:nvSpPr>
        <p:spPr bwMode="auto">
          <a:xfrm>
            <a:off x="5000625" y="35353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10 000</a:t>
            </a:r>
            <a:endParaRPr lang="en-US" altLang="en-US" sz="1800">
              <a:solidFill>
                <a:schemeClr val="tx1"/>
              </a:solidFill>
              <a:ea typeface="SimSun" pitchFamily="2" charset="-122"/>
            </a:endParaRPr>
          </a:p>
        </p:txBody>
      </p:sp>
      <p:sp>
        <p:nvSpPr>
          <p:cNvPr id="87138" name="Text Box 95"/>
          <p:cNvSpPr txBox="1">
            <a:spLocks noChangeArrowheads="1"/>
          </p:cNvSpPr>
          <p:nvPr/>
        </p:nvSpPr>
        <p:spPr bwMode="auto">
          <a:xfrm>
            <a:off x="5000625" y="43735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87139" name="Text Box 96"/>
          <p:cNvSpPr txBox="1">
            <a:spLocks noChangeArrowheads="1"/>
          </p:cNvSpPr>
          <p:nvPr/>
        </p:nvSpPr>
        <p:spPr bwMode="auto">
          <a:xfrm>
            <a:off x="5000625" y="40973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900" i="1">
                <a:solidFill>
                  <a:srgbClr val="C0C0C0"/>
                </a:solidFill>
                <a:latin typeface="Verdana" pitchFamily="34" charset="0"/>
                <a:ea typeface="SimSun" pitchFamily="2" charset="-122"/>
              </a:rPr>
              <a:t>own work</a:t>
            </a:r>
            <a:endParaRPr lang="en-US" altLang="en-US" sz="1800">
              <a:solidFill>
                <a:schemeClr val="tx1"/>
              </a:solidFill>
              <a:ea typeface="SimSun" pitchFamily="2" charset="-122"/>
            </a:endParaRPr>
          </a:p>
        </p:txBody>
      </p:sp>
      <p:sp>
        <p:nvSpPr>
          <p:cNvPr id="87140" name="Text Box 97"/>
          <p:cNvSpPr txBox="1">
            <a:spLocks noChangeArrowheads="1"/>
          </p:cNvSpPr>
          <p:nvPr/>
        </p:nvSpPr>
        <p:spPr bwMode="auto">
          <a:xfrm>
            <a:off x="5000625" y="384016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2 500</a:t>
            </a:r>
            <a:endParaRPr lang="en-US" altLang="en-US" sz="1800">
              <a:solidFill>
                <a:schemeClr val="tx1"/>
              </a:solidFill>
              <a:ea typeface="SimSun" pitchFamily="2" charset="-122"/>
            </a:endParaRPr>
          </a:p>
        </p:txBody>
      </p:sp>
      <p:sp>
        <p:nvSpPr>
          <p:cNvPr id="87141" name="Text Box 98"/>
          <p:cNvSpPr txBox="1">
            <a:spLocks noChangeArrowheads="1"/>
          </p:cNvSpPr>
          <p:nvPr/>
        </p:nvSpPr>
        <p:spPr bwMode="auto">
          <a:xfrm>
            <a:off x="5000625" y="49164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87142" name="Text Box 99"/>
          <p:cNvSpPr txBox="1">
            <a:spLocks noChangeArrowheads="1"/>
          </p:cNvSpPr>
          <p:nvPr/>
        </p:nvSpPr>
        <p:spPr bwMode="auto">
          <a:xfrm>
            <a:off x="5010150" y="24971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227 324</a:t>
            </a:r>
            <a:endParaRPr lang="en-US" altLang="en-US" sz="1800">
              <a:solidFill>
                <a:schemeClr val="tx1"/>
              </a:solidFill>
              <a:ea typeface="SimSun" pitchFamily="2" charset="-122"/>
            </a:endParaRPr>
          </a:p>
        </p:txBody>
      </p:sp>
      <p:sp>
        <p:nvSpPr>
          <p:cNvPr id="87143" name="Text Box 100"/>
          <p:cNvSpPr txBox="1">
            <a:spLocks noChangeArrowheads="1"/>
          </p:cNvSpPr>
          <p:nvPr/>
        </p:nvSpPr>
        <p:spPr bwMode="auto">
          <a:xfrm>
            <a:off x="5000625" y="464978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endParaRPr lang="en-US" altLang="en-US" sz="1800">
              <a:solidFill>
                <a:schemeClr val="tx1"/>
              </a:solidFill>
            </a:endParaRPr>
          </a:p>
        </p:txBody>
      </p:sp>
      <p:sp>
        <p:nvSpPr>
          <p:cNvPr id="87144" name="Text Box 101"/>
          <p:cNvSpPr txBox="1">
            <a:spLocks noChangeArrowheads="1"/>
          </p:cNvSpPr>
          <p:nvPr/>
        </p:nvSpPr>
        <p:spPr bwMode="auto">
          <a:xfrm>
            <a:off x="7000875" y="992188"/>
            <a:ext cx="10096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ctr" eaLnBrk="1" hangingPunct="1">
              <a:spcBef>
                <a:spcPct val="0"/>
              </a:spcBef>
              <a:buFontTx/>
              <a:buNone/>
            </a:pPr>
            <a:r>
              <a:rPr lang="en-US" altLang="zh-CN" sz="1000" b="1">
                <a:solidFill>
                  <a:srgbClr val="FFFFFF"/>
                </a:solidFill>
                <a:latin typeface="Verdana" pitchFamily="34" charset="0"/>
                <a:ea typeface="SimSun" pitchFamily="2" charset="-122"/>
              </a:rPr>
              <a:t>Planed</a:t>
            </a:r>
          </a:p>
          <a:p>
            <a:pPr algn="ctr" eaLnBrk="1" hangingPunct="1">
              <a:spcBef>
                <a:spcPct val="0"/>
              </a:spcBef>
              <a:buFontTx/>
              <a:buNone/>
            </a:pPr>
            <a:r>
              <a:rPr lang="en-US" altLang="zh-CN" sz="1000" b="1">
                <a:solidFill>
                  <a:srgbClr val="FFFFFF"/>
                </a:solidFill>
                <a:latin typeface="Verdana" pitchFamily="34" charset="0"/>
                <a:ea typeface="SimSun" pitchFamily="2" charset="-122"/>
              </a:rPr>
              <a:t>Budget</a:t>
            </a:r>
            <a:endParaRPr lang="en-US" altLang="en-US" sz="1800">
              <a:solidFill>
                <a:schemeClr val="tx1"/>
              </a:solidFill>
              <a:ea typeface="SimSun" pitchFamily="2" charset="-122"/>
            </a:endParaRPr>
          </a:p>
        </p:txBody>
      </p:sp>
      <p:sp>
        <p:nvSpPr>
          <p:cNvPr id="87145" name="Text Box 102"/>
          <p:cNvSpPr txBox="1">
            <a:spLocks noChangeArrowheads="1"/>
          </p:cNvSpPr>
          <p:nvPr/>
        </p:nvSpPr>
        <p:spPr bwMode="auto">
          <a:xfrm>
            <a:off x="1771650" y="5888038"/>
            <a:ext cx="604043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r>
              <a:rPr lang="en-US" altLang="zh-CN" sz="1200" b="1" i="1">
                <a:solidFill>
                  <a:srgbClr val="993300"/>
                </a:solidFill>
                <a:ea typeface="SimSun" pitchFamily="2" charset="-122"/>
              </a:rPr>
              <a:t>   * expenses for the period: 01.05.2007 - 31.10.2010</a:t>
            </a:r>
          </a:p>
          <a:p>
            <a:pPr eaLnBrk="1" hangingPunct="1">
              <a:spcBef>
                <a:spcPct val="0"/>
              </a:spcBef>
              <a:buFontTx/>
              <a:buNone/>
            </a:pPr>
            <a:r>
              <a:rPr lang="en-US" altLang="zh-CN" sz="1200" b="1" i="1">
                <a:solidFill>
                  <a:srgbClr val="993300"/>
                </a:solidFill>
                <a:ea typeface="SimSun" pitchFamily="2" charset="-122"/>
              </a:rPr>
              <a:t>* * the final payment from Tekes will be received after the final report</a:t>
            </a:r>
          </a:p>
          <a:p>
            <a:pPr eaLnBrk="1" hangingPunct="1">
              <a:spcBef>
                <a:spcPct val="0"/>
              </a:spcBef>
              <a:buFontTx/>
              <a:buNone/>
            </a:pPr>
            <a:endParaRPr lang="en-US" altLang="en-US" sz="1800">
              <a:solidFill>
                <a:schemeClr val="tx1"/>
              </a:solidFill>
              <a:ea typeface="SimSun" pitchFamily="2" charset="-122"/>
            </a:endParaRPr>
          </a:p>
        </p:txBody>
      </p:sp>
      <p:sp>
        <p:nvSpPr>
          <p:cNvPr id="87146" name="Text Box 103"/>
          <p:cNvSpPr txBox="1">
            <a:spLocks noChangeArrowheads="1"/>
          </p:cNvSpPr>
          <p:nvPr/>
        </p:nvSpPr>
        <p:spPr bwMode="auto">
          <a:xfrm>
            <a:off x="5924550" y="15351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1 018 203</a:t>
            </a:r>
            <a:endParaRPr lang="en-US" altLang="en-US" sz="1800">
              <a:solidFill>
                <a:schemeClr val="tx1"/>
              </a:solidFill>
              <a:ea typeface="SimSun" pitchFamily="2" charset="-122"/>
            </a:endParaRPr>
          </a:p>
        </p:txBody>
      </p:sp>
      <p:sp>
        <p:nvSpPr>
          <p:cNvPr id="87147" name="Text Box 104"/>
          <p:cNvSpPr txBox="1">
            <a:spLocks noChangeArrowheads="1"/>
          </p:cNvSpPr>
          <p:nvPr/>
        </p:nvSpPr>
        <p:spPr bwMode="auto">
          <a:xfrm>
            <a:off x="5924550" y="182086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36 446</a:t>
            </a:r>
            <a:endParaRPr lang="en-US" altLang="en-US" sz="1800">
              <a:solidFill>
                <a:schemeClr val="tx1"/>
              </a:solidFill>
              <a:ea typeface="SimSun" pitchFamily="2" charset="-122"/>
            </a:endParaRPr>
          </a:p>
        </p:txBody>
      </p:sp>
      <p:sp>
        <p:nvSpPr>
          <p:cNvPr id="87148" name="Text Box 105"/>
          <p:cNvSpPr txBox="1">
            <a:spLocks noChangeArrowheads="1"/>
          </p:cNvSpPr>
          <p:nvPr/>
        </p:nvSpPr>
        <p:spPr bwMode="auto">
          <a:xfrm>
            <a:off x="5924550" y="220186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5 611</a:t>
            </a:r>
            <a:endParaRPr lang="en-US" altLang="en-US" sz="1800">
              <a:solidFill>
                <a:schemeClr val="tx1"/>
              </a:solidFill>
              <a:ea typeface="SimSun" pitchFamily="2" charset="-122"/>
            </a:endParaRPr>
          </a:p>
        </p:txBody>
      </p:sp>
      <p:sp>
        <p:nvSpPr>
          <p:cNvPr id="87149" name="Text Box 106"/>
          <p:cNvSpPr txBox="1">
            <a:spLocks noChangeArrowheads="1"/>
          </p:cNvSpPr>
          <p:nvPr/>
        </p:nvSpPr>
        <p:spPr bwMode="auto">
          <a:xfrm>
            <a:off x="5924550" y="24971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1 060 260</a:t>
            </a:r>
            <a:endParaRPr lang="en-US" altLang="en-US" sz="1800">
              <a:solidFill>
                <a:schemeClr val="tx1"/>
              </a:solidFill>
              <a:ea typeface="SimSun" pitchFamily="2" charset="-122"/>
            </a:endParaRPr>
          </a:p>
        </p:txBody>
      </p:sp>
      <p:sp>
        <p:nvSpPr>
          <p:cNvPr id="87150" name="Line 107"/>
          <p:cNvSpPr>
            <a:spLocks noChangeShapeType="1"/>
          </p:cNvSpPr>
          <p:nvPr/>
        </p:nvSpPr>
        <p:spPr bwMode="auto">
          <a:xfrm>
            <a:off x="6191250" y="5135563"/>
            <a:ext cx="790575"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51" name="Text Box 108"/>
          <p:cNvSpPr txBox="1">
            <a:spLocks noChangeArrowheads="1"/>
          </p:cNvSpPr>
          <p:nvPr/>
        </p:nvSpPr>
        <p:spPr bwMode="auto">
          <a:xfrm>
            <a:off x="6848475" y="32496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60 000</a:t>
            </a:r>
            <a:endParaRPr lang="en-US" altLang="en-US" sz="1800">
              <a:solidFill>
                <a:schemeClr val="tx1"/>
              </a:solidFill>
              <a:ea typeface="SimSun" pitchFamily="2" charset="-122"/>
            </a:endParaRPr>
          </a:p>
        </p:txBody>
      </p:sp>
      <p:sp>
        <p:nvSpPr>
          <p:cNvPr id="87152" name="Text Box 109"/>
          <p:cNvSpPr txBox="1">
            <a:spLocks noChangeArrowheads="1"/>
          </p:cNvSpPr>
          <p:nvPr/>
        </p:nvSpPr>
        <p:spPr bwMode="auto">
          <a:xfrm>
            <a:off x="6848475" y="350678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60</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53" name="Text Box 110"/>
          <p:cNvSpPr txBox="1">
            <a:spLocks noChangeArrowheads="1"/>
          </p:cNvSpPr>
          <p:nvPr/>
        </p:nvSpPr>
        <p:spPr bwMode="auto">
          <a:xfrm>
            <a:off x="6848475" y="37925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16</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54" name="Text Box 111"/>
          <p:cNvSpPr txBox="1">
            <a:spLocks noChangeArrowheads="1"/>
          </p:cNvSpPr>
          <p:nvPr/>
        </p:nvSpPr>
        <p:spPr bwMode="auto">
          <a:xfrm>
            <a:off x="6848475" y="40878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en-US" altLang="zh-CN" sz="900" i="1">
                <a:solidFill>
                  <a:srgbClr val="FFFFFF"/>
                </a:solidFill>
                <a:latin typeface="Verdana" pitchFamily="34" charset="0"/>
                <a:ea typeface="SimSun" pitchFamily="2" charset="-122"/>
              </a:rPr>
              <a:t>own</a:t>
            </a:r>
            <a:r>
              <a:rPr lang="fi-FI" altLang="zh-CN" sz="900" i="1">
                <a:solidFill>
                  <a:srgbClr val="FFFFFF"/>
                </a:solidFill>
                <a:latin typeface="Verdana" pitchFamily="34" charset="0"/>
                <a:ea typeface="SimSun" pitchFamily="2" charset="-122"/>
              </a:rPr>
              <a:t> </a:t>
            </a:r>
            <a:r>
              <a:rPr lang="en-US" altLang="zh-CN" sz="900" i="1">
                <a:solidFill>
                  <a:srgbClr val="FFFFFF"/>
                </a:solidFill>
                <a:latin typeface="Verdana" pitchFamily="34" charset="0"/>
                <a:ea typeface="SimSun" pitchFamily="2" charset="-122"/>
              </a:rPr>
              <a:t>work</a:t>
            </a:r>
            <a:endParaRPr lang="fi-FI" altLang="zh-CN" sz="900" i="1">
              <a:solidFill>
                <a:srgbClr val="FFFFFF"/>
              </a:solidFill>
              <a:latin typeface="Verdana" pitchFamily="34" charset="0"/>
              <a:ea typeface="SimSun" pitchFamily="2" charset="-122"/>
            </a:endParaRPr>
          </a:p>
          <a:p>
            <a:pPr eaLnBrk="1" hangingPunct="1">
              <a:spcBef>
                <a:spcPct val="0"/>
              </a:spcBef>
              <a:buFontTx/>
              <a:buNone/>
            </a:pPr>
            <a:endParaRPr lang="en-US" altLang="en-US" sz="1800">
              <a:solidFill>
                <a:schemeClr val="tx1"/>
              </a:solidFill>
              <a:ea typeface="SimSun" pitchFamily="2" charset="-122"/>
            </a:endParaRPr>
          </a:p>
        </p:txBody>
      </p:sp>
      <p:sp>
        <p:nvSpPr>
          <p:cNvPr id="87155" name="Text Box 112"/>
          <p:cNvSpPr txBox="1">
            <a:spLocks noChangeArrowheads="1"/>
          </p:cNvSpPr>
          <p:nvPr/>
        </p:nvSpPr>
        <p:spPr bwMode="auto">
          <a:xfrm>
            <a:off x="6848475" y="43259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20 000</a:t>
            </a:r>
            <a:endParaRPr lang="en-US" altLang="en-US" sz="1800">
              <a:solidFill>
                <a:schemeClr val="tx1"/>
              </a:solidFill>
              <a:ea typeface="SimSun" pitchFamily="2" charset="-122"/>
            </a:endParaRPr>
          </a:p>
        </p:txBody>
      </p:sp>
      <p:sp>
        <p:nvSpPr>
          <p:cNvPr id="87156" name="Text Box 113"/>
          <p:cNvSpPr txBox="1">
            <a:spLocks noChangeArrowheads="1"/>
          </p:cNvSpPr>
          <p:nvPr/>
        </p:nvSpPr>
        <p:spPr bwMode="auto">
          <a:xfrm>
            <a:off x="7105650" y="4906963"/>
            <a:ext cx="8858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3</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57" name="Line 114"/>
          <p:cNvSpPr>
            <a:spLocks noChangeShapeType="1"/>
          </p:cNvSpPr>
          <p:nvPr/>
        </p:nvSpPr>
        <p:spPr bwMode="auto">
          <a:xfrm>
            <a:off x="7143750" y="350678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58" name="Line 115"/>
          <p:cNvSpPr>
            <a:spLocks noChangeShapeType="1"/>
          </p:cNvSpPr>
          <p:nvPr/>
        </p:nvSpPr>
        <p:spPr bwMode="auto">
          <a:xfrm>
            <a:off x="7143750" y="3773488"/>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59" name="Line 116"/>
          <p:cNvSpPr>
            <a:spLocks noChangeShapeType="1"/>
          </p:cNvSpPr>
          <p:nvPr/>
        </p:nvSpPr>
        <p:spPr bwMode="auto">
          <a:xfrm>
            <a:off x="7153275" y="4049713"/>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60" name="Line 117"/>
          <p:cNvSpPr>
            <a:spLocks noChangeShapeType="1"/>
          </p:cNvSpPr>
          <p:nvPr/>
        </p:nvSpPr>
        <p:spPr bwMode="auto">
          <a:xfrm>
            <a:off x="7153275" y="4592638"/>
            <a:ext cx="790575"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61" name="Line 118"/>
          <p:cNvSpPr>
            <a:spLocks noChangeShapeType="1"/>
          </p:cNvSpPr>
          <p:nvPr/>
        </p:nvSpPr>
        <p:spPr bwMode="auto">
          <a:xfrm>
            <a:off x="7153275" y="4335463"/>
            <a:ext cx="790575"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62" name="Line 119"/>
          <p:cNvSpPr>
            <a:spLocks noChangeShapeType="1"/>
          </p:cNvSpPr>
          <p:nvPr/>
        </p:nvSpPr>
        <p:spPr bwMode="auto">
          <a:xfrm>
            <a:off x="7153275" y="4849813"/>
            <a:ext cx="800100"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63" name="Text Box 120"/>
          <p:cNvSpPr txBox="1">
            <a:spLocks noChangeArrowheads="1"/>
          </p:cNvSpPr>
          <p:nvPr/>
        </p:nvSpPr>
        <p:spPr bwMode="auto">
          <a:xfrm>
            <a:off x="6848475" y="460216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20</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64" name="Line 121"/>
          <p:cNvSpPr>
            <a:spLocks noChangeShapeType="1"/>
          </p:cNvSpPr>
          <p:nvPr/>
        </p:nvSpPr>
        <p:spPr bwMode="auto">
          <a:xfrm>
            <a:off x="7134225" y="5135563"/>
            <a:ext cx="790575"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0" name="Rectangle 122"/>
          <p:cNvSpPr>
            <a:spLocks noChangeArrowheads="1"/>
          </p:cNvSpPr>
          <p:nvPr/>
        </p:nvSpPr>
        <p:spPr bwMode="auto">
          <a:xfrm>
            <a:off x="1885950" y="5430838"/>
            <a:ext cx="6105525" cy="228600"/>
          </a:xfrm>
          <a:prstGeom prst="rect">
            <a:avLst/>
          </a:prstGeom>
          <a:solidFill>
            <a:schemeClr val="bg1">
              <a:lumMod val="50000"/>
              <a:alpha val="71001"/>
            </a:schemeClr>
          </a:solidFill>
          <a:ln w="9525" algn="ctr">
            <a:noFill/>
            <a:miter lim="800000"/>
            <a:headEnd/>
            <a:tailEnd/>
          </a:ln>
          <a:effectLst/>
        </p:spPr>
        <p:txBody>
          <a:bodyPr/>
          <a:lstStyle>
            <a:lvl1pPr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algn="ctr" eaLnBrk="1" hangingPunct="1">
              <a:defRPr/>
            </a:pPr>
            <a:endParaRPr lang="en-US" altLang="en-US"/>
          </a:p>
        </p:txBody>
      </p:sp>
      <p:sp>
        <p:nvSpPr>
          <p:cNvPr id="87166" name="Text Box 123"/>
          <p:cNvSpPr txBox="1">
            <a:spLocks noChangeArrowheads="1"/>
          </p:cNvSpPr>
          <p:nvPr/>
        </p:nvSpPr>
        <p:spPr bwMode="auto">
          <a:xfrm>
            <a:off x="2105025" y="5411788"/>
            <a:ext cx="1457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spcAft>
                <a:spcPts val="1000"/>
              </a:spcAft>
              <a:buFontTx/>
              <a:buNone/>
            </a:pPr>
            <a:r>
              <a:rPr lang="en-US" altLang="zh-CN" sz="1100" b="1">
                <a:solidFill>
                  <a:srgbClr val="FFFFFF"/>
                </a:solidFill>
                <a:latin typeface="Verdana" pitchFamily="34" charset="0"/>
                <a:ea typeface="SimSun" pitchFamily="2" charset="-122"/>
              </a:rPr>
              <a:t>TOTAL </a:t>
            </a:r>
            <a:r>
              <a:rPr lang="en-US" altLang="zh-CN" sz="1000" b="1">
                <a:solidFill>
                  <a:srgbClr val="FFFFFF"/>
                </a:solidFill>
                <a:latin typeface="Verdana" pitchFamily="34" charset="0"/>
                <a:ea typeface="SimSun" pitchFamily="2" charset="-122"/>
              </a:rPr>
              <a:t>(Euro)</a:t>
            </a:r>
            <a:r>
              <a:rPr lang="en-US" altLang="zh-CN" sz="1100" b="1">
                <a:solidFill>
                  <a:srgbClr val="FFFFFF"/>
                </a:solidFill>
                <a:latin typeface="Verdana" pitchFamily="34" charset="0"/>
                <a:ea typeface="SimSun" pitchFamily="2" charset="-122"/>
              </a:rPr>
              <a:t>:</a:t>
            </a:r>
            <a:endParaRPr lang="en-US" altLang="en-US" sz="1800">
              <a:solidFill>
                <a:schemeClr val="tx1"/>
              </a:solidFill>
              <a:ea typeface="SimSun" pitchFamily="2" charset="-122"/>
            </a:endParaRPr>
          </a:p>
        </p:txBody>
      </p:sp>
      <p:sp>
        <p:nvSpPr>
          <p:cNvPr id="87167" name="Text Box 124"/>
          <p:cNvSpPr txBox="1">
            <a:spLocks noChangeArrowheads="1"/>
          </p:cNvSpPr>
          <p:nvPr/>
        </p:nvSpPr>
        <p:spPr bwMode="auto">
          <a:xfrm>
            <a:off x="6848475" y="54213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1 179 000</a:t>
            </a:r>
            <a:endParaRPr lang="en-US" altLang="en-US" sz="1800">
              <a:solidFill>
                <a:schemeClr val="tx1"/>
              </a:solidFill>
              <a:ea typeface="SimSun" pitchFamily="2" charset="-122"/>
            </a:endParaRPr>
          </a:p>
        </p:txBody>
      </p:sp>
      <p:sp>
        <p:nvSpPr>
          <p:cNvPr id="87168" name="Text Box 125"/>
          <p:cNvSpPr txBox="1">
            <a:spLocks noChangeArrowheads="1"/>
          </p:cNvSpPr>
          <p:nvPr/>
        </p:nvSpPr>
        <p:spPr bwMode="auto">
          <a:xfrm>
            <a:off x="4305300" y="54213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289 702</a:t>
            </a:r>
            <a:endParaRPr lang="en-US" altLang="en-US" sz="1800">
              <a:solidFill>
                <a:schemeClr val="tx1"/>
              </a:solidFill>
              <a:ea typeface="SimSun" pitchFamily="2" charset="-122"/>
            </a:endParaRPr>
          </a:p>
        </p:txBody>
      </p:sp>
      <p:sp>
        <p:nvSpPr>
          <p:cNvPr id="87169" name="Text Box 126"/>
          <p:cNvSpPr txBox="1">
            <a:spLocks noChangeArrowheads="1"/>
          </p:cNvSpPr>
          <p:nvPr/>
        </p:nvSpPr>
        <p:spPr bwMode="auto">
          <a:xfrm>
            <a:off x="3590925" y="54213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372 700</a:t>
            </a:r>
            <a:endParaRPr lang="en-US" altLang="en-US" sz="1800">
              <a:solidFill>
                <a:schemeClr val="tx1"/>
              </a:solidFill>
              <a:ea typeface="SimSun" pitchFamily="2" charset="-122"/>
            </a:endParaRPr>
          </a:p>
        </p:txBody>
      </p:sp>
      <p:sp>
        <p:nvSpPr>
          <p:cNvPr id="87170" name="Text Box 127"/>
          <p:cNvSpPr txBox="1">
            <a:spLocks noChangeArrowheads="1"/>
          </p:cNvSpPr>
          <p:nvPr/>
        </p:nvSpPr>
        <p:spPr bwMode="auto">
          <a:xfrm>
            <a:off x="2895600" y="54213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182 193</a:t>
            </a:r>
            <a:endParaRPr lang="en-US" altLang="en-US" sz="1800">
              <a:solidFill>
                <a:schemeClr val="tx1"/>
              </a:solidFill>
              <a:ea typeface="SimSun" pitchFamily="2" charset="-122"/>
            </a:endParaRPr>
          </a:p>
        </p:txBody>
      </p:sp>
      <p:sp>
        <p:nvSpPr>
          <p:cNvPr id="87171" name="Text Box 128"/>
          <p:cNvSpPr txBox="1">
            <a:spLocks noChangeArrowheads="1"/>
          </p:cNvSpPr>
          <p:nvPr/>
        </p:nvSpPr>
        <p:spPr bwMode="auto">
          <a:xfrm>
            <a:off x="5000625" y="54213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12 500</a:t>
            </a:r>
            <a:r>
              <a:rPr lang="fi-FI" altLang="zh-CN" sz="1000" b="1" baseline="30000">
                <a:solidFill>
                  <a:srgbClr val="FFFFFF"/>
                </a:solidFill>
                <a:latin typeface="Verdana" pitchFamily="34" charset="0"/>
                <a:ea typeface="SimSun" pitchFamily="2" charset="-122"/>
              </a:rPr>
              <a:t>**</a:t>
            </a:r>
            <a:endParaRPr lang="en-US" altLang="en-US" sz="1800">
              <a:solidFill>
                <a:schemeClr val="tx1"/>
              </a:solidFill>
              <a:ea typeface="SimSun" pitchFamily="2" charset="-122"/>
            </a:endParaRPr>
          </a:p>
        </p:txBody>
      </p:sp>
      <p:sp>
        <p:nvSpPr>
          <p:cNvPr id="87172" name="Text Box 129"/>
          <p:cNvSpPr txBox="1">
            <a:spLocks noChangeArrowheads="1"/>
          </p:cNvSpPr>
          <p:nvPr/>
        </p:nvSpPr>
        <p:spPr bwMode="auto">
          <a:xfrm>
            <a:off x="5915025" y="54213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 857 095</a:t>
            </a:r>
            <a:r>
              <a:rPr lang="fi-FI" altLang="zh-CN" sz="1000" b="1" baseline="30000">
                <a:solidFill>
                  <a:srgbClr val="FFFFFF"/>
                </a:solidFill>
                <a:latin typeface="Verdana" pitchFamily="34" charset="0"/>
                <a:ea typeface="SimSun" pitchFamily="2" charset="-122"/>
              </a:rPr>
              <a:t>**</a:t>
            </a:r>
            <a:endParaRPr lang="en-US" altLang="en-US" sz="1800">
              <a:solidFill>
                <a:schemeClr val="tx1"/>
              </a:solidFill>
              <a:ea typeface="SimSun" pitchFamily="2" charset="-122"/>
            </a:endParaRPr>
          </a:p>
        </p:txBody>
      </p:sp>
      <p:sp>
        <p:nvSpPr>
          <p:cNvPr id="87173" name="Text Box 130"/>
          <p:cNvSpPr txBox="1">
            <a:spLocks noChangeArrowheads="1"/>
          </p:cNvSpPr>
          <p:nvPr/>
        </p:nvSpPr>
        <p:spPr bwMode="auto">
          <a:xfrm>
            <a:off x="1571625" y="5183188"/>
            <a:ext cx="18288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en-US" altLang="zh-CN" sz="1000" b="1" i="1">
                <a:solidFill>
                  <a:srgbClr val="808080"/>
                </a:solidFill>
                <a:latin typeface="Verdana" pitchFamily="34" charset="0"/>
                <a:ea typeface="SimSun" pitchFamily="2" charset="-122"/>
              </a:rPr>
              <a:t>TEKES:</a:t>
            </a:r>
            <a:endParaRPr lang="en-US" altLang="en-US" sz="1800">
              <a:solidFill>
                <a:schemeClr val="tx1"/>
              </a:solidFill>
              <a:ea typeface="SimSun" pitchFamily="2" charset="-122"/>
            </a:endParaRPr>
          </a:p>
        </p:txBody>
      </p:sp>
      <p:sp>
        <p:nvSpPr>
          <p:cNvPr id="87174" name="Text Box 131"/>
          <p:cNvSpPr txBox="1">
            <a:spLocks noChangeArrowheads="1"/>
          </p:cNvSpPr>
          <p:nvPr/>
        </p:nvSpPr>
        <p:spPr bwMode="auto">
          <a:xfrm>
            <a:off x="2876550" y="5192713"/>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138 693</a:t>
            </a:r>
            <a:endParaRPr lang="en-US" altLang="en-US" sz="1800">
              <a:solidFill>
                <a:schemeClr val="tx1"/>
              </a:solidFill>
              <a:ea typeface="SimSun" pitchFamily="2" charset="-122"/>
            </a:endParaRPr>
          </a:p>
        </p:txBody>
      </p:sp>
      <p:sp>
        <p:nvSpPr>
          <p:cNvPr id="87175" name="Text Box 132"/>
          <p:cNvSpPr txBox="1">
            <a:spLocks noChangeArrowheads="1"/>
          </p:cNvSpPr>
          <p:nvPr/>
        </p:nvSpPr>
        <p:spPr bwMode="auto">
          <a:xfrm>
            <a:off x="3562350" y="52022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321 700</a:t>
            </a:r>
            <a:endParaRPr lang="en-US" altLang="en-US" sz="1800">
              <a:solidFill>
                <a:schemeClr val="tx1"/>
              </a:solidFill>
              <a:ea typeface="SimSun" pitchFamily="2" charset="-122"/>
            </a:endParaRPr>
          </a:p>
        </p:txBody>
      </p:sp>
      <p:sp>
        <p:nvSpPr>
          <p:cNvPr id="87176" name="Text Box 133"/>
          <p:cNvSpPr txBox="1">
            <a:spLocks noChangeArrowheads="1"/>
          </p:cNvSpPr>
          <p:nvPr/>
        </p:nvSpPr>
        <p:spPr bwMode="auto">
          <a:xfrm>
            <a:off x="4286250" y="52022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217 702</a:t>
            </a:r>
            <a:endParaRPr lang="en-US" altLang="en-US" sz="1800">
              <a:solidFill>
                <a:schemeClr val="tx1"/>
              </a:solidFill>
              <a:ea typeface="SimSun" pitchFamily="2" charset="-122"/>
            </a:endParaRPr>
          </a:p>
        </p:txBody>
      </p:sp>
      <p:sp>
        <p:nvSpPr>
          <p:cNvPr id="87177" name="Text Box 134"/>
          <p:cNvSpPr txBox="1">
            <a:spLocks noChangeArrowheads="1"/>
          </p:cNvSpPr>
          <p:nvPr/>
        </p:nvSpPr>
        <p:spPr bwMode="auto">
          <a:xfrm>
            <a:off x="5895975" y="5202238"/>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678</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095</a:t>
            </a:r>
            <a:r>
              <a:rPr lang="fi-FI" altLang="zh-CN" sz="1000" b="1" baseline="30000">
                <a:solidFill>
                  <a:srgbClr val="FFFFFF"/>
                </a:solidFill>
                <a:latin typeface="Verdana" pitchFamily="34" charset="0"/>
                <a:ea typeface="SimSun" pitchFamily="2" charset="-122"/>
              </a:rPr>
              <a:t>**</a:t>
            </a:r>
            <a:endParaRPr lang="en-US" altLang="en-US" sz="1800">
              <a:solidFill>
                <a:schemeClr val="tx1"/>
              </a:solidFill>
              <a:ea typeface="SimSun" pitchFamily="2" charset="-122"/>
            </a:endParaRPr>
          </a:p>
        </p:txBody>
      </p:sp>
      <p:sp>
        <p:nvSpPr>
          <p:cNvPr id="87178" name="Text Box 135"/>
          <p:cNvSpPr txBox="1">
            <a:spLocks noChangeArrowheads="1"/>
          </p:cNvSpPr>
          <p:nvPr/>
        </p:nvSpPr>
        <p:spPr bwMode="auto">
          <a:xfrm>
            <a:off x="4991100" y="5202238"/>
            <a:ext cx="1143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999999"/>
                </a:solidFill>
                <a:latin typeface="Verdana" pitchFamily="34" charset="0"/>
                <a:ea typeface="SimSun" pitchFamily="2" charset="-122"/>
              </a:rPr>
              <a:t>0</a:t>
            </a:r>
            <a:r>
              <a:rPr lang="fi-FI" altLang="zh-CN" sz="1000" b="1" baseline="30000">
                <a:solidFill>
                  <a:srgbClr val="999999"/>
                </a:solidFill>
                <a:latin typeface="Verdana" pitchFamily="34" charset="0"/>
                <a:ea typeface="SimSun" pitchFamily="2" charset="-122"/>
              </a:rPr>
              <a:t>**</a:t>
            </a:r>
            <a:endParaRPr lang="en-US" altLang="en-US" sz="1800">
              <a:solidFill>
                <a:schemeClr val="tx1"/>
              </a:solidFill>
              <a:ea typeface="SimSun" pitchFamily="2" charset="-122"/>
            </a:endParaRPr>
          </a:p>
        </p:txBody>
      </p:sp>
      <p:sp>
        <p:nvSpPr>
          <p:cNvPr id="87179" name="Text Box 136"/>
          <p:cNvSpPr txBox="1">
            <a:spLocks noChangeArrowheads="1"/>
          </p:cNvSpPr>
          <p:nvPr/>
        </p:nvSpPr>
        <p:spPr bwMode="auto">
          <a:xfrm>
            <a:off x="6838950" y="5192713"/>
            <a:ext cx="11430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algn="r" eaLnBrk="1" hangingPunct="1">
              <a:spcBef>
                <a:spcPct val="0"/>
              </a:spcBef>
              <a:spcAft>
                <a:spcPts val="1000"/>
              </a:spcAft>
              <a:buFontTx/>
              <a:buNone/>
            </a:pPr>
            <a:r>
              <a:rPr lang="fi-FI" altLang="zh-CN" sz="1000" b="1">
                <a:solidFill>
                  <a:srgbClr val="FFFFFF"/>
                </a:solidFill>
                <a:latin typeface="Verdana" pitchFamily="34" charset="0"/>
                <a:ea typeface="SimSun" pitchFamily="2" charset="-122"/>
              </a:rPr>
              <a:t>1 000</a:t>
            </a:r>
            <a:r>
              <a:rPr lang="fi-FI" altLang="zh-CN" sz="1000" b="1">
                <a:solidFill>
                  <a:srgbClr val="808080"/>
                </a:solidFill>
                <a:latin typeface="Verdana" pitchFamily="34" charset="0"/>
                <a:ea typeface="SimSun" pitchFamily="2" charset="-122"/>
              </a:rPr>
              <a:t> </a:t>
            </a:r>
            <a:r>
              <a:rPr lang="fi-FI" altLang="zh-CN" sz="1000" b="1">
                <a:solidFill>
                  <a:srgbClr val="FFFFFF"/>
                </a:solidFill>
                <a:latin typeface="Verdana" pitchFamily="34" charset="0"/>
                <a:ea typeface="SimSun" pitchFamily="2" charset="-122"/>
              </a:rPr>
              <a:t>000</a:t>
            </a:r>
            <a:endParaRPr lang="en-US" altLang="en-US" sz="1800">
              <a:solidFill>
                <a:schemeClr val="tx1"/>
              </a:solidFill>
              <a:ea typeface="SimSun" pitchFamily="2" charset="-122"/>
            </a:endParaRPr>
          </a:p>
        </p:txBody>
      </p:sp>
      <p:sp>
        <p:nvSpPr>
          <p:cNvPr id="87180" name="Line 137"/>
          <p:cNvSpPr>
            <a:spLocks noChangeShapeType="1"/>
          </p:cNvSpPr>
          <p:nvPr/>
        </p:nvSpPr>
        <p:spPr bwMode="auto">
          <a:xfrm>
            <a:off x="1924050" y="5421313"/>
            <a:ext cx="4200525" cy="0"/>
          </a:xfrm>
          <a:prstGeom prst="line">
            <a:avLst/>
          </a:prstGeom>
          <a:noFill/>
          <a:ln w="38100" cmpd="dbl">
            <a:solidFill>
              <a:srgbClr val="C0C0C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81" name="Line 138"/>
          <p:cNvSpPr>
            <a:spLocks noChangeShapeType="1"/>
          </p:cNvSpPr>
          <p:nvPr/>
        </p:nvSpPr>
        <p:spPr bwMode="auto">
          <a:xfrm>
            <a:off x="6172200" y="5411788"/>
            <a:ext cx="790575"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182" name="Line 139"/>
          <p:cNvSpPr>
            <a:spLocks noChangeShapeType="1"/>
          </p:cNvSpPr>
          <p:nvPr/>
        </p:nvSpPr>
        <p:spPr bwMode="auto">
          <a:xfrm>
            <a:off x="7115175" y="5411788"/>
            <a:ext cx="790575" cy="0"/>
          </a:xfrm>
          <a:prstGeom prst="line">
            <a:avLst/>
          </a:prstGeom>
          <a:noFill/>
          <a:ln w="38100" cmpd="dbl">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EA6F03FB-9422-48C6-A4A4-5C00D153C49C}" type="slidenum">
              <a:rPr lang="ru-RU" altLang="en-US" sz="1200">
                <a:solidFill>
                  <a:schemeClr val="tx1"/>
                </a:solidFill>
              </a:rPr>
              <a:pPr eaLnBrk="1" hangingPunct="1">
                <a:spcBef>
                  <a:spcPct val="0"/>
                </a:spcBef>
                <a:buFontTx/>
                <a:buNone/>
              </a:pPr>
              <a:t>61</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1058" name="Rectangle 2"/>
          <p:cNvSpPr>
            <a:spLocks noGrp="1" noChangeArrowheads="1"/>
          </p:cNvSpPr>
          <p:nvPr>
            <p:ph type="title"/>
          </p:nvPr>
        </p:nvSpPr>
        <p:spPr>
          <a:xfrm>
            <a:off x="1763713" y="261938"/>
            <a:ext cx="7200900" cy="503237"/>
          </a:xfrm>
        </p:spPr>
        <p:txBody>
          <a:bodyPr/>
          <a:lstStyle/>
          <a:p>
            <a:pPr algn="r" eaLnBrk="1" hangingPunct="1">
              <a:defRPr/>
            </a:pPr>
            <a:r>
              <a:rPr lang="en-US" sz="3200" dirty="0"/>
              <a:t>Perspectives for Results Utilization</a:t>
            </a:r>
          </a:p>
        </p:txBody>
      </p:sp>
      <p:sp>
        <p:nvSpPr>
          <p:cNvPr id="143" name="Rectangle 3"/>
          <p:cNvSpPr txBox="1">
            <a:spLocks noChangeArrowheads="1"/>
          </p:cNvSpPr>
          <p:nvPr/>
        </p:nvSpPr>
        <p:spPr bwMode="auto">
          <a:xfrm>
            <a:off x="827088" y="968375"/>
            <a:ext cx="8281987" cy="5124450"/>
          </a:xfrm>
          <a:prstGeom prst="rect">
            <a:avLst/>
          </a:prstGeom>
          <a:noFill/>
          <a:ln w="9525">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lnSpc>
                <a:spcPct val="80000"/>
              </a:lnSpc>
              <a:defRPr/>
            </a:pPr>
            <a:endParaRPr lang="en-US" altLang="en-US" sz="1200" b="1" i="1">
              <a:solidFill>
                <a:srgbClr val="336699"/>
              </a:solidFill>
              <a:effectLst>
                <a:outerShdw blurRad="38100" dist="38100" dir="2700000" algn="tl">
                  <a:srgbClr val="C0C0C0"/>
                </a:outerShdw>
              </a:effectLst>
              <a:ea typeface="SimSun" pitchFamily="2" charset="-122"/>
              <a:cs typeface="Times New Roman" pitchFamily="18" charset="0"/>
            </a:endParaRPr>
          </a:p>
          <a:p>
            <a:pPr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Future plans of use:</a:t>
            </a:r>
          </a:p>
          <a:p>
            <a:pPr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SCOPE project continuation;</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Cloud Software project </a:t>
            </a:r>
            <a:r>
              <a:rPr lang="en-US" altLang="en-US" sz="1800" i="1">
                <a:solidFill>
                  <a:srgbClr val="7F7F7F"/>
                </a:solidFill>
                <a:effectLst>
                  <a:outerShdw blurRad="38100" dist="38100" dir="2700000" algn="tl">
                    <a:srgbClr val="C0C0C0"/>
                  </a:outerShdw>
                </a:effectLst>
                <a:ea typeface="SimSun" pitchFamily="2" charset="-122"/>
                <a:cs typeface="Times New Roman" pitchFamily="18" charset="0"/>
              </a:rPr>
              <a:t>(also in cooperation with TECHILA Company)</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endParaRPr lang="en-US" altLang="en-US" sz="2000" i="1">
              <a:solidFill>
                <a:srgbClr val="993300"/>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PRIME-II EU project </a:t>
            </a:r>
            <a:r>
              <a:rPr lang="en-US" altLang="en-US" sz="1600" i="1">
                <a:solidFill>
                  <a:srgbClr val="7F7F7F"/>
                </a:solidFill>
                <a:effectLst>
                  <a:outerShdw blurRad="38100" dist="38100" dir="2700000" algn="tl">
                    <a:srgbClr val="C0C0C0"/>
                  </a:outerShdw>
                </a:effectLst>
                <a:ea typeface="SimSun" pitchFamily="2" charset="-122"/>
                <a:cs typeface="Times New Roman" pitchFamily="18" charset="0"/>
              </a:rPr>
              <a:t>(FP7/ICT: in cooperation with IBM-Ireland, TELECOM SudParis, National Univ. of Ireland, VTT, University of Coimbra, Inno-W, Sapienza SL, T.I.M.E. SRL and Menta Networks)</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cCloud: Collaborative clouds </a:t>
            </a:r>
            <a:r>
              <a:rPr lang="en-US" altLang="en-US" sz="1600" i="1">
                <a:solidFill>
                  <a:srgbClr val="7F7F7F"/>
                </a:solidFill>
                <a:effectLst>
                  <a:outerShdw blurRad="38100" dist="38100" dir="2700000" algn="tl">
                    <a:srgbClr val="C0C0C0"/>
                  </a:outerShdw>
                </a:effectLst>
                <a:ea typeface="SimSun" pitchFamily="2" charset="-122"/>
                <a:cs typeface="Times New Roman" pitchFamily="18" charset="0"/>
              </a:rPr>
              <a:t>(Academy of Finland, in cooperation with University of Helsinki and Tampere University of Technology)</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i-Cloud, EU project </a:t>
            </a:r>
            <a:r>
              <a:rPr lang="en-US" altLang="en-US" sz="1600" i="1">
                <a:solidFill>
                  <a:srgbClr val="7F7F7F"/>
                </a:solidFill>
                <a:effectLst>
                  <a:outerShdw blurRad="38100" dist="38100" dir="2700000" algn="tl">
                    <a:srgbClr val="C0C0C0"/>
                  </a:outerShdw>
                </a:effectLst>
                <a:ea typeface="SimSun" pitchFamily="2" charset="-122"/>
                <a:cs typeface="Times New Roman" pitchFamily="18" charset="0"/>
              </a:rPr>
              <a:t>(in cooperation with partners from Switzerland, Germany and Finland)</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SOFIA project proposal </a:t>
            </a:r>
            <a:r>
              <a:rPr lang="en-US" altLang="en-US" sz="1600" i="1">
                <a:solidFill>
                  <a:srgbClr val="7F7F7F"/>
                </a:solidFill>
                <a:effectLst>
                  <a:outerShdw blurRad="38100" dist="38100" dir="2700000" algn="tl">
                    <a:srgbClr val="C0C0C0"/>
                  </a:outerShdw>
                </a:effectLst>
                <a:ea typeface="SimSun" pitchFamily="2" charset="-122"/>
                <a:cs typeface="Times New Roman" pitchFamily="18" charset="0"/>
              </a:rPr>
              <a:t>(TEKES)</a:t>
            </a:r>
            <a:r>
              <a:rPr lang="en-US" altLang="en-US" sz="1600" i="1">
                <a:solidFill>
                  <a:srgbClr val="993300"/>
                </a:solidFill>
                <a:effectLst>
                  <a:outerShdw blurRad="38100" dist="38100" dir="2700000" algn="tl">
                    <a:srgbClr val="C0C0C0"/>
                  </a:outerShdw>
                </a:effectLst>
                <a:ea typeface="SimSun" pitchFamily="2" charset="-122"/>
                <a:cs typeface="Times New Roman" pitchFamily="18" charset="0"/>
              </a:rPr>
              <a:t>;</a:t>
            </a:r>
            <a:endParaRPr lang="en-US" altLang="en-US" sz="1600" i="1">
              <a:solidFill>
                <a:srgbClr val="7F7F7F"/>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Projects within SERTE and D2I TIVIT Programs.</a:t>
            </a:r>
            <a:endParaRPr lang="en-US" altLang="en-US" sz="2000" i="1">
              <a:solidFill>
                <a:srgbClr val="993300"/>
              </a:solidFill>
              <a:effectLst>
                <a:outerShdw blurRad="38100" dist="38100" dir="2700000" algn="tl">
                  <a:srgbClr val="C0C0C0"/>
                </a:outerShdw>
              </a:effectLst>
              <a:ea typeface="SimSun" pitchFamily="2" charset="-122"/>
              <a:cs typeface="Times New Roman" pitchFamily="18" charset="0"/>
            </a:endParaRP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83F67572-5F6F-49E7-A905-EEA6AA36BBA9}" type="slidenum">
              <a:rPr lang="ru-RU" altLang="en-US" sz="1200">
                <a:solidFill>
                  <a:schemeClr val="tx1"/>
                </a:solidFill>
              </a:rPr>
              <a:pPr eaLnBrk="1" hangingPunct="1">
                <a:spcBef>
                  <a:spcPct val="0"/>
                </a:spcBef>
                <a:buFontTx/>
                <a:buNone/>
              </a:pPr>
              <a:t>62</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1058" name="Rectangle 2"/>
          <p:cNvSpPr>
            <a:spLocks noGrp="1" noChangeArrowheads="1"/>
          </p:cNvSpPr>
          <p:nvPr>
            <p:ph type="title"/>
          </p:nvPr>
        </p:nvSpPr>
        <p:spPr>
          <a:xfrm>
            <a:off x="2462213" y="261938"/>
            <a:ext cx="6502400" cy="503237"/>
          </a:xfrm>
        </p:spPr>
        <p:txBody>
          <a:bodyPr/>
          <a:lstStyle/>
          <a:p>
            <a:pPr algn="r" eaLnBrk="1" hangingPunct="1">
              <a:defRPr/>
            </a:pPr>
            <a:r>
              <a:rPr lang="en-US" sz="3200" dirty="0"/>
              <a:t>Next step</a:t>
            </a:r>
          </a:p>
        </p:txBody>
      </p:sp>
      <p:sp>
        <p:nvSpPr>
          <p:cNvPr id="143" name="Rectangle 3"/>
          <p:cNvSpPr txBox="1">
            <a:spLocks noChangeArrowheads="1"/>
          </p:cNvSpPr>
          <p:nvPr/>
        </p:nvSpPr>
        <p:spPr bwMode="auto">
          <a:xfrm>
            <a:off x="611188" y="1052513"/>
            <a:ext cx="8281987" cy="5268912"/>
          </a:xfrm>
          <a:prstGeom prst="rect">
            <a:avLst/>
          </a:prstGeom>
          <a:noFill/>
          <a:ln w="9525">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lnSpc>
                <a:spcPct val="80000"/>
              </a:lnSpc>
              <a:spcBef>
                <a:spcPct val="20000"/>
              </a:spcBef>
              <a:defRPr/>
            </a:pPr>
            <a:r>
              <a:rPr lang="fi-FI" altLang="en-US" sz="2000" b="1" i="1">
                <a:solidFill>
                  <a:srgbClr val="336699"/>
                </a:solidFill>
                <a:effectLst>
                  <a:outerShdw blurRad="38100" dist="38100" dir="2700000" algn="tl">
                    <a:srgbClr val="C0C0C0"/>
                  </a:outerShdw>
                </a:effectLst>
                <a:ea typeface="SimSun" pitchFamily="2" charset="-122"/>
                <a:cs typeface="Times New Roman" pitchFamily="18" charset="0"/>
              </a:rPr>
              <a:t>UBIWARE 4.0:</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Payment system;</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Scenario editor;</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User-as-developer interface;</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Open for updates,</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xxx;</a:t>
            </a:r>
          </a:p>
          <a:p>
            <a:pPr eaLnBrk="1" hangingPunct="1">
              <a:lnSpc>
                <a:spcPct val="80000"/>
              </a:lnSpc>
              <a:spcBef>
                <a:spcPct val="20000"/>
              </a:spcBef>
              <a:defRPr/>
            </a:pPr>
            <a:endParaRPr lang="fi-FI"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Commercialization:</a:t>
            </a:r>
          </a:p>
          <a:p>
            <a:pPr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Future support of the Fingrid case</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xxx;</a:t>
            </a:r>
          </a:p>
          <a:p>
            <a:pPr lvl="1" eaLnBrk="1" hangingPunct="1">
              <a:lnSpc>
                <a:spcPct val="80000"/>
              </a:lnSpc>
              <a:spcBef>
                <a:spcPct val="20000"/>
              </a:spcBef>
              <a:buClr>
                <a:srgbClr val="003366"/>
              </a:buClr>
              <a:buSzPct val="80000"/>
              <a:buFont typeface="Wingdings" pitchFamily="2" charset="2"/>
              <a:buChar char="q"/>
              <a:defRPr/>
            </a:pPr>
            <a:endParaRPr lang="fi-FI" altLang="en-US" sz="1600" i="1">
              <a:solidFill>
                <a:srgbClr val="7F7F7F"/>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endParaRPr lang="fi-FI" altLang="en-US" sz="1600" i="1">
              <a:solidFill>
                <a:srgbClr val="7F7F7F"/>
              </a:solidFill>
              <a:effectLst>
                <a:outerShdw blurRad="38100" dist="38100" dir="2700000" algn="tl">
                  <a:srgbClr val="C0C0C0"/>
                </a:outerShdw>
              </a:effectLst>
              <a:ea typeface="SimSun" pitchFamily="2" charset="-122"/>
              <a:cs typeface="Times New Roman" pitchFamily="18" charset="0"/>
            </a:endParaRPr>
          </a:p>
          <a:p>
            <a:pPr eaLnBrk="1" hangingPunct="1">
              <a:lnSpc>
                <a:spcPct val="80000"/>
              </a:lnSpc>
              <a:spcBef>
                <a:spcPct val="20000"/>
              </a:spcBef>
              <a:defRPr/>
            </a:pPr>
            <a:r>
              <a:rPr lang="en-US" altLang="en-US" sz="2000" b="1" i="1">
                <a:solidFill>
                  <a:srgbClr val="336699"/>
                </a:solidFill>
                <a:effectLst>
                  <a:outerShdw blurRad="38100" dist="38100" dir="2700000" algn="tl">
                    <a:srgbClr val="C0C0C0"/>
                  </a:outerShdw>
                </a:effectLst>
                <a:ea typeface="SimSun" pitchFamily="2" charset="-122"/>
                <a:cs typeface="Times New Roman" pitchFamily="18" charset="0"/>
              </a:rPr>
              <a:t>New project needed:</a:t>
            </a:r>
          </a:p>
          <a:p>
            <a:pPr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New TIVIT Programs (SERTE and D2I)</a:t>
            </a: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xxx;</a:t>
            </a:r>
          </a:p>
          <a:p>
            <a:pPr lvl="1" eaLnBrk="1" hangingPunct="1">
              <a:lnSpc>
                <a:spcPct val="80000"/>
              </a:lnSpc>
              <a:spcBef>
                <a:spcPct val="20000"/>
              </a:spcBef>
              <a:buClr>
                <a:srgbClr val="003366"/>
              </a:buClr>
              <a:buSzPct val="80000"/>
              <a:buFont typeface="Wingdings" pitchFamily="2" charset="2"/>
              <a:buChar char="q"/>
              <a:defRPr/>
            </a:pPr>
            <a:endParaRPr lang="en-US" altLang="en-US" sz="1800" i="1">
              <a:solidFill>
                <a:srgbClr val="7F7F7F"/>
              </a:solidFill>
              <a:effectLst>
                <a:outerShdw blurRad="38100" dist="38100" dir="2700000" algn="tl">
                  <a:srgbClr val="C0C0C0"/>
                </a:outerShdw>
              </a:effectLst>
              <a:ea typeface="SimSun" pitchFamily="2" charset="-122"/>
              <a:cs typeface="Times New Roman" pitchFamily="18" charset="0"/>
            </a:endParaRPr>
          </a:p>
          <a:p>
            <a:pPr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endParaRPr lang="en-US" altLang="en-US" sz="2000" i="1">
              <a:solidFill>
                <a:srgbClr val="993300"/>
              </a:solidFill>
              <a:effectLst>
                <a:outerShdw blurRad="38100" dist="38100" dir="2700000" algn="tl">
                  <a:srgbClr val="C0C0C0"/>
                </a:outerShdw>
              </a:effectLst>
              <a:ea typeface="SimSun" pitchFamily="2" charset="-122"/>
              <a:cs typeface="Times New Roman" pitchFamily="18" charset="0"/>
            </a:endParaRP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6C1A6E7A-C3D1-4683-8588-0E77E93F72AC}" type="slidenum">
              <a:rPr lang="ru-RU" altLang="en-US" sz="1200">
                <a:solidFill>
                  <a:schemeClr val="tx1"/>
                </a:solidFill>
              </a:rPr>
              <a:pPr eaLnBrk="1" hangingPunct="1">
                <a:spcBef>
                  <a:spcPct val="0"/>
                </a:spcBef>
                <a:buFontTx/>
                <a:buNone/>
              </a:pPr>
              <a:t>63</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1058" name="Rectangle 2"/>
          <p:cNvSpPr>
            <a:spLocks noGrp="1" noChangeArrowheads="1"/>
          </p:cNvSpPr>
          <p:nvPr>
            <p:ph type="title"/>
          </p:nvPr>
        </p:nvSpPr>
        <p:spPr>
          <a:xfrm>
            <a:off x="2495550" y="511175"/>
            <a:ext cx="6502400" cy="503238"/>
          </a:xfrm>
        </p:spPr>
        <p:txBody>
          <a:bodyPr/>
          <a:lstStyle/>
          <a:p>
            <a:pPr algn="r" eaLnBrk="1" hangingPunct="1">
              <a:defRPr/>
            </a:pPr>
            <a:r>
              <a:rPr lang="en-US" sz="3200"/>
              <a:t>Events during the project years</a:t>
            </a:r>
            <a:br>
              <a:rPr lang="en-US" sz="3200"/>
            </a:br>
            <a:r>
              <a:rPr lang="en-US" sz="3200"/>
              <a:t>2007-2008 </a:t>
            </a:r>
          </a:p>
        </p:txBody>
      </p:sp>
      <p:sp>
        <p:nvSpPr>
          <p:cNvPr id="90116" name="Text Box 123"/>
          <p:cNvSpPr txBox="1">
            <a:spLocks noChangeArrowheads="1"/>
          </p:cNvSpPr>
          <p:nvPr/>
        </p:nvSpPr>
        <p:spPr bwMode="auto">
          <a:xfrm>
            <a:off x="2105025" y="5411788"/>
            <a:ext cx="14573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spcAft>
                <a:spcPts val="1000"/>
              </a:spcAft>
              <a:buFontTx/>
              <a:buNone/>
            </a:pPr>
            <a:r>
              <a:rPr lang="en-US" altLang="zh-CN" sz="1100" b="1">
                <a:solidFill>
                  <a:srgbClr val="FFFFFF"/>
                </a:solidFill>
                <a:latin typeface="Verdana" pitchFamily="34" charset="0"/>
                <a:ea typeface="SimSun" pitchFamily="2" charset="-122"/>
              </a:rPr>
              <a:t>TOTAL </a:t>
            </a:r>
            <a:r>
              <a:rPr lang="en-US" altLang="zh-CN" sz="1000" b="1">
                <a:solidFill>
                  <a:srgbClr val="FFFFFF"/>
                </a:solidFill>
                <a:latin typeface="Verdana" pitchFamily="34" charset="0"/>
                <a:ea typeface="SimSun" pitchFamily="2" charset="-122"/>
              </a:rPr>
              <a:t>(Euro)</a:t>
            </a:r>
            <a:r>
              <a:rPr lang="en-US" altLang="zh-CN" sz="1100" b="1">
                <a:solidFill>
                  <a:srgbClr val="FFFFFF"/>
                </a:solidFill>
                <a:latin typeface="Verdana" pitchFamily="34" charset="0"/>
                <a:ea typeface="SimSun" pitchFamily="2" charset="-122"/>
              </a:rPr>
              <a:t>:</a:t>
            </a:r>
            <a:endParaRPr lang="en-US" altLang="en-US" sz="1800">
              <a:solidFill>
                <a:schemeClr val="tx1"/>
              </a:solidFill>
              <a:ea typeface="SimSun" pitchFamily="2" charset="-122"/>
            </a:endParaRPr>
          </a:p>
        </p:txBody>
      </p:sp>
      <p:sp>
        <p:nvSpPr>
          <p:cNvPr id="144" name="Rectangle 3"/>
          <p:cNvSpPr txBox="1">
            <a:spLocks noChangeArrowheads="1"/>
          </p:cNvSpPr>
          <p:nvPr/>
        </p:nvSpPr>
        <p:spPr bwMode="auto">
          <a:xfrm>
            <a:off x="611188" y="981075"/>
            <a:ext cx="8281987" cy="2519363"/>
          </a:xfrm>
          <a:prstGeom prst="rect">
            <a:avLst/>
          </a:prstGeom>
          <a:noFill/>
          <a:ln w="9525">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r>
              <a:rPr lang="en-US" altLang="en-US" sz="1800" b="1" i="1">
                <a:solidFill>
                  <a:srgbClr val="642A9E"/>
                </a:solidFill>
                <a:effectLst>
                  <a:outerShdw blurRad="38100" dist="38100" dir="2700000" algn="tl">
                    <a:srgbClr val="C0C0C0"/>
                  </a:outerShdw>
                </a:effectLst>
                <a:ea typeface="SimSun" pitchFamily="2" charset="-122"/>
                <a:cs typeface="Times New Roman" pitchFamily="18" charset="0"/>
              </a:rPr>
              <a:t>Anton Naumenko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has been awarded the degree of </a:t>
            </a:r>
            <a:r>
              <a:rPr lang="en-US" altLang="en-US" sz="1400" b="1" i="1">
                <a:solidFill>
                  <a:srgbClr val="993300"/>
                </a:solidFill>
                <a:effectLst>
                  <a:outerShdw blurRad="38100" dist="38100" dir="2700000" algn="tl">
                    <a:srgbClr val="C0C0C0"/>
                  </a:outerShdw>
                </a:effectLst>
                <a:ea typeface="SimSun" pitchFamily="2" charset="-122"/>
                <a:cs typeface="Times New Roman" pitchFamily="18" charset="0"/>
              </a:rPr>
              <a:t>DOCTOR OF  PHILOSOPHY</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p>
          <a:p>
            <a:pPr lvl="1" eaLnBrk="1" hangingPunct="1">
              <a:lnSpc>
                <a:spcPct val="80000"/>
              </a:lnSpc>
              <a:spcBef>
                <a:spcPct val="20000"/>
              </a:spcBef>
              <a:buClr>
                <a:srgbClr val="003366"/>
              </a:buClr>
              <a:buSzPct val="80000"/>
              <a:buFont typeface="Wingdings" pitchFamily="2" charset="2"/>
              <a:buChar char="q"/>
              <a:defRPr/>
            </a:pPr>
            <a:r>
              <a:rPr lang="en-US" altLang="en-US" sz="1800" b="1" i="1">
                <a:solidFill>
                  <a:srgbClr val="642A9E"/>
                </a:solidFill>
                <a:effectLst>
                  <a:outerShdw blurRad="38100" dist="38100" dir="2700000" algn="tl">
                    <a:srgbClr val="C0C0C0"/>
                  </a:outerShdw>
                </a:effectLst>
                <a:ea typeface="SimSun" pitchFamily="2" charset="-122"/>
                <a:cs typeface="Times New Roman" pitchFamily="18" charset="0"/>
              </a:rPr>
              <a:t>Artem Katasonov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has been visiting USA with a purpose to disseminate results of the project and continue cooperation with research groups from MIT. Artem had meetings with </a:t>
            </a:r>
            <a:r>
              <a:rPr lang="en-US" altLang="en-US" sz="1800" i="1">
                <a:solidFill>
                  <a:srgbClr val="642A9E"/>
                </a:solidFill>
                <a:effectLst>
                  <a:outerShdw blurRad="38100" dist="38100" dir="2700000" algn="tl">
                    <a:srgbClr val="C0C0C0"/>
                  </a:outerShdw>
                </a:effectLst>
                <a:ea typeface="SimSun" pitchFamily="2" charset="-122"/>
                <a:cs typeface="Times New Roman" pitchFamily="18" charset="0"/>
              </a:rPr>
              <a:t>Tim Berners-Lee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and </a:t>
            </a:r>
            <a:r>
              <a:rPr lang="en-US" altLang="en-US" sz="1800" i="1">
                <a:solidFill>
                  <a:srgbClr val="642A9E"/>
                </a:solidFill>
                <a:effectLst>
                  <a:outerShdw blurRad="38100" dist="38100" dir="2700000" algn="tl">
                    <a:srgbClr val="C0C0C0"/>
                  </a:outerShdw>
                </a:effectLst>
                <a:ea typeface="SimSun" pitchFamily="2" charset="-122"/>
                <a:cs typeface="Times New Roman" pitchFamily="18" charset="0"/>
              </a:rPr>
              <a:t>Lalana Kagal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(CS and AI laboratory) and with </a:t>
            </a:r>
            <a:r>
              <a:rPr lang="en-US" altLang="en-US" sz="1800" i="1">
                <a:solidFill>
                  <a:srgbClr val="642A9E"/>
                </a:solidFill>
                <a:effectLst>
                  <a:outerShdw blurRad="38100" dist="38100" dir="2700000" algn="tl">
                    <a:srgbClr val="C0C0C0"/>
                  </a:outerShdw>
                </a:effectLst>
                <a:ea typeface="SimSun" pitchFamily="2" charset="-122"/>
                <a:cs typeface="Times New Roman" pitchFamily="18" charset="0"/>
              </a:rPr>
              <a:t>Edmund Shuster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(Data Center - a part of Laboratory for Manufacturing and Productivity);</a:t>
            </a:r>
          </a:p>
        </p:txBody>
      </p:sp>
      <p:pic>
        <p:nvPicPr>
          <p:cNvPr id="100354" name="Picture 2"/>
          <p:cNvPicPr>
            <a:picLocks noChangeAspect="1" noChangeArrowheads="1"/>
          </p:cNvPicPr>
          <p:nvPr/>
        </p:nvPicPr>
        <p:blipFill>
          <a:blip r:embed="rId2"/>
          <a:srcRect/>
          <a:stretch>
            <a:fillRect/>
          </a:stretch>
        </p:blipFill>
        <p:spPr bwMode="auto">
          <a:xfrm>
            <a:off x="850900" y="3573463"/>
            <a:ext cx="3360738" cy="2519362"/>
          </a:xfrm>
          <a:prstGeom prst="rect">
            <a:avLst/>
          </a:prstGeom>
          <a:ln>
            <a:solidFill>
              <a:srgbClr val="7030A0"/>
            </a:solidFill>
          </a:ln>
          <a:effectLst>
            <a:outerShdw blurRad="50800" dist="38100" dir="2700000" algn="tl" rotWithShape="0">
              <a:prstClr val="black">
                <a:alpha val="40000"/>
              </a:prstClr>
            </a:outerShdw>
          </a:effectLst>
        </p:spPr>
      </p:pic>
      <p:pic>
        <p:nvPicPr>
          <p:cNvPr id="100355" name="Picture 3"/>
          <p:cNvPicPr>
            <a:picLocks noChangeAspect="1" noChangeArrowheads="1"/>
          </p:cNvPicPr>
          <p:nvPr/>
        </p:nvPicPr>
        <p:blipFill>
          <a:blip r:embed="rId3"/>
          <a:srcRect/>
          <a:stretch>
            <a:fillRect/>
          </a:stretch>
        </p:blipFill>
        <p:spPr bwMode="auto">
          <a:xfrm>
            <a:off x="5219700" y="3554413"/>
            <a:ext cx="3384550" cy="2538412"/>
          </a:xfrm>
          <a:prstGeom prst="rect">
            <a:avLst/>
          </a:prstGeom>
          <a:ln>
            <a:solidFill>
              <a:srgbClr val="7030A0"/>
            </a:solidFill>
          </a:ln>
          <a:effectLst>
            <a:outerShdw blurRad="50800" dist="38100" dir="2700000" algn="tl" rotWithShape="0">
              <a:prstClr val="black">
                <a:alpha val="40000"/>
              </a:prstClr>
            </a:outerShdw>
          </a:effectLst>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2" name="Picture 4"/>
          <p:cNvPicPr>
            <a:picLocks noChangeAspect="1" noChangeArrowheads="1"/>
          </p:cNvPicPr>
          <p:nvPr/>
        </p:nvPicPr>
        <p:blipFill>
          <a:blip r:embed="rId2"/>
          <a:srcRect/>
          <a:stretch>
            <a:fillRect/>
          </a:stretch>
        </p:blipFill>
        <p:spPr bwMode="auto">
          <a:xfrm>
            <a:off x="552450" y="4221163"/>
            <a:ext cx="2940050" cy="2205037"/>
          </a:xfrm>
          <a:prstGeom prst="rect">
            <a:avLst/>
          </a:prstGeom>
          <a:ln>
            <a:solidFill>
              <a:srgbClr val="7030A0"/>
            </a:solidFill>
          </a:ln>
          <a:effectLst>
            <a:outerShdw blurRad="50800" dist="38100" dir="2700000" algn="tl" rotWithShape="0">
              <a:prstClr val="black">
                <a:alpha val="40000"/>
              </a:prstClr>
            </a:outerShdw>
          </a:effectLst>
        </p:spPr>
      </p:pic>
      <p:sp>
        <p:nvSpPr>
          <p:cNvPr id="9113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67DD0C92-0F2B-45C9-AC1D-3895D5CD5871}" type="slidenum">
              <a:rPr lang="ru-RU" altLang="en-US" sz="1200">
                <a:solidFill>
                  <a:schemeClr val="tx1"/>
                </a:solidFill>
              </a:rPr>
              <a:pPr eaLnBrk="1" hangingPunct="1">
                <a:spcBef>
                  <a:spcPct val="0"/>
                </a:spcBef>
                <a:buFontTx/>
                <a:buNone/>
              </a:pPr>
              <a:t>64</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1058" name="Rectangle 2"/>
          <p:cNvSpPr>
            <a:spLocks noGrp="1" noChangeArrowheads="1"/>
          </p:cNvSpPr>
          <p:nvPr>
            <p:ph type="title"/>
          </p:nvPr>
        </p:nvSpPr>
        <p:spPr>
          <a:xfrm>
            <a:off x="2495550" y="504825"/>
            <a:ext cx="6502400" cy="503238"/>
          </a:xfrm>
        </p:spPr>
        <p:txBody>
          <a:bodyPr/>
          <a:lstStyle/>
          <a:p>
            <a:pPr algn="r" eaLnBrk="1" hangingPunct="1">
              <a:defRPr/>
            </a:pPr>
            <a:r>
              <a:rPr lang="en-US" sz="3200"/>
              <a:t>Events during the project years</a:t>
            </a:r>
            <a:br>
              <a:rPr lang="en-US" sz="3200"/>
            </a:br>
            <a:r>
              <a:rPr lang="en-US" sz="3200"/>
              <a:t>2009 </a:t>
            </a:r>
          </a:p>
        </p:txBody>
      </p:sp>
      <p:sp>
        <p:nvSpPr>
          <p:cNvPr id="144" name="Rectangle 3"/>
          <p:cNvSpPr txBox="1">
            <a:spLocks noChangeArrowheads="1"/>
          </p:cNvSpPr>
          <p:nvPr/>
        </p:nvSpPr>
        <p:spPr bwMode="auto">
          <a:xfrm>
            <a:off x="611188" y="981075"/>
            <a:ext cx="6985000" cy="1368425"/>
          </a:xfrm>
          <a:prstGeom prst="rect">
            <a:avLst/>
          </a:prstGeom>
          <a:noFill/>
          <a:ln w="9525">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The team leader of the IOG, </a:t>
            </a:r>
            <a:r>
              <a:rPr lang="en-US" altLang="en-US" sz="1800" b="1" i="1">
                <a:solidFill>
                  <a:srgbClr val="642A9E"/>
                </a:solidFill>
                <a:effectLst>
                  <a:outerShdw blurRad="38100" dist="38100" dir="2700000" algn="tl">
                    <a:srgbClr val="C0C0C0"/>
                  </a:outerShdw>
                </a:effectLst>
                <a:ea typeface="SimSun" pitchFamily="2" charset="-122"/>
                <a:cs typeface="Times New Roman" pitchFamily="18" charset="0"/>
              </a:rPr>
              <a:t>Vagan Terziyan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has been awarded the </a:t>
            </a:r>
            <a:r>
              <a:rPr lang="en-US" altLang="en-US" sz="1400" b="1" i="1">
                <a:solidFill>
                  <a:srgbClr val="993300"/>
                </a:solidFill>
                <a:effectLst>
                  <a:outerShdw blurRad="38100" dist="38100" dir="2700000" algn="tl">
                    <a:srgbClr val="C0C0C0"/>
                  </a:outerShdw>
                </a:effectLst>
                <a:ea typeface="SimSun" pitchFamily="2" charset="-122"/>
                <a:cs typeface="Times New Roman" pitchFamily="18" charset="0"/>
              </a:rPr>
              <a:t>FULL PROFESSOR POSITION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in University of Jyväskylä. Also he has celebrated their </a:t>
            </a:r>
            <a:r>
              <a:rPr lang="en-US" altLang="en-US" sz="1600" b="1" i="1">
                <a:solidFill>
                  <a:srgbClr val="993300"/>
                </a:solidFill>
                <a:effectLst>
                  <a:outerShdw blurRad="38100" dist="38100" dir="2700000" algn="tl">
                    <a:srgbClr val="C0C0C0"/>
                  </a:outerShdw>
                </a:effectLst>
                <a:ea typeface="SimSun" pitchFamily="2" charset="-122"/>
                <a:cs typeface="Times New Roman" pitchFamily="18" charset="0"/>
              </a:rPr>
              <a:t>50th anniversary</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p>
          <a:p>
            <a:pPr lvl="1" eaLnBrk="1" hangingPunct="1">
              <a:lnSpc>
                <a:spcPct val="80000"/>
              </a:lnSpc>
              <a:spcBef>
                <a:spcPct val="20000"/>
              </a:spcBef>
              <a:buClr>
                <a:srgbClr val="003366"/>
              </a:buClr>
              <a:buSzPct val="80000"/>
              <a:buFont typeface="Wingdings" pitchFamily="2" charset="2"/>
              <a:buChar char="q"/>
              <a:defRPr/>
            </a:pPr>
            <a:r>
              <a:rPr lang="en-US" altLang="en-US" sz="1800" b="1" i="1">
                <a:solidFill>
                  <a:srgbClr val="642A9E"/>
                </a:solidFill>
                <a:effectLst>
                  <a:outerShdw blurRad="38100" dist="38100" dir="2700000" algn="tl">
                    <a:srgbClr val="C0C0C0"/>
                  </a:outerShdw>
                </a:effectLst>
                <a:ea typeface="SimSun" pitchFamily="2" charset="-122"/>
                <a:cs typeface="Times New Roman" pitchFamily="18" charset="0"/>
              </a:rPr>
              <a:t>Oleksiy Khriyenko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has been awarded the degree of </a:t>
            </a:r>
            <a:r>
              <a:rPr lang="en-US" altLang="en-US" sz="1400" b="1" i="1">
                <a:solidFill>
                  <a:srgbClr val="993300"/>
                </a:solidFill>
                <a:effectLst>
                  <a:outerShdw blurRad="38100" dist="38100" dir="2700000" algn="tl">
                    <a:srgbClr val="C0C0C0"/>
                  </a:outerShdw>
                </a:effectLst>
                <a:ea typeface="SimSun" pitchFamily="2" charset="-122"/>
                <a:cs typeface="Times New Roman" pitchFamily="18" charset="0"/>
              </a:rPr>
              <a:t>DOCTOR OF  PHILOSOPHY</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p>
        </p:txBody>
      </p:sp>
      <p:pic>
        <p:nvPicPr>
          <p:cNvPr id="99330" name="Picture 2"/>
          <p:cNvPicPr>
            <a:picLocks noChangeAspect="1" noChangeArrowheads="1"/>
          </p:cNvPicPr>
          <p:nvPr/>
        </p:nvPicPr>
        <p:blipFill>
          <a:blip r:embed="rId3"/>
          <a:srcRect/>
          <a:stretch>
            <a:fillRect/>
          </a:stretch>
        </p:blipFill>
        <p:spPr bwMode="auto">
          <a:xfrm>
            <a:off x="5940425" y="2949575"/>
            <a:ext cx="2711450" cy="1808163"/>
          </a:xfrm>
          <a:prstGeom prst="rect">
            <a:avLst/>
          </a:prstGeom>
          <a:ln>
            <a:solidFill>
              <a:srgbClr val="7030A0"/>
            </a:solidFill>
          </a:ln>
          <a:effectLst>
            <a:outerShdw blurRad="50800" dist="38100" dir="2700000" algn="tl" rotWithShape="0">
              <a:prstClr val="black">
                <a:alpha val="40000"/>
              </a:prstClr>
            </a:outerShdw>
          </a:effectLst>
        </p:spPr>
      </p:pic>
      <p:pic>
        <p:nvPicPr>
          <p:cNvPr id="8" name="Picture 7" descr="IMG_1844_.jpg"/>
          <p:cNvPicPr>
            <a:picLocks noChangeAspect="1"/>
          </p:cNvPicPr>
          <p:nvPr/>
        </p:nvPicPr>
        <p:blipFill>
          <a:blip r:embed="rId4"/>
          <a:stretch>
            <a:fillRect/>
          </a:stretch>
        </p:blipFill>
        <p:spPr>
          <a:xfrm>
            <a:off x="7613650" y="1557338"/>
            <a:ext cx="1206500" cy="1608137"/>
          </a:xfrm>
          <a:prstGeom prst="rect">
            <a:avLst/>
          </a:prstGeom>
          <a:ln>
            <a:solidFill>
              <a:srgbClr val="7030A0"/>
            </a:solidFill>
          </a:ln>
          <a:effectLst>
            <a:outerShdw blurRad="50800" dist="38100" dir="2700000" algn="tl" rotWithShape="0">
              <a:prstClr val="black">
                <a:alpha val="40000"/>
              </a:prstClr>
            </a:outerShdw>
          </a:effectLst>
        </p:spPr>
      </p:pic>
      <p:pic>
        <p:nvPicPr>
          <p:cNvPr id="9" name="Picture 8" descr="Picture 089_.jpg"/>
          <p:cNvPicPr>
            <a:picLocks noChangeAspect="1"/>
          </p:cNvPicPr>
          <p:nvPr/>
        </p:nvPicPr>
        <p:blipFill>
          <a:blip r:embed="rId5"/>
          <a:stretch>
            <a:fillRect/>
          </a:stretch>
        </p:blipFill>
        <p:spPr>
          <a:xfrm>
            <a:off x="5508625" y="4105275"/>
            <a:ext cx="1563688" cy="2084388"/>
          </a:xfrm>
          <a:prstGeom prst="rect">
            <a:avLst/>
          </a:prstGeom>
          <a:ln>
            <a:solidFill>
              <a:srgbClr val="7030A0"/>
            </a:solidFill>
          </a:ln>
          <a:effectLst>
            <a:outerShdw blurRad="50800" dist="38100" dir="2700000" algn="tl" rotWithShape="0">
              <a:prstClr val="black">
                <a:alpha val="40000"/>
              </a:prstClr>
            </a:outerShdw>
          </a:effectLst>
        </p:spPr>
      </p:pic>
      <p:pic>
        <p:nvPicPr>
          <p:cNvPr id="99331" name="Picture 3"/>
          <p:cNvPicPr>
            <a:picLocks noChangeAspect="1" noChangeArrowheads="1"/>
          </p:cNvPicPr>
          <p:nvPr/>
        </p:nvPicPr>
        <p:blipFill>
          <a:blip r:embed="rId6"/>
          <a:srcRect/>
          <a:stretch>
            <a:fillRect/>
          </a:stretch>
        </p:blipFill>
        <p:spPr bwMode="auto">
          <a:xfrm>
            <a:off x="241300" y="3068638"/>
            <a:ext cx="2098675" cy="1574800"/>
          </a:xfrm>
          <a:prstGeom prst="rect">
            <a:avLst/>
          </a:prstGeom>
          <a:ln>
            <a:solidFill>
              <a:srgbClr val="7030A0"/>
            </a:solidFill>
          </a:ln>
          <a:effectLst>
            <a:outerShdw blurRad="50800" dist="38100" dir="2700000" algn="tl" rotWithShape="0">
              <a:prstClr val="black">
                <a:alpha val="40000"/>
              </a:prstClr>
            </a:outerShdw>
          </a:effectLst>
        </p:spPr>
      </p:pic>
      <p:pic>
        <p:nvPicPr>
          <p:cNvPr id="99333" name="Picture 5"/>
          <p:cNvPicPr>
            <a:picLocks noChangeAspect="1" noChangeArrowheads="1"/>
          </p:cNvPicPr>
          <p:nvPr/>
        </p:nvPicPr>
        <p:blipFill>
          <a:blip r:embed="rId7"/>
          <a:srcRect/>
          <a:stretch>
            <a:fillRect/>
          </a:stretch>
        </p:blipFill>
        <p:spPr bwMode="auto">
          <a:xfrm>
            <a:off x="2843213" y="3608388"/>
            <a:ext cx="2257425" cy="1692275"/>
          </a:xfrm>
          <a:prstGeom prst="rect">
            <a:avLst/>
          </a:prstGeom>
          <a:ln>
            <a:solidFill>
              <a:srgbClr val="7030A0"/>
            </a:solidFill>
          </a:ln>
          <a:effectLst>
            <a:outerShdw blurRad="50800" dist="38100" dir="2700000" algn="tl" rotWithShape="0">
              <a:prstClr val="black">
                <a:alpha val="40000"/>
              </a:prstClr>
            </a:outerShdw>
          </a:effectLst>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142" descr="IMG_0577.jpg"/>
          <p:cNvPicPr>
            <a:picLocks noChangeAspect="1"/>
          </p:cNvPicPr>
          <p:nvPr/>
        </p:nvPicPr>
        <p:blipFill>
          <a:blip r:embed="rId2"/>
          <a:stretch>
            <a:fillRect/>
          </a:stretch>
        </p:blipFill>
        <p:spPr>
          <a:xfrm>
            <a:off x="395288" y="2519363"/>
            <a:ext cx="3313112" cy="2205037"/>
          </a:xfrm>
          <a:prstGeom prst="rect">
            <a:avLst/>
          </a:prstGeom>
          <a:ln>
            <a:solidFill>
              <a:srgbClr val="7030A0"/>
            </a:solidFill>
          </a:ln>
          <a:effectLst>
            <a:outerShdw blurRad="50800" dist="38100" dir="2700000" algn="tl" rotWithShape="0">
              <a:prstClr val="black">
                <a:alpha val="40000"/>
              </a:prstClr>
            </a:outerShdw>
          </a:effectLst>
        </p:spPr>
      </p:pic>
      <p:sp>
        <p:nvSpPr>
          <p:cNvPr id="9216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6FEED859-7FE7-4ED1-99AC-A1F81B669A7D}" type="slidenum">
              <a:rPr lang="ru-RU" altLang="en-US" sz="1200">
                <a:solidFill>
                  <a:schemeClr val="tx1"/>
                </a:solidFill>
              </a:rPr>
              <a:pPr eaLnBrk="1" hangingPunct="1">
                <a:spcBef>
                  <a:spcPct val="0"/>
                </a:spcBef>
                <a:buFontTx/>
                <a:buNone/>
              </a:pPr>
              <a:t>65</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1058" name="Rectangle 2"/>
          <p:cNvSpPr>
            <a:spLocks noGrp="1" noChangeArrowheads="1"/>
          </p:cNvSpPr>
          <p:nvPr>
            <p:ph type="title"/>
          </p:nvPr>
        </p:nvSpPr>
        <p:spPr>
          <a:xfrm>
            <a:off x="2495550" y="477838"/>
            <a:ext cx="6502400" cy="503237"/>
          </a:xfrm>
        </p:spPr>
        <p:txBody>
          <a:bodyPr/>
          <a:lstStyle/>
          <a:p>
            <a:pPr algn="r" eaLnBrk="1" hangingPunct="1">
              <a:defRPr/>
            </a:pPr>
            <a:r>
              <a:rPr lang="en-US" sz="3200"/>
              <a:t>Events during the project years</a:t>
            </a:r>
            <a:br>
              <a:rPr lang="en-US" sz="3200"/>
            </a:br>
            <a:r>
              <a:rPr lang="en-US" sz="3200"/>
              <a:t>2010 </a:t>
            </a:r>
          </a:p>
        </p:txBody>
      </p:sp>
      <p:sp>
        <p:nvSpPr>
          <p:cNvPr id="144" name="Rectangle 3"/>
          <p:cNvSpPr txBox="1">
            <a:spLocks noChangeArrowheads="1"/>
          </p:cNvSpPr>
          <p:nvPr/>
        </p:nvSpPr>
        <p:spPr bwMode="auto">
          <a:xfrm>
            <a:off x="611188" y="981075"/>
            <a:ext cx="7056437" cy="1368425"/>
          </a:xfrm>
          <a:prstGeom prst="rect">
            <a:avLst/>
          </a:prstGeom>
          <a:noFill/>
          <a:ln w="9525">
            <a:noFill/>
            <a:miter lim="800000"/>
            <a:headEnd/>
            <a:tailEnd/>
          </a:ln>
        </p:spPr>
        <p:txBody>
          <a:bodyPr/>
          <a:lstStyle>
            <a:lvl1pPr marL="342900" indent="-342900" eaLnBrk="0" hangingPunct="0">
              <a:defRPr sz="800">
                <a:solidFill>
                  <a:schemeClr val="tx1"/>
                </a:solidFill>
                <a:latin typeface="Arial" charset="0"/>
                <a:cs typeface="Arial" charset="0"/>
              </a:defRPr>
            </a:lvl1pPr>
            <a:lvl2pPr marL="742950" indent="-285750" eaLnBrk="0" hangingPunct="0">
              <a:defRPr sz="800">
                <a:solidFill>
                  <a:schemeClr val="tx1"/>
                </a:solidFill>
                <a:latin typeface="Arial" charset="0"/>
                <a:cs typeface="Arial" charset="0"/>
              </a:defRPr>
            </a:lvl2pPr>
            <a:lvl3pPr marL="1143000" indent="-228600" eaLnBrk="0" hangingPunct="0">
              <a:defRPr sz="800">
                <a:solidFill>
                  <a:schemeClr val="tx1"/>
                </a:solidFill>
                <a:latin typeface="Arial" charset="0"/>
                <a:cs typeface="Arial" charset="0"/>
              </a:defRPr>
            </a:lvl3pPr>
            <a:lvl4pPr marL="1600200" indent="-228600" eaLnBrk="0" hangingPunct="0">
              <a:defRPr sz="800">
                <a:solidFill>
                  <a:schemeClr val="tx1"/>
                </a:solidFill>
                <a:latin typeface="Arial" charset="0"/>
                <a:cs typeface="Arial" charset="0"/>
              </a:defRPr>
            </a:lvl4pPr>
            <a:lvl5pPr marL="2057400" indent="-228600" eaLnBrk="0" hangingPunct="0">
              <a:defRPr sz="800">
                <a:solidFill>
                  <a:schemeClr val="tx1"/>
                </a:solidFill>
                <a:latin typeface="Arial" charset="0"/>
                <a:cs typeface="Arial" charset="0"/>
              </a:defRPr>
            </a:lvl5pPr>
            <a:lvl6pPr marL="2514600" indent="-228600" eaLnBrk="0" fontAlgn="base" hangingPunct="0">
              <a:spcBef>
                <a:spcPct val="0"/>
              </a:spcBef>
              <a:spcAft>
                <a:spcPct val="0"/>
              </a:spcAft>
              <a:defRPr sz="800">
                <a:solidFill>
                  <a:schemeClr val="tx1"/>
                </a:solidFill>
                <a:latin typeface="Arial" charset="0"/>
                <a:cs typeface="Arial" charset="0"/>
              </a:defRPr>
            </a:lvl6pPr>
            <a:lvl7pPr marL="2971800" indent="-228600" eaLnBrk="0" fontAlgn="base" hangingPunct="0">
              <a:spcBef>
                <a:spcPct val="0"/>
              </a:spcBef>
              <a:spcAft>
                <a:spcPct val="0"/>
              </a:spcAft>
              <a:defRPr sz="800">
                <a:solidFill>
                  <a:schemeClr val="tx1"/>
                </a:solidFill>
                <a:latin typeface="Arial" charset="0"/>
                <a:cs typeface="Arial" charset="0"/>
              </a:defRPr>
            </a:lvl7pPr>
            <a:lvl8pPr marL="3429000" indent="-228600" eaLnBrk="0" fontAlgn="base" hangingPunct="0">
              <a:spcBef>
                <a:spcPct val="0"/>
              </a:spcBef>
              <a:spcAft>
                <a:spcPct val="0"/>
              </a:spcAft>
              <a:defRPr sz="800">
                <a:solidFill>
                  <a:schemeClr val="tx1"/>
                </a:solidFill>
                <a:latin typeface="Arial" charset="0"/>
                <a:cs typeface="Arial" charset="0"/>
              </a:defRPr>
            </a:lvl8pPr>
            <a:lvl9pPr marL="3886200" indent="-228600" eaLnBrk="0" fontAlgn="base" hangingPunct="0">
              <a:spcBef>
                <a:spcPct val="0"/>
              </a:spcBef>
              <a:spcAft>
                <a:spcPct val="0"/>
              </a:spcAft>
              <a:defRPr sz="800">
                <a:solidFill>
                  <a:schemeClr val="tx1"/>
                </a:solidFill>
                <a:latin typeface="Arial" charset="0"/>
                <a:cs typeface="Arial" charset="0"/>
              </a:defRPr>
            </a:lvl9pPr>
          </a:lstStyle>
          <a:p>
            <a:pPr eaLnBrk="1" hangingPunct="1">
              <a:lnSpc>
                <a:spcPct val="80000"/>
              </a:lnSpc>
              <a:spcBef>
                <a:spcPct val="20000"/>
              </a:spcBef>
              <a:defRPr/>
            </a:pPr>
            <a:endParaRPr lang="en-US" altLang="en-US" sz="2000" b="1" i="1">
              <a:solidFill>
                <a:srgbClr val="336699"/>
              </a:solidFill>
              <a:effectLst>
                <a:outerShdw blurRad="38100" dist="38100" dir="2700000" algn="tl">
                  <a:srgbClr val="C0C0C0"/>
                </a:outerShdw>
              </a:effectLst>
              <a:ea typeface="SimSun" pitchFamily="2" charset="-122"/>
              <a:cs typeface="Times New Roman" pitchFamily="18" charset="0"/>
            </a:endParaRPr>
          </a:p>
          <a:p>
            <a:pPr lvl="1" eaLnBrk="1" hangingPunct="1">
              <a:lnSpc>
                <a:spcPct val="80000"/>
              </a:lnSpc>
              <a:spcBef>
                <a:spcPct val="20000"/>
              </a:spcBef>
              <a:buClr>
                <a:srgbClr val="003366"/>
              </a:buClr>
              <a:buSzPct val="80000"/>
              <a:buFont typeface="Wingdings" pitchFamily="2" charset="2"/>
              <a:buChar char="q"/>
              <a:defRPr/>
            </a:pPr>
            <a:r>
              <a:rPr lang="en-US" altLang="en-US" sz="1800" b="1" i="1">
                <a:solidFill>
                  <a:srgbClr val="642A9E"/>
                </a:solidFill>
                <a:effectLst>
                  <a:outerShdw blurRad="38100" dist="38100" dir="2700000" algn="tl">
                    <a:srgbClr val="C0C0C0"/>
                  </a:outerShdw>
                </a:effectLst>
                <a:ea typeface="SimSun" pitchFamily="2" charset="-122"/>
                <a:cs typeface="Times New Roman" pitchFamily="18" charset="0"/>
              </a:rPr>
              <a:t>Olena Kaykova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and </a:t>
            </a:r>
            <a:r>
              <a:rPr lang="en-US" altLang="en-US" sz="1800" b="1" i="1">
                <a:solidFill>
                  <a:srgbClr val="642A9E"/>
                </a:solidFill>
                <a:effectLst>
                  <a:outerShdw blurRad="38100" dist="38100" dir="2700000" algn="tl">
                    <a:srgbClr val="C0C0C0"/>
                  </a:outerShdw>
                </a:effectLst>
                <a:ea typeface="SimSun" pitchFamily="2" charset="-122"/>
                <a:cs typeface="Times New Roman" pitchFamily="18" charset="0"/>
              </a:rPr>
              <a:t>Timo Tiihonen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have celebrated their </a:t>
            </a:r>
            <a:r>
              <a:rPr lang="en-US" altLang="en-US" sz="1600" b="1" i="1">
                <a:solidFill>
                  <a:srgbClr val="993300"/>
                </a:solidFill>
                <a:effectLst>
                  <a:outerShdw blurRad="38100" dist="38100" dir="2700000" algn="tl">
                    <a:srgbClr val="C0C0C0"/>
                  </a:outerShdw>
                </a:effectLst>
                <a:ea typeface="SimSun" pitchFamily="2" charset="-122"/>
                <a:cs typeface="Times New Roman" pitchFamily="18" charset="0"/>
              </a:rPr>
              <a:t>50th anniversaries</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p>
          <a:p>
            <a:pPr lvl="1" eaLnBrk="1" hangingPunct="1">
              <a:lnSpc>
                <a:spcPct val="80000"/>
              </a:lnSpc>
              <a:spcBef>
                <a:spcPct val="20000"/>
              </a:spcBef>
              <a:buClr>
                <a:srgbClr val="003366"/>
              </a:buClr>
              <a:buSzPct val="80000"/>
              <a:buFont typeface="Wingdings" pitchFamily="2" charset="2"/>
              <a:buChar char="q"/>
              <a:defRPr/>
            </a:pPr>
            <a:r>
              <a:rPr lang="en-US" altLang="en-US" sz="1800" b="1" i="1">
                <a:solidFill>
                  <a:srgbClr val="642A9E"/>
                </a:solidFill>
                <a:effectLst>
                  <a:outerShdw blurRad="38100" dist="38100" dir="2700000" algn="tl">
                    <a:srgbClr val="C0C0C0"/>
                  </a:outerShdw>
                </a:effectLst>
                <a:ea typeface="SimSun" pitchFamily="2" charset="-122"/>
                <a:cs typeface="Times New Roman" pitchFamily="18" charset="0"/>
              </a:rPr>
              <a:t>Khriyenko Oleksiy </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has </a:t>
            </a:r>
            <a:r>
              <a:rPr lang="en-US" altLang="en-US" sz="1600" b="1" i="1">
                <a:solidFill>
                  <a:srgbClr val="993300"/>
                </a:solidFill>
                <a:effectLst>
                  <a:outerShdw blurRad="38100" dist="38100" dir="2700000" algn="tl">
                    <a:srgbClr val="C0C0C0"/>
                  </a:outerShdw>
                </a:effectLst>
                <a:ea typeface="SimSun" pitchFamily="2" charset="-122"/>
                <a:cs typeface="Times New Roman" pitchFamily="18" charset="0"/>
              </a:rPr>
              <a:t>got married</a:t>
            </a:r>
            <a:r>
              <a:rPr lang="en-US" altLang="en-US" sz="1800" i="1">
                <a:solidFill>
                  <a:srgbClr val="993300"/>
                </a:solidFill>
                <a:effectLst>
                  <a:outerShdw blurRad="38100" dist="38100" dir="2700000" algn="tl">
                    <a:srgbClr val="C0C0C0"/>
                  </a:outerShdw>
                </a:effectLst>
                <a:ea typeface="SimSun" pitchFamily="2" charset="-122"/>
                <a:cs typeface="Times New Roman" pitchFamily="18" charset="0"/>
              </a:rPr>
              <a:t>;</a:t>
            </a:r>
          </a:p>
          <a:p>
            <a:pPr lvl="1" eaLnBrk="1" hangingPunct="1">
              <a:lnSpc>
                <a:spcPct val="80000"/>
              </a:lnSpc>
              <a:spcBef>
                <a:spcPct val="20000"/>
              </a:spcBef>
              <a:buClr>
                <a:srgbClr val="003366"/>
              </a:buClr>
              <a:buSzPct val="80000"/>
              <a:defRPr/>
            </a:pPr>
            <a:endParaRPr lang="en-US" altLang="en-US" sz="1800" i="1">
              <a:solidFill>
                <a:srgbClr val="993300"/>
              </a:solidFill>
              <a:effectLst>
                <a:outerShdw blurRad="38100" dist="38100" dir="2700000" algn="tl">
                  <a:srgbClr val="C0C0C0"/>
                </a:outerShdw>
              </a:effectLst>
              <a:ea typeface="SimSun" pitchFamily="2" charset="-122"/>
              <a:cs typeface="Times New Roman" pitchFamily="18" charset="0"/>
            </a:endParaRPr>
          </a:p>
        </p:txBody>
      </p:sp>
      <p:pic>
        <p:nvPicPr>
          <p:cNvPr id="7" name="Picture 6" descr="IMG_8633.JPG"/>
          <p:cNvPicPr>
            <a:picLocks noChangeAspect="1"/>
          </p:cNvPicPr>
          <p:nvPr/>
        </p:nvPicPr>
        <p:blipFill>
          <a:blip r:embed="rId3"/>
          <a:stretch>
            <a:fillRect/>
          </a:stretch>
        </p:blipFill>
        <p:spPr>
          <a:xfrm>
            <a:off x="3132138" y="4268788"/>
            <a:ext cx="3600450" cy="2400300"/>
          </a:xfrm>
          <a:prstGeom prst="rect">
            <a:avLst/>
          </a:prstGeom>
          <a:ln>
            <a:solidFill>
              <a:srgbClr val="7030A0"/>
            </a:solidFill>
          </a:ln>
          <a:effectLst>
            <a:outerShdw blurRad="50800" dist="38100" dir="2700000" algn="tl" rotWithShape="0">
              <a:prstClr val="black">
                <a:alpha val="40000"/>
              </a:prstClr>
            </a:outerShdw>
          </a:effectLst>
        </p:spPr>
      </p:pic>
      <p:pic>
        <p:nvPicPr>
          <p:cNvPr id="92167" name="Picture 10" descr="IMG_26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989138"/>
            <a:ext cx="3392487" cy="2544762"/>
          </a:xfrm>
          <a:prstGeom prst="rect">
            <a:avLst/>
          </a:prstGeom>
          <a:noFill/>
          <a:ln w="9525" algn="ctr">
            <a:solidFill>
              <a:srgbClr val="7030A0"/>
            </a:solidFill>
            <a:miter lim="800000"/>
            <a:headEnd/>
            <a:tailEnd/>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0"/>
              </a:spcBef>
              <a:buFontTx/>
              <a:buNone/>
            </a:pPr>
            <a:fld id="{1B97D81B-E5FC-413C-B98D-415371CEE7D8}" type="slidenum">
              <a:rPr lang="ru-RU" altLang="en-US" sz="1200">
                <a:solidFill>
                  <a:schemeClr val="tx1"/>
                </a:solidFill>
              </a:rPr>
              <a:pPr eaLnBrk="1" hangingPunct="1">
                <a:spcBef>
                  <a:spcPct val="0"/>
                </a:spcBef>
                <a:buFontTx/>
                <a:buNone/>
              </a:pPr>
              <a:t>66</a:t>
            </a:fld>
            <a:r>
              <a:rPr lang="en-US" altLang="en-US" sz="1200">
                <a:solidFill>
                  <a:schemeClr val="tx1"/>
                </a:solidFill>
              </a:rPr>
              <a:t>  of  56</a:t>
            </a:r>
            <a:r>
              <a:rPr lang="en-US" altLang="en-US" sz="1400" b="0">
                <a:solidFill>
                  <a:schemeClr val="tx1"/>
                </a:solidFill>
              </a:rPr>
              <a:t> </a:t>
            </a:r>
            <a:endParaRPr lang="ru-RU" altLang="en-US" sz="1400" b="0">
              <a:solidFill>
                <a:schemeClr val="tx1"/>
              </a:solidFill>
            </a:endParaRPr>
          </a:p>
        </p:txBody>
      </p:sp>
      <p:sp>
        <p:nvSpPr>
          <p:cNvPr id="1582082" name="Rectangle 2"/>
          <p:cNvSpPr>
            <a:spLocks noChangeArrowheads="1"/>
          </p:cNvSpPr>
          <p:nvPr/>
        </p:nvSpPr>
        <p:spPr bwMode="auto">
          <a:xfrm>
            <a:off x="2462213" y="511175"/>
            <a:ext cx="6502400" cy="503238"/>
          </a:xfrm>
          <a:prstGeom prst="rect">
            <a:avLst/>
          </a:prstGeom>
          <a:noFill/>
          <a:ln w="9525">
            <a:noFill/>
            <a:miter lim="800000"/>
            <a:headEnd/>
            <a:tailEnd/>
          </a:ln>
          <a:effectLst>
            <a:outerShdw dist="35921" dir="2700000" algn="ctr" rotWithShape="0">
              <a:schemeClr val="bg2"/>
            </a:outerShdw>
          </a:effectLst>
        </p:spPr>
        <p:txBody>
          <a:bodyPr anchor="ctr"/>
          <a:lstStyle/>
          <a:p>
            <a:pPr algn="r">
              <a:defRPr/>
            </a:pPr>
            <a:r>
              <a:rPr lang="en-US" sz="3200" b="1">
                <a:solidFill>
                  <a:srgbClr val="EC8C00"/>
                </a:solidFill>
                <a:effectLst>
                  <a:outerShdw blurRad="38100" dist="38100" dir="2700000" algn="tl">
                    <a:srgbClr val="C0C0C0"/>
                  </a:outerShdw>
                </a:effectLst>
                <a:latin typeface="+mj-lt"/>
                <a:ea typeface="+mj-ea"/>
                <a:cs typeface="+mj-cs"/>
              </a:rPr>
              <a:t>Obtain More Information about UBIWARE from:</a:t>
            </a:r>
          </a:p>
        </p:txBody>
      </p:sp>
      <p:graphicFrame>
        <p:nvGraphicFramePr>
          <p:cNvPr id="93188" name="Object 3"/>
          <p:cNvGraphicFramePr>
            <a:graphicFrameLocks noChangeAspect="1"/>
          </p:cNvGraphicFramePr>
          <p:nvPr/>
        </p:nvGraphicFramePr>
        <p:xfrm>
          <a:off x="684213" y="1412875"/>
          <a:ext cx="992187" cy="1368425"/>
        </p:xfrm>
        <a:graphic>
          <a:graphicData uri="http://schemas.openxmlformats.org/presentationml/2006/ole">
            <mc:AlternateContent xmlns:mc="http://schemas.openxmlformats.org/markup-compatibility/2006">
              <mc:Choice xmlns:v="urn:schemas-microsoft-com:vml" Requires="v">
                <p:oleObj name="Bitmap Image" r:id="rId3" imgW="1181265" imgH="1628571" progId="PBrush">
                  <p:embed/>
                </p:oleObj>
              </mc:Choice>
              <mc:Fallback>
                <p:oleObj name="Bitmap Image" r:id="rId3" imgW="1181265" imgH="1628571" progId="PBrush">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1412875"/>
                        <a:ext cx="992187" cy="136842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93189" name="Picture 4" descr="Tiihon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125788"/>
            <a:ext cx="1046162" cy="1368425"/>
          </a:xfrm>
          <a:prstGeom prst="rect">
            <a:avLst/>
          </a:prstGeom>
          <a:noFill/>
          <a:ln w="6350" algn="ctr">
            <a:solidFill>
              <a:schemeClr val="tx1"/>
            </a:solidFill>
            <a:miter lim="800000"/>
            <a:headEnd/>
            <a:tailEnd/>
          </a:ln>
          <a:effectLst>
            <a:outerShdw dist="35921"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93190" name="Picture 5" descr="terziyan_un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4837113"/>
            <a:ext cx="1079500" cy="1439862"/>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3191" name="Text Box 6"/>
          <p:cNvSpPr txBox="1">
            <a:spLocks noChangeArrowheads="1"/>
          </p:cNvSpPr>
          <p:nvPr/>
        </p:nvSpPr>
        <p:spPr bwMode="auto">
          <a:xfrm>
            <a:off x="2124075" y="1484313"/>
            <a:ext cx="453707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50000"/>
              </a:spcBef>
              <a:buFontTx/>
              <a:buNone/>
            </a:pPr>
            <a:r>
              <a:rPr lang="en-US" altLang="en-US" sz="1600">
                <a:solidFill>
                  <a:schemeClr val="tx1"/>
                </a:solidFill>
              </a:rPr>
              <a:t>Head of UBIWARE Industrial Consortium (Steering Committee Head) </a:t>
            </a:r>
            <a:r>
              <a:rPr lang="en-US" altLang="en-US" sz="1600" b="1">
                <a:solidFill>
                  <a:srgbClr val="0000FF"/>
                </a:solidFill>
              </a:rPr>
              <a:t>Dr. Jouni Pyötsiä</a:t>
            </a:r>
            <a:r>
              <a:rPr lang="en-US" altLang="en-US" sz="1600">
                <a:solidFill>
                  <a:schemeClr val="tx1"/>
                </a:solidFill>
              </a:rPr>
              <a:t>, Metso Automation Oy.</a:t>
            </a:r>
          </a:p>
          <a:p>
            <a:pPr eaLnBrk="1" hangingPunct="1">
              <a:spcBef>
                <a:spcPct val="50000"/>
              </a:spcBef>
              <a:buFontTx/>
              <a:buNone/>
            </a:pPr>
            <a:r>
              <a:rPr lang="en-US" altLang="en-US" sz="1600">
                <a:solidFill>
                  <a:schemeClr val="tx1"/>
                </a:solidFill>
                <a:hlinkClick r:id="rId7"/>
              </a:rPr>
              <a:t>Jouni.Pyotsia@metso.com</a:t>
            </a:r>
            <a:r>
              <a:rPr lang="en-US" altLang="en-US" sz="1600">
                <a:solidFill>
                  <a:schemeClr val="tx1"/>
                </a:solidFill>
              </a:rPr>
              <a:t> ,  Tel.: 040-548-3544</a:t>
            </a:r>
            <a:r>
              <a:rPr lang="en-US" altLang="en-US" sz="800">
                <a:solidFill>
                  <a:schemeClr val="tx1"/>
                </a:solidFill>
              </a:rPr>
              <a:t> </a:t>
            </a:r>
          </a:p>
        </p:txBody>
      </p:sp>
      <p:sp>
        <p:nvSpPr>
          <p:cNvPr id="93192" name="Text Box 7"/>
          <p:cNvSpPr txBox="1">
            <a:spLocks noChangeArrowheads="1"/>
          </p:cNvSpPr>
          <p:nvPr/>
        </p:nvSpPr>
        <p:spPr bwMode="auto">
          <a:xfrm>
            <a:off x="2195513" y="3213100"/>
            <a:ext cx="518477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50000"/>
              </a:spcBef>
              <a:buFontTx/>
              <a:buNone/>
            </a:pPr>
            <a:r>
              <a:rPr lang="en-US" altLang="en-US" sz="1600">
                <a:solidFill>
                  <a:schemeClr val="tx1"/>
                </a:solidFill>
              </a:rPr>
              <a:t>UBIWARE Contact Person </a:t>
            </a:r>
            <a:r>
              <a:rPr lang="en-US" altLang="en-US" sz="1600" b="1">
                <a:solidFill>
                  <a:srgbClr val="0000FF"/>
                </a:solidFill>
              </a:rPr>
              <a:t>Prof. Timo Tiihonen</a:t>
            </a:r>
            <a:r>
              <a:rPr lang="en-US" altLang="en-US" sz="1600">
                <a:solidFill>
                  <a:schemeClr val="tx1"/>
                </a:solidFill>
              </a:rPr>
              <a:t>, Vice-Rector, University of Jyväskylä</a:t>
            </a:r>
          </a:p>
          <a:p>
            <a:pPr eaLnBrk="1" hangingPunct="1">
              <a:spcBef>
                <a:spcPct val="50000"/>
              </a:spcBef>
              <a:buFontTx/>
              <a:buNone/>
            </a:pPr>
            <a:r>
              <a:rPr lang="en-US" altLang="en-US" sz="1600">
                <a:solidFill>
                  <a:schemeClr val="tx1"/>
                </a:solidFill>
                <a:hlinkClick r:id="rId8"/>
              </a:rPr>
              <a:t>tiihonen@cc.jyu.fi</a:t>
            </a:r>
            <a:r>
              <a:rPr lang="en-US" altLang="en-US" sz="1600">
                <a:solidFill>
                  <a:schemeClr val="tx1"/>
                </a:solidFill>
              </a:rPr>
              <a:t>  ,  Tel.: 014-260-2741</a:t>
            </a:r>
            <a:endParaRPr lang="en-US" altLang="en-US" sz="800">
              <a:solidFill>
                <a:schemeClr val="tx1"/>
              </a:solidFill>
            </a:endParaRPr>
          </a:p>
        </p:txBody>
      </p:sp>
      <p:sp>
        <p:nvSpPr>
          <p:cNvPr id="93193" name="Text Box 8"/>
          <p:cNvSpPr txBox="1">
            <a:spLocks noChangeArrowheads="1"/>
          </p:cNvSpPr>
          <p:nvPr/>
        </p:nvSpPr>
        <p:spPr bwMode="auto">
          <a:xfrm>
            <a:off x="2268538" y="4941888"/>
            <a:ext cx="5399087"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Char char="•"/>
              <a:defRPr sz="3200">
                <a:solidFill>
                  <a:srgbClr val="003366"/>
                </a:solidFill>
                <a:latin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defRPr>
            </a:lvl2pPr>
            <a:lvl3pPr marL="1143000" indent="-228600" eaLnBrk="0" hangingPunct="0">
              <a:spcBef>
                <a:spcPct val="20000"/>
              </a:spcBef>
              <a:buChar char="•"/>
              <a:defRPr sz="2400">
                <a:solidFill>
                  <a:srgbClr val="003366"/>
                </a:solidFill>
                <a:latin typeface="Arial" charset="0"/>
              </a:defRPr>
            </a:lvl3pPr>
            <a:lvl4pPr marL="1600200" indent="-228600" eaLnBrk="0" hangingPunct="0">
              <a:spcBef>
                <a:spcPct val="20000"/>
              </a:spcBef>
              <a:buChar char="–"/>
              <a:defRPr sz="2000">
                <a:solidFill>
                  <a:srgbClr val="003366"/>
                </a:solidFill>
                <a:latin typeface="Arial" charset="0"/>
              </a:defRPr>
            </a:lvl4pPr>
            <a:lvl5pPr marL="2057400" indent="-228600" eaLnBrk="0" hangingPunct="0">
              <a:spcBef>
                <a:spcPct val="20000"/>
              </a:spcBef>
              <a:buChar char="»"/>
              <a:defRPr sz="2000">
                <a:solidFill>
                  <a:srgbClr val="003366"/>
                </a:solidFill>
                <a:latin typeface="Arial" charset="0"/>
              </a:defRPr>
            </a:lvl5pPr>
            <a:lvl6pPr marL="2514600" indent="-228600" eaLnBrk="0" fontAlgn="base" hangingPunct="0">
              <a:spcBef>
                <a:spcPct val="20000"/>
              </a:spcBef>
              <a:spcAft>
                <a:spcPct val="0"/>
              </a:spcAft>
              <a:buChar char="»"/>
              <a:defRPr sz="2000">
                <a:solidFill>
                  <a:srgbClr val="003366"/>
                </a:solidFill>
                <a:latin typeface="Arial" charset="0"/>
              </a:defRPr>
            </a:lvl6pPr>
            <a:lvl7pPr marL="2971800" indent="-228600" eaLnBrk="0" fontAlgn="base" hangingPunct="0">
              <a:spcBef>
                <a:spcPct val="20000"/>
              </a:spcBef>
              <a:spcAft>
                <a:spcPct val="0"/>
              </a:spcAft>
              <a:buChar char="»"/>
              <a:defRPr sz="2000">
                <a:solidFill>
                  <a:srgbClr val="003366"/>
                </a:solidFill>
                <a:latin typeface="Arial" charset="0"/>
              </a:defRPr>
            </a:lvl7pPr>
            <a:lvl8pPr marL="3429000" indent="-228600" eaLnBrk="0" fontAlgn="base" hangingPunct="0">
              <a:spcBef>
                <a:spcPct val="20000"/>
              </a:spcBef>
              <a:spcAft>
                <a:spcPct val="0"/>
              </a:spcAft>
              <a:buChar char="»"/>
              <a:defRPr sz="2000">
                <a:solidFill>
                  <a:srgbClr val="003366"/>
                </a:solidFill>
                <a:latin typeface="Arial" charset="0"/>
              </a:defRPr>
            </a:lvl8pPr>
            <a:lvl9pPr marL="3886200" indent="-228600" eaLnBrk="0" fontAlgn="base" hangingPunct="0">
              <a:spcBef>
                <a:spcPct val="20000"/>
              </a:spcBef>
              <a:spcAft>
                <a:spcPct val="0"/>
              </a:spcAft>
              <a:buChar char="»"/>
              <a:defRPr sz="2000">
                <a:solidFill>
                  <a:srgbClr val="003366"/>
                </a:solidFill>
                <a:latin typeface="Arial" charset="0"/>
              </a:defRPr>
            </a:lvl9pPr>
          </a:lstStyle>
          <a:p>
            <a:pPr eaLnBrk="1" hangingPunct="1">
              <a:spcBef>
                <a:spcPct val="50000"/>
              </a:spcBef>
              <a:buFontTx/>
              <a:buNone/>
            </a:pPr>
            <a:r>
              <a:rPr lang="en-US" altLang="en-US" sz="1600">
                <a:solidFill>
                  <a:schemeClr val="tx1"/>
                </a:solidFill>
              </a:rPr>
              <a:t>UBIWARE Project Leader </a:t>
            </a:r>
            <a:r>
              <a:rPr lang="en-US" altLang="en-US" sz="1600" b="1">
                <a:solidFill>
                  <a:srgbClr val="0000FF"/>
                </a:solidFill>
              </a:rPr>
              <a:t>Prof. Vagan Terziyan</a:t>
            </a:r>
            <a:r>
              <a:rPr lang="en-US" altLang="en-US" sz="1600">
                <a:solidFill>
                  <a:schemeClr val="tx1"/>
                </a:solidFill>
              </a:rPr>
              <a:t>, Agora Center, University of Jyväskylä</a:t>
            </a:r>
          </a:p>
          <a:p>
            <a:pPr eaLnBrk="1" hangingPunct="1">
              <a:spcBef>
                <a:spcPct val="50000"/>
              </a:spcBef>
              <a:buFontTx/>
              <a:buNone/>
            </a:pPr>
            <a:r>
              <a:rPr lang="en-US" altLang="en-US" sz="1600">
                <a:solidFill>
                  <a:schemeClr val="tx1"/>
                </a:solidFill>
                <a:hlinkClick r:id="rId9"/>
              </a:rPr>
              <a:t>vagan@cc.jyu.fi</a:t>
            </a:r>
            <a:r>
              <a:rPr lang="en-US" altLang="en-US" sz="1600">
                <a:solidFill>
                  <a:schemeClr val="tx1"/>
                </a:solidFill>
              </a:rPr>
              <a:t>  ,  Tel.: 014-260-4618</a:t>
            </a:r>
            <a:endParaRPr lang="en-US" altLang="en-US" sz="800">
              <a:solidFill>
                <a:schemeClr val="tx1"/>
              </a:solidFill>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10E41113-2948-4E00-A93E-1E66D8A034C1}" type="slidenum">
              <a:rPr lang="ru-RU" altLang="en-US" sz="1200">
                <a:solidFill>
                  <a:schemeClr val="tx1"/>
                </a:solidFill>
              </a:rPr>
              <a:pPr eaLnBrk="1" hangingPunct="1">
                <a:spcBef>
                  <a:spcPct val="0"/>
                </a:spcBef>
                <a:buFontTx/>
                <a:buNone/>
              </a:pPr>
              <a:t>7</a:t>
            </a:fld>
            <a:r>
              <a:rPr lang="en-US" altLang="en-US" sz="1200">
                <a:solidFill>
                  <a:schemeClr val="tx1"/>
                </a:solidFill>
              </a:rPr>
              <a:t>  of  53</a:t>
            </a:r>
            <a:r>
              <a:rPr lang="en-US" altLang="en-US" sz="1400" b="0">
                <a:solidFill>
                  <a:schemeClr val="tx1"/>
                </a:solidFill>
              </a:rPr>
              <a:t> </a:t>
            </a:r>
            <a:endParaRPr lang="ru-RU" altLang="en-US" sz="1400" b="0">
              <a:solidFill>
                <a:schemeClr val="tx1"/>
              </a:solidFill>
            </a:endParaRPr>
          </a:p>
        </p:txBody>
      </p:sp>
      <p:sp>
        <p:nvSpPr>
          <p:cNvPr id="1710082" name="Rectangle 2"/>
          <p:cNvSpPr>
            <a:spLocks noGrp="1" noChangeArrowheads="1"/>
          </p:cNvSpPr>
          <p:nvPr>
            <p:ph type="title"/>
          </p:nvPr>
        </p:nvSpPr>
        <p:spPr>
          <a:xfrm>
            <a:off x="2124075" y="125413"/>
            <a:ext cx="6802438" cy="503237"/>
          </a:xfrm>
        </p:spPr>
        <p:txBody>
          <a:bodyPr/>
          <a:lstStyle/>
          <a:p>
            <a:pPr eaLnBrk="1" hangingPunct="1">
              <a:defRPr/>
            </a:pPr>
            <a:r>
              <a:rPr lang="en-US" sz="3200"/>
              <a:t>UBIWARE allegoric view</a:t>
            </a:r>
          </a:p>
        </p:txBody>
      </p:sp>
      <p:grpSp>
        <p:nvGrpSpPr>
          <p:cNvPr id="32772" name="Group 3"/>
          <p:cNvGrpSpPr>
            <a:grpSpLocks/>
          </p:cNvGrpSpPr>
          <p:nvPr/>
        </p:nvGrpSpPr>
        <p:grpSpPr bwMode="auto">
          <a:xfrm>
            <a:off x="796925" y="809625"/>
            <a:ext cx="3130550" cy="4135438"/>
            <a:chOff x="340" y="825"/>
            <a:chExt cx="1972" cy="2605"/>
          </a:xfrm>
        </p:grpSpPr>
        <p:pic>
          <p:nvPicPr>
            <p:cNvPr id="32786" name="Picture 4" descr="delonghi-coffee-maker-primadonna"/>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 y="1188"/>
              <a:ext cx="1972" cy="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5" descr="Image:Java Logo.sv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 y="2548"/>
              <a:ext cx="1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8" name="Group 6"/>
            <p:cNvGrpSpPr>
              <a:grpSpLocks/>
            </p:cNvGrpSpPr>
            <p:nvPr/>
          </p:nvGrpSpPr>
          <p:grpSpPr bwMode="auto">
            <a:xfrm>
              <a:off x="839" y="825"/>
              <a:ext cx="363" cy="527"/>
              <a:chOff x="1236" y="869"/>
              <a:chExt cx="680" cy="723"/>
            </a:xfrm>
          </p:grpSpPr>
          <p:sp>
            <p:nvSpPr>
              <p:cNvPr id="32795" name="Oval 7"/>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2796" name="Picture 8" descr="CA0NW12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89" name="Text Box 9"/>
            <p:cNvSpPr txBox="1">
              <a:spLocks noChangeArrowheads="1"/>
            </p:cNvSpPr>
            <p:nvPr/>
          </p:nvSpPr>
          <p:spPr bwMode="auto">
            <a:xfrm rot="180000">
              <a:off x="964" y="1581"/>
              <a:ext cx="374" cy="108"/>
            </a:xfrm>
            <a:prstGeom prst="rect">
              <a:avLst/>
            </a:prstGeom>
            <a:solidFill>
              <a:srgbClr val="001686">
                <a:alpha val="5215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lnSpc>
                  <a:spcPct val="70000"/>
                </a:lnSpc>
                <a:spcBef>
                  <a:spcPct val="50000"/>
                </a:spcBef>
                <a:buFontTx/>
                <a:buNone/>
              </a:pPr>
              <a:r>
                <a:rPr lang="en-US" altLang="en-US" sz="800" b="1">
                  <a:solidFill>
                    <a:srgbClr val="6F8FD7"/>
                  </a:solidFill>
                  <a:latin typeface="Courier New" pitchFamily="49" charset="0"/>
                </a:rPr>
                <a:t>S-APL script</a:t>
              </a:r>
            </a:p>
          </p:txBody>
        </p:sp>
        <p:sp>
          <p:nvSpPr>
            <p:cNvPr id="1710090" name="Text Box 10"/>
            <p:cNvSpPr txBox="1">
              <a:spLocks noChangeArrowheads="1"/>
            </p:cNvSpPr>
            <p:nvPr/>
          </p:nvSpPr>
          <p:spPr bwMode="auto">
            <a:xfrm rot="180000">
              <a:off x="563" y="1952"/>
              <a:ext cx="330" cy="77"/>
            </a:xfrm>
            <a:prstGeom prst="rect">
              <a:avLst/>
            </a:prstGeom>
            <a:gradFill rotWithShape="1">
              <a:gsLst>
                <a:gs pos="0">
                  <a:srgbClr val="CBCBCB"/>
                </a:gs>
                <a:gs pos="50000">
                  <a:srgbClr val="AEABB9">
                    <a:alpha val="89000"/>
                  </a:srgbClr>
                </a:gs>
                <a:gs pos="100000">
                  <a:srgbClr val="CBCBCB"/>
                </a:gs>
              </a:gsLst>
              <a:lin ang="5400000" scaled="1"/>
            </a:gradFill>
            <a:ln w="9525" algn="ctr">
              <a:noFill/>
              <a:miter lim="800000"/>
              <a:headEnd/>
              <a:tailEnd/>
            </a:ln>
            <a:effectLst/>
          </p:spPr>
          <p:txBody>
            <a:bodyPr lIns="0" tIns="0" rIns="0" bIns="0">
              <a:spAutoFit/>
            </a:bodyPr>
            <a:lstStyle/>
            <a:p>
              <a:pPr algn="ctr">
                <a:spcBef>
                  <a:spcPct val="50000"/>
                </a:spcBef>
                <a:defRPr/>
              </a:pPr>
              <a:r>
                <a:rPr lang="en-US" b="1">
                  <a:solidFill>
                    <a:srgbClr val="969696"/>
                  </a:solidFill>
                  <a:effectLst>
                    <a:outerShdw blurRad="38100" dist="38100" dir="2700000" algn="tl">
                      <a:srgbClr val="000000"/>
                    </a:outerShdw>
                  </a:effectLst>
                </a:rPr>
                <a:t>UBIWARE</a:t>
              </a:r>
            </a:p>
          </p:txBody>
        </p:sp>
        <p:sp>
          <p:nvSpPr>
            <p:cNvPr id="32793" name="AutoShape 11"/>
            <p:cNvSpPr>
              <a:spLocks noChangeArrowheads="1"/>
            </p:cNvSpPr>
            <p:nvPr/>
          </p:nvSpPr>
          <p:spPr bwMode="auto">
            <a:xfrm rot="180000">
              <a:off x="1049" y="1975"/>
              <a:ext cx="186" cy="56"/>
            </a:xfrm>
            <a:prstGeom prst="roundRect">
              <a:avLst>
                <a:gd name="adj" fmla="val 44444"/>
              </a:avLst>
            </a:prstGeom>
            <a:solidFill>
              <a:srgbClr val="001932"/>
            </a:solidFill>
            <a:ln w="6350" algn="ctr">
              <a:solidFill>
                <a:srgbClr val="B2B2B2"/>
              </a:solidFill>
              <a:round/>
              <a:headEnd/>
              <a:tailEnd/>
            </a:ln>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32794" name="Text Box 12"/>
            <p:cNvSpPr txBox="1">
              <a:spLocks noChangeArrowheads="1"/>
            </p:cNvSpPr>
            <p:nvPr/>
          </p:nvSpPr>
          <p:spPr bwMode="auto">
            <a:xfrm rot="180000">
              <a:off x="1059" y="1964"/>
              <a:ext cx="1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50000"/>
                </a:spcBef>
                <a:buFontTx/>
                <a:buNone/>
              </a:pPr>
              <a:r>
                <a:rPr lang="en-US" altLang="en-US" sz="800" b="1">
                  <a:solidFill>
                    <a:srgbClr val="C0C0C0"/>
                  </a:solidFill>
                  <a:latin typeface="Courier New" pitchFamily="49" charset="0"/>
                </a:rPr>
                <a:t>IOG</a:t>
              </a:r>
            </a:p>
          </p:txBody>
        </p:sp>
      </p:grpSp>
      <p:pic>
        <p:nvPicPr>
          <p:cNvPr id="1710093"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t="15395" r="8086" b="6546"/>
          <a:stretch>
            <a:fillRect/>
          </a:stretch>
        </p:blipFill>
        <p:spPr bwMode="auto">
          <a:xfrm>
            <a:off x="6391275" y="890588"/>
            <a:ext cx="2303463" cy="145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10094" name="Picture 14" descr="coffee_cu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9863" y="1090613"/>
            <a:ext cx="1649412"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095" name="Picture 15" descr="Untitled-1 cop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8050" y="2636838"/>
            <a:ext cx="2808288"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096" name="Picture 16" descr="coffee%20cu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2363" y="2900363"/>
            <a:ext cx="141605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097" name="Picture 17" descr="logo-fingrid"/>
          <p:cNvPicPr>
            <a:picLocks noChangeAspect="1" noChangeArrowheads="1"/>
          </p:cNvPicPr>
          <p:nvPr/>
        </p:nvPicPr>
        <p:blipFill>
          <a:blip r:embed="rId11">
            <a:extLst>
              <a:ext uri="{28A0092B-C50C-407E-A947-70E740481C1C}">
                <a14:useLocalDpi xmlns:a14="http://schemas.microsoft.com/office/drawing/2010/main" val="0"/>
              </a:ext>
            </a:extLst>
          </a:blip>
          <a:srcRect l="9021" t="7263" r="9021" b="20351"/>
          <a:stretch>
            <a:fillRect/>
          </a:stretch>
        </p:blipFill>
        <p:spPr bwMode="auto">
          <a:xfrm>
            <a:off x="5988050" y="2636838"/>
            <a:ext cx="50165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8"/>
          <p:cNvGrpSpPr>
            <a:grpSpLocks/>
          </p:cNvGrpSpPr>
          <p:nvPr/>
        </p:nvGrpSpPr>
        <p:grpSpPr bwMode="auto">
          <a:xfrm>
            <a:off x="6540500" y="5013325"/>
            <a:ext cx="2159000" cy="1603375"/>
            <a:chOff x="2608" y="799"/>
            <a:chExt cx="2767" cy="2054"/>
          </a:xfrm>
        </p:grpSpPr>
        <p:pic>
          <p:nvPicPr>
            <p:cNvPr id="32783" name="Picture 19" descr="Untitled-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8" y="799"/>
              <a:ext cx="1497" cy="1206"/>
            </a:xfrm>
            <a:prstGeom prst="rect">
              <a:avLst/>
            </a:prstGeom>
            <a:noFill/>
            <a:ln w="19050">
              <a:solidFill>
                <a:srgbClr val="993300"/>
              </a:solidFill>
              <a:miter lim="800000"/>
              <a:headEnd/>
              <a:tailEnd/>
            </a:ln>
            <a:extLst>
              <a:ext uri="{909E8E84-426E-40DD-AFC4-6F175D3DCCD1}">
                <a14:hiddenFill xmlns:a14="http://schemas.microsoft.com/office/drawing/2010/main">
                  <a:solidFill>
                    <a:srgbClr val="FFFFFF"/>
                  </a:solidFill>
                </a14:hiddenFill>
              </a:ext>
            </a:extLst>
          </p:spPr>
        </p:pic>
        <p:pic>
          <p:nvPicPr>
            <p:cNvPr id="32784" name="Picture 20" descr="Untitled-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08" y="1616"/>
              <a:ext cx="1542" cy="1237"/>
            </a:xfrm>
            <a:prstGeom prst="rect">
              <a:avLst/>
            </a:prstGeom>
            <a:noFill/>
            <a:ln w="19050">
              <a:solidFill>
                <a:srgbClr val="993300"/>
              </a:solidFill>
              <a:miter lim="800000"/>
              <a:headEnd/>
              <a:tailEnd/>
            </a:ln>
            <a:extLst>
              <a:ext uri="{909E8E84-426E-40DD-AFC4-6F175D3DCCD1}">
                <a14:hiddenFill xmlns:a14="http://schemas.microsoft.com/office/drawing/2010/main">
                  <a:solidFill>
                    <a:srgbClr val="FFFFFF"/>
                  </a:solidFill>
                </a14:hiddenFill>
              </a:ext>
            </a:extLst>
          </p:spPr>
        </p:pic>
        <p:sp>
          <p:nvSpPr>
            <p:cNvPr id="32785" name="Rectangle 21"/>
            <p:cNvSpPr>
              <a:spLocks noChangeArrowheads="1"/>
            </p:cNvSpPr>
            <p:nvPr/>
          </p:nvSpPr>
          <p:spPr bwMode="auto">
            <a:xfrm>
              <a:off x="3878" y="1597"/>
              <a:ext cx="317" cy="408"/>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grpSp>
      <p:pic>
        <p:nvPicPr>
          <p:cNvPr id="1710102" name="Picture 22" descr="coffee%20cup-web%231%2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81600" y="4610100"/>
            <a:ext cx="1349375"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03" name="Picture 23" descr="logo_inno-w"/>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97625" y="4679950"/>
            <a:ext cx="1655763"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04" name="Picture 24" descr="METSO_Automation"/>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99213" y="877888"/>
            <a:ext cx="487362"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05" name="Text Box 25"/>
          <p:cNvSpPr txBox="1">
            <a:spLocks noChangeArrowheads="1"/>
          </p:cNvSpPr>
          <p:nvPr/>
        </p:nvSpPr>
        <p:spPr bwMode="auto">
          <a:xfrm>
            <a:off x="407988" y="5145088"/>
            <a:ext cx="4321175" cy="1117600"/>
          </a:xfrm>
          <a:prstGeom prst="rect">
            <a:avLst/>
          </a:prstGeom>
          <a:noFill/>
          <a:ln w="9525" algn="ctr">
            <a:noFill/>
            <a:miter lim="800000"/>
            <a:headEnd/>
            <a:tailEnd/>
          </a:ln>
          <a:effectLst/>
        </p:spPr>
        <p:txBody>
          <a:bodyPr lIns="18000" tIns="10800" rIns="18000" bIns="10800">
            <a:spAutoFit/>
          </a:bodyPr>
          <a:lstStyle/>
          <a:p>
            <a:pPr algn="ctr">
              <a:spcBef>
                <a:spcPct val="50000"/>
              </a:spcBef>
              <a:defRPr/>
            </a:pPr>
            <a:r>
              <a:rPr lang="en-US" sz="2400" i="1">
                <a:solidFill>
                  <a:srgbClr val="003366"/>
                </a:solidFill>
                <a:effectLst>
                  <a:outerShdw blurRad="38100" dist="38100" dir="2700000" algn="tl">
                    <a:srgbClr val="C0C0C0"/>
                  </a:outerShdw>
                </a:effectLst>
              </a:rPr>
              <a:t>But we are providing much more than just a coffee, we are providing a </a:t>
            </a:r>
            <a:r>
              <a:rPr lang="en-US" sz="2400" b="1" i="1">
                <a:solidFill>
                  <a:srgbClr val="003366"/>
                </a:solidFill>
                <a:effectLst>
                  <a:outerShdw blurRad="38100" dist="38100" dir="2700000" algn="tl">
                    <a:srgbClr val="C0C0C0"/>
                  </a:outerShdw>
                </a:effectLst>
              </a:rPr>
              <a:t>coffee maker</a:t>
            </a:r>
            <a:r>
              <a:rPr lang="en-US" sz="2400" i="1">
                <a:solidFill>
                  <a:srgbClr val="003366"/>
                </a:solidFill>
                <a:effectLst>
                  <a:outerShdw blurRad="38100" dist="38100" dir="2700000" algn="tl">
                    <a:srgbClr val="C0C0C0"/>
                  </a:outerShdw>
                </a:effectLst>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10093"/>
                                        </p:tgtEl>
                                        <p:attrNameLst>
                                          <p:attrName>style.visibility</p:attrName>
                                        </p:attrNameLst>
                                      </p:cBhvr>
                                      <p:to>
                                        <p:strVal val="visible"/>
                                      </p:to>
                                    </p:set>
                                    <p:anim calcmode="lin" valueType="num">
                                      <p:cBhvr additive="base">
                                        <p:cTn id="7" dur="500" fill="hold"/>
                                        <p:tgtEl>
                                          <p:spTgt spid="1710093"/>
                                        </p:tgtEl>
                                        <p:attrNameLst>
                                          <p:attrName>ppt_x</p:attrName>
                                        </p:attrNameLst>
                                      </p:cBhvr>
                                      <p:tavLst>
                                        <p:tav tm="0">
                                          <p:val>
                                            <p:strVal val="#ppt_x"/>
                                          </p:val>
                                        </p:tav>
                                        <p:tav tm="100000">
                                          <p:val>
                                            <p:strVal val="#ppt_x"/>
                                          </p:val>
                                        </p:tav>
                                      </p:tavLst>
                                    </p:anim>
                                    <p:anim calcmode="lin" valueType="num">
                                      <p:cBhvr additive="base">
                                        <p:cTn id="8" dur="500" fill="hold"/>
                                        <p:tgtEl>
                                          <p:spTgt spid="171009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10104"/>
                                        </p:tgtEl>
                                        <p:attrNameLst>
                                          <p:attrName>style.visibility</p:attrName>
                                        </p:attrNameLst>
                                      </p:cBhvr>
                                      <p:to>
                                        <p:strVal val="visible"/>
                                      </p:to>
                                    </p:set>
                                    <p:anim calcmode="lin" valueType="num">
                                      <p:cBhvr additive="base">
                                        <p:cTn id="11" dur="500" fill="hold"/>
                                        <p:tgtEl>
                                          <p:spTgt spid="1710104"/>
                                        </p:tgtEl>
                                        <p:attrNameLst>
                                          <p:attrName>ppt_x</p:attrName>
                                        </p:attrNameLst>
                                      </p:cBhvr>
                                      <p:tavLst>
                                        <p:tav tm="0">
                                          <p:val>
                                            <p:strVal val="#ppt_x"/>
                                          </p:val>
                                        </p:tav>
                                        <p:tav tm="100000">
                                          <p:val>
                                            <p:strVal val="#ppt_x"/>
                                          </p:val>
                                        </p:tav>
                                      </p:tavLst>
                                    </p:anim>
                                    <p:anim calcmode="lin" valueType="num">
                                      <p:cBhvr additive="base">
                                        <p:cTn id="12" dur="500" fill="hold"/>
                                        <p:tgtEl>
                                          <p:spTgt spid="171010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10094"/>
                                        </p:tgtEl>
                                        <p:attrNameLst>
                                          <p:attrName>style.visibility</p:attrName>
                                        </p:attrNameLst>
                                      </p:cBhvr>
                                      <p:to>
                                        <p:strVal val="visible"/>
                                      </p:to>
                                    </p:set>
                                    <p:anim calcmode="lin" valueType="num">
                                      <p:cBhvr additive="base">
                                        <p:cTn id="15" dur="500" fill="hold"/>
                                        <p:tgtEl>
                                          <p:spTgt spid="1710094"/>
                                        </p:tgtEl>
                                        <p:attrNameLst>
                                          <p:attrName>ppt_x</p:attrName>
                                        </p:attrNameLst>
                                      </p:cBhvr>
                                      <p:tavLst>
                                        <p:tav tm="0">
                                          <p:val>
                                            <p:strVal val="#ppt_x"/>
                                          </p:val>
                                        </p:tav>
                                        <p:tav tm="100000">
                                          <p:val>
                                            <p:strVal val="#ppt_x"/>
                                          </p:val>
                                        </p:tav>
                                      </p:tavLst>
                                    </p:anim>
                                    <p:anim calcmode="lin" valueType="num">
                                      <p:cBhvr additive="base">
                                        <p:cTn id="16" dur="500" fill="hold"/>
                                        <p:tgtEl>
                                          <p:spTgt spid="1710094"/>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710095"/>
                                        </p:tgtEl>
                                        <p:attrNameLst>
                                          <p:attrName>style.visibility</p:attrName>
                                        </p:attrNameLst>
                                      </p:cBhvr>
                                      <p:to>
                                        <p:strVal val="visible"/>
                                      </p:to>
                                    </p:set>
                                    <p:anim calcmode="lin" valueType="num">
                                      <p:cBhvr additive="base">
                                        <p:cTn id="21" dur="500" fill="hold"/>
                                        <p:tgtEl>
                                          <p:spTgt spid="1710095"/>
                                        </p:tgtEl>
                                        <p:attrNameLst>
                                          <p:attrName>ppt_x</p:attrName>
                                        </p:attrNameLst>
                                      </p:cBhvr>
                                      <p:tavLst>
                                        <p:tav tm="0">
                                          <p:val>
                                            <p:strVal val="#ppt_x"/>
                                          </p:val>
                                        </p:tav>
                                        <p:tav tm="100000">
                                          <p:val>
                                            <p:strVal val="#ppt_x"/>
                                          </p:val>
                                        </p:tav>
                                      </p:tavLst>
                                    </p:anim>
                                    <p:anim calcmode="lin" valueType="num">
                                      <p:cBhvr additive="base">
                                        <p:cTn id="22" dur="500" fill="hold"/>
                                        <p:tgtEl>
                                          <p:spTgt spid="171009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10096"/>
                                        </p:tgtEl>
                                        <p:attrNameLst>
                                          <p:attrName>style.visibility</p:attrName>
                                        </p:attrNameLst>
                                      </p:cBhvr>
                                      <p:to>
                                        <p:strVal val="visible"/>
                                      </p:to>
                                    </p:set>
                                    <p:anim calcmode="lin" valueType="num">
                                      <p:cBhvr additive="base">
                                        <p:cTn id="25" dur="500" fill="hold"/>
                                        <p:tgtEl>
                                          <p:spTgt spid="1710096"/>
                                        </p:tgtEl>
                                        <p:attrNameLst>
                                          <p:attrName>ppt_x</p:attrName>
                                        </p:attrNameLst>
                                      </p:cBhvr>
                                      <p:tavLst>
                                        <p:tav tm="0">
                                          <p:val>
                                            <p:strVal val="#ppt_x"/>
                                          </p:val>
                                        </p:tav>
                                        <p:tav tm="100000">
                                          <p:val>
                                            <p:strVal val="#ppt_x"/>
                                          </p:val>
                                        </p:tav>
                                      </p:tavLst>
                                    </p:anim>
                                    <p:anim calcmode="lin" valueType="num">
                                      <p:cBhvr additive="base">
                                        <p:cTn id="26" dur="500" fill="hold"/>
                                        <p:tgtEl>
                                          <p:spTgt spid="171009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10097"/>
                                        </p:tgtEl>
                                        <p:attrNameLst>
                                          <p:attrName>style.visibility</p:attrName>
                                        </p:attrNameLst>
                                      </p:cBhvr>
                                      <p:to>
                                        <p:strVal val="visible"/>
                                      </p:to>
                                    </p:set>
                                    <p:anim calcmode="lin" valueType="num">
                                      <p:cBhvr additive="base">
                                        <p:cTn id="29" dur="500" fill="hold"/>
                                        <p:tgtEl>
                                          <p:spTgt spid="1710097"/>
                                        </p:tgtEl>
                                        <p:attrNameLst>
                                          <p:attrName>ppt_x</p:attrName>
                                        </p:attrNameLst>
                                      </p:cBhvr>
                                      <p:tavLst>
                                        <p:tav tm="0">
                                          <p:val>
                                            <p:strVal val="#ppt_x"/>
                                          </p:val>
                                        </p:tav>
                                        <p:tav tm="100000">
                                          <p:val>
                                            <p:strVal val="#ppt_x"/>
                                          </p:val>
                                        </p:tav>
                                      </p:tavLst>
                                    </p:anim>
                                    <p:anim calcmode="lin" valueType="num">
                                      <p:cBhvr additive="base">
                                        <p:cTn id="30" dur="500" fill="hold"/>
                                        <p:tgtEl>
                                          <p:spTgt spid="1710097"/>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10102"/>
                                        </p:tgtEl>
                                        <p:attrNameLst>
                                          <p:attrName>style.visibility</p:attrName>
                                        </p:attrNameLst>
                                      </p:cBhvr>
                                      <p:to>
                                        <p:strVal val="visible"/>
                                      </p:to>
                                    </p:set>
                                    <p:anim calcmode="lin" valueType="num">
                                      <p:cBhvr additive="base">
                                        <p:cTn id="39" dur="500" fill="hold"/>
                                        <p:tgtEl>
                                          <p:spTgt spid="1710102"/>
                                        </p:tgtEl>
                                        <p:attrNameLst>
                                          <p:attrName>ppt_x</p:attrName>
                                        </p:attrNameLst>
                                      </p:cBhvr>
                                      <p:tavLst>
                                        <p:tav tm="0">
                                          <p:val>
                                            <p:strVal val="#ppt_x"/>
                                          </p:val>
                                        </p:tav>
                                        <p:tav tm="100000">
                                          <p:val>
                                            <p:strVal val="#ppt_x"/>
                                          </p:val>
                                        </p:tav>
                                      </p:tavLst>
                                    </p:anim>
                                    <p:anim calcmode="lin" valueType="num">
                                      <p:cBhvr additive="base">
                                        <p:cTn id="40" dur="500" fill="hold"/>
                                        <p:tgtEl>
                                          <p:spTgt spid="171010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10103"/>
                                        </p:tgtEl>
                                        <p:attrNameLst>
                                          <p:attrName>style.visibility</p:attrName>
                                        </p:attrNameLst>
                                      </p:cBhvr>
                                      <p:to>
                                        <p:strVal val="visible"/>
                                      </p:to>
                                    </p:set>
                                    <p:anim calcmode="lin" valueType="num">
                                      <p:cBhvr additive="base">
                                        <p:cTn id="43" dur="500" fill="hold"/>
                                        <p:tgtEl>
                                          <p:spTgt spid="1710103"/>
                                        </p:tgtEl>
                                        <p:attrNameLst>
                                          <p:attrName>ppt_x</p:attrName>
                                        </p:attrNameLst>
                                      </p:cBhvr>
                                      <p:tavLst>
                                        <p:tav tm="0">
                                          <p:val>
                                            <p:strVal val="#ppt_x"/>
                                          </p:val>
                                        </p:tav>
                                        <p:tav tm="100000">
                                          <p:val>
                                            <p:strVal val="#ppt_x"/>
                                          </p:val>
                                        </p:tav>
                                      </p:tavLst>
                                    </p:anim>
                                    <p:anim calcmode="lin" valueType="num">
                                      <p:cBhvr additive="base">
                                        <p:cTn id="44" dur="500" fill="hold"/>
                                        <p:tgtEl>
                                          <p:spTgt spid="1710103"/>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0" presetClass="path" presetSubtype="0" accel="50000" decel="50000" fill="hold" nodeType="clickEffect">
                                  <p:stCondLst>
                                    <p:cond delay="0"/>
                                  </p:stCondLst>
                                  <p:childTnLst>
                                    <p:animMotion origin="layout" path="M -0.09184 -0.02871 C -0.18246 0.0162 -0.27291 0.06157 -0.35798 0.02106 C -0.44323 -0.01922 -0.56198 -0.22199 -0.60243 -0.27037 " pathEditMode="relative" rAng="0" ptsTypes="aaA">
                                      <p:cBhvr>
                                        <p:cTn id="48" dur="1000" fill="hold"/>
                                        <p:tgtEl>
                                          <p:spTgt spid="1710103"/>
                                        </p:tgtEl>
                                        <p:attrNameLst>
                                          <p:attrName>ppt_x</p:attrName>
                                          <p:attrName>ppt_y</p:attrName>
                                        </p:attrNameLst>
                                      </p:cBhvr>
                                      <p:rCtr x="-25500" y="-7600"/>
                                    </p:animMotion>
                                  </p:childTnLst>
                                </p:cTn>
                              </p:par>
                              <p:par>
                                <p:cTn id="49" presetID="6" presetClass="emph" presetSubtype="0" decel="50000" fill="hold" nodeType="withEffect">
                                  <p:stCondLst>
                                    <p:cond delay="0"/>
                                  </p:stCondLst>
                                  <p:childTnLst>
                                    <p:animScale>
                                      <p:cBhvr>
                                        <p:cTn id="50" dur="2000" fill="hold"/>
                                        <p:tgtEl>
                                          <p:spTgt spid="1710103"/>
                                        </p:tgtEl>
                                      </p:cBhvr>
                                      <p:by x="35000" y="35000"/>
                                    </p:animScale>
                                  </p:childTnLst>
                                </p:cTn>
                              </p:par>
                              <p:par>
                                <p:cTn id="51" presetID="6" presetClass="emph" presetSubtype="0" decel="50000" fill="hold" nodeType="withEffect">
                                  <p:stCondLst>
                                    <p:cond delay="0"/>
                                  </p:stCondLst>
                                  <p:childTnLst>
                                    <p:animScale>
                                      <p:cBhvr>
                                        <p:cTn id="52" dur="2000" fill="hold"/>
                                        <p:tgtEl>
                                          <p:spTgt spid="1710097"/>
                                        </p:tgtEl>
                                      </p:cBhvr>
                                      <p:by x="50000" y="50000"/>
                                    </p:animScale>
                                  </p:childTnLst>
                                </p:cTn>
                              </p:par>
                              <p:par>
                                <p:cTn id="53" presetID="0" presetClass="path" presetSubtype="0" accel="50000" decel="50000" fill="hold" nodeType="withEffect">
                                  <p:stCondLst>
                                    <p:cond delay="0"/>
                                  </p:stCondLst>
                                  <p:childTnLst>
                                    <p:animMotion origin="layout" path="M -0.00156 -0.00602 C -0.10764 0.10625 -0.21267 0.21898 -0.30694 0.22916 C -0.39861 0.2449 -0.51719 0.10092 -0.55746 0.08102 " pathEditMode="relative" rAng="-930636" ptsTypes="aaA">
                                      <p:cBhvr>
                                        <p:cTn id="54" dur="2000" fill="hold"/>
                                        <p:tgtEl>
                                          <p:spTgt spid="1710097"/>
                                        </p:tgtEl>
                                        <p:attrNameLst>
                                          <p:attrName>ppt_x</p:attrName>
                                          <p:attrName>ppt_y</p:attrName>
                                        </p:attrNameLst>
                                      </p:cBhvr>
                                      <p:rCtr x="-26400" y="11100"/>
                                    </p:animMotion>
                                  </p:childTnLst>
                                </p:cTn>
                              </p:par>
                              <p:par>
                                <p:cTn id="55" presetID="0" presetClass="path" presetSubtype="0" accel="50000" decel="50000" fill="hold" nodeType="withEffect">
                                  <p:stCondLst>
                                    <p:cond delay="0"/>
                                  </p:stCondLst>
                                  <p:childTnLst>
                                    <p:animMotion origin="layout" path="M 1.11111E-6 -2.96296E-6 C 1.11111E-6 -2.96296E-6 -0.29826 0.12523 -0.59653 0.2507 " pathEditMode="relative" rAng="0" ptsTypes="aA">
                                      <p:cBhvr>
                                        <p:cTn id="56" dur="2000" fill="hold"/>
                                        <p:tgtEl>
                                          <p:spTgt spid="1710104"/>
                                        </p:tgtEl>
                                        <p:attrNameLst>
                                          <p:attrName>ppt_x</p:attrName>
                                          <p:attrName>ppt_y</p:attrName>
                                        </p:attrNameLst>
                                      </p:cBhvr>
                                      <p:rCtr x="-2980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A3049511-F3B6-46B7-8165-1D55702BDE7A}" type="slidenum">
              <a:rPr lang="ru-RU" altLang="en-US" sz="1200">
                <a:solidFill>
                  <a:schemeClr val="tx1"/>
                </a:solidFill>
              </a:rPr>
              <a:pPr eaLnBrk="1" hangingPunct="1">
                <a:spcBef>
                  <a:spcPct val="0"/>
                </a:spcBef>
                <a:buFontTx/>
                <a:buNone/>
              </a:pPr>
              <a:t>8</a:t>
            </a:fld>
            <a:r>
              <a:rPr lang="en-US" altLang="en-US" sz="1200">
                <a:solidFill>
                  <a:schemeClr val="tx1"/>
                </a:solidFill>
              </a:rPr>
              <a:t>  of  53</a:t>
            </a:r>
            <a:r>
              <a:rPr lang="en-US" altLang="en-US" sz="1400" b="0">
                <a:solidFill>
                  <a:schemeClr val="tx1"/>
                </a:solidFill>
              </a:rPr>
              <a:t> </a:t>
            </a:r>
            <a:endParaRPr lang="ru-RU" altLang="en-US" sz="1400" b="0">
              <a:solidFill>
                <a:schemeClr val="tx1"/>
              </a:solidFill>
            </a:endParaRPr>
          </a:p>
        </p:txBody>
      </p:sp>
      <p:sp>
        <p:nvSpPr>
          <p:cNvPr id="1712130" name="Rectangle 2"/>
          <p:cNvSpPr>
            <a:spLocks noGrp="1" noChangeArrowheads="1"/>
          </p:cNvSpPr>
          <p:nvPr>
            <p:ph type="title"/>
          </p:nvPr>
        </p:nvSpPr>
        <p:spPr/>
        <p:txBody>
          <a:bodyPr/>
          <a:lstStyle/>
          <a:p>
            <a:pPr eaLnBrk="1" hangingPunct="1">
              <a:defRPr/>
            </a:pPr>
            <a:r>
              <a:rPr lang="en-US" sz="3200"/>
              <a:t>UBIWARE allegoric view (2)</a:t>
            </a:r>
          </a:p>
        </p:txBody>
      </p:sp>
      <p:pic>
        <p:nvPicPr>
          <p:cNvPr id="33796" name="Picture 3" descr="coffee-grinde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9388" y="3449638"/>
            <a:ext cx="232092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797" name="Group 4"/>
          <p:cNvGrpSpPr>
            <a:grpSpLocks/>
          </p:cNvGrpSpPr>
          <p:nvPr/>
        </p:nvGrpSpPr>
        <p:grpSpPr bwMode="auto">
          <a:xfrm>
            <a:off x="554038" y="1889125"/>
            <a:ext cx="3130550" cy="4135438"/>
            <a:chOff x="340" y="825"/>
            <a:chExt cx="1972" cy="2605"/>
          </a:xfrm>
        </p:grpSpPr>
        <p:pic>
          <p:nvPicPr>
            <p:cNvPr id="33824" name="Picture 5" descr="delonghi-coffee-maker-primadonn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 y="1188"/>
              <a:ext cx="1972" cy="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25" name="Picture 6" descr="Image:Java Logo.sv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 y="2548"/>
              <a:ext cx="18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26" name="Group 7"/>
            <p:cNvGrpSpPr>
              <a:grpSpLocks/>
            </p:cNvGrpSpPr>
            <p:nvPr/>
          </p:nvGrpSpPr>
          <p:grpSpPr bwMode="auto">
            <a:xfrm>
              <a:off x="839" y="825"/>
              <a:ext cx="363" cy="527"/>
              <a:chOff x="1236" y="869"/>
              <a:chExt cx="680" cy="723"/>
            </a:xfrm>
          </p:grpSpPr>
          <p:sp>
            <p:nvSpPr>
              <p:cNvPr id="33833" name="Oval 8"/>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3834" name="Picture 9"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827" name="Text Box 10"/>
            <p:cNvSpPr txBox="1">
              <a:spLocks noChangeArrowheads="1"/>
            </p:cNvSpPr>
            <p:nvPr/>
          </p:nvSpPr>
          <p:spPr bwMode="auto">
            <a:xfrm rot="180000">
              <a:off x="964" y="1581"/>
              <a:ext cx="374" cy="108"/>
            </a:xfrm>
            <a:prstGeom prst="rect">
              <a:avLst/>
            </a:prstGeom>
            <a:solidFill>
              <a:srgbClr val="001686">
                <a:alpha val="5215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lnSpc>
                  <a:spcPct val="70000"/>
                </a:lnSpc>
                <a:spcBef>
                  <a:spcPct val="50000"/>
                </a:spcBef>
                <a:buFontTx/>
                <a:buNone/>
              </a:pPr>
              <a:r>
                <a:rPr lang="en-US" altLang="en-US" sz="800" b="1">
                  <a:solidFill>
                    <a:srgbClr val="6F8FD7"/>
                  </a:solidFill>
                  <a:latin typeface="Courier New" pitchFamily="49" charset="0"/>
                </a:rPr>
                <a:t>S-APL script</a:t>
              </a:r>
            </a:p>
          </p:txBody>
        </p:sp>
        <p:sp>
          <p:nvSpPr>
            <p:cNvPr id="1712139" name="Text Box 11"/>
            <p:cNvSpPr txBox="1">
              <a:spLocks noChangeArrowheads="1"/>
            </p:cNvSpPr>
            <p:nvPr/>
          </p:nvSpPr>
          <p:spPr bwMode="auto">
            <a:xfrm rot="180000">
              <a:off x="563" y="1952"/>
              <a:ext cx="330" cy="77"/>
            </a:xfrm>
            <a:prstGeom prst="rect">
              <a:avLst/>
            </a:prstGeom>
            <a:gradFill rotWithShape="1">
              <a:gsLst>
                <a:gs pos="0">
                  <a:srgbClr val="CBCBCB"/>
                </a:gs>
                <a:gs pos="50000">
                  <a:srgbClr val="AEABB9">
                    <a:alpha val="89000"/>
                  </a:srgbClr>
                </a:gs>
                <a:gs pos="100000">
                  <a:srgbClr val="CBCBCB"/>
                </a:gs>
              </a:gsLst>
              <a:lin ang="5400000" scaled="1"/>
            </a:gradFill>
            <a:ln w="9525" algn="ctr">
              <a:noFill/>
              <a:miter lim="800000"/>
              <a:headEnd/>
              <a:tailEnd/>
            </a:ln>
            <a:effectLst/>
          </p:spPr>
          <p:txBody>
            <a:bodyPr lIns="0" tIns="0" rIns="0" bIns="0">
              <a:spAutoFit/>
            </a:bodyPr>
            <a:lstStyle/>
            <a:p>
              <a:pPr algn="ctr">
                <a:spcBef>
                  <a:spcPct val="50000"/>
                </a:spcBef>
                <a:defRPr/>
              </a:pPr>
              <a:r>
                <a:rPr lang="en-US" b="1">
                  <a:solidFill>
                    <a:srgbClr val="969696"/>
                  </a:solidFill>
                  <a:effectLst>
                    <a:outerShdw blurRad="38100" dist="38100" dir="2700000" algn="tl">
                      <a:srgbClr val="000000"/>
                    </a:outerShdw>
                  </a:effectLst>
                </a:rPr>
                <a:t>UBIWARE</a:t>
              </a:r>
            </a:p>
          </p:txBody>
        </p:sp>
        <p:sp>
          <p:nvSpPr>
            <p:cNvPr id="33831" name="AutoShape 12"/>
            <p:cNvSpPr>
              <a:spLocks noChangeArrowheads="1"/>
            </p:cNvSpPr>
            <p:nvPr/>
          </p:nvSpPr>
          <p:spPr bwMode="auto">
            <a:xfrm rot="180000">
              <a:off x="1049" y="1975"/>
              <a:ext cx="186" cy="56"/>
            </a:xfrm>
            <a:prstGeom prst="roundRect">
              <a:avLst>
                <a:gd name="adj" fmla="val 44444"/>
              </a:avLst>
            </a:prstGeom>
            <a:solidFill>
              <a:srgbClr val="001932"/>
            </a:solidFill>
            <a:ln w="6350" algn="ctr">
              <a:solidFill>
                <a:srgbClr val="B2B2B2"/>
              </a:solidFill>
              <a:round/>
              <a:headEnd/>
              <a:tailEnd/>
            </a:ln>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33832" name="Text Box 13"/>
            <p:cNvSpPr txBox="1">
              <a:spLocks noChangeArrowheads="1"/>
            </p:cNvSpPr>
            <p:nvPr/>
          </p:nvSpPr>
          <p:spPr bwMode="auto">
            <a:xfrm rot="180000">
              <a:off x="1059" y="1964"/>
              <a:ext cx="164" cy="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50000"/>
                </a:spcBef>
                <a:buFontTx/>
                <a:buNone/>
              </a:pPr>
              <a:r>
                <a:rPr lang="en-US" altLang="en-US" sz="800" b="1">
                  <a:solidFill>
                    <a:srgbClr val="C0C0C0"/>
                  </a:solidFill>
                  <a:latin typeface="Courier New" pitchFamily="49" charset="0"/>
                </a:rPr>
                <a:t>IOG</a:t>
              </a:r>
            </a:p>
          </p:txBody>
        </p:sp>
      </p:grpSp>
      <p:pic>
        <p:nvPicPr>
          <p:cNvPr id="33798" name="Picture 14" descr="T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8450" y="808038"/>
            <a:ext cx="244792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2143" name="Rectangle 15"/>
          <p:cNvSpPr>
            <a:spLocks noChangeArrowheads="1"/>
          </p:cNvSpPr>
          <p:nvPr/>
        </p:nvSpPr>
        <p:spPr bwMode="auto">
          <a:xfrm>
            <a:off x="6673850" y="1117600"/>
            <a:ext cx="962025" cy="511175"/>
          </a:xfrm>
          <a:prstGeom prst="rect">
            <a:avLst/>
          </a:prstGeom>
          <a:noFill/>
          <a:ln w="9525" algn="ctr">
            <a:noFill/>
            <a:miter lim="800000"/>
            <a:headEnd/>
            <a:tailEnd/>
          </a:ln>
          <a:effectLst/>
        </p:spPr>
        <p:txBody>
          <a:bodyPr wrap="none" lIns="18000" tIns="10800" rIns="18000" bIns="10800">
            <a:spAutoFit/>
          </a:bodyP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algn="l" eaLnBrk="1" hangingPunct="1">
              <a:defRPr/>
            </a:pPr>
            <a:r>
              <a:rPr lang="en-GB" altLang="en-US" sz="1600" b="1" i="1">
                <a:solidFill>
                  <a:srgbClr val="993300"/>
                </a:solidFill>
                <a:effectLst>
                  <a:outerShdw blurRad="38100" dist="38100" dir="2700000" algn="tl">
                    <a:srgbClr val="C0C0C0"/>
                  </a:outerShdw>
                </a:effectLst>
              </a:rPr>
              <a:t>Coffee </a:t>
            </a:r>
          </a:p>
          <a:p>
            <a:pPr algn="l" eaLnBrk="1" hangingPunct="1">
              <a:defRPr/>
            </a:pPr>
            <a:r>
              <a:rPr lang="en-GB" altLang="en-US" sz="1600" b="1" i="1">
                <a:solidFill>
                  <a:srgbClr val="993300"/>
                </a:solidFill>
                <a:effectLst>
                  <a:outerShdw blurRad="38100" dist="38100" dir="2700000" algn="tl">
                    <a:srgbClr val="C0C0C0"/>
                  </a:outerShdw>
                </a:effectLst>
              </a:rPr>
              <a:t>   Roaster</a:t>
            </a:r>
            <a:endParaRPr lang="en-US" altLang="en-US" sz="1600" b="1" i="1">
              <a:solidFill>
                <a:srgbClr val="993300"/>
              </a:solidFill>
              <a:effectLst>
                <a:outerShdw blurRad="38100" dist="38100" dir="2700000" algn="tl">
                  <a:srgbClr val="C0C0C0"/>
                </a:outerShdw>
              </a:effectLst>
            </a:endParaRPr>
          </a:p>
        </p:txBody>
      </p:sp>
      <p:sp>
        <p:nvSpPr>
          <p:cNvPr id="1712144" name="Rectangle 16"/>
          <p:cNvSpPr>
            <a:spLocks noChangeArrowheads="1"/>
          </p:cNvSpPr>
          <p:nvPr/>
        </p:nvSpPr>
        <p:spPr bwMode="auto">
          <a:xfrm>
            <a:off x="7977188" y="4092575"/>
            <a:ext cx="884237" cy="511175"/>
          </a:xfrm>
          <a:prstGeom prst="rect">
            <a:avLst/>
          </a:prstGeom>
          <a:noFill/>
          <a:ln w="9525" algn="ctr">
            <a:noFill/>
            <a:miter lim="800000"/>
            <a:headEnd/>
            <a:tailEnd/>
          </a:ln>
          <a:effectLst/>
        </p:spPr>
        <p:txBody>
          <a:bodyPr wrap="none" lIns="18000" tIns="10800" rIns="18000" bIns="10800">
            <a:spAutoFit/>
          </a:bodyP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algn="l" eaLnBrk="1" hangingPunct="1">
              <a:defRPr/>
            </a:pPr>
            <a:r>
              <a:rPr lang="en-GB" altLang="en-US" sz="1600" b="1" i="1">
                <a:solidFill>
                  <a:srgbClr val="993300"/>
                </a:solidFill>
                <a:effectLst>
                  <a:outerShdw blurRad="38100" dist="38100" dir="2700000" algn="tl">
                    <a:srgbClr val="C0C0C0"/>
                  </a:outerShdw>
                </a:effectLst>
              </a:rPr>
              <a:t>Coffee </a:t>
            </a:r>
          </a:p>
          <a:p>
            <a:pPr algn="l" eaLnBrk="1" hangingPunct="1">
              <a:defRPr/>
            </a:pPr>
            <a:r>
              <a:rPr lang="en-GB" altLang="en-US" sz="1600" b="1" i="1">
                <a:solidFill>
                  <a:srgbClr val="993300"/>
                </a:solidFill>
                <a:effectLst>
                  <a:outerShdw blurRad="38100" dist="38100" dir="2700000" algn="tl">
                    <a:srgbClr val="C0C0C0"/>
                  </a:outerShdw>
                </a:effectLst>
              </a:rPr>
              <a:t>  Grinder</a:t>
            </a:r>
            <a:endParaRPr lang="en-US" altLang="en-US" sz="1600" b="1" i="1">
              <a:solidFill>
                <a:srgbClr val="993300"/>
              </a:solidFill>
              <a:effectLst>
                <a:outerShdw blurRad="38100" dist="38100" dir="2700000" algn="tl">
                  <a:srgbClr val="C0C0C0"/>
                </a:outerShdw>
              </a:effectLst>
            </a:endParaRPr>
          </a:p>
        </p:txBody>
      </p:sp>
      <p:grpSp>
        <p:nvGrpSpPr>
          <p:cNvPr id="33801" name="Group 28"/>
          <p:cNvGrpSpPr>
            <a:grpSpLocks/>
          </p:cNvGrpSpPr>
          <p:nvPr/>
        </p:nvGrpSpPr>
        <p:grpSpPr bwMode="auto">
          <a:xfrm>
            <a:off x="5421313" y="2244725"/>
            <a:ext cx="534987" cy="623888"/>
            <a:chOff x="1236" y="869"/>
            <a:chExt cx="680" cy="723"/>
          </a:xfrm>
        </p:grpSpPr>
        <p:sp>
          <p:nvSpPr>
            <p:cNvPr id="33822" name="Oval 29"/>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GB" altLang="en-US" sz="800">
                <a:solidFill>
                  <a:schemeClr val="tx1"/>
                </a:solidFill>
                <a:ea typeface="MS PGothic" pitchFamily="34" charset="-128"/>
              </a:endParaRPr>
            </a:p>
          </p:txBody>
        </p:sp>
        <p:pic>
          <p:nvPicPr>
            <p:cNvPr id="33823" name="Picture 30"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2" name="Group 28"/>
          <p:cNvGrpSpPr>
            <a:grpSpLocks/>
          </p:cNvGrpSpPr>
          <p:nvPr/>
        </p:nvGrpSpPr>
        <p:grpSpPr bwMode="auto">
          <a:xfrm>
            <a:off x="6673850" y="5073650"/>
            <a:ext cx="576263" cy="623888"/>
            <a:chOff x="1236" y="869"/>
            <a:chExt cx="680" cy="723"/>
          </a:xfrm>
        </p:grpSpPr>
        <p:sp>
          <p:nvSpPr>
            <p:cNvPr id="33820" name="Oval 29"/>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GB" altLang="en-US" sz="800">
                <a:solidFill>
                  <a:schemeClr val="tx1"/>
                </a:solidFill>
                <a:ea typeface="MS PGothic" pitchFamily="34" charset="-128"/>
              </a:endParaRPr>
            </a:p>
          </p:txBody>
        </p:sp>
        <p:pic>
          <p:nvPicPr>
            <p:cNvPr id="33821" name="Picture 30" descr="CA0NW12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803" name="Picture 23" descr="Ground_Coffee_Large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6863" y="4314825"/>
            <a:ext cx="66833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Picture 24" descr="Dark_Roast_coffee-bean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05200" y="1744663"/>
            <a:ext cx="744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Picture 25" descr="Monsoon Malabar beans, before roasting. Normally unroasted coffee beans look gree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1738" y="808038"/>
            <a:ext cx="9906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Freeform 26"/>
          <p:cNvSpPr>
            <a:spLocks/>
          </p:cNvSpPr>
          <p:nvPr/>
        </p:nvSpPr>
        <p:spPr bwMode="auto">
          <a:xfrm>
            <a:off x="1928813" y="1935163"/>
            <a:ext cx="3279775" cy="647700"/>
          </a:xfrm>
          <a:custGeom>
            <a:avLst/>
            <a:gdLst>
              <a:gd name="T0" fmla="*/ 2147483647 w 2066"/>
              <a:gd name="T1" fmla="*/ 2147483647 h 408"/>
              <a:gd name="T2" fmla="*/ 2147483647 w 2066"/>
              <a:gd name="T3" fmla="*/ 2147483647 h 408"/>
              <a:gd name="T4" fmla="*/ 2147483647 w 2066"/>
              <a:gd name="T5" fmla="*/ 2147483647 h 408"/>
              <a:gd name="T6" fmla="*/ 2147483647 w 2066"/>
              <a:gd name="T7" fmla="*/ 2147483647 h 408"/>
              <a:gd name="T8" fmla="*/ 2147483647 w 2066"/>
              <a:gd name="T9" fmla="*/ 2147483647 h 408"/>
              <a:gd name="T10" fmla="*/ 2147483647 w 2066"/>
              <a:gd name="T11" fmla="*/ 2147483647 h 408"/>
              <a:gd name="T12" fmla="*/ 2147483647 w 2066"/>
              <a:gd name="T13" fmla="*/ 2147483647 h 408"/>
              <a:gd name="T14" fmla="*/ 2147483647 w 2066"/>
              <a:gd name="T15" fmla="*/ 2147483647 h 408"/>
              <a:gd name="T16" fmla="*/ 2147483647 w 2066"/>
              <a:gd name="T17" fmla="*/ 2147483647 h 408"/>
              <a:gd name="T18" fmla="*/ 2147483647 w 2066"/>
              <a:gd name="T19" fmla="*/ 2147483647 h 408"/>
              <a:gd name="T20" fmla="*/ 2147483647 w 2066"/>
              <a:gd name="T21" fmla="*/ 2147483647 h 408"/>
              <a:gd name="T22" fmla="*/ 2147483647 w 2066"/>
              <a:gd name="T23" fmla="*/ 2147483647 h 408"/>
              <a:gd name="T24" fmla="*/ 2147483647 w 2066"/>
              <a:gd name="T25" fmla="*/ 2147483647 h 408"/>
              <a:gd name="T26" fmla="*/ 2147483647 w 2066"/>
              <a:gd name="T27" fmla="*/ 2147483647 h 408"/>
              <a:gd name="T28" fmla="*/ 2147483647 w 2066"/>
              <a:gd name="T29" fmla="*/ 2147483647 h 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6"/>
              <a:gd name="T46" fmla="*/ 0 h 408"/>
              <a:gd name="T47" fmla="*/ 2066 w 2066"/>
              <a:gd name="T48" fmla="*/ 408 h 4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6" h="408">
                <a:moveTo>
                  <a:pt x="1918" y="330"/>
                </a:moveTo>
                <a:cubicBezTo>
                  <a:pt x="1897" y="330"/>
                  <a:pt x="1914" y="322"/>
                  <a:pt x="1789" y="332"/>
                </a:cubicBezTo>
                <a:cubicBezTo>
                  <a:pt x="1664" y="342"/>
                  <a:pt x="1426" y="408"/>
                  <a:pt x="1165" y="391"/>
                </a:cubicBezTo>
                <a:cubicBezTo>
                  <a:pt x="904" y="374"/>
                  <a:pt x="399" y="242"/>
                  <a:pt x="225" y="227"/>
                </a:cubicBezTo>
                <a:cubicBezTo>
                  <a:pt x="51" y="212"/>
                  <a:pt x="158" y="311"/>
                  <a:pt x="123" y="300"/>
                </a:cubicBezTo>
                <a:cubicBezTo>
                  <a:pt x="88" y="290"/>
                  <a:pt x="28" y="200"/>
                  <a:pt x="14" y="162"/>
                </a:cubicBezTo>
                <a:cubicBezTo>
                  <a:pt x="0" y="123"/>
                  <a:pt x="12" y="91"/>
                  <a:pt x="40" y="70"/>
                </a:cubicBezTo>
                <a:cubicBezTo>
                  <a:pt x="67" y="48"/>
                  <a:pt x="161" y="24"/>
                  <a:pt x="179" y="32"/>
                </a:cubicBezTo>
                <a:cubicBezTo>
                  <a:pt x="198" y="40"/>
                  <a:pt x="126" y="99"/>
                  <a:pt x="152" y="120"/>
                </a:cubicBezTo>
                <a:cubicBezTo>
                  <a:pt x="178" y="142"/>
                  <a:pt x="203" y="159"/>
                  <a:pt x="337" y="161"/>
                </a:cubicBezTo>
                <a:cubicBezTo>
                  <a:pt x="471" y="163"/>
                  <a:pt x="736" y="144"/>
                  <a:pt x="955" y="130"/>
                </a:cubicBezTo>
                <a:cubicBezTo>
                  <a:pt x="1174" y="116"/>
                  <a:pt x="1479" y="96"/>
                  <a:pt x="1653" y="80"/>
                </a:cubicBezTo>
                <a:cubicBezTo>
                  <a:pt x="1827" y="64"/>
                  <a:pt x="1938" y="0"/>
                  <a:pt x="2002" y="34"/>
                </a:cubicBezTo>
                <a:cubicBezTo>
                  <a:pt x="2066" y="68"/>
                  <a:pt x="2049" y="238"/>
                  <a:pt x="2035" y="285"/>
                </a:cubicBezTo>
                <a:cubicBezTo>
                  <a:pt x="2021" y="332"/>
                  <a:pt x="1942" y="312"/>
                  <a:pt x="1918" y="319"/>
                </a:cubicBezTo>
              </a:path>
            </a:pathLst>
          </a:custGeom>
          <a:noFill/>
          <a:ln w="12700" cap="rnd" cmpd="sng">
            <a:solidFill>
              <a:srgbClr val="990099"/>
            </a:solidFill>
            <a:prstDash val="sysDot"/>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712155" name="Rectangle 27"/>
          <p:cNvSpPr>
            <a:spLocks noChangeArrowheads="1"/>
          </p:cNvSpPr>
          <p:nvPr/>
        </p:nvSpPr>
        <p:spPr bwMode="auto">
          <a:xfrm rot="-448293">
            <a:off x="3721100" y="2292350"/>
            <a:ext cx="1584325" cy="192088"/>
          </a:xfrm>
          <a:prstGeom prst="rect">
            <a:avLst/>
          </a:prstGeom>
          <a:noFill/>
          <a:ln w="9525" algn="ctr">
            <a:noFill/>
            <a:miter lim="800000"/>
            <a:headEnd/>
            <a:tailEnd/>
          </a:ln>
          <a:effectLst/>
        </p:spPr>
        <p:txBody>
          <a:bodyPr lIns="18000" tIns="10800" rIns="18000" bIns="10800">
            <a:spAutoFit/>
          </a:bodyP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algn="l" eaLnBrk="1" hangingPunct="1">
              <a:lnSpc>
                <a:spcPct val="80000"/>
              </a:lnSpc>
              <a:defRPr/>
            </a:pPr>
            <a:r>
              <a:rPr lang="en-GB" altLang="en-US" sz="1400" b="1" i="1">
                <a:solidFill>
                  <a:srgbClr val="993300"/>
                </a:solidFill>
                <a:effectLst>
                  <a:outerShdw blurRad="38100" dist="38100" dir="2700000" algn="tl">
                    <a:srgbClr val="C0C0C0"/>
                  </a:outerShdw>
                </a:effectLst>
              </a:rPr>
              <a:t>Roasted beans</a:t>
            </a:r>
            <a:endParaRPr lang="en-US" altLang="en-US" sz="1400" b="1" i="1">
              <a:solidFill>
                <a:srgbClr val="993300"/>
              </a:solidFill>
              <a:effectLst>
                <a:outerShdw blurRad="38100" dist="38100" dir="2700000" algn="tl">
                  <a:srgbClr val="C0C0C0"/>
                </a:outerShdw>
              </a:effectLst>
            </a:endParaRPr>
          </a:p>
        </p:txBody>
      </p:sp>
      <p:sp>
        <p:nvSpPr>
          <p:cNvPr id="33808" name="Freeform 28"/>
          <p:cNvSpPr>
            <a:spLocks/>
          </p:cNvSpPr>
          <p:nvPr/>
        </p:nvSpPr>
        <p:spPr bwMode="auto">
          <a:xfrm rot="367865">
            <a:off x="1882775" y="1165225"/>
            <a:ext cx="3373438" cy="892175"/>
          </a:xfrm>
          <a:custGeom>
            <a:avLst/>
            <a:gdLst>
              <a:gd name="T0" fmla="*/ 2147483647 w 2125"/>
              <a:gd name="T1" fmla="*/ 2147483647 h 562"/>
              <a:gd name="T2" fmla="*/ 2147483647 w 2125"/>
              <a:gd name="T3" fmla="*/ 2147483647 h 562"/>
              <a:gd name="T4" fmla="*/ 2147483647 w 2125"/>
              <a:gd name="T5" fmla="*/ 2147483647 h 562"/>
              <a:gd name="T6" fmla="*/ 2147483647 w 2125"/>
              <a:gd name="T7" fmla="*/ 2147483647 h 562"/>
              <a:gd name="T8" fmla="*/ 2147483647 w 2125"/>
              <a:gd name="T9" fmla="*/ 2147483647 h 562"/>
              <a:gd name="T10" fmla="*/ 2147483647 w 2125"/>
              <a:gd name="T11" fmla="*/ 2147483647 h 562"/>
              <a:gd name="T12" fmla="*/ 2147483647 w 2125"/>
              <a:gd name="T13" fmla="*/ 2147483647 h 562"/>
              <a:gd name="T14" fmla="*/ 2147483647 w 2125"/>
              <a:gd name="T15" fmla="*/ 2147483647 h 562"/>
              <a:gd name="T16" fmla="*/ 2147483647 w 2125"/>
              <a:gd name="T17" fmla="*/ 2147483647 h 562"/>
              <a:gd name="T18" fmla="*/ 2147483647 w 2125"/>
              <a:gd name="T19" fmla="*/ 2147483647 h 562"/>
              <a:gd name="T20" fmla="*/ 2147483647 w 2125"/>
              <a:gd name="T21" fmla="*/ 2147483647 h 562"/>
              <a:gd name="T22" fmla="*/ 2147483647 w 2125"/>
              <a:gd name="T23" fmla="*/ 2147483647 h 562"/>
              <a:gd name="T24" fmla="*/ 2147483647 w 2125"/>
              <a:gd name="T25" fmla="*/ 2147483647 h 562"/>
              <a:gd name="T26" fmla="*/ 2147483647 w 2125"/>
              <a:gd name="T27" fmla="*/ 2147483647 h 562"/>
              <a:gd name="T28" fmla="*/ 2147483647 w 2125"/>
              <a:gd name="T29" fmla="*/ 2147483647 h 5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25"/>
              <a:gd name="T46" fmla="*/ 0 h 562"/>
              <a:gd name="T47" fmla="*/ 2125 w 2125"/>
              <a:gd name="T48" fmla="*/ 562 h 5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25" h="562">
                <a:moveTo>
                  <a:pt x="180" y="231"/>
                </a:moveTo>
                <a:cubicBezTo>
                  <a:pt x="262" y="199"/>
                  <a:pt x="483" y="77"/>
                  <a:pt x="672" y="42"/>
                </a:cubicBezTo>
                <a:cubicBezTo>
                  <a:pt x="861" y="7"/>
                  <a:pt x="1111" y="0"/>
                  <a:pt x="1314" y="19"/>
                </a:cubicBezTo>
                <a:cubicBezTo>
                  <a:pt x="1517" y="38"/>
                  <a:pt x="1779" y="141"/>
                  <a:pt x="1891" y="154"/>
                </a:cubicBezTo>
                <a:cubicBezTo>
                  <a:pt x="2003" y="167"/>
                  <a:pt x="1949" y="85"/>
                  <a:pt x="1985" y="96"/>
                </a:cubicBezTo>
                <a:cubicBezTo>
                  <a:pt x="2021" y="107"/>
                  <a:pt x="2089" y="186"/>
                  <a:pt x="2107" y="223"/>
                </a:cubicBezTo>
                <a:cubicBezTo>
                  <a:pt x="2125" y="260"/>
                  <a:pt x="2116" y="293"/>
                  <a:pt x="2091" y="317"/>
                </a:cubicBezTo>
                <a:cubicBezTo>
                  <a:pt x="2066" y="341"/>
                  <a:pt x="1975" y="375"/>
                  <a:pt x="1956" y="369"/>
                </a:cubicBezTo>
                <a:cubicBezTo>
                  <a:pt x="1937" y="363"/>
                  <a:pt x="2002" y="297"/>
                  <a:pt x="1974" y="278"/>
                </a:cubicBezTo>
                <a:cubicBezTo>
                  <a:pt x="1946" y="259"/>
                  <a:pt x="1919" y="266"/>
                  <a:pt x="1786" y="256"/>
                </a:cubicBezTo>
                <a:cubicBezTo>
                  <a:pt x="1653" y="246"/>
                  <a:pt x="1366" y="212"/>
                  <a:pt x="1177" y="220"/>
                </a:cubicBezTo>
                <a:cubicBezTo>
                  <a:pt x="988" y="228"/>
                  <a:pt x="823" y="248"/>
                  <a:pt x="651" y="303"/>
                </a:cubicBezTo>
                <a:cubicBezTo>
                  <a:pt x="479" y="358"/>
                  <a:pt x="249" y="540"/>
                  <a:pt x="142" y="551"/>
                </a:cubicBezTo>
                <a:cubicBezTo>
                  <a:pt x="35" y="562"/>
                  <a:pt x="0" y="424"/>
                  <a:pt x="6" y="369"/>
                </a:cubicBezTo>
                <a:cubicBezTo>
                  <a:pt x="12" y="314"/>
                  <a:pt x="144" y="251"/>
                  <a:pt x="180" y="220"/>
                </a:cubicBezTo>
              </a:path>
            </a:pathLst>
          </a:custGeom>
          <a:noFill/>
          <a:ln w="12700" cap="rnd" cmpd="sng">
            <a:solidFill>
              <a:srgbClr val="990099"/>
            </a:solidFill>
            <a:prstDash val="sysDot"/>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712157" name="Rectangle 29"/>
          <p:cNvSpPr>
            <a:spLocks noChangeArrowheads="1"/>
          </p:cNvSpPr>
          <p:nvPr/>
        </p:nvSpPr>
        <p:spPr bwMode="auto">
          <a:xfrm rot="-175794">
            <a:off x="2430463" y="1293813"/>
            <a:ext cx="1584325" cy="192087"/>
          </a:xfrm>
          <a:prstGeom prst="rect">
            <a:avLst/>
          </a:prstGeom>
          <a:noFill/>
          <a:ln w="9525" algn="ctr">
            <a:noFill/>
            <a:miter lim="800000"/>
            <a:headEnd/>
            <a:tailEnd/>
          </a:ln>
          <a:effectLst/>
        </p:spPr>
        <p:txBody>
          <a:bodyPr lIns="18000" tIns="10800" rIns="18000" bIns="10800">
            <a:spAutoFit/>
          </a:bodyP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algn="l" eaLnBrk="1" hangingPunct="1">
              <a:lnSpc>
                <a:spcPct val="80000"/>
              </a:lnSpc>
              <a:defRPr/>
            </a:pPr>
            <a:r>
              <a:rPr lang="en-GB" altLang="en-US" sz="1400" b="1" i="1">
                <a:solidFill>
                  <a:srgbClr val="993300"/>
                </a:solidFill>
                <a:effectLst>
                  <a:outerShdw blurRad="38100" dist="38100" dir="2700000" algn="tl">
                    <a:srgbClr val="C0C0C0"/>
                  </a:outerShdw>
                </a:effectLst>
              </a:rPr>
              <a:t>Unroasted beans</a:t>
            </a:r>
            <a:endParaRPr lang="en-US" altLang="en-US" sz="1400" b="1" i="1">
              <a:solidFill>
                <a:srgbClr val="993300"/>
              </a:solidFill>
              <a:effectLst>
                <a:outerShdw blurRad="38100" dist="38100" dir="2700000" algn="tl">
                  <a:srgbClr val="C0C0C0"/>
                </a:outerShdw>
              </a:effectLst>
            </a:endParaRPr>
          </a:p>
        </p:txBody>
      </p:sp>
      <p:sp>
        <p:nvSpPr>
          <p:cNvPr id="33810" name="Freeform 30"/>
          <p:cNvSpPr>
            <a:spLocks/>
          </p:cNvSpPr>
          <p:nvPr/>
        </p:nvSpPr>
        <p:spPr bwMode="auto">
          <a:xfrm rot="367865">
            <a:off x="3754438" y="3662363"/>
            <a:ext cx="3373437" cy="892175"/>
          </a:xfrm>
          <a:custGeom>
            <a:avLst/>
            <a:gdLst>
              <a:gd name="T0" fmla="*/ 2147483647 w 2125"/>
              <a:gd name="T1" fmla="*/ 2147483647 h 562"/>
              <a:gd name="T2" fmla="*/ 2147483647 w 2125"/>
              <a:gd name="T3" fmla="*/ 2147483647 h 562"/>
              <a:gd name="T4" fmla="*/ 2147483647 w 2125"/>
              <a:gd name="T5" fmla="*/ 2147483647 h 562"/>
              <a:gd name="T6" fmla="*/ 2147483647 w 2125"/>
              <a:gd name="T7" fmla="*/ 2147483647 h 562"/>
              <a:gd name="T8" fmla="*/ 2147483647 w 2125"/>
              <a:gd name="T9" fmla="*/ 2147483647 h 562"/>
              <a:gd name="T10" fmla="*/ 2147483647 w 2125"/>
              <a:gd name="T11" fmla="*/ 2147483647 h 562"/>
              <a:gd name="T12" fmla="*/ 2147483647 w 2125"/>
              <a:gd name="T13" fmla="*/ 2147483647 h 562"/>
              <a:gd name="T14" fmla="*/ 2147483647 w 2125"/>
              <a:gd name="T15" fmla="*/ 2147483647 h 562"/>
              <a:gd name="T16" fmla="*/ 2147483647 w 2125"/>
              <a:gd name="T17" fmla="*/ 2147483647 h 562"/>
              <a:gd name="T18" fmla="*/ 2147483647 w 2125"/>
              <a:gd name="T19" fmla="*/ 2147483647 h 562"/>
              <a:gd name="T20" fmla="*/ 2147483647 w 2125"/>
              <a:gd name="T21" fmla="*/ 2147483647 h 562"/>
              <a:gd name="T22" fmla="*/ 2147483647 w 2125"/>
              <a:gd name="T23" fmla="*/ 2147483647 h 562"/>
              <a:gd name="T24" fmla="*/ 2147483647 w 2125"/>
              <a:gd name="T25" fmla="*/ 2147483647 h 562"/>
              <a:gd name="T26" fmla="*/ 2147483647 w 2125"/>
              <a:gd name="T27" fmla="*/ 2147483647 h 562"/>
              <a:gd name="T28" fmla="*/ 2147483647 w 2125"/>
              <a:gd name="T29" fmla="*/ 2147483647 h 5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25"/>
              <a:gd name="T46" fmla="*/ 0 h 562"/>
              <a:gd name="T47" fmla="*/ 2125 w 2125"/>
              <a:gd name="T48" fmla="*/ 562 h 5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25" h="562">
                <a:moveTo>
                  <a:pt x="180" y="231"/>
                </a:moveTo>
                <a:cubicBezTo>
                  <a:pt x="262" y="199"/>
                  <a:pt x="483" y="77"/>
                  <a:pt x="672" y="42"/>
                </a:cubicBezTo>
                <a:cubicBezTo>
                  <a:pt x="861" y="7"/>
                  <a:pt x="1111" y="0"/>
                  <a:pt x="1314" y="19"/>
                </a:cubicBezTo>
                <a:cubicBezTo>
                  <a:pt x="1517" y="38"/>
                  <a:pt x="1779" y="141"/>
                  <a:pt x="1891" y="154"/>
                </a:cubicBezTo>
                <a:cubicBezTo>
                  <a:pt x="2003" y="167"/>
                  <a:pt x="1949" y="85"/>
                  <a:pt x="1985" y="96"/>
                </a:cubicBezTo>
                <a:cubicBezTo>
                  <a:pt x="2021" y="107"/>
                  <a:pt x="2089" y="186"/>
                  <a:pt x="2107" y="223"/>
                </a:cubicBezTo>
                <a:cubicBezTo>
                  <a:pt x="2125" y="260"/>
                  <a:pt x="2116" y="293"/>
                  <a:pt x="2091" y="317"/>
                </a:cubicBezTo>
                <a:cubicBezTo>
                  <a:pt x="2066" y="341"/>
                  <a:pt x="1975" y="375"/>
                  <a:pt x="1956" y="369"/>
                </a:cubicBezTo>
                <a:cubicBezTo>
                  <a:pt x="1937" y="363"/>
                  <a:pt x="2002" y="297"/>
                  <a:pt x="1974" y="278"/>
                </a:cubicBezTo>
                <a:cubicBezTo>
                  <a:pt x="1946" y="259"/>
                  <a:pt x="1919" y="266"/>
                  <a:pt x="1786" y="256"/>
                </a:cubicBezTo>
                <a:cubicBezTo>
                  <a:pt x="1653" y="246"/>
                  <a:pt x="1366" y="212"/>
                  <a:pt x="1177" y="220"/>
                </a:cubicBezTo>
                <a:cubicBezTo>
                  <a:pt x="988" y="228"/>
                  <a:pt x="823" y="248"/>
                  <a:pt x="651" y="303"/>
                </a:cubicBezTo>
                <a:cubicBezTo>
                  <a:pt x="479" y="358"/>
                  <a:pt x="249" y="540"/>
                  <a:pt x="142" y="551"/>
                </a:cubicBezTo>
                <a:cubicBezTo>
                  <a:pt x="35" y="562"/>
                  <a:pt x="0" y="424"/>
                  <a:pt x="6" y="369"/>
                </a:cubicBezTo>
                <a:cubicBezTo>
                  <a:pt x="12" y="314"/>
                  <a:pt x="144" y="251"/>
                  <a:pt x="180" y="220"/>
                </a:cubicBezTo>
              </a:path>
            </a:pathLst>
          </a:custGeom>
          <a:noFill/>
          <a:ln w="12700" cap="rnd" cmpd="sng">
            <a:solidFill>
              <a:srgbClr val="990099"/>
            </a:solidFill>
            <a:prstDash val="sysDot"/>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712159" name="Rectangle 31"/>
          <p:cNvSpPr>
            <a:spLocks noChangeArrowheads="1"/>
          </p:cNvSpPr>
          <p:nvPr/>
        </p:nvSpPr>
        <p:spPr bwMode="auto">
          <a:xfrm rot="-175794">
            <a:off x="4225925" y="3810000"/>
            <a:ext cx="1584325" cy="192088"/>
          </a:xfrm>
          <a:prstGeom prst="rect">
            <a:avLst/>
          </a:prstGeom>
          <a:noFill/>
          <a:ln w="9525" algn="ctr">
            <a:noFill/>
            <a:miter lim="800000"/>
            <a:headEnd/>
            <a:tailEnd/>
          </a:ln>
          <a:effectLst/>
        </p:spPr>
        <p:txBody>
          <a:bodyPr lIns="18000" tIns="10800" rIns="18000" bIns="10800">
            <a:spAutoFit/>
          </a:bodyP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algn="l" eaLnBrk="1" hangingPunct="1">
              <a:lnSpc>
                <a:spcPct val="80000"/>
              </a:lnSpc>
              <a:defRPr/>
            </a:pPr>
            <a:r>
              <a:rPr lang="en-GB" altLang="en-US" sz="1400" b="1" i="1">
                <a:solidFill>
                  <a:srgbClr val="993300"/>
                </a:solidFill>
                <a:effectLst>
                  <a:outerShdw blurRad="38100" dist="38100" dir="2700000" algn="tl">
                    <a:srgbClr val="C0C0C0"/>
                  </a:outerShdw>
                </a:effectLst>
              </a:rPr>
              <a:t>Roasted beans</a:t>
            </a:r>
            <a:endParaRPr lang="en-US" altLang="en-US" sz="1400" b="1" i="1">
              <a:solidFill>
                <a:srgbClr val="993300"/>
              </a:solidFill>
              <a:effectLst>
                <a:outerShdw blurRad="38100" dist="38100" dir="2700000" algn="tl">
                  <a:srgbClr val="C0C0C0"/>
                </a:outerShdw>
              </a:effectLst>
            </a:endParaRPr>
          </a:p>
        </p:txBody>
      </p:sp>
      <p:sp>
        <p:nvSpPr>
          <p:cNvPr id="1712160" name="Text Box 32"/>
          <p:cNvSpPr txBox="1">
            <a:spLocks noChangeArrowheads="1"/>
          </p:cNvSpPr>
          <p:nvPr/>
        </p:nvSpPr>
        <p:spPr bwMode="auto">
          <a:xfrm>
            <a:off x="1797050" y="1547813"/>
            <a:ext cx="431800" cy="182562"/>
          </a:xfrm>
          <a:prstGeom prst="rect">
            <a:avLst/>
          </a:prstGeom>
          <a:noFill/>
          <a:ln w="9525" algn="ctr">
            <a:noFill/>
            <a:miter lim="800000"/>
            <a:headEnd/>
            <a:tailEnd/>
          </a:ln>
          <a:effectLst/>
        </p:spPr>
        <p:txBody>
          <a:bodyPr lIns="0" tIns="0" rIns="0" bIns="0">
            <a:spAutoFit/>
          </a:bodyPr>
          <a:lstStyle/>
          <a:p>
            <a:pPr algn="ctr">
              <a:spcBef>
                <a:spcPct val="50000"/>
              </a:spcBef>
              <a:defRPr/>
            </a:pPr>
            <a:r>
              <a:rPr lang="en-US" sz="1200" b="1">
                <a:solidFill>
                  <a:srgbClr val="993300"/>
                </a:solidFill>
                <a:effectLst>
                  <a:outerShdw blurRad="38100" dist="38100" dir="2700000" algn="tl">
                    <a:srgbClr val="C0C0C0"/>
                  </a:outerShdw>
                </a:effectLst>
              </a:rPr>
              <a:t>1.</a:t>
            </a:r>
          </a:p>
        </p:txBody>
      </p:sp>
      <p:sp>
        <p:nvSpPr>
          <p:cNvPr id="1712161" name="Text Box 33"/>
          <p:cNvSpPr txBox="1">
            <a:spLocks noChangeArrowheads="1"/>
          </p:cNvSpPr>
          <p:nvPr/>
        </p:nvSpPr>
        <p:spPr bwMode="auto">
          <a:xfrm>
            <a:off x="4840288" y="1979613"/>
            <a:ext cx="431800" cy="182562"/>
          </a:xfrm>
          <a:prstGeom prst="rect">
            <a:avLst/>
          </a:prstGeom>
          <a:noFill/>
          <a:ln w="9525" algn="ctr">
            <a:noFill/>
            <a:miter lim="800000"/>
            <a:headEnd/>
            <a:tailEnd/>
          </a:ln>
          <a:effectLst/>
        </p:spPr>
        <p:txBody>
          <a:bodyPr lIns="0" tIns="0" rIns="0" bIns="0">
            <a:spAutoFit/>
          </a:bodyPr>
          <a:lstStyle/>
          <a:p>
            <a:pPr algn="ctr">
              <a:spcBef>
                <a:spcPct val="50000"/>
              </a:spcBef>
              <a:defRPr/>
            </a:pPr>
            <a:r>
              <a:rPr lang="en-US" sz="1200" b="1">
                <a:solidFill>
                  <a:srgbClr val="993300"/>
                </a:solidFill>
                <a:effectLst>
                  <a:outerShdw blurRad="38100" dist="38100" dir="2700000" algn="tl">
                    <a:srgbClr val="C0C0C0"/>
                  </a:outerShdw>
                </a:effectLst>
              </a:rPr>
              <a:t>2.</a:t>
            </a:r>
          </a:p>
        </p:txBody>
      </p:sp>
      <p:sp>
        <p:nvSpPr>
          <p:cNvPr id="1712162" name="Text Box 34"/>
          <p:cNvSpPr txBox="1">
            <a:spLocks noChangeArrowheads="1"/>
          </p:cNvSpPr>
          <p:nvPr/>
        </p:nvSpPr>
        <p:spPr bwMode="auto">
          <a:xfrm>
            <a:off x="3794125" y="3997325"/>
            <a:ext cx="287338" cy="182563"/>
          </a:xfrm>
          <a:prstGeom prst="rect">
            <a:avLst/>
          </a:prstGeom>
          <a:noFill/>
          <a:ln w="9525" algn="ctr">
            <a:noFill/>
            <a:miter lim="800000"/>
            <a:headEnd/>
            <a:tailEnd/>
          </a:ln>
          <a:effectLst/>
        </p:spPr>
        <p:txBody>
          <a:bodyPr lIns="0" tIns="0" rIns="0" bIns="0">
            <a:spAutoFit/>
          </a:bodyPr>
          <a:lstStyle/>
          <a:p>
            <a:pPr algn="ctr">
              <a:spcBef>
                <a:spcPct val="50000"/>
              </a:spcBef>
              <a:defRPr/>
            </a:pPr>
            <a:r>
              <a:rPr lang="en-US" sz="1200" b="1">
                <a:solidFill>
                  <a:srgbClr val="993300"/>
                </a:solidFill>
                <a:effectLst>
                  <a:outerShdw blurRad="38100" dist="38100" dir="2700000" algn="tl">
                    <a:srgbClr val="C0C0C0"/>
                  </a:outerShdw>
                </a:effectLst>
              </a:rPr>
              <a:t>3.</a:t>
            </a:r>
          </a:p>
        </p:txBody>
      </p:sp>
      <p:sp>
        <p:nvSpPr>
          <p:cNvPr id="33815" name="Freeform 35"/>
          <p:cNvSpPr>
            <a:spLocks/>
          </p:cNvSpPr>
          <p:nvPr/>
        </p:nvSpPr>
        <p:spPr bwMode="auto">
          <a:xfrm>
            <a:off x="3649663" y="4727575"/>
            <a:ext cx="3279775" cy="647700"/>
          </a:xfrm>
          <a:custGeom>
            <a:avLst/>
            <a:gdLst>
              <a:gd name="T0" fmla="*/ 2147483647 w 2066"/>
              <a:gd name="T1" fmla="*/ 2147483647 h 408"/>
              <a:gd name="T2" fmla="*/ 2147483647 w 2066"/>
              <a:gd name="T3" fmla="*/ 2147483647 h 408"/>
              <a:gd name="T4" fmla="*/ 2147483647 w 2066"/>
              <a:gd name="T5" fmla="*/ 2147483647 h 408"/>
              <a:gd name="T6" fmla="*/ 2147483647 w 2066"/>
              <a:gd name="T7" fmla="*/ 2147483647 h 408"/>
              <a:gd name="T8" fmla="*/ 2147483647 w 2066"/>
              <a:gd name="T9" fmla="*/ 2147483647 h 408"/>
              <a:gd name="T10" fmla="*/ 2147483647 w 2066"/>
              <a:gd name="T11" fmla="*/ 2147483647 h 408"/>
              <a:gd name="T12" fmla="*/ 2147483647 w 2066"/>
              <a:gd name="T13" fmla="*/ 2147483647 h 408"/>
              <a:gd name="T14" fmla="*/ 2147483647 w 2066"/>
              <a:gd name="T15" fmla="*/ 2147483647 h 408"/>
              <a:gd name="T16" fmla="*/ 2147483647 w 2066"/>
              <a:gd name="T17" fmla="*/ 2147483647 h 408"/>
              <a:gd name="T18" fmla="*/ 2147483647 w 2066"/>
              <a:gd name="T19" fmla="*/ 2147483647 h 408"/>
              <a:gd name="T20" fmla="*/ 2147483647 w 2066"/>
              <a:gd name="T21" fmla="*/ 2147483647 h 408"/>
              <a:gd name="T22" fmla="*/ 2147483647 w 2066"/>
              <a:gd name="T23" fmla="*/ 2147483647 h 408"/>
              <a:gd name="T24" fmla="*/ 2147483647 w 2066"/>
              <a:gd name="T25" fmla="*/ 2147483647 h 408"/>
              <a:gd name="T26" fmla="*/ 2147483647 w 2066"/>
              <a:gd name="T27" fmla="*/ 2147483647 h 408"/>
              <a:gd name="T28" fmla="*/ 2147483647 w 2066"/>
              <a:gd name="T29" fmla="*/ 2147483647 h 40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66"/>
              <a:gd name="T46" fmla="*/ 0 h 408"/>
              <a:gd name="T47" fmla="*/ 2066 w 2066"/>
              <a:gd name="T48" fmla="*/ 408 h 40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66" h="408">
                <a:moveTo>
                  <a:pt x="1918" y="330"/>
                </a:moveTo>
                <a:cubicBezTo>
                  <a:pt x="1897" y="330"/>
                  <a:pt x="1914" y="322"/>
                  <a:pt x="1789" y="332"/>
                </a:cubicBezTo>
                <a:cubicBezTo>
                  <a:pt x="1664" y="342"/>
                  <a:pt x="1426" y="408"/>
                  <a:pt x="1165" y="391"/>
                </a:cubicBezTo>
                <a:cubicBezTo>
                  <a:pt x="904" y="374"/>
                  <a:pt x="399" y="242"/>
                  <a:pt x="225" y="227"/>
                </a:cubicBezTo>
                <a:cubicBezTo>
                  <a:pt x="51" y="212"/>
                  <a:pt x="158" y="311"/>
                  <a:pt x="123" y="300"/>
                </a:cubicBezTo>
                <a:cubicBezTo>
                  <a:pt x="88" y="290"/>
                  <a:pt x="28" y="200"/>
                  <a:pt x="14" y="162"/>
                </a:cubicBezTo>
                <a:cubicBezTo>
                  <a:pt x="0" y="123"/>
                  <a:pt x="12" y="91"/>
                  <a:pt x="40" y="70"/>
                </a:cubicBezTo>
                <a:cubicBezTo>
                  <a:pt x="67" y="48"/>
                  <a:pt x="161" y="24"/>
                  <a:pt x="179" y="32"/>
                </a:cubicBezTo>
                <a:cubicBezTo>
                  <a:pt x="198" y="40"/>
                  <a:pt x="126" y="99"/>
                  <a:pt x="152" y="120"/>
                </a:cubicBezTo>
                <a:cubicBezTo>
                  <a:pt x="178" y="142"/>
                  <a:pt x="203" y="159"/>
                  <a:pt x="337" y="161"/>
                </a:cubicBezTo>
                <a:cubicBezTo>
                  <a:pt x="471" y="163"/>
                  <a:pt x="736" y="144"/>
                  <a:pt x="955" y="130"/>
                </a:cubicBezTo>
                <a:cubicBezTo>
                  <a:pt x="1174" y="116"/>
                  <a:pt x="1479" y="96"/>
                  <a:pt x="1653" y="80"/>
                </a:cubicBezTo>
                <a:cubicBezTo>
                  <a:pt x="1827" y="64"/>
                  <a:pt x="1938" y="0"/>
                  <a:pt x="2002" y="34"/>
                </a:cubicBezTo>
                <a:cubicBezTo>
                  <a:pt x="2066" y="68"/>
                  <a:pt x="2049" y="238"/>
                  <a:pt x="2035" y="285"/>
                </a:cubicBezTo>
                <a:cubicBezTo>
                  <a:pt x="2021" y="332"/>
                  <a:pt x="1942" y="312"/>
                  <a:pt x="1918" y="319"/>
                </a:cubicBezTo>
              </a:path>
            </a:pathLst>
          </a:custGeom>
          <a:noFill/>
          <a:ln w="12700" cap="rnd" cmpd="sng">
            <a:solidFill>
              <a:srgbClr val="990099"/>
            </a:solidFill>
            <a:prstDash val="sysDot"/>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1712164" name="Rectangle 36"/>
          <p:cNvSpPr>
            <a:spLocks noChangeArrowheads="1"/>
          </p:cNvSpPr>
          <p:nvPr/>
        </p:nvSpPr>
        <p:spPr bwMode="auto">
          <a:xfrm rot="-340730">
            <a:off x="5511800" y="5092700"/>
            <a:ext cx="1584325" cy="192088"/>
          </a:xfrm>
          <a:prstGeom prst="rect">
            <a:avLst/>
          </a:prstGeom>
          <a:noFill/>
          <a:ln w="9525" algn="ctr">
            <a:noFill/>
            <a:miter lim="800000"/>
            <a:headEnd/>
            <a:tailEnd/>
          </a:ln>
          <a:effectLst/>
        </p:spPr>
        <p:txBody>
          <a:bodyPr lIns="18000" tIns="10800" rIns="18000" bIns="10800">
            <a:spAutoFit/>
          </a:bodyPr>
          <a:lstStyle>
            <a:lvl1pPr algn="ctr" eaLnBrk="0" hangingPunct="0">
              <a:defRPr sz="800">
                <a:solidFill>
                  <a:schemeClr val="tx1"/>
                </a:solidFill>
                <a:latin typeface="Arial" charset="0"/>
              </a:defRPr>
            </a:lvl1pPr>
            <a:lvl2pPr marL="742950" indent="-285750" algn="ctr" eaLnBrk="0" hangingPunct="0">
              <a:defRPr sz="800">
                <a:solidFill>
                  <a:schemeClr val="tx1"/>
                </a:solidFill>
                <a:latin typeface="Arial" charset="0"/>
              </a:defRPr>
            </a:lvl2pPr>
            <a:lvl3pPr marL="1143000" indent="-228600" algn="ctr" eaLnBrk="0" hangingPunct="0">
              <a:defRPr sz="800">
                <a:solidFill>
                  <a:schemeClr val="tx1"/>
                </a:solidFill>
                <a:latin typeface="Arial" charset="0"/>
              </a:defRPr>
            </a:lvl3pPr>
            <a:lvl4pPr marL="1600200" indent="-228600" algn="ctr" eaLnBrk="0" hangingPunct="0">
              <a:defRPr sz="800">
                <a:solidFill>
                  <a:schemeClr val="tx1"/>
                </a:solidFill>
                <a:latin typeface="Arial" charset="0"/>
              </a:defRPr>
            </a:lvl4pPr>
            <a:lvl5pPr marL="2057400" indent="-228600" algn="ctr" eaLnBrk="0" hangingPunct="0">
              <a:defRPr sz="800">
                <a:solidFill>
                  <a:schemeClr val="tx1"/>
                </a:solidFill>
                <a:latin typeface="Arial" charset="0"/>
              </a:defRPr>
            </a:lvl5pPr>
            <a:lvl6pPr marL="2514600" indent="-228600" algn="ctr" eaLnBrk="0" fontAlgn="base" hangingPunct="0">
              <a:spcBef>
                <a:spcPct val="0"/>
              </a:spcBef>
              <a:spcAft>
                <a:spcPct val="0"/>
              </a:spcAft>
              <a:defRPr sz="800">
                <a:solidFill>
                  <a:schemeClr val="tx1"/>
                </a:solidFill>
                <a:latin typeface="Arial" charset="0"/>
              </a:defRPr>
            </a:lvl6pPr>
            <a:lvl7pPr marL="2971800" indent="-228600" algn="ctr" eaLnBrk="0" fontAlgn="base" hangingPunct="0">
              <a:spcBef>
                <a:spcPct val="0"/>
              </a:spcBef>
              <a:spcAft>
                <a:spcPct val="0"/>
              </a:spcAft>
              <a:defRPr sz="800">
                <a:solidFill>
                  <a:schemeClr val="tx1"/>
                </a:solidFill>
                <a:latin typeface="Arial" charset="0"/>
              </a:defRPr>
            </a:lvl7pPr>
            <a:lvl8pPr marL="3429000" indent="-228600" algn="ctr" eaLnBrk="0" fontAlgn="base" hangingPunct="0">
              <a:spcBef>
                <a:spcPct val="0"/>
              </a:spcBef>
              <a:spcAft>
                <a:spcPct val="0"/>
              </a:spcAft>
              <a:defRPr sz="800">
                <a:solidFill>
                  <a:schemeClr val="tx1"/>
                </a:solidFill>
                <a:latin typeface="Arial" charset="0"/>
              </a:defRPr>
            </a:lvl8pPr>
            <a:lvl9pPr marL="3886200" indent="-228600" algn="ctr" eaLnBrk="0" fontAlgn="base" hangingPunct="0">
              <a:spcBef>
                <a:spcPct val="0"/>
              </a:spcBef>
              <a:spcAft>
                <a:spcPct val="0"/>
              </a:spcAft>
              <a:defRPr sz="800">
                <a:solidFill>
                  <a:schemeClr val="tx1"/>
                </a:solidFill>
                <a:latin typeface="Arial" charset="0"/>
              </a:defRPr>
            </a:lvl9pPr>
          </a:lstStyle>
          <a:p>
            <a:pPr algn="l" eaLnBrk="1" hangingPunct="1">
              <a:lnSpc>
                <a:spcPct val="80000"/>
              </a:lnSpc>
              <a:defRPr/>
            </a:pPr>
            <a:r>
              <a:rPr lang="en-GB" altLang="en-US" sz="1400" b="1" i="1">
                <a:solidFill>
                  <a:srgbClr val="993300"/>
                </a:solidFill>
                <a:effectLst>
                  <a:outerShdw blurRad="38100" dist="38100" dir="2700000" algn="tl">
                    <a:srgbClr val="C0C0C0"/>
                  </a:outerShdw>
                </a:effectLst>
              </a:rPr>
              <a:t>Ground coffee</a:t>
            </a:r>
            <a:endParaRPr lang="en-US" altLang="en-US" sz="1400" b="1" i="1">
              <a:solidFill>
                <a:srgbClr val="993300"/>
              </a:solidFill>
              <a:effectLst>
                <a:outerShdw blurRad="38100" dist="38100" dir="2700000" algn="tl">
                  <a:srgbClr val="C0C0C0"/>
                </a:outerShdw>
              </a:effectLst>
            </a:endParaRPr>
          </a:p>
        </p:txBody>
      </p:sp>
      <p:sp>
        <p:nvSpPr>
          <p:cNvPr id="1712165" name="Text Box 37"/>
          <p:cNvSpPr txBox="1">
            <a:spLocks noChangeArrowheads="1"/>
          </p:cNvSpPr>
          <p:nvPr/>
        </p:nvSpPr>
        <p:spPr bwMode="auto">
          <a:xfrm>
            <a:off x="6583363" y="4770438"/>
            <a:ext cx="431800" cy="182562"/>
          </a:xfrm>
          <a:prstGeom prst="rect">
            <a:avLst/>
          </a:prstGeom>
          <a:noFill/>
          <a:ln w="9525" algn="ctr">
            <a:noFill/>
            <a:miter lim="800000"/>
            <a:headEnd/>
            <a:tailEnd/>
          </a:ln>
          <a:effectLst/>
        </p:spPr>
        <p:txBody>
          <a:bodyPr lIns="0" tIns="0" rIns="0" bIns="0">
            <a:spAutoFit/>
          </a:bodyPr>
          <a:lstStyle/>
          <a:p>
            <a:pPr algn="ctr">
              <a:spcBef>
                <a:spcPct val="50000"/>
              </a:spcBef>
              <a:defRPr/>
            </a:pPr>
            <a:r>
              <a:rPr lang="en-US" sz="1200" b="1">
                <a:solidFill>
                  <a:srgbClr val="993300"/>
                </a:solidFill>
                <a:effectLst>
                  <a:outerShdw blurRad="38100" dist="38100" dir="2700000" algn="tl">
                    <a:srgbClr val="C0C0C0"/>
                  </a:outerShdw>
                </a:effectLst>
              </a:rPr>
              <a:t>4.</a:t>
            </a:r>
          </a:p>
        </p:txBody>
      </p:sp>
      <p:pic>
        <p:nvPicPr>
          <p:cNvPr id="33818" name="Picture 38" descr="Dark_Roast_coffee-bea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2313" y="3257550"/>
            <a:ext cx="6731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2167" name="Text Box 39"/>
          <p:cNvSpPr txBox="1">
            <a:spLocks noChangeArrowheads="1"/>
          </p:cNvSpPr>
          <p:nvPr/>
        </p:nvSpPr>
        <p:spPr bwMode="auto">
          <a:xfrm>
            <a:off x="998538" y="6018213"/>
            <a:ext cx="7848600" cy="752475"/>
          </a:xfrm>
          <a:prstGeom prst="rect">
            <a:avLst/>
          </a:prstGeom>
          <a:noFill/>
          <a:ln w="9525" algn="ctr">
            <a:noFill/>
            <a:miter lim="800000"/>
            <a:headEnd/>
            <a:tailEnd/>
          </a:ln>
          <a:effectLst/>
        </p:spPr>
        <p:txBody>
          <a:bodyPr lIns="18000" tIns="10800" rIns="18000" bIns="10800">
            <a:spAutoFit/>
          </a:bodyPr>
          <a:lstStyle/>
          <a:p>
            <a:pPr algn="ctr">
              <a:spcBef>
                <a:spcPct val="50000"/>
              </a:spcBef>
              <a:defRPr/>
            </a:pPr>
            <a:r>
              <a:rPr lang="en-US" sz="2400" i="1" dirty="0">
                <a:solidFill>
                  <a:srgbClr val="003366"/>
                </a:solidFill>
                <a:effectLst>
                  <a:outerShdw blurRad="38100" dist="38100" dir="2700000" algn="tl">
                    <a:srgbClr val="C0C0C0"/>
                  </a:outerShdw>
                </a:effectLst>
              </a:rPr>
              <a:t>UBIWARE is also about orchestrating external resources to achieve a goal!</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eaLnBrk="1" hangingPunct="1">
              <a:spcBef>
                <a:spcPct val="0"/>
              </a:spcBef>
              <a:buFontTx/>
              <a:buNone/>
            </a:pPr>
            <a:fld id="{9F691B59-5E77-45A9-9FFA-1D1DA3035693}" type="slidenum">
              <a:rPr lang="ru-RU" altLang="en-US" sz="1200">
                <a:solidFill>
                  <a:schemeClr val="tx1"/>
                </a:solidFill>
              </a:rPr>
              <a:pPr eaLnBrk="1" hangingPunct="1">
                <a:spcBef>
                  <a:spcPct val="0"/>
                </a:spcBef>
                <a:buFontTx/>
                <a:buNone/>
              </a:pPr>
              <a:t>9</a:t>
            </a:fld>
            <a:r>
              <a:rPr lang="en-US" altLang="en-US" sz="1200">
                <a:solidFill>
                  <a:schemeClr val="tx1"/>
                </a:solidFill>
              </a:rPr>
              <a:t>  of  53</a:t>
            </a:r>
            <a:r>
              <a:rPr lang="en-US" altLang="en-US" sz="1400" b="0">
                <a:solidFill>
                  <a:schemeClr val="tx1"/>
                </a:solidFill>
              </a:rPr>
              <a:t> </a:t>
            </a:r>
            <a:endParaRPr lang="ru-RU" altLang="en-US" sz="1400" b="0">
              <a:solidFill>
                <a:schemeClr val="tx1"/>
              </a:solidFill>
            </a:endParaRPr>
          </a:p>
        </p:txBody>
      </p:sp>
      <p:sp>
        <p:nvSpPr>
          <p:cNvPr id="1714178" name="Rectangle 2"/>
          <p:cNvSpPr>
            <a:spLocks noGrp="1" noChangeArrowheads="1"/>
          </p:cNvSpPr>
          <p:nvPr>
            <p:ph type="title"/>
          </p:nvPr>
        </p:nvSpPr>
        <p:spPr>
          <a:xfrm>
            <a:off x="971550" y="306388"/>
            <a:ext cx="7954963" cy="503237"/>
          </a:xfrm>
        </p:spPr>
        <p:txBody>
          <a:bodyPr/>
          <a:lstStyle/>
          <a:p>
            <a:pPr eaLnBrk="1" hangingPunct="1">
              <a:defRPr/>
            </a:pPr>
            <a:r>
              <a:rPr lang="en-US" sz="2800"/>
              <a:t>Outsourced external resources can be both: information and service providers</a:t>
            </a:r>
          </a:p>
        </p:txBody>
      </p:sp>
      <p:pic>
        <p:nvPicPr>
          <p:cNvPr id="34820" name="Picture 3" descr="388604040-821e4609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4537075"/>
            <a:ext cx="273685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286700FBFAAE989AE040A8C0C9411AC6"/>
          <p:cNvPicPr>
            <a:picLocks noChangeAspect="1" noChangeArrowheads="1"/>
          </p:cNvPicPr>
          <p:nvPr/>
        </p:nvPicPr>
        <p:blipFill>
          <a:blip r:embed="rId4">
            <a:extLst>
              <a:ext uri="{28A0092B-C50C-407E-A947-70E740481C1C}">
                <a14:useLocalDpi xmlns:a14="http://schemas.microsoft.com/office/drawing/2010/main" val="0"/>
              </a:ext>
            </a:extLst>
          </a:blip>
          <a:srcRect l="8363" t="18929" r="10732" b="16251"/>
          <a:stretch>
            <a:fillRect/>
          </a:stretch>
        </p:blipFill>
        <p:spPr bwMode="auto">
          <a:xfrm>
            <a:off x="5795963" y="5157788"/>
            <a:ext cx="3097212"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5" descr="Cofee_Recepies_Book"/>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443663" y="1196975"/>
            <a:ext cx="1582737"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6" descr="Cofee_Recepies_Book_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213" y="1050925"/>
            <a:ext cx="1163637"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4" name="Group 7"/>
          <p:cNvGrpSpPr>
            <a:grpSpLocks/>
          </p:cNvGrpSpPr>
          <p:nvPr/>
        </p:nvGrpSpPr>
        <p:grpSpPr bwMode="auto">
          <a:xfrm>
            <a:off x="3348038" y="2205038"/>
            <a:ext cx="1906587" cy="2736850"/>
            <a:chOff x="2109" y="1389"/>
            <a:chExt cx="1201" cy="1724"/>
          </a:xfrm>
        </p:grpSpPr>
        <p:pic>
          <p:nvPicPr>
            <p:cNvPr id="34841" name="Picture 8" descr="delonghi-coffee-maker-primadonna"/>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09" y="1708"/>
              <a:ext cx="1201" cy="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42" name="Picture 9" descr="Image:Java Logo.sv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2" y="2560"/>
              <a:ext cx="113"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43" name="Group 10"/>
            <p:cNvGrpSpPr>
              <a:grpSpLocks/>
            </p:cNvGrpSpPr>
            <p:nvPr/>
          </p:nvGrpSpPr>
          <p:grpSpPr bwMode="auto">
            <a:xfrm>
              <a:off x="2336" y="1389"/>
              <a:ext cx="298" cy="421"/>
              <a:chOff x="1236" y="869"/>
              <a:chExt cx="680" cy="723"/>
            </a:xfrm>
          </p:grpSpPr>
          <p:sp>
            <p:nvSpPr>
              <p:cNvPr id="34850" name="Oval 11"/>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4851" name="Picture 12" descr="CA0NW12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44" name="Text Box 13"/>
            <p:cNvSpPr txBox="1">
              <a:spLocks noChangeArrowheads="1"/>
            </p:cNvSpPr>
            <p:nvPr/>
          </p:nvSpPr>
          <p:spPr bwMode="auto">
            <a:xfrm rot="180000">
              <a:off x="2489" y="1954"/>
              <a:ext cx="228" cy="108"/>
            </a:xfrm>
            <a:prstGeom prst="rect">
              <a:avLst/>
            </a:prstGeom>
            <a:solidFill>
              <a:srgbClr val="001686">
                <a:alpha val="52156"/>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lnSpc>
                  <a:spcPct val="70000"/>
                </a:lnSpc>
                <a:spcBef>
                  <a:spcPct val="50000"/>
                </a:spcBef>
                <a:buFontTx/>
                <a:buNone/>
              </a:pPr>
              <a:r>
                <a:rPr lang="en-US" altLang="en-US" sz="800" b="1">
                  <a:solidFill>
                    <a:srgbClr val="6F8FD7"/>
                  </a:solidFill>
                  <a:latin typeface="Courier New" pitchFamily="49" charset="0"/>
                </a:rPr>
                <a:t>S-APL script</a:t>
              </a:r>
            </a:p>
          </p:txBody>
        </p:sp>
        <p:sp>
          <p:nvSpPr>
            <p:cNvPr id="1714190" name="Text Box 14"/>
            <p:cNvSpPr txBox="1">
              <a:spLocks noChangeArrowheads="1"/>
            </p:cNvSpPr>
            <p:nvPr/>
          </p:nvSpPr>
          <p:spPr bwMode="auto">
            <a:xfrm rot="180000">
              <a:off x="2242" y="2186"/>
              <a:ext cx="201" cy="154"/>
            </a:xfrm>
            <a:prstGeom prst="rect">
              <a:avLst/>
            </a:prstGeom>
            <a:gradFill rotWithShape="1">
              <a:gsLst>
                <a:gs pos="0">
                  <a:srgbClr val="CBCBCB"/>
                </a:gs>
                <a:gs pos="50000">
                  <a:srgbClr val="AEABB9">
                    <a:alpha val="89000"/>
                  </a:srgbClr>
                </a:gs>
                <a:gs pos="100000">
                  <a:srgbClr val="CBCBCB"/>
                </a:gs>
              </a:gsLst>
              <a:lin ang="5400000" scaled="1"/>
            </a:gradFill>
            <a:ln w="9525" algn="ctr">
              <a:noFill/>
              <a:miter lim="800000"/>
              <a:headEnd/>
              <a:tailEnd/>
            </a:ln>
            <a:effectLst/>
          </p:spPr>
          <p:txBody>
            <a:bodyPr lIns="0" tIns="0" rIns="0" bIns="0">
              <a:spAutoFit/>
            </a:bodyPr>
            <a:lstStyle/>
            <a:p>
              <a:pPr algn="ctr">
                <a:spcBef>
                  <a:spcPct val="50000"/>
                </a:spcBef>
                <a:defRPr/>
              </a:pPr>
              <a:r>
                <a:rPr lang="en-US" b="1">
                  <a:solidFill>
                    <a:srgbClr val="969696"/>
                  </a:solidFill>
                  <a:effectLst>
                    <a:outerShdw blurRad="38100" dist="38100" dir="2700000" algn="tl">
                      <a:srgbClr val="000000"/>
                    </a:outerShdw>
                  </a:effectLst>
                </a:rPr>
                <a:t>UBIWARE</a:t>
              </a:r>
            </a:p>
          </p:txBody>
        </p:sp>
        <p:sp>
          <p:nvSpPr>
            <p:cNvPr id="34848" name="AutoShape 15"/>
            <p:cNvSpPr>
              <a:spLocks noChangeArrowheads="1"/>
            </p:cNvSpPr>
            <p:nvPr/>
          </p:nvSpPr>
          <p:spPr bwMode="auto">
            <a:xfrm rot="180000">
              <a:off x="2541" y="2201"/>
              <a:ext cx="113" cy="35"/>
            </a:xfrm>
            <a:prstGeom prst="roundRect">
              <a:avLst>
                <a:gd name="adj" fmla="val 44444"/>
              </a:avLst>
            </a:prstGeom>
            <a:solidFill>
              <a:srgbClr val="001932"/>
            </a:solidFill>
            <a:ln w="6350" algn="ctr">
              <a:solidFill>
                <a:srgbClr val="B2B2B2"/>
              </a:solidFill>
              <a:round/>
              <a:headEnd/>
              <a:tailEnd/>
            </a:ln>
          </p:spPr>
          <p:txBody>
            <a:bodyPr anchor="ctr">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sp>
          <p:nvSpPr>
            <p:cNvPr id="34849" name="Text Box 16"/>
            <p:cNvSpPr txBox="1">
              <a:spLocks noChangeArrowheads="1"/>
            </p:cNvSpPr>
            <p:nvPr/>
          </p:nvSpPr>
          <p:spPr bwMode="auto">
            <a:xfrm rot="180000">
              <a:off x="2544" y="2193"/>
              <a:ext cx="10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50000"/>
                </a:spcBef>
                <a:buFontTx/>
                <a:buNone/>
              </a:pPr>
              <a:r>
                <a:rPr lang="en-US" altLang="en-US" sz="800" b="1">
                  <a:solidFill>
                    <a:srgbClr val="C0C0C0"/>
                  </a:solidFill>
                  <a:latin typeface="Courier New" pitchFamily="49" charset="0"/>
                </a:rPr>
                <a:t>IOG</a:t>
              </a:r>
            </a:p>
          </p:txBody>
        </p:sp>
      </p:grpSp>
      <p:grpSp>
        <p:nvGrpSpPr>
          <p:cNvPr id="34825" name="Group 17"/>
          <p:cNvGrpSpPr>
            <a:grpSpLocks/>
          </p:cNvGrpSpPr>
          <p:nvPr/>
        </p:nvGrpSpPr>
        <p:grpSpPr bwMode="auto">
          <a:xfrm>
            <a:off x="1908175" y="1773238"/>
            <a:ext cx="566738" cy="809625"/>
            <a:chOff x="1236" y="869"/>
            <a:chExt cx="680" cy="723"/>
          </a:xfrm>
        </p:grpSpPr>
        <p:sp>
          <p:nvSpPr>
            <p:cNvPr id="34839" name="Oval 18"/>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4840" name="Picture 19" descr="CA0NW12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6" name="Group 20"/>
          <p:cNvGrpSpPr>
            <a:grpSpLocks/>
          </p:cNvGrpSpPr>
          <p:nvPr/>
        </p:nvGrpSpPr>
        <p:grpSpPr bwMode="auto">
          <a:xfrm>
            <a:off x="6081713" y="2492375"/>
            <a:ext cx="647700" cy="812800"/>
            <a:chOff x="1236" y="869"/>
            <a:chExt cx="680" cy="723"/>
          </a:xfrm>
        </p:grpSpPr>
        <p:sp>
          <p:nvSpPr>
            <p:cNvPr id="34837" name="Oval 21"/>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4838" name="Picture 22" descr="CA0NW12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7" name="Group 23"/>
          <p:cNvGrpSpPr>
            <a:grpSpLocks/>
          </p:cNvGrpSpPr>
          <p:nvPr/>
        </p:nvGrpSpPr>
        <p:grpSpPr bwMode="auto">
          <a:xfrm>
            <a:off x="6084888" y="4221163"/>
            <a:ext cx="647700" cy="811212"/>
            <a:chOff x="1236" y="869"/>
            <a:chExt cx="680" cy="723"/>
          </a:xfrm>
        </p:grpSpPr>
        <p:sp>
          <p:nvSpPr>
            <p:cNvPr id="34835" name="Oval 24"/>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4836" name="Picture 25" descr="CA0NW12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828" name="Group 26"/>
          <p:cNvGrpSpPr>
            <a:grpSpLocks/>
          </p:cNvGrpSpPr>
          <p:nvPr/>
        </p:nvGrpSpPr>
        <p:grpSpPr bwMode="auto">
          <a:xfrm>
            <a:off x="2365375" y="3621088"/>
            <a:ext cx="504825" cy="739775"/>
            <a:chOff x="1236" y="869"/>
            <a:chExt cx="680" cy="723"/>
          </a:xfrm>
        </p:grpSpPr>
        <p:sp>
          <p:nvSpPr>
            <p:cNvPr id="34833" name="Oval 27"/>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eaLnBrk="0" hangingPunct="0">
                <a:spcBef>
                  <a:spcPct val="20000"/>
                </a:spcBef>
                <a:buChar char="•"/>
                <a:defRPr sz="3200">
                  <a:solidFill>
                    <a:srgbClr val="003366"/>
                  </a:solidFill>
                  <a:latin typeface="Arial" charset="0"/>
                  <a:cs typeface="Arial" charset="0"/>
                </a:defRPr>
              </a:lvl1pPr>
              <a:lvl2pPr marL="742950" indent="-285750" eaLnBrk="0" hangingPunct="0">
                <a:spcBef>
                  <a:spcPct val="20000"/>
                </a:spcBef>
                <a:buClr>
                  <a:srgbClr val="003366"/>
                </a:buClr>
                <a:buSzPct val="80000"/>
                <a:buFont typeface="Wingdings" pitchFamily="2" charset="2"/>
                <a:buChar char="q"/>
                <a:defRPr sz="2800">
                  <a:solidFill>
                    <a:srgbClr val="003366"/>
                  </a:solidFill>
                  <a:latin typeface="Arial" charset="0"/>
                  <a:cs typeface="Arial" charset="0"/>
                </a:defRPr>
              </a:lvl2pPr>
              <a:lvl3pPr marL="1143000" indent="-228600" eaLnBrk="0" hangingPunct="0">
                <a:spcBef>
                  <a:spcPct val="20000"/>
                </a:spcBef>
                <a:buChar char="•"/>
                <a:defRPr sz="2400">
                  <a:solidFill>
                    <a:srgbClr val="003366"/>
                  </a:solidFill>
                  <a:latin typeface="Arial" charset="0"/>
                  <a:cs typeface="Arial" charset="0"/>
                </a:defRPr>
              </a:lvl3pPr>
              <a:lvl4pPr marL="1600200" indent="-228600" eaLnBrk="0" hangingPunct="0">
                <a:spcBef>
                  <a:spcPct val="20000"/>
                </a:spcBef>
                <a:buChar char="–"/>
                <a:defRPr sz="2000">
                  <a:solidFill>
                    <a:srgbClr val="003366"/>
                  </a:solidFill>
                  <a:latin typeface="Arial" charset="0"/>
                  <a:cs typeface="Arial" charset="0"/>
                </a:defRPr>
              </a:lvl4pPr>
              <a:lvl5pPr marL="2057400" indent="-228600" eaLnBrk="0" hangingPunct="0">
                <a:spcBef>
                  <a:spcPct val="20000"/>
                </a:spcBef>
                <a:buChar char="»"/>
                <a:defRPr sz="2000">
                  <a:solidFill>
                    <a:srgbClr val="003366"/>
                  </a:solidFill>
                  <a:latin typeface="Arial" charset="0"/>
                  <a:cs typeface="Arial" charset="0"/>
                </a:defRPr>
              </a:lvl5pPr>
              <a:lvl6pPr marL="2514600" indent="-228600" eaLnBrk="0" fontAlgn="base" hangingPunct="0">
                <a:spcBef>
                  <a:spcPct val="20000"/>
                </a:spcBef>
                <a:spcAft>
                  <a:spcPct val="0"/>
                </a:spcAft>
                <a:buChar char="»"/>
                <a:defRPr sz="2000">
                  <a:solidFill>
                    <a:srgbClr val="003366"/>
                  </a:solidFill>
                  <a:latin typeface="Arial" charset="0"/>
                  <a:cs typeface="Arial" charset="0"/>
                </a:defRPr>
              </a:lvl6pPr>
              <a:lvl7pPr marL="2971800" indent="-228600" eaLnBrk="0" fontAlgn="base" hangingPunct="0">
                <a:spcBef>
                  <a:spcPct val="20000"/>
                </a:spcBef>
                <a:spcAft>
                  <a:spcPct val="0"/>
                </a:spcAft>
                <a:buChar char="»"/>
                <a:defRPr sz="2000">
                  <a:solidFill>
                    <a:srgbClr val="003366"/>
                  </a:solidFill>
                  <a:latin typeface="Arial" charset="0"/>
                  <a:cs typeface="Arial" charset="0"/>
                </a:defRPr>
              </a:lvl7pPr>
              <a:lvl8pPr marL="3429000" indent="-228600" eaLnBrk="0" fontAlgn="base" hangingPunct="0">
                <a:spcBef>
                  <a:spcPct val="20000"/>
                </a:spcBef>
                <a:spcAft>
                  <a:spcPct val="0"/>
                </a:spcAft>
                <a:buChar char="»"/>
                <a:defRPr sz="2000">
                  <a:solidFill>
                    <a:srgbClr val="003366"/>
                  </a:solidFill>
                  <a:latin typeface="Arial" charset="0"/>
                  <a:cs typeface="Arial" charset="0"/>
                </a:defRPr>
              </a:lvl8pPr>
              <a:lvl9pPr marL="3886200" indent="-228600" eaLnBrk="0" fontAlgn="base" hangingPunct="0">
                <a:spcBef>
                  <a:spcPct val="20000"/>
                </a:spcBef>
                <a:spcAft>
                  <a:spcPct val="0"/>
                </a:spcAft>
                <a:buChar char="»"/>
                <a:defRPr sz="2000">
                  <a:solidFill>
                    <a:srgbClr val="003366"/>
                  </a:solidFill>
                  <a:latin typeface="Arial" charset="0"/>
                  <a:cs typeface="Arial" charset="0"/>
                </a:defRPr>
              </a:lvl9pPr>
            </a:lstStyle>
            <a:p>
              <a:pPr algn="ctr" eaLnBrk="1" hangingPunct="1">
                <a:spcBef>
                  <a:spcPct val="0"/>
                </a:spcBef>
                <a:buFontTx/>
                <a:buNone/>
              </a:pPr>
              <a:endParaRPr lang="en-US" altLang="en-US" sz="800">
                <a:solidFill>
                  <a:schemeClr val="tx1"/>
                </a:solidFill>
              </a:endParaRPr>
            </a:p>
          </p:txBody>
        </p:sp>
        <p:pic>
          <p:nvPicPr>
            <p:cNvPr id="34834" name="Picture 28" descr="CA0NW12D"/>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29" name="Line 29"/>
          <p:cNvSpPr>
            <a:spLocks noChangeShapeType="1"/>
          </p:cNvSpPr>
          <p:nvPr/>
        </p:nvSpPr>
        <p:spPr bwMode="auto">
          <a:xfrm flipH="1" flipV="1">
            <a:off x="2411413" y="2205038"/>
            <a:ext cx="1223962" cy="287337"/>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34830" name="Line 30"/>
          <p:cNvSpPr>
            <a:spLocks noChangeShapeType="1"/>
          </p:cNvSpPr>
          <p:nvPr/>
        </p:nvSpPr>
        <p:spPr bwMode="auto">
          <a:xfrm flipH="1">
            <a:off x="2771775" y="2636838"/>
            <a:ext cx="936625" cy="1008062"/>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34831" name="Line 31"/>
          <p:cNvSpPr>
            <a:spLocks noChangeShapeType="1"/>
          </p:cNvSpPr>
          <p:nvPr/>
        </p:nvSpPr>
        <p:spPr bwMode="auto">
          <a:xfrm>
            <a:off x="4067175" y="2492375"/>
            <a:ext cx="1944688" cy="360363"/>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
        <p:nvSpPr>
          <p:cNvPr id="34832" name="Line 32"/>
          <p:cNvSpPr>
            <a:spLocks noChangeShapeType="1"/>
          </p:cNvSpPr>
          <p:nvPr/>
        </p:nvSpPr>
        <p:spPr bwMode="auto">
          <a:xfrm>
            <a:off x="4067175" y="2636838"/>
            <a:ext cx="2160588" cy="1728787"/>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ransition spd="med"/>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Arial"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TotalTime>
  <Words>4989</Words>
  <Application>Microsoft Office PowerPoint</Application>
  <PresentationFormat>On-screen Show (4:3)</PresentationFormat>
  <Paragraphs>701</Paragraphs>
  <Slides>66</Slides>
  <Notes>6</Notes>
  <HiddenSlides>0</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2</vt:i4>
      </vt:variant>
      <vt:variant>
        <vt:lpstr>Slide Titles</vt:lpstr>
      </vt:variant>
      <vt:variant>
        <vt:i4>66</vt:i4>
      </vt:variant>
    </vt:vector>
  </HeadingPairs>
  <TitlesOfParts>
    <vt:vector size="79" baseType="lpstr">
      <vt:lpstr>MS PGothic</vt:lpstr>
      <vt:lpstr>SimSun</vt:lpstr>
      <vt:lpstr>Arial</vt:lpstr>
      <vt:lpstr>Courier New</vt:lpstr>
      <vt:lpstr>Impact</vt:lpstr>
      <vt:lpstr>Tahoma</vt:lpstr>
      <vt:lpstr>Verdana</vt:lpstr>
      <vt:lpstr>Wingdings</vt:lpstr>
      <vt:lpstr>1_Custom Design</vt:lpstr>
      <vt:lpstr>4_Default Design</vt:lpstr>
      <vt:lpstr>5_Default Design</vt:lpstr>
      <vt:lpstr>Picture</vt:lpstr>
      <vt:lpstr>Bitmap Image</vt:lpstr>
      <vt:lpstr>PowerPoint Presentation</vt:lpstr>
      <vt:lpstr>PowerPoint Presentation</vt:lpstr>
      <vt:lpstr>What is UBIWARE (in short)</vt:lpstr>
      <vt:lpstr>Current UBIWARE Agent Architecture</vt:lpstr>
      <vt:lpstr>Why do you need UBIWARE ?</vt:lpstr>
      <vt:lpstr>What the companies usually want to get from us?</vt:lpstr>
      <vt:lpstr>UBIWARE allegoric view</vt:lpstr>
      <vt:lpstr>UBIWARE allegoric view (2)</vt:lpstr>
      <vt:lpstr>Outsourced external resources can be both: information and service providers</vt:lpstr>
      <vt:lpstr>You may say however: “I still want my coffee, not a coffee maker !”</vt:lpstr>
      <vt:lpstr>You may serve the coffee  made by our “Cloud-Coffee-Maker” to others</vt:lpstr>
      <vt:lpstr>Message to the UBIWARE partners</vt:lpstr>
      <vt:lpstr>PowerPoint Presentation</vt:lpstr>
      <vt:lpstr>Outline</vt:lpstr>
      <vt:lpstr>Introduction</vt:lpstr>
      <vt:lpstr>Introduction</vt:lpstr>
      <vt:lpstr>Introduction</vt:lpstr>
      <vt:lpstr>New agent classification</vt:lpstr>
      <vt:lpstr>Platform infrastructure agent</vt:lpstr>
      <vt:lpstr>Application infrastructure agent</vt:lpstr>
      <vt:lpstr>Personal user agent (PUA)</vt:lpstr>
      <vt:lpstr>Personal worker agent</vt:lpstr>
      <vt:lpstr>Personal worker agent</vt:lpstr>
      <vt:lpstr>3. Platform infrastructure architecture</vt:lpstr>
      <vt:lpstr>Architecture overview</vt:lpstr>
      <vt:lpstr>Ubiware directory facilitator</vt:lpstr>
      <vt:lpstr>Ubiware directory facilitator</vt:lpstr>
      <vt:lpstr>Policy agent</vt:lpstr>
      <vt:lpstr>Policy agent</vt:lpstr>
      <vt:lpstr>Ontology agent</vt:lpstr>
      <vt:lpstr>Ontology agent</vt:lpstr>
      <vt:lpstr>Web interface agent</vt:lpstr>
      <vt:lpstr>Web interface agent</vt:lpstr>
      <vt:lpstr>Application manager agent</vt:lpstr>
      <vt:lpstr>Application manager agent</vt:lpstr>
      <vt:lpstr>User manager agent</vt:lpstr>
      <vt:lpstr>User manager agent</vt:lpstr>
      <vt:lpstr>Package manager agent</vt:lpstr>
      <vt:lpstr>Package manager agent</vt:lpstr>
      <vt:lpstr>Package manager agent</vt:lpstr>
      <vt:lpstr>4. New tools for developers</vt:lpstr>
      <vt:lpstr>Persistency subsystem</vt:lpstr>
      <vt:lpstr>Mashupper demo</vt:lpstr>
      <vt:lpstr>The future: Ubiware 4.0</vt:lpstr>
      <vt:lpstr>PowerPoint Presentation</vt:lpstr>
      <vt:lpstr>S-APL and SOA</vt:lpstr>
      <vt:lpstr>S-APL and Semantics</vt:lpstr>
      <vt:lpstr>Key Components of UBIWARE Scientific Impact</vt:lpstr>
      <vt:lpstr>Project Results</vt:lpstr>
      <vt:lpstr>Project Results</vt:lpstr>
      <vt:lpstr>Utilization of Project Results</vt:lpstr>
      <vt:lpstr>Dissemination of the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Budget</vt:lpstr>
      <vt:lpstr>Perspectives for Results Utilization</vt:lpstr>
      <vt:lpstr>Next step</vt:lpstr>
      <vt:lpstr>Events during the project years 2007-2008 </vt:lpstr>
      <vt:lpstr>Events during the project years 2009 </vt:lpstr>
      <vt:lpstr>Events during the project years 2010 </vt:lpstr>
      <vt:lpstr>PowerPoint Presentation</vt:lpstr>
    </vt:vector>
  </TitlesOfParts>
  <Manager>Vagan Terziyan</Manager>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UBIWARE Project D3.3 Report (31 August 2010)</dc:title>
  <dc:subject>Deliverable report</dc:subject>
  <dc:creator>Industrial Ontologies Group</dc:creator>
  <cp:lastModifiedBy>Terziyan, Vagan</cp:lastModifiedBy>
  <cp:revision>1842</cp:revision>
  <dcterms:created xsi:type="dcterms:W3CDTF">2004-05-06T15:11:04Z</dcterms:created>
  <dcterms:modified xsi:type="dcterms:W3CDTF">2024-03-15T13:03:24Z</dcterms:modified>
</cp:coreProperties>
</file>